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3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9144000" cy="5143500" type="screen16x9"/>
  <p:notesSz cx="6735763" cy="9866313"/>
  <p:embeddedFontLs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Trebuchet MS" panose="020B0603020202020204" pitchFamily="34" charset="0"/>
      <p:regular r:id="rId40"/>
      <p:bold r:id="rId41"/>
      <p:italic r:id="rId42"/>
      <p:boldItalic r:id="rId4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4DCDA1-2905-4F39-BDB8-6E48AD9FA57C}">
  <a:tblStyle styleId="{434DCDA1-2905-4F39-BDB8-6E48AD9FA57C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67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ona Prar" userId="d00edb6d-68fb-4072-bd3a-44ed75947bf2" providerId="ADAL" clId="{F1AED92B-BA1E-47A1-9E75-F0E99B32FBC8}"/>
    <pc:docChg chg="modSld">
      <pc:chgData name="Ivona Prar" userId="d00edb6d-68fb-4072-bd3a-44ed75947bf2" providerId="ADAL" clId="{F1AED92B-BA1E-47A1-9E75-F0E99B32FBC8}" dt="2025-08-19T08:31:24.209" v="25" actId="20577"/>
      <pc:docMkLst>
        <pc:docMk/>
      </pc:docMkLst>
      <pc:sldChg chg="modSp mod">
        <pc:chgData name="Ivona Prar" userId="d00edb6d-68fb-4072-bd3a-44ed75947bf2" providerId="ADAL" clId="{F1AED92B-BA1E-47A1-9E75-F0E99B32FBC8}" dt="2025-08-19T08:31:24.209" v="25" actId="20577"/>
        <pc:sldMkLst>
          <pc:docMk/>
          <pc:sldMk cId="0" sldId="256"/>
        </pc:sldMkLst>
        <pc:spChg chg="mod">
          <ac:chgData name="Ivona Prar" userId="d00edb6d-68fb-4072-bd3a-44ed75947bf2" providerId="ADAL" clId="{F1AED92B-BA1E-47A1-9E75-F0E99B32FBC8}" dt="2025-08-19T08:31:24.209" v="25" actId="20577"/>
          <ac:spMkLst>
            <pc:docMk/>
            <pc:sldMk cId="0" sldId="256"/>
            <ac:spMk id="790326773" creationId="{00000000-0000-0000-0000-000000000000}"/>
          </ac:spMkLst>
        </pc:spChg>
      </pc:sldChg>
      <pc:sldChg chg="modSp mod">
        <pc:chgData name="Ivona Prar" userId="d00edb6d-68fb-4072-bd3a-44ed75947bf2" providerId="ADAL" clId="{F1AED92B-BA1E-47A1-9E75-F0E99B32FBC8}" dt="2025-08-18T11:54:00.085" v="23" actId="20577"/>
        <pc:sldMkLst>
          <pc:docMk/>
          <pc:sldMk cId="0" sldId="258"/>
        </pc:sldMkLst>
        <pc:spChg chg="mod">
          <ac:chgData name="Ivona Prar" userId="d00edb6d-68fb-4072-bd3a-44ed75947bf2" providerId="ADAL" clId="{F1AED92B-BA1E-47A1-9E75-F0E99B32FBC8}" dt="2025-08-18T11:54:00.085" v="23" actId="20577"/>
          <ac:spMkLst>
            <pc:docMk/>
            <pc:sldMk cId="0" sldId="258"/>
            <ac:spMk id="23762159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820568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7145325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4879476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03940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814127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743562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29671" name="Google Shape;104;g356110b305c_0_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87084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2163337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119228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/>
              <a:t>Dodatni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https://www.ipcc.ch/report/ar6/wg2/chapter/chapter-1/</a:t>
            </a:r>
            <a:endParaRPr/>
          </a:p>
        </p:txBody>
      </p:sp>
      <p:sp>
        <p:nvSpPr>
          <p:cNvPr id="1350284294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57991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61227552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450713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96447279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516045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/>
          </a:p>
        </p:txBody>
      </p:sp>
      <p:sp>
        <p:nvSpPr>
          <p:cNvPr id="64138069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511505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/>
              <a:t>Dodatni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https://climatescreeningtools.worldbank.org/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https://climate-adapt.eea.europa.eu/en/mission/knowledge-and-data/regional-adaptation-support-tool/step-2-assessing-climate-change-risks-and-vulnerabilities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https://www.ipcc.ch/report/ar6/wg2/downloads/report/IPCC_AR6_WGII_TechnicalSummary.pdf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https://climate-adapt.eea.europa.eu/en/knowledge/tools/adaptation-support-tool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97871497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07817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/>
              <a:t>Dodatni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https://unfccc.int/topics/adaptation-and-resilience/the-big-picture/introduction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https://www.adaptation-undp.org/sites/default/files/resources/adaptation_policy_frameworks_for_climate_change_-_developing_strategies_policies_and_measures_0.pdf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39181594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786123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</p:txBody>
      </p:sp>
      <p:sp>
        <p:nvSpPr>
          <p:cNvPr id="652820655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472690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/>
              <a:t>Dodatni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https://climatepromise.undp.org/news-and-stories/what-climate-change-mitigation-and-why-it-urgent</a:t>
            </a:r>
            <a:endParaRPr/>
          </a:p>
        </p:txBody>
      </p:sp>
      <p:sp>
        <p:nvSpPr>
          <p:cNvPr id="1562401576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6274641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https://www.c2es.org/document/what-is-climate-resilience-and-why-does-it-matter/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https://unfccc.int/sites/default/files/resource/ExecSumm_Resilience.pdf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/>
          </a:p>
        </p:txBody>
      </p:sp>
      <p:sp>
        <p:nvSpPr>
          <p:cNvPr id="163622120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068236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/>
              <a:t>Ostali resursi: https://unfccc.int/sites/default/files/resource/ExecSumm_Resilience.pdf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/>
          </a:p>
          <a:p>
            <a:pPr marL="2286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hr"/>
              <a:t>Podizanje svijesti i zagovaranje – Jasno naglasite da budućnost neće nalikovati prošlosti; to temeljite na znanosti i ispitajte različite scenarije (npr. 1,5 stupnjeva i više) i njihove utjecaje.</a:t>
            </a:r>
            <a:endParaRPr/>
          </a:p>
          <a:p>
            <a:pPr marL="2286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hr"/>
              <a:t>Provedite procjene klimatskih rizika na nacionalnoj, lokalnoj (grad/regija), sektorskoj ili organizacijskoj razini i koristite sistemski pristup.</a:t>
            </a:r>
            <a:endParaRPr/>
          </a:p>
          <a:p>
            <a:pPr marL="2286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hr"/>
              <a:t>Razviti i provesti odgovarajuće akcije i intervencije.</a:t>
            </a:r>
            <a:endParaRPr/>
          </a:p>
          <a:p>
            <a:pPr marL="2286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hr"/>
              <a:t>Mobilizirati resurse – Izgraditi kapacitete i proširiti djelovanje.</a:t>
            </a:r>
            <a:endParaRPr/>
          </a:p>
          <a:p>
            <a:pPr marL="2286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hr"/>
              <a:t>Pratiti i pratiti napredak.</a:t>
            </a:r>
            <a:endParaRPr/>
          </a:p>
          <a:p>
            <a:pPr marL="2286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AutoNum type="arabicPeriod"/>
              <a:defRPr/>
            </a:pPr>
            <a:r>
              <a:rPr lang="hr"/>
              <a:t>Podijelite znanje, iskustva i rješenja</a:t>
            </a:r>
            <a:endParaRPr/>
          </a:p>
        </p:txBody>
      </p:sp>
      <p:sp>
        <p:nvSpPr>
          <p:cNvPr id="90884107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182663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Procjene klimatskih rizika i ranjivosti, objavljivanje i praćenje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Sustavi ranog upozorenja i rano djelovanje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Pripravnost: planovi za nepredviđene situacije/reakcija u hitnim slučajevima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Upravljanje klimatskim rizicima i izgradnja kapaciteta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Rješenja temeljena na prirodi koja se koriste za smanjenje rizika u svim sektorima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Infrastruktura i usluge otporne na klimatske promjene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Prijenos rizika: osiguranje i socijalna zaštita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Razmjena znanja i najboljih praksi o upravljanju klimatskim rizicima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Obujam, kvaliteta i pristup javnom i privatnom financiranju</a:t>
            </a:r>
            <a:endParaRPr/>
          </a:p>
        </p:txBody>
      </p:sp>
      <p:sp>
        <p:nvSpPr>
          <p:cNvPr id="10864829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197727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https://cdn-www-v2.iccsafe.org/wp-content/uploads/Delivering_Resilient_Building_Codes_and_Standards.pdf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https://www.iccsafe.org/wp-content/uploads/22-22032_GLOBAL_Comp_to_Global_Resilience_Guidelines.pdf#:~:text=Smjernice za globalnu otpornost zgrada sastoje se od propisa i standarda koji uključuju klimatsku otpornost usmjerenu na budućnost.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Hitnost - Potreba za reagiranjem na povezane utjecaje klimatskih promjena i ekstremnih vremenskih događaja na zgrade i stanare zgrada hitnija je nego ikad.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Jasnoća ciljeva - pozornost na promjenjive klimatske uvjete s kojima će se zgrade suočiti tijekom svog životnog ciklusa i utjecaje na njihov očekivani rad nakon ekstremnih vremenskih događaja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Robusna klimatska znanost - baza dokaza koja koristi službene klimatske prognoze u lokalnoj jurisdikciji ili modele temeljene na recenziranim znanstvenim istraživanjima i idealno pruža demonstraciju različitih mogućnosti budućeg stanja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Jasnoća rizika - Razmišljanje i donošenje odluka utemeljenih na riziku važno je u pružanju podrške odlukama o dizajnu kako bi se uravnotežili troškovi, energetska učinkovitost, emisije stakleničkih plinova i otpornost, gdje se promjenjivi rizici mogu uravnotežiti sa sigurnošću performansi za razvoj i održavanje zgrada.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Pogled u budućnost - Osnovna procjena trenutnih tehničkih građevinskih standarda, gdje postoje, omogućuje usporedbu s modeliranjem i scenarijima za buduću klimu kako bi se utvrdilo jesu li oni i dalje adekvatni ili je potrebno razviti nove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Trajnost - Razumijevanje projektiranog vijeka trajanja zgrade važno je ne samo za pomoć u određivanju minimalnih potrebnih tehničkih građevinskih standarda, već i za kalibraciju tehničkih projektnih zahtjeva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Holistički pristup - Građevinski propisi mogu doprinijeti poboljšanju otpornosti zgrada kao dio širokog niza regulatornih i neregulatornih mjera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Pristupačnost - Građevinski propisi i standardi razmatraju, gdje je to moguće, regulatorni princip postavljanja minimalnih zahtjeva potrebnih za postizanje željene razine performansi, a istovremeno čine to isplativo.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Postojeće zgrade - Odrediti strategije za poticanje vlasnika postojećih zgrada da svoje zgrade podignu na viši standard otpornosti na vrste budućih prirodnih opasnosti povezanih s vremenskim uvjetima s kojima se mogu suočiti na temelju svoje lokacije i klimatskih projekcija.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Održavanje zgrada - Potaknite vlasnike nekretnina da se uključe u potrebu planiranog periodičnog i specifičnog održavanja svojih zgrada te promiču bitne značajke otpornosti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Usklađenost - Učinkoviti regulatorni sustavi uključivat će odgovarajuće resurse za pravilnu provedbu građevinskih propisa i standarda, kao i promicati etiku usklađenosti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Provedba - Dopuniti sve regulatorne mjere za poboljšanje usklađenosti i podržati tehnička rješenja širokim rasponom alata za edukaciju i izgradnju kapaciteta praktičara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Pratiti i evaluirati - Rutinski pratiti potrebu održavanja ažurnosti građevinskih propisa i standarda kao odgovor na ažurirane klimatske znanosti i projekcije.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Angažman - Koristite jasnu i nekompliciranu komunikacijsku strategiju koja obuhvaća i pojednostavljuje informacije temeljene na riziku; koristi zajednički, vjerodostojan i dosljedan skup dokaza; te uzima u obzir mnoga i raznolika stajališta onih koji su zainteresirani za ovu temu.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Smanjenje emisija - Razvoj građevinskih propisa može dati važan doprinos ublažavanju uzroka klimatskih promjena s posljedičnim dugoročnim koristima za otpornost zgrada.</a:t>
            </a:r>
            <a:endParaRPr/>
          </a:p>
        </p:txBody>
      </p:sp>
      <p:sp>
        <p:nvSpPr>
          <p:cNvPr id="15217161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901474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/>
              <a:t>Čak i uz globalne napore za ublažavanje, svijet doživljava sve češće i intenzivnije ekstremne vremenske događaje - toplinske valove, poplave, suše i porast razine mora. Politike prilagodbe ključne su za upravljanje tim </a:t>
            </a:r>
            <a:r>
              <a:rPr lang="hr" b="1"/>
              <a:t>neizbježnim utjecajima </a:t>
            </a:r>
            <a:r>
              <a:rPr lang="hr"/>
              <a:t>i zaštitu zajednica.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/>
              <a:t>Dobro osmišljene politike prilagodbe smanjuju ljudske i ekonomske gubitke pripremajući društva za suočavanje s poremećajima u poljoprivredi, opskrbi vodom, javnom zdravstvu, infrastrukturi i bioraznolikosti.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To su isplativa ulaganja u otpornost - </a:t>
            </a:r>
            <a:r>
              <a:rPr lang="hr"/>
              <a:t>Studije pokazuju da svaki dolar uložen u klimatsku otpornost donosi više dolara u izbjegnutim gubicima i ekonomskim koristima.</a:t>
            </a:r>
            <a:endParaRPr lang="en-GB" sz="10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Promicanje socijalne i klimatske pravde - </a:t>
            </a:r>
            <a:r>
              <a:rPr lang="hr"/>
              <a:t>Ranjive skupine stanovništva, posebno u regijama s niskim prihodima i obalnim regijama, često su najteže pogođene klimatskim utjecajima. Politike prilagodbe mogu osigurati da zaštitne mjere dopru do onih koji su najugroženiji, pomažući u smanjenju jaza u jednakosti.</a:t>
            </a:r>
            <a:endParaRPr lang="en-GB" sz="10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Podržavanje dugoročnih razvojnih ciljeva - </a:t>
            </a:r>
            <a:r>
              <a:rPr lang="hr"/>
              <a:t>Prilagodba klimatskim promjenama nije odvojena od razvoja - ona je temeljna za postizanje sigurnosti hrane, zdravlja, stabilnih gospodarstava i održivih gradova u promjenjivoj klimi.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endParaRPr lang="en-GB" sz="1000">
              <a:solidFill>
                <a:srgbClr val="7F7F7F"/>
              </a:solidFill>
            </a:endParaRPr>
          </a:p>
        </p:txBody>
      </p:sp>
      <p:sp>
        <p:nvSpPr>
          <p:cNvPr id="401366223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114248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 https://www.un.org/sustainabledevelopment/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None/>
              <a:defRPr/>
            </a:pPr>
            <a:endParaRPr lang="en-GB" sz="1000">
              <a:solidFill>
                <a:schemeClr val="dk1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400">
                <a:solidFill>
                  <a:srgbClr val="7F7F7F"/>
                </a:solidFill>
              </a:rPr>
              <a:t>Skup od 17 globalnih ciljeva koje je UN uspostavio 2015. godine, a čiji je cilj rješavanje različitih globalnih izazova, uključujući siromaštvo, nejednakost, klimatske promjene, degradaciju okoliša, mir i pravdu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400">
                <a:solidFill>
                  <a:srgbClr val="7F7F7F"/>
                </a:solidFill>
              </a:rPr>
              <a:t>Nacrt za postizanje bolje i održive budućnosti za sve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400">
                <a:solidFill>
                  <a:srgbClr val="7F7F7F"/>
                </a:solidFill>
              </a:rPr>
              <a:t>Cilj održivog razvoja 13: Akcija za klimu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>
                <a:solidFill>
                  <a:srgbClr val="7F7F7F"/>
                </a:solidFill>
              </a:rPr>
              <a:t>Cilj 13.1: Jačanje otpornosti i sposobnosti prilagodbe na opasnosti povezane s klimom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>
                <a:solidFill>
                  <a:srgbClr val="7F7F7F"/>
                </a:solidFill>
              </a:rPr>
              <a:t>Cilj 13.2: Integrirati mjere klimatskih promjena u nacionalne politike i planiranje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Ostali povezani ciljevi: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Cilj održivog razvoja 2: Nula gladi – suše, poplave i promjena godišnjih doba utječu na prinose usjeva i prehrambene sustave, prilagodba omogućuje sigurnost hrane u promjenjivoj klimi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Cilj održivog razvoja 3: Dobro zdravlje i blagostanje – klimatske promjene potiču zdravstvene prijetnje, prilagodba je ključna za zaštitu javnog zdravlja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Cilj održivog razvoja 6: Čista voda i sanitacija – klimatske promjene mijenjaju obrasce oborina i dostupnost vode, prilagodba osigurava otporne vodne sustave i štiti sigurnost vode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Cilj održivog razvoja 8: Dostojanstven rad i gospodarski rast – klimatski ekstremi mogu oštetiti infrastrukturu, smanjiti produktivnost rada i poremetiti gospodarske sektore, stabilna klima temelj je održivog gospodarskog rasta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Cilj održivog razvoja 11: Održivi gradovi i zajednice – urbana područja suočavaju se s visokom izloženošću vrućini, poplavama i kvarovima infrastrukture, prilagodba klimatskim promjenama osigurava otporan i uključiv urbani razvoj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Cilj održivog razvoja 15: Život na kopnu – Klimatske promjene degradiraju ekosustave i bioraznolikost, rješenja temeljena na prirodi poboljšavaju bioraznolikost i otpornost</a:t>
            </a:r>
            <a:endParaRPr/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800">
                <a:solidFill>
                  <a:srgbClr val="7F7F7F"/>
                </a:solidFill>
              </a:rPr>
              <a:t>Dodatne (moguće) koristi: smanjuje nejednakost (SDG10), jača partnerstva (SDG17), poboljšava obrazovanje (SDG4)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None/>
              <a:defRPr/>
            </a:pPr>
            <a:endParaRPr lang="en-GB" sz="1000">
              <a:solidFill>
                <a:srgbClr val="7F7F7F"/>
              </a:solidFill>
            </a:endParaRPr>
          </a:p>
        </p:txBody>
      </p:sp>
      <p:sp>
        <p:nvSpPr>
          <p:cNvPr id="71119916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005784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 https://www.ipcc.ch/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0"/>
              <a:t>Međuvladin panel o klimatskim promjenama (IPCC) vodeće je svjetsko znanstveno tijelo za procjenu klimatskih promjena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0"/>
              <a:t>Osnovan 1988. godine od strane Programa Ujedinjenih naroda za okoliš (UNEP) i Svjetske meteorološke organizacije (WMO)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0"/>
              <a:t>Ne provodi vlastita istraživanja; pregledava i sintetizira tisuće znanstvenih studija kako bi vladama pružila najautoritativnije i najnovije znanje o klimatskim promjenama, njihovim utjecajima, rizicima i rješenjima.</a:t>
            </a:r>
            <a:endParaRPr lang="en-GB"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Glavna aktivnost IPCC-a je priprema izvješća kojima se procjenjuje stanje znanja o klimatskim promjenama (izvješća o procjeni, posebna izvješća i metodološka izvješća)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IPCC također ima Radnu skupinu za nacionalne inventare stakleničkih plinova, čiji je glavni cilj razvoj i usavršavanje metodologije za izračun i izvješćivanje o nacionalnim emisijama i uklanjanjima stakleničkih plinova.</a:t>
            </a: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400">
                <a:solidFill>
                  <a:srgbClr val="7F7F7F"/>
                </a:solidFill>
              </a:rPr>
              <a:t>Definira znanstvenu osnovu za prilagodbu  </a:t>
            </a:r>
            <a:r>
              <a:rPr lang="hr" sz="1200">
                <a:solidFill>
                  <a:srgbClr val="7F7F7F"/>
                </a:solidFill>
              </a:rPr>
              <a:t>Pomaže vladama da shvate zašto i gdje je prilagodba hitno potrebna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400">
                <a:solidFill>
                  <a:srgbClr val="7F7F7F"/>
                </a:solidFill>
              </a:rPr>
              <a:t>Vodi nacionalnu i međunarodnu politiku prilagodbe  </a:t>
            </a:r>
            <a:r>
              <a:rPr lang="hr" sz="1200">
                <a:solidFill>
                  <a:srgbClr val="7F7F7F"/>
                </a:solidFill>
              </a:rPr>
              <a:t>Koristi se za razvoj nacionalnih politika prilagodbe (NAP)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>
                <a:solidFill>
                  <a:srgbClr val="7F7F7F"/>
                </a:solidFill>
              </a:rPr>
              <a:t>Međunarodni sporazumi (poput Pariškog sporazuma) uvelike se oslanjaju na znanost IPCC-a kako bi postavili ciljeve prilagodbe i pratili napredak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>
              <a:solidFill>
                <a:srgbClr val="7F7F7F"/>
              </a:solidFill>
            </a:endParaRPr>
          </a:p>
          <a:p>
            <a:pPr marL="0" marR="0" lvl="0" indent="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None/>
              <a:defRPr/>
            </a:pPr>
            <a:endParaRPr lang="en-GB" sz="10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None/>
              <a:defRPr/>
            </a:pPr>
            <a:endParaRPr lang="en-GB" sz="1000">
              <a:solidFill>
                <a:srgbClr val="7F7F7F"/>
              </a:solidFill>
            </a:endParaRPr>
          </a:p>
        </p:txBody>
      </p:sp>
      <p:sp>
        <p:nvSpPr>
          <p:cNvPr id="197404977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4736017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 https://unfccc.int/process-and-meetings/the-paris-agreement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None/>
              <a:defRPr/>
            </a:pPr>
            <a:r>
              <a:rPr lang="hr" sz="1000">
                <a:solidFill>
                  <a:srgbClr val="7F7F7F"/>
                </a:solidFill>
              </a:rPr>
              <a:t>Pariški sporazum: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Pravno obvezujući međunarodni ugovor o klimatskim promjenama</a:t>
            </a:r>
            <a:endParaRPr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Usvojeno od strane 195 stranaka na Konferenciji UN-a o klimatskim promjenama (COP21) u Parizu 12. </a:t>
            </a:r>
            <a:r>
              <a:rPr lang="hr" sz="1000" baseline="30000">
                <a:solidFill>
                  <a:srgbClr val="7F7F7F"/>
                </a:solidFill>
              </a:rPr>
              <a:t>prosinca </a:t>
            </a:r>
            <a:r>
              <a:rPr lang="hr" sz="1000">
                <a:solidFill>
                  <a:srgbClr val="7F7F7F"/>
                </a:solidFill>
              </a:rPr>
              <a:t>2015.</a:t>
            </a:r>
            <a:endParaRPr/>
          </a:p>
          <a:p>
            <a:pPr marL="171450" marR="0" lvl="0" indent="-17145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Opći cilj: ograničiti prosječnu globalnu temperaturu na znatno ispod 2°C iznad predindustrijske razine i uložiti napore da se zadrži ispod 1,5°C (nedavno je naglašena potreba ograničavanja globalnog zagrijavanja na 1,5°C do kraja ovog stoljeća)</a:t>
            </a:r>
            <a:endParaRPr/>
          </a:p>
          <a:p>
            <a:pPr marL="171450" marR="0" lvl="0" indent="-17145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Zemlje podnose svoje nacionalne planove djelovanja za klimu poznate kao nacionalno određeni doprinosi (NDC) – svaki mora imati veću ambicioznost od prethodnog</a:t>
            </a:r>
            <a:endParaRPr/>
          </a:p>
          <a:p>
            <a:pPr marL="0" marR="0" lvl="0" indent="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None/>
              <a:defRPr/>
            </a:pPr>
            <a:endParaRPr lang="en-GB" sz="10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None/>
              <a:defRPr/>
            </a:pPr>
            <a:endParaRPr lang="en-GB" sz="1000">
              <a:solidFill>
                <a:srgbClr val="7F7F7F"/>
              </a:solidFill>
            </a:endParaRPr>
          </a:p>
        </p:txBody>
      </p:sp>
      <p:sp>
        <p:nvSpPr>
          <p:cNvPr id="155879034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1724370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 https://www.globalcovenantofmayors.org/what-is-our-mission/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  <a:p>
            <a:pPr marL="171450" marR="0" lvl="0" indent="-17145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Potiče prilagodbu odozdo prema gore usklađenu s globalnim, nacionalnim i ciljevima/sporazumima EU</a:t>
            </a:r>
            <a:endParaRPr/>
          </a:p>
          <a:p>
            <a:pPr marL="171450" marR="0" lvl="0" indent="-17145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Pomaže u uključivanju prilagodbe u urbano planiranje i proračun</a:t>
            </a:r>
            <a:endParaRPr/>
          </a:p>
          <a:p>
            <a:pPr marL="171450" marR="0" lvl="0" indent="-17145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Jača lokalne kapacitete za pripremu za klimatske promjene</a:t>
            </a:r>
            <a:endParaRPr/>
          </a:p>
          <a:p>
            <a:pPr marL="171450" marR="0" lvl="0" indent="-171450" algn="l" defTabSz="91440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>
                <a:solidFill>
                  <a:srgbClr val="7F7F7F"/>
                </a:solidFill>
              </a:rPr>
              <a:t>Vrste podržanih mjera prilagodbe: zelena infrastruktura, sprječavanje poplava, odgovor na toplinske valove, podizanje javne svijesti i sustavi ranog upozoravanja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None/>
              <a:defRPr/>
            </a:pPr>
            <a:endParaRPr lang="en-GB" sz="1000">
              <a:solidFill>
                <a:srgbClr val="7F7F7F"/>
              </a:solidFill>
            </a:endParaRPr>
          </a:p>
        </p:txBody>
      </p:sp>
      <p:sp>
        <p:nvSpPr>
          <p:cNvPr id="406465002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9179013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 https://ec.europa.eu/stories/european-green-deal/</a:t>
            </a:r>
            <a:endParaRPr/>
          </a:p>
        </p:txBody>
      </p:sp>
      <p:sp>
        <p:nvSpPr>
          <p:cNvPr id="1274538334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70782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https://eur-lex.europa.eu/eli/reg/2021/1119/oj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https://climate.ec.europa.eu/eu-action/european-climate-law_en</a:t>
            </a:r>
            <a:endParaRPr/>
          </a:p>
        </p:txBody>
      </p:sp>
      <p:sp>
        <p:nvSpPr>
          <p:cNvPr id="87755138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598387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https://climate.ec.europa.eu/eu-action/adaptation-climate-change/eu-adaptation-strategy_en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https://climate-adapt.eea.europa.eu/en</a:t>
            </a:r>
            <a:endParaRPr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Pametnija prilagodba: djelovanje mora biti utemeljeno na robusnim podacima i alatima za procjenu rizika koji su dostupni svima (unapređenje Climate-ADAPT-a kao europske platforme za znanje o prilagodbi)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Brža prilagodba: prilagodba mora biti brža i sveobuhvatnija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Sustavnija prilagodba: klimatske promjene imat će utjecaje na svim razinama i u svim sektorima gospodarstva, stoga prilagodba mora biti sustavnija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Jačanje međunarodnog djelovanja za otpornost na klimatske promjene: povećanje međunarodnog financiranja, snažniji globalni angažman i razmjena mišljenja o prilagodbi</a:t>
            </a:r>
            <a:endParaRPr/>
          </a:p>
        </p:txBody>
      </p:sp>
      <p:sp>
        <p:nvSpPr>
          <p:cNvPr id="145624506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013087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 https://climate-pact.europa.eu/index_en</a:t>
            </a:r>
            <a:endParaRPr/>
          </a:p>
        </p:txBody>
      </p:sp>
      <p:sp>
        <p:nvSpPr>
          <p:cNvPr id="31062971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260269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https://unfccc.int/national-adaptation-plans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https://commission.europa.eu/energy-climate-change-environment/implementation-eu-countries/energy-and-climate-governance-and-reporting/national-energy-and-climate-plans_en</a:t>
            </a:r>
            <a:endParaRPr/>
          </a:p>
        </p:txBody>
      </p:sp>
      <p:sp>
        <p:nvSpPr>
          <p:cNvPr id="16495486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071336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https://iclei.org/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https://www.globalcovenantofmayors.org/what-is-our-mission/</a:t>
            </a:r>
            <a:endParaRPr/>
          </a:p>
        </p:txBody>
      </p:sp>
      <p:sp>
        <p:nvSpPr>
          <p:cNvPr id="1987176948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1285652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</p:txBody>
      </p:sp>
      <p:sp>
        <p:nvSpPr>
          <p:cNvPr id="1988934340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8080356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https://static1.squarespace.com/static/5f082078d610926644d22e00/t/62b19d595f452d43febaa862/1655807334154/20121210+RAS+EN+lr+versie+4_compressed.pdf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https://www.urbanisten.nl/work/rotterdam-adaptation-strategy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/>
          </a:p>
        </p:txBody>
      </p:sp>
      <p:sp>
        <p:nvSpPr>
          <p:cNvPr id="1847013178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045175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https://climatefit-heu.eu/wp-content/uploads/2024/07/03_Cloudburst-Management-Plan.pdf#:~:text=Copenhagen%20was%20hit%20by%20a%201000-year%20storm%20%28cloudburst%29,offshoot%20of%20the%20city%E2%80%99s%20Climate%20Adaption%20Plan%20%282011%29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https://www.asla.org/2016awards/171784.html</a:t>
            </a:r>
            <a:endParaRPr/>
          </a:p>
        </p:txBody>
      </p:sp>
      <p:sp>
        <p:nvSpPr>
          <p:cNvPr id="807568969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6750029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/>
              <a:t>Ostali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/>
              <a:t>https://www.melbourne.vic.gov.au/climate-change-adaptation-strategy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/>
          </a:p>
        </p:txBody>
      </p:sp>
      <p:sp>
        <p:nvSpPr>
          <p:cNvPr id="418297856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5815814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endParaRPr lang="en-GB"/>
          </a:p>
        </p:txBody>
      </p:sp>
      <p:sp>
        <p:nvSpPr>
          <p:cNvPr id="840055577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0539658" name="Google Shape;130;p2:notes"/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defRPr/>
            </a:pPr>
            <a:r>
              <a:rPr lang="hr" b="0"/>
              <a:t>Dodatni resursi: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0"/>
              <a:t>https://www.oecd.org/en/publications/financing-green-urban-infrastructure_5k92p0c6j6r0-en.html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0"/>
              <a:t>https://documents.worldbank.org/en/publication/documents-reports/documentdetail/247041468340183358/green-infrastructure-finance-leading-initiatives-and-research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lang="en-GB" b="1"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Potpore i subvencije - </a:t>
            </a:r>
            <a:r>
              <a:rPr lang="hr"/>
              <a:t>Izravno financiranje zelenih projekata, često od javnih agencija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Porezni krediti i odbitci - </a:t>
            </a:r>
            <a:r>
              <a:rPr lang="hr"/>
              <a:t>Smanjite poreze za provedbu mjera prilagodbe (npr. sustavi oborinskih voda)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Krediti s niskim kamatama - </a:t>
            </a:r>
            <a:r>
              <a:rPr lang="hr"/>
              <a:t>Pomozite u financiranju infrastrukture dugoročnim planovima otplate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Popusti na osiguranje - </a:t>
            </a:r>
            <a:r>
              <a:rPr lang="hr"/>
              <a:t>Niže premije za zgrade s karakteristikama otpornosti na poplave/topline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Javno-privatna partnerstva (JPP) - </a:t>
            </a:r>
            <a:r>
              <a:rPr lang="hr"/>
              <a:t>Zajednička ulaganja u projekte prilagodbe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Zelene obveznice/klimatske obveznice - </a:t>
            </a:r>
            <a:r>
              <a:rPr lang="hr"/>
              <a:t>Dužnički instrumenti za financiranje infrastrukture otporne na klimatske promjene</a:t>
            </a:r>
            <a:endParaRPr/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/>
              <a:t>Tržišni alati - </a:t>
            </a:r>
            <a:r>
              <a:rPr lang="hr"/>
              <a:t>Naknade za oborinske vode, naknade za razvoj temeljene na nepropusnim površinama</a:t>
            </a:r>
            <a:endParaRPr/>
          </a:p>
        </p:txBody>
      </p:sp>
      <p:sp>
        <p:nvSpPr>
          <p:cNvPr id="2129562432" name="Google Shape;131;p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 - light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6229142" name="Google Shape;15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13547079" name="Google Shape;16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8100342" name="Google Shape;17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81680768" name="Google Shape;18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2933385" name="Google Shape;19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87357542" name="Google Shape;20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07544976" name="Google Shape;21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8097189" name="Google Shape;22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4852865" name="Google Shape;23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59112208" name="Google Shape;24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7262620" name="Google Shape;25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362033154" name="Google Shape;26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27" name="Google Shape;27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8" name="Google Shape;28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9" name="Google Shape;29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585557503" name="Google Shape;30;p44" descr="Immagine che contiene testo, schermata, Carattere, logo&#10;&#10;Descrizione generata automaticamente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7932922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7892422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7300265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4808747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866704149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9297812" name="Google Shape;38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88056743" name="Google Shape;39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08374968" name="Google Shape;40;p46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2011139" name="Google Shape;42;p4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10510390" name="Google Shape;43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6894374" name="Google Shape;44;p47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6690087" name="Google Shape;45;p47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3400669" name="Google Shape;47;p4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0563027" name="Google Shape;48;p4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8648463" name="Google Shape;50;p49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956870919" name="Google Shape;51;p49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59124354" name="Google Shape;52;p49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78301345" name="Google Shape;53;p49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79363100" name="Google Shape;54;p49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4569505" name="Google Shape;55;p49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4916454" name="Google Shape;57;p50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7992737" name="Google Shape;58;p50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3863878" name="Google Shape;59;p50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1820505" name="Google Shape;60;p50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62687258" name="Google Shape;61;p50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8302428" name="Google Shape;62;p50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1928705" name="Google Shape;72;p53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23908477" name="Google Shape;73;p53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4602676" name="Google Shape;74;p53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65559026" name="Google Shape;75;p53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23711307" name="Google Shape;76;p53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69835256" name="Google Shape;77;p53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1033534636" name="Google Shape;78;p53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489736613" name="Google Shape;80;p54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1935565" name="Google Shape;81;p54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7883811" name="Google Shape;83;p55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33396596" name="Google Shape;84;p55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3447519" name="Google Shape;85;p55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10026699" name="Google Shape;86;p55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4892224" name="Google Shape;87;p55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0032516" name="Google Shape;88;p55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048263169" name="Google Shape;89;p55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70145038" name="Google Shape;90;p55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65075237" name="Google Shape;91;p55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71979743" name="Google Shape;93;p56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153018090" name="Google Shape;94;p5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525571638" name="Google Shape;95;p56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00469519" name="Google Shape;96;p56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1493617" name="Google Shape;97;p56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5551613" name="Google Shape;98;p56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80220448" name="Google Shape;99;p56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0074454" name="Google Shape;100;p56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058655743" name="Google Shape;101;p56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642394893" name="Google Shape;102;p56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5443644" name="Google Shape;104;p57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4538445" name="Google Shape;105;p5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8250668" name="Google Shape;107;p5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2376053" name="Google Shape;108;p58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4540196" name="Google Shape;10;p43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92592900" name="Google Shape;11;p43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6112761" name="Google Shape;12;p43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5449327" name="Google Shape;13;p43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www.un.org/sustainabledevelopment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assessment-report/ar6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imate-adapt.eea.europa.eu/en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ic1.squarespace.com/static/5f082078d610926644d22e00/t/62b19d595f452d43febaa862/1655807334154/20121210+RAS+EN+lr+versie+4_compressed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6961419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hr" sz="2400" b="1"/>
              <a:t>SuPeRBE materijal za obuku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827115593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Klimatske promjene i izgrađeni okoliš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2879231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Osnove klimatskih promjena</a:t>
            </a:r>
            <a:r>
              <a:rPr lang="hr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3462477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Razina kompetencije: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994539197" name="Google Shape;112;g356110b305c_0_8" title="superbe copertina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17814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90359183" name="Google Shape;113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/>
              <a:t>Aktivnost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/>
              <a:t>Projekt SuPeRBE (CE0200768)</a:t>
            </a:r>
            <a:endParaRPr sz="1000"/>
          </a:p>
        </p:txBody>
      </p:sp>
      <p:sp>
        <p:nvSpPr>
          <p:cNvPr id="135606816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hr" sz="3000" b="1" dirty="0"/>
              <a:t>SuPeRBE </a:t>
            </a:r>
            <a:r>
              <a:rPr lang="en-GB" sz="3000" b="1" dirty="0" err="1"/>
              <a:t>edukacijski</a:t>
            </a:r>
            <a:r>
              <a:rPr lang="en-GB" sz="3000" b="1" dirty="0"/>
              <a:t> </a:t>
            </a:r>
            <a:r>
              <a:rPr lang="en-GB" sz="3000" b="1" dirty="0" err="1"/>
              <a:t>materijal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269558399" name="Google Shape;115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hr" sz="1000" b="1" dirty="0">
                <a:latin typeface="Trebuchet MS"/>
                <a:ea typeface="Trebuchet MS"/>
                <a:cs typeface="Trebuchet MS"/>
              </a:rPr>
              <a:t>Područje </a:t>
            </a:r>
            <a:r>
              <a:rPr lang="hr" sz="1000" b="1" dirty="0"/>
              <a:t>stručnosti: AD1.2 </a:t>
            </a:r>
            <a:r>
              <a:rPr lang="hr" sz="1000" dirty="0"/>
              <a:t>prema </a:t>
            </a:r>
            <a:br>
              <a:rPr lang="en-GB" sz="1000" dirty="0"/>
            </a:br>
            <a:r>
              <a:rPr lang="en-GB" sz="1000" dirty="0"/>
              <a:t>s</a:t>
            </a:r>
            <a:r>
              <a:rPr lang="hr" sz="1000" dirty="0">
                <a:latin typeface="Trebuchet MS"/>
                <a:ea typeface="Trebuchet MS"/>
                <a:cs typeface="Trebuchet MS"/>
              </a:rPr>
              <a:t>porazumu CEN </a:t>
            </a:r>
            <a:r>
              <a:rPr lang="en-GB" sz="1000" dirty="0"/>
              <a:t>Workshop Agreement</a:t>
            </a:r>
            <a:r>
              <a:rPr lang="hr" sz="1000" dirty="0">
                <a:latin typeface="Trebuchet MS"/>
                <a:ea typeface="Trebuchet MS"/>
                <a:cs typeface="Trebuchet MS"/>
              </a:rPr>
              <a:t>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 dirty="0"/>
          </a:p>
        </p:txBody>
      </p:sp>
      <p:sp>
        <p:nvSpPr>
          <p:cNvPr id="898504430" name="Google Shape;116;g356110b305c_0_8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Klimatske promjene i </a:t>
            </a:r>
            <a:r>
              <a:rPr lang="hr" sz="2400" b="1" i="0" u="none" strike="noStrike" cap="none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izgrađeni okoliš</a:t>
            </a:r>
            <a:endParaRPr sz="14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790326773" name="Google Shape;117;g356110b305c_0_8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hr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Razina kompetencije: 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42341325" name="Google Shape;118;g356110b305c_0_8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 rtl="0">
              <a:buClr>
                <a:schemeClr val="lt2"/>
              </a:buClr>
              <a:buSzPts val="1920"/>
              <a:defRPr/>
            </a:pPr>
            <a:r>
              <a:rPr lang="hr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Politike i upravljanje za prilagodbu klimatskim promjenama</a:t>
            </a:r>
            <a:endParaRPr lang="en-GB" dirty="0"/>
          </a:p>
        </p:txBody>
      </p:sp>
      <p:sp>
        <p:nvSpPr>
          <p:cNvPr id="1689651829" name="Google Shape;119;g356110b305c_0_8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4626529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hr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Područje stručnosti: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98260141" name="Picture 2"/>
          <p:cNvPicPr>
            <a:picLocks noChangeAspect="1"/>
          </p:cNvPicPr>
          <p:nvPr/>
        </p:nvPicPr>
        <p:blipFill>
          <a:blip r:embed="rId3"/>
          <a:srcRect t="3362"/>
          <a:stretch/>
        </p:blipFill>
        <p:spPr bwMode="auto">
          <a:xfrm>
            <a:off x="4955644" y="2282522"/>
            <a:ext cx="2911491" cy="2719110"/>
          </a:xfrm>
          <a:prstGeom prst="rect">
            <a:avLst/>
          </a:prstGeom>
        </p:spPr>
      </p:pic>
      <p:sp>
        <p:nvSpPr>
          <p:cNvPr id="127613299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RIZIK NA KLIMATSKE PROMJENE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251712524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Potencijal za negativne posljedice klimatske opasnosti na ljudske ili ekološke sustave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Rezultat dinamičkih interakcija između opasnosti povezanih s klimom </a:t>
            </a:r>
            <a:r>
              <a:rPr lang="en-GB" sz="1400" dirty="0" err="1">
                <a:solidFill>
                  <a:srgbClr val="7F7F7F"/>
                </a:solidFill>
              </a:rPr>
              <a:t>te</a:t>
            </a:r>
            <a:r>
              <a:rPr lang="hr" sz="1400" dirty="0">
                <a:solidFill>
                  <a:srgbClr val="7F7F7F"/>
                </a:solidFill>
              </a:rPr>
              <a:t> izloženosti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hr" sz="1400" dirty="0">
                <a:solidFill>
                  <a:srgbClr val="7F7F7F"/>
                </a:solidFill>
              </a:rPr>
              <a:t> ranjivosti pogođenog ljudskog ili ekološkog sustava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b="1" dirty="0">
                <a:solidFill>
                  <a:srgbClr val="7F7F7F"/>
                </a:solidFill>
              </a:rPr>
              <a:t>Rizik </a:t>
            </a:r>
            <a:r>
              <a:rPr lang="hr" sz="1400" dirty="0">
                <a:solidFill>
                  <a:srgbClr val="7F7F7F"/>
                </a:solidFill>
              </a:rPr>
              <a:t>= </a:t>
            </a:r>
            <a:r>
              <a:rPr lang="hr" sz="1400" b="1" dirty="0">
                <a:solidFill>
                  <a:srgbClr val="7F7F7F"/>
                </a:solidFill>
              </a:rPr>
              <a:t>ranjivost </a:t>
            </a:r>
            <a:r>
              <a:rPr lang="hr" sz="1400" dirty="0">
                <a:solidFill>
                  <a:srgbClr val="7F7F7F"/>
                </a:solidFill>
              </a:rPr>
              <a:t>+ </a:t>
            </a:r>
            <a:r>
              <a:rPr lang="hr" sz="1400" b="1" dirty="0">
                <a:solidFill>
                  <a:srgbClr val="7F7F7F"/>
                </a:solidFill>
              </a:rPr>
              <a:t>izloženost </a:t>
            </a:r>
            <a:r>
              <a:rPr lang="hr" sz="1400" dirty="0">
                <a:solidFill>
                  <a:srgbClr val="7F7F7F"/>
                </a:solidFill>
              </a:rPr>
              <a:t>+ </a:t>
            </a:r>
            <a:r>
              <a:rPr lang="hr" sz="1400" b="1" dirty="0">
                <a:solidFill>
                  <a:srgbClr val="7F7F7F"/>
                </a:solidFill>
              </a:rPr>
              <a:t>opasnost </a:t>
            </a:r>
            <a:r>
              <a:rPr lang="hr" sz="1400" dirty="0">
                <a:solidFill>
                  <a:srgbClr val="7F7F7F"/>
                </a:solidFill>
              </a:rPr>
              <a:t>+ </a:t>
            </a:r>
            <a:r>
              <a:rPr lang="hr" sz="1400" b="1" dirty="0">
                <a:solidFill>
                  <a:srgbClr val="7F7F7F"/>
                </a:solidFill>
              </a:rPr>
              <a:t>reakcija</a:t>
            </a:r>
            <a:r>
              <a:rPr lang="hr" sz="1400" dirty="0">
                <a:solidFill>
                  <a:srgbClr val="7F7F7F"/>
                </a:solidFill>
              </a:rPr>
              <a:t> </a:t>
            </a:r>
            <a:endParaRPr lang="en-GB" sz="1400" b="1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b="1" dirty="0">
                <a:solidFill>
                  <a:srgbClr val="7F7F7F"/>
                </a:solidFill>
              </a:rPr>
              <a:t>Upravljanje rizicima </a:t>
            </a:r>
            <a:r>
              <a:rPr lang="hr" sz="1400" dirty="0">
                <a:solidFill>
                  <a:srgbClr val="7F7F7F"/>
                </a:solidFill>
              </a:rPr>
              <a:t>– planovi, akcije, strategije ili </a:t>
            </a:r>
            <a:br>
              <a:rPr lang="en-GB" sz="1400" dirty="0">
                <a:solidFill>
                  <a:srgbClr val="7F7F7F"/>
                </a:solidFill>
              </a:rPr>
            </a:br>
            <a:r>
              <a:rPr lang="hr" sz="1400" dirty="0">
                <a:solidFill>
                  <a:srgbClr val="7F7F7F"/>
                </a:solidFill>
              </a:rPr>
              <a:t>politike za smanjenje vjerojatnosti i/ili opsega </a:t>
            </a:r>
            <a:br>
              <a:rPr lang="en-GB" sz="1400" dirty="0">
                <a:solidFill>
                  <a:srgbClr val="7F7F7F"/>
                </a:solidFill>
              </a:rPr>
            </a:br>
            <a:r>
              <a:rPr lang="hr" sz="1400" dirty="0">
                <a:solidFill>
                  <a:srgbClr val="7F7F7F"/>
                </a:solidFill>
              </a:rPr>
              <a:t>potencijalnih negativnih posljedica, na temelju </a:t>
            </a:r>
            <a:br>
              <a:rPr lang="en-GB" sz="1400" dirty="0">
                <a:solidFill>
                  <a:srgbClr val="7F7F7F"/>
                </a:solidFill>
              </a:rPr>
            </a:br>
            <a:r>
              <a:rPr lang="hr" sz="1400" dirty="0">
                <a:solidFill>
                  <a:srgbClr val="7F7F7F"/>
                </a:solidFill>
              </a:rPr>
              <a:t>procijenjenih ili percipiranih rizika</a:t>
            </a:r>
            <a:endParaRPr lang="en-GB" sz="1400" b="1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sp>
        <p:nvSpPr>
          <p:cNvPr id="1730567173" name="TextBox 3"/>
          <p:cNvSpPr txBox="1"/>
          <p:nvPr/>
        </p:nvSpPr>
        <p:spPr bwMode="auto">
          <a:xfrm>
            <a:off x="4910168" y="4937558"/>
            <a:ext cx="3002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r" sz="800"/>
              <a:t>Izvor: </a:t>
            </a:r>
            <a:r>
              <a:rPr lang="hr" sz="800" u="sng">
                <a:hlinkClick r:id="rId4"/>
              </a:rPr>
              <a:t>https://www.ipcc.ch/report/ar6/wg2/chapter/chapter-1/</a:t>
            </a:r>
            <a:r>
              <a:rPr lang="hr" sz="800"/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927764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KOMPONENTE RIZIKA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37621592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</a:rPr>
              <a:t>Opasnost: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„Potencijalna pojava prirodnog ili ljudskom rukom izazvanog fizičkog događaja ili trenda koji može uzrokovati gubitak života, ozljede ili druge utjecaje na zdravlje, kao i štetu i gubitak imovine, infrastrukture, sredstava za život, pružanja usluga, ekosustava i okolišnih resursa.“ ( </a:t>
            </a:r>
            <a:r>
              <a:rPr lang="hr" sz="1200" u="sng" dirty="0">
                <a:solidFill>
                  <a:srgbClr val="7F7F7F"/>
                </a:solidFill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</a:rPr>
              <a:t>Ranjivost: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„Sklonost ili predispozicija za negativne posljedice“ ( </a:t>
            </a:r>
            <a:r>
              <a:rPr lang="hr" sz="1200" u="sng" dirty="0">
                <a:solidFill>
                  <a:srgbClr val="7F7F7F"/>
                </a:solidFill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</a:rPr>
              <a:t>Izl</a:t>
            </a:r>
            <a:r>
              <a:rPr lang="en-GB" sz="1200" b="1" dirty="0" err="1">
                <a:solidFill>
                  <a:srgbClr val="7F7F7F"/>
                </a:solidFill>
              </a:rPr>
              <a:t>oženost</a:t>
            </a:r>
            <a:r>
              <a:rPr lang="hr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„Prisutnost ljudi; sredstava za život; vrsta ili ekosustava; ekoloških funkcija, usluga i resursa; infrastrukture; ili ekonomske, društvene ili kulturne imovine na mjestima i u okruženjima koja bi mogla biti negativno pogođena“ ( </a:t>
            </a:r>
            <a:r>
              <a:rPr lang="hr" sz="1200" u="sng" dirty="0">
                <a:solidFill>
                  <a:srgbClr val="7F7F7F"/>
                </a:solidFill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</a:rPr>
              <a:t>Odgovor (kapacitet</a:t>
            </a:r>
            <a:r>
              <a:rPr lang="en-GB" sz="1200" b="1" dirty="0">
                <a:solidFill>
                  <a:srgbClr val="7F7F7F"/>
                </a:solidFill>
              </a:rPr>
              <a:t> za </a:t>
            </a:r>
            <a:r>
              <a:rPr lang="en-GB" sz="1200" b="1">
                <a:solidFill>
                  <a:srgbClr val="7F7F7F"/>
                </a:solidFill>
              </a:rPr>
              <a:t>prilagodbu</a:t>
            </a:r>
            <a:r>
              <a:rPr lang="hr" sz="1200" b="1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„Sposobnost sustava, institucija, ljudi i drugih organizama da se prilagode potencijalnoj šteti, iskoriste prilike ili odgovore na posljedice“ ( </a:t>
            </a:r>
            <a:r>
              <a:rPr lang="hr" sz="1200" u="sng" dirty="0">
                <a:solidFill>
                  <a:srgbClr val="7F7F7F"/>
                </a:solidFill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  <p:sp>
        <p:nvSpPr>
          <p:cNvPr id="356638251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3232542" name="Picture 9"/>
          <p:cNvPicPr>
            <a:picLocks noChangeAspect="1"/>
          </p:cNvPicPr>
          <p:nvPr/>
        </p:nvPicPr>
        <p:blipFill>
          <a:blip r:embed="rId3"/>
          <a:srcRect l="664"/>
          <a:stretch/>
        </p:blipFill>
        <p:spPr bwMode="auto">
          <a:xfrm>
            <a:off x="731520" y="76912"/>
            <a:ext cx="7645504" cy="5012924"/>
          </a:xfrm>
          <a:prstGeom prst="rect">
            <a:avLst/>
          </a:prstGeom>
        </p:spPr>
      </p:pic>
      <p:sp>
        <p:nvSpPr>
          <p:cNvPr id="1180238023" name="TextBox 10"/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r" sz="800"/>
              <a:t>Izvor: </a:t>
            </a:r>
            <a:r>
              <a:rPr lang="hr" sz="800" u="sng">
                <a:hlinkClick r:id="rId4"/>
              </a:rPr>
              <a:t>https://www.ipcc.ch/report/ar6/wg2/chapter/chapter-1/</a:t>
            </a:r>
            <a:r>
              <a:rPr lang="hr" sz="800"/>
              <a:t> </a:t>
            </a:r>
            <a:endParaRPr/>
          </a:p>
        </p:txBody>
      </p:sp>
      <p:sp>
        <p:nvSpPr>
          <p:cNvPr id="474095500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1682426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PROCJENA KLIMATSKOG RIZIKA I RANJIVOSTI (RVA)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09491812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Kvalitativna i/ili kvantitativna znanstvena procjena rizika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Alat za razumijevanje koliko je vjerojatno da će zajednice, sustavi ili sektori biti pogođeni klimatskim promjenama i što se može učiniti kako bi se prilagodili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Identificira kratkoročne i dugoročne klimatske rizike kako bi se izgradila otpornost u razvojnim projektima, politikama i programima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Pomaže u određivanju ukupne razine </a:t>
            </a:r>
            <a:r>
              <a:rPr lang="en-GB" sz="1400" dirty="0" err="1">
                <a:solidFill>
                  <a:srgbClr val="7F7F7F"/>
                </a:solidFill>
              </a:rPr>
              <a:t>rizika</a:t>
            </a:r>
            <a:r>
              <a:rPr lang="en-GB" sz="1400" dirty="0">
                <a:solidFill>
                  <a:srgbClr val="7F7F7F"/>
                </a:solidFill>
              </a:rPr>
              <a:t> od </a:t>
            </a:r>
            <a:r>
              <a:rPr lang="en-GB" sz="1400" dirty="0" err="1">
                <a:solidFill>
                  <a:srgbClr val="7F7F7F"/>
                </a:solidFill>
              </a:rPr>
              <a:t>klimatskih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promjena</a:t>
            </a:r>
            <a:r>
              <a:rPr lang="hr" sz="14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Identificira klimatske opasnosti</a:t>
            </a:r>
            <a:endParaRPr dirty="0"/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Procjenjuje izloženost (imovina, ljudi, sustavi)</a:t>
            </a:r>
            <a:endParaRPr dirty="0"/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Procjenjuje osjetljivost (koliko jako mogu biti pogođeni)</a:t>
            </a:r>
            <a:endParaRPr dirty="0"/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Procjenjuje adaptivni kapacitet (koliko dobro se mogu nositi s problemima ili se oporaviti)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sp>
        <p:nvSpPr>
          <p:cNvPr id="962980603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8103237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KORACI ZA IZRADU </a:t>
            </a:r>
            <a:r>
              <a:rPr lang="hr" dirty="0">
                <a:solidFill>
                  <a:srgbClr val="70AD47"/>
                </a:solidFill>
              </a:rPr>
              <a:t>RVA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635482392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Definirajte opseg i ciljeve (što se procjenjuje, zašto </a:t>
            </a:r>
            <a:r>
              <a:rPr lang="en-GB" sz="1400" dirty="0">
                <a:solidFill>
                  <a:srgbClr val="7F7F7F"/>
                </a:solidFill>
              </a:rPr>
              <a:t>I </a:t>
            </a:r>
            <a:r>
              <a:rPr lang="hr" sz="1400" dirty="0">
                <a:solidFill>
                  <a:srgbClr val="7F7F7F"/>
                </a:solidFill>
              </a:rPr>
              <a:t>koji </a:t>
            </a:r>
            <a:r>
              <a:rPr lang="en-GB" sz="1400" dirty="0">
                <a:solidFill>
                  <a:srgbClr val="7F7F7F"/>
                </a:solidFill>
              </a:rPr>
              <a:t>je </a:t>
            </a:r>
            <a:r>
              <a:rPr lang="hr" sz="1400" dirty="0">
                <a:solidFill>
                  <a:srgbClr val="7F7F7F"/>
                </a:solidFill>
              </a:rPr>
              <a:t>vremenski okvir)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Prikupite relevantne podatke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Identificirajte klimatske opasnosti (koristeći klimatske podatke i scenarije)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Procijenite izloženost (tko i što je u opasnosti)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Procijenite osjetljivost (koliko su sustavi ranjivi i izloženi)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Procijenite adaptivni kapacitet (sposobnost suočavanja, reagiranja ili oporavka)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Istaknite ključne rizike (tko i što je najviše izloženo riziku)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Odredite prioritete prilagodbe i postavite ciljeve prilagodbe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</a:rPr>
              <a:t>Uključite relevantne dionike u cijeli proces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sp>
        <p:nvSpPr>
          <p:cNvPr id="550913536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2102959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PRILAGO</a:t>
            </a:r>
            <a:r>
              <a:rPr lang="en-GB" dirty="0">
                <a:solidFill>
                  <a:srgbClr val="70AD47"/>
                </a:solidFill>
              </a:rPr>
              <a:t>DBA KLIMATSKIM PROMJENAMA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558285507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Prilagodbe</a:t>
            </a:r>
            <a:r>
              <a:rPr lang="hr" sz="1400" b="1" dirty="0">
                <a:solidFill>
                  <a:srgbClr val="7F7F7F"/>
                </a:solidFill>
              </a:rPr>
              <a:t> </a:t>
            </a:r>
            <a:r>
              <a:rPr lang="hr" sz="1400" dirty="0">
                <a:solidFill>
                  <a:srgbClr val="7F7F7F"/>
                </a:solidFill>
              </a:rPr>
              <a:t>ekoloških, društvenih i ekonomskih sustava kao odgovor na stvarne ili očekivane klimatske podražaje i njihov učinak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Prilagodba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kroz</a:t>
            </a:r>
            <a:r>
              <a:rPr lang="hr" sz="1400" dirty="0">
                <a:solidFill>
                  <a:srgbClr val="7F7F7F"/>
                </a:solidFill>
              </a:rPr>
              <a:t> proces</a:t>
            </a:r>
            <a:r>
              <a:rPr lang="en-GB" sz="1400" dirty="0">
                <a:solidFill>
                  <a:srgbClr val="7F7F7F"/>
                </a:solidFill>
              </a:rPr>
              <a:t>e u</a:t>
            </a:r>
            <a:r>
              <a:rPr lang="hr" sz="1400" dirty="0">
                <a:solidFill>
                  <a:srgbClr val="7F7F7F"/>
                </a:solidFill>
              </a:rPr>
              <a:t> kojima </a:t>
            </a:r>
            <a:r>
              <a:rPr lang="en-GB" sz="1400" dirty="0">
                <a:solidFill>
                  <a:srgbClr val="7F7F7F"/>
                </a:solidFill>
              </a:rPr>
              <a:t>se </a:t>
            </a:r>
            <a:r>
              <a:rPr lang="hr" sz="1400" dirty="0">
                <a:solidFill>
                  <a:srgbClr val="7F7F7F"/>
                </a:solidFill>
              </a:rPr>
              <a:t>pojedinci, zajednice i države nastoje nositi s posljedicama klimatskih promjena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Nema univerzalnog rješenja </a:t>
            </a:r>
            <a:r>
              <a:rPr lang="en-GB" sz="1400" dirty="0">
                <a:solidFill>
                  <a:srgbClr val="7F7F7F"/>
                </a:solidFill>
              </a:rPr>
              <a:t>-</a:t>
            </a:r>
            <a:r>
              <a:rPr lang="hr" sz="1400" dirty="0">
                <a:solidFill>
                  <a:srgbClr val="7F7F7F"/>
                </a:solidFill>
              </a:rPr>
              <a:t> ovis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hr" sz="1400" dirty="0">
                <a:solidFill>
                  <a:srgbClr val="7F7F7F"/>
                </a:solidFill>
              </a:rPr>
              <a:t> o kontekstu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Važan dio u odgovoru na klimatske promjene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Pomaže u zaštiti ljudi, sredstava za život i ekosustava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9661365" name="Picture 4"/>
          <p:cNvPicPr>
            <a:picLocks noChangeAspect="1"/>
          </p:cNvPicPr>
          <p:nvPr/>
        </p:nvPicPr>
        <p:blipFill>
          <a:blip r:embed="rId3"/>
          <a:srcRect r="876" b="798"/>
          <a:stretch/>
        </p:blipFill>
        <p:spPr bwMode="auto">
          <a:xfrm>
            <a:off x="746438" y="334062"/>
            <a:ext cx="7651124" cy="4475376"/>
          </a:xfrm>
          <a:prstGeom prst="rect">
            <a:avLst/>
          </a:prstGeom>
        </p:spPr>
      </p:pic>
      <p:sp>
        <p:nvSpPr>
          <p:cNvPr id="1549574042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292412" name="TextBox 8"/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r" sz="800"/>
              <a:t>Izvor: https://unfccc.int/topics/adaptation-and-resilience/the-big-picture/introduction</a:t>
            </a:r>
            <a:endParaRPr/>
          </a:p>
        </p:txBody>
      </p:sp>
      <p:sp>
        <p:nvSpPr>
          <p:cNvPr id="1288458681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5922793" name="Google Shape;133;p2"/>
          <p:cNvSpPr txBox="1">
            <a:spLocks noGrp="1"/>
          </p:cNvSpPr>
          <p:nvPr>
            <p:ph type="body" idx="1"/>
          </p:nvPr>
        </p:nvSpPr>
        <p:spPr bwMode="auto">
          <a:xfrm>
            <a:off x="576263" y="2013910"/>
            <a:ext cx="3995737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en-GB" sz="1600" b="1" dirty="0">
                <a:solidFill>
                  <a:srgbClr val="7F7F7F"/>
                </a:solidFill>
              </a:rPr>
              <a:t>PRILAGODBA</a:t>
            </a:r>
            <a:endParaRPr lang="en-GB" sz="1400" b="1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Prilagodbe ekoloških, društvenih i ekonomskih sustava kao odgovor na stvarne ili očekivane klimatske podražaje i njihov učinak.</a:t>
            </a:r>
            <a:endParaRPr sz="1400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Ključna komponenta u odgovoru na klimatske promjene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Primjeri: obrana od poplava, postavljanje sustava ranog upozorenja, prelazak na usjeve otporne na sušu, redizajn komunikacijskih sustava, poslovnih operacija i vladinih politika,…</a:t>
            </a:r>
            <a:endParaRPr sz="2000" dirty="0">
              <a:solidFill>
                <a:srgbClr val="7F7F7F"/>
              </a:solidFill>
            </a:endParaRPr>
          </a:p>
        </p:txBody>
      </p:sp>
      <p:sp>
        <p:nvSpPr>
          <p:cNvPr id="62257457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4885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PRILAGO</a:t>
            </a:r>
            <a:r>
              <a:rPr lang="en-GB" dirty="0">
                <a:solidFill>
                  <a:srgbClr val="70AD47"/>
                </a:solidFill>
              </a:rPr>
              <a:t>DBA NA POSLJEDICE</a:t>
            </a:r>
            <a:r>
              <a:rPr lang="hr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KLIMATSKIH PROMJENA VS</a:t>
            </a:r>
            <a:r>
              <a:rPr lang="hr" dirty="0">
                <a:solidFill>
                  <a:srgbClr val="70AD47"/>
                </a:solidFill>
              </a:rPr>
              <a:t>. </a:t>
            </a:r>
            <a:r>
              <a:rPr lang="en-GB" dirty="0">
                <a:solidFill>
                  <a:srgbClr val="70AD47"/>
                </a:solidFill>
              </a:rPr>
              <a:t>PREVENCIJA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204997521" name="Google Shape;133;p2"/>
          <p:cNvSpPr txBox="1"/>
          <p:nvPr/>
        </p:nvSpPr>
        <p:spPr bwMode="auto">
          <a:xfrm>
            <a:off x="4572000" y="2013910"/>
            <a:ext cx="3995737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Noto Sans Symbols"/>
              <a:buNone/>
              <a:defRPr/>
            </a:pPr>
            <a:r>
              <a:rPr lang="en-GB" sz="1600" b="1" dirty="0">
                <a:solidFill>
                  <a:srgbClr val="7F7F7F"/>
                </a:solidFill>
              </a:rPr>
              <a:t>PREVENCIJA</a:t>
            </a:r>
            <a:endParaRPr lang="en-GB" sz="1400" b="1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Mjere poduzete za smanjenje ili sprječavanje emisija stakleničkih plinova ili za povećanje ponora ugljika koji ih uklanjaju iz atmosfere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Ključna komponenta u sprječavanju klimatskih promjena</a:t>
            </a:r>
            <a:endParaRPr dirty="0"/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Primjeri: odmicanje od fosilnih goriva, poboljšanje energetske učinkovitosti, promjena poljoprivrednih praksi, održivo upravljanje i očuvanje šuma, obnova i očuvanje kritičnih ekosustava,…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108303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OTPORNOST NA KLIMU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4509232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400" b="1" dirty="0">
                <a:solidFill>
                  <a:srgbClr val="7F7F7F"/>
                </a:solidFill>
              </a:rPr>
              <a:t>„ </a:t>
            </a:r>
            <a:r>
              <a:rPr lang="hr" sz="1400" b="1" i="1" dirty="0">
                <a:solidFill>
                  <a:srgbClr val="7F7F7F"/>
                </a:solidFill>
              </a:rPr>
              <a:t>Sposobnost društvenih, ekonomskih i okolišnih sustava da se nose s opasnim događajem, trendom ili poremećajem, reagirajući ili reorganizirajući se na načine koji održavaju njihovu bitnu funkciju, identitet i strukturu, a istovremeno održavaju sposobnost prilagodbe, učenja i transformacije.“ </a:t>
            </a:r>
            <a:r>
              <a:rPr lang="hr" sz="1400" b="1" dirty="0">
                <a:solidFill>
                  <a:srgbClr val="7F7F7F"/>
                </a:solidFill>
              </a:rPr>
              <a:t>( </a:t>
            </a:r>
            <a:r>
              <a:rPr lang="hr" sz="1400" b="1" u="sng" dirty="0">
                <a:solidFill>
                  <a:srgbClr val="7F7F7F"/>
                </a:solidFill>
                <a:hlinkClick r:id="rId3"/>
              </a:rPr>
              <a:t>https://www.ipcc.ch/sr15/chapter/glossary/ </a:t>
            </a:r>
            <a:r>
              <a:rPr lang="hr" sz="1400" b="1" dirty="0">
                <a:solidFill>
                  <a:srgbClr val="7F7F7F"/>
                </a:solidFill>
              </a:rPr>
              <a:t>)</a:t>
            </a:r>
            <a:endParaRPr lang="en-GB" sz="1400" b="1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Bitna komponenta svakog programa djelovanja u području klime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3 komponente otpornosti na klimatske promjene: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100" b="1" dirty="0">
                <a:solidFill>
                  <a:srgbClr val="7F7F7F"/>
                </a:solidFill>
              </a:rPr>
              <a:t>Otporni ljudi i </a:t>
            </a:r>
            <a:r>
              <a:rPr lang="en-GB" sz="1100" b="1" dirty="0" err="1">
                <a:solidFill>
                  <a:srgbClr val="7F7F7F"/>
                </a:solidFill>
              </a:rPr>
              <a:t>egzistencija</a:t>
            </a:r>
            <a:r>
              <a:rPr lang="hr" sz="1100" b="1" dirty="0">
                <a:solidFill>
                  <a:srgbClr val="7F7F7F"/>
                </a:solidFill>
              </a:rPr>
              <a:t> </a:t>
            </a:r>
            <a:r>
              <a:rPr lang="hr" sz="1100" dirty="0">
                <a:solidFill>
                  <a:srgbClr val="7F7F7F"/>
                </a:solidFill>
              </a:rPr>
              <a:t>– sustavi ranog upozoravanja; pristojna, sigurna i zelena radna mjesta; otporni lanci vrijednosti; socijalna zaštita; dobijanje financiranja za lokalne zajednice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100" b="1" dirty="0">
                <a:solidFill>
                  <a:srgbClr val="7F7F7F"/>
                </a:solidFill>
              </a:rPr>
              <a:t>Otporna poduzeća i gospodarstva </a:t>
            </a:r>
            <a:r>
              <a:rPr lang="hr" sz="1100" dirty="0">
                <a:solidFill>
                  <a:srgbClr val="7F7F7F"/>
                </a:solidFill>
              </a:rPr>
              <a:t>– klimatske rizike u potpunosti razumiju sva poduzeća, investitori i društvo; osigura</a:t>
            </a:r>
            <a:r>
              <a:rPr lang="en-GB" sz="1100" dirty="0" err="1">
                <a:solidFill>
                  <a:srgbClr val="7F7F7F"/>
                </a:solidFill>
              </a:rPr>
              <a:t>ti</a:t>
            </a:r>
            <a:r>
              <a:rPr lang="hr" sz="1100" dirty="0">
                <a:solidFill>
                  <a:srgbClr val="7F7F7F"/>
                </a:solidFill>
              </a:rPr>
              <a:t> da s</a:t>
            </a:r>
            <a:r>
              <a:rPr lang="en-GB" sz="1100" dirty="0">
                <a:solidFill>
                  <a:srgbClr val="7F7F7F"/>
                </a:solidFill>
              </a:rPr>
              <a:t>e </a:t>
            </a:r>
            <a:r>
              <a:rPr lang="en-GB" sz="1100" dirty="0" err="1">
                <a:solidFill>
                  <a:srgbClr val="7F7F7F"/>
                </a:solidFill>
              </a:rPr>
              <a:t>donose</a:t>
            </a:r>
            <a:r>
              <a:rPr lang="en-GB" sz="1100" dirty="0">
                <a:solidFill>
                  <a:srgbClr val="7F7F7F"/>
                </a:solidFill>
              </a:rPr>
              <a:t> </a:t>
            </a:r>
            <a:r>
              <a:rPr lang="en-GB" sz="1100" dirty="0" err="1">
                <a:solidFill>
                  <a:srgbClr val="7F7F7F"/>
                </a:solidFill>
              </a:rPr>
              <a:t>informirane</a:t>
            </a:r>
            <a:r>
              <a:rPr lang="en-GB" sz="1100" dirty="0">
                <a:solidFill>
                  <a:srgbClr val="7F7F7F"/>
                </a:solidFill>
              </a:rPr>
              <a:t> </a:t>
            </a:r>
            <a:r>
              <a:rPr lang="en-GB" sz="1100" dirty="0" err="1">
                <a:solidFill>
                  <a:srgbClr val="7F7F7F"/>
                </a:solidFill>
              </a:rPr>
              <a:t>odluke</a:t>
            </a:r>
            <a:r>
              <a:rPr lang="en-GB" sz="1100" dirty="0">
                <a:solidFill>
                  <a:srgbClr val="7F7F7F"/>
                </a:solidFill>
              </a:rPr>
              <a:t> </a:t>
            </a:r>
            <a:r>
              <a:rPr lang="en-GB" sz="1100" dirty="0" err="1">
                <a:solidFill>
                  <a:srgbClr val="7F7F7F"/>
                </a:solidFill>
              </a:rPr>
              <a:t>prilikom</a:t>
            </a:r>
            <a:r>
              <a:rPr lang="en-GB" sz="1100" dirty="0">
                <a:solidFill>
                  <a:srgbClr val="7F7F7F"/>
                </a:solidFill>
              </a:rPr>
              <a:t> </a:t>
            </a:r>
            <a:r>
              <a:rPr lang="hr" sz="1100" dirty="0">
                <a:solidFill>
                  <a:srgbClr val="7F7F7F"/>
                </a:solidFill>
              </a:rPr>
              <a:t>ulaganja </a:t>
            </a:r>
            <a:r>
              <a:rPr lang="en-GB" sz="1100" dirty="0" err="1">
                <a:solidFill>
                  <a:srgbClr val="7F7F7F"/>
                </a:solidFill>
              </a:rPr>
              <a:t>te</a:t>
            </a:r>
            <a:r>
              <a:rPr lang="hr" sz="1100" dirty="0">
                <a:solidFill>
                  <a:srgbClr val="7F7F7F"/>
                </a:solidFill>
              </a:rPr>
              <a:t> da imaju</a:t>
            </a:r>
            <a:r>
              <a:rPr lang="en-GB" sz="1100" dirty="0">
                <a:solidFill>
                  <a:srgbClr val="7F7F7F"/>
                </a:solidFill>
              </a:rPr>
              <a:t> </a:t>
            </a:r>
            <a:r>
              <a:rPr lang="en-GB" sz="1100" dirty="0" err="1">
                <a:solidFill>
                  <a:srgbClr val="7F7F7F"/>
                </a:solidFill>
              </a:rPr>
              <a:t>pozitivne</a:t>
            </a:r>
            <a:r>
              <a:rPr lang="hr" sz="1100" dirty="0">
                <a:solidFill>
                  <a:srgbClr val="7F7F7F"/>
                </a:solidFill>
              </a:rPr>
              <a:t> društvene, ekološke i ekonomske učinke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100" b="1" dirty="0">
                <a:solidFill>
                  <a:srgbClr val="7F7F7F"/>
                </a:solidFill>
              </a:rPr>
              <a:t>Otporni okolišni sustavi </a:t>
            </a:r>
            <a:r>
              <a:rPr lang="hr" sz="1100" dirty="0">
                <a:solidFill>
                  <a:srgbClr val="7F7F7F"/>
                </a:solidFill>
              </a:rPr>
              <a:t>– priroda je prva linija obrane od klimatskih rizika ekstremnih događaja i dugoročnih klimatskih promjena; bioraznolikost i ekosustavi su zaštićeni kako bi se osigurala hrana, čist zrak, svježa voda, plodno tlo i oprašivanj</a:t>
            </a:r>
            <a:r>
              <a:rPr lang="en-GB" sz="1100" dirty="0">
                <a:solidFill>
                  <a:srgbClr val="7F7F7F"/>
                </a:solidFill>
              </a:rPr>
              <a:t>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3476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KORACI ZA IZGRADNJU OTPORNOSTI NA KLIMU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79325373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600" dirty="0">
                <a:solidFill>
                  <a:srgbClr val="7F7F7F"/>
                </a:solidFill>
              </a:rPr>
              <a:t>Podizanje svijesti i zagovaranje</a:t>
            </a:r>
            <a:r>
              <a:rPr lang="en-GB" sz="1600" dirty="0">
                <a:solidFill>
                  <a:srgbClr val="7F7F7F"/>
                </a:solidFill>
              </a:rPr>
              <a:t> za </a:t>
            </a:r>
            <a:r>
              <a:rPr lang="en-GB" sz="1600" dirty="0" err="1">
                <a:solidFill>
                  <a:srgbClr val="7F7F7F"/>
                </a:solidFill>
              </a:rPr>
              <a:t>prilagodbu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  <a:r>
              <a:rPr lang="en-GB" sz="1600" dirty="0" err="1">
                <a:solidFill>
                  <a:srgbClr val="7F7F7F"/>
                </a:solidFill>
              </a:rPr>
              <a:t>i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  <a:r>
              <a:rPr lang="en-GB" sz="1600" dirty="0" err="1">
                <a:solidFill>
                  <a:srgbClr val="7F7F7F"/>
                </a:solidFill>
              </a:rPr>
              <a:t>prevenciju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  <a:r>
              <a:rPr lang="en-GB" sz="1600" dirty="0" err="1">
                <a:solidFill>
                  <a:srgbClr val="7F7F7F"/>
                </a:solidFill>
              </a:rPr>
              <a:t>klimatskih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  <a:r>
              <a:rPr lang="en-GB" sz="1600" dirty="0" err="1">
                <a:solidFill>
                  <a:srgbClr val="7F7F7F"/>
                </a:solidFill>
              </a:rPr>
              <a:t>promjena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600" dirty="0">
                <a:solidFill>
                  <a:srgbClr val="7F7F7F"/>
                </a:solidFill>
              </a:rPr>
              <a:t>Procjena klimatskog rizika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600" dirty="0">
                <a:solidFill>
                  <a:srgbClr val="7F7F7F"/>
                </a:solidFill>
              </a:rPr>
              <a:t>Razv</a:t>
            </a:r>
            <a:r>
              <a:rPr lang="en-GB" sz="1600" dirty="0" err="1">
                <a:solidFill>
                  <a:srgbClr val="7F7F7F"/>
                </a:solidFill>
              </a:rPr>
              <a:t>oj</a:t>
            </a:r>
            <a:r>
              <a:rPr lang="hr" sz="1600" dirty="0">
                <a:solidFill>
                  <a:srgbClr val="7F7F7F"/>
                </a:solidFill>
              </a:rPr>
              <a:t> i prove</a:t>
            </a:r>
            <a:r>
              <a:rPr lang="en-GB" sz="1600" dirty="0">
                <a:solidFill>
                  <a:srgbClr val="7F7F7F"/>
                </a:solidFill>
              </a:rPr>
              <a:t>dba</a:t>
            </a:r>
            <a:r>
              <a:rPr lang="hr" sz="1600" dirty="0">
                <a:solidFill>
                  <a:srgbClr val="7F7F7F"/>
                </a:solidFill>
              </a:rPr>
              <a:t> odgovarajuće akcije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600" dirty="0">
                <a:solidFill>
                  <a:srgbClr val="7F7F7F"/>
                </a:solidFill>
              </a:rPr>
              <a:t>Mobilizira</a:t>
            </a:r>
            <a:r>
              <a:rPr lang="en-GB" sz="1600" dirty="0" err="1">
                <a:solidFill>
                  <a:srgbClr val="7F7F7F"/>
                </a:solidFill>
              </a:rPr>
              <a:t>nje</a:t>
            </a:r>
            <a:r>
              <a:rPr lang="hr" sz="1600" dirty="0">
                <a:solidFill>
                  <a:srgbClr val="7F7F7F"/>
                </a:solidFill>
              </a:rPr>
              <a:t> resurs</a:t>
            </a:r>
            <a:r>
              <a:rPr lang="en-GB" sz="1600" dirty="0">
                <a:solidFill>
                  <a:srgbClr val="7F7F7F"/>
                </a:solidFill>
              </a:rPr>
              <a:t>a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600" dirty="0">
                <a:solidFill>
                  <a:srgbClr val="7F7F7F"/>
                </a:solidFill>
              </a:rPr>
              <a:t>Praćenje napretka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600" dirty="0" err="1">
                <a:solidFill>
                  <a:srgbClr val="7F7F7F"/>
                </a:solidFill>
              </a:rPr>
              <a:t>Širenje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  <a:r>
              <a:rPr lang="hr" sz="1600" dirty="0">
                <a:solidFill>
                  <a:srgbClr val="7F7F7F"/>
                </a:solidFill>
              </a:rPr>
              <a:t>znanj</a:t>
            </a:r>
            <a:r>
              <a:rPr lang="en-GB" sz="1600" dirty="0">
                <a:solidFill>
                  <a:srgbClr val="7F7F7F"/>
                </a:solidFill>
              </a:rPr>
              <a:t>a</a:t>
            </a:r>
            <a:r>
              <a:rPr lang="hr" sz="1600" dirty="0">
                <a:solidFill>
                  <a:srgbClr val="7F7F7F"/>
                </a:solidFill>
              </a:rPr>
              <a:t>, iskustva i rješenja</a:t>
            </a:r>
            <a:endParaRPr dirty="0"/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6131726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VRSTE INTERVENCIJA ZA IZGRADNJU OTPORNOSTI NA KLIMU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2679668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Procjene klimatskih rizika i ranjivosti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Sustavi ranog upozorenja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Spremnost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Upravljanje klimatskim rizicima i izgradnja kapaciteta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Rješenja temeljena na prirodi (NBS</a:t>
            </a:r>
            <a:r>
              <a:rPr lang="en-GB" sz="1400" dirty="0">
                <a:solidFill>
                  <a:srgbClr val="7F7F7F"/>
                </a:solidFill>
              </a:rPr>
              <a:t> – Nature Based Solutions</a:t>
            </a:r>
            <a:r>
              <a:rPr lang="hr" sz="14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Otpornost na klimu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Prijenos rizika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Dijeljenje znanja i najboljih praksi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Pristup financiranj</a:t>
            </a:r>
            <a:r>
              <a:rPr lang="en-GB" sz="1400" dirty="0" err="1">
                <a:solidFill>
                  <a:srgbClr val="7F7F7F"/>
                </a:solidFill>
              </a:rPr>
              <a:t>ima</a:t>
            </a:r>
            <a:endParaRPr dirty="0"/>
          </a:p>
        </p:txBody>
      </p:sp>
      <p:sp>
        <p:nvSpPr>
          <p:cNvPr id="2130861975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01206302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9520866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SMJERNICE ZA OTPORNOST ZGRADE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709570875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0600" y="1394569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Referentni tehnički standardi za projektiranje i izgradnju uzimaju u obzir većinu opasnosti povezanih s vremenskim uvjetima, uključujući one uzrokovane klimom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Razvijeno od strane Međunarodnog vijeća za kodeks (ICC</a:t>
            </a:r>
            <a:r>
              <a:rPr lang="en-GB" sz="1400" dirty="0">
                <a:solidFill>
                  <a:srgbClr val="7F7F7F"/>
                </a:solidFill>
              </a:rPr>
              <a:t> – International Code Council</a:t>
            </a:r>
            <a:r>
              <a:rPr lang="hr" sz="14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Načela:</a:t>
            </a:r>
            <a:endParaRPr dirty="0"/>
          </a:p>
        </p:txBody>
      </p:sp>
      <p:sp>
        <p:nvSpPr>
          <p:cNvPr id="211660416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9604989" name="Google Shape;141;p3"/>
          <p:cNvSpPr txBox="1"/>
          <p:nvPr/>
        </p:nvSpPr>
        <p:spPr bwMode="auto">
          <a:xfrm>
            <a:off x="630600" y="3176330"/>
            <a:ext cx="39414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Hitnost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Jasnoća ciljeva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Robusna klimatska znanost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Jasnoća rizika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</a:rPr>
              <a:t>Planiranje</a:t>
            </a:r>
            <a:r>
              <a:rPr lang="en-GB" sz="1200" dirty="0">
                <a:solidFill>
                  <a:srgbClr val="7F7F7F"/>
                </a:solidFill>
              </a:rPr>
              <a:t> za </a:t>
            </a:r>
            <a:r>
              <a:rPr lang="en-GB" sz="1200" dirty="0" err="1">
                <a:solidFill>
                  <a:srgbClr val="7F7F7F"/>
                </a:solidFill>
              </a:rPr>
              <a:t>budućnost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Izdržljivost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Holistički pristup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Pristupačnost</a:t>
            </a:r>
            <a:endParaRPr dirty="0"/>
          </a:p>
        </p:txBody>
      </p:sp>
      <p:sp>
        <p:nvSpPr>
          <p:cNvPr id="441206795" name="Google Shape;141;p3"/>
          <p:cNvSpPr txBox="1"/>
          <p:nvPr/>
        </p:nvSpPr>
        <p:spPr bwMode="auto">
          <a:xfrm>
            <a:off x="4551750" y="3136575"/>
            <a:ext cx="39414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Postojeće zgrade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Održavanje zgrade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Usklađenost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Implementacija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Prati i evaluiraj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Angažman</a:t>
            </a:r>
            <a:endParaRPr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>
                <a:solidFill>
                  <a:srgbClr val="7F7F7F"/>
                </a:solidFill>
              </a:rPr>
              <a:t>Smanjenje emisija</a:t>
            </a:r>
            <a:endParaRPr/>
          </a:p>
        </p:txBody>
      </p:sp>
      <p:sp>
        <p:nvSpPr>
          <p:cNvPr id="1856029518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412057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POLITIKE PRILAGOĐAVANJA KLIMATSKIM PROMJENAMA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721678296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600" dirty="0">
                <a:solidFill>
                  <a:srgbClr val="7F7F7F"/>
                </a:solidFill>
              </a:rPr>
              <a:t>Bitan dio upravljanja neizbježnim utjecajima klimatskih promjena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600" dirty="0">
                <a:solidFill>
                  <a:srgbClr val="7F7F7F"/>
                </a:solidFill>
              </a:rPr>
              <a:t>Pom</a:t>
            </a:r>
            <a:r>
              <a:rPr lang="en-GB" sz="1600" dirty="0" err="1">
                <a:solidFill>
                  <a:srgbClr val="7F7F7F"/>
                </a:solidFill>
              </a:rPr>
              <a:t>ažu</a:t>
            </a:r>
            <a:r>
              <a:rPr lang="hr" sz="1600" dirty="0">
                <a:solidFill>
                  <a:srgbClr val="7F7F7F"/>
                </a:solidFill>
              </a:rPr>
              <a:t> u smanjenju ljudskih i ekonomskih gubitaka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600" dirty="0">
                <a:solidFill>
                  <a:srgbClr val="7F7F7F"/>
                </a:solidFill>
              </a:rPr>
              <a:t>I</a:t>
            </a:r>
            <a:r>
              <a:rPr lang="hr" sz="1600" dirty="0">
                <a:solidFill>
                  <a:srgbClr val="7F7F7F"/>
                </a:solidFill>
              </a:rPr>
              <a:t>splativa ulaganja u otpornost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600" dirty="0">
                <a:solidFill>
                  <a:srgbClr val="7F7F7F"/>
                </a:solidFill>
              </a:rPr>
              <a:t>Promi</a:t>
            </a:r>
            <a:r>
              <a:rPr lang="en-GB" sz="1600" dirty="0" err="1">
                <a:solidFill>
                  <a:srgbClr val="7F7F7F"/>
                </a:solidFill>
              </a:rPr>
              <a:t>ču</a:t>
            </a:r>
            <a:r>
              <a:rPr lang="hr" sz="1600" dirty="0">
                <a:solidFill>
                  <a:srgbClr val="7F7F7F"/>
                </a:solidFill>
              </a:rPr>
              <a:t> socijalne i klimatske pravde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600" dirty="0">
                <a:solidFill>
                  <a:srgbClr val="7F7F7F"/>
                </a:solidFill>
              </a:rPr>
              <a:t>Podržava</a:t>
            </a:r>
            <a:r>
              <a:rPr lang="en-GB" sz="1600" dirty="0" err="1">
                <a:solidFill>
                  <a:srgbClr val="7F7F7F"/>
                </a:solidFill>
              </a:rPr>
              <a:t>ju</a:t>
            </a:r>
            <a:r>
              <a:rPr lang="hr" sz="1600" dirty="0">
                <a:solidFill>
                  <a:srgbClr val="7F7F7F"/>
                </a:solidFill>
              </a:rPr>
              <a:t> dugoročni razvo</a:t>
            </a:r>
            <a:r>
              <a:rPr lang="en-GB" sz="1600" dirty="0">
                <a:solidFill>
                  <a:srgbClr val="7F7F7F"/>
                </a:solidFill>
              </a:rPr>
              <a:t>j</a:t>
            </a:r>
            <a:r>
              <a:rPr lang="hr" sz="1600" dirty="0">
                <a:solidFill>
                  <a:srgbClr val="7F7F7F"/>
                </a:solidFill>
              </a:rPr>
              <a:t> ciljeva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6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6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600" dirty="0">
              <a:solidFill>
                <a:srgbClr val="7F7F7F"/>
              </a:solidFill>
            </a:endParaRPr>
          </a:p>
        </p:txBody>
      </p:sp>
      <p:pic>
        <p:nvPicPr>
          <p:cNvPr id="1768900457" name="Picture 2" descr="A cartoon of a polar bear and a penguin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61140" y="2757439"/>
            <a:ext cx="2981194" cy="22358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00025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CILJEVI ODRŽIVOG RAZVOJA (SDG</a:t>
            </a:r>
            <a:r>
              <a:rPr lang="en-GB" dirty="0">
                <a:solidFill>
                  <a:srgbClr val="70AD47"/>
                </a:solidFill>
              </a:rPr>
              <a:t> – Sustainable Development Goals</a:t>
            </a:r>
            <a:r>
              <a:rPr lang="hr" dirty="0">
                <a:solidFill>
                  <a:srgbClr val="70AD47"/>
                </a:solidFill>
              </a:rPr>
              <a:t>)</a:t>
            </a:r>
            <a:endParaRPr lang="en-GB" dirty="0">
              <a:solidFill>
                <a:srgbClr val="70AD47"/>
              </a:solidFill>
            </a:endParaRPr>
          </a:p>
        </p:txBody>
      </p:sp>
      <p:sp>
        <p:nvSpPr>
          <p:cNvPr id="93598213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Skup od 17 globalnih ciljeva koje je UN uspostavio 2015. godine, a čiji je cilj rješavanje različitih globalnih izazova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Nacrt za postizanje bolje i održive budućnosti za sve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>
                <a:solidFill>
                  <a:srgbClr val="7F7F7F"/>
                </a:solidFill>
              </a:rPr>
              <a:t>SDG </a:t>
            </a:r>
            <a:r>
              <a:rPr lang="hr" sz="1400" dirty="0">
                <a:solidFill>
                  <a:srgbClr val="7F7F7F"/>
                </a:solidFill>
              </a:rPr>
              <a:t>13: </a:t>
            </a:r>
            <a:r>
              <a:rPr lang="en-GB" sz="1400" dirty="0" err="1">
                <a:solidFill>
                  <a:srgbClr val="7F7F7F"/>
                </a:solidFill>
              </a:rPr>
              <a:t>Odgovor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klimatske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promjene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Cilj 13.1: Jačanje otpornosti i sposobnosti prilagodbe na opasnosti povezane s klimom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Cilj 13.2: Integrirati mjere klimatskih promjena u nacionalne politike i </a:t>
            </a:r>
            <a:r>
              <a:rPr lang="en-GB" sz="1200" dirty="0" err="1">
                <a:solidFill>
                  <a:srgbClr val="7F7F7F"/>
                </a:solidFill>
              </a:rPr>
              <a:t>planove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Ostali povezani ciljevi:</a:t>
            </a:r>
            <a:endParaRPr dirty="0"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800" dirty="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800" dirty="0">
              <a:solidFill>
                <a:srgbClr val="7F7F7F"/>
              </a:solidFill>
            </a:endParaRPr>
          </a:p>
        </p:txBody>
      </p:sp>
      <p:pic>
        <p:nvPicPr>
          <p:cNvPr id="1430531409" name="Picture 2" descr="A green and white sign with a planet earth in the middle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30104" y="2226796"/>
            <a:ext cx="1450283" cy="1450283"/>
          </a:xfrm>
          <a:prstGeom prst="rect">
            <a:avLst/>
          </a:prstGeom>
        </p:spPr>
      </p:pic>
      <p:pic>
        <p:nvPicPr>
          <p:cNvPr id="188578304" name="Picture 4" descr="A white bowl with steam and text&#10;&#10;AI-generated content may be incorrect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17656" y="4103988"/>
            <a:ext cx="602906" cy="602906"/>
          </a:xfrm>
          <a:prstGeom prst="rect">
            <a:avLst/>
          </a:prstGeom>
        </p:spPr>
      </p:pic>
      <p:pic>
        <p:nvPicPr>
          <p:cNvPr id="253954070" name="Picture 7" descr="A green square with white text and a heart and pulse&#10;&#10;AI-generated content may be incorrect.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000250" y="4103986"/>
            <a:ext cx="602907" cy="602907"/>
          </a:xfrm>
          <a:prstGeom prst="rect">
            <a:avLst/>
          </a:prstGeom>
        </p:spPr>
      </p:pic>
      <p:pic>
        <p:nvPicPr>
          <p:cNvPr id="727542834" name="Picture 9" descr="A blue background with a white sign and a drop of water&#10;&#10;AI-generated content may be incorrect.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782845" y="4103986"/>
            <a:ext cx="602907" cy="602907"/>
          </a:xfrm>
          <a:prstGeom prst="rect">
            <a:avLst/>
          </a:prstGeom>
        </p:spPr>
      </p:pic>
      <p:pic>
        <p:nvPicPr>
          <p:cNvPr id="1400197727" name="Picture 11" descr="A red background with white text and a graph&#10;&#10;AI-generated content may be incorrect.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565440" y="4103986"/>
            <a:ext cx="602907" cy="602907"/>
          </a:xfrm>
          <a:prstGeom prst="rect">
            <a:avLst/>
          </a:prstGeom>
        </p:spPr>
      </p:pic>
      <p:pic>
        <p:nvPicPr>
          <p:cNvPr id="1836764799" name="Picture 13" descr="A white and orange sign with buildings and text&#10;&#10;AI-generated content may be incorrect.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348035" y="4103985"/>
            <a:ext cx="602906" cy="602906"/>
          </a:xfrm>
          <a:prstGeom prst="rect">
            <a:avLst/>
          </a:prstGeom>
        </p:spPr>
      </p:pic>
      <p:pic>
        <p:nvPicPr>
          <p:cNvPr id="1587788251" name="Picture 15" descr="A green sign with white text and a tree and birds&#10;&#10;AI-generated content may be incorrect.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5130629" y="4103984"/>
            <a:ext cx="602907" cy="602907"/>
          </a:xfrm>
          <a:prstGeom prst="rect">
            <a:avLst/>
          </a:prstGeom>
        </p:spPr>
      </p:pic>
      <p:sp>
        <p:nvSpPr>
          <p:cNvPr id="1223353692" name="TextBox 16"/>
          <p:cNvSpPr txBox="1"/>
          <p:nvPr/>
        </p:nvSpPr>
        <p:spPr bwMode="auto">
          <a:xfrm>
            <a:off x="0" y="4890877"/>
            <a:ext cx="7485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r" sz="1000"/>
              <a:t>Izvor: </a:t>
            </a:r>
            <a:r>
              <a:rPr lang="hr" sz="1000" u="sng">
                <a:hlinkClick r:id="rId10"/>
              </a:rPr>
              <a:t>https://www.un.org/sustainabledevelopment/</a:t>
            </a:r>
            <a:r>
              <a:rPr lang="hr" sz="1000"/>
              <a:t>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969422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IPPC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93726118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400" b="1" dirty="0">
                <a:solidFill>
                  <a:srgbClr val="7F7F7F"/>
                </a:solidFill>
              </a:rPr>
              <a:t>IPPC – </a:t>
            </a:r>
            <a:r>
              <a:rPr lang="en-GB" sz="1400" b="1" dirty="0">
                <a:solidFill>
                  <a:srgbClr val="7F7F7F"/>
                </a:solidFill>
              </a:rPr>
              <a:t>The Intergovernmental Panel on Climate Change</a:t>
            </a: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Tijelo UN-a za procjenu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dostupne</a:t>
            </a:r>
            <a:r>
              <a:rPr lang="hr" sz="1400" dirty="0">
                <a:solidFill>
                  <a:srgbClr val="7F7F7F"/>
                </a:solidFill>
              </a:rPr>
              <a:t> znanosti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istraživanja</a:t>
            </a:r>
            <a:r>
              <a:rPr lang="hr" sz="1400" dirty="0">
                <a:solidFill>
                  <a:srgbClr val="7F7F7F"/>
                </a:solidFill>
              </a:rPr>
              <a:t> vezan</a:t>
            </a:r>
            <a:r>
              <a:rPr lang="en-GB" sz="1400" dirty="0">
                <a:solidFill>
                  <a:srgbClr val="7F7F7F"/>
                </a:solidFill>
              </a:rPr>
              <a:t>a</a:t>
            </a:r>
            <a:r>
              <a:rPr lang="hr" sz="1400" dirty="0">
                <a:solidFill>
                  <a:srgbClr val="7F7F7F"/>
                </a:solidFill>
              </a:rPr>
              <a:t> uz klimatske promjene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3 radne skupine pripremaju procjenu i izvješća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Radna skupina I: Osnove fizikalne znanosti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Radna skupina II: Utjecaji, prilagodba i ranjivost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Radna skupina III: Ublažavanje klimatskih promjena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Radna skupina za nacionalne inventare stakleničkih plinova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Priprema</a:t>
            </a:r>
            <a:r>
              <a:rPr lang="en-GB" sz="1400" dirty="0" err="1">
                <a:solidFill>
                  <a:srgbClr val="7F7F7F"/>
                </a:solidFill>
              </a:rPr>
              <a:t>ju</a:t>
            </a:r>
            <a:r>
              <a:rPr lang="hr" sz="1400" dirty="0">
                <a:solidFill>
                  <a:srgbClr val="7F7F7F"/>
                </a:solidFill>
              </a:rPr>
              <a:t> sveobuhvatn</a:t>
            </a:r>
            <a:r>
              <a:rPr lang="en-GB" sz="1400" dirty="0">
                <a:solidFill>
                  <a:srgbClr val="7F7F7F"/>
                </a:solidFill>
              </a:rPr>
              <a:t>a</a:t>
            </a:r>
            <a:r>
              <a:rPr lang="hr" sz="1400" dirty="0">
                <a:solidFill>
                  <a:srgbClr val="7F7F7F"/>
                </a:solidFill>
              </a:rPr>
              <a:t> izvješća o procjeni stanja znanja o klimatskim promjenama, njihovim utjecajima i budućim rizicima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Najnovije: Šesto izvješće o procjeni, 2023. ( </a:t>
            </a:r>
            <a:r>
              <a:rPr lang="hr" sz="1200" u="sng" dirty="0">
                <a:solidFill>
                  <a:srgbClr val="7F7F7F"/>
                </a:solidFill>
                <a:hlinkClick r:id="rId3"/>
              </a:rPr>
              <a:t>https://www.ipcc.ch/assessment-report/ar6/ 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Trenutno u sedmom ciklusu procjene, koji je započeo u srpnju 2023.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619933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PARIŠKI SPORAZUM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795887041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Pravno obvezujući međunarodni ugovor o klimatskim promjenama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Usvojeno od strane 195 </a:t>
            </a:r>
            <a:r>
              <a:rPr lang="en-GB" sz="1400" dirty="0" err="1">
                <a:solidFill>
                  <a:srgbClr val="7F7F7F"/>
                </a:solidFill>
              </a:rPr>
              <a:t>država</a:t>
            </a:r>
            <a:r>
              <a:rPr lang="hr" sz="1400" dirty="0">
                <a:solidFill>
                  <a:srgbClr val="7F7F7F"/>
                </a:solidFill>
              </a:rPr>
              <a:t> na </a:t>
            </a:r>
            <a:r>
              <a:rPr lang="en-GB" sz="1400" dirty="0">
                <a:solidFill>
                  <a:srgbClr val="7F7F7F"/>
                </a:solidFill>
              </a:rPr>
              <a:t>k</a:t>
            </a:r>
            <a:r>
              <a:rPr lang="hr" sz="1400" dirty="0">
                <a:solidFill>
                  <a:srgbClr val="7F7F7F"/>
                </a:solidFill>
              </a:rPr>
              <a:t>onferenciji UN-a o klimatskim promjenama (COP21) u Parizu 12</a:t>
            </a:r>
            <a:r>
              <a:rPr lang="en-GB" sz="1400" dirty="0">
                <a:solidFill>
                  <a:srgbClr val="7F7F7F"/>
                </a:solidFill>
              </a:rPr>
              <a:t>. </a:t>
            </a:r>
            <a:r>
              <a:rPr lang="en-GB" sz="1400" dirty="0" err="1">
                <a:solidFill>
                  <a:srgbClr val="7F7F7F"/>
                </a:solidFill>
              </a:rPr>
              <a:t>prosinca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hr" sz="1400" dirty="0">
                <a:solidFill>
                  <a:srgbClr val="7F7F7F"/>
                </a:solidFill>
              </a:rPr>
              <a:t>2015.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Opći cilj: ograničiti prosječnu globalnu temperaturu na znatno ispod 2°C </a:t>
            </a:r>
            <a:r>
              <a:rPr lang="en-GB" sz="1400" dirty="0">
                <a:solidFill>
                  <a:srgbClr val="7F7F7F"/>
                </a:solidFill>
              </a:rPr>
              <a:t>od</a:t>
            </a:r>
            <a:r>
              <a:rPr lang="hr" sz="1400" dirty="0">
                <a:solidFill>
                  <a:srgbClr val="7F7F7F"/>
                </a:solidFill>
              </a:rPr>
              <a:t> predindustrijske razine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Zemlje podnose svoje nacionalne planove djelovanja za klimu poznate kao nacionalno određeni doprinosi (NDC-ovi)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Pruža okvir za financijsku, tehničku i podršku izgradnji kapaciteta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607011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370412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SAVJET GRADONAČELNIKA (CoM</a:t>
            </a:r>
            <a:r>
              <a:rPr lang="en-GB" dirty="0">
                <a:solidFill>
                  <a:srgbClr val="70AD47"/>
                </a:solidFill>
              </a:rPr>
              <a:t> – Covenant of Mayors</a:t>
            </a:r>
            <a:r>
              <a:rPr lang="hr" dirty="0">
                <a:solidFill>
                  <a:srgbClr val="70AD47"/>
                </a:solidFill>
              </a:rPr>
              <a:t>)</a:t>
            </a:r>
            <a:endParaRPr dirty="0"/>
          </a:p>
        </p:txBody>
      </p:sp>
      <p:sp>
        <p:nvSpPr>
          <p:cNvPr id="1196128593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Najveći globalni savez lokalnih vlasti koje se dobrovoljno obvezuju 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borbu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protiv</a:t>
            </a:r>
            <a:r>
              <a:rPr lang="hr" sz="1400" dirty="0">
                <a:solidFill>
                  <a:srgbClr val="7F7F7F"/>
                </a:solidFill>
              </a:rPr>
              <a:t> klimatsk</a:t>
            </a:r>
            <a:r>
              <a:rPr lang="en-GB" sz="1400" dirty="0" err="1">
                <a:solidFill>
                  <a:srgbClr val="7F7F7F"/>
                </a:solidFill>
              </a:rPr>
              <a:t>ih</a:t>
            </a:r>
            <a:r>
              <a:rPr lang="hr" sz="1400" dirty="0">
                <a:solidFill>
                  <a:srgbClr val="7F7F7F"/>
                </a:solidFill>
              </a:rPr>
              <a:t> promjen</a:t>
            </a:r>
            <a:r>
              <a:rPr lang="en-GB" sz="1400" dirty="0">
                <a:solidFill>
                  <a:srgbClr val="7F7F7F"/>
                </a:solidFill>
              </a:rPr>
              <a:t>a</a:t>
            </a:r>
            <a:r>
              <a:rPr lang="hr" sz="1400" dirty="0">
                <a:solidFill>
                  <a:srgbClr val="7F7F7F"/>
                </a:solidFill>
              </a:rPr>
              <a:t>, uključujući: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</a:rPr>
              <a:t>Prevenciju</a:t>
            </a:r>
            <a:r>
              <a:rPr lang="hr" sz="1200" dirty="0">
                <a:solidFill>
                  <a:srgbClr val="7F7F7F"/>
                </a:solidFill>
              </a:rPr>
              <a:t>: smanjenje emisija stakleničkih plinova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Prilagodba: povećanje otpornosti na klimatske promjene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Osiguravanje pristupa održivoj, pristupačnoj i sigurnoj energiji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Rad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hr" sz="1400" dirty="0">
                <a:solidFill>
                  <a:srgbClr val="7F7F7F"/>
                </a:solidFill>
              </a:rPr>
              <a:t> 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razvoju</a:t>
            </a:r>
            <a:r>
              <a:rPr lang="hr" sz="1400" dirty="0">
                <a:solidFill>
                  <a:srgbClr val="7F7F7F"/>
                </a:solidFill>
              </a:rPr>
              <a:t> otporno</a:t>
            </a:r>
            <a:r>
              <a:rPr lang="en-GB" sz="1400" dirty="0">
                <a:solidFill>
                  <a:srgbClr val="7F7F7F"/>
                </a:solidFill>
              </a:rPr>
              <a:t>g</a:t>
            </a:r>
            <a:r>
              <a:rPr lang="hr" sz="1400" dirty="0">
                <a:solidFill>
                  <a:srgbClr val="7F7F7F"/>
                </a:solidFill>
              </a:rPr>
              <a:t> društv</a:t>
            </a:r>
            <a:r>
              <a:rPr lang="en-GB" sz="1400" dirty="0">
                <a:solidFill>
                  <a:srgbClr val="7F7F7F"/>
                </a:solidFill>
              </a:rPr>
              <a:t>a</a:t>
            </a:r>
            <a:r>
              <a:rPr lang="hr" sz="1400" dirty="0">
                <a:solidFill>
                  <a:srgbClr val="7F7F7F"/>
                </a:solidFill>
              </a:rPr>
              <a:t> s niskim emisijama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Gradovi potpisnici obvezuju se na: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Provođenje procjene klimatskog rizika i ranjivosti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Razvoj Akcijskog plana za održivu energiju i klimu </a:t>
            </a:r>
            <a:br>
              <a:rPr lang="en-GB" sz="1200" dirty="0">
                <a:solidFill>
                  <a:srgbClr val="7F7F7F"/>
                </a:solidFill>
              </a:rPr>
            </a:br>
            <a:r>
              <a:rPr lang="hr" sz="1200" dirty="0">
                <a:solidFill>
                  <a:srgbClr val="7F7F7F"/>
                </a:solidFill>
              </a:rPr>
              <a:t>(SECAP</a:t>
            </a:r>
            <a:r>
              <a:rPr lang="en-GB" sz="1200" dirty="0">
                <a:solidFill>
                  <a:srgbClr val="7F7F7F"/>
                </a:solidFill>
              </a:rPr>
              <a:t> – Sustainable Energy and Climate Action Plan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Praćenje napretka i izvještavanje svake dvije godine</a:t>
            </a: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CoM nudi tehničke smjernice, predloške, učenje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dijeljenje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znanja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kolegama</a:t>
            </a:r>
            <a:r>
              <a:rPr lang="hr" sz="1400" dirty="0">
                <a:solidFill>
                  <a:srgbClr val="7F7F7F"/>
                </a:solidFill>
              </a:rPr>
              <a:t>, smjernice za financiranje i pristup alatima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  <p:pic>
        <p:nvPicPr>
          <p:cNvPr id="755501364" name="Picture 2" descr="A green and white paper cut out of a city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96516" y="1481666"/>
            <a:ext cx="2766485" cy="27664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2041834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EUROPSKI ZELENI PLAN</a:t>
            </a:r>
            <a:r>
              <a:rPr lang="en-GB" dirty="0">
                <a:solidFill>
                  <a:srgbClr val="70AD47"/>
                </a:solidFill>
              </a:rPr>
              <a:t> </a:t>
            </a:r>
            <a:br>
              <a:rPr lang="en-GB" dirty="0">
                <a:solidFill>
                  <a:srgbClr val="70AD47"/>
                </a:solidFill>
              </a:rPr>
            </a:br>
            <a:r>
              <a:rPr lang="en-GB" dirty="0">
                <a:solidFill>
                  <a:srgbClr val="70AD47"/>
                </a:solidFill>
              </a:rPr>
              <a:t>(THE EUROPEAN GREEN DEAL)</a:t>
            </a:r>
          </a:p>
        </p:txBody>
      </p:sp>
      <p:sp>
        <p:nvSpPr>
          <p:cNvPr id="48654323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Politička inicijativa usmjerena na to da EU postane prvi klimatski neutralan kontinent do 2050. godine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Obuhvaća i </a:t>
            </a:r>
            <a:r>
              <a:rPr lang="en-GB" sz="1400" dirty="0" err="1">
                <a:solidFill>
                  <a:srgbClr val="7F7F7F"/>
                </a:solidFill>
              </a:rPr>
              <a:t>prilagodbu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prevenciju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klimatskih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promjena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Fokus prilagodbe: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Poziva na snažnije djelovanje u području otpornosti na klimatske promjene kako bi se učinkovito prevladali klimatski rizici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Fokus na rješenja temeljena na prirodi</a:t>
            </a:r>
            <a:r>
              <a:rPr lang="en-GB" sz="1200" dirty="0">
                <a:solidFill>
                  <a:srgbClr val="7F7F7F"/>
                </a:solidFill>
              </a:rPr>
              <a:t> (NBS)</a:t>
            </a:r>
            <a:r>
              <a:rPr lang="hr" sz="1200" dirty="0">
                <a:solidFill>
                  <a:srgbClr val="7F7F7F"/>
                </a:solidFill>
              </a:rPr>
              <a:t> i zelenu infrastrukturu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Obnova bioraznolikosti, </a:t>
            </a:r>
            <a:r>
              <a:rPr lang="en-GB" sz="1200" dirty="0" err="1">
                <a:solidFill>
                  <a:srgbClr val="7F7F7F"/>
                </a:solidFill>
              </a:rPr>
              <a:t>smanjenje</a:t>
            </a:r>
            <a:r>
              <a:rPr lang="hr" sz="1200" dirty="0">
                <a:solidFill>
                  <a:srgbClr val="7F7F7F"/>
                </a:solidFill>
              </a:rPr>
              <a:t> zagađenja i učinkovito </a:t>
            </a:r>
            <a:br>
              <a:rPr lang="en-GB" sz="1200" dirty="0">
                <a:solidFill>
                  <a:srgbClr val="7F7F7F"/>
                </a:solidFill>
              </a:rPr>
            </a:br>
            <a:r>
              <a:rPr lang="hr" sz="1200" dirty="0">
                <a:solidFill>
                  <a:srgbClr val="7F7F7F"/>
                </a:solidFill>
              </a:rPr>
              <a:t>korištenje resursa</a:t>
            </a:r>
            <a:endParaRPr dirty="0"/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000" dirty="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pic>
        <p:nvPicPr>
          <p:cNvPr id="1402222740" name="Picture 2" descr="A group of people holding a large planet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39961" y="2999509"/>
            <a:ext cx="2143991" cy="214399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475249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EUROPSKI KLIMATSKI ZAKON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30519171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Zakonski utvrđuje cilj utvrđen u Europskom zelenom planu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Klimatska neutralnost do 2050.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Smanjenje emisija za 55% do 2030.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Mjere za praćenje napretka i prilagodbu postupaka na temelju postojećih sustava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Zahtijeva od EU-a i država članica da poboljšaju sposobnost prilagodbe, ojačaju otpornost i smanje ranjivost na klimatske promjene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9779038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STRATEGIJA PRILAGOĐAVANJA EU</a:t>
            </a:r>
            <a:br>
              <a:rPr lang="en-GB" dirty="0">
                <a:solidFill>
                  <a:srgbClr val="70AD47"/>
                </a:solidFill>
              </a:rPr>
            </a:br>
            <a:r>
              <a:rPr lang="en-GB" dirty="0">
                <a:solidFill>
                  <a:srgbClr val="70AD47"/>
                </a:solidFill>
              </a:rPr>
              <a:t>(EU ADAPTATION STRATEGY)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7391275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EU je 2021. godine usvojila svoju novu strategiju o prilagodbi klimatskim promjenama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Utvrđuje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koji </a:t>
            </a:r>
            <a:r>
              <a:rPr lang="en-GB" sz="1400" dirty="0" err="1">
                <a:solidFill>
                  <a:srgbClr val="7F7F7F"/>
                </a:solidFill>
              </a:rPr>
              <a:t>način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hr" sz="1400" dirty="0">
                <a:solidFill>
                  <a:srgbClr val="7F7F7F"/>
                </a:solidFill>
              </a:rPr>
              <a:t>se EU može prilagoditi </a:t>
            </a:r>
            <a:r>
              <a:rPr lang="en-GB" sz="1400" dirty="0" err="1">
                <a:solidFill>
                  <a:srgbClr val="7F7F7F"/>
                </a:solidFill>
              </a:rPr>
              <a:t>posljedicama</a:t>
            </a:r>
            <a:r>
              <a:rPr lang="hr" sz="1400" dirty="0">
                <a:solidFill>
                  <a:srgbClr val="7F7F7F"/>
                </a:solidFill>
              </a:rPr>
              <a:t> klimatskih promjena i postati otporna na klimatske promjene do 2050.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4 glavna cilja: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Pametnija prilagodba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Brža prilagodba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</a:rPr>
              <a:t>Sistematskija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hr" sz="1200" dirty="0">
                <a:solidFill>
                  <a:srgbClr val="7F7F7F"/>
                </a:solidFill>
              </a:rPr>
              <a:t>prilagodbe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Jačanje međunarodnih akcija za otpornost na klimatske promjene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  <p:pic>
        <p:nvPicPr>
          <p:cNvPr id="1655550386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86400" y="2672479"/>
            <a:ext cx="3439005" cy="866896"/>
          </a:xfrm>
          <a:prstGeom prst="rect">
            <a:avLst/>
          </a:prstGeom>
        </p:spPr>
      </p:pic>
      <p:sp>
        <p:nvSpPr>
          <p:cNvPr id="338476570" name="TextBox 3"/>
          <p:cNvSpPr txBox="1"/>
          <p:nvPr/>
        </p:nvSpPr>
        <p:spPr bwMode="auto">
          <a:xfrm>
            <a:off x="5486400" y="3557571"/>
            <a:ext cx="308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r" sz="1000"/>
              <a:t>Izvor: </a:t>
            </a:r>
            <a:r>
              <a:rPr lang="hr" sz="1000" u="sng">
                <a:hlinkClick r:id="rId4"/>
              </a:rPr>
              <a:t>https://climate-adapt.eea.europa.eu/en</a:t>
            </a:r>
            <a:r>
              <a:rPr lang="hr" sz="1000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606923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EUROPSKI KLIMATSKI PAKT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6378523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Participativna inicijativa koja potiče građane, zajednice i organizacije na djelovanje u području klime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Dio Europskog zelenog plana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Promiče </a:t>
            </a:r>
            <a:r>
              <a:rPr lang="en-GB" sz="1400" dirty="0" err="1">
                <a:solidFill>
                  <a:srgbClr val="7F7F7F"/>
                </a:solidFill>
              </a:rPr>
              <a:t>podizanje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hr" sz="1400" dirty="0">
                <a:solidFill>
                  <a:srgbClr val="7F7F7F"/>
                </a:solidFill>
              </a:rPr>
              <a:t>svijest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hr" sz="1400" dirty="0">
                <a:solidFill>
                  <a:srgbClr val="7F7F7F"/>
                </a:solidFill>
              </a:rPr>
              <a:t>, otpornost i lokaln</a:t>
            </a:r>
            <a:r>
              <a:rPr lang="en-GB" sz="1400" dirty="0">
                <a:solidFill>
                  <a:srgbClr val="7F7F7F"/>
                </a:solidFill>
              </a:rPr>
              <a:t>u </a:t>
            </a:r>
            <a:r>
              <a:rPr lang="en-GB" sz="1400" dirty="0" err="1">
                <a:solidFill>
                  <a:srgbClr val="7F7F7F"/>
                </a:solidFill>
              </a:rPr>
              <a:t>prilagodbu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Podržava prilagodbu </a:t>
            </a: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hr" sz="1400" dirty="0">
                <a:solidFill>
                  <a:srgbClr val="7F7F7F"/>
                </a:solidFill>
              </a:rPr>
              <a:t>odozdo prema gore</a:t>
            </a:r>
            <a:r>
              <a:rPr lang="en-GB" sz="1400" dirty="0">
                <a:solidFill>
                  <a:srgbClr val="7F7F7F"/>
                </a:solidFill>
              </a:rPr>
              <a:t>”</a:t>
            </a:r>
            <a:r>
              <a:rPr lang="hr" sz="1400" dirty="0">
                <a:solidFill>
                  <a:srgbClr val="7F7F7F"/>
                </a:solidFill>
              </a:rPr>
              <a:t> putem obrazovanja</a:t>
            </a:r>
            <a:r>
              <a:rPr lang="hr" sz="1600" dirty="0">
                <a:solidFill>
                  <a:srgbClr val="7F7F7F"/>
                </a:solidFill>
                <a:highlight>
                  <a:srgbClr val="FFFF00"/>
                </a:highlight>
              </a:rPr>
              <a:t>, </a:t>
            </a:r>
            <a:r>
              <a:rPr lang="en-GB" sz="1600" dirty="0" err="1">
                <a:solidFill>
                  <a:srgbClr val="7F7F7F"/>
                </a:solidFill>
                <a:highlight>
                  <a:srgbClr val="FFFF00"/>
                </a:highlight>
              </a:rPr>
              <a:t>lokalnog</a:t>
            </a:r>
            <a:r>
              <a:rPr lang="en-GB" sz="1600" dirty="0">
                <a:solidFill>
                  <a:srgbClr val="7F7F7F"/>
                </a:solidFill>
                <a:highlight>
                  <a:srgbClr val="FFFF00"/>
                </a:highlight>
              </a:rPr>
              <a:t> </a:t>
            </a:r>
            <a:r>
              <a:rPr lang="en-GB" sz="1600" dirty="0" err="1">
                <a:solidFill>
                  <a:srgbClr val="7F7F7F"/>
                </a:solidFill>
                <a:highlight>
                  <a:srgbClr val="FFFF00"/>
                </a:highlight>
              </a:rPr>
              <a:t>znanja</a:t>
            </a:r>
            <a:r>
              <a:rPr lang="en-GB" sz="1600" dirty="0">
                <a:solidFill>
                  <a:srgbClr val="7F7F7F"/>
                </a:solidFill>
                <a:highlight>
                  <a:srgbClr val="FFFF00"/>
                </a:highlight>
              </a:rPr>
              <a:t> </a:t>
            </a:r>
            <a:r>
              <a:rPr lang="hr" sz="1400" dirty="0">
                <a:solidFill>
                  <a:srgbClr val="7F7F7F"/>
                </a:solidFill>
              </a:rPr>
              <a:t>i projekata temeljenih na prirodi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3456317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NACIONALNO KLIMATSKO PLANIRANJE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291339619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Strateški okvir</a:t>
            </a:r>
            <a:r>
              <a:rPr lang="en-GB" sz="1400" dirty="0">
                <a:solidFill>
                  <a:srgbClr val="7F7F7F"/>
                </a:solidFill>
              </a:rPr>
              <a:t> za</a:t>
            </a:r>
            <a:r>
              <a:rPr lang="hr" sz="1400" dirty="0">
                <a:solidFill>
                  <a:srgbClr val="7F7F7F"/>
                </a:solidFill>
              </a:rPr>
              <a:t> prilagod</a:t>
            </a:r>
            <a:r>
              <a:rPr lang="en-GB" sz="1400" dirty="0" err="1">
                <a:solidFill>
                  <a:srgbClr val="7F7F7F"/>
                </a:solidFill>
              </a:rPr>
              <a:t>bu</a:t>
            </a:r>
            <a:r>
              <a:rPr lang="hr" sz="1400" dirty="0">
                <a:solidFill>
                  <a:srgbClr val="7F7F7F"/>
                </a:solidFill>
              </a:rPr>
              <a:t> klimatskim promjenama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razini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cijele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države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cjeline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Postavlja nacionalnu viziju i prioritete, dodjeljuje sredstva, koordinira djelovanje u svim sektorima, podržava klimatsku diplomaciju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Ključni alati: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Nacionalni planovi prilagodbe (NAP</a:t>
            </a:r>
            <a:r>
              <a:rPr lang="en-GB" sz="1200" dirty="0">
                <a:solidFill>
                  <a:srgbClr val="7F7F7F"/>
                </a:solidFill>
              </a:rPr>
              <a:t> – National Adaptation Plans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Nacionalni energetski i klimatski planovi (NECP</a:t>
            </a:r>
            <a:r>
              <a:rPr lang="en-GB" sz="1200" dirty="0">
                <a:solidFill>
                  <a:srgbClr val="7F7F7F"/>
                </a:solidFill>
              </a:rPr>
              <a:t> – National Energy and Climate Plans</a:t>
            </a:r>
            <a:r>
              <a:rPr lang="hr" sz="1200" dirty="0">
                <a:solidFill>
                  <a:srgbClr val="7F7F7F"/>
                </a:solidFill>
              </a:rPr>
              <a:t>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Nacionalna procjena rizika i ranjivosti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Sektorski planovi prilagodbe</a:t>
            </a: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87044872" name="Picture 2" descr="A paper cut of a person riding a bicycle in a city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97602" y="2802396"/>
            <a:ext cx="2142066" cy="2142066"/>
          </a:xfrm>
          <a:prstGeom prst="rect">
            <a:avLst/>
          </a:prstGeom>
        </p:spPr>
      </p:pic>
      <p:sp>
        <p:nvSpPr>
          <p:cNvPr id="194240731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LOKALNO KLIMATSKO PLANIRANJE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02728667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Fokusira se na gradsku, općinsku ili regionalnu razinu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Rješavanje utjecaja klime specifičnih za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određenu</a:t>
            </a:r>
            <a:r>
              <a:rPr lang="hr" sz="1400" dirty="0">
                <a:solidFill>
                  <a:srgbClr val="7F7F7F"/>
                </a:solidFill>
              </a:rPr>
              <a:t> lokaciju </a:t>
            </a: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>
                <a:solidFill>
                  <a:srgbClr val="7F7F7F"/>
                </a:solidFill>
              </a:rPr>
              <a:t>B</a:t>
            </a:r>
            <a:r>
              <a:rPr lang="hr" sz="1400" dirty="0">
                <a:solidFill>
                  <a:srgbClr val="7F7F7F"/>
                </a:solidFill>
              </a:rPr>
              <a:t>liska suradnja sa zajednicama i lokalnim dionicima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Specifično za kontekst, fleksibilno i inovativno, omogućuje djelovanje </a:t>
            </a: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hr" sz="1400" dirty="0">
                <a:solidFill>
                  <a:srgbClr val="7F7F7F"/>
                </a:solidFill>
              </a:rPr>
              <a:t>odozdo prema gore</a:t>
            </a:r>
            <a:r>
              <a:rPr lang="en-GB" sz="1400" dirty="0">
                <a:solidFill>
                  <a:srgbClr val="7F7F7F"/>
                </a:solidFill>
              </a:rPr>
              <a:t>”</a:t>
            </a:r>
            <a:r>
              <a:rPr lang="hr" sz="1400" dirty="0">
                <a:solidFill>
                  <a:srgbClr val="7F7F7F"/>
                </a:solidFill>
              </a:rPr>
              <a:t> i </a:t>
            </a:r>
            <a:r>
              <a:rPr lang="en-GB" sz="1400" dirty="0" err="1">
                <a:solidFill>
                  <a:srgbClr val="7F7F7F"/>
                </a:solidFill>
              </a:rPr>
              <a:t>veći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hr" sz="1400" dirty="0">
                <a:solidFill>
                  <a:srgbClr val="7F7F7F"/>
                </a:solidFill>
              </a:rPr>
              <a:t>angažman javnosti, integrira se s lokalnom infrastrukturom i </a:t>
            </a:r>
            <a:r>
              <a:rPr lang="en-GB" sz="1400" dirty="0" err="1">
                <a:solidFill>
                  <a:srgbClr val="7F7F7F"/>
                </a:solidFill>
              </a:rPr>
              <a:t>zavičajem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Ključni alati: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Lokalni planovi prilagodbe (Planovi održive energije i djelovanja za </a:t>
            </a:r>
            <a:br>
              <a:rPr lang="en-GB" sz="1200" dirty="0">
                <a:solidFill>
                  <a:srgbClr val="7F7F7F"/>
                </a:solidFill>
              </a:rPr>
            </a:br>
            <a:r>
              <a:rPr lang="hr" sz="1200" dirty="0">
                <a:solidFill>
                  <a:srgbClr val="7F7F7F"/>
                </a:solidFill>
              </a:rPr>
              <a:t>klimu (SECAP), Akcijski planovi za klimu,...)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Propisi o urbanističkom planiranju (zoniranje, zelena infrastruktura)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Procjena lokalnog rizika i ranjivosti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Javne konzultacije, participativni alati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357332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LOKALNO VS NACIONALNO PLANIRANJE</a:t>
            </a:r>
            <a:endParaRPr>
              <a:solidFill>
                <a:srgbClr val="70AD47"/>
              </a:solidFill>
            </a:endParaRPr>
          </a:p>
        </p:txBody>
      </p:sp>
      <p:graphicFrame>
        <p:nvGraphicFramePr>
          <p:cNvPr id="196071402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305900"/>
              </p:ext>
            </p:extLst>
          </p:nvPr>
        </p:nvGraphicFramePr>
        <p:xfrm>
          <a:off x="1079499" y="1361016"/>
          <a:ext cx="6985001" cy="310388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515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7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en-GB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NACIONALNI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LOKALNO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Opseg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Nacionalni i sektorski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Lokalni rizici, zajednica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Koordinacija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GB" dirty="0"/>
                        <a:t>S</a:t>
                      </a:r>
                      <a:r>
                        <a:rPr lang="hr" dirty="0"/>
                        <a:t>v</a:t>
                      </a:r>
                      <a:r>
                        <a:rPr lang="en-GB" dirty="0"/>
                        <a:t>a</a:t>
                      </a:r>
                      <a:r>
                        <a:rPr lang="hr" dirty="0"/>
                        <a:t> ministarstv</a:t>
                      </a:r>
                      <a:r>
                        <a:rPr lang="en-GB" dirty="0"/>
                        <a:t>a, </a:t>
                      </a:r>
                      <a:r>
                        <a:rPr lang="hr" dirty="0"/>
                        <a:t>regij</a:t>
                      </a:r>
                      <a:r>
                        <a:rPr lang="en-GB" dirty="0"/>
                        <a:t>e</a:t>
                      </a:r>
                      <a:endParaRPr dirty="0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GB" dirty="0"/>
                        <a:t>L</a:t>
                      </a:r>
                      <a:r>
                        <a:rPr lang="hr" dirty="0"/>
                        <a:t>okalni dionici, općinski odjel</a:t>
                      </a:r>
                      <a:r>
                        <a:rPr lang="en-GB" dirty="0" err="1"/>
                        <a:t>i</a:t>
                      </a:r>
                      <a:endParaRPr dirty="0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Fleksibilnost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Sporije, standardiziranije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 dirty="0"/>
                        <a:t>Agilno, specifično za kontekst</a:t>
                      </a:r>
                      <a:endParaRPr dirty="0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Pristup financiranju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Pristup nacionalnom/međunarodnom financiranju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 dirty="0"/>
                        <a:t>Ograničeno, ali može voditi inovacije</a:t>
                      </a:r>
                      <a:endParaRPr dirty="0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Inovacija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 dirty="0"/>
                        <a:t>Strateški</a:t>
                      </a:r>
                      <a:r>
                        <a:rPr lang="en-GB" dirty="0"/>
                        <a:t>,</a:t>
                      </a:r>
                      <a:r>
                        <a:rPr lang="hr" dirty="0"/>
                        <a:t> velikih razmjera</a:t>
                      </a:r>
                      <a:endParaRPr dirty="0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Osnovno, eksperimentalno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Najbolje za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/>
                        <a:t>Postavljanje prioriteta, koordinacija, financije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hr" dirty="0"/>
                        <a:t>Provedba, angažman, </a:t>
                      </a:r>
                      <a:r>
                        <a:rPr lang="en-GB" dirty="0" err="1"/>
                        <a:t>lokalno</a:t>
                      </a:r>
                      <a:r>
                        <a:rPr lang="en-GB" dirty="0"/>
                        <a:t> </a:t>
                      </a:r>
                      <a:r>
                        <a:rPr lang="hr" dirty="0"/>
                        <a:t>djelovanje</a:t>
                      </a:r>
                      <a:endParaRPr dirty="0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319411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USPJEŠNE STRATEGIJE PRILAGOĐAVANJA – </a:t>
            </a:r>
            <a:r>
              <a:rPr lang="en-GB" dirty="0">
                <a:solidFill>
                  <a:srgbClr val="70AD47"/>
                </a:solidFill>
              </a:rPr>
              <a:t>PRIMJERI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962342337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600" b="1" dirty="0">
                <a:solidFill>
                  <a:srgbClr val="7F7F7F"/>
                </a:solidFill>
              </a:rPr>
              <a:t>Rotterdam, Nizozemska: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Fokus: otpornost na poplave, toplinski stres, zadržavanje vode u nizinskom gradu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Uspješno kombinira infrastrukturu sa zelenim površinama i angažmanom javnosti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Višeslojna zaštita od poplava: adaptivna gradnja i dizajn, javni prostori otporni na poplave, rješenja temeljena na prirodi, nasipi, hvatanje i skladištenje kišnice, robusna infrastruktura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Dobar primjer upravljanja vodama u urbanim područjima i </a:t>
            </a:r>
            <a:r>
              <a:rPr lang="en-GB" sz="1400" dirty="0" err="1">
                <a:solidFill>
                  <a:srgbClr val="7F7F7F"/>
                </a:solidFill>
              </a:rPr>
              <a:t>NBSa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pic>
        <p:nvPicPr>
          <p:cNvPr id="57543232" name="Pictur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40982" y="3256626"/>
            <a:ext cx="5125658" cy="1675954"/>
          </a:xfrm>
          <a:prstGeom prst="rect">
            <a:avLst/>
          </a:prstGeom>
        </p:spPr>
      </p:pic>
      <p:sp>
        <p:nvSpPr>
          <p:cNvPr id="739543688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5436221" name="TextBox 4"/>
          <p:cNvSpPr txBox="1"/>
          <p:nvPr/>
        </p:nvSpPr>
        <p:spPr bwMode="auto">
          <a:xfrm>
            <a:off x="0" y="4712124"/>
            <a:ext cx="8603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r" sz="900"/>
              <a:t>Izvor: </a:t>
            </a:r>
            <a:r>
              <a:rPr lang="hr" sz="900" u="sng">
                <a:hlinkClick r:id="rId4"/>
              </a:rPr>
              <a:t>https://static1.squarespace.com/static/5f082078d610926644d22e00/t/62b19d595f452d43febaa862/1655807334154/20121210+RAS+EN+lr+versie+4_compressed.pdf</a:t>
            </a:r>
            <a:r>
              <a:rPr lang="hr" sz="900"/>
              <a:t> </a:t>
            </a:r>
            <a:endParaRPr/>
          </a:p>
        </p:txBody>
      </p:sp>
      <p:sp>
        <p:nvSpPr>
          <p:cNvPr id="1793464464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55590683" name="Picture 8" descr="A car on the road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01763" y="2099144"/>
            <a:ext cx="3653625" cy="2283515"/>
          </a:xfrm>
          <a:prstGeom prst="rect">
            <a:avLst/>
          </a:prstGeom>
        </p:spPr>
      </p:pic>
      <p:sp>
        <p:nvSpPr>
          <p:cNvPr id="1339775902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600" b="1" dirty="0">
                <a:solidFill>
                  <a:srgbClr val="7F7F7F"/>
                </a:solidFill>
              </a:rPr>
              <a:t>Kopenhagen, Danska: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Plan usvojen 2012. godine nakon velike poplave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Fokus: Upravljanje ekstremnim kišama i urbanim poplavama kombiniranjem podzemnih tunela za odvodnju sive infrastrukture i velikih projekata površinske plavo-zelene infrastrukture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Dugoročno urbanističko planiranje s inovativnim dizajnom </a:t>
            </a: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Pet vrsta rješenja: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Bulevari </a:t>
            </a:r>
            <a:r>
              <a:rPr lang="en-GB" sz="1200" dirty="0">
                <a:solidFill>
                  <a:srgbClr val="7F7F7F"/>
                </a:solidFill>
              </a:rPr>
              <a:t>za </a:t>
            </a:r>
            <a:r>
              <a:rPr lang="hr" sz="1200" dirty="0">
                <a:solidFill>
                  <a:srgbClr val="7F7F7F"/>
                </a:solidFill>
              </a:rPr>
              <a:t>transport vode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prilikom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velikih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pljuskova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Cijevi za podzemni transport vode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Retencijski </a:t>
            </a:r>
            <a:r>
              <a:rPr lang="en-GB" sz="1200" dirty="0" err="1">
                <a:solidFill>
                  <a:srgbClr val="7F7F7F"/>
                </a:solidFill>
              </a:rPr>
              <a:t>dijelovi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grada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parkovi</a:t>
            </a:r>
            <a:r>
              <a:rPr lang="en-GB" sz="1200" dirty="0">
                <a:solidFill>
                  <a:srgbClr val="7F7F7F"/>
                </a:solidFill>
              </a:rPr>
              <a:t>)</a:t>
            </a:r>
            <a:r>
              <a:rPr lang="hr" sz="1200" dirty="0">
                <a:solidFill>
                  <a:srgbClr val="7F7F7F"/>
                </a:solidFill>
              </a:rPr>
              <a:t> za odgađanje </a:t>
            </a:r>
            <a:r>
              <a:rPr lang="en-GB" sz="1200" dirty="0" err="1">
                <a:solidFill>
                  <a:srgbClr val="7F7F7F"/>
                </a:solidFill>
              </a:rPr>
              <a:t>poplave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Centraln</a:t>
            </a:r>
            <a:r>
              <a:rPr lang="en-GB" sz="1200" dirty="0" err="1">
                <a:solidFill>
                  <a:srgbClr val="7F7F7F"/>
                </a:solidFill>
              </a:rPr>
              <a:t>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rezervoari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hr" sz="1200" dirty="0">
                <a:solidFill>
                  <a:srgbClr val="7F7F7F"/>
                </a:solidFill>
              </a:rPr>
              <a:t>za skladištenje vode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Zelene ceste za transport i zadržavanje vode na manjim cestama</a:t>
            </a: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sp>
        <p:nvSpPr>
          <p:cNvPr id="1697584920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42294940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928597" name="Picture 3" descr="A desert with a tree and a ball&#10;&#10;AI-generated content may be incorrect.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62832" y="2998736"/>
            <a:ext cx="3571460" cy="2226210"/>
          </a:xfrm>
          <a:prstGeom prst="rect">
            <a:avLst/>
          </a:prstGeom>
        </p:spPr>
      </p:pic>
      <p:sp>
        <p:nvSpPr>
          <p:cNvPr id="587493992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600" b="1" dirty="0">
                <a:solidFill>
                  <a:srgbClr val="7F7F7F"/>
                </a:solidFill>
              </a:rPr>
              <a:t>Melbourne, Australija: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Grad je proglasio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izvanredno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stanje</a:t>
            </a:r>
            <a:r>
              <a:rPr lang="en-GB" sz="1400" dirty="0">
                <a:solidFill>
                  <a:srgbClr val="7F7F7F"/>
                </a:solidFill>
              </a:rPr>
              <a:t> za</a:t>
            </a:r>
            <a:r>
              <a:rPr lang="hr" sz="1400" dirty="0">
                <a:solidFill>
                  <a:srgbClr val="7F7F7F"/>
                </a:solidFill>
              </a:rPr>
              <a:t> klim</a:t>
            </a:r>
            <a:r>
              <a:rPr lang="en-GB" sz="1400" dirty="0">
                <a:solidFill>
                  <a:srgbClr val="7F7F7F"/>
                </a:solidFill>
              </a:rPr>
              <a:t>u</a:t>
            </a:r>
            <a:r>
              <a:rPr lang="hr" sz="1400" dirty="0">
                <a:solidFill>
                  <a:srgbClr val="7F7F7F"/>
                </a:solidFill>
              </a:rPr>
              <a:t> i bioraznolikost 2019. godine.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Ključni klimatski rizici: toplinski valovi, porast razine mora, šumski požari, suše, intenzivne kiše i oluje s vjetrom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Ciljevi: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Unaprijedit</a:t>
            </a:r>
            <a:r>
              <a:rPr lang="en-GB" sz="1000" dirty="0" err="1">
                <a:solidFill>
                  <a:srgbClr val="7F7F7F"/>
                </a:solidFill>
              </a:rPr>
              <a:t>i</a:t>
            </a:r>
            <a:r>
              <a:rPr lang="hr" sz="1000" dirty="0">
                <a:solidFill>
                  <a:srgbClr val="7F7F7F"/>
                </a:solidFill>
              </a:rPr>
              <a:t> prirodni okoliš i zelene površine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Izgradit</a:t>
            </a:r>
            <a:r>
              <a:rPr lang="en-GB" sz="1000" dirty="0" err="1">
                <a:solidFill>
                  <a:srgbClr val="7F7F7F"/>
                </a:solidFill>
              </a:rPr>
              <a:t>i</a:t>
            </a:r>
            <a:r>
              <a:rPr lang="hr" sz="1000" dirty="0">
                <a:solidFill>
                  <a:srgbClr val="7F7F7F"/>
                </a:solidFill>
              </a:rPr>
              <a:t> zgrade i urbana područja </a:t>
            </a:r>
            <a:r>
              <a:rPr lang="en-GB" sz="1000" dirty="0">
                <a:solidFill>
                  <a:srgbClr val="7F7F7F"/>
                </a:solidFill>
              </a:rPr>
              <a:t>da </a:t>
            </a:r>
            <a:r>
              <a:rPr lang="hr" sz="1000" dirty="0">
                <a:solidFill>
                  <a:srgbClr val="7F7F7F"/>
                </a:solidFill>
              </a:rPr>
              <a:t>izdrž</a:t>
            </a:r>
            <a:r>
              <a:rPr lang="en-GB" sz="1000" dirty="0">
                <a:solidFill>
                  <a:srgbClr val="7F7F7F"/>
                </a:solidFill>
              </a:rPr>
              <a:t>e</a:t>
            </a:r>
            <a:r>
              <a:rPr lang="hr" sz="1000" dirty="0">
                <a:solidFill>
                  <a:srgbClr val="7F7F7F"/>
                </a:solidFill>
              </a:rPr>
              <a:t> buduće utjecaje klimatskih promjena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Jačanje otpornosti zajednice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Zaštitit</a:t>
            </a:r>
            <a:r>
              <a:rPr lang="en-GB" sz="1000" dirty="0">
                <a:solidFill>
                  <a:srgbClr val="7F7F7F"/>
                </a:solidFill>
              </a:rPr>
              <a:t>a</a:t>
            </a:r>
            <a:r>
              <a:rPr lang="hr" sz="1000" dirty="0">
                <a:solidFill>
                  <a:srgbClr val="7F7F7F"/>
                </a:solidFill>
              </a:rPr>
              <a:t> i unaprije</a:t>
            </a:r>
            <a:r>
              <a:rPr lang="en-GB" sz="1000" dirty="0" err="1">
                <a:solidFill>
                  <a:srgbClr val="7F7F7F"/>
                </a:solidFill>
              </a:rPr>
              <a:t>đenje</a:t>
            </a:r>
            <a:r>
              <a:rPr lang="hr" sz="1000" dirty="0">
                <a:solidFill>
                  <a:srgbClr val="7F7F7F"/>
                </a:solidFill>
              </a:rPr>
              <a:t> gospodarstv</a:t>
            </a:r>
            <a:r>
              <a:rPr lang="en-GB" sz="1000" dirty="0">
                <a:solidFill>
                  <a:srgbClr val="7F7F7F"/>
                </a:solidFill>
              </a:rPr>
              <a:t>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Nastav</a:t>
            </a:r>
            <a:r>
              <a:rPr lang="en-GB" sz="1000" dirty="0" err="1">
                <a:solidFill>
                  <a:srgbClr val="7F7F7F"/>
                </a:solidFill>
              </a:rPr>
              <a:t>iti</a:t>
            </a:r>
            <a:r>
              <a:rPr lang="hr" sz="1000" dirty="0">
                <a:solidFill>
                  <a:srgbClr val="7F7F7F"/>
                </a:solidFill>
              </a:rPr>
              <a:t> graditi sposobnosti i stručnost prilagodbe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Radnje: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Povećanje količine i kvalitete zelene infrastrukture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</a:rPr>
              <a:t>Povećanje alternativne opskrbe vodom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000" dirty="0" err="1">
                <a:solidFill>
                  <a:srgbClr val="7F7F7F"/>
                </a:solidFill>
              </a:rPr>
              <a:t>Graditi</a:t>
            </a:r>
            <a:r>
              <a:rPr lang="en-GB" sz="1000" dirty="0">
                <a:solidFill>
                  <a:srgbClr val="7F7F7F"/>
                </a:solidFill>
              </a:rPr>
              <a:t> u </a:t>
            </a:r>
            <a:r>
              <a:rPr lang="en-GB" sz="1000" dirty="0" err="1">
                <a:solidFill>
                  <a:srgbClr val="7F7F7F"/>
                </a:solidFill>
              </a:rPr>
              <a:t>svrhu</a:t>
            </a:r>
            <a:r>
              <a:rPr lang="hr" sz="1000" dirty="0">
                <a:solidFill>
                  <a:srgbClr val="7F7F7F"/>
                </a:solidFill>
              </a:rPr>
              <a:t> povećanje toplinske udobnosti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</a:endParaRPr>
          </a:p>
        </p:txBody>
      </p:sp>
      <p:sp>
        <p:nvSpPr>
          <p:cNvPr id="1966679071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17745223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114550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600" b="1">
                <a:solidFill>
                  <a:srgbClr val="7F7F7F"/>
                </a:solidFill>
              </a:rPr>
              <a:t>Istražite druge dobre prakse:</a:t>
            </a:r>
            <a:endParaRPr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>
                <a:solidFill>
                  <a:srgbClr val="7F7F7F"/>
                </a:solidFill>
              </a:rPr>
              <a:t>https://climate-adapt.eea.europa.eu/en/knowledge/tools/case-study-explorer</a:t>
            </a:r>
            <a:endParaRPr/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>
              <a:solidFill>
                <a:srgbClr val="7F7F7F"/>
              </a:solidFill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>
              <a:solidFill>
                <a:srgbClr val="7F7F7F"/>
              </a:solidFill>
            </a:endParaRPr>
          </a:p>
        </p:txBody>
      </p:sp>
      <p:sp>
        <p:nvSpPr>
          <p:cNvPr id="100576892" name="Google Shape;303;p15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331251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35351" y="1172869"/>
            <a:ext cx="6273296" cy="3737633"/>
          </a:xfrm>
          <a:prstGeom prst="rect">
            <a:avLst/>
          </a:prstGeom>
        </p:spPr>
      </p:pic>
      <p:sp>
        <p:nvSpPr>
          <p:cNvPr id="1408197273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19692649" name="Picture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872286" y="2420675"/>
            <a:ext cx="4253505" cy="2357766"/>
          </a:xfrm>
          <a:prstGeom prst="rect">
            <a:avLst/>
          </a:prstGeom>
        </p:spPr>
      </p:pic>
      <p:sp>
        <p:nvSpPr>
          <p:cNvPr id="641873345" name="Google Shape;135;p2"/>
          <p:cNvSpPr txBox="1">
            <a:spLocks noGrp="1"/>
          </p:cNvSpPr>
          <p:nvPr>
            <p:ph type="title"/>
          </p:nvPr>
        </p:nvSpPr>
        <p:spPr bwMode="auto">
          <a:xfrm>
            <a:off x="613295" y="36174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>
                <a:solidFill>
                  <a:srgbClr val="70AD47"/>
                </a:solidFill>
              </a:rPr>
              <a:t>FINANCIJSKI POTICAJI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081037798" name="Google Shape;141;p3"/>
          <p:cNvSpPr txBox="1">
            <a:spLocks noGrp="1"/>
          </p:cNvSpPr>
          <p:nvPr>
            <p:ph type="body" idx="1"/>
          </p:nvPr>
        </p:nvSpPr>
        <p:spPr bwMode="auto">
          <a:xfrm>
            <a:off x="632600" y="2555508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Javni ili privatni financijski alati koji imaju za cilj potaknuti pojedince, tvrtke i vlade na ulaganje u prilagodbu klimatskim promjenama, otpornost i održivost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>
                <a:solidFill>
                  <a:srgbClr val="7F7F7F"/>
                </a:solidFill>
              </a:rPr>
              <a:t>Potrebni </a:t>
            </a:r>
            <a:r>
              <a:rPr lang="en-GB" sz="1400" dirty="0" err="1">
                <a:solidFill>
                  <a:srgbClr val="7F7F7F"/>
                </a:solidFill>
              </a:rPr>
              <a:t>kako</a:t>
            </a:r>
            <a:r>
              <a:rPr lang="en-GB" sz="1400" dirty="0">
                <a:solidFill>
                  <a:srgbClr val="7F7F7F"/>
                </a:solidFill>
              </a:rPr>
              <a:t> bi se p</a:t>
            </a:r>
            <a:r>
              <a:rPr lang="hr" sz="1400" dirty="0">
                <a:solidFill>
                  <a:srgbClr val="7F7F7F"/>
                </a:solidFill>
              </a:rPr>
              <a:t>remosti</a:t>
            </a:r>
            <a:r>
              <a:rPr lang="en-GB" sz="1400" dirty="0">
                <a:solidFill>
                  <a:srgbClr val="7F7F7F"/>
                </a:solidFill>
              </a:rPr>
              <a:t>li</a:t>
            </a:r>
            <a:r>
              <a:rPr lang="hr" sz="1400" dirty="0">
                <a:solidFill>
                  <a:srgbClr val="7F7F7F"/>
                </a:solidFill>
              </a:rPr>
              <a:t> nedosta</a:t>
            </a:r>
            <a:r>
              <a:rPr lang="en-GB" sz="1400" dirty="0">
                <a:solidFill>
                  <a:srgbClr val="7F7F7F"/>
                </a:solidFill>
              </a:rPr>
              <a:t>ci</a:t>
            </a:r>
            <a:r>
              <a:rPr lang="hr" sz="1400" dirty="0">
                <a:solidFill>
                  <a:srgbClr val="7F7F7F"/>
                </a:solidFill>
              </a:rPr>
              <a:t> financiranja za skupa ulaganja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 err="1">
                <a:solidFill>
                  <a:srgbClr val="7F7F7F"/>
                </a:solidFill>
              </a:rPr>
              <a:t>Čine</a:t>
            </a:r>
            <a:r>
              <a:rPr lang="hr" sz="1400" dirty="0">
                <a:solidFill>
                  <a:srgbClr val="7F7F7F"/>
                </a:solidFill>
              </a:rPr>
              <a:t> klimatsk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otporne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investicije</a:t>
            </a:r>
            <a:r>
              <a:rPr lang="hr" sz="1400" dirty="0">
                <a:solidFill>
                  <a:srgbClr val="7F7F7F"/>
                </a:solidFill>
              </a:rPr>
              <a:t> privlačnijima</a:t>
            </a:r>
            <a:endParaRPr dirty="0"/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Vrste: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Potpore i subvencije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nacionalne</a:t>
            </a:r>
            <a:r>
              <a:rPr lang="en-GB" sz="1200" dirty="0">
                <a:solidFill>
                  <a:srgbClr val="7F7F7F"/>
                </a:solidFill>
              </a:rPr>
              <a:t>, EU)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Porezni krediti i odbitci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Krediti s niskim kamatama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Popusti na osiguranje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Javno-privatna partnerstva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Zelene obveznice/klimatske obveznice</a:t>
            </a:r>
            <a:endParaRPr dirty="0"/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</a:rPr>
              <a:t>Tržišni alati</a:t>
            </a:r>
            <a:endParaRPr dirty="0"/>
          </a:p>
        </p:txBody>
      </p:sp>
      <p:sp>
        <p:nvSpPr>
          <p:cNvPr id="640952255" name="Google Shape;220;p13"/>
          <p:cNvSpPr/>
          <p:nvPr/>
        </p:nvSpPr>
        <p:spPr bwMode="auto">
          <a:xfrm>
            <a:off x="146550" y="161625"/>
            <a:ext cx="8810400" cy="4792800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A5A51514123F41B2B0CBE380212B15" ma:contentTypeVersion="12" ma:contentTypeDescription="Stvaranje novog dokumenta." ma:contentTypeScope="" ma:versionID="854c4a6f9459b53ad91f2462ec422942">
  <xsd:schema xmlns:xsd="http://www.w3.org/2001/XMLSchema" xmlns:xs="http://www.w3.org/2001/XMLSchema" xmlns:p="http://schemas.microsoft.com/office/2006/metadata/properties" xmlns:ns2="3afd9d58-88a6-43ac-a57f-6f46d222935b" xmlns:ns3="c4542c7d-7b1a-4afc-909d-b8127a4ae4de" targetNamespace="http://schemas.microsoft.com/office/2006/metadata/properties" ma:root="true" ma:fieldsID="fb6426e87e19e4e056cd34837c6f1931" ns2:_="" ns3:_="">
    <xsd:import namespace="3afd9d58-88a6-43ac-a57f-6f46d222935b"/>
    <xsd:import namespace="c4542c7d-7b1a-4afc-909d-b8127a4ae4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9d58-88a6-43ac-a57f-6f46d2229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Oznake slika" ma:readOnly="false" ma:fieldId="{5cf76f15-5ced-4ddc-b409-7134ff3c332f}" ma:taxonomyMulti="true" ma:sspId="c65529b3-693a-41aa-b0bf-d4da65b636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542c7d-7b1a-4afc-909d-b8127a4ae4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ecf02e5-0238-4d22-85dc-2a8a6061e0e5}" ma:internalName="TaxCatchAll" ma:showField="CatchAllData" ma:web="c4542c7d-7b1a-4afc-909d-b8127a4ae4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542c7d-7b1a-4afc-909d-b8127a4ae4de" xsi:nil="true"/>
    <lcf76f155ced4ddcb4097134ff3c332f xmlns="3afd9d58-88a6-43ac-a57f-6f46d222935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7EC6BF-24A7-47AF-8B61-29A86595D0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A4C4B0-A493-48EE-859E-6D3B802903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fd9d58-88a6-43ac-a57f-6f46d222935b"/>
    <ds:schemaRef ds:uri="c4542c7d-7b1a-4afc-909d-b8127a4ae4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6D8DDB-E4F2-477F-BB29-E94363BD8412}">
  <ds:schemaRefs>
    <ds:schemaRef ds:uri="http://schemas.microsoft.com/office/2006/metadata/properties"/>
    <ds:schemaRef ds:uri="http://schemas.microsoft.com/office/infopath/2007/PartnerControls"/>
    <ds:schemaRef ds:uri="c4542c7d-7b1a-4afc-909d-b8127a4ae4de"/>
    <ds:schemaRef ds:uri="3afd9d58-88a6-43ac-a57f-6f46d222935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4608</Words>
  <Application>Microsoft Office PowerPoint</Application>
  <PresentationFormat>On-screen Show (16:9)</PresentationFormat>
  <Paragraphs>415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Montserrat</vt:lpstr>
      <vt:lpstr>Trebuchet MS</vt:lpstr>
      <vt:lpstr>Noto Sans Symbols</vt:lpstr>
      <vt:lpstr>Calibri</vt:lpstr>
      <vt:lpstr>Arial</vt:lpstr>
      <vt:lpstr>1_CentralEurope_iService</vt:lpstr>
      <vt:lpstr>PowerPoint Presentation</vt:lpstr>
      <vt:lpstr>RIZIK NA KLIMATSKE PROMJENE</vt:lpstr>
      <vt:lpstr>KOMPONENTE RIZIKA</vt:lpstr>
      <vt:lpstr>PowerPoint Presentation</vt:lpstr>
      <vt:lpstr>PROCJENA KLIMATSKOG RIZIKA I RANJIVOSTI (RVA)</vt:lpstr>
      <vt:lpstr>KORACI ZA IZRADU RVA</vt:lpstr>
      <vt:lpstr>PRILAGODBA KLIMATSKIM PROMJENAMA</vt:lpstr>
      <vt:lpstr>PowerPoint Presentation</vt:lpstr>
      <vt:lpstr>PRILAGODBA NA POSLJEDICE KLIMATSKIH PROMJENA VS. PREVENCIJA</vt:lpstr>
      <vt:lpstr>OTPORNOST NA KLIMU</vt:lpstr>
      <vt:lpstr>KORACI ZA IZGRADNJU OTPORNOSTI NA KLIMU</vt:lpstr>
      <vt:lpstr>VRSTE INTERVENCIJA ZA IZGRADNJU OTPORNOSTI NA KLIMU</vt:lpstr>
      <vt:lpstr>SMJERNICE ZA OTPORNOST ZGRADE</vt:lpstr>
      <vt:lpstr>POLITIKE PRILAGOĐAVANJA KLIMATSKIM PROMJENAMA</vt:lpstr>
      <vt:lpstr>CILJEVI ODRŽIVOG RAZVOJA (SDG – Sustainable Development Goals)</vt:lpstr>
      <vt:lpstr>IPPC</vt:lpstr>
      <vt:lpstr>PARIŠKI SPORAZUM</vt:lpstr>
      <vt:lpstr>SAVJET GRADONAČELNIKA (CoM – Covenant of Mayors)</vt:lpstr>
      <vt:lpstr>EUROPSKI ZELENI PLAN  (THE EUROPEAN GREEN DEAL)</vt:lpstr>
      <vt:lpstr>EUROPSKI KLIMATSKI ZAKON</vt:lpstr>
      <vt:lpstr>STRATEGIJA PRILAGOĐAVANJA EU (EU ADAPTATION STRATEGY)</vt:lpstr>
      <vt:lpstr>EUROPSKI KLIMATSKI PAKT</vt:lpstr>
      <vt:lpstr>NACIONALNO KLIMATSKO PLANIRANJE</vt:lpstr>
      <vt:lpstr>LOKALNO KLIMATSKO PLANIRANJE</vt:lpstr>
      <vt:lpstr>LOKALNO VS NACIONALNO PLANIRANJE</vt:lpstr>
      <vt:lpstr>USPJEŠNE STRATEGIJE PRILAGOĐAVANJA – PRIMJERI</vt:lpstr>
      <vt:lpstr>PowerPoint Presentation</vt:lpstr>
      <vt:lpstr>PowerPoint Presentation</vt:lpstr>
      <vt:lpstr>PowerPoint Presentation</vt:lpstr>
      <vt:lpstr>FINANCIJSKI POTICAJI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Ivona Prar</cp:lastModifiedBy>
  <cp:revision>6</cp:revision>
  <dcterms:created xsi:type="dcterms:W3CDTF">2025-03-18T17:43:02Z</dcterms:created>
  <dcterms:modified xsi:type="dcterms:W3CDTF">2025-08-19T08:31:26Z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0x010100BCA5A51514123F41B2B0CBE380212B15</vt:lpwstr>
  </property>
  <property fmtid="{D5CDD505-2E9C-101B-9397-08002B2CF9AE}" pid="3" name="MediaServiceImageTags">
    <vt:lpwstr/>
  </property>
</Properties>
</file>