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43"/>
  </p:notesMasterIdLst>
  <p:sldIdLst>
    <p:sldId id="298" r:id="rId5"/>
    <p:sldId id="299" r:id="rId6"/>
    <p:sldId id="349" r:id="rId7"/>
    <p:sldId id="350" r:id="rId8"/>
    <p:sldId id="351" r:id="rId9"/>
    <p:sldId id="352" r:id="rId10"/>
    <p:sldId id="353" r:id="rId11"/>
    <p:sldId id="355" r:id="rId12"/>
    <p:sldId id="354" r:id="rId13"/>
    <p:sldId id="328" r:id="rId14"/>
    <p:sldId id="344" r:id="rId15"/>
    <p:sldId id="360" r:id="rId16"/>
    <p:sldId id="345" r:id="rId17"/>
    <p:sldId id="361" r:id="rId18"/>
    <p:sldId id="346" r:id="rId19"/>
    <p:sldId id="362" r:id="rId20"/>
    <p:sldId id="347" r:id="rId21"/>
    <p:sldId id="359" r:id="rId22"/>
    <p:sldId id="348" r:id="rId23"/>
    <p:sldId id="363" r:id="rId24"/>
    <p:sldId id="356" r:id="rId25"/>
    <p:sldId id="357" r:id="rId26"/>
    <p:sldId id="358" r:id="rId27"/>
    <p:sldId id="366" r:id="rId28"/>
    <p:sldId id="331" r:id="rId29"/>
    <p:sldId id="364" r:id="rId30"/>
    <p:sldId id="333" r:id="rId31"/>
    <p:sldId id="334" r:id="rId32"/>
    <p:sldId id="332" r:id="rId33"/>
    <p:sldId id="335" r:id="rId34"/>
    <p:sldId id="336" r:id="rId35"/>
    <p:sldId id="337" r:id="rId36"/>
    <p:sldId id="338" r:id="rId37"/>
    <p:sldId id="339" r:id="rId38"/>
    <p:sldId id="341" r:id="rId39"/>
    <p:sldId id="342" r:id="rId40"/>
    <p:sldId id="343" r:id="rId41"/>
    <p:sldId id="329" r:id="rId42"/>
  </p:sldIdLst>
  <p:sldSz cx="9144000" cy="5143500" type="screen16x9"/>
  <p:notesSz cx="6735763" cy="9866313"/>
  <p:embeddedFontLst>
    <p:embeddedFont>
      <p:font typeface="Montserrat" panose="00000500000000000000" pitchFamily="2" charset="0"/>
      <p:regular r:id="rId44"/>
      <p:bold r:id="rId45"/>
      <p:italic r:id="rId46"/>
      <p:boldItalic r:id="rId47"/>
    </p:embeddedFont>
    <p:embeddedFont>
      <p:font typeface="Trebuchet MS" panose="020B0603020202020204" pitchFamily="34" charset="0"/>
      <p:regular r:id="rId48"/>
      <p:bold r:id="rId49"/>
      <p:italic r:id="rId50"/>
      <p:boldItalic r:id="rId51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A4A3A4"/>
          </p15:clr>
        </p15:guide>
        <p15:guide id="2" pos="2880">
          <p15:clr>
            <a:srgbClr val="A4A3A4"/>
          </p15:clr>
        </p15:guide>
        <p15:guide id="3" pos="363">
          <p15:clr>
            <a:srgbClr val="A4A3A4"/>
          </p15:clr>
        </p15:guide>
        <p15:guide id="4" pos="3220">
          <p15:clr>
            <a:srgbClr val="A4A3A4"/>
          </p15:clr>
        </p15:guide>
        <p15:guide id="5" pos="90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31B500-D716-1B03-0CB0-D1B36F4229C5}" name="Ivona Prar" initials="IP" userId="S::iprar@eihp.hr::d00edb6d-68fb-4072-bd3a-44ed75947b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4DCDA1-2905-4F39-BDB8-6E48AD9FA57C}">
  <a:tblStyle styleId="{434DCDA1-2905-4F39-BDB8-6E48AD9FA57C}" styleName="Table_0">
    <a:wholeTbl>
      <a:tcTxStyle>
        <a:srgbClr val="000000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72" autoAdjust="0"/>
  </p:normalViewPr>
  <p:slideViewPr>
    <p:cSldViewPr snapToGrid="0">
      <p:cViewPr varScale="1">
        <p:scale>
          <a:sx n="136" d="100"/>
          <a:sy n="136" d="100"/>
        </p:scale>
        <p:origin x="894" y="114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font" Target="fonts/font8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3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6.fntdata"/><Relationship Id="rId57" Type="http://schemas.microsoft.com/office/2018/10/relationships/authors" Target="author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1.fntdata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ona Prar" userId="d00edb6d-68fb-4072-bd3a-44ed75947bf2" providerId="ADAL" clId="{1759DB69-4D4E-4808-8C9F-5EFF8E5B68BB}"/>
    <pc:docChg chg="custSel modSld">
      <pc:chgData name="Ivona Prar" userId="d00edb6d-68fb-4072-bd3a-44ed75947bf2" providerId="ADAL" clId="{1759DB69-4D4E-4808-8C9F-5EFF8E5B68BB}" dt="2025-08-18T13:52:32.551" v="1" actId="27636"/>
      <pc:docMkLst>
        <pc:docMk/>
      </pc:docMkLst>
      <pc:sldChg chg="modSp mod">
        <pc:chgData name="Ivona Prar" userId="d00edb6d-68fb-4072-bd3a-44ed75947bf2" providerId="ADAL" clId="{1759DB69-4D4E-4808-8C9F-5EFF8E5B68BB}" dt="2025-08-18T13:52:32.535" v="0" actId="27636"/>
        <pc:sldMkLst>
          <pc:docMk/>
          <pc:sldMk cId="1317444954" sldId="328"/>
        </pc:sldMkLst>
        <pc:spChg chg="mod">
          <ac:chgData name="Ivona Prar" userId="d00edb6d-68fb-4072-bd3a-44ed75947bf2" providerId="ADAL" clId="{1759DB69-4D4E-4808-8C9F-5EFF8E5B68BB}" dt="2025-08-18T13:52:32.535" v="0" actId="27636"/>
          <ac:spMkLst>
            <pc:docMk/>
            <pc:sldMk cId="1317444954" sldId="328"/>
            <ac:spMk id="1041194874" creationId="{357A3D8B-5BAB-65E5-B8A6-290AFCDE3BB0}"/>
          </ac:spMkLst>
        </pc:spChg>
      </pc:sldChg>
      <pc:sldChg chg="modSp mod">
        <pc:chgData name="Ivona Prar" userId="d00edb6d-68fb-4072-bd3a-44ed75947bf2" providerId="ADAL" clId="{1759DB69-4D4E-4808-8C9F-5EFF8E5B68BB}" dt="2025-08-18T13:52:32.551" v="1" actId="27636"/>
        <pc:sldMkLst>
          <pc:docMk/>
          <pc:sldMk cId="1646626462" sldId="332"/>
        </pc:sldMkLst>
        <pc:spChg chg="mod">
          <ac:chgData name="Ivona Prar" userId="d00edb6d-68fb-4072-bd3a-44ed75947bf2" providerId="ADAL" clId="{1759DB69-4D4E-4808-8C9F-5EFF8E5B68BB}" dt="2025-08-18T13:52:32.551" v="1" actId="27636"/>
          <ac:spMkLst>
            <pc:docMk/>
            <pc:sldMk cId="1646626462" sldId="332"/>
            <ac:spMk id="1041194874" creationId="{A89A001E-5189-ABE3-1202-54D142C85FF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5909283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08720757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3427674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333810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990910821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193107702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56110b305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g356110b305c_0_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g356110b305c_0_8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07BA2BC-41F2-2F44-2814-EC9EF34F648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406E86DB-AA66-E74A-C26D-8924605D41A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53E212C8-F2C6-8F27-8EE3-EBD389871E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39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93E53E0-402D-C83F-EF59-6D438C56C8B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104425AE-047B-63C6-E05B-FB0FDB41AA5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0D449783-93DD-55E5-BAB1-EC457F1BE0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873508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7C6E844-6F38-B5E0-BA5A-10DA58784FF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22DC4CCF-7A76-753B-1BEE-3F20A67F010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49BB07AB-0066-E2F8-1E1D-56056016C3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336177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8B1DF05-82CA-2C06-3735-B2496F32620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A176CD26-6300-430E-41C3-99C6BA30D060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514ED2DE-40F2-EBA9-17B3-168C047158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50336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07BA2BC-41F2-2F44-2814-EC9EF34F648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406E86DB-AA66-E74A-C26D-8924605D41A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 dirty="0"/>
              <a:t>Dodatni resursi: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https://www.ipcc.ch/report/ar6/wg2/chapter/chapter-1/</a:t>
            </a: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53E212C8-F2C6-8F27-8EE3-EBD389871E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1397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23B661F-B793-573A-600B-46FDC77FB37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EC3ACAD9-5F43-BFE9-59FA-AB04A0EBE1F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E27109F5-98A0-CAD7-F051-892BCFE259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136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BF17960-5C6A-84CB-3EF4-EB4204B0FB5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928C360D-F7B6-3529-7861-64F81D04306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 dirty="0"/>
              <a:t>Dodatni resursi: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https://www.ipcc.ch/report/ar6/wg2/chapter/chapter-1/</a:t>
            </a: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37B40394-A2F0-95A3-E94C-255054129F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0030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6A4A4C6-EE12-9D9A-6090-F66D4CBD709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084DDEDD-5809-0C5E-FBC1-88CEC7E9E62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3D62F7A7-C424-A063-B765-2FEC3E8B45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51597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23B661F-B793-573A-600B-46FDC77FB37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EC3ACAD9-5F43-BFE9-59FA-AB04A0EBE1F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E27109F5-98A0-CAD7-F051-892BCFE2597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13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EB3DE6A-4FDF-4919-10E0-CE2FA9A861E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FA2BDC2F-FA73-5A82-0FF9-E657DAAE42C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B36A5721-C6FD-7A09-9AF0-710E33EF7E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52733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A87D210-7F42-4215-FEC9-3A1588BB00F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93E03C70-1AB0-EC9B-FBB8-6E3E20ECC4E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F53B5A90-7D53-B25D-FDED-15719E0CAB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24062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C5D0F69-43DC-CE0A-5BC7-EC40E60F749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5AFF17C3-0C93-9F45-F330-422B52A408AC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CAF7A2C8-67F9-9601-1825-D10C664C1C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5170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23DB453-E775-5584-F1AF-6F9C3883F4C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28B89619-DF39-F1D3-D1AA-CCDBB6D43C8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783777D2-4F09-2869-884C-8A06D7D003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770092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D47B0F2-8155-068E-2BC6-93712B7E97F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7DD3CD69-093D-44DA-0990-7C1092C5605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1D0B6086-9BF6-D089-E40C-9ED0890B4F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044374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5D443D8-3F07-954E-63AC-86A64AAC8B2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AB8CF2DE-5C3D-781A-2BD6-C3A58580F03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Rješenja temeljena na prirodi mogu djelovati kao tampon zone (npr. močvare koje apsorbiraju poplavne vode) ili regulatori mikroklime (npr. drveće koje pruža hlad).</a:t>
            </a: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0A251C23-A915-0F45-7D7E-F7FAB982C9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83676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19028B7-2C27-87BF-4BF4-30AC0FA9974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12F16FE4-5230-34A4-F338-05D84FF3A99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Rješenja temeljena na prirodi mogu djelovati kao tampon zone (npr. močvare koje apsorbiraju poplavne vode) ili regulatori mikroklime (npr. drveće koje pruža hlad).</a:t>
            </a: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DF2A2206-8F48-7CCF-B8B4-3F5CF55448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450927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A2B504B-09EA-4C3E-CDC5-8B5F53749D1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A6F3683E-BC1E-D2BF-9A96-B29A875D89E0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Rješenja temeljena na prirodi mogu djelovati kao tampon zone (npr. močvare koje apsorbiraju poplavne vode) ili regulatori mikroklime (npr. drveće koje pruža hlad).</a:t>
            </a: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E95FBB2D-D81E-FA5A-28B1-C81A6822FC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821872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544376E-845A-E942-D844-5C6082B2BD0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39326F56-8AA7-3D55-DC68-0B212C75875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8F269D82-0060-270B-9AF6-E1FF8DBBE2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0282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2D7E0BE-3D62-0162-0EBC-97D95ADB344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64A9B442-EA0B-4C2F-891F-D6C92B0C524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Rješenja temeljena na prirodi mogu djelovati kao tampon zone (npr. močvare koje apsorbiraju poplavne vode) ili regulatori mikroklime (npr. drveće koje pruža hlad).</a:t>
            </a: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0B99F235-E454-923F-6D39-7982BF715D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56784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96A5569-4F50-FE72-BF90-8873298E8B7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F0E2A57B-9969-D028-A005-51DB3E559E6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3BCC9791-A19D-39A8-4A95-DF4A96FC39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48215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BF1B694-043C-4253-6AA0-ABC00259844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7A057A4A-473A-7D9A-8ECD-8B7F5732EB2C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FontTx/>
              <a:buChar char="-"/>
            </a:pPr>
            <a:r>
              <a:rPr lang="hr" b="1" dirty="0"/>
              <a:t>Regulatorne/pravne mjere</a:t>
            </a:r>
          </a:p>
          <a:p>
            <a:pPr lvl="1">
              <a:buFontTx/>
              <a:buChar char="-"/>
            </a:pPr>
            <a:r>
              <a:rPr lang="hr" dirty="0"/>
              <a:t>Planiranje korištenja zemljišta (npr. zabrana gradnje u poplavnim zonama)</a:t>
            </a:r>
          </a:p>
          <a:p>
            <a:pPr lvl="1">
              <a:buFontTx/>
              <a:buChar char="-"/>
            </a:pPr>
            <a:r>
              <a:rPr lang="hr" dirty="0"/>
              <a:t>Zakoni o zaštiti okoliša i politike prilagodbe klimatskim promjenama</a:t>
            </a:r>
          </a:p>
          <a:p>
            <a:pPr lvl="1">
              <a:buFontTx/>
              <a:buChar char="-"/>
            </a:pPr>
            <a:r>
              <a:rPr lang="hr" dirty="0"/>
              <a:t>Ažurirani građevinski propisi (koji potiču, ali ne zahtijevaju naknadnu ugradnju)</a:t>
            </a:r>
          </a:p>
          <a:p>
            <a:pPr lvl="0">
              <a:buFontTx/>
              <a:buChar char="-"/>
            </a:pPr>
            <a:r>
              <a:rPr lang="hr" b="1" dirty="0"/>
              <a:t>Institucionalni / Alati za planiranje</a:t>
            </a:r>
          </a:p>
          <a:p>
            <a:pPr lvl="1">
              <a:buFontTx/>
              <a:buChar char="-"/>
            </a:pPr>
            <a:r>
              <a:rPr lang="hr" dirty="0"/>
              <a:t>Procjene klimatskih rizika i ranjivosti (RVA)</a:t>
            </a:r>
          </a:p>
          <a:p>
            <a:pPr lvl="1">
              <a:buFontTx/>
              <a:buChar char="-"/>
            </a:pPr>
            <a:r>
              <a:rPr lang="hr" dirty="0"/>
              <a:t>Akcijski planovi za održivu energiju i klimu (SECAP)</a:t>
            </a:r>
          </a:p>
          <a:p>
            <a:pPr lvl="1">
              <a:buFontTx/>
              <a:buChar char="-"/>
            </a:pPr>
            <a:r>
              <a:rPr lang="hr" dirty="0"/>
              <a:t>Planovi za odgovor na hitne slučajeve i pripravnost</a:t>
            </a:r>
          </a:p>
          <a:p>
            <a:pPr lvl="0">
              <a:buFontTx/>
              <a:buChar char="-"/>
            </a:pPr>
            <a:r>
              <a:rPr lang="hr" b="1" dirty="0"/>
              <a:t>Ekonomski instrumenti</a:t>
            </a:r>
          </a:p>
          <a:p>
            <a:pPr lvl="1">
              <a:buFontTx/>
              <a:buChar char="-"/>
            </a:pPr>
            <a:r>
              <a:rPr lang="hr" dirty="0"/>
              <a:t>Programi klimatskog osiguranja (npr. osiguranje od poplava)</a:t>
            </a:r>
          </a:p>
          <a:p>
            <a:pPr lvl="1">
              <a:buFontTx/>
              <a:buChar char="-"/>
            </a:pPr>
            <a:r>
              <a:rPr lang="hr" dirty="0"/>
              <a:t>Porezne olakšice za mjere prilagodbe</a:t>
            </a:r>
          </a:p>
          <a:p>
            <a:pPr lvl="1">
              <a:buFontTx/>
              <a:buChar char="-"/>
            </a:pPr>
            <a:r>
              <a:rPr lang="hr" dirty="0"/>
              <a:t>Cijena vode tijekom suše</a:t>
            </a:r>
          </a:p>
          <a:p>
            <a:pPr lvl="0">
              <a:buFontTx/>
              <a:buChar char="-"/>
            </a:pPr>
            <a:r>
              <a:rPr lang="hr" b="1" dirty="0"/>
              <a:t>Obrazovne i </a:t>
            </a:r>
            <a:r>
              <a:rPr lang="hr" b="1" dirty="0" err="1"/>
              <a:t>bihevioralne </a:t>
            </a:r>
            <a:r>
              <a:rPr lang="hr" b="1" dirty="0"/>
              <a:t>promjene</a:t>
            </a:r>
          </a:p>
          <a:p>
            <a:pPr lvl="1">
              <a:buFontTx/>
              <a:buChar char="-"/>
            </a:pPr>
            <a:r>
              <a:rPr lang="hr" dirty="0"/>
              <a:t>Kampanje za osvješćivanje javnosti</a:t>
            </a:r>
          </a:p>
          <a:p>
            <a:pPr lvl="1">
              <a:buFontTx/>
              <a:buChar char="-"/>
            </a:pPr>
            <a:r>
              <a:rPr lang="hr" dirty="0"/>
              <a:t>Obuka o uštedi vode i energije</a:t>
            </a:r>
          </a:p>
          <a:p>
            <a:pPr lvl="1">
              <a:buFontTx/>
              <a:buChar char="-"/>
            </a:pPr>
            <a:r>
              <a:rPr lang="hr" dirty="0"/>
              <a:t>Školsko i društveno obrazovanje o klimatskim rizicima</a:t>
            </a:r>
          </a:p>
          <a:p>
            <a:pPr lvl="0">
              <a:buFontTx/>
              <a:buChar char="-"/>
            </a:pPr>
            <a:r>
              <a:rPr lang="hr" b="1" dirty="0"/>
              <a:t>Sustavi ranog upozorenja</a:t>
            </a:r>
          </a:p>
          <a:p>
            <a:pPr lvl="1">
              <a:buFontTx/>
              <a:buChar char="-"/>
            </a:pPr>
            <a:r>
              <a:rPr lang="hr" dirty="0"/>
              <a:t>Upozorenja u stvarnom vremenu za poplave, oluje ili toplinske valove</a:t>
            </a:r>
          </a:p>
          <a:p>
            <a:pPr lvl="1">
              <a:buFontTx/>
              <a:buChar char="-"/>
            </a:pPr>
            <a:r>
              <a:rPr lang="hr" dirty="0"/>
              <a:t>Sustavi obavještavanja putem mobilnih telefona</a:t>
            </a:r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444FA922-E045-B917-A66F-0174060655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1143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6E52DCA-ABB6-2EC0-D472-46D50C173FB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C06FA640-E943-4675-D4CE-F64E57D5041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FontTx/>
              <a:buChar char="-"/>
            </a:pPr>
            <a:r>
              <a:rPr lang="hr" b="1" dirty="0"/>
              <a:t>Regulatorne/pravne mjere</a:t>
            </a:r>
          </a:p>
          <a:p>
            <a:pPr lvl="1">
              <a:buFontTx/>
              <a:buChar char="-"/>
            </a:pPr>
            <a:r>
              <a:rPr lang="hr" dirty="0"/>
              <a:t>Planiranje korištenja zemljišta (npr. zabrana gradnje u poplavnim zonama)</a:t>
            </a:r>
          </a:p>
          <a:p>
            <a:pPr lvl="1">
              <a:buFontTx/>
              <a:buChar char="-"/>
            </a:pPr>
            <a:r>
              <a:rPr lang="hr" dirty="0"/>
              <a:t>Zakoni o zaštiti okoliša i politike prilagodbe klimatskim promjenama</a:t>
            </a:r>
          </a:p>
          <a:p>
            <a:pPr lvl="1">
              <a:buFontTx/>
              <a:buChar char="-"/>
            </a:pPr>
            <a:r>
              <a:rPr lang="hr" dirty="0"/>
              <a:t>Ažurirani građevinski propisi (koji potiču, ali ne zahtijevaju naknadnu ugradnju)</a:t>
            </a:r>
          </a:p>
          <a:p>
            <a:pPr lvl="0">
              <a:buFontTx/>
              <a:buChar char="-"/>
            </a:pPr>
            <a:r>
              <a:rPr lang="hr" b="1" dirty="0"/>
              <a:t>Institucionalni / Alati za planiranje</a:t>
            </a:r>
          </a:p>
          <a:p>
            <a:pPr lvl="1">
              <a:buFontTx/>
              <a:buChar char="-"/>
            </a:pPr>
            <a:r>
              <a:rPr lang="hr" dirty="0"/>
              <a:t>Procjene klimatskih rizika i ranjivosti (RVA)</a:t>
            </a:r>
          </a:p>
          <a:p>
            <a:pPr lvl="1">
              <a:buFontTx/>
              <a:buChar char="-"/>
            </a:pPr>
            <a:r>
              <a:rPr lang="hr" dirty="0"/>
              <a:t>Akcijski planovi za održivu energiju i klimu (SECAP)</a:t>
            </a:r>
          </a:p>
          <a:p>
            <a:pPr lvl="1">
              <a:buFontTx/>
              <a:buChar char="-"/>
            </a:pPr>
            <a:r>
              <a:rPr lang="hr" dirty="0"/>
              <a:t>Planovi za odgovor na hitne slučajeve i pripravnost</a:t>
            </a:r>
          </a:p>
          <a:p>
            <a:pPr lvl="0">
              <a:buFontTx/>
              <a:buChar char="-"/>
            </a:pPr>
            <a:r>
              <a:rPr lang="hr" b="1" dirty="0"/>
              <a:t>Ekonomski instrumenti</a:t>
            </a:r>
          </a:p>
          <a:p>
            <a:pPr lvl="1">
              <a:buFontTx/>
              <a:buChar char="-"/>
            </a:pPr>
            <a:r>
              <a:rPr lang="hr" dirty="0"/>
              <a:t>Programi klimatskog osiguranja (npr. osiguranje od poplava)</a:t>
            </a:r>
          </a:p>
          <a:p>
            <a:pPr lvl="1">
              <a:buFontTx/>
              <a:buChar char="-"/>
            </a:pPr>
            <a:r>
              <a:rPr lang="hr" dirty="0"/>
              <a:t>Porezne olakšice za mjere prilagodbe</a:t>
            </a:r>
          </a:p>
          <a:p>
            <a:pPr lvl="1">
              <a:buFontTx/>
              <a:buChar char="-"/>
            </a:pPr>
            <a:r>
              <a:rPr lang="hr" dirty="0"/>
              <a:t>Cijena vode tijekom suše</a:t>
            </a:r>
          </a:p>
          <a:p>
            <a:pPr lvl="0">
              <a:buFontTx/>
              <a:buChar char="-"/>
            </a:pPr>
            <a:r>
              <a:rPr lang="hr" b="1" dirty="0"/>
              <a:t>Obrazovne i </a:t>
            </a:r>
            <a:r>
              <a:rPr lang="hr" b="1" dirty="0" err="1"/>
              <a:t>bihevioralne </a:t>
            </a:r>
            <a:r>
              <a:rPr lang="hr" b="1" dirty="0"/>
              <a:t>promjene</a:t>
            </a:r>
          </a:p>
          <a:p>
            <a:pPr lvl="1">
              <a:buFontTx/>
              <a:buChar char="-"/>
            </a:pPr>
            <a:r>
              <a:rPr lang="hr" dirty="0"/>
              <a:t>Kampanje za osvješćivanje javnosti</a:t>
            </a:r>
          </a:p>
          <a:p>
            <a:pPr lvl="1">
              <a:buFontTx/>
              <a:buChar char="-"/>
            </a:pPr>
            <a:r>
              <a:rPr lang="hr" dirty="0"/>
              <a:t>Obuka o uštedi vode i energije</a:t>
            </a:r>
          </a:p>
          <a:p>
            <a:pPr lvl="1">
              <a:buFontTx/>
              <a:buChar char="-"/>
            </a:pPr>
            <a:r>
              <a:rPr lang="hr" dirty="0"/>
              <a:t>Školsko i društveno obrazovanje o klimatskim rizicima</a:t>
            </a:r>
          </a:p>
          <a:p>
            <a:pPr lvl="0">
              <a:buFontTx/>
              <a:buChar char="-"/>
            </a:pPr>
            <a:r>
              <a:rPr lang="hr" b="1" dirty="0"/>
              <a:t>Sustavi ranog upozorenja</a:t>
            </a:r>
          </a:p>
          <a:p>
            <a:pPr lvl="1">
              <a:buFontTx/>
              <a:buChar char="-"/>
            </a:pPr>
            <a:r>
              <a:rPr lang="hr" dirty="0"/>
              <a:t>Upozorenja u stvarnom vremenu za poplave, oluje ili toplinske valove</a:t>
            </a:r>
          </a:p>
          <a:p>
            <a:pPr lvl="1">
              <a:buFontTx/>
              <a:buChar char="-"/>
            </a:pPr>
            <a:r>
              <a:rPr lang="hr" dirty="0"/>
              <a:t>Sustavi obavještavanja putem mobilnih telefona</a:t>
            </a:r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72420CE1-D658-F9EC-AA15-830F469C78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486321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2B8DBD9-15AA-0921-FD92-09403DF01FA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91CE8B20-E373-4039-C19D-8004056D9BA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Razumjeti lokalne klimatske rizike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Identificirajte najhitnije klimatske opasnosti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Koristite RVA za precizno određivanje izloženih populacija, infrastrukture i ekosustava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Razmotrite lokalni kontekst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Uzmite u obzir geografiju, klimu, korištenje zemljišta i potrebe zajednice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Urbano/ruralno, obalno/u unutrašnjosti, bogati/siromašni, starije stanovništvo/mlađe stanovništvo,…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Uskladite vrstu rješenja s opasnošću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Težina, troškovi, izvedivost i održavanje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Uzmite u obzir proračun, tehničke kapacitete i dugoročno održavanje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Jeftina rješenja mogu biti prikladnija u nekim kontekstima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Dajte prioritet supogodnostima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Odaberite rješenja koja također poboljšavaju kvalitetu zraka, javno zdravlje, bioraznolikost ili socijalnu jednakost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Koristite kombinaciju rješenja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Kombinirajte strukturne, bihevioralne, tehničke i NBS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Uključite dionike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Uključite lokalne dionike, stanovnike, inženjere, stručnjake za okoliš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Provjerite usklađenost politika i zakona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Osigurajte da odabrano rješenje odgovara nacionalnim ili lokalnim zakonima, građevinskim propisima i razvojnim planovima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Planirajte fleksibilnost</a:t>
            </a:r>
          </a:p>
          <a:p>
            <a:pPr marL="685800" lvl="1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 panose="020B0604020202020204" pitchFamily="34" charset="0"/>
              <a:buChar char="•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Odaberite rješenja koja se mogu skalirati, prilagoditi ili kombinirati s drugima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Prati i evaluiraj</a:t>
            </a:r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5FCB3246-E5EC-43AC-19C8-AD203978621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000689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EA3977B-E196-A1F3-99F1-6A34DCC04BA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96C84A40-8521-32E1-6F77-0317486B31FF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Utjecaji klimatskih promjena međusobno su povezani pa su potrebni višesektorski planovi za koordinaciju djelovanja u svim sektorima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Najpopularniji i najčešće korišteni: SECAP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 dirty="0"/>
              <a:t>Prednosti:</a:t>
            </a:r>
          </a:p>
          <a:p>
            <a:pPr marL="628650" lvl="1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 dirty="0"/>
              <a:t>Učinkovitost </a:t>
            </a:r>
            <a:r>
              <a:rPr lang="hr" dirty="0"/>
              <a:t>: Izbjegava dupliciranje i potiče dijeljenje resursa.</a:t>
            </a:r>
          </a:p>
          <a:p>
            <a:pPr marL="628650" lvl="1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 dirty="0"/>
              <a:t>Smanjenje rizika </a:t>
            </a:r>
            <a:r>
              <a:rPr lang="hr" dirty="0"/>
              <a:t>: Minimizira kaskadne utjecaje (npr. toplinske valove koji utječu na zdravlje, potražnju za energijom i promet).</a:t>
            </a:r>
          </a:p>
          <a:p>
            <a:pPr marL="628650" lvl="1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 dirty="0"/>
              <a:t>Bolje mogućnosti financiranja </a:t>
            </a:r>
            <a:r>
              <a:rPr lang="hr" dirty="0"/>
              <a:t>: Privlači financiranje iz više izvora i podršku donatora.</a:t>
            </a:r>
          </a:p>
          <a:p>
            <a:pPr marL="628650" lvl="1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b="1" dirty="0"/>
              <a:t>Poboljšana koherentnost politika </a:t>
            </a:r>
            <a:r>
              <a:rPr lang="hr" dirty="0"/>
              <a:t>: Usklađuje djelovanje u području klime s drugim ciljevima poput stanovanja, pristupa energiji i bioraznolikosti.</a:t>
            </a:r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4D66B7E4-2674-D5FA-4F21-26D2813848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57508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99A96E0-74A5-1DAA-0894-9603F58952B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5052BB34-49F7-C1E7-A943-2B9D0845D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 dirty="0"/>
              <a:t>Dodatni resursi: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https://circular-cities-and-regions.ec.europa.eu/support-materials/synergetic-local-policy-plans/sustainable-energy-and-climate-action-plans-secap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https://eu-mayors.ec.europa.eu/en/resources/reporting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https://www.ownyoursecap.eu/</a:t>
            </a:r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116544A8-E590-6AE5-EE20-9A9DA34418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405953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43B41C7-7F44-E296-958C-CCC46962189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82338416-341C-620F-7780-C2500EAA1CC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Preporučuje se korištenje pristupa i faktora emisije koji su u skladu s IPCC-om, ali postoji i fleksibilnost korištenja LCA-a.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Emisije iz komunalnih aktivnosti trebale bi se prijavljivati kao zasebni sektori aktivnosti kako bi se promovirala uzorna uloga lokalnih vlasti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Metodologija se uglavnom fokusira na CO2, ali mogu se uzeti u obzir i drugi staklenički plinovi poput CH4, N2O ili drugih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r>
              <a:rPr lang="hr" dirty="0"/>
              <a:t>Makrosektori su agregirani sektori inventara emisija, koji imaju podsektore nazvane sektori aktivnosti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Sektori aktivnosti su oni koji su uključeni u BEI/MEI inventare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379F8531-0361-A0B9-FF30-A3B4A0F9BA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39658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28</a:t>
            </a:fld>
            <a:endParaRPr lang="en-GB"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0322626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EA6096A-D872-F2FC-DAC2-8670E893452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16EC6D27-4F7E-97CC-0544-ABE141A4E23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 dirty="0"/>
              <a:t>Dodatni resursi: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https://eu-mayors.ec.europa.eu/sites/default/files/2025-03/Reference%20guide%20for%20Regional%20SECAPs%20Assessment%20Framework.pdf</a:t>
            </a: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1DFE6CAF-31FA-4748-1FA8-10B5DFF013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28126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3E1E99D-8497-61E2-6C95-FFF43CF06B0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7AD6607F-E5F9-EE94-28F2-5890BAF7C9C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Metodologija: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Fokus na konačnu potrošnju energije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Usredotočite se na geografsku nadležnost lokalnih vlasti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Dodjeljuje emisije na stranu potrošnje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Prikupljanje podataka odozdo prema gore (kad god je to moguće i relevantno, koristiti lokalno dobivene podatke umjesto nacionalnih)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Praćenje napretka prema cilju</a:t>
            </a:r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Relevantno: korištenje relevantnih i dostupnih podataka uz istovremeno pružanje cjelovite procjene</a:t>
            </a:r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Fleksibilno: Jednostavno za korištenje u različitim kontekstima i veličinama općina</a:t>
            </a:r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Točno: predstavlja stvarnost na lokalnoj razini korištenjem lokalno dobivenih podataka i dosljedno izvještava o napretku</a:t>
            </a:r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Tx/>
              <a:buChar char="-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Trebalo bi obuhvatiti 4 ključna sektora: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komunalni, tercijarni, stambeni i prometni</a:t>
            </a: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9972458B-D743-EB8B-53A7-7A3C0C8E36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969770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BA1363C-DBEE-9B98-F4B6-98010FF354B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59B83C21-6EF8-0466-4189-F7845FF582C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0CA12E1C-009A-F6F4-CB71-B79522AE36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298965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DD732F5-EB2E-2A2D-2E92-2A064DD1E50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2FC0CA82-EF7F-5E1C-2D95-229A115B8B8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None/>
              <a:tabLst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Ako je relevantno, treba uključiti i sljedeće: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Broj stanovnika u ciljanoj godini (obavezno za cilj po glavi stanovnika)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Uključivanje sektora aktivnosti koji nisu ključni sektori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Određena metoda inventara, pretpostavke ili korišteni alati</a:t>
            </a:r>
          </a:p>
          <a:p>
            <a:pPr marL="171450" marR="0" lvl="0" indent="-1714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tabLst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Jasna referenca na izvješće o inventaru BEI</a:t>
            </a: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70F3F839-CFC6-0235-ABD8-DCB8BFED5E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4439697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51DA70B-3BA5-62DE-DA8C-62FB626AC7B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02A42F02-C5E3-47A6-FE58-6177367966B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1BE5C634-6675-B813-B500-EA967AD432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50893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18EA5C1-7708-F06A-E3F6-3DD5F50CAD2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1A44CC3B-2E96-9903-7D82-4574A0C715D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52B1204F-F23D-E56C-6E97-EEDDA932C9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756124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5400B65-D86D-8676-FE18-A1597D92204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1011E38B-1AD8-C519-7F00-DD5038C2E06C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5B51E8AD-EFF5-449F-1104-D3D32E9EB7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571979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4BE4D9E-03BD-EF3F-BBF7-DFCD4A0DBC7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01808229-C65F-A73C-E261-96508AD5B90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BF35B1FB-3067-6DA3-AA20-B6A6665356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6315615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D796FFC-9777-AF8A-D21E-C0BE0ECBA9C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3066A5E5-321F-FF7D-F2B2-4FEEE72C4CE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 lang="en-GB"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CD941334-A558-4D5D-BED2-FD64EFDF61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2704846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A67460C-964A-1355-B80F-98931EDC451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4204959" name="Google Shape;130;p2:notes">
            <a:extLst>
              <a:ext uri="{FF2B5EF4-FFF2-40B4-BE49-F238E27FC236}">
                <a16:creationId xmlns:a16="http://schemas.microsoft.com/office/drawing/2014/main" id="{C86D8438-BE11-6C82-52F3-38C3587CC20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r>
              <a:rPr lang="hr" dirty="0"/>
              <a:t>Dodatni resursi: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https://climatescreeningtools.worldbank.org/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https://climate-adapt.eea.europa.eu/en/mission/knowledge-and-data/regional-adaptation-support-tool/step-2-assessing-climate-change-risks-and-vulnerabilities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https://www.ipcc.ch/report/ar6/wg2/downloads/report/IPCC_AR6_WGII_TechnicalSummary.pdf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r>
              <a:rPr lang="hr" dirty="0"/>
              <a:t>https://climate-adapt.eea.europa.eu/en/knowledge/tools/adaptation-support-tool</a:t>
            </a:r>
          </a:p>
          <a:p>
            <a:pPr marL="171450" lvl="0" indent="-171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Tx/>
              <a:buChar char="-"/>
              <a:defRPr/>
            </a:pPr>
            <a:endParaRPr dirty="0"/>
          </a:p>
        </p:txBody>
      </p:sp>
      <p:sp>
        <p:nvSpPr>
          <p:cNvPr id="1278336117" name="Google Shape;131;p2:notes">
            <a:extLst>
              <a:ext uri="{FF2B5EF4-FFF2-40B4-BE49-F238E27FC236}">
                <a16:creationId xmlns:a16="http://schemas.microsoft.com/office/drawing/2014/main" id="{D8CB76E3-8A94-73BC-26DC-00F20A0853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2461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 - light" userDrawn="1">
  <p:cSld name="Title Slide - l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0057664" name="Google Shape;15;p44"/>
          <p:cNvSpPr/>
          <p:nvPr/>
        </p:nvSpPr>
        <p:spPr bwMode="auto"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848280555" name="Google Shape;16;p44"/>
          <p:cNvSpPr txBox="1">
            <a:spLocks noGrp="1"/>
          </p:cNvSpPr>
          <p:nvPr>
            <p:ph type="body" idx="1"/>
          </p:nvPr>
        </p:nvSpPr>
        <p:spPr bwMode="auto"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09092930" name="Google Shape;17;p44"/>
          <p:cNvSpPr/>
          <p:nvPr/>
        </p:nvSpPr>
        <p:spPr bwMode="auto"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027177098" name="Google Shape;18;p44"/>
          <p:cNvSpPr/>
          <p:nvPr/>
        </p:nvSpPr>
        <p:spPr bwMode="auto"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87686864" name="Google Shape;19;p44"/>
          <p:cNvSpPr/>
          <p:nvPr/>
        </p:nvSpPr>
        <p:spPr bwMode="auto"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638521154" name="Google Shape;20;p44"/>
          <p:cNvSpPr/>
          <p:nvPr/>
        </p:nvSpPr>
        <p:spPr bwMode="auto"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67921306" name="Google Shape;21;p44"/>
          <p:cNvSpPr/>
          <p:nvPr/>
        </p:nvSpPr>
        <p:spPr bwMode="auto"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04652520" name="Google Shape;22;p44"/>
          <p:cNvSpPr/>
          <p:nvPr/>
        </p:nvSpPr>
        <p:spPr bwMode="auto"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7096922" name="Google Shape;23;p44"/>
          <p:cNvSpPr/>
          <p:nvPr/>
        </p:nvSpPr>
        <p:spPr bwMode="auto"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54200899" name="Google Shape;24;p44"/>
          <p:cNvSpPr/>
          <p:nvPr/>
        </p:nvSpPr>
        <p:spPr bwMode="auto"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43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87891016" name="Google Shape;25;p44"/>
          <p:cNvSpPr/>
          <p:nvPr/>
        </p:nvSpPr>
        <p:spPr bwMode="auto"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1054922850" name="Google Shape;26;p44"/>
          <p:cNvGrpSpPr/>
          <p:nvPr/>
        </p:nvGrpSpPr>
        <p:grpSpPr bwMode="auto"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27" name="Google Shape;27;p44"/>
            <p:cNvSpPr/>
            <p:nvPr/>
          </p:nvSpPr>
          <p:spPr bwMode="auto"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28" name="Google Shape;28;p44"/>
            <p:cNvSpPr/>
            <p:nvPr/>
          </p:nvSpPr>
          <p:spPr bwMode="auto"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  <p:sp>
          <p:nvSpPr>
            <p:cNvPr id="29" name="Google Shape;29;p44"/>
            <p:cNvSpPr/>
            <p:nvPr/>
          </p:nvSpPr>
          <p:spPr bwMode="auto"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66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  <a:defRPr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endParaRPr>
            </a:p>
          </p:txBody>
        </p:sp>
      </p:grpSp>
      <p:pic>
        <p:nvPicPr>
          <p:cNvPr id="216089796" name="Google Shape;30;p44" descr="Immagine che contiene testo, schermata, Carattere, logo&#10;&#10;Descrizione generata automaticamente"/>
          <p:cNvPicPr/>
          <p:nvPr/>
        </p:nvPicPr>
        <p:blipFill>
          <a:blip r:embed="rId2">
            <a:alphaModFix/>
          </a:blip>
          <a:srcRect/>
          <a:stretch/>
        </p:blipFill>
        <p:spPr bwMode="auto"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Content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8150722" name="Google Shape;32;p45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67064186" name="Google Shape;33;p45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80965363" name="Google Shape;34;p45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377081812" name="Google Shape;35;p45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‹#›</a:t>
            </a:fld>
            <a:endParaRPr/>
          </a:p>
        </p:txBody>
      </p:sp>
      <p:sp>
        <p:nvSpPr>
          <p:cNvPr id="397463970" name="Google Shape;36;p45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s + Text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35257948" name="Google Shape;38;p46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53220675" name="Google Shape;39;p46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22898608" name="Google Shape;40;p46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Headlines + two columns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9583016" name="Google Shape;42;p4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76513235" name="Google Shape;43;p4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0463408" name="Google Shape;44;p47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37160466" name="Google Shape;45;p47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 + Text / no subline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0517774" name="Google Shape;47;p48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22780562" name="Google Shape;48;p48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left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66462145" name="Google Shape;50;p49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269719702" name="Google Shape;51;p49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93035067" name="Google Shape;52;p49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07674910" name="Google Shape;53;p49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92051686" name="Google Shape;54;p49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782808832" name="Google Shape;55;p49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right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117083" name="Google Shape;57;p50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1400000631" name="Google Shape;58;p50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1045866" name="Google Shape;59;p50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094165587" name="Google Shape;60;p50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26374786" name="Google Shape;61;p50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46332095" name="Google Shape;62;p50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OVERVIEW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70369410" name="Google Shape;72;p53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2020313304" name="Google Shape;73;p53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62232763" name="Google Shape;74;p53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36906905" name="Google Shape;75;p53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97554386" name="Google Shape;76;p53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925314467" name="Google Shape;77;p53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‹#›</a:t>
            </a:fld>
            <a:endParaRPr/>
          </a:p>
        </p:txBody>
      </p:sp>
      <p:sp>
        <p:nvSpPr>
          <p:cNvPr id="1796659488" name="Google Shape;78;p53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082296065" name="Google Shape;80;p54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950698112" name="Google Shape;81;p54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middle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5027700" name="Google Shape;83;p55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39364529" name="Google Shape;84;p55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5119393" name="Google Shape;85;p55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7099512" name="Google Shape;86;p55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36781314" name="Google Shape;87;p55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6428792" name="Google Shape;88;p55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463164722" name="Google Shape;89;p55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34562596" name="Google Shape;90;p55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38868683" name="Google Shape;91;p55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End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15644858" name="Google Shape;93;p56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270150456" name="Google Shape;94;p5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921537742" name="Google Shape;95;p56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66645760" name="Google Shape;96;p56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63981250" name="Google Shape;97;p56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16311767" name="Google Shape;98;p56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376421007" name="Google Shape;99;p56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19370923" name="Google Shape;100;p56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2012506286" name="Google Shape;101;p56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835338065" name="Google Shape;102;p56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Light grey background with page count" userDrawn="1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8670130" name="Google Shape;104;p57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59126623" name="Google Shape;105;p5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arker grey background/empty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85788655" name="Google Shape;107;p5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49003249" name="Google Shape;108;p58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5472114" name="Google Shape;10;p43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83929392" name="Google Shape;11;p43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66950752" name="Google Shape;12;p43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282941317" name="Google Shape;13;p43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lobalcovenantofmayors.org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lobalcovenantofmayors.org/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6110b305c_0_8"/>
          <p:cNvSpPr txBox="1">
            <a:spLocks noGrp="1"/>
          </p:cNvSpPr>
          <p:nvPr>
            <p:ph type="body" idx="4294967295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hr" sz="2400" b="1"/>
              <a:t>SuPeRBE materijal za obuku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2400" b="1" dirty="0">
              <a:solidFill>
                <a:srgbClr val="53656D"/>
              </a:solidFill>
            </a:endParaRPr>
          </a:p>
        </p:txBody>
      </p:sp>
      <p:sp>
        <p:nvSpPr>
          <p:cNvPr id="109" name="Google Shape;109;g356110b305c_0_8"/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hr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Klimatske promjene i izgrađeni okoliš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56110b305c_0_8"/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hr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Osnove klimatskih promjena</a:t>
            </a:r>
            <a:r>
              <a:rPr lang="hr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356110b305c_0_8"/>
          <p:cNvSpPr txBox="1"/>
          <p:nvPr/>
        </p:nvSpPr>
        <p:spPr>
          <a:xfrm>
            <a:off x="5788925" y="377618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hr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Razina kompetencije: 2</a:t>
            </a: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2" name="Google Shape;112;g356110b305c_0_8" title="superbe copertin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g356110b305c_0_8"/>
          <p:cNvSpPr txBox="1">
            <a:spLocks noGrp="1"/>
          </p:cNvSpPr>
          <p:nvPr>
            <p:ph type="body" idx="4294967295"/>
          </p:nvPr>
        </p:nvSpPr>
        <p:spPr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endParaRPr sz="9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hr" sz="1000"/>
              <a:t>Aktivnost 3.2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hr" sz="1000"/>
              <a:t>Projekt SuPeRBE (CE0200768)</a:t>
            </a:r>
            <a:endParaRPr sz="1000" dirty="0"/>
          </a:p>
        </p:txBody>
      </p:sp>
      <p:sp>
        <p:nvSpPr>
          <p:cNvPr id="114" name="Google Shape;114;g356110b305c_0_8"/>
          <p:cNvSpPr txBox="1">
            <a:spLocks noGrp="1"/>
          </p:cNvSpPr>
          <p:nvPr>
            <p:ph type="body" idx="4294967295"/>
          </p:nvPr>
        </p:nvSpPr>
        <p:spPr>
          <a:xfrm>
            <a:off x="520080" y="1420989"/>
            <a:ext cx="6963562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hr" sz="3000" b="1" dirty="0"/>
              <a:t>SuPeRBE </a:t>
            </a:r>
            <a:r>
              <a:rPr lang="en-GB" sz="3000" b="1" dirty="0" err="1"/>
              <a:t>edukacijski</a:t>
            </a:r>
            <a:r>
              <a:rPr lang="en-GB" sz="3000" b="1" dirty="0"/>
              <a:t> </a:t>
            </a:r>
            <a:r>
              <a:rPr lang="en-GB" sz="3000" b="1" dirty="0" err="1"/>
              <a:t>materijali</a:t>
            </a: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115" name="Google Shape;115;g356110b305c_0_8"/>
          <p:cNvSpPr txBox="1">
            <a:spLocks noGrp="1"/>
          </p:cNvSpPr>
          <p:nvPr>
            <p:ph type="body" idx="4294967295"/>
          </p:nvPr>
        </p:nvSpPr>
        <p:spPr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hr" sz="1000" b="1" dirty="0">
                <a:latin typeface="Trebuchet MS"/>
                <a:ea typeface="Trebuchet MS"/>
                <a:cs typeface="Trebuchet MS"/>
                <a:sym typeface="Trebuchet MS"/>
              </a:rPr>
              <a:t>Područje </a:t>
            </a:r>
            <a:r>
              <a:rPr lang="hr" sz="1000" b="1" dirty="0"/>
              <a:t>stručnosti: AD1.4 </a:t>
            </a:r>
            <a:r>
              <a:rPr lang="hr" sz="1000" dirty="0"/>
              <a:t>prema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hr" sz="1000" dirty="0"/>
              <a:t>prema </a:t>
            </a:r>
            <a:r>
              <a:rPr lang="hr" sz="1000" dirty="0">
                <a:latin typeface="Trebuchet MS"/>
                <a:ea typeface="Trebuchet MS"/>
                <a:cs typeface="Trebuchet MS"/>
                <a:sym typeface="Trebuchet MS"/>
              </a:rPr>
              <a:t>Sporazumu CEN-ove radionice 17939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sz="1200" dirty="0"/>
          </a:p>
        </p:txBody>
      </p:sp>
      <p:sp>
        <p:nvSpPr>
          <p:cNvPr id="116" name="Google Shape;116;g356110b305c_0_8"/>
          <p:cNvSpPr txBox="1"/>
          <p:nvPr/>
        </p:nvSpPr>
        <p:spPr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hr" sz="24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Klimatske promjene i </a:t>
            </a:r>
            <a:r>
              <a:rPr lang="hr" sz="2400" b="1" i="0" u="none" strike="noStrike" cap="none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  <a:sym typeface="Trebuchet MS"/>
              </a:rPr>
              <a:t>izgrađeni okoliš</a:t>
            </a:r>
            <a:endParaRPr sz="1400" b="0" i="0" u="none" strike="noStrike" cap="none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56110b305c_0_8"/>
          <p:cNvSpPr txBox="1"/>
          <p:nvPr/>
        </p:nvSpPr>
        <p:spPr>
          <a:xfrm>
            <a:off x="5905325" y="357313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hr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Razina kompetencije: 1</a:t>
            </a:r>
            <a:endParaRPr sz="2000" b="1" i="0" u="none" strike="noStrike" cap="none" dirty="0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8" name="Google Shape;118;g356110b305c_0_8"/>
          <p:cNvSpPr txBox="1"/>
          <p:nvPr/>
        </p:nvSpPr>
        <p:spPr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 rtl="0">
              <a:buClr>
                <a:schemeClr val="lt2"/>
              </a:buClr>
              <a:buSzPts val="1920"/>
            </a:pPr>
            <a:r>
              <a:rPr lang="hr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Strategije i rješenja za prilagodbu klimatskim promjenama</a:t>
            </a:r>
            <a:endParaRPr lang="en-GB" dirty="0">
              <a:sym typeface="Arial"/>
            </a:endParaRPr>
          </a:p>
        </p:txBody>
      </p:sp>
      <p:sp>
        <p:nvSpPr>
          <p:cNvPr id="119" name="Google Shape;119;g356110b305c_0_8"/>
          <p:cNvSpPr txBox="1"/>
          <p:nvPr/>
        </p:nvSpPr>
        <p:spPr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hr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Makro područje stručnosti: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356110b305c_0_8"/>
          <p:cNvSpPr txBox="1"/>
          <p:nvPr/>
        </p:nvSpPr>
        <p:spPr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hr" sz="17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Područje stručnosti: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33304C2-5262-81EF-FB68-77485DF167A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284ED09E-CBF1-8308-82BD-CF7DD9D5044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UVOD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977D2CF0-B0C6-E125-457F-A16F8C4E6DE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Klimatske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promjene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već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utječu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na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izgrađeni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okoliš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te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je p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rilagodba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ključna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Strategije prilagodbe klimatskim promjenama pomažu zajednicama i sektorima da se prilagode trenutnim i očekivanim klimatskim utjecajima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Planiranje prilagodbe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pomaže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u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prevenciji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 klimatskih promjena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Alati poput procjena rizika i ranjivosti (RVA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– Risk and Vulnerability Assessment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) i planova za održivu energiju i klimu (SECAP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– Sustainable Energy and Climate Action Plans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) podržavaju ciljanu i učinkovitu prilagodbu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Proaktivna prilagodba spašava živote i novac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pic>
        <p:nvPicPr>
          <p:cNvPr id="5" name="Picture 4" descr="A cartoon of people standing around a globe&#10;&#10;AI-generated content may be incorrect.">
            <a:extLst>
              <a:ext uri="{FF2B5EF4-FFF2-40B4-BE49-F238E27FC236}">
                <a16:creationId xmlns:a16="http://schemas.microsoft.com/office/drawing/2014/main" id="{1D297033-A60B-A878-E013-4E675BCA6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8130" y="3218689"/>
            <a:ext cx="2887219" cy="1924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3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BBC0ECF-BA6E-44B4-F84C-A6CA14DA52F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5ADD1E95-7364-C2D3-3545-86D67D827562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OPASNOSTI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1525124A-AD16-8ED1-3DC2-9F3DD4750BB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„Potencijalna pojava prirodnog ili ljudskom rukom izazvanog fizičkog događaja ili trenda koji može uzrokovati gubitak života, ozljede ili druge utjecaje na zdravlje, kao i štetu i gubitak imovine, infrastrukture, sredstava za život, pružanja usluga, ekosustava i okolišnih resursa.“ </a:t>
            </a:r>
            <a:r>
              <a:rPr lang="hr" sz="1400" i="1" dirty="0">
                <a:solidFill>
                  <a:srgbClr val="7F7F7F"/>
                </a:solidFill>
                <a:sym typeface="Wingdings" panose="05000000000000000000" pitchFamily="2" charset="2"/>
              </a:rPr>
              <a:t>https://www.ipcc.ch/sr15/chapter/glossary/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Opasnosti se mogu podijeliti u 2 različite kategorije: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Opasnosti povezane s klimom – obuhvaćaju ekstremne vremenske događaje i sporo nastupajuće klimatske procese (ekstremne temperature, suše, obilne oborine, oluje, poplave, porast razine mora)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Neklimatske opasnosti – izazvane klimatskim opasnostima (šumski požari, kemijske promjene, kretanje masa, biološke opasnosti)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33335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521AB9A-B7B8-44F8-CCB5-CD851363C31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0680B9F0-5D36-37B6-7A19-8FF9D68FFE65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0255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Opasnosti povezane s klimom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390E632-D85F-27B5-27C3-A72213DCC2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503338"/>
              </p:ext>
            </p:extLst>
          </p:nvPr>
        </p:nvGraphicFramePr>
        <p:xfrm>
          <a:off x="661416" y="1081756"/>
          <a:ext cx="7650480" cy="3912517"/>
        </p:xfrm>
        <a:graphic>
          <a:graphicData uri="http://schemas.openxmlformats.org/drawingml/2006/table">
            <a:tbl>
              <a:tblPr/>
              <a:tblGrid>
                <a:gridCol w="1996440">
                  <a:extLst>
                    <a:ext uri="{9D8B030D-6E8A-4147-A177-3AD203B41FA5}">
                      <a16:colId xmlns:a16="http://schemas.microsoft.com/office/drawing/2014/main" val="946499564"/>
                    </a:ext>
                  </a:extLst>
                </a:gridCol>
                <a:gridCol w="5654040">
                  <a:extLst>
                    <a:ext uri="{9D8B030D-6E8A-4147-A177-3AD203B41FA5}">
                      <a16:colId xmlns:a16="http://schemas.microsoft.com/office/drawing/2014/main" val="1639242260"/>
                    </a:ext>
                  </a:extLst>
                </a:gridCol>
              </a:tblGrid>
              <a:tr h="218711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b="1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Opasnost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Opis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789776"/>
                  </a:ext>
                </a:extLst>
              </a:tr>
              <a:tr h="613536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Ekstremne oborine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Neobično intenzivne ili dugotrajne oborine koje značajno premašuju normalan obrazac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Kišna oluja, monsun, jak snijeg, magla, tuča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,…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504009"/>
                  </a:ext>
                </a:extLst>
              </a:tr>
              <a:tr h="404015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Poplava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Prelijevanje vode na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inače</a:t>
                      </a: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suho tlo. Bušna/površinska poplava, riječna poplava, obalna poplava, poplava podzemnih voda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4833894"/>
                  </a:ext>
                </a:extLst>
              </a:tr>
              <a:tr h="404015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Ekstremna vrućina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Dugotrajna razdoblja neuobičajeno visokih temperatura. Toplinski val, ekstremno vrući dani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,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ekstremno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vruće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noći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,…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0934625"/>
                  </a:ext>
                </a:extLst>
              </a:tr>
              <a:tr h="613536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Suša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Dugotrajno razdoblje neuobičajeno niske količine oborina, što rezultira nestašicom vode koja negativno utječe na ekosustave, poljoprivredu i ljudske aktivnosti.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694311"/>
                  </a:ext>
                </a:extLst>
              </a:tr>
              <a:tr h="404015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Ekstremni vjetar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Neobično jaki i dugotrajni vjetrovi, često povezani s olujama, ciklonama, uraganima ili tornadima.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1790949"/>
                  </a:ext>
                </a:extLst>
              </a:tr>
              <a:tr h="404015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Ekstremna hladnoća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Dugotrajna razdoblja neuobičajeno niskih temperatura.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1441665"/>
                  </a:ext>
                </a:extLst>
              </a:tr>
              <a:tr h="404015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Porast razine mora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Dugotrajno povećanje prosječne razine svjetskih </a:t>
                      </a:r>
                      <a:r>
                        <a:rPr lang="hr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mora </a:t>
                      </a: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što rezultira trajnim poplavama.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5986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883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EB966B5-69EC-2338-F87F-5317A93031C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DE557DB1-7282-3913-D7BB-F34402888CD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5131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Opasnosti koje nisu povezane s klimom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ECC7A8F-07BB-602D-9AD2-37B63012C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765361"/>
              </p:ext>
            </p:extLst>
          </p:nvPr>
        </p:nvGraphicFramePr>
        <p:xfrm>
          <a:off x="879671" y="1694688"/>
          <a:ext cx="7384657" cy="2767585"/>
        </p:xfrm>
        <a:graphic>
          <a:graphicData uri="http://schemas.openxmlformats.org/drawingml/2006/table">
            <a:tbl>
              <a:tblPr/>
              <a:tblGrid>
                <a:gridCol w="2388437">
                  <a:extLst>
                    <a:ext uri="{9D8B030D-6E8A-4147-A177-3AD203B41FA5}">
                      <a16:colId xmlns:a16="http://schemas.microsoft.com/office/drawing/2014/main" val="641657852"/>
                    </a:ext>
                  </a:extLst>
                </a:gridCol>
                <a:gridCol w="4996220">
                  <a:extLst>
                    <a:ext uri="{9D8B030D-6E8A-4147-A177-3AD203B41FA5}">
                      <a16:colId xmlns:a16="http://schemas.microsoft.com/office/drawing/2014/main" val="3496233151"/>
                    </a:ext>
                  </a:extLst>
                </a:gridCol>
              </a:tblGrid>
              <a:tr h="239912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Opasnost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Opis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308976"/>
                  </a:ext>
                </a:extLst>
              </a:tr>
              <a:tr h="762587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Šumski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p</a:t>
                      </a: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ožar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Nekontroliran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a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vatra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koj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a</a:t>
                      </a: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se brzo širi kroz vegetaciju, šume, travnjake ili druge prirodne krajolike.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9144953"/>
                  </a:ext>
                </a:extLst>
              </a:tr>
              <a:tr h="239912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Kemijska promjena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Prodor slane vode, zakiseljavanje oceana,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372210"/>
                  </a:ext>
                </a:extLst>
              </a:tr>
              <a:tr h="762587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Erozija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tla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Klizište, lavina, odron stijena, slijeganje tla, degradacija tla, erozija tla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427364"/>
                  </a:ext>
                </a:extLst>
              </a:tr>
              <a:tr h="762587"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Biološke opasnosti</a:t>
                      </a:r>
                      <a:endParaRPr lang="en-GB" sz="140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15265" algn="just">
                        <a:lnSpc>
                          <a:spcPct val="114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Bolesti koje se prenose vodom,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insektima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ili</a:t>
                      </a:r>
                      <a:r>
                        <a:rPr lang="hr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zrakom, infestacija insektima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,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rast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širenje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invazivnih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 </a:t>
                      </a:r>
                      <a:r>
                        <a:rPr lang="en-GB" sz="1400" dirty="0" err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vrsta</a:t>
                      </a: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.</a:t>
                      </a:r>
                      <a:endParaRPr lang="en-GB" sz="1400" dirty="0"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9765" marR="59765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5577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5777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33304C2-5262-81EF-FB68-77485DF167A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0230AF-C4D0-42A6-7666-47CECBDCEF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62"/>
          <a:stretch>
            <a:fillRect/>
          </a:stretch>
        </p:blipFill>
        <p:spPr>
          <a:xfrm>
            <a:off x="4955644" y="2282522"/>
            <a:ext cx="2911491" cy="2719110"/>
          </a:xfrm>
          <a:prstGeom prst="rect">
            <a:avLst/>
          </a:prstGeom>
        </p:spPr>
      </p:pic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284ED09E-CBF1-8308-82BD-CF7DD9D5044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KLIMATSKI RIZIK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977D2CF0-B0C6-E125-457F-A16F8C4E6DE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Potencijal za negativne posljedice klimatske opasnosti na ljudske ili ekološke sustave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Rezultati dinamičkih interakcija </a:t>
            </a:r>
            <a:r>
              <a:rPr lang="en-GB" sz="1400" dirty="0" err="1">
                <a:solidFill>
                  <a:srgbClr val="7F7F7F"/>
                </a:solidFill>
              </a:rPr>
              <a:t>klimatskih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opasnosti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sa</a:t>
            </a:r>
            <a:r>
              <a:rPr lang="hr" sz="1400" dirty="0">
                <a:solidFill>
                  <a:srgbClr val="7F7F7F"/>
                </a:solidFill>
              </a:rPr>
              <a:t> izloženosti te ranjivosti pogođenog ljudskog ili ekološkog sustava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b="1" dirty="0">
                <a:solidFill>
                  <a:srgbClr val="7F7F7F"/>
                </a:solidFill>
                <a:sym typeface="Wingdings" panose="05000000000000000000" pitchFamily="2" charset="2"/>
              </a:rPr>
              <a:t>Rizik 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= </a:t>
            </a:r>
            <a:r>
              <a:rPr lang="hr" sz="1400" b="1" dirty="0">
                <a:solidFill>
                  <a:srgbClr val="7F7F7F"/>
                </a:solidFill>
                <a:sym typeface="Wingdings" panose="05000000000000000000" pitchFamily="2" charset="2"/>
              </a:rPr>
              <a:t>ranjivost 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+ </a:t>
            </a:r>
            <a:r>
              <a:rPr lang="hr" sz="1400" b="1" dirty="0">
                <a:solidFill>
                  <a:srgbClr val="7F7F7F"/>
                </a:solidFill>
                <a:sym typeface="Wingdings" panose="05000000000000000000" pitchFamily="2" charset="2"/>
              </a:rPr>
              <a:t>izloženost 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+ </a:t>
            </a:r>
            <a:r>
              <a:rPr lang="hr" sz="1400" b="1" dirty="0">
                <a:solidFill>
                  <a:srgbClr val="7F7F7F"/>
                </a:solidFill>
                <a:sym typeface="Wingdings" panose="05000000000000000000" pitchFamily="2" charset="2"/>
              </a:rPr>
              <a:t>opasnost 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+ </a:t>
            </a:r>
            <a:r>
              <a:rPr lang="hr" sz="1400" b="1" dirty="0">
                <a:solidFill>
                  <a:srgbClr val="7F7F7F"/>
                </a:solidFill>
                <a:sym typeface="Wingdings" panose="05000000000000000000" pitchFamily="2" charset="2"/>
              </a:rPr>
              <a:t>reakcija</a:t>
            </a:r>
            <a:r>
              <a:rPr lang="en-GB" sz="1400" b="1" dirty="0">
                <a:solidFill>
                  <a:srgbClr val="7F7F7F"/>
                </a:solidFill>
                <a:sym typeface="Wingdings" panose="05000000000000000000" pitchFamily="2" charset="2"/>
              </a:rPr>
              <a:t>/</a:t>
            </a:r>
            <a:r>
              <a:rPr lang="en-GB" sz="1400" b="1" dirty="0" err="1">
                <a:solidFill>
                  <a:srgbClr val="7F7F7F"/>
                </a:solidFill>
                <a:sym typeface="Wingdings" panose="05000000000000000000" pitchFamily="2" charset="2"/>
              </a:rPr>
              <a:t>odgovor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endParaRPr lang="en-GB" sz="1400" b="1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b="1" dirty="0">
                <a:solidFill>
                  <a:srgbClr val="7F7F7F"/>
                </a:solidFill>
                <a:sym typeface="Wingdings" panose="05000000000000000000" pitchFamily="2" charset="2"/>
              </a:rPr>
              <a:t>Upravljanje rizicima 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– planovi, akcije, strategije ili </a:t>
            </a:r>
            <a:b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</a:b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politike za smanjenje vjerojatnosti i/ili opsega </a:t>
            </a:r>
            <a:b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</a:b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potencijalnih negativnih posljedica, na temelju </a:t>
            </a:r>
            <a:b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</a:b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procijenjenih ili percipiranih rizika</a:t>
            </a:r>
            <a:endParaRPr lang="en-GB" sz="1400" b="1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8CA204-B257-2D25-57B1-910D8A29973A}"/>
              </a:ext>
            </a:extLst>
          </p:cNvPr>
          <p:cNvSpPr txBox="1"/>
          <p:nvPr/>
        </p:nvSpPr>
        <p:spPr bwMode="auto">
          <a:xfrm>
            <a:off x="4910168" y="4937558"/>
            <a:ext cx="3002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" sz="800" dirty="0"/>
              <a:t>Izvor: </a:t>
            </a:r>
            <a:r>
              <a:rPr lang="hr" sz="800" dirty="0">
                <a:hlinkClick r:id="rId4"/>
              </a:rPr>
              <a:t>https://www.ipcc.ch/report/ar6/wg2/chapter/chapter-1/</a:t>
            </a:r>
            <a:r>
              <a:rPr lang="hr" sz="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0065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4386306-E0AF-4D3F-409D-A3DE197D9DF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357A3D8B-5BAB-65E5-B8A6-290AFCDE3BB0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Komponente rizika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2F4B4AE6-5C50-633B-D03D-ED2595D2C9D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200" b="1" dirty="0">
                <a:solidFill>
                  <a:srgbClr val="7F7F7F"/>
                </a:solidFill>
                <a:sym typeface="Wingdings" panose="05000000000000000000" pitchFamily="2" charset="2"/>
              </a:rPr>
              <a:t>Opasnost: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„Potencijalna pojava prirodnog ili ljudskom rukom izazvanog fizičkog događaja ili trenda koji može uzrokovati gubitak života, ozljede ili druge utjecaje na zdravlje, kao i štetu i gubitak imovine, infrastrukture, sredstava za život, pružanja usluga, ekosustava i okolišnih resursa.“ (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  <a:hlinkClick r:id="rId3"/>
              </a:rPr>
              <a:t>https://www.ipcc.ch/sr15/chapter/glossary/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)</a:t>
            </a: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200" b="1" dirty="0">
                <a:solidFill>
                  <a:srgbClr val="7F7F7F"/>
                </a:solidFill>
                <a:sym typeface="Wingdings" panose="05000000000000000000" pitchFamily="2" charset="2"/>
              </a:rPr>
              <a:t>Ranjivost: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„Sklonost ili predispozicija za negativne posljedice“ (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  <a:hlinkClick r:id="rId3"/>
              </a:rPr>
              <a:t>https://www.ipcc.ch/sr15/chapter/glossary/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)</a:t>
            </a: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200" b="1" dirty="0">
                <a:solidFill>
                  <a:srgbClr val="7F7F7F"/>
                </a:solidFill>
                <a:sym typeface="Wingdings" panose="05000000000000000000" pitchFamily="2" charset="2"/>
              </a:rPr>
              <a:t>Izl</a:t>
            </a:r>
            <a:r>
              <a:rPr lang="en-GB" sz="1200" b="1" dirty="0" err="1">
                <a:solidFill>
                  <a:srgbClr val="7F7F7F"/>
                </a:solidFill>
                <a:sym typeface="Wingdings" panose="05000000000000000000" pitchFamily="2" charset="2"/>
              </a:rPr>
              <a:t>oženost</a:t>
            </a:r>
            <a:r>
              <a:rPr lang="hr" sz="1200" b="1" dirty="0">
                <a:solidFill>
                  <a:srgbClr val="7F7F7F"/>
                </a:solidFill>
                <a:sym typeface="Wingdings" panose="05000000000000000000" pitchFamily="2" charset="2"/>
              </a:rPr>
              <a:t>: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„Prisutnost ljudi; sredstava za život; vrsta ili ekosustava; ekoloških funkcija, usluga i resursa; infrastrukture; ili ekonomske, društvene ili kulturne imovine na mjestima i u okruženjima koja bi mogla biti negativno pogođena“ (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  <a:hlinkClick r:id="rId3"/>
              </a:rPr>
              <a:t>https://www.ipcc.ch/sr15/chapter/glossary/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)</a:t>
            </a: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r>
              <a:rPr lang="hr" sz="1200" b="1" dirty="0">
                <a:solidFill>
                  <a:srgbClr val="7F7F7F"/>
                </a:solidFill>
                <a:sym typeface="Wingdings" panose="05000000000000000000" pitchFamily="2" charset="2"/>
              </a:rPr>
              <a:t>Odgovor (kapacitet</a:t>
            </a:r>
            <a:r>
              <a:rPr lang="en-GB" sz="1200" b="1" dirty="0">
                <a:solidFill>
                  <a:srgbClr val="7F7F7F"/>
                </a:solidFill>
                <a:sym typeface="Wingdings" panose="05000000000000000000" pitchFamily="2" charset="2"/>
              </a:rPr>
              <a:t> za </a:t>
            </a:r>
            <a:r>
              <a:rPr lang="en-GB" sz="1200" b="1" dirty="0" err="1">
                <a:solidFill>
                  <a:srgbClr val="7F7F7F"/>
                </a:solidFill>
                <a:sym typeface="Wingdings" panose="05000000000000000000" pitchFamily="2" charset="2"/>
              </a:rPr>
              <a:t>prilagodbu</a:t>
            </a:r>
            <a:r>
              <a:rPr lang="hr" sz="1200" b="1" dirty="0">
                <a:solidFill>
                  <a:srgbClr val="7F7F7F"/>
                </a:solidFill>
                <a:sym typeface="Wingdings" panose="05000000000000000000" pitchFamily="2" charset="2"/>
              </a:rPr>
              <a:t>):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„Sposobnost sustava, institucija, ljudi i drugih organizama da se prilagode potencijalnoj šteti, iskoriste prilike ili odgovore na posljedice“ (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  <a:hlinkClick r:id="rId3"/>
              </a:rPr>
              <a:t>https://www.ipcc.ch/sr15/chapter/glossary/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024499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D323206-5FF6-EBFE-DB1B-F50E39B1AEE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F06912A9-E2E1-F6E5-1D97-C070C9BB6A7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RANJIVOST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37EBF926-8C5A-5BB9-4BD6-29FAD2B9730A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</a:rPr>
              <a:t>„Sklonost ili predispozicija za negativne posljedice. Ranjivost obuhvaća niz koncepata i elemenata, uključujući osjetljivost ili podložnost šteti i nedostatak sposobnosti suočavanja i prilagodbe.“ </a:t>
            </a:r>
            <a:r>
              <a:rPr lang="hr" sz="1400" dirty="0">
                <a:solidFill>
                  <a:srgbClr val="7F7F7F"/>
                </a:solidFill>
                <a:hlinkClick r:id="rId3"/>
              </a:rPr>
              <a:t>https://www.ipcc.ch/sr15/chapter/glossary/</a:t>
            </a:r>
            <a:endParaRPr lang="en-GB" sz="1400" dirty="0">
              <a:solidFill>
                <a:srgbClr val="7F7F7F"/>
              </a:solidFill>
            </a:endParaRP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Stupanj do kojeg je sustav osjetljiv na negativne učinke klimatskih promjena i nesposoban nositi se s njima</a:t>
            </a:r>
          </a:p>
          <a:p>
            <a:pPr marL="171450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Komponente ranjivosti:</a:t>
            </a:r>
          </a:p>
          <a:p>
            <a:pPr marL="628650" lvl="1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Osjetljivost</a:t>
            </a:r>
          </a:p>
          <a:p>
            <a:pPr marL="628650" lvl="1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Adaptivni kapacitet</a:t>
            </a:r>
          </a:p>
          <a:p>
            <a:pPr marL="628650" lvl="1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Nedostatak otpornosti</a:t>
            </a:r>
          </a:p>
          <a:p>
            <a:pPr marL="628650" lvl="1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628650" lvl="1" indent="-1714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519900-ECC6-CCCB-1954-A602A2E8AEC1}"/>
              </a:ext>
            </a:extLst>
          </p:cNvPr>
          <p:cNvSpPr txBox="1"/>
          <p:nvPr/>
        </p:nvSpPr>
        <p:spPr bwMode="auto">
          <a:xfrm>
            <a:off x="4910168" y="4937558"/>
            <a:ext cx="30024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" sz="800" dirty="0"/>
              <a:t>Izvor: </a:t>
            </a:r>
            <a:r>
              <a:rPr lang="hr" sz="800" dirty="0">
                <a:hlinkClick r:id="rId4"/>
              </a:rPr>
              <a:t>https://www.ipcc.ch/report/ar6/wg2/chapter/chapter-1/</a:t>
            </a:r>
            <a:r>
              <a:rPr lang="hr" sz="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7317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8E9A512-2A93-3636-E09B-86D6C23C2C6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7222DF2-E3B3-B0AB-31AC-B8A79BB7C8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4"/>
          <a:stretch>
            <a:fillRect/>
          </a:stretch>
        </p:blipFill>
        <p:spPr>
          <a:xfrm>
            <a:off x="731520" y="76912"/>
            <a:ext cx="7645504" cy="50129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0B1AB35-2860-496F-3D35-825146145EE7}"/>
              </a:ext>
            </a:extLst>
          </p:cNvPr>
          <p:cNvSpPr txBox="1"/>
          <p:nvPr/>
        </p:nvSpPr>
        <p:spPr bwMode="auto">
          <a:xfrm>
            <a:off x="0" y="4922681"/>
            <a:ext cx="7485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" sz="800" dirty="0"/>
              <a:t>Izvor: </a:t>
            </a:r>
            <a:r>
              <a:rPr lang="hr" sz="800" dirty="0">
                <a:hlinkClick r:id="rId4"/>
              </a:rPr>
              <a:t>https://www.ipcc.ch/report/ar6/wg2/chapter/chapter-1/</a:t>
            </a:r>
            <a:r>
              <a:rPr lang="hr" sz="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1143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4386306-E0AF-4D3F-409D-A3DE197D9DF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357A3D8B-5BAB-65E5-B8A6-290AFCDE3BB0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RJEŠENJA ZA PRILAGOĐAVANJE KLIMATSKIM PROMJENAMA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2F4B4AE6-5C50-633B-D03D-ED2595D2C9D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Rješenja za prilagodbu klimatskim promjenama mogu biti: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Infrastrukturn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– preinake izgrađenog okoliša radi zaštite od klimatskih opasnosti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Institucionaln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– 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zakoni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, propisi i politike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Bihevioraln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(socijaln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) – promjene u ponašanju lokalne zajednice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Rješenja temeljena na prirodi (NBS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– Nature Based Solutions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) - korištenje ekosustava i prirodnih procesa 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u 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svrhu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smanjenje ranjivosti i povećanje otpornosti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Tehnološk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– inovativni alati i tehnologije koje podržavaju napore prilagodbe klimatskim promjenama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600" dirty="0">
                <a:solidFill>
                  <a:srgbClr val="7F7F7F"/>
                </a:solidFill>
                <a:sym typeface="Wingdings" panose="05000000000000000000" pitchFamily="2" charset="2"/>
              </a:rPr>
              <a:t>2 kategorije: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Konstrukcijska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(infrastrukturni, NBS)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Ne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konstrukc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i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jska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(institucionalni, bihevioralni, tehnološki)</a:t>
            </a: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317444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9434917-C10A-2CA9-27BA-1734FADF08A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and person in hardhats holding a blueprint&#10;&#10;AI-generated content may be incorrect.">
            <a:extLst>
              <a:ext uri="{FF2B5EF4-FFF2-40B4-BE49-F238E27FC236}">
                <a16:creationId xmlns:a16="http://schemas.microsoft.com/office/drawing/2014/main" id="{03DFC834-12DF-7712-58A2-CE7768F670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786" y="3108960"/>
            <a:ext cx="3051810" cy="2034540"/>
          </a:xfrm>
          <a:prstGeom prst="rect">
            <a:avLst/>
          </a:prstGeom>
        </p:spPr>
      </p:pic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11FFCE67-A500-2517-259D-DA45BBA6769F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Infrastrukturna rješenja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46827278-BE93-0A1F-D629-91CE0F83AF6E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Fizičke mjere za smanjenje izloženosti i osjetljivosti na opasnosti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od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klimatskih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promjena</a:t>
            </a:r>
            <a:endParaRPr lang="hr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Dizajnirano za zaštitu infrastrukture, zgrada i javnih usluga od izravnih klimatskih prijetnji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Pruža trenutnu i vidljivu zaštitu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V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elikih razmjera i kapitalno intenzivni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Dugi životni vijek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Zahtijeva održavanje</a:t>
            </a: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hr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24744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F31BF23-7071-2F32-775B-6D502FEDFD3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F3D094C-5898-56F0-B955-A7AF8957F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472236"/>
              </p:ext>
            </p:extLst>
          </p:nvPr>
        </p:nvGraphicFramePr>
        <p:xfrm>
          <a:off x="568775" y="1090930"/>
          <a:ext cx="8006449" cy="296164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374001">
                  <a:extLst>
                    <a:ext uri="{9D8B030D-6E8A-4147-A177-3AD203B41FA5}">
                      <a16:colId xmlns:a16="http://schemas.microsoft.com/office/drawing/2014/main" val="683888653"/>
                    </a:ext>
                  </a:extLst>
                </a:gridCol>
                <a:gridCol w="3243072">
                  <a:extLst>
                    <a:ext uri="{9D8B030D-6E8A-4147-A177-3AD203B41FA5}">
                      <a16:colId xmlns:a16="http://schemas.microsoft.com/office/drawing/2014/main" val="1402706187"/>
                    </a:ext>
                  </a:extLst>
                </a:gridCol>
                <a:gridCol w="3389376">
                  <a:extLst>
                    <a:ext uri="{9D8B030D-6E8A-4147-A177-3AD203B41FA5}">
                      <a16:colId xmlns:a16="http://schemas.microsoft.com/office/drawing/2014/main" val="91656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Opasnost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Infrastrukturno rješenje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Funkcija/korist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Poplava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Protupoplavni zidovi, nasipi, sustav odvodnje oborinskih voda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Fizički blokira</a:t>
                      </a:r>
                      <a:r>
                        <a:rPr lang="en-GB" dirty="0" err="1"/>
                        <a:t>ju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protok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vode</a:t>
                      </a:r>
                      <a:r>
                        <a:rPr lang="en-GB" dirty="0"/>
                        <a:t>,</a:t>
                      </a:r>
                      <a:r>
                        <a:rPr lang="hr" dirty="0"/>
                        <a:t> preusmjer</a:t>
                      </a:r>
                      <a:r>
                        <a:rPr lang="en-GB" dirty="0" err="1"/>
                        <a:t>avaju</a:t>
                      </a:r>
                      <a:r>
                        <a:rPr lang="hr" dirty="0"/>
                        <a:t> višak vode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69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Toplinski valovi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Hladni krovovi, zeleni krovovi, reflektirajući kolnici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Niže unutarnje/vanjske temperature; smanjenje učinaka toplinskog otoka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99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Suša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Sustavi za sakupljanje kišnice, infrastruktura za navodnjavanje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Poboljša</a:t>
                      </a:r>
                      <a:r>
                        <a:rPr lang="en-GB" dirty="0" err="1"/>
                        <a:t>vaju</a:t>
                      </a:r>
                      <a:r>
                        <a:rPr lang="hr" dirty="0"/>
                        <a:t> dostupnost vode</a:t>
                      </a:r>
                      <a:r>
                        <a:rPr lang="en-GB" dirty="0"/>
                        <a:t>, </a:t>
                      </a:r>
                      <a:r>
                        <a:rPr lang="hr" dirty="0"/>
                        <a:t>smanj</a:t>
                      </a:r>
                      <a:r>
                        <a:rPr lang="en-GB" dirty="0" err="1"/>
                        <a:t>uju</a:t>
                      </a:r>
                      <a:r>
                        <a:rPr lang="hr" dirty="0"/>
                        <a:t> stres zbog vode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3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Oluje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Zgrade otporne na vjetar, podzemni dalekovodi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Smanj</a:t>
                      </a:r>
                      <a:r>
                        <a:rPr lang="en-GB" dirty="0" err="1"/>
                        <a:t>uju</a:t>
                      </a:r>
                      <a:r>
                        <a:rPr lang="hr" dirty="0"/>
                        <a:t> štetu od jakog vjetra i padajućeg otpada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Porast razine 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Morski zidovi, plimne kapije</a:t>
                      </a:r>
                      <a:r>
                        <a:rPr lang="en-GB" dirty="0"/>
                        <a:t>/brane</a:t>
                      </a:r>
                      <a:r>
                        <a:rPr lang="hr" dirty="0"/>
                        <a:t>, povišena infrastruktura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Spriječ</a:t>
                      </a:r>
                      <a:r>
                        <a:rPr lang="en-GB" dirty="0" err="1"/>
                        <a:t>avaju</a:t>
                      </a:r>
                      <a:r>
                        <a:rPr lang="hr" dirty="0"/>
                        <a:t> </a:t>
                      </a:r>
                      <a:r>
                        <a:rPr lang="en-GB" dirty="0" err="1"/>
                        <a:t>plavljenje</a:t>
                      </a:r>
                      <a:r>
                        <a:rPr lang="hr" dirty="0"/>
                        <a:t> obale i oštećenje infrastrukture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16464"/>
                  </a:ext>
                </a:extLst>
              </a:tr>
            </a:tbl>
          </a:graphicData>
        </a:graphic>
      </p:graphicFrame>
      <p:sp>
        <p:nvSpPr>
          <p:cNvPr id="9" name="Google Shape;220;p13">
            <a:extLst>
              <a:ext uri="{FF2B5EF4-FFF2-40B4-BE49-F238E27FC236}">
                <a16:creationId xmlns:a16="http://schemas.microsoft.com/office/drawing/2014/main" id="{E85DC043-5645-CCE4-F6BA-2F6E66AA4A46}"/>
              </a:ext>
            </a:extLst>
          </p:cNvPr>
          <p:cNvSpPr/>
          <p:nvPr/>
        </p:nvSpPr>
        <p:spPr bwMode="auto">
          <a:xfrm>
            <a:off x="45720" y="83312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220;p13">
            <a:extLst>
              <a:ext uri="{FF2B5EF4-FFF2-40B4-BE49-F238E27FC236}">
                <a16:creationId xmlns:a16="http://schemas.microsoft.com/office/drawing/2014/main" id="{340F9820-32B5-014C-6A4B-F3FBD30797E9}"/>
              </a:ext>
            </a:extLst>
          </p:cNvPr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5850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3FB0AEC-DF8E-A401-EF73-86DBC974488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35644D02-2B72-3469-F12D-6D8A365E76A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Institucionalna rješenja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70A04AEA-80D5-D73F-3D67-D7310A29094C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Jačanje upravljanja, političkih okvira, regulatornih sustava i administrativnih kapaciteta kako bi se omogućilo učinkovito planiranje i provedba prilagodbe klimatskim promjenama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Uključuje prilagodbu klimatskim promjenama u donošenje odluka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Podržava dugoročne sistemske promjene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Zahtijeva međusektorsku koordinaciju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Bavi se temeljnim sustavima i procesima donošenja odluka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Provode vlade ili međuinstitucionalna tijela</a:t>
            </a: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11326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BC04894-B4AD-83AD-C558-7D1591EF4F0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2CAB7B-3517-D953-B4D6-FC8FB8810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499644"/>
              </p:ext>
            </p:extLst>
          </p:nvPr>
        </p:nvGraphicFramePr>
        <p:xfrm>
          <a:off x="568775" y="905510"/>
          <a:ext cx="8006449" cy="369316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374001">
                  <a:extLst>
                    <a:ext uri="{9D8B030D-6E8A-4147-A177-3AD203B41FA5}">
                      <a16:colId xmlns:a16="http://schemas.microsoft.com/office/drawing/2014/main" val="683888653"/>
                    </a:ext>
                  </a:extLst>
                </a:gridCol>
                <a:gridCol w="3243072">
                  <a:extLst>
                    <a:ext uri="{9D8B030D-6E8A-4147-A177-3AD203B41FA5}">
                      <a16:colId xmlns:a16="http://schemas.microsoft.com/office/drawing/2014/main" val="1402706187"/>
                    </a:ext>
                  </a:extLst>
                </a:gridCol>
                <a:gridCol w="3389376">
                  <a:extLst>
                    <a:ext uri="{9D8B030D-6E8A-4147-A177-3AD203B41FA5}">
                      <a16:colId xmlns:a16="http://schemas.microsoft.com/office/drawing/2014/main" val="91656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Opasnost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Institucionalno rješenje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Funkcija/korist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Poplava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Regulacija korištenja zemljišta u poplavnim zonama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Ograničava razvoj u područjima visokog rizika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69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Toplinski valovi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Akcijski planovi za javno zdravstvo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Priprema zdravstvene sustave i ranjive skupine stanovništva</a:t>
                      </a:r>
                      <a:r>
                        <a:rPr lang="en-GB" dirty="0"/>
                        <a:t> za </a:t>
                      </a:r>
                      <a:r>
                        <a:rPr lang="en-GB" dirty="0" err="1"/>
                        <a:t>posljedice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klimatskih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promjena</a:t>
                      </a:r>
                      <a:endParaRPr lang="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99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Suša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Nacionalni okviri za upravljanje vodama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Koordinira poštenu i učinkovitu upotrebu vode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3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Porast razine 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Građevinski propisi otporni na klimatske promjene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Postavlja standarde za siguran razvoj obale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Sve opasnosti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Uključivanje prilagodbe u urbano/regionalno planiranje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Osigurava da svi sektori uzmu u obzir otpornost na klimatske promjene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16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Porast razine 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Žive obale</a:t>
                      </a:r>
                      <a:r>
                        <a:rPr lang="en-GB" dirty="0"/>
                        <a:t> (</a:t>
                      </a:r>
                      <a:r>
                        <a:rPr lang="en-GB" dirty="0" err="1"/>
                        <a:t>prirodne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obalne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zaštite</a:t>
                      </a:r>
                      <a:r>
                        <a:rPr lang="en-GB" dirty="0"/>
                        <a:t>)</a:t>
                      </a:r>
                      <a:r>
                        <a:rPr lang="hr" dirty="0"/>
                        <a:t>, očuvanje obalnih močvara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Zaštita od obalnih poplava, apsorbira energiju valova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16464"/>
                  </a:ext>
                </a:extLst>
              </a:tr>
            </a:tbl>
          </a:graphicData>
        </a:graphic>
      </p:graphicFrame>
      <p:sp>
        <p:nvSpPr>
          <p:cNvPr id="9" name="Google Shape;220;p13">
            <a:extLst>
              <a:ext uri="{FF2B5EF4-FFF2-40B4-BE49-F238E27FC236}">
                <a16:creationId xmlns:a16="http://schemas.microsoft.com/office/drawing/2014/main" id="{AB36565A-C7B3-A208-7384-1022CCB4E722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220;p13">
            <a:extLst>
              <a:ext uri="{FF2B5EF4-FFF2-40B4-BE49-F238E27FC236}">
                <a16:creationId xmlns:a16="http://schemas.microsoft.com/office/drawing/2014/main" id="{B424BB1C-908B-C71F-533E-053E899D4373}"/>
              </a:ext>
            </a:extLst>
          </p:cNvPr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7393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7C77997-9817-0116-9120-FE8BA3C62F9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6D93823-AC2B-CEA5-B2A4-A64BCA0868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857"/>
          <a:stretch>
            <a:fillRect/>
          </a:stretch>
        </p:blipFill>
        <p:spPr bwMode="auto">
          <a:xfrm>
            <a:off x="6334268" y="1780032"/>
            <a:ext cx="2809732" cy="2737073"/>
          </a:xfrm>
          <a:prstGeom prst="rect">
            <a:avLst/>
          </a:prstGeom>
        </p:spPr>
      </p:pic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750033E9-2E50-DCBB-5777-1A78FF066C4E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Bihevioralna i društvena rješenja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00C85FBF-EE97-9D35-268B-CEE99AD82137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Promjene u stavovima, praksama i ponašanju pojedinaca i zajednica koje pomažu u smanjenju ranjivosti i povećanju adaptivnog kapaciteta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Obrazovanje, osposobljavanje i podizanje svijesti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Promiče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inkluzivno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sudjelovanje 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“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odozdo prema gore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”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J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eftino i lokalnog porijekla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Ovisi o svijesti, obrazovanju i motivaciji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Treba se koristiti 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u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kombinaciji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sa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drugim vrstama prilagodb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e</a:t>
            </a:r>
            <a:endParaRPr lang="hr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05374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D1C3546-41A5-88D2-4774-CD9B1AFF39A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363367B-A38E-A5FC-FA10-0A2BDB0B3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829643"/>
              </p:ext>
            </p:extLst>
          </p:nvPr>
        </p:nvGraphicFramePr>
        <p:xfrm>
          <a:off x="560770" y="1085596"/>
          <a:ext cx="8006449" cy="296164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374001">
                  <a:extLst>
                    <a:ext uri="{9D8B030D-6E8A-4147-A177-3AD203B41FA5}">
                      <a16:colId xmlns:a16="http://schemas.microsoft.com/office/drawing/2014/main" val="683888653"/>
                    </a:ext>
                  </a:extLst>
                </a:gridCol>
                <a:gridCol w="3243072">
                  <a:extLst>
                    <a:ext uri="{9D8B030D-6E8A-4147-A177-3AD203B41FA5}">
                      <a16:colId xmlns:a16="http://schemas.microsoft.com/office/drawing/2014/main" val="1402706187"/>
                    </a:ext>
                  </a:extLst>
                </a:gridCol>
                <a:gridCol w="3389376">
                  <a:extLst>
                    <a:ext uri="{9D8B030D-6E8A-4147-A177-3AD203B41FA5}">
                      <a16:colId xmlns:a16="http://schemas.microsoft.com/office/drawing/2014/main" val="91656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Opasnost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Bihevioralno rješenje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Funkcija/korist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Poplava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Vježbe za hitne slučajeve</a:t>
                      </a:r>
                      <a:r>
                        <a:rPr lang="en-GB" dirty="0"/>
                        <a:t>,</a:t>
                      </a:r>
                      <a:r>
                        <a:rPr lang="hr" dirty="0"/>
                        <a:t> pripravnost </a:t>
                      </a:r>
                      <a:r>
                        <a:rPr lang="en-GB" dirty="0"/>
                        <a:t>u </a:t>
                      </a:r>
                      <a:r>
                        <a:rPr lang="en-GB" dirty="0" err="1"/>
                        <a:t>slučaju</a:t>
                      </a:r>
                      <a:r>
                        <a:rPr lang="hr" dirty="0"/>
                        <a:t> poplav</a:t>
                      </a:r>
                      <a:r>
                        <a:rPr lang="en-GB" dirty="0"/>
                        <a:t>a</a:t>
                      </a:r>
                      <a:endParaRPr lang="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Poboljšava lokalni kapacitet odgovora i spremnost za evakuaciju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69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Toplinski valovi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Kampanje za osvješćivanje javnosti o zdravstvenoj sigurnosti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Smanjuje zdravstveni rizik, potiče samozaštitu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99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Suša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Prakse očuvanja vode u kućanstvu/poljoprivredi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Smanjuje potrošnju vode tijekom nestašica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3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Oluje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Sadnja </a:t>
                      </a:r>
                      <a:r>
                        <a:rPr lang="en-GB" dirty="0" err="1"/>
                        <a:t>šuma</a:t>
                      </a:r>
                      <a:r>
                        <a:rPr lang="hr" dirty="0"/>
                        <a:t>, obnova dina, zaštita koraljnih grebena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Smanjuje materijalnu štetu i ozljede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Šumski požari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Sprječavanje požara od strane zajednice, promicanje volontiranja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Minimizira rizik od paljenja i širenja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168379"/>
                  </a:ext>
                </a:extLst>
              </a:tr>
            </a:tbl>
          </a:graphicData>
        </a:graphic>
      </p:graphicFrame>
      <p:sp>
        <p:nvSpPr>
          <p:cNvPr id="4" name="Google Shape;220;p13">
            <a:extLst>
              <a:ext uri="{FF2B5EF4-FFF2-40B4-BE49-F238E27FC236}">
                <a16:creationId xmlns:a16="http://schemas.microsoft.com/office/drawing/2014/main" id="{B54FCF04-CB45-617E-A767-D18EB62918C9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220;p13">
            <a:extLst>
              <a:ext uri="{FF2B5EF4-FFF2-40B4-BE49-F238E27FC236}">
                <a16:creationId xmlns:a16="http://schemas.microsoft.com/office/drawing/2014/main" id="{3C138EE8-1F36-2502-F056-ACA8D476DF7F}"/>
              </a:ext>
            </a:extLst>
          </p:cNvPr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952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82A2CAD-05DB-3AB3-03CA-E5E51303976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48718C-A1F2-AE89-8BF5-802C5C1640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790" r="12790" b="2437"/>
          <a:stretch>
            <a:fillRect/>
          </a:stretch>
        </p:blipFill>
        <p:spPr bwMode="auto">
          <a:xfrm>
            <a:off x="4459459" y="2891651"/>
            <a:ext cx="3608362" cy="2251849"/>
          </a:xfrm>
          <a:prstGeom prst="rect">
            <a:avLst/>
          </a:prstGeom>
        </p:spPr>
      </p:pic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8C01717A-8C68-7BC6-E7D4-2B37559E88C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Rješenja temeljena na prirodi (NBS)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FAB6877F-E4B1-13FF-3C90-F5444944990E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Korištenje prirodnih procesa i ekosustava za smanjenje klimatskih rizika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Također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poboljšava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 bioraznolikost, ljudsko zdravlje i kvalitetu života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Djeluju kao puferi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(tampon zone)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 ili regulatori mikroklime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Niskougljični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Isplativo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792070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05C5077-2779-9693-7408-FB7E93CBC20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0E3B048-BAF4-DDA7-A525-C5EBF7E7CD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571545"/>
              </p:ext>
            </p:extLst>
          </p:nvPr>
        </p:nvGraphicFramePr>
        <p:xfrm>
          <a:off x="568775" y="826516"/>
          <a:ext cx="8006449" cy="347980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374001">
                  <a:extLst>
                    <a:ext uri="{9D8B030D-6E8A-4147-A177-3AD203B41FA5}">
                      <a16:colId xmlns:a16="http://schemas.microsoft.com/office/drawing/2014/main" val="683888653"/>
                    </a:ext>
                  </a:extLst>
                </a:gridCol>
                <a:gridCol w="3243072">
                  <a:extLst>
                    <a:ext uri="{9D8B030D-6E8A-4147-A177-3AD203B41FA5}">
                      <a16:colId xmlns:a16="http://schemas.microsoft.com/office/drawing/2014/main" val="1402706187"/>
                    </a:ext>
                  </a:extLst>
                </a:gridCol>
                <a:gridCol w="3389376">
                  <a:extLst>
                    <a:ext uri="{9D8B030D-6E8A-4147-A177-3AD203B41FA5}">
                      <a16:colId xmlns:a16="http://schemas.microsoft.com/office/drawing/2014/main" val="91656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Opasnost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Rješenje temeljeno na prirodi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Funkcija/korist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Poplava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Obnova močvara, priobaln</a:t>
                      </a:r>
                      <a:r>
                        <a:rPr lang="en-GB" dirty="0"/>
                        <a:t>e</a:t>
                      </a:r>
                      <a:r>
                        <a:rPr lang="hr" dirty="0"/>
                        <a:t> tampon-zone, zelena urbana infrastruktura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Skladišt</a:t>
                      </a:r>
                      <a:r>
                        <a:rPr lang="en-GB" dirty="0"/>
                        <a:t>e</a:t>
                      </a:r>
                      <a:r>
                        <a:rPr lang="hr" dirty="0"/>
                        <a:t> višak vode, uspor</a:t>
                      </a:r>
                      <a:r>
                        <a:rPr lang="en-GB" dirty="0" err="1"/>
                        <a:t>avaju</a:t>
                      </a:r>
                      <a:r>
                        <a:rPr lang="hr" dirty="0"/>
                        <a:t> otjecanje, smanj</a:t>
                      </a:r>
                      <a:r>
                        <a:rPr lang="en-GB" dirty="0" err="1"/>
                        <a:t>uju</a:t>
                      </a:r>
                      <a:r>
                        <a:rPr lang="hr" dirty="0"/>
                        <a:t> vrhunce poplava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69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Toplinski valovi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Urbane zelene površine, zeleni krovovi/zidovi, urbano drveće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Sman</a:t>
                      </a:r>
                      <a:r>
                        <a:rPr lang="en-GB" dirty="0"/>
                        <a:t>juju</a:t>
                      </a:r>
                      <a:r>
                        <a:rPr lang="hr" dirty="0"/>
                        <a:t> toplinske otoke</a:t>
                      </a:r>
                      <a:r>
                        <a:rPr lang="en-GB" dirty="0"/>
                        <a:t> u </a:t>
                      </a:r>
                      <a:r>
                        <a:rPr lang="en-GB" dirty="0" err="1"/>
                        <a:t>gradovima</a:t>
                      </a:r>
                      <a:r>
                        <a:rPr lang="hr" dirty="0"/>
                        <a:t>, poboljša</a:t>
                      </a:r>
                      <a:r>
                        <a:rPr lang="en-GB" dirty="0" err="1"/>
                        <a:t>vaju</a:t>
                      </a:r>
                      <a:r>
                        <a:rPr lang="hr" dirty="0"/>
                        <a:t> kvalitetu zraka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99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Suša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Pošumljavanje, očuvanje tla, agrošumarstvo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Poveća</a:t>
                      </a:r>
                      <a:r>
                        <a:rPr lang="en-GB" dirty="0" err="1"/>
                        <a:t>vaju</a:t>
                      </a:r>
                      <a:r>
                        <a:rPr lang="hr" dirty="0"/>
                        <a:t> zadržavanje vode, vra</a:t>
                      </a:r>
                      <a:r>
                        <a:rPr lang="en-GB" dirty="0" err="1"/>
                        <a:t>ćaju</a:t>
                      </a:r>
                      <a:r>
                        <a:rPr lang="hr" dirty="0"/>
                        <a:t> plodnost tla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3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Obalne oluje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Sadnja mangrova, obnova dina, zaštita koraljnih grebena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Rasipa</a:t>
                      </a:r>
                      <a:r>
                        <a:rPr lang="en-GB" dirty="0" err="1"/>
                        <a:t>ju</a:t>
                      </a:r>
                      <a:r>
                        <a:rPr lang="hr" dirty="0"/>
                        <a:t> energiju valova, smanj</a:t>
                      </a:r>
                      <a:r>
                        <a:rPr lang="en-GB" dirty="0" err="1"/>
                        <a:t>uju</a:t>
                      </a:r>
                      <a:r>
                        <a:rPr lang="hr" dirty="0"/>
                        <a:t> eroziju i utjecaje olujnih udara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Klizište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Očuvanje šuma na padinama, vegetacijsk</a:t>
                      </a:r>
                      <a:r>
                        <a:rPr lang="en-GB" dirty="0"/>
                        <a:t>e</a:t>
                      </a:r>
                      <a:r>
                        <a:rPr lang="hr" dirty="0"/>
                        <a:t> tampon zone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Stabilizira tlo, smanj</a:t>
                      </a:r>
                      <a:r>
                        <a:rPr lang="en-GB" dirty="0" err="1"/>
                        <a:t>uje</a:t>
                      </a:r>
                      <a:r>
                        <a:rPr lang="hr" dirty="0"/>
                        <a:t> rizik od erozije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16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Porast razine 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Žive obale, očuvanje obalnih močvara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Zaštita od obalnih poplava, apsorbira energiju valova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16464"/>
                  </a:ext>
                </a:extLst>
              </a:tr>
            </a:tbl>
          </a:graphicData>
        </a:graphic>
      </p:graphicFrame>
      <p:sp>
        <p:nvSpPr>
          <p:cNvPr id="4" name="Google Shape;220;p13">
            <a:extLst>
              <a:ext uri="{FF2B5EF4-FFF2-40B4-BE49-F238E27FC236}">
                <a16:creationId xmlns:a16="http://schemas.microsoft.com/office/drawing/2014/main" id="{6E48C7BA-BD15-5F3F-6EC5-4C71FBAB31E3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220;p13">
            <a:extLst>
              <a:ext uri="{FF2B5EF4-FFF2-40B4-BE49-F238E27FC236}">
                <a16:creationId xmlns:a16="http://schemas.microsoft.com/office/drawing/2014/main" id="{B4E96BDB-C4B6-BF34-D166-A1FDE3C04E02}"/>
              </a:ext>
            </a:extLst>
          </p:cNvPr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5437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F44A643-BE66-FFF6-7DE7-CC89EA2FA38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AC22AA-D85D-BE57-A7F6-BB9D343FB8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68" r="1968"/>
          <a:stretch/>
        </p:blipFill>
        <p:spPr>
          <a:xfrm>
            <a:off x="5681036" y="3514990"/>
            <a:ext cx="2609524" cy="1628510"/>
          </a:xfrm>
          <a:prstGeom prst="rect">
            <a:avLst/>
          </a:prstGeom>
        </p:spPr>
      </p:pic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CD0D2C4C-F579-1295-98BA-598E6031C687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Tehnička rješenja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086C5522-1141-8896-3E0F-4BDBA141C0F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Inovativni alati i tehnologije koji podržavaju prilagodbu putem predviđanja, praćenja, otpornosti infrastrukture i donošenja odluka temeljenih na podacima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Omogućuje planiranje temeljeno na dokazima i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brzi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 odgovor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na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nepogode</a:t>
            </a:r>
            <a:endParaRPr lang="hr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Temeljeno na podacima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Pruža uvide u stvarnom vremenu i omogućuje precizne odgovore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Povećava učinkovitost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Podržava donošenje odluka</a:t>
            </a: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891451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31BE5F1-D103-946A-42C5-FC1F1869148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A187A02-801F-1E6E-03E5-616AF98D9D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505397"/>
              </p:ext>
            </p:extLst>
          </p:nvPr>
        </p:nvGraphicFramePr>
        <p:xfrm>
          <a:off x="505469" y="220430"/>
          <a:ext cx="8181331" cy="463804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404013">
                  <a:extLst>
                    <a:ext uri="{9D8B030D-6E8A-4147-A177-3AD203B41FA5}">
                      <a16:colId xmlns:a16="http://schemas.microsoft.com/office/drawing/2014/main" val="683888653"/>
                    </a:ext>
                  </a:extLst>
                </a:gridCol>
                <a:gridCol w="3239292">
                  <a:extLst>
                    <a:ext uri="{9D8B030D-6E8A-4147-A177-3AD203B41FA5}">
                      <a16:colId xmlns:a16="http://schemas.microsoft.com/office/drawing/2014/main" val="1402706187"/>
                    </a:ext>
                  </a:extLst>
                </a:gridCol>
                <a:gridCol w="3538026">
                  <a:extLst>
                    <a:ext uri="{9D8B030D-6E8A-4147-A177-3AD203B41FA5}">
                      <a16:colId xmlns:a16="http://schemas.microsoft.com/office/drawing/2014/main" val="91656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Opasnost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Tehnološko rješenje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Funkcija/korist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02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Poplava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Sustavi ranog upozorenja, daljinsko istraživanje, alati za modeliranje poplava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Poboljša</a:t>
                      </a:r>
                      <a:r>
                        <a:rPr lang="en-GB" dirty="0" err="1"/>
                        <a:t>vaju</a:t>
                      </a:r>
                      <a:r>
                        <a:rPr lang="hr" dirty="0"/>
                        <a:t> pripravnost za poplave i omoguć</a:t>
                      </a:r>
                      <a:r>
                        <a:rPr lang="en-GB" dirty="0" err="1"/>
                        <a:t>uju</a:t>
                      </a:r>
                      <a:r>
                        <a:rPr lang="hr" dirty="0"/>
                        <a:t> pravovremenu evakuaciju i odgovor na katastrofe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69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Toplinski valovi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Sustavi upozorenja o toplinskom riziku, klimatske nadzorne ploče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Upozoravanje vlasti i građana na nadolazeće vrućine</a:t>
                      </a:r>
                      <a:r>
                        <a:rPr lang="en-GB" dirty="0"/>
                        <a:t>,</a:t>
                      </a:r>
                      <a:r>
                        <a:rPr lang="hr" dirty="0"/>
                        <a:t> omogućuje pripravnost zdravstvenog sektora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99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Suša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Pametni sustavi za navodnjavanje, senzori vlažnosti tla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Optimiz</a:t>
                      </a:r>
                      <a:r>
                        <a:rPr lang="en-GB" dirty="0" err="1"/>
                        <a:t>acija</a:t>
                      </a:r>
                      <a:r>
                        <a:rPr lang="hr" dirty="0"/>
                        <a:t> korištenje vode, smanj</a:t>
                      </a:r>
                      <a:r>
                        <a:rPr lang="en-GB" dirty="0" err="1"/>
                        <a:t>enje</a:t>
                      </a:r>
                      <a:r>
                        <a:rPr lang="hr" dirty="0"/>
                        <a:t> gubit</a:t>
                      </a:r>
                      <a:r>
                        <a:rPr lang="en-GB" dirty="0"/>
                        <a:t>aka</a:t>
                      </a:r>
                      <a:r>
                        <a:rPr lang="hr" dirty="0"/>
                        <a:t> vode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39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Oluje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Radar za vrijeme u stvarnom vremenu, senzori za praćenje stanja konstrukcija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Pruž</a:t>
                      </a:r>
                      <a:r>
                        <a:rPr lang="en-GB" dirty="0"/>
                        <a:t>a</a:t>
                      </a:r>
                      <a:r>
                        <a:rPr lang="hr" dirty="0"/>
                        <a:t> rana upozorenja i prat</a:t>
                      </a:r>
                      <a:r>
                        <a:rPr lang="en-GB" dirty="0" err="1"/>
                        <a:t>i</a:t>
                      </a:r>
                      <a:r>
                        <a:rPr lang="en-GB" dirty="0"/>
                        <a:t> </a:t>
                      </a:r>
                      <a:r>
                        <a:rPr lang="hr" dirty="0"/>
                        <a:t> performanse infrastrukture tijekom oluja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37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Šumski požari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Alati za predviđanje rizika od požara, satelitsko otkrivanje požara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Otkrivanje i praćenje požara u stvarnom vremenu,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strukturirano</a:t>
                      </a:r>
                      <a:r>
                        <a:rPr lang="en-GB" dirty="0"/>
                        <a:t> </a:t>
                      </a:r>
                      <a:r>
                        <a:rPr lang="hr" dirty="0"/>
                        <a:t>vođenje gašenja požara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16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Porast razine 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Kartiranje obalnog rizika temeljeno na GIS-u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Identificira i prioritizira ranjiva obalna područja za planiranje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gradnje</a:t>
                      </a:r>
                      <a:r>
                        <a:rPr lang="hr" dirty="0"/>
                        <a:t> i </a:t>
                      </a:r>
                      <a:r>
                        <a:rPr lang="en-GB" dirty="0" err="1"/>
                        <a:t>prilagodbu</a:t>
                      </a:r>
                      <a:endParaRPr lang="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91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Sve opasnosti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Klimatski informacijski portali, alati za podršku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prilikom</a:t>
                      </a:r>
                      <a:r>
                        <a:rPr lang="hr" dirty="0"/>
                        <a:t> </a:t>
                      </a:r>
                      <a:r>
                        <a:rPr lang="en-GB" dirty="0" err="1"/>
                        <a:t>donošenja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odluka</a:t>
                      </a:r>
                      <a:endParaRPr lang="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Pruž</a:t>
                      </a:r>
                      <a:r>
                        <a:rPr lang="en-GB" dirty="0"/>
                        <a:t>a</a:t>
                      </a:r>
                      <a:r>
                        <a:rPr lang="hr" dirty="0"/>
                        <a:t> dostupne, znanstveno utemeljene podatke za podršku lokalnom planiranju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478589"/>
                  </a:ext>
                </a:extLst>
              </a:tr>
            </a:tbl>
          </a:graphicData>
        </a:graphic>
      </p:graphicFrame>
      <p:sp>
        <p:nvSpPr>
          <p:cNvPr id="4" name="Google Shape;220;p13">
            <a:extLst>
              <a:ext uri="{FF2B5EF4-FFF2-40B4-BE49-F238E27FC236}">
                <a16:creationId xmlns:a16="http://schemas.microsoft.com/office/drawing/2014/main" id="{3D4F395B-304B-53B9-2E1A-62B7B2171559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220;p13">
            <a:extLst>
              <a:ext uri="{FF2B5EF4-FFF2-40B4-BE49-F238E27FC236}">
                <a16:creationId xmlns:a16="http://schemas.microsoft.com/office/drawing/2014/main" id="{5E07BEC6-55CE-E02C-0DA3-AD7C8A8188C7}"/>
              </a:ext>
            </a:extLst>
          </p:cNvPr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208786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BF7EC1A-A2FE-8506-8BE0-EC973882772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47524ED3-8497-88B7-8D50-302BA6D0305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 dirty="0">
                <a:solidFill>
                  <a:srgbClr val="70AD47"/>
                </a:solidFill>
              </a:rPr>
              <a:t>KONSTRUKCIJSKA</a:t>
            </a:r>
            <a:r>
              <a:rPr lang="hr" dirty="0">
                <a:solidFill>
                  <a:srgbClr val="70AD47"/>
                </a:solidFill>
              </a:rPr>
              <a:t> RJEŠENJA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FC5F30DA-9154-8197-068B-AE843E7257EB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Opipljive, intervencije izgrađene ili modificirane radi zaštite od klimatskih događaja ili smanjenja rizika od njih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Financijski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 intenzivan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Inženjerski dizajn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Provode vlade, urbanisti ili investitori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Fizička infrastruktura i promjene korištenja zemljišta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Dugotrajno i izdržljivo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Usredotočen na zaštitu imovine i minimiziranje štete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Zahtijeva tehničku stručnost i financijska ulaganja</a:t>
            </a:r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3" name="Google Shape;220;p13">
            <a:extLst>
              <a:ext uri="{FF2B5EF4-FFF2-40B4-BE49-F238E27FC236}">
                <a16:creationId xmlns:a16="http://schemas.microsoft.com/office/drawing/2014/main" id="{E93127A3-FD1C-9FC3-2CDA-5AE678B0B6DA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220;p13">
            <a:extLst>
              <a:ext uri="{FF2B5EF4-FFF2-40B4-BE49-F238E27FC236}">
                <a16:creationId xmlns:a16="http://schemas.microsoft.com/office/drawing/2014/main" id="{A588820F-D286-4FDE-DC20-53E451172B5D}"/>
              </a:ext>
            </a:extLst>
          </p:cNvPr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6756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872F748-2072-35DD-52F4-7D7AEE99550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2CAC1364-40EF-34F3-FEF8-3195188F6A5C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NE</a:t>
            </a:r>
            <a:r>
              <a:rPr lang="en-GB" dirty="0">
                <a:solidFill>
                  <a:srgbClr val="70AD47"/>
                </a:solidFill>
              </a:rPr>
              <a:t>KONSTRUKCIJSKA</a:t>
            </a:r>
            <a:r>
              <a:rPr lang="hr" dirty="0">
                <a:solidFill>
                  <a:srgbClr val="70AD47"/>
                </a:solidFill>
              </a:rPr>
              <a:t> RJEŠENJA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DDE78CD6-6E9C-B54D-1DF1-461B60E0F5A4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Mjere koje utječu na ljudsko ponašanje, upravljanje, planiranje i društvene sustave radi izgradnje otpornosti na klimatske promjene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Nema većih fizičkih radova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Fleksibilniji, isplativiji i </a:t>
            </a:r>
            <a:r>
              <a:rPr lang="hr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usmjereniji na zajednicu</a:t>
            </a: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Vrste: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Regulatorne/pravne mjere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Institucionalni/planski alati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Ekonomski instrumenti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Obrazovanje i promjena ponašanja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Sustavi ranog upozorenja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3" name="Google Shape;220;p13">
            <a:extLst>
              <a:ext uri="{FF2B5EF4-FFF2-40B4-BE49-F238E27FC236}">
                <a16:creationId xmlns:a16="http://schemas.microsoft.com/office/drawing/2014/main" id="{ACAED1DE-56B5-4823-ADCA-99A2E6820E5B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220;p13">
            <a:extLst>
              <a:ext uri="{FF2B5EF4-FFF2-40B4-BE49-F238E27FC236}">
                <a16:creationId xmlns:a16="http://schemas.microsoft.com/office/drawing/2014/main" id="{B3913854-2B1C-96D5-1AC2-C58E92B1DFF4}"/>
              </a:ext>
            </a:extLst>
          </p:cNvPr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0318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BCC3475-194B-341C-16F8-DFAA7B1FE3A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63F352A2-EDC2-ED88-0793-269A386477FF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282220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Izbor između strukturnih i nestrukturnih rješenja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120FDA9-6662-4EE9-1716-446848DBF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326738"/>
              </p:ext>
            </p:extLst>
          </p:nvPr>
        </p:nvGraphicFramePr>
        <p:xfrm>
          <a:off x="429066" y="1054844"/>
          <a:ext cx="8154104" cy="3916680"/>
        </p:xfrm>
        <a:graphic>
          <a:graphicData uri="http://schemas.openxmlformats.org/drawingml/2006/table">
            <a:tbl>
              <a:tblPr firstRow="1" bandRow="1">
                <a:tableStyleId>{434DCDA1-2905-4F39-BDB8-6E48AD9FA57C}</a:tableStyleId>
              </a:tblPr>
              <a:tblGrid>
                <a:gridCol w="1617783">
                  <a:extLst>
                    <a:ext uri="{9D8B030D-6E8A-4147-A177-3AD203B41FA5}">
                      <a16:colId xmlns:a16="http://schemas.microsoft.com/office/drawing/2014/main" val="1296188788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3891964706"/>
                    </a:ext>
                  </a:extLst>
                </a:gridCol>
                <a:gridCol w="3518801">
                  <a:extLst>
                    <a:ext uri="{9D8B030D-6E8A-4147-A177-3AD203B41FA5}">
                      <a16:colId xmlns:a16="http://schemas.microsoft.com/office/drawing/2014/main" val="1299631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Strukturna prilagodba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b="1" dirty="0"/>
                        <a:t>Nestrukturna prilagodba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60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Razina rizika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Visok rizik, visok utjecaj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Umjeren do nizak rizik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183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Vremenski okvir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Dugoročno rješenje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Kratkoročno do srednjoročno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36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Fleksibilnost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Fiksirana</a:t>
                      </a:r>
                      <a:r>
                        <a:rPr lang="en-GB" dirty="0"/>
                        <a:t> </a:t>
                      </a:r>
                      <a:r>
                        <a:rPr lang="hr" dirty="0"/>
                        <a:t>struktura, teško se prilagođava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Lako se revidira i prilagođava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9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Institucionalne potrebe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Zahtijeva tehničku stručnost, financiranje, održavanje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Zahtijeva upravljanje, osviještenost i sudjelovanje zajednice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9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Naj</a:t>
                      </a:r>
                      <a:r>
                        <a:rPr lang="en-GB" b="1" dirty="0" err="1"/>
                        <a:t>češći</a:t>
                      </a:r>
                      <a:r>
                        <a:rPr lang="hr" b="1" dirty="0"/>
                        <a:t> slučaj upotrebe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Zaštita kritične imovine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Podizanje svijesti, upravljanje korištenjem zemljišta, povećanje pripremljenosti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1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Primjeri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Nasipi, morski zidovi, povišene ceste, zeleni krovovi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Zakoni o zoniranju, mapiranje rizika, upozorenja na </a:t>
                      </a:r>
                      <a:r>
                        <a:rPr lang="en-GB" dirty="0" err="1"/>
                        <a:t>opasnosti</a:t>
                      </a:r>
                      <a:r>
                        <a:rPr lang="hr" dirty="0"/>
                        <a:t>, politike korištenja vode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258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hr" b="1" dirty="0"/>
                        <a:t>Utjecaji na okoliš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Može </a:t>
                      </a:r>
                      <a:r>
                        <a:rPr lang="en-GB" dirty="0" err="1"/>
                        <a:t>uznemiriti</a:t>
                      </a:r>
                      <a:r>
                        <a:rPr lang="hr" dirty="0"/>
                        <a:t> ekosustave ili prirodne procese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" dirty="0"/>
                        <a:t>Manji utjecaj, često održivije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928931"/>
                  </a:ext>
                </a:extLst>
              </a:tr>
            </a:tbl>
          </a:graphicData>
        </a:graphic>
      </p:graphicFrame>
      <p:sp>
        <p:nvSpPr>
          <p:cNvPr id="3" name="Google Shape;220;p13">
            <a:extLst>
              <a:ext uri="{FF2B5EF4-FFF2-40B4-BE49-F238E27FC236}">
                <a16:creationId xmlns:a16="http://schemas.microsoft.com/office/drawing/2014/main" id="{10BA4293-2E18-E784-8BC4-BCC179B9C844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220;p13">
            <a:extLst>
              <a:ext uri="{FF2B5EF4-FFF2-40B4-BE49-F238E27FC236}">
                <a16:creationId xmlns:a16="http://schemas.microsoft.com/office/drawing/2014/main" id="{07CCACAA-4E51-DD28-46E1-D9F9212154AA}"/>
              </a:ext>
            </a:extLst>
          </p:cNvPr>
          <p:cNvSpPr/>
          <p:nvPr/>
        </p:nvSpPr>
        <p:spPr bwMode="auto">
          <a:xfrm>
            <a:off x="86360" y="116840"/>
            <a:ext cx="8935720" cy="4900087"/>
          </a:xfrm>
          <a:prstGeom prst="flowChartProcess">
            <a:avLst/>
          </a:prstGeom>
          <a:noFill/>
          <a:ln w="57150" cap="flat" cmpd="sng">
            <a:solidFill>
              <a:srgbClr val="FFF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1190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CF6CCC4-D568-B424-13F4-377721BE38A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A9C8A606-48D2-1D16-796F-527D073EA2F3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3505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Kako odabrati prava rješenja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2583EF6F-77B1-1223-E97B-EC340D8BB8D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Razumjeti lokalne klimatske rizike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Razmotrite lokalni kontekst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Uskladite vrstu rješenja s opasnošću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Analizirajte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t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ežin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u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, troškov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e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, izvedivost i održavanje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Dajte prioritet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hr-HR" sz="1200" noProof="0" dirty="0">
                <a:solidFill>
                  <a:srgbClr val="7F7F7F"/>
                </a:solidFill>
                <a:sym typeface="Wingdings" panose="05000000000000000000" pitchFamily="2" charset="2"/>
              </a:rPr>
              <a:t>rješenjima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sa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supogodnostima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Koristite kombinacij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e 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više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rješenja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Uključite dionike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Provjerite usklađenost politika i zakona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Planirajte fleksibilnost</a:t>
            </a: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Prati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te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i evaluiraj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te</a:t>
            </a:r>
            <a:endParaRPr lang="hr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28600" indent="-2286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4" name="Google Shape;220;p13">
            <a:extLst>
              <a:ext uri="{FF2B5EF4-FFF2-40B4-BE49-F238E27FC236}">
                <a16:creationId xmlns:a16="http://schemas.microsoft.com/office/drawing/2014/main" id="{5F4DC301-0893-FEEE-B857-35082486830B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29093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2F26400-F7C9-ECFC-AC83-FFCE285D4A7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E4436C3C-DDF9-606A-D065-7D8F5BC7B102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3505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VIŠESEKTORSKI PLANOVI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F6012EEB-C7D1-2F51-E2A3-33ECCE48FEA5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Sveobuhvatne strategije koje se bave klimatskim rizicima u više sektora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Okuplja politike i dionike iz različitih sektora radi usklađenosti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Rješava međuovisnosti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Dugoročno planiranje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Koristi procjenu rizika i ranjivosti kao osnovu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Primjeri: SECAP-ovi, Nacionalni planovi prilagodbe (NAP-ovi), Strategije otpornosti,…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Prednosti: učinkovitost, smanjenje rizika, bolje mogućnosti financiranja,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usklađenost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 politika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4" name="Google Shape;220;p13">
            <a:extLst>
              <a:ext uri="{FF2B5EF4-FFF2-40B4-BE49-F238E27FC236}">
                <a16:creationId xmlns:a16="http://schemas.microsoft.com/office/drawing/2014/main" id="{C76F39A0-E437-EAE9-250F-404F6CC4BEC1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70801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0B5C77E-78C7-5605-6F8C-DEA91595A4D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6E7243C6-DB95-FB86-B7B7-5A03BD0C5510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3505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AKCIJSKI PLAN ZA ODRŽIVU ENERGIJU I KLIMU (SECAP</a:t>
            </a:r>
            <a:r>
              <a:rPr lang="en-GB" dirty="0">
                <a:solidFill>
                  <a:srgbClr val="70AD47"/>
                </a:solidFill>
              </a:rPr>
              <a:t> – Sustainable Energy and Climate Action Plan</a:t>
            </a:r>
            <a:r>
              <a:rPr lang="hr" dirty="0">
                <a:solidFill>
                  <a:srgbClr val="70AD47"/>
                </a:solidFill>
              </a:rPr>
              <a:t>)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BF326D92-EEBF-3A9B-4F63-3807E071BD0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Akcijski plan koji gradovi potpisnici Sporazuma gradonačelnika (CoM 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– Covenant of Mayors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) moraju razviti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Nav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odi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 ključne akcije koje pretvaraju političke obveze u praktične mjere i projekte za borbu protiv klimatskih promjena i postizanje cilja smanjenja emisija stakleničkih plinova za 55% do 2030.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Dugoročna predanost provedbi planova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Izvješće o napretku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provodi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se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 svake dvije godine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Često se koristi i od strane općina koje nisu članice </a:t>
            </a:r>
            <a:r>
              <a:rPr lang="en-GB" sz="1400" dirty="0" err="1">
                <a:solidFill>
                  <a:srgbClr val="7F7F7F"/>
                </a:solidFill>
                <a:sym typeface="Wingdings" panose="05000000000000000000" pitchFamily="2" charset="2"/>
              </a:rPr>
              <a:t>CoM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za izradu planova i strategija za borbu protiv klimatskih promjena.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Dva dijela SECAP-a: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Inventari i planovi emisija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Ranjivosti i planovi za klimatske rizike</a:t>
            </a:r>
          </a:p>
        </p:txBody>
      </p:sp>
    </p:spTree>
    <p:extLst>
      <p:ext uri="{BB962C8B-B14F-4D97-AF65-F5344CB8AC3E}">
        <p14:creationId xmlns:p14="http://schemas.microsoft.com/office/powerpoint/2010/main" val="40700574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83D407D-619F-B00C-8726-D3847E4F9D5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FFE84A3B-04E0-2E09-F4BD-1D65420A39CD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378167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INVENTAR EMISIJA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97757023-3D5E-AF25-90BA-7F48DBDF35A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Preporučuje se korištenje pristupa i faktora emisije koji su u skladu s IPCC-om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Ključni sektori: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Općin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ski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(zgrade, oprema, objekti)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Tercijarni (neopćinske zgrade, oprema, objekti)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Stambeni (zgrade)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Prijevoz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Metodologija se uglavnom fokusira na CO2, ali mogu se uzeti u obzir i drugi staklenički plinovi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Makro</a:t>
            </a:r>
            <a:r>
              <a:rPr lang="en-GB" sz="14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sektori: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Zgrade, oprema i objekti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Prijevoz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Opskrba energijom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Ostalo što nije povezano s energijom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07D6C40E-992C-9233-CC6D-6E59F6603E5C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5480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step&#10;&#10;AI-generated content may be incorrect.">
            <a:extLst>
              <a:ext uri="{FF2B5EF4-FFF2-40B4-BE49-F238E27FC236}">
                <a16:creationId xmlns:a16="http://schemas.microsoft.com/office/drawing/2014/main" id="{D66C9CD4-2D52-C05B-CFE3-E7B2E27726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808" y="0"/>
            <a:ext cx="6200383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553C7A-F424-0E94-631E-A1339C3E71B3}"/>
              </a:ext>
            </a:extLst>
          </p:cNvPr>
          <p:cNvSpPr txBox="1"/>
          <p:nvPr/>
        </p:nvSpPr>
        <p:spPr bwMode="auto">
          <a:xfrm>
            <a:off x="0" y="4922681"/>
            <a:ext cx="7485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" sz="800" dirty="0"/>
              <a:t>Izvor: </a:t>
            </a:r>
            <a:r>
              <a:rPr lang="hr" sz="800" dirty="0">
                <a:hlinkClick r:id="rId4"/>
              </a:rPr>
              <a:t>https://www.globalcovenantofmayors.org/</a:t>
            </a:r>
            <a:r>
              <a:rPr lang="hr" sz="800" dirty="0"/>
              <a:t>  </a:t>
            </a:r>
          </a:p>
        </p:txBody>
      </p:sp>
      <p:sp>
        <p:nvSpPr>
          <p:cNvPr id="7" name="Google Shape;220;p13">
            <a:extLst>
              <a:ext uri="{FF2B5EF4-FFF2-40B4-BE49-F238E27FC236}">
                <a16:creationId xmlns:a16="http://schemas.microsoft.com/office/drawing/2014/main" id="{04B08E71-6890-2D4C-CCA9-E6E1314D87A7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3346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610D59B-2AD2-5798-2BDF-5849BF708CC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A89A001E-5189-ABE3-1202-54D142C85FFD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2149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ZAHTJEVI ZA INVENTARE EMISIJA: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10940604-DA5E-8ED0-3254-E8C660FA062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715059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Odobreno od strane 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o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pćinskog vijeća ili ekvivalentnog tijela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Određuje obveze 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prevencije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, prilagodbe i energetskog siromaštva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Temelji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se 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na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rezultat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ima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o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snovnog inventara emisija (BEI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– Building Emission Inventory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) i 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p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rocjene klimatskog rizika i ranjivosti (RVA)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Zahtjevi za ublažavanje: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BEI bi trebao obuhvatiti barem 3 ključna sektora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Mjere ublažavanja trebale bi obuhvatiti najmanje 2 sektora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Akcijski plan trebao bi sadržavati skup akcija, uključujući najmanje 3 ključne akcije </a:t>
            </a:r>
            <a:r>
              <a:rPr lang="en-GB" sz="1000" dirty="0" err="1">
                <a:solidFill>
                  <a:srgbClr val="7F7F7F"/>
                </a:solidFill>
                <a:sym typeface="Wingdings" panose="05000000000000000000" pitchFamily="2" charset="2"/>
              </a:rPr>
              <a:t>prevencije</a:t>
            </a:r>
            <a:endParaRPr lang="hr" sz="10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Zahtjevi za prilagodbu: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Treba uključivati barem jedan cilj prilagodbe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000" dirty="0" err="1">
                <a:solidFill>
                  <a:srgbClr val="7F7F7F"/>
                </a:solidFill>
                <a:sym typeface="Wingdings" panose="05000000000000000000" pitchFamily="2" charset="2"/>
              </a:rPr>
              <a:t>Navodi</a:t>
            </a: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 skup akcija, uključujući 3 ključne akcije prilagodbe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Zahtjevi za energetsko siromaštvo: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Jedan cilj energetskog siromaštva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Jedan pokazatelj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Barem </a:t>
            </a:r>
            <a:r>
              <a:rPr lang="en-GB" sz="1000" dirty="0" err="1">
                <a:solidFill>
                  <a:srgbClr val="7F7F7F"/>
                </a:solidFill>
                <a:sym typeface="Wingdings" panose="05000000000000000000" pitchFamily="2" charset="2"/>
              </a:rPr>
              <a:t>jedna</a:t>
            </a:r>
            <a:r>
              <a:rPr lang="en-GB" sz="10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000" dirty="0" err="1">
                <a:solidFill>
                  <a:srgbClr val="7F7F7F"/>
                </a:solidFill>
                <a:sym typeface="Wingdings" panose="05000000000000000000" pitchFamily="2" charset="2"/>
              </a:rPr>
              <a:t>ključna</a:t>
            </a:r>
            <a:r>
              <a:rPr lang="en-GB" sz="10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hr" sz="1000" dirty="0">
                <a:solidFill>
                  <a:srgbClr val="7F7F7F"/>
                </a:solidFill>
                <a:sym typeface="Wingdings" panose="05000000000000000000" pitchFamily="2" charset="2"/>
              </a:rPr>
              <a:t>mjera za smanjenje energetskog siromaštva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72F81ED5-7092-B56E-0E02-092A9CDDFA0B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66264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46707CD-07D9-09EF-650E-045F513CCA8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EADFA7B1-145A-CCB1-F50A-45B23D9F163E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INVENTAR EMISIJA IZ ZGRADA (BEI)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13A4158B-EA7B-5AE8-7FDF-13CC0254C03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Metodologija: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Fokus na konačnu potrošnju energije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Fokus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na geografsku nadležnost lokalnih vlasti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Dodjeljuje emisije na stranu potrošnje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Prikupljanje podataka 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“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odozdo prema gore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”</a:t>
            </a:r>
            <a:endParaRPr lang="hr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Praćenje napretka prema cilju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Relevantno, fleksibilno i točno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Trebalo bi obuhvatiti 4 ključna sektora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737D2E4D-F13B-8152-A380-6812DE33BC34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99477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351CED3-DA16-31CE-146B-7D1FACE6FAB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B4D0A26F-AD53-21B3-A7C2-E39C7C682A21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PRAĆENJE INVENTARA EMISIJA (MEI</a:t>
            </a:r>
            <a:r>
              <a:rPr lang="en-GB" dirty="0">
                <a:solidFill>
                  <a:srgbClr val="70AD47"/>
                </a:solidFill>
              </a:rPr>
              <a:t> – Monitoring Emission Inventory</a:t>
            </a:r>
            <a:r>
              <a:rPr lang="hr" dirty="0">
                <a:solidFill>
                  <a:srgbClr val="70AD47"/>
                </a:solidFill>
              </a:rPr>
              <a:t>)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9FA46069-7432-A838-BBF8-214043BF4368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Metodologija je slična BEI-u.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Potiče se godišnje sastavljanje (može se sastavljati i u intervalima od 2 ili 4 godine)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Prednosti: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Pažljivije praćenje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Bolje razumijevanje čimbenika koji utječu na emisije CO2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Godišnji doprinos kreiranju politika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Mogu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se 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konzultirati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s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pecifična struč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njaci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potrebn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i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za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razvoj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inventar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endParaRPr lang="hr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ED8E9E95-2BA0-6C9D-C47F-29D915E6C7D9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4052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AB00F12E-02D0-5784-A4EF-8D4B81DE492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3B2887C7-1D6F-E8F8-EEA8-F025A217C38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46632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SADRŽAJ INVENTARA EMISIJA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0BCDE289-C61F-AF32-6A9F-6A57C66D5341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Definicija lokalnog teritorija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Broj stanovnika u BEI godini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BEI godina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Cilj smanjenja (u %)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Vrsta cilja smanjenja (apsolutno ili po glavi stanovnika)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Pristup inventara emisija (standardni ili LCA)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Jedinica za izvješćivanje o emisijama (CO2 ili ekvivalent CO2)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Korišteni faktori emisije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Odgovorno tijelo/odjel/konzultant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Detaljni rezultati po sektoru i energentu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Rezultati procjene planiranog smanjenja emisija po ključnom sektoru</a:t>
            </a: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hr" sz="14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BB8DEF49-A1E7-8CB3-1710-5AC8B272D2BA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621287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A54F421-6BF9-3558-8564-C838AA4B7B9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0FDF1E24-3F0F-6FF0-93EE-811C475CDCCE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STRUKTURA INVENTARA EMISIJA U SECAP-u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4AF260F8-1D27-5C16-32FC-070A748FD1E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Odjeljak A: Konačna potrošnja energije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Izvještava o podacima o konačnoj potrošnji energije po sektoru djelatnosti i po nosiocu energije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Odjeljak B: Opskrba energijom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Podaci vezani uz kupnju zelene električne energije i lokalnu proizvodnju energije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Odjeljak C: Tablice emisija CO2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Pruža faktore emisij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endParaRPr lang="hr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A8879F8E-1DB0-C82B-CC38-24D911BB4F9A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60809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7B894F3-F9C4-4DAA-C87F-1491485B2D2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135132DE-F095-BF6B-4238-51DFD2D5B6C9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PROCJENA RIZIKA I RANJIVOSTI (RVA) U SECAP-u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9C0494EB-4248-4B7C-A4D7-6BBA67CC570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901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Minimiziranje utjecaja na klimu u gradovima prioritet je za javni i privatni sektor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Procjena klimatskih rizika jedan je od prvih koraka u ciklusu prilagodbe</a:t>
            </a: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Optimalna razina prilagodbe je ravnoteža između troškova ulaganja i očekivanih koristi u smislu smanjenja gubitaka i šteta</a:t>
            </a: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Utvrđuje prirodu i opseg rizika analizom potencijalnih opasnosti i procjenom ranjivosti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Rizik može biti kvalitativni ili kvantitativni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2 pristupa RVA-u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Procjena temeljena na prostorno eksplicitni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h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modela utjecaja na klimu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Procjena temeljena na pokazateljima</a:t>
            </a: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616679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319B37C-864D-3A06-A1BA-08146492BBF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7DE31731-AA04-07A7-B19F-BBF87264CFE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457200" lvl="1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endParaRPr lang="en-GB" sz="12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CB21C-3AAB-10ED-A1D5-587EDA0E4FF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76" t="2721" b="-1"/>
          <a:stretch>
            <a:fillRect/>
          </a:stretch>
        </p:blipFill>
        <p:spPr bwMode="auto">
          <a:xfrm>
            <a:off x="628600" y="129456"/>
            <a:ext cx="7719908" cy="50140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E2272E-BA7C-4B23-F3B2-232BA357F825}"/>
              </a:ext>
            </a:extLst>
          </p:cNvPr>
          <p:cNvSpPr txBox="1"/>
          <p:nvPr/>
        </p:nvSpPr>
        <p:spPr bwMode="auto">
          <a:xfrm>
            <a:off x="0" y="4922681"/>
            <a:ext cx="74858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" sz="800" dirty="0"/>
              <a:t>Izvor: </a:t>
            </a:r>
            <a:r>
              <a:rPr lang="hr" sz="800" dirty="0">
                <a:hlinkClick r:id="rId4"/>
              </a:rPr>
              <a:t>https://www.globalcovenantofmayors.org/</a:t>
            </a:r>
            <a:r>
              <a:rPr lang="hr" sz="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794410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6C2D430-8CF1-0B89-E8B1-163B2DF911C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CB651501-B730-3032-D738-39A0F6C08300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RVA NA TEMELJU PROSTORNO EKSPLICITNIH MODELA UTJECAJA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CE23E94D-AF67-FB17-CB27-DF1145848D66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901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Bitno je naznačiti adaptivne mjere u odgovarajućim razmjerima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Detaljna georeferencirana analiza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Koraci za stvaranje RVA: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Istraživačka analiza s ključnim dionicima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Adaptacija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globalnih klimatskih podataka na regionalni kontekst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Modeliranje utjecaja klime (povezivanje atributa sustava s klimatskim projekcijama)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Mapiranje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r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anjivosti grada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Definira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nje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izloženost mapiranjem važnih resursa unutar grada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Preklapanje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karte opasnosti, ranjivosti i imovine kako bi procijenili imovin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u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izloženu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 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riziku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Procijen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rizik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(potencijalni gubitak i štet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)</a:t>
            </a:r>
          </a:p>
          <a:p>
            <a:pPr marL="0" indent="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None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892BFF40-9DF0-0751-F83D-13F6E110C04B}"/>
              </a:ext>
            </a:extLst>
          </p:cNvPr>
          <p:cNvSpPr/>
          <p:nvPr/>
        </p:nvSpPr>
        <p:spPr bwMode="auto">
          <a:xfrm>
            <a:off x="45720" y="83312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0151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9ABC83F-C931-66BB-9E0F-BCF74B4FB04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E07206F5-23BB-5691-1FFB-C7BDBBCD3C9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hr" dirty="0">
                <a:solidFill>
                  <a:srgbClr val="70AD47"/>
                </a:solidFill>
              </a:rPr>
              <a:t>RVA TEMELJENA NA INDIKATORIMA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3C3E5924-3BCB-DB96-6666-CEC5D465D15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901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Pogodno za manje i srednje velike gradove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Razina agregacije ovisi o općim ciljevima studije, tehničkim vještinama lokalnih vlasti i dostupnosti podataka</a:t>
            </a:r>
          </a:p>
          <a:p>
            <a:pPr marL="28575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Koraci za stvaranje RVA: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Istraživačka analiza grada (uključivanje dionika, kvalitativno razumijevanje)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Prepozna</a:t>
            </a: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vanje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klimatske opasnosti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en-GB" sz="1200" dirty="0" err="1">
                <a:solidFill>
                  <a:srgbClr val="7F7F7F"/>
                </a:solidFill>
                <a:sym typeface="Wingdings" panose="05000000000000000000" pitchFamily="2" charset="2"/>
              </a:rPr>
              <a:t>Biranje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pokazatelje ranjivosti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Prikupljanje i obrada podataka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Procjen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a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ocjen</a:t>
            </a:r>
            <a:r>
              <a:rPr lang="en-GB" sz="1200" dirty="0">
                <a:solidFill>
                  <a:srgbClr val="7F7F7F"/>
                </a:solidFill>
                <a:sym typeface="Wingdings" panose="05000000000000000000" pitchFamily="2" charset="2"/>
              </a:rPr>
              <a:t>e</a:t>
            </a:r>
            <a:r>
              <a:rPr lang="hr" sz="1200" dirty="0">
                <a:solidFill>
                  <a:srgbClr val="7F7F7F"/>
                </a:solidFill>
                <a:sym typeface="Wingdings" panose="05000000000000000000" pitchFamily="2" charset="2"/>
              </a:rPr>
              <a:t> ranjivosti za svaku opasnost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endParaRPr lang="en-GB" sz="10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5" name="Google Shape;220;p13">
            <a:extLst>
              <a:ext uri="{FF2B5EF4-FFF2-40B4-BE49-F238E27FC236}">
                <a16:creationId xmlns:a16="http://schemas.microsoft.com/office/drawing/2014/main" id="{1858473E-AF31-1E3C-725B-FC91A4D2D322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0797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156F72C-FC81-50D7-A329-255FE68911D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1194874" name="Google Shape;135;p2">
            <a:extLst>
              <a:ext uri="{FF2B5EF4-FFF2-40B4-BE49-F238E27FC236}">
                <a16:creationId xmlns:a16="http://schemas.microsoft.com/office/drawing/2014/main" id="{5FA17822-79F9-5828-E3A9-BD214D30F24A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  <a:defRPr/>
            </a:pPr>
            <a:r>
              <a:rPr lang="en-GB" dirty="0">
                <a:solidFill>
                  <a:srgbClr val="70AD47"/>
                </a:solidFill>
              </a:rPr>
              <a:t>KAKO NAPRAVITI </a:t>
            </a:r>
            <a:r>
              <a:rPr lang="hr" dirty="0">
                <a:solidFill>
                  <a:srgbClr val="70AD47"/>
                </a:solidFill>
              </a:rPr>
              <a:t>RVA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6" name="Google Shape;141;p3">
            <a:extLst>
              <a:ext uri="{FF2B5EF4-FFF2-40B4-BE49-F238E27FC236}">
                <a16:creationId xmlns:a16="http://schemas.microsoft.com/office/drawing/2014/main" id="{AC6D4A09-E8D1-B807-3731-3AD0510CBF4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Definirajte opseg i ciljeve (što se procjenjuje, zašto i koji vremenski okvir)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Prikupite relevantne podatke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Identificirajte klimatske opasnosti (koristeći klimatske podatke i scenarije)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Procijenite izloženost (tko i što je u opasnosti)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Procijenite osjetljivost (koliko su sustavi ranjivi i izloženi)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Procijenite adaptivni kapacitet (sposobnost suočavanja, reagiranja ili oporavka)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Istaknite ključne rizike (tko i što je najviše izloženo riziku)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Odredite prioritete prilagodbe i postavite ciljeve prilagodbe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r>
              <a:rPr lang="hr" sz="1400" dirty="0">
                <a:solidFill>
                  <a:srgbClr val="7F7F7F"/>
                </a:solidFill>
                <a:sym typeface="Wingdings" panose="05000000000000000000" pitchFamily="2" charset="2"/>
              </a:rPr>
              <a:t>Uključite relevantne dionike u cijeli proces</a:t>
            </a: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  <a:p>
            <a:pPr marL="34290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+mj-lt"/>
              <a:buAutoNum type="arabicPeriod"/>
              <a:defRPr/>
            </a:pPr>
            <a:endParaRPr lang="en-GB" sz="1400" dirty="0">
              <a:solidFill>
                <a:srgbClr val="7F7F7F"/>
              </a:solidFill>
              <a:sym typeface="Wingdings" panose="05000000000000000000" pitchFamily="2" charset="2"/>
            </a:endParaRPr>
          </a:p>
        </p:txBody>
      </p:sp>
      <p:sp>
        <p:nvSpPr>
          <p:cNvPr id="7" name="Google Shape;220;p13">
            <a:extLst>
              <a:ext uri="{FF2B5EF4-FFF2-40B4-BE49-F238E27FC236}">
                <a16:creationId xmlns:a16="http://schemas.microsoft.com/office/drawing/2014/main" id="{B0A9C1FC-FBE6-B66A-8610-D3C1FC1164A7}"/>
              </a:ext>
            </a:extLst>
          </p:cNvPr>
          <p:cNvSpPr/>
          <p:nvPr/>
        </p:nvSpPr>
        <p:spPr bwMode="auto">
          <a:xfrm>
            <a:off x="45720" y="71120"/>
            <a:ext cx="9036550" cy="4990592"/>
          </a:xfrm>
          <a:prstGeom prst="flowChartProcess">
            <a:avLst/>
          </a:prstGeom>
          <a:noFill/>
          <a:ln w="57150" cap="flat" cmpd="sng">
            <a:solidFill>
              <a:srgbClr val="92D05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1437047"/>
      </p:ext>
    </p:extLst>
  </p:cSld>
  <p:clrMapOvr>
    <a:masterClrMapping/>
  </p:clrMapOvr>
</p:sld>
</file>

<file path=ppt/theme/theme1.xml><?xml version="1.0" encoding="utf-8"?>
<a:theme xmlns:a="http://schemas.openxmlformats.org/drawing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542c7d-7b1a-4afc-909d-b8127a4ae4de" xsi:nil="true"/>
    <lcf76f155ced4ddcb4097134ff3c332f xmlns="3afd9d58-88a6-43ac-a57f-6f46d222935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CA5A51514123F41B2B0CBE380212B15" ma:contentTypeVersion="12" ma:contentTypeDescription="Stvaranje novog dokumenta." ma:contentTypeScope="" ma:versionID="854c4a6f9459b53ad91f2462ec422942">
  <xsd:schema xmlns:xsd="http://www.w3.org/2001/XMLSchema" xmlns:xs="http://www.w3.org/2001/XMLSchema" xmlns:p="http://schemas.microsoft.com/office/2006/metadata/properties" xmlns:ns2="3afd9d58-88a6-43ac-a57f-6f46d222935b" xmlns:ns3="c4542c7d-7b1a-4afc-909d-b8127a4ae4de" targetNamespace="http://schemas.microsoft.com/office/2006/metadata/properties" ma:root="true" ma:fieldsID="fb6426e87e19e4e056cd34837c6f1931" ns2:_="" ns3:_="">
    <xsd:import namespace="3afd9d58-88a6-43ac-a57f-6f46d222935b"/>
    <xsd:import namespace="c4542c7d-7b1a-4afc-909d-b8127a4ae4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d9d58-88a6-43ac-a57f-6f46d22293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Oznake slika" ma:readOnly="false" ma:fieldId="{5cf76f15-5ced-4ddc-b409-7134ff3c332f}" ma:taxonomyMulti="true" ma:sspId="c65529b3-693a-41aa-b0bf-d4da65b636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542c7d-7b1a-4afc-909d-b8127a4ae4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ecf02e5-0238-4d22-85dc-2a8a6061e0e5}" ma:internalName="TaxCatchAll" ma:showField="CatchAllData" ma:web="c4542c7d-7b1a-4afc-909d-b8127a4ae4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6F6FA0-EAEF-4476-8282-F9DB270DB8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8B76F9-9774-47DC-B6FB-374957FAFDA6}">
  <ds:schemaRefs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3afd9d58-88a6-43ac-a57f-6f46d222935b"/>
    <ds:schemaRef ds:uri="http://purl.org/dc/dcmitype/"/>
    <ds:schemaRef ds:uri="http://schemas.microsoft.com/office/2006/metadata/properties"/>
    <ds:schemaRef ds:uri="c4542c7d-7b1a-4afc-909d-b8127a4ae4de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3A1B8F8-FADA-4834-A05E-0030FF025B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fd9d58-88a6-43ac-a57f-6f46d222935b"/>
    <ds:schemaRef ds:uri="c4542c7d-7b1a-4afc-909d-b8127a4ae4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6133</TotalTime>
  <Words>4033</Words>
  <Application>Microsoft Office PowerPoint</Application>
  <PresentationFormat>On-screen Show (16:9)</PresentationFormat>
  <Paragraphs>521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Trebuchet MS</vt:lpstr>
      <vt:lpstr>Calibri</vt:lpstr>
      <vt:lpstr>Arial</vt:lpstr>
      <vt:lpstr>Wingdings</vt:lpstr>
      <vt:lpstr>Noto Sans Symbols</vt:lpstr>
      <vt:lpstr>Montserrat</vt:lpstr>
      <vt:lpstr>1_CentralEurope_iService</vt:lpstr>
      <vt:lpstr>PowerPoint Presentation</vt:lpstr>
      <vt:lpstr>UVOD</vt:lpstr>
      <vt:lpstr>OPASNOSTI</vt:lpstr>
      <vt:lpstr>Opasnosti povezane s klimom</vt:lpstr>
      <vt:lpstr>Opasnosti koje nisu povezane s klimom</vt:lpstr>
      <vt:lpstr>KLIMATSKI RIZIK</vt:lpstr>
      <vt:lpstr>Komponente rizika</vt:lpstr>
      <vt:lpstr>RANJIVOST</vt:lpstr>
      <vt:lpstr>PowerPoint Presentation</vt:lpstr>
      <vt:lpstr>RJEŠENJA ZA PRILAGOĐAVANJE KLIMATSKIM PROMJENAMA</vt:lpstr>
      <vt:lpstr>Infrastrukturna rješenja</vt:lpstr>
      <vt:lpstr>PowerPoint Presentation</vt:lpstr>
      <vt:lpstr>Institucionalna rješenja</vt:lpstr>
      <vt:lpstr>PowerPoint Presentation</vt:lpstr>
      <vt:lpstr>Bihevioralna i društvena rješenja</vt:lpstr>
      <vt:lpstr>PowerPoint Presentation</vt:lpstr>
      <vt:lpstr>Rješenja temeljena na prirodi (NBS)</vt:lpstr>
      <vt:lpstr>PowerPoint Presentation</vt:lpstr>
      <vt:lpstr>Tehnička rješenja</vt:lpstr>
      <vt:lpstr>PowerPoint Presentation</vt:lpstr>
      <vt:lpstr>KONSTRUKCIJSKA RJEŠENJA</vt:lpstr>
      <vt:lpstr>NEKONSTRUKCIJSKA RJEŠENJA</vt:lpstr>
      <vt:lpstr>Izbor između strukturnih i nestrukturnih rješenja</vt:lpstr>
      <vt:lpstr>Kako odabrati prava rješenja</vt:lpstr>
      <vt:lpstr>VIŠESEKTORSKI PLANOVI</vt:lpstr>
      <vt:lpstr>AKCIJSKI PLAN ZA ODRŽIVU ENERGIJU I KLIMU (SECAP – Sustainable Energy and Climate Action Plan)</vt:lpstr>
      <vt:lpstr>INVENTAR EMISIJA</vt:lpstr>
      <vt:lpstr>PowerPoint Presentation</vt:lpstr>
      <vt:lpstr>ZAHTJEVI ZA INVENTARE EMISIJA:</vt:lpstr>
      <vt:lpstr>INVENTAR EMISIJA IZ ZGRADA (BEI)</vt:lpstr>
      <vt:lpstr>PRAĆENJE INVENTARA EMISIJA (MEI – Monitoring Emission Inventory)</vt:lpstr>
      <vt:lpstr>SADRŽAJ INVENTARA EMISIJA</vt:lpstr>
      <vt:lpstr>STRUKTURA INVENTARA EMISIJA U SECAP-u</vt:lpstr>
      <vt:lpstr>PROCJENA RIZIKA I RANJIVOSTI (RVA) U SECAP-u</vt:lpstr>
      <vt:lpstr>PowerPoint Presentation</vt:lpstr>
      <vt:lpstr>RVA NA TEMELJU PROSTORNO EKSPLICITNIH MODELA UTJECAJA</vt:lpstr>
      <vt:lpstr>RVA TEMELJENA NA INDIKATORIMA</vt:lpstr>
      <vt:lpstr>KAKO NAPRAVITI RVA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Ivona Prar</cp:lastModifiedBy>
  <cp:revision>5</cp:revision>
  <dcterms:created xsi:type="dcterms:W3CDTF">2025-03-18T17:43:02Z</dcterms:created>
  <dcterms:modified xsi:type="dcterms:W3CDTF">2025-08-18T13:52:40Z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0x010100BCA5A51514123F41B2B0CBE380212B15</vt:lpwstr>
  </property>
  <property fmtid="{D5CDD505-2E9C-101B-9397-08002B2CF9AE}" pid="3" name="MediaServiceImageTags">
    <vt:lpwstr/>
  </property>
</Properties>
</file>