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51"/>
  </p:notesMasterIdLst>
  <p:sldIdLst>
    <p:sldId id="256" r:id="rId5"/>
    <p:sldId id="257" r:id="rId6"/>
    <p:sldId id="258" r:id="rId7"/>
    <p:sldId id="307" r:id="rId8"/>
    <p:sldId id="353" r:id="rId9"/>
    <p:sldId id="306" r:id="rId10"/>
    <p:sldId id="308" r:id="rId11"/>
    <p:sldId id="309" r:id="rId12"/>
    <p:sldId id="264" r:id="rId13"/>
    <p:sldId id="265" r:id="rId14"/>
    <p:sldId id="312" r:id="rId15"/>
    <p:sldId id="356" r:id="rId16"/>
    <p:sldId id="340" r:id="rId17"/>
    <p:sldId id="314" r:id="rId18"/>
    <p:sldId id="320" r:id="rId19"/>
    <p:sldId id="315" r:id="rId20"/>
    <p:sldId id="316" r:id="rId21"/>
    <p:sldId id="321" r:id="rId22"/>
    <p:sldId id="322" r:id="rId23"/>
    <p:sldId id="323" r:id="rId24"/>
    <p:sldId id="324" r:id="rId25"/>
    <p:sldId id="325" r:id="rId26"/>
    <p:sldId id="326" r:id="rId27"/>
    <p:sldId id="327" r:id="rId28"/>
    <p:sldId id="328" r:id="rId29"/>
    <p:sldId id="330" r:id="rId30"/>
    <p:sldId id="329" r:id="rId31"/>
    <p:sldId id="33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347" r:id="rId46"/>
    <p:sldId id="297" r:id="rId47"/>
    <p:sldId id="349" r:id="rId48"/>
    <p:sldId id="299" r:id="rId49"/>
    <p:sldId id="351" r:id="rId50"/>
  </p:sldIdLst>
  <p:sldSz cx="9144000" cy="5143500" type="screen16x9"/>
  <p:notesSz cx="6858000" cy="9144000"/>
  <p:embeddedFontLst>
    <p:embeddedFont>
      <p:font typeface="Cambria Math" panose="02040503050406030204" pitchFamily="18" charset="0"/>
      <p:regular r:id="rId52"/>
    </p:embeddedFont>
    <p:embeddedFont>
      <p:font typeface="Montserrat" panose="00000500000000000000" pitchFamily="2" charset="-18"/>
      <p:regular r:id="rId53"/>
      <p:bold r:id="rId54"/>
      <p:italic r:id="rId55"/>
      <p:boldItalic r:id="rId56"/>
    </p:embeddedFont>
    <p:embeddedFont>
      <p:font typeface="Trebuchet MS" panose="020B0603020202020204" pitchFamily="34"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4" roundtripDataSignature="AMtx7miq9xO33d3g4XwuPoHKlzc62ZivJ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ntina Restrepo" initials="VR" lastIdx="2" clrIdx="0">
    <p:extLst>
      <p:ext uri="{19B8F6BF-5375-455C-9EA6-DF929625EA0E}">
        <p15:presenceInfo xmlns:p15="http://schemas.microsoft.com/office/powerpoint/2012/main" userId="af5fac109be07f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4DCDA1-2905-4F39-BDB8-6E48AD9FA57C}">
  <a:tblStyle styleId="{434DCDA1-2905-4F39-BDB8-6E48AD9FA57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16" autoAdjust="0"/>
    <p:restoredTop sz="94660"/>
  </p:normalViewPr>
  <p:slideViewPr>
    <p:cSldViewPr snapToGrid="0">
      <p:cViewPr varScale="1">
        <p:scale>
          <a:sx n="103" d="100"/>
          <a:sy n="103" d="100"/>
        </p:scale>
        <p:origin x="509" y="77"/>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customschemas.google.com/relationships/presentationmetadata" Target="meta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8-08T14:50:39.324" idx="2">
    <p:pos x="10" y="10"/>
    <p:text>SHOULD WE ADD IT?? WHERE?</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MT" sz="1200" b="0" i="0" u="none" strike="noStrike" cap="none">
                <a:solidFill>
                  <a:schemeClr val="dk1"/>
                </a:solidFill>
                <a:latin typeface="Trebuchet MS"/>
                <a:ea typeface="Trebuchet MS"/>
                <a:cs typeface="Trebuchet MS"/>
                <a:sym typeface="Trebuchet MS"/>
              </a:rPr>
              <a:t>‹#›</a:t>
            </a:fld>
            <a:endParaRPr sz="1200" b="0" i="0" u="none" strike="noStrike" cap="none">
              <a:solidFill>
                <a:schemeClr val="dk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32797305"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2885804"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345781581"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b="1" dirty="0"/>
              <a:t>The RBE Method</a:t>
            </a:r>
            <a:r>
              <a:rPr lang="en-GB" dirty="0"/>
              <a:t> serves as the methodological foundation of the RBE Assessment System. It is a </a:t>
            </a:r>
            <a:r>
              <a:rPr lang="en-GB" b="1" dirty="0"/>
              <a:t>multi-criteria analysis</a:t>
            </a:r>
            <a:r>
              <a:rPr lang="en-GB" dirty="0"/>
              <a:t> approach developed to evaluate </a:t>
            </a:r>
            <a:r>
              <a:rPr lang="en-GB" b="1" dirty="0"/>
              <a:t>climatic risk</a:t>
            </a:r>
            <a:r>
              <a:rPr lang="en-GB" dirty="0"/>
              <a:t> at the </a:t>
            </a:r>
            <a:r>
              <a:rPr lang="en-GB" b="1" dirty="0"/>
              <a:t>building</a:t>
            </a:r>
            <a:r>
              <a:rPr lang="en-GB" dirty="0"/>
              <a:t> and </a:t>
            </a:r>
            <a:r>
              <a:rPr lang="en-GB" b="1" dirty="0"/>
              <a:t>neighbourhood</a:t>
            </a:r>
            <a:r>
              <a:rPr lang="en-GB" dirty="0"/>
              <a:t> scales.</a:t>
            </a:r>
            <a:br>
              <a:rPr lang="en-GB" dirty="0"/>
            </a:br>
            <a:r>
              <a:rPr lang="en-GB" dirty="0"/>
              <a:t>Grounded in the </a:t>
            </a:r>
            <a:r>
              <a:rPr lang="en-GB" b="1" dirty="0"/>
              <a:t>impact chains conceptual model</a:t>
            </a:r>
            <a:r>
              <a:rPr lang="en-GB" dirty="0"/>
              <a:t>, the method generates:</a:t>
            </a:r>
          </a:p>
          <a:p>
            <a:pPr>
              <a:buFont typeface="Arial" panose="020B0604020202020204" pitchFamily="34" charset="0"/>
              <a:buChar char="•"/>
            </a:pPr>
            <a:r>
              <a:rPr lang="en-GB" dirty="0"/>
              <a:t>an </a:t>
            </a:r>
            <a:r>
              <a:rPr lang="en-GB" b="1" dirty="0"/>
              <a:t>overall risk score</a:t>
            </a:r>
            <a:r>
              <a:rPr lang="en-GB" dirty="0"/>
              <a:t> for a given area, and</a:t>
            </a:r>
          </a:p>
          <a:p>
            <a:pPr>
              <a:buFont typeface="Arial" panose="020B0604020202020204" pitchFamily="34" charset="0"/>
              <a:buChar char="•"/>
            </a:pPr>
            <a:r>
              <a:rPr lang="en-GB" dirty="0"/>
              <a:t>a set of </a:t>
            </a:r>
            <a:r>
              <a:rPr lang="en-GB" b="1" dirty="0"/>
              <a:t>complementary indicators</a:t>
            </a:r>
            <a:r>
              <a:rPr lang="en-GB" dirty="0"/>
              <a:t> that detail the level of climate-related risk across specific </a:t>
            </a:r>
            <a:r>
              <a:rPr lang="en-GB" b="1" dirty="0"/>
              <a:t>risk categories</a:t>
            </a:r>
            <a:r>
              <a:rPr lang="en-GB" dirty="0"/>
              <a:t> and </a:t>
            </a:r>
            <a:r>
              <a:rPr lang="en-GB" b="1" dirty="0"/>
              <a:t>urban sectors</a:t>
            </a:r>
            <a:r>
              <a:rPr lang="en-GB" dirty="0"/>
              <a:t>.</a:t>
            </a:r>
          </a:p>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MT" b="1" dirty="0"/>
              <a:t>The RBE Method</a:t>
            </a:r>
            <a:r>
              <a:rPr lang="en-MT" dirty="0"/>
              <a:t> serves as the methodological foundation of the RBE Assessment System. It is a </a:t>
            </a:r>
            <a:r>
              <a:rPr lang="en-MT" b="1" dirty="0"/>
              <a:t>multi-criteria analysis</a:t>
            </a:r>
            <a:r>
              <a:rPr lang="en-MT" dirty="0"/>
              <a:t> approach developed to evaluate </a:t>
            </a:r>
            <a:r>
              <a:rPr lang="en-MT" b="1" dirty="0"/>
              <a:t>climatic risk</a:t>
            </a:r>
            <a:r>
              <a:rPr lang="en-MT" dirty="0"/>
              <a:t> at the </a:t>
            </a:r>
            <a:r>
              <a:rPr lang="en-MT" b="1" dirty="0"/>
              <a:t>building</a:t>
            </a:r>
            <a:r>
              <a:rPr lang="en-MT" dirty="0"/>
              <a:t> and </a:t>
            </a:r>
            <a:r>
              <a:rPr lang="en-MT" b="1" dirty="0"/>
              <a:t>neighbourhood</a:t>
            </a:r>
            <a:r>
              <a:rPr lang="en-MT" dirty="0"/>
              <a:t> scales.</a:t>
            </a:r>
            <a:br>
              <a:rPr lang="en-MT" dirty="0"/>
            </a:br>
            <a:r>
              <a:rPr lang="en-MT" dirty="0"/>
              <a:t>Grounded in the </a:t>
            </a:r>
            <a:r>
              <a:rPr lang="en-MT" b="1" dirty="0"/>
              <a:t>impact chains conceptual model</a:t>
            </a:r>
            <a:r>
              <a:rPr lang="en-MT" dirty="0"/>
              <a:t>, the method generates:</a:t>
            </a:r>
            <a:endParaRPr dirty="0"/>
          </a:p>
          <a:p>
            <a:pPr marL="457200" lvl="0" indent="-228600" algn="l" rtl="0">
              <a:lnSpc>
                <a:spcPct val="100000"/>
              </a:lnSpc>
              <a:spcBef>
                <a:spcPts val="0"/>
              </a:spcBef>
              <a:spcAft>
                <a:spcPts val="0"/>
              </a:spcAft>
              <a:buSzPts val="1400"/>
              <a:buFont typeface="Arial"/>
              <a:buChar char="•"/>
            </a:pPr>
            <a:r>
              <a:rPr lang="en-MT" dirty="0"/>
              <a:t>an </a:t>
            </a:r>
            <a:r>
              <a:rPr lang="en-MT" b="1" dirty="0"/>
              <a:t>overall risk score</a:t>
            </a:r>
            <a:r>
              <a:rPr lang="en-MT" dirty="0"/>
              <a:t> for a given area, and</a:t>
            </a:r>
            <a:endParaRPr dirty="0"/>
          </a:p>
          <a:p>
            <a:pPr marL="457200" lvl="0" indent="-228600" algn="l" rtl="0">
              <a:lnSpc>
                <a:spcPct val="100000"/>
              </a:lnSpc>
              <a:spcBef>
                <a:spcPts val="0"/>
              </a:spcBef>
              <a:spcAft>
                <a:spcPts val="0"/>
              </a:spcAft>
              <a:buSzPts val="1400"/>
              <a:buFont typeface="Arial"/>
              <a:buChar char="•"/>
            </a:pPr>
            <a:r>
              <a:rPr lang="en-MT" dirty="0"/>
              <a:t>a set of </a:t>
            </a:r>
            <a:r>
              <a:rPr lang="en-MT" b="1" dirty="0"/>
              <a:t>complementary indicators</a:t>
            </a:r>
            <a:r>
              <a:rPr lang="en-MT" dirty="0"/>
              <a:t> that detail the level of climate-related risk across specific </a:t>
            </a:r>
            <a:r>
              <a:rPr lang="en-MT" b="1" dirty="0"/>
              <a:t>risk categories</a:t>
            </a:r>
            <a:r>
              <a:rPr lang="en-MT" dirty="0"/>
              <a:t> and </a:t>
            </a:r>
            <a:r>
              <a:rPr lang="en-MT" b="1" dirty="0"/>
              <a:t>urban sectors</a:t>
            </a:r>
            <a:r>
              <a:rPr lang="en-MT" dirty="0"/>
              <a:t>.</a:t>
            </a:r>
            <a:endParaRPr dirty="0"/>
          </a:p>
          <a:p>
            <a:pPr marL="0" lvl="0" indent="0" algn="l" rtl="0">
              <a:lnSpc>
                <a:spcPct val="100000"/>
              </a:lnSpc>
              <a:spcBef>
                <a:spcPts val="0"/>
              </a:spcBef>
              <a:spcAft>
                <a:spcPts val="0"/>
              </a:spcAft>
              <a:buClr>
                <a:schemeClr val="dk1"/>
              </a:buClr>
              <a:buSzPts val="1400"/>
              <a:buFont typeface="Trebuchet MS"/>
              <a:buNone/>
            </a:pPr>
            <a:endParaRPr dirty="0"/>
          </a:p>
        </p:txBody>
      </p:sp>
      <p:sp>
        <p:nvSpPr>
          <p:cNvPr id="136" name="Google Shape;13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214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340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745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2168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8044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93" name="Google Shape;193;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99" name="Google Shape;199;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6075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719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59991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2585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11786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20525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75861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645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47183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04129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60115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7128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72258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6965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65811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162564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2217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928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75" name="Google Shape;375;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85" name="Google Shape;385;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396" name="Google Shape;39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08" name="Google Shape;408;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18" name="Google Shape;418;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28" name="Google Shape;428;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38" name="Google Shape;438;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50" name="Google Shape;450;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59" name="Google Shape;459;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74" name="Google Shape;474;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85" name="Google Shape;485;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494" name="Google Shape;494;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04" name="Google Shape;504;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3821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23" name="Google Shape;523;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36087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546" name="Google Shape;546;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33241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light">
  <p:cSld name="Title Slide - light">
    <p:spTree>
      <p:nvGrpSpPr>
        <p:cNvPr id="1" name="Shape 14"/>
        <p:cNvGrpSpPr/>
        <p:nvPr/>
      </p:nvGrpSpPr>
      <p:grpSpPr>
        <a:xfrm>
          <a:off x="0" y="0"/>
          <a:ext cx="0" cy="0"/>
          <a:chOff x="0" y="0"/>
          <a:chExt cx="0" cy="0"/>
        </a:xfrm>
      </p:grpSpPr>
      <p:sp>
        <p:nvSpPr>
          <p:cNvPr id="15" name="Google Shape;15;p44"/>
          <p:cNvSpPr/>
          <p:nvPr/>
        </p:nvSpPr>
        <p:spPr>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6" name="Google Shape;16;p44"/>
          <p:cNvSpPr txBox="1">
            <a:spLocks noGrp="1"/>
          </p:cNvSpPr>
          <p:nvPr>
            <p:ph type="body" idx="1"/>
          </p:nvPr>
        </p:nvSpPr>
        <p:spPr>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7" name="Google Shape;17;p44"/>
          <p:cNvSpPr/>
          <p:nvPr/>
        </p:nvSpPr>
        <p:spPr>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8" name="Google Shape;18;p44"/>
          <p:cNvSpPr/>
          <p:nvPr/>
        </p:nvSpPr>
        <p:spPr>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9" name="Google Shape;19;p44"/>
          <p:cNvSpPr/>
          <p:nvPr/>
        </p:nvSpPr>
        <p:spPr>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0" name="Google Shape;20;p44"/>
          <p:cNvSpPr/>
          <p:nvPr/>
        </p:nvSpPr>
        <p:spPr>
          <a:xfrm rot="-8360992">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1" name="Google Shape;21;p44"/>
          <p:cNvSpPr/>
          <p:nvPr/>
        </p:nvSpPr>
        <p:spPr>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2" name="Google Shape;22;p44"/>
          <p:cNvSpPr/>
          <p:nvPr/>
        </p:nvSpPr>
        <p:spPr>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3" name="Google Shape;23;p44"/>
          <p:cNvSpPr/>
          <p:nvPr/>
        </p:nvSpPr>
        <p:spPr>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4" name="Google Shape;24;p44"/>
          <p:cNvSpPr/>
          <p:nvPr/>
        </p:nvSpPr>
        <p:spPr>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5" name="Google Shape;25;p44"/>
          <p:cNvSpPr/>
          <p:nvPr/>
        </p:nvSpPr>
        <p:spPr>
          <a:xfrm rot="9190019">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nvGrpSpPr>
          <p:cNvPr id="26" name="Google Shape;26;p44"/>
          <p:cNvGrpSpPr/>
          <p:nvPr/>
        </p:nvGrpSpPr>
        <p:grpSpPr>
          <a:xfrm>
            <a:off x="-715024" y="1671219"/>
            <a:ext cx="4169925" cy="3905352"/>
            <a:chOff x="-586420" y="1648608"/>
            <a:chExt cx="4586919" cy="4295887"/>
          </a:xfrm>
        </p:grpSpPr>
        <p:sp>
          <p:nvSpPr>
            <p:cNvPr id="27" name="Google Shape;27;p44"/>
            <p:cNvSpPr/>
            <p:nvPr/>
          </p:nvSpPr>
          <p:spPr>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8" name="Google Shape;28;p44"/>
            <p:cNvSpPr/>
            <p:nvPr/>
          </p:nvSpPr>
          <p:spPr>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9" name="Google Shape;29;p44"/>
            <p:cNvSpPr/>
            <p:nvPr/>
          </p:nvSpPr>
          <p:spPr>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pic>
        <p:nvPicPr>
          <p:cNvPr id="30" name="Google Shape;30;p44" descr="Immagine che contiene testo, schermata, Carattere, logo&#10;&#10;Descrizione generata automaticamente"/>
          <p:cNvPicPr preferRelativeResize="0"/>
          <p:nvPr/>
        </p:nvPicPr>
        <p:blipFill rotWithShape="1">
          <a:blip r:embed="rId2">
            <a:alphaModFix/>
          </a:blip>
          <a:srcRect/>
          <a:stretch/>
        </p:blipFill>
        <p:spPr>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MT"/>
              <a:t>‹#›</a:t>
            </a:fld>
            <a:endParaRPr/>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Headlines + Text">
  <p:cSld name="Headlines + Text">
    <p:spTree>
      <p:nvGrpSpPr>
        <p:cNvPr id="1" name="Shape 37"/>
        <p:cNvGrpSpPr/>
        <p:nvPr/>
      </p:nvGrpSpPr>
      <p:grpSpPr>
        <a:xfrm>
          <a:off x="0" y="0"/>
          <a:ext cx="0" cy="0"/>
          <a:chOff x="0" y="0"/>
          <a:chExt cx="0" cy="0"/>
        </a:xfrm>
      </p:grpSpPr>
      <p:sp>
        <p:nvSpPr>
          <p:cNvPr id="38" name="Google Shape;38;p46"/>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6"/>
          <p:cNvSpPr txBox="1">
            <a:spLocks noGrp="1"/>
          </p:cNvSpPr>
          <p:nvPr>
            <p:ph type="body" idx="1"/>
          </p:nvPr>
        </p:nvSpPr>
        <p:spPr>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0" name="Google Shape;40;p46"/>
          <p:cNvSpPr txBox="1">
            <a:spLocks noGrp="1"/>
          </p:cNvSpPr>
          <p:nvPr>
            <p:ph type="body" idx="2"/>
          </p:nvPr>
        </p:nvSpPr>
        <p:spPr>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Headlines + two columns">
  <p:cSld name="1_Headlines + two columns">
    <p:spTree>
      <p:nvGrpSpPr>
        <p:cNvPr id="1" name="Shape 41"/>
        <p:cNvGrpSpPr/>
        <p:nvPr/>
      </p:nvGrpSpPr>
      <p:grpSpPr>
        <a:xfrm>
          <a:off x="0" y="0"/>
          <a:ext cx="0" cy="0"/>
          <a:chOff x="0" y="0"/>
          <a:chExt cx="0" cy="0"/>
        </a:xfrm>
      </p:grpSpPr>
      <p:sp>
        <p:nvSpPr>
          <p:cNvPr id="42" name="Google Shape;42;p4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7"/>
          <p:cNvSpPr txBox="1">
            <a:spLocks noGrp="1"/>
          </p:cNvSpPr>
          <p:nvPr>
            <p:ph type="body" idx="1"/>
          </p:nvPr>
        </p:nvSpPr>
        <p:spPr>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4" name="Google Shape;44;p47"/>
          <p:cNvSpPr txBox="1">
            <a:spLocks noGrp="1"/>
          </p:cNvSpPr>
          <p:nvPr>
            <p:ph type="body" idx="2"/>
          </p:nvPr>
        </p:nvSpPr>
        <p:spPr>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5" name="Google Shape;45;p47"/>
          <p:cNvSpPr txBox="1">
            <a:spLocks noGrp="1"/>
          </p:cNvSpPr>
          <p:nvPr>
            <p:ph type="body" idx="3"/>
          </p:nvPr>
        </p:nvSpPr>
        <p:spPr>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eadline + Text / no subline">
  <p:cSld name="Headline + Text / no subline">
    <p:spTree>
      <p:nvGrpSpPr>
        <p:cNvPr id="1" name="Shape 46"/>
        <p:cNvGrpSpPr/>
        <p:nvPr/>
      </p:nvGrpSpPr>
      <p:grpSpPr>
        <a:xfrm>
          <a:off x="0" y="0"/>
          <a:ext cx="0" cy="0"/>
          <a:chOff x="0" y="0"/>
          <a:chExt cx="0" cy="0"/>
        </a:xfrm>
      </p:grpSpPr>
      <p:sp>
        <p:nvSpPr>
          <p:cNvPr id="47" name="Google Shape;47;p48"/>
          <p:cNvSpPr txBox="1">
            <a:spLocks noGrp="1"/>
          </p:cNvSpPr>
          <p:nvPr>
            <p:ph type="title"/>
          </p:nvPr>
        </p:nvSpPr>
        <p:spPr>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8"/>
          <p:cNvSpPr txBox="1">
            <a:spLocks noGrp="1"/>
          </p:cNvSpPr>
          <p:nvPr>
            <p:ph type="body" idx="1"/>
          </p:nvPr>
        </p:nvSpPr>
        <p:spPr>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hapter Break with Pic left">
  <p:cSld name="Chapter Break with Pic left">
    <p:spTree>
      <p:nvGrpSpPr>
        <p:cNvPr id="1" name="Shape 49"/>
        <p:cNvGrpSpPr/>
        <p:nvPr/>
      </p:nvGrpSpPr>
      <p:grpSpPr>
        <a:xfrm>
          <a:off x="0" y="0"/>
          <a:ext cx="0" cy="0"/>
          <a:chOff x="0" y="0"/>
          <a:chExt cx="0" cy="0"/>
        </a:xfrm>
      </p:grpSpPr>
      <p:sp>
        <p:nvSpPr>
          <p:cNvPr id="50" name="Google Shape;50;p49"/>
          <p:cNvSpPr/>
          <p:nvPr/>
        </p:nvSpPr>
        <p:spPr>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1" name="Google Shape;51;p49"/>
          <p:cNvCxnSpPr/>
          <p:nvPr/>
        </p:nvCxnSpPr>
        <p:spPr>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2" name="Google Shape;52;p49"/>
          <p:cNvSpPr>
            <a:spLocks noGrp="1"/>
          </p:cNvSpPr>
          <p:nvPr>
            <p:ph type="pic" idx="2"/>
          </p:nvPr>
        </p:nvSpPr>
        <p:spPr>
          <a:xfrm>
            <a:off x="4572000" y="0"/>
            <a:ext cx="4572000" cy="5143500"/>
          </a:xfrm>
          <a:prstGeom prst="rect">
            <a:avLst/>
          </a:prstGeom>
          <a:noFill/>
          <a:ln>
            <a:noFill/>
          </a:ln>
        </p:spPr>
      </p:sp>
      <p:sp>
        <p:nvSpPr>
          <p:cNvPr id="53" name="Google Shape;53;p49"/>
          <p:cNvSpPr txBox="1">
            <a:spLocks noGrp="1"/>
          </p:cNvSpPr>
          <p:nvPr>
            <p:ph type="body" idx="1"/>
          </p:nvPr>
        </p:nvSpPr>
        <p:spPr>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4" name="Google Shape;54;p49"/>
          <p:cNvSpPr txBox="1">
            <a:spLocks noGrp="1"/>
          </p:cNvSpPr>
          <p:nvPr>
            <p:ph type="body" idx="3"/>
          </p:nvPr>
        </p:nvSpPr>
        <p:spPr>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5" name="Google Shape;55;p49"/>
          <p:cNvSpPr txBox="1">
            <a:spLocks noGrp="1"/>
          </p:cNvSpPr>
          <p:nvPr>
            <p:ph type="body" idx="4"/>
          </p:nvPr>
        </p:nvSpPr>
        <p:spPr>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hapter Break with Pic right">
  <p:cSld name="Chapter Break with Pic right">
    <p:spTree>
      <p:nvGrpSpPr>
        <p:cNvPr id="1" name="Shape 56"/>
        <p:cNvGrpSpPr/>
        <p:nvPr/>
      </p:nvGrpSpPr>
      <p:grpSpPr>
        <a:xfrm>
          <a:off x="0" y="0"/>
          <a:ext cx="0" cy="0"/>
          <a:chOff x="0" y="0"/>
          <a:chExt cx="0" cy="0"/>
        </a:xfrm>
      </p:grpSpPr>
      <p:sp>
        <p:nvSpPr>
          <p:cNvPr id="57" name="Google Shape;57;p50"/>
          <p:cNvSpPr/>
          <p:nvPr/>
        </p:nvSpPr>
        <p:spPr>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8" name="Google Shape;58;p50"/>
          <p:cNvCxnSpPr/>
          <p:nvPr/>
        </p:nvCxnSpPr>
        <p:spPr>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9" name="Google Shape;59;p50"/>
          <p:cNvSpPr>
            <a:spLocks noGrp="1"/>
          </p:cNvSpPr>
          <p:nvPr>
            <p:ph type="pic" idx="2"/>
          </p:nvPr>
        </p:nvSpPr>
        <p:spPr>
          <a:xfrm>
            <a:off x="0" y="-14748"/>
            <a:ext cx="4572000" cy="5143500"/>
          </a:xfrm>
          <a:prstGeom prst="rect">
            <a:avLst/>
          </a:prstGeom>
          <a:noFill/>
          <a:ln>
            <a:noFill/>
          </a:ln>
        </p:spPr>
      </p:sp>
      <p:sp>
        <p:nvSpPr>
          <p:cNvPr id="60" name="Google Shape;60;p50"/>
          <p:cNvSpPr txBox="1">
            <a:spLocks noGrp="1"/>
          </p:cNvSpPr>
          <p:nvPr>
            <p:ph type="body" idx="1"/>
          </p:nvPr>
        </p:nvSpPr>
        <p:spPr>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1" name="Google Shape;61;p50"/>
          <p:cNvSpPr txBox="1">
            <a:spLocks noGrp="1"/>
          </p:cNvSpPr>
          <p:nvPr>
            <p:ph type="body" idx="3"/>
          </p:nvPr>
        </p:nvSpPr>
        <p:spPr>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2" name="Google Shape;62;p50"/>
          <p:cNvSpPr txBox="1">
            <a:spLocks noGrp="1"/>
          </p:cNvSpPr>
          <p:nvPr>
            <p:ph type="body" idx="4"/>
          </p:nvPr>
        </p:nvSpPr>
        <p:spPr>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hapterbreak_2">
  <p:cSld name="Chapterbreak_2">
    <p:bg>
      <p:bgPr>
        <a:solidFill>
          <a:schemeClr val="accent4"/>
        </a:solidFill>
        <a:effectLst/>
      </p:bgPr>
    </p:bg>
    <p:spTree>
      <p:nvGrpSpPr>
        <p:cNvPr id="1" name="Shape 63"/>
        <p:cNvGrpSpPr/>
        <p:nvPr/>
      </p:nvGrpSpPr>
      <p:grpSpPr>
        <a:xfrm>
          <a:off x="0" y="0"/>
          <a:ext cx="0" cy="0"/>
          <a:chOff x="0" y="0"/>
          <a:chExt cx="0" cy="0"/>
        </a:xfrm>
      </p:grpSpPr>
      <p:sp>
        <p:nvSpPr>
          <p:cNvPr id="64" name="Google Shape;64;p51"/>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5" name="Google Shape;65;p51"/>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66" name="Google Shape;66;p51"/>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pterbreak">
  <p:cSld name="Chapterbreak">
    <p:bg>
      <p:bgPr>
        <a:solidFill>
          <a:schemeClr val="accent4"/>
        </a:solidFill>
        <a:effectLst/>
      </p:bgPr>
    </p:bg>
    <p:spTree>
      <p:nvGrpSpPr>
        <p:cNvPr id="1" name="Shape 67"/>
        <p:cNvGrpSpPr/>
        <p:nvPr/>
      </p:nvGrpSpPr>
      <p:grpSpPr>
        <a:xfrm>
          <a:off x="0" y="0"/>
          <a:ext cx="0" cy="0"/>
          <a:chOff x="0" y="0"/>
          <a:chExt cx="0" cy="0"/>
        </a:xfrm>
      </p:grpSpPr>
      <p:sp>
        <p:nvSpPr>
          <p:cNvPr id="68" name="Google Shape;68;p52"/>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9" name="Google Shape;69;p52"/>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70" name="Google Shape;70;p52"/>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meline OVERVIEW">
  <p:cSld name="Timeline OVERVIEW">
    <p:spTree>
      <p:nvGrpSpPr>
        <p:cNvPr id="1" name="Shape 71"/>
        <p:cNvGrpSpPr/>
        <p:nvPr/>
      </p:nvGrpSpPr>
      <p:grpSpPr>
        <a:xfrm>
          <a:off x="0" y="0"/>
          <a:ext cx="0" cy="0"/>
          <a:chOff x="0" y="0"/>
          <a:chExt cx="0" cy="0"/>
        </a:xfrm>
      </p:grpSpPr>
      <p:cxnSp>
        <p:nvCxnSpPr>
          <p:cNvPr id="72" name="Google Shape;72;p53"/>
          <p:cNvCxnSpPr/>
          <p:nvPr/>
        </p:nvCxnSpPr>
        <p:spPr>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3" name="Google Shape;73;p53"/>
          <p:cNvCxnSpPr/>
          <p:nvPr/>
        </p:nvCxnSpPr>
        <p:spPr>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4" name="Google Shape;74;p53"/>
          <p:cNvCxnSpPr/>
          <p:nvPr/>
        </p:nvCxnSpPr>
        <p:spPr>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5" name="Google Shape;75;p53"/>
          <p:cNvCxnSpPr/>
          <p:nvPr/>
        </p:nvCxnSpPr>
        <p:spPr>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76" name="Google Shape;76;p53"/>
          <p:cNvCxnSpPr/>
          <p:nvPr/>
        </p:nvCxnSpPr>
        <p:spPr>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77" name="Google Shape;77;p53"/>
          <p:cNvSpPr txBox="1">
            <a:spLocks noGrp="1"/>
          </p:cNvSpPr>
          <p:nvPr>
            <p:ph type="sldNum" idx="12"/>
          </p:nvPr>
        </p:nvSpPr>
        <p:spPr>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MT"/>
              <a:t>‹#›</a:t>
            </a:fld>
            <a:endParaRPr/>
          </a:p>
        </p:txBody>
      </p:sp>
      <p:sp>
        <p:nvSpPr>
          <p:cNvPr id="78" name="Google Shape;78;p53"/>
          <p:cNvSpPr/>
          <p:nvPr/>
        </p:nvSpPr>
        <p:spPr>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meline middle">
  <p:cSld name="Timeline middle">
    <p:spTree>
      <p:nvGrpSpPr>
        <p:cNvPr id="1" name="Shape 82"/>
        <p:cNvGrpSpPr/>
        <p:nvPr/>
      </p:nvGrpSpPr>
      <p:grpSpPr>
        <a:xfrm>
          <a:off x="0" y="0"/>
          <a:ext cx="0" cy="0"/>
          <a:chOff x="0" y="0"/>
          <a:chExt cx="0" cy="0"/>
        </a:xfrm>
      </p:grpSpPr>
      <p:sp>
        <p:nvSpPr>
          <p:cNvPr id="83" name="Google Shape;83;p55"/>
          <p:cNvSpPr txBox="1">
            <a:spLocks noGrp="1"/>
          </p:cNvSpPr>
          <p:nvPr>
            <p:ph type="body" idx="1"/>
          </p:nvPr>
        </p:nvSpPr>
        <p:spPr>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4" name="Google Shape;84;p55"/>
          <p:cNvSpPr txBox="1">
            <a:spLocks noGrp="1"/>
          </p:cNvSpPr>
          <p:nvPr>
            <p:ph type="body" idx="2"/>
          </p:nvPr>
        </p:nvSpPr>
        <p:spPr>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5" name="Google Shape;85;p55"/>
          <p:cNvSpPr txBox="1">
            <a:spLocks noGrp="1"/>
          </p:cNvSpPr>
          <p:nvPr>
            <p:ph type="body" idx="3"/>
          </p:nvPr>
        </p:nvSpPr>
        <p:spPr>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6" name="Google Shape;86;p55"/>
          <p:cNvSpPr txBox="1">
            <a:spLocks noGrp="1"/>
          </p:cNvSpPr>
          <p:nvPr>
            <p:ph type="body" idx="4"/>
          </p:nvPr>
        </p:nvSpPr>
        <p:spPr>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7" name="Google Shape;87;p55"/>
          <p:cNvSpPr txBox="1">
            <a:spLocks noGrp="1"/>
          </p:cNvSpPr>
          <p:nvPr>
            <p:ph type="body" idx="5"/>
          </p:nvPr>
        </p:nvSpPr>
        <p:spPr>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8" name="Google Shape;88;p55"/>
          <p:cNvSpPr txBox="1">
            <a:spLocks noGrp="1"/>
          </p:cNvSpPr>
          <p:nvPr>
            <p:ph type="body" idx="6"/>
          </p:nvPr>
        </p:nvSpPr>
        <p:spPr>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89" name="Google Shape;89;p55"/>
          <p:cNvCxnSpPr/>
          <p:nvPr/>
        </p:nvCxnSpPr>
        <p:spPr>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90" name="Google Shape;90;p55"/>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1" name="Google Shape;91;p55"/>
          <p:cNvCxnSpPr/>
          <p:nvPr/>
        </p:nvCxnSpPr>
        <p:spPr>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meline End">
  <p:cSld name="Timeline End">
    <p:spTree>
      <p:nvGrpSpPr>
        <p:cNvPr id="1" name="Shape 92"/>
        <p:cNvGrpSpPr/>
        <p:nvPr/>
      </p:nvGrpSpPr>
      <p:grpSpPr>
        <a:xfrm>
          <a:off x="0" y="0"/>
          <a:ext cx="0" cy="0"/>
          <a:chOff x="0" y="0"/>
          <a:chExt cx="0" cy="0"/>
        </a:xfrm>
      </p:grpSpPr>
      <p:cxnSp>
        <p:nvCxnSpPr>
          <p:cNvPr id="93" name="Google Shape;93;p56"/>
          <p:cNvCxnSpPr/>
          <p:nvPr/>
        </p:nvCxnSpPr>
        <p:spPr>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94" name="Google Shape;94;p56"/>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5" name="Google Shape;95;p56"/>
          <p:cNvSpPr txBox="1">
            <a:spLocks noGrp="1"/>
          </p:cNvSpPr>
          <p:nvPr>
            <p:ph type="body" idx="1"/>
          </p:nvPr>
        </p:nvSpPr>
        <p:spPr>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6" name="Google Shape;96;p56"/>
          <p:cNvSpPr txBox="1">
            <a:spLocks noGrp="1"/>
          </p:cNvSpPr>
          <p:nvPr>
            <p:ph type="body" idx="2"/>
          </p:nvPr>
        </p:nvSpPr>
        <p:spPr>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7" name="Google Shape;97;p56"/>
          <p:cNvSpPr txBox="1">
            <a:spLocks noGrp="1"/>
          </p:cNvSpPr>
          <p:nvPr>
            <p:ph type="body" idx="3"/>
          </p:nvPr>
        </p:nvSpPr>
        <p:spPr>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8" name="Google Shape;98;p56"/>
          <p:cNvSpPr txBox="1">
            <a:spLocks noGrp="1"/>
          </p:cNvSpPr>
          <p:nvPr>
            <p:ph type="body" idx="4"/>
          </p:nvPr>
        </p:nvSpPr>
        <p:spPr>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9" name="Google Shape;99;p56"/>
          <p:cNvSpPr txBox="1">
            <a:spLocks noGrp="1"/>
          </p:cNvSpPr>
          <p:nvPr>
            <p:ph type="body" idx="5"/>
          </p:nvPr>
        </p:nvSpPr>
        <p:spPr>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00" name="Google Shape;100;p56"/>
          <p:cNvSpPr txBox="1">
            <a:spLocks noGrp="1"/>
          </p:cNvSpPr>
          <p:nvPr>
            <p:ph type="body" idx="6"/>
          </p:nvPr>
        </p:nvSpPr>
        <p:spPr>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101" name="Google Shape;101;p56"/>
          <p:cNvCxnSpPr/>
          <p:nvPr/>
        </p:nvCxnSpPr>
        <p:spPr>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02" name="Google Shape;102;p56"/>
          <p:cNvSpPr/>
          <p:nvPr/>
        </p:nvSpPr>
        <p:spPr>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ight grey background with page count">
  <p:cSld name="Light grey background with page count">
    <p:bg>
      <p:bgPr>
        <a:solidFill>
          <a:srgbClr val="E6E6E6"/>
        </a:solidFill>
        <a:effectLst/>
      </p:bgPr>
    </p:bg>
    <p:spTree>
      <p:nvGrpSpPr>
        <p:cNvPr id="1" name="Shape 103"/>
        <p:cNvGrpSpPr/>
        <p:nvPr/>
      </p:nvGrpSpPr>
      <p:grpSpPr>
        <a:xfrm>
          <a:off x="0" y="0"/>
          <a:ext cx="0" cy="0"/>
          <a:chOff x="0" y="0"/>
          <a:chExt cx="0" cy="0"/>
        </a:xfrm>
      </p:grpSpPr>
      <p:sp>
        <p:nvSpPr>
          <p:cNvPr id="104" name="Google Shape;104;p57"/>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5" name="Google Shape;105;p5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er grey background/empty">
  <p:cSld name="Darker grey background/empty">
    <p:bg>
      <p:bgPr>
        <a:solidFill>
          <a:srgbClr val="C8D3D8"/>
        </a:solidFill>
        <a:effectLst/>
      </p:bgPr>
    </p:bg>
    <p:spTree>
      <p:nvGrpSpPr>
        <p:cNvPr id="1" name="Shape 106"/>
        <p:cNvGrpSpPr/>
        <p:nvPr/>
      </p:nvGrpSpPr>
      <p:grpSpPr>
        <a:xfrm>
          <a:off x="0" y="0"/>
          <a:ext cx="0" cy="0"/>
          <a:chOff x="0" y="0"/>
          <a:chExt cx="0" cy="0"/>
        </a:xfrm>
      </p:grpSpPr>
      <p:sp>
        <p:nvSpPr>
          <p:cNvPr id="107" name="Google Shape;107;p58"/>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8" name="Google Shape;108;p58"/>
          <p:cNvSpPr/>
          <p:nvPr/>
        </p:nvSpPr>
        <p:spPr>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9909494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924774589"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extLst>
      <p:ext uri="{BB962C8B-B14F-4D97-AF65-F5344CB8AC3E}">
        <p14:creationId xmlns:p14="http://schemas.microsoft.com/office/powerpoint/2010/main" val="2078518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1" name="Google Shape;11;p43"/>
          <p:cNvSpPr txBox="1">
            <a:spLocks noGrp="1"/>
          </p:cNvSpPr>
          <p:nvPr>
            <p:ph type="body" idx="1"/>
          </p:nvPr>
        </p:nvSpPr>
        <p:spPr>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43"/>
          <p:cNvSpPr txBox="1">
            <a:spLocks noGrp="1"/>
          </p:cNvSpPr>
          <p:nvPr>
            <p:ph type="title"/>
          </p:nvPr>
        </p:nvSpPr>
        <p:spPr>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43"/>
          <p:cNvSpPr txBox="1"/>
          <p:nvPr/>
        </p:nvSpPr>
        <p:spPr>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MT" sz="1000" b="0" i="0" u="none" strike="noStrike" cap="none">
                <a:solidFill>
                  <a:schemeClr val="lt1"/>
                </a:solidFill>
                <a:latin typeface="Trebuchet MS"/>
                <a:ea typeface="Trebuchet MS"/>
                <a:cs typeface="Trebuchet MS"/>
                <a:sym typeface="Trebuchet MS"/>
              </a:rPr>
              <a:t>‹#›</a:t>
            </a:fld>
            <a:endParaRPr sz="1000" b="0" i="0" u="none" strike="noStrike" cap="none">
              <a:solidFill>
                <a:schemeClr val="lt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29573803"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902832061"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861541182"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390320710"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954856889"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1252397771"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dirty="0"/>
          </a:p>
          <a:p>
            <a:pPr marL="0" marR="0" lvl="0" indent="0" algn="l" rtl="0">
              <a:lnSpc>
                <a:spcPct val="100000"/>
              </a:lnSpc>
              <a:spcBef>
                <a:spcPts val="0"/>
              </a:spcBef>
              <a:spcAft>
                <a:spcPts val="0"/>
              </a:spcAft>
              <a:buClr>
                <a:schemeClr val="lt2"/>
              </a:buClr>
              <a:buSzPts val="800"/>
              <a:buFont typeface="Noto Sans Symbols"/>
              <a:buNone/>
              <a:defRPr/>
            </a:pPr>
            <a:r>
              <a:rPr lang="en-GB" sz="1000" dirty="0"/>
              <a:t>Activity 3.2</a:t>
            </a:r>
            <a:endParaRPr dirty="0"/>
          </a:p>
          <a:p>
            <a:pPr marL="0" marR="0" lvl="0" indent="0" algn="l" rtl="0">
              <a:lnSpc>
                <a:spcPct val="100000"/>
              </a:lnSpc>
              <a:spcBef>
                <a:spcPts val="0"/>
              </a:spcBef>
              <a:spcAft>
                <a:spcPts val="0"/>
              </a:spcAft>
              <a:buClr>
                <a:schemeClr val="lt2"/>
              </a:buClr>
              <a:buSzPts val="800"/>
              <a:buFont typeface="Noto Sans Symbols"/>
              <a:buNone/>
              <a:defRPr/>
            </a:pPr>
            <a:r>
              <a:rPr lang="en-GB" sz="1000" dirty="0" err="1"/>
              <a:t>SuPeRBE</a:t>
            </a:r>
            <a:r>
              <a:rPr lang="en-GB" sz="1000" dirty="0"/>
              <a:t> Project (CE0200768)</a:t>
            </a:r>
            <a:endParaRPr sz="1000" dirty="0"/>
          </a:p>
        </p:txBody>
      </p:sp>
      <p:sp>
        <p:nvSpPr>
          <p:cNvPr id="1782886618" name="Google Shape;114;g356110b305c_0_8"/>
          <p:cNvSpPr txBox="1">
            <a:spLocks noGrp="1"/>
          </p:cNvSpPr>
          <p:nvPr>
            <p:ph type="body" idx="4294967295"/>
          </p:nvPr>
        </p:nvSpPr>
        <p:spPr bwMode="auto">
          <a:xfrm>
            <a:off x="520080" y="1420988"/>
            <a:ext cx="6963562" cy="573179"/>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dirty="0" err="1"/>
              <a:t>SuPeRBE</a:t>
            </a:r>
            <a:r>
              <a:rPr lang="en-GB" sz="3000" b="1" dirty="0"/>
              <a:t> </a:t>
            </a:r>
            <a:r>
              <a:rPr lang="hr-HR" sz="3000" b="1" dirty="0"/>
              <a:t>materijali za obuku</a:t>
            </a:r>
            <a:endParaRPr sz="3000" dirty="0"/>
          </a:p>
          <a:p>
            <a:pPr marL="0" lvl="0" indent="0" algn="l" rtl="0">
              <a:lnSpc>
                <a:spcPct val="100000"/>
              </a:lnSpc>
              <a:spcBef>
                <a:spcPts val="0"/>
              </a:spcBef>
              <a:spcAft>
                <a:spcPts val="0"/>
              </a:spcAft>
              <a:buSzPts val="1920"/>
              <a:buNone/>
              <a:defRPr/>
            </a:pPr>
            <a:endParaRPr sz="3000" b="1" dirty="0">
              <a:solidFill>
                <a:srgbClr val="53656D"/>
              </a:solidFill>
            </a:endParaRPr>
          </a:p>
        </p:txBody>
      </p:sp>
      <p:sp>
        <p:nvSpPr>
          <p:cNvPr id="513063354" name="Google Shape;116;g356110b305c_0_8"/>
          <p:cNvSpPr txBox="1"/>
          <p:nvPr/>
        </p:nvSpPr>
        <p:spPr bwMode="auto">
          <a:xfrm>
            <a:off x="516270" y="2148848"/>
            <a:ext cx="7189500" cy="712141"/>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 RBE </a:t>
            </a:r>
            <a:r>
              <a:rPr lang="hr-HR" sz="2400" b="1" dirty="0">
                <a:solidFill>
                  <a:schemeClr val="accent4"/>
                </a:solidFill>
                <a:latin typeface="Trebuchet MS"/>
                <a:ea typeface="Trebuchet MS"/>
                <a:cs typeface="Trebuchet MS"/>
              </a:rPr>
              <a:t>sustav procjene</a:t>
            </a:r>
            <a:endParaRPr sz="1400" b="0" i="0" u="none" strike="noStrike" cap="none" dirty="0">
              <a:solidFill>
                <a:srgbClr val="000000"/>
              </a:solidFill>
              <a:latin typeface="Arial"/>
              <a:ea typeface="Arial"/>
              <a:cs typeface="Arial"/>
            </a:endParaRPr>
          </a:p>
        </p:txBody>
      </p:sp>
      <p:sp>
        <p:nvSpPr>
          <p:cNvPr id="1517052136" name="Google Shape;117;g356110b305c_0_8"/>
          <p:cNvSpPr txBox="1"/>
          <p:nvPr/>
        </p:nvSpPr>
        <p:spPr bwMode="auto">
          <a:xfrm>
            <a:off x="5090401" y="3573131"/>
            <a:ext cx="41221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hr-HR" sz="2000" b="1" i="0" u="none" strike="noStrike" cap="none" dirty="0">
                <a:solidFill>
                  <a:schemeClr val="accent4"/>
                </a:solidFill>
                <a:latin typeface="Trebuchet MS"/>
                <a:ea typeface="Trebuchet MS"/>
                <a:cs typeface="Trebuchet MS"/>
              </a:rPr>
              <a:t>Razina kompetencije</a:t>
            </a:r>
            <a:r>
              <a:rPr lang="en-GB" sz="2000" b="1" i="0" u="none" strike="noStrike" cap="none" dirty="0">
                <a:solidFill>
                  <a:schemeClr val="accent4"/>
                </a:solidFill>
                <a:latin typeface="Trebuchet MS"/>
                <a:ea typeface="Trebuchet MS"/>
                <a:cs typeface="Trebuchet MS"/>
              </a:rPr>
              <a:t>: 1,2,3</a:t>
            </a:r>
            <a:endParaRPr sz="2000" b="1" i="0" u="none" strike="noStrike" cap="none" dirty="0">
              <a:solidFill>
                <a:schemeClr val="accent4"/>
              </a:solidFill>
              <a:latin typeface="Trebuchet MS"/>
              <a:ea typeface="Trebuchet MS"/>
              <a:cs typeface="Trebuchet MS"/>
            </a:endParaRPr>
          </a:p>
        </p:txBody>
      </p:sp>
      <p:sp>
        <p:nvSpPr>
          <p:cNvPr id="1830183452" name="Google Shape;118;g356110b305c_0_8"/>
          <p:cNvSpPr txBox="1"/>
          <p:nvPr/>
        </p:nvSpPr>
        <p:spPr bwMode="auto">
          <a:xfrm>
            <a:off x="516270" y="29303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AD2.1 RBE Method</a:t>
            </a:r>
            <a:endParaRPr sz="1400" b="0" i="0" u="none" strike="noStrike" cap="none" dirty="0">
              <a:solidFill>
                <a:srgbClr val="000000"/>
              </a:solidFill>
              <a:latin typeface="Arial"/>
              <a:ea typeface="Arial"/>
              <a:cs typeface="Arial"/>
            </a:endParaRPr>
          </a:p>
        </p:txBody>
      </p:sp>
      <p:sp>
        <p:nvSpPr>
          <p:cNvPr id="1430986560" name="Google Shape;119;g356110b305c_0_8"/>
          <p:cNvSpPr txBox="1"/>
          <p:nvPr/>
        </p:nvSpPr>
        <p:spPr bwMode="auto">
          <a:xfrm>
            <a:off x="538220" y="1834962"/>
            <a:ext cx="7189500" cy="581762"/>
          </a:xfrm>
          <a:prstGeom prst="rect">
            <a:avLst/>
          </a:prstGeom>
          <a:noFill/>
          <a:ln>
            <a:noFill/>
          </a:ln>
        </p:spPr>
        <p:txBody>
          <a:bodyPr spcFirstLastPara="1" wrap="square" lIns="217575" tIns="108775" rIns="217575" bIns="108775" anchor="t" anchorCtr="0">
            <a:noAutofit/>
          </a:bodyPr>
          <a:lstStyle/>
          <a:p>
            <a:pPr lvl="0">
              <a:buClr>
                <a:schemeClr val="lt2"/>
              </a:buClr>
              <a:buSzPts val="1920"/>
              <a:defRPr/>
            </a:pPr>
            <a:br>
              <a:rPr lang="hr-HR" sz="1200" dirty="0"/>
            </a:br>
            <a:r>
              <a:rPr lang="hr-HR" sz="1200" dirty="0">
                <a:solidFill>
                  <a:srgbClr val="70AD47"/>
                </a:solidFill>
              </a:rPr>
              <a:t>Makro područje stručnosti:</a:t>
            </a:r>
            <a:endParaRPr sz="1200" b="0" i="0" u="none" strike="noStrike" cap="none" dirty="0">
              <a:solidFill>
                <a:srgbClr val="70AD47"/>
              </a:solidFill>
              <a:latin typeface="Arial"/>
              <a:ea typeface="Arial"/>
              <a:cs typeface="Arial"/>
            </a:endParaRPr>
          </a:p>
        </p:txBody>
      </p:sp>
      <p:sp>
        <p:nvSpPr>
          <p:cNvPr id="1117976582" name="Google Shape;120;g356110b305c_0_8"/>
          <p:cNvSpPr txBox="1"/>
          <p:nvPr/>
        </p:nvSpPr>
        <p:spPr bwMode="auto">
          <a:xfrm>
            <a:off x="523704" y="2641700"/>
            <a:ext cx="7189500" cy="931431"/>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hr-HR" sz="1700" b="1" dirty="0">
                <a:solidFill>
                  <a:schemeClr val="accent4"/>
                </a:solidFill>
                <a:latin typeface="Trebuchet MS"/>
                <a:ea typeface="Trebuchet MS"/>
                <a:cs typeface="Trebuchet MS"/>
              </a:rPr>
              <a:t> Područje stručnosti</a:t>
            </a:r>
            <a:r>
              <a:rPr lang="en-GB" sz="1700" b="1" i="0" u="none" strike="noStrike" cap="none" dirty="0">
                <a:solidFill>
                  <a:schemeClr val="accent4"/>
                </a:solidFill>
                <a:latin typeface="Trebuchet MS"/>
                <a:ea typeface="Trebuchet MS"/>
                <a:cs typeface="Trebuchet MS"/>
              </a:rPr>
              <a:t>:</a:t>
            </a:r>
            <a:endParaRPr lang="en-GB" sz="700" b="0" i="0" u="none" strike="noStrike" cap="none" dirty="0">
              <a:solidFill>
                <a:srgbClr val="000000"/>
              </a:solidFill>
              <a:latin typeface="Arial"/>
              <a:ea typeface="Arial"/>
              <a:cs typeface="Arial"/>
            </a:endParaRPr>
          </a:p>
        </p:txBody>
      </p:sp>
      <p:sp>
        <p:nvSpPr>
          <p:cNvPr id="2" name="Rectangle 1">
            <a:extLst>
              <a:ext uri="{FF2B5EF4-FFF2-40B4-BE49-F238E27FC236}">
                <a16:creationId xmlns:a16="http://schemas.microsoft.com/office/drawing/2014/main" id="{4DCA41BD-5F13-2661-4A14-D3D35FF39CDF}"/>
              </a:ext>
            </a:extLst>
          </p:cNvPr>
          <p:cNvSpPr>
            <a:spLocks noGrp="1" noChangeArrowheads="1"/>
          </p:cNvSpPr>
          <p:nvPr>
            <p:ph type="body" idx="4294967295"/>
          </p:nvPr>
        </p:nvSpPr>
        <p:spPr bwMode="auto">
          <a:xfrm>
            <a:off x="5977877" y="4618112"/>
            <a:ext cx="243688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algn="r" defTabSz="914400" eaLnBrk="0" fontAlgn="base" latinLnBrk="0" hangingPunct="0">
              <a:buSzPts val="800"/>
              <a:buNone/>
              <a:tabLst/>
              <a:defRPr/>
            </a:pPr>
            <a:r>
              <a:rPr lang="it-IT" altLang="it-IT" sz="1000" dirty="0"/>
              <a:t>Area of Expertise: AD2.1 </a:t>
            </a:r>
            <a:r>
              <a:rPr lang="it-IT" altLang="it-IT" sz="1000" dirty="0" err="1"/>
              <a:t>according</a:t>
            </a:r>
            <a:endParaRPr lang="it-IT" altLang="it-IT" sz="1000" dirty="0"/>
          </a:p>
          <a:p>
            <a:pPr marL="0" indent="0" algn="r" defTabSz="914400" eaLnBrk="0" fontAlgn="base" latinLnBrk="0" hangingPunct="0">
              <a:buSzPts val="800"/>
              <a:buNone/>
              <a:tabLst/>
              <a:defRPr/>
            </a:pPr>
            <a:r>
              <a:rPr lang="it-IT" altLang="it-IT" sz="1000" dirty="0"/>
              <a:t>to the CEN Workshop Agreement 17939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D0FB7D2B-C2C1-530B-3F35-62177609A501}"/>
              </a:ext>
            </a:extLst>
          </p:cNvPr>
          <p:cNvSpPr>
            <a:spLocks noChangeArrowheads="1"/>
          </p:cNvSpPr>
          <p:nvPr/>
        </p:nvSpPr>
        <p:spPr bwMode="auto">
          <a:xfrm>
            <a:off x="0" y="0"/>
            <a:ext cx="914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2100" b="0" i="0" u="none" strike="noStrike" cap="none" normalizeH="0" baseline="0">
                <a:ln>
                  <a:noFill/>
                </a:ln>
                <a:solidFill>
                  <a:srgbClr val="1F1F1F"/>
                </a:solidFill>
                <a:effectLst/>
                <a:latin typeface="inherit"/>
              </a:rPr>
              <a:t>AD2.1 RBE metoda</a:t>
            </a:r>
            <a:r>
              <a:rPr kumimoji="0" lang="hr-HR" altLang="sr-Latn-RS" sz="600" b="0" i="0" u="none" strike="noStrike" cap="none" normalizeH="0" baseline="0">
                <a:ln>
                  <a:noFill/>
                </a:ln>
                <a:solidFill>
                  <a:schemeClr val="tx1"/>
                </a:solidFill>
                <a:effectLst/>
              </a:rPr>
              <a:t> </a:t>
            </a:r>
            <a:endParaRPr kumimoji="0" lang="hr-HR" altLang="sr-Latn-R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xfrm>
            <a:off x="402217" y="1063083"/>
            <a:ext cx="5233105" cy="1290150"/>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pPr>
            <a:r>
              <a:rPr lang="hr-HR" sz="1200" dirty="0">
                <a:solidFill>
                  <a:schemeClr val="tx2"/>
                </a:solidFill>
              </a:rPr>
              <a:t> </a:t>
            </a:r>
            <a:r>
              <a:rPr lang="en-GB" sz="1200" dirty="0" err="1">
                <a:solidFill>
                  <a:schemeClr val="tx2"/>
                </a:solidFill>
              </a:rPr>
              <a:t>Metoda</a:t>
            </a:r>
            <a:r>
              <a:rPr lang="en-GB" sz="1200" dirty="0">
                <a:solidFill>
                  <a:schemeClr val="tx2"/>
                </a:solidFill>
              </a:rPr>
              <a:t> RBE </a:t>
            </a:r>
            <a:r>
              <a:rPr lang="en-GB" sz="1200" dirty="0" err="1">
                <a:solidFill>
                  <a:schemeClr val="tx2"/>
                </a:solidFill>
              </a:rPr>
              <a:t>služi</a:t>
            </a:r>
            <a:r>
              <a:rPr lang="en-GB" sz="1200" dirty="0">
                <a:solidFill>
                  <a:schemeClr val="tx2"/>
                </a:solidFill>
              </a:rPr>
              <a:t> </a:t>
            </a:r>
            <a:r>
              <a:rPr lang="en-GB" sz="1200" dirty="0" err="1">
                <a:solidFill>
                  <a:schemeClr val="tx2"/>
                </a:solidFill>
              </a:rPr>
              <a:t>kao</a:t>
            </a:r>
            <a:r>
              <a:rPr lang="en-GB" sz="1200" dirty="0">
                <a:solidFill>
                  <a:schemeClr val="tx2"/>
                </a:solidFill>
              </a:rPr>
              <a:t> </a:t>
            </a:r>
            <a:r>
              <a:rPr lang="en-GB" sz="1200" dirty="0" err="1">
                <a:solidFill>
                  <a:schemeClr val="tx2"/>
                </a:solidFill>
              </a:rPr>
              <a:t>metodološka</a:t>
            </a:r>
            <a:r>
              <a:rPr lang="en-GB" sz="1200" dirty="0">
                <a:solidFill>
                  <a:schemeClr val="tx2"/>
                </a:solidFill>
              </a:rPr>
              <a:t> </a:t>
            </a:r>
            <a:r>
              <a:rPr lang="en-GB" sz="1200" dirty="0" err="1">
                <a:solidFill>
                  <a:schemeClr val="tx2"/>
                </a:solidFill>
              </a:rPr>
              <a:t>osnova</a:t>
            </a:r>
            <a:r>
              <a:rPr lang="en-GB" sz="1200" dirty="0">
                <a:solidFill>
                  <a:schemeClr val="tx2"/>
                </a:solidFill>
              </a:rPr>
              <a:t> </a:t>
            </a:r>
            <a:r>
              <a:rPr lang="en-GB" sz="1200" dirty="0" err="1">
                <a:solidFill>
                  <a:schemeClr val="tx2"/>
                </a:solidFill>
              </a:rPr>
              <a:t>Sustava</a:t>
            </a:r>
            <a:r>
              <a:rPr lang="en-GB" sz="1200" dirty="0">
                <a:solidFill>
                  <a:schemeClr val="tx2"/>
                </a:solidFill>
              </a:rPr>
              <a:t> </a:t>
            </a:r>
            <a:r>
              <a:rPr lang="en-GB" sz="1200" dirty="0" err="1">
                <a:solidFill>
                  <a:schemeClr val="tx2"/>
                </a:solidFill>
              </a:rPr>
              <a:t>procjene</a:t>
            </a:r>
            <a:r>
              <a:rPr lang="en-GB" sz="1200" dirty="0">
                <a:solidFill>
                  <a:schemeClr val="tx2"/>
                </a:solidFill>
              </a:rPr>
              <a:t> RBE. To je </a:t>
            </a:r>
            <a:r>
              <a:rPr lang="en-GB" sz="1200" dirty="0" err="1">
                <a:solidFill>
                  <a:schemeClr val="tx2"/>
                </a:solidFill>
              </a:rPr>
              <a:t>pristup</a:t>
            </a:r>
            <a:r>
              <a:rPr lang="en-GB" sz="1200" dirty="0">
                <a:solidFill>
                  <a:schemeClr val="tx2"/>
                </a:solidFill>
              </a:rPr>
              <a:t> </a:t>
            </a:r>
            <a:r>
              <a:rPr lang="en-GB" sz="1200" dirty="0" err="1">
                <a:solidFill>
                  <a:schemeClr val="tx2"/>
                </a:solidFill>
              </a:rPr>
              <a:t>višekriterijske</a:t>
            </a:r>
            <a:r>
              <a:rPr lang="en-GB" sz="1200" dirty="0">
                <a:solidFill>
                  <a:schemeClr val="tx2"/>
                </a:solidFill>
              </a:rPr>
              <a:t> </a:t>
            </a:r>
            <a:r>
              <a:rPr lang="en-GB" sz="1200" dirty="0" err="1">
                <a:solidFill>
                  <a:schemeClr val="tx2"/>
                </a:solidFill>
              </a:rPr>
              <a:t>analize</a:t>
            </a:r>
            <a:r>
              <a:rPr lang="en-GB" sz="1200" dirty="0">
                <a:solidFill>
                  <a:schemeClr val="tx2"/>
                </a:solidFill>
              </a:rPr>
              <a:t> </a:t>
            </a:r>
            <a:r>
              <a:rPr lang="en-GB" sz="1200" dirty="0" err="1">
                <a:solidFill>
                  <a:schemeClr val="tx2"/>
                </a:solidFill>
              </a:rPr>
              <a:t>razvijen</a:t>
            </a:r>
            <a:r>
              <a:rPr lang="en-GB" sz="1200" dirty="0">
                <a:solidFill>
                  <a:schemeClr val="tx2"/>
                </a:solidFill>
              </a:rPr>
              <a:t> za </a:t>
            </a:r>
            <a:r>
              <a:rPr lang="en-GB" sz="1200" dirty="0" err="1">
                <a:solidFill>
                  <a:schemeClr val="tx2"/>
                </a:solidFill>
              </a:rPr>
              <a:t>procjenu</a:t>
            </a:r>
            <a:r>
              <a:rPr lang="en-GB" sz="1200" dirty="0">
                <a:solidFill>
                  <a:schemeClr val="tx2"/>
                </a:solidFill>
              </a:rPr>
              <a:t> </a:t>
            </a:r>
            <a:r>
              <a:rPr lang="en-GB" sz="1200" dirty="0" err="1">
                <a:solidFill>
                  <a:schemeClr val="tx2"/>
                </a:solidFill>
              </a:rPr>
              <a:t>klimatskog</a:t>
            </a:r>
            <a:r>
              <a:rPr lang="en-GB" sz="1200" dirty="0">
                <a:solidFill>
                  <a:schemeClr val="tx2"/>
                </a:solidFill>
              </a:rPr>
              <a:t> </a:t>
            </a:r>
            <a:r>
              <a:rPr lang="en-GB" sz="1200" dirty="0" err="1">
                <a:solidFill>
                  <a:schemeClr val="tx2"/>
                </a:solidFill>
              </a:rPr>
              <a:t>rizika</a:t>
            </a:r>
            <a:r>
              <a:rPr lang="en-GB" sz="1200" dirty="0">
                <a:solidFill>
                  <a:schemeClr val="tx2"/>
                </a:solidFill>
              </a:rPr>
              <a:t> </a:t>
            </a:r>
            <a:r>
              <a:rPr lang="en-GB" sz="1200" dirty="0" err="1">
                <a:solidFill>
                  <a:schemeClr val="tx2"/>
                </a:solidFill>
              </a:rPr>
              <a:t>na</a:t>
            </a:r>
            <a:r>
              <a:rPr lang="en-GB" sz="1200" dirty="0">
                <a:solidFill>
                  <a:schemeClr val="tx2"/>
                </a:solidFill>
              </a:rPr>
              <a:t> </a:t>
            </a:r>
            <a:r>
              <a:rPr lang="en-GB" sz="1200" dirty="0" err="1">
                <a:solidFill>
                  <a:schemeClr val="tx2"/>
                </a:solidFill>
              </a:rPr>
              <a:t>razini</a:t>
            </a:r>
            <a:r>
              <a:rPr lang="en-GB" sz="1200" dirty="0">
                <a:solidFill>
                  <a:schemeClr val="tx2"/>
                </a:solidFill>
              </a:rPr>
              <a:t> </a:t>
            </a:r>
            <a:r>
              <a:rPr lang="en-GB" sz="1200" dirty="0" err="1">
                <a:solidFill>
                  <a:schemeClr val="tx2"/>
                </a:solidFill>
              </a:rPr>
              <a:t>zgrade</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susjedstva</a:t>
            </a:r>
            <a:r>
              <a:rPr lang="en-GB" sz="1200" dirty="0">
                <a:solidFill>
                  <a:schemeClr val="tx2"/>
                </a:solidFill>
              </a:rPr>
              <a:t>. </a:t>
            </a:r>
            <a:r>
              <a:rPr lang="en-GB" sz="1200" dirty="0" err="1">
                <a:solidFill>
                  <a:schemeClr val="tx2"/>
                </a:solidFill>
              </a:rPr>
              <a:t>Utemeljena</a:t>
            </a:r>
            <a:r>
              <a:rPr lang="en-GB" sz="1200" dirty="0">
                <a:solidFill>
                  <a:schemeClr val="tx2"/>
                </a:solidFill>
              </a:rPr>
              <a:t> </a:t>
            </a:r>
            <a:r>
              <a:rPr lang="en-GB" sz="1200" dirty="0" err="1">
                <a:solidFill>
                  <a:schemeClr val="tx2"/>
                </a:solidFill>
              </a:rPr>
              <a:t>na</a:t>
            </a:r>
            <a:r>
              <a:rPr lang="en-GB" sz="1200" dirty="0">
                <a:solidFill>
                  <a:schemeClr val="tx2"/>
                </a:solidFill>
              </a:rPr>
              <a:t> </a:t>
            </a:r>
            <a:r>
              <a:rPr lang="en-GB" sz="1200" dirty="0" err="1">
                <a:solidFill>
                  <a:schemeClr val="tx2"/>
                </a:solidFill>
              </a:rPr>
              <a:t>konceptualnom</a:t>
            </a:r>
            <a:r>
              <a:rPr lang="en-GB" sz="1200" dirty="0">
                <a:solidFill>
                  <a:schemeClr val="tx2"/>
                </a:solidFill>
              </a:rPr>
              <a:t> </a:t>
            </a:r>
            <a:r>
              <a:rPr lang="en-GB" sz="1200" dirty="0" err="1">
                <a:solidFill>
                  <a:schemeClr val="tx2"/>
                </a:solidFill>
              </a:rPr>
              <a:t>modelu</a:t>
            </a:r>
            <a:r>
              <a:rPr lang="en-GB" sz="1200" dirty="0">
                <a:solidFill>
                  <a:schemeClr val="tx2"/>
                </a:solidFill>
              </a:rPr>
              <a:t> </a:t>
            </a:r>
            <a:r>
              <a:rPr lang="en-GB" sz="1200" dirty="0" err="1">
                <a:solidFill>
                  <a:schemeClr val="tx2"/>
                </a:solidFill>
              </a:rPr>
              <a:t>lanaca</a:t>
            </a:r>
            <a:r>
              <a:rPr lang="en-GB" sz="1200" dirty="0">
                <a:solidFill>
                  <a:schemeClr val="tx2"/>
                </a:solidFill>
              </a:rPr>
              <a:t> </a:t>
            </a:r>
            <a:r>
              <a:rPr lang="en-GB" sz="1200" dirty="0" err="1">
                <a:solidFill>
                  <a:schemeClr val="tx2"/>
                </a:solidFill>
              </a:rPr>
              <a:t>utjecaja</a:t>
            </a:r>
            <a:r>
              <a:rPr lang="en-GB" sz="1200" dirty="0">
                <a:solidFill>
                  <a:schemeClr val="tx2"/>
                </a:solidFill>
              </a:rPr>
              <a:t>, </a:t>
            </a:r>
            <a:r>
              <a:rPr lang="en-GB" sz="1200" dirty="0" err="1">
                <a:solidFill>
                  <a:schemeClr val="tx2"/>
                </a:solidFill>
              </a:rPr>
              <a:t>metoda</a:t>
            </a:r>
            <a:r>
              <a:rPr lang="en-GB" sz="1200" dirty="0">
                <a:solidFill>
                  <a:schemeClr val="tx2"/>
                </a:solidFill>
              </a:rPr>
              <a:t> </a:t>
            </a:r>
            <a:r>
              <a:rPr lang="en-GB" sz="1200" dirty="0" err="1">
                <a:solidFill>
                  <a:schemeClr val="tx2"/>
                </a:solidFill>
              </a:rPr>
              <a:t>generira</a:t>
            </a:r>
            <a:r>
              <a:rPr lang="en-GB" sz="1200" dirty="0">
                <a:solidFill>
                  <a:schemeClr val="tx2"/>
                </a:solidFill>
              </a:rPr>
              <a:t> </a:t>
            </a:r>
            <a:r>
              <a:rPr lang="en-GB" sz="1200" dirty="0" err="1">
                <a:solidFill>
                  <a:schemeClr val="tx2"/>
                </a:solidFill>
              </a:rPr>
              <a:t>ukupni</a:t>
            </a:r>
            <a:r>
              <a:rPr lang="en-GB" sz="1200" dirty="0">
                <a:solidFill>
                  <a:schemeClr val="tx2"/>
                </a:solidFill>
              </a:rPr>
              <a:t> </a:t>
            </a:r>
            <a:r>
              <a:rPr lang="en-GB" sz="1200" dirty="0" err="1">
                <a:solidFill>
                  <a:schemeClr val="tx2"/>
                </a:solidFill>
              </a:rPr>
              <a:t>rezultat</a:t>
            </a:r>
            <a:r>
              <a:rPr lang="en-GB" sz="1200" dirty="0">
                <a:solidFill>
                  <a:schemeClr val="tx2"/>
                </a:solidFill>
              </a:rPr>
              <a:t> </a:t>
            </a:r>
            <a:r>
              <a:rPr lang="en-GB" sz="1200" dirty="0" err="1">
                <a:solidFill>
                  <a:schemeClr val="tx2"/>
                </a:solidFill>
              </a:rPr>
              <a:t>rizika</a:t>
            </a:r>
            <a:r>
              <a:rPr lang="en-GB" sz="1200" dirty="0">
                <a:solidFill>
                  <a:schemeClr val="tx2"/>
                </a:solidFill>
              </a:rPr>
              <a:t> za </a:t>
            </a:r>
            <a:r>
              <a:rPr lang="en-GB" sz="1200" dirty="0" err="1">
                <a:solidFill>
                  <a:schemeClr val="tx2"/>
                </a:solidFill>
              </a:rPr>
              <a:t>određeno</a:t>
            </a:r>
            <a:r>
              <a:rPr lang="en-GB" sz="1200" dirty="0">
                <a:solidFill>
                  <a:schemeClr val="tx2"/>
                </a:solidFill>
              </a:rPr>
              <a:t> </a:t>
            </a:r>
            <a:r>
              <a:rPr lang="en-GB" sz="1200" dirty="0" err="1">
                <a:solidFill>
                  <a:schemeClr val="tx2"/>
                </a:solidFill>
              </a:rPr>
              <a:t>područje</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skup</a:t>
            </a:r>
            <a:r>
              <a:rPr lang="en-GB" sz="1200" dirty="0">
                <a:solidFill>
                  <a:schemeClr val="tx2"/>
                </a:solidFill>
              </a:rPr>
              <a:t> </a:t>
            </a:r>
            <a:r>
              <a:rPr lang="en-GB" sz="1200" dirty="0" err="1">
                <a:solidFill>
                  <a:schemeClr val="tx2"/>
                </a:solidFill>
              </a:rPr>
              <a:t>komplementarnih</a:t>
            </a:r>
            <a:r>
              <a:rPr lang="en-GB" sz="1200" dirty="0">
                <a:solidFill>
                  <a:schemeClr val="tx2"/>
                </a:solidFill>
              </a:rPr>
              <a:t> </a:t>
            </a:r>
            <a:r>
              <a:rPr lang="en-GB" sz="1200" dirty="0" err="1">
                <a:solidFill>
                  <a:schemeClr val="tx2"/>
                </a:solidFill>
              </a:rPr>
              <a:t>pokazatelja</a:t>
            </a:r>
            <a:r>
              <a:rPr lang="en-GB" sz="1200" dirty="0">
                <a:solidFill>
                  <a:schemeClr val="tx2"/>
                </a:solidFill>
              </a:rPr>
              <a:t> koji </a:t>
            </a:r>
            <a:r>
              <a:rPr lang="en-GB" sz="1200" dirty="0" err="1">
                <a:solidFill>
                  <a:schemeClr val="tx2"/>
                </a:solidFill>
              </a:rPr>
              <a:t>detaljno</a:t>
            </a:r>
            <a:r>
              <a:rPr lang="en-GB" sz="1200" dirty="0">
                <a:solidFill>
                  <a:schemeClr val="tx2"/>
                </a:solidFill>
              </a:rPr>
              <a:t> </a:t>
            </a:r>
            <a:r>
              <a:rPr lang="en-GB" sz="1200" dirty="0" err="1">
                <a:solidFill>
                  <a:schemeClr val="tx2"/>
                </a:solidFill>
              </a:rPr>
              <a:t>opisuju</a:t>
            </a:r>
            <a:r>
              <a:rPr lang="en-GB" sz="1200" dirty="0">
                <a:solidFill>
                  <a:schemeClr val="tx2"/>
                </a:solidFill>
              </a:rPr>
              <a:t> </a:t>
            </a:r>
            <a:r>
              <a:rPr lang="en-GB" sz="1200" dirty="0" err="1">
                <a:solidFill>
                  <a:schemeClr val="tx2"/>
                </a:solidFill>
              </a:rPr>
              <a:t>razinu</a:t>
            </a:r>
            <a:r>
              <a:rPr lang="en-GB" sz="1200" dirty="0">
                <a:solidFill>
                  <a:schemeClr val="tx2"/>
                </a:solidFill>
              </a:rPr>
              <a:t> </a:t>
            </a:r>
            <a:r>
              <a:rPr lang="en-GB" sz="1200" dirty="0" err="1">
                <a:solidFill>
                  <a:schemeClr val="tx2"/>
                </a:solidFill>
              </a:rPr>
              <a:t>rizika</a:t>
            </a:r>
            <a:r>
              <a:rPr lang="en-GB" sz="1200" dirty="0">
                <a:solidFill>
                  <a:schemeClr val="tx2"/>
                </a:solidFill>
              </a:rPr>
              <a:t> </a:t>
            </a:r>
            <a:r>
              <a:rPr lang="en-GB" sz="1200" dirty="0" err="1">
                <a:solidFill>
                  <a:schemeClr val="tx2"/>
                </a:solidFill>
              </a:rPr>
              <a:t>povezanog</a:t>
            </a:r>
            <a:r>
              <a:rPr lang="en-GB" sz="1200" dirty="0">
                <a:solidFill>
                  <a:schemeClr val="tx2"/>
                </a:solidFill>
              </a:rPr>
              <a:t> s </a:t>
            </a:r>
            <a:r>
              <a:rPr lang="en-GB" sz="1200" dirty="0" err="1">
                <a:solidFill>
                  <a:schemeClr val="tx2"/>
                </a:solidFill>
              </a:rPr>
              <a:t>klimom</a:t>
            </a:r>
            <a:r>
              <a:rPr lang="en-GB" sz="1200" dirty="0">
                <a:solidFill>
                  <a:schemeClr val="tx2"/>
                </a:solidFill>
              </a:rPr>
              <a:t> u </a:t>
            </a:r>
            <a:r>
              <a:rPr lang="en-GB" sz="1200" dirty="0" err="1">
                <a:solidFill>
                  <a:schemeClr val="tx2"/>
                </a:solidFill>
              </a:rPr>
              <a:t>specifičnim</a:t>
            </a:r>
            <a:r>
              <a:rPr lang="en-GB" sz="1200" dirty="0">
                <a:solidFill>
                  <a:schemeClr val="tx2"/>
                </a:solidFill>
              </a:rPr>
              <a:t> </a:t>
            </a:r>
            <a:r>
              <a:rPr lang="en-GB" sz="1200" dirty="0" err="1">
                <a:solidFill>
                  <a:schemeClr val="tx2"/>
                </a:solidFill>
              </a:rPr>
              <a:t>kategorijama</a:t>
            </a:r>
            <a:r>
              <a:rPr lang="en-GB" sz="1200" dirty="0">
                <a:solidFill>
                  <a:schemeClr val="tx2"/>
                </a:solidFill>
              </a:rPr>
              <a:t> </a:t>
            </a:r>
            <a:r>
              <a:rPr lang="en-GB" sz="1200" dirty="0" err="1">
                <a:solidFill>
                  <a:schemeClr val="tx2"/>
                </a:solidFill>
              </a:rPr>
              <a:t>rizika</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urbanim</a:t>
            </a:r>
            <a:r>
              <a:rPr lang="en-GB" sz="1200" dirty="0">
                <a:solidFill>
                  <a:schemeClr val="tx2"/>
                </a:solidFill>
              </a:rPr>
              <a:t> </a:t>
            </a:r>
            <a:r>
              <a:rPr lang="en-GB" sz="1200" dirty="0" err="1">
                <a:solidFill>
                  <a:schemeClr val="tx2"/>
                </a:solidFill>
              </a:rPr>
              <a:t>sektorima</a:t>
            </a:r>
            <a:r>
              <a:rPr lang="en-GB" sz="1200" dirty="0">
                <a:solidFill>
                  <a:schemeClr val="tx2"/>
                </a:solidFill>
              </a:rPr>
              <a:t>.</a:t>
            </a:r>
          </a:p>
        </p:txBody>
      </p:sp>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Što je </a:t>
            </a:r>
            <a:r>
              <a:rPr lang="en-GB" dirty="0">
                <a:solidFill>
                  <a:schemeClr val="accent4"/>
                </a:solidFill>
              </a:rPr>
              <a:t>RBE Met</a:t>
            </a:r>
            <a:r>
              <a:rPr lang="hr-HR" dirty="0">
                <a:solidFill>
                  <a:schemeClr val="accent4"/>
                </a:solidFill>
              </a:rPr>
              <a:t>oda</a:t>
            </a:r>
            <a:r>
              <a:rPr lang="en-GB" dirty="0">
                <a:solidFill>
                  <a:schemeClr val="accent4"/>
                </a:solidFill>
              </a:rPr>
              <a:t>?</a:t>
            </a:r>
            <a:endParaRPr dirty="0">
              <a:solidFill>
                <a:schemeClr val="accent4"/>
              </a:solidFill>
            </a:endParaRPr>
          </a:p>
        </p:txBody>
      </p:sp>
      <p:pic>
        <p:nvPicPr>
          <p:cNvPr id="1026" name="Picture 2" descr="Climate change concept illustration | Premium Vector">
            <a:extLst>
              <a:ext uri="{FF2B5EF4-FFF2-40B4-BE49-F238E27FC236}">
                <a16:creationId xmlns:a16="http://schemas.microsoft.com/office/drawing/2014/main" id="{3221E336-9508-4921-8453-3BFBA34A7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7855" y="944662"/>
            <a:ext cx="2833928" cy="2833928"/>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35;p2">
            <a:extLst>
              <a:ext uri="{FF2B5EF4-FFF2-40B4-BE49-F238E27FC236}">
                <a16:creationId xmlns:a16="http://schemas.microsoft.com/office/drawing/2014/main" id="{5B023983-98CA-4D70-A2EB-89B76D30A26F}"/>
              </a:ext>
            </a:extLst>
          </p:cNvPr>
          <p:cNvSpPr txBox="1">
            <a:spLocks/>
          </p:cNvSpPr>
          <p:nvPr/>
        </p:nvSpPr>
        <p:spPr>
          <a:xfrm>
            <a:off x="613295" y="2588506"/>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hr-HR" sz="1600" dirty="0">
                <a:solidFill>
                  <a:schemeClr val="accent4"/>
                </a:solidFill>
              </a:rPr>
              <a:t>Zašto</a:t>
            </a:r>
            <a:r>
              <a:rPr lang="en-GB" sz="1600" dirty="0">
                <a:solidFill>
                  <a:schemeClr val="accent4"/>
                </a:solidFill>
              </a:rPr>
              <a:t> RBE Met</a:t>
            </a:r>
            <a:r>
              <a:rPr lang="hr-HR" sz="1600" dirty="0">
                <a:solidFill>
                  <a:schemeClr val="accent4"/>
                </a:solidFill>
              </a:rPr>
              <a:t>oda</a:t>
            </a:r>
            <a:r>
              <a:rPr lang="en-GB" sz="1600" dirty="0">
                <a:solidFill>
                  <a:schemeClr val="accent4"/>
                </a:solidFill>
              </a:rPr>
              <a:t> </a:t>
            </a:r>
            <a:r>
              <a:rPr lang="hr-HR" sz="1600" dirty="0">
                <a:solidFill>
                  <a:schemeClr val="accent4"/>
                </a:solidFill>
              </a:rPr>
              <a:t>potrebna</a:t>
            </a:r>
            <a:r>
              <a:rPr lang="en-GB" sz="1600" dirty="0">
                <a:solidFill>
                  <a:schemeClr val="accent4"/>
                </a:solidFill>
              </a:rPr>
              <a:t>?</a:t>
            </a:r>
          </a:p>
        </p:txBody>
      </p:sp>
      <p:sp>
        <p:nvSpPr>
          <p:cNvPr id="8" name="Google Shape;133;p2">
            <a:extLst>
              <a:ext uri="{FF2B5EF4-FFF2-40B4-BE49-F238E27FC236}">
                <a16:creationId xmlns:a16="http://schemas.microsoft.com/office/drawing/2014/main" id="{C7FC7315-D403-4CBA-AAEB-877A1EEE5D22}"/>
              </a:ext>
            </a:extLst>
          </p:cNvPr>
          <p:cNvSpPr txBox="1">
            <a:spLocks/>
          </p:cNvSpPr>
          <p:nvPr/>
        </p:nvSpPr>
        <p:spPr>
          <a:xfrm>
            <a:off x="512495" y="3110453"/>
            <a:ext cx="5012550" cy="1409508"/>
          </a:xfrm>
          <a:prstGeom prst="rect">
            <a:avLst/>
          </a:prstGeom>
          <a:noFill/>
          <a:ln>
            <a:noFill/>
          </a:ln>
        </p:spPr>
        <p:txBody>
          <a:bodyPr spcFirstLastPara="1" wrap="square" lIns="68550" tIns="34275" rIns="68550" bIns="34275"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9pPr>
          </a:lstStyle>
          <a:p>
            <a:pPr marL="114300" indent="0">
              <a:lnSpc>
                <a:spcPct val="140000"/>
              </a:lnSpc>
              <a:spcBef>
                <a:spcPts val="1350"/>
              </a:spcBef>
              <a:buSzPts val="2400"/>
              <a:buNone/>
            </a:pPr>
            <a:r>
              <a:rPr lang="en-GB" sz="1200" dirty="0">
                <a:solidFill>
                  <a:schemeClr val="accent4"/>
                </a:solidFill>
              </a:rPr>
              <a:t>-</a:t>
            </a:r>
            <a:r>
              <a:rPr lang="hr-HR" sz="1200" dirty="0">
                <a:solidFill>
                  <a:schemeClr val="accent4"/>
                </a:solidFill>
              </a:rPr>
              <a:t> Nedostatak alata za procjenu na razine zgrada i susjedstva</a:t>
            </a:r>
            <a:br>
              <a:rPr lang="en-GB" sz="1200" dirty="0">
                <a:solidFill>
                  <a:schemeClr val="accent4"/>
                </a:solidFill>
              </a:rPr>
            </a:br>
            <a:r>
              <a:rPr lang="en-GB" sz="1200" dirty="0">
                <a:solidFill>
                  <a:schemeClr val="accent4"/>
                </a:solidFill>
              </a:rPr>
              <a:t>-</a:t>
            </a:r>
            <a:r>
              <a:rPr lang="hr-HR" sz="1200" dirty="0">
                <a:solidFill>
                  <a:schemeClr val="accent4"/>
                </a:solidFill>
              </a:rPr>
              <a:t>Postojeći okviri održivosti nisu prikladni za procjenu klimatskih rizika</a:t>
            </a:r>
            <a:br>
              <a:rPr lang="en-GB" sz="1200" dirty="0">
                <a:solidFill>
                  <a:schemeClr val="accent4"/>
                </a:solidFill>
              </a:rPr>
            </a:br>
            <a:r>
              <a:rPr lang="en-GB" sz="1200" dirty="0">
                <a:solidFill>
                  <a:schemeClr val="accent4"/>
                </a:solidFill>
              </a:rPr>
              <a:t>-</a:t>
            </a:r>
            <a:r>
              <a:rPr lang="hr-HR" sz="1200" dirty="0">
                <a:solidFill>
                  <a:schemeClr val="accent4"/>
                </a:solidFill>
              </a:rPr>
              <a:t> Potražnja za usporedivim, prilagodljivim i alatima usmjerenim na podršku odlučivanju za prilagodbu klimatskim promjenama.</a:t>
            </a:r>
            <a:endParaRPr lang="en-GB" sz="1600" dirty="0">
              <a:solidFill>
                <a:schemeClr val="accent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Zašto je</a:t>
            </a:r>
            <a:r>
              <a:rPr lang="en-MT" dirty="0">
                <a:solidFill>
                  <a:schemeClr val="accent4"/>
                </a:solidFill>
              </a:rPr>
              <a:t> RBE Met</a:t>
            </a:r>
            <a:r>
              <a:rPr lang="hr-HR" dirty="0">
                <a:solidFill>
                  <a:schemeClr val="accent4"/>
                </a:solidFill>
              </a:rPr>
              <a:t>oda</a:t>
            </a:r>
            <a:r>
              <a:rPr lang="en-MT" dirty="0">
                <a:solidFill>
                  <a:schemeClr val="accent4"/>
                </a:solidFill>
              </a:rPr>
              <a:t> </a:t>
            </a:r>
            <a:r>
              <a:rPr lang="hr-HR" dirty="0">
                <a:solidFill>
                  <a:schemeClr val="accent4"/>
                </a:solidFill>
              </a:rPr>
              <a:t>potrebna</a:t>
            </a:r>
            <a:r>
              <a:rPr lang="en-MT" dirty="0">
                <a:solidFill>
                  <a:schemeClr val="accent4"/>
                </a:solidFill>
              </a:rPr>
              <a:t>?</a:t>
            </a:r>
            <a:endParaRPr dirty="0"/>
          </a:p>
        </p:txBody>
      </p:sp>
      <p:pic>
        <p:nvPicPr>
          <p:cNvPr id="1026" name="Picture 2" descr="Decision Making free icons designed by Freepik">
            <a:extLst>
              <a:ext uri="{FF2B5EF4-FFF2-40B4-BE49-F238E27FC236}">
                <a16:creationId xmlns:a16="http://schemas.microsoft.com/office/drawing/2014/main" id="{51B338E8-B4F6-4DA3-A5B8-1045A7BBD3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0550" y="1340550"/>
            <a:ext cx="2309850" cy="23098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5">
            <a:extLst>
              <a:ext uri="{FF2B5EF4-FFF2-40B4-BE49-F238E27FC236}">
                <a16:creationId xmlns:a16="http://schemas.microsoft.com/office/drawing/2014/main" id="{C90D4021-888A-3E64-A933-A091CFE3E985}"/>
              </a:ext>
            </a:extLst>
          </p:cNvPr>
          <p:cNvSpPr>
            <a:spLocks noChangeArrowheads="1"/>
          </p:cNvSpPr>
          <p:nvPr/>
        </p:nvSpPr>
        <p:spPr bwMode="auto">
          <a:xfrm rot="10800000" flipH="1" flipV="1">
            <a:off x="693600" y="1527093"/>
            <a:ext cx="5209112" cy="22304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4283"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800" b="0" i="0" u="none" strike="noStrike" cap="none" normalizeH="0" baseline="0" dirty="0">
                <a:ln>
                  <a:noFill/>
                </a:ln>
                <a:solidFill>
                  <a:srgbClr val="1F1F1F"/>
                </a:solidFill>
                <a:effectLst/>
                <a:latin typeface="+mj-lt"/>
                <a:cs typeface="Arial" panose="020B0604020202020204" pitchFamily="34" charset="0"/>
              </a:rPr>
              <a:t>Nedostatak alata za procjenu klimatskog rizika na razini zgrade i susjedstva. - Postojeći okviri održivosti nisu prikladni za procjenu klimatskog rizika jer nisu u skladu s pristupom riziku IPCC-a. - Potreba za usporedivim, prilagodljivim i alatima usmjerenim na podršku odlučivanju za prilagodbu klimatskim promjenama.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2050" name="Picture 2" descr="Climate Change 2023: AR6 Rapporto di sintesi - IPCC - Focal Point Italia">
            <a:extLst>
              <a:ext uri="{FF2B5EF4-FFF2-40B4-BE49-F238E27FC236}">
                <a16:creationId xmlns:a16="http://schemas.microsoft.com/office/drawing/2014/main" id="{E17D1BF5-98B8-4168-A922-EBD8CC474E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887" y="0"/>
            <a:ext cx="3476389" cy="4500000"/>
          </a:xfrm>
          <a:prstGeom prst="rect">
            <a:avLst/>
          </a:prstGeom>
          <a:noFill/>
          <a:extLst>
            <a:ext uri="{909E8E84-426E-40DD-AFC4-6F175D3DCCD1}">
              <a14:hiddenFill xmlns:a14="http://schemas.microsoft.com/office/drawing/2010/main">
                <a:solidFill>
                  <a:srgbClr val="FFFFFF"/>
                </a:solidFill>
              </a14:hiddenFill>
            </a:ext>
          </a:extLst>
        </p:spPr>
      </p:pic>
      <p:sp>
        <p:nvSpPr>
          <p:cNvPr id="133" name="Google Shape;133;p2"/>
          <p:cNvSpPr txBox="1">
            <a:spLocks noGrp="1"/>
          </p:cNvSpPr>
          <p:nvPr>
            <p:ph type="body" idx="1"/>
          </p:nvPr>
        </p:nvSpPr>
        <p:spPr>
          <a:xfrm>
            <a:off x="380617" y="1553048"/>
            <a:ext cx="4572983" cy="2394483"/>
          </a:xfrm>
          <a:prstGeom prst="rect">
            <a:avLst/>
          </a:prstGeom>
          <a:noFill/>
          <a:ln>
            <a:noFill/>
          </a:ln>
        </p:spPr>
        <p:txBody>
          <a:bodyPr spcFirstLastPara="1" wrap="square" lIns="68550" tIns="34275" rIns="68550" bIns="34275" anchor="ctr" anchorCtr="0">
            <a:noAutofit/>
          </a:bodyPr>
          <a:lstStyle/>
          <a:p>
            <a:pPr marL="171450" indent="-57150" algn="just">
              <a:lnSpc>
                <a:spcPct val="100000"/>
              </a:lnSpc>
              <a:spcBef>
                <a:spcPts val="1350"/>
              </a:spcBef>
              <a:buSzPts val="2400"/>
              <a:buNone/>
            </a:pPr>
            <a:r>
              <a:rPr lang="hr-HR" sz="1200" b="1" dirty="0">
                <a:solidFill>
                  <a:schemeClr val="tx2"/>
                </a:solidFill>
              </a:rPr>
              <a:t> </a:t>
            </a:r>
            <a:r>
              <a:rPr lang="en-GB" sz="1200" b="1" dirty="0" err="1">
                <a:solidFill>
                  <a:schemeClr val="tx2"/>
                </a:solidFill>
              </a:rPr>
              <a:t>Metoda</a:t>
            </a:r>
            <a:r>
              <a:rPr lang="en-GB" sz="1200" b="1" dirty="0">
                <a:solidFill>
                  <a:schemeClr val="tx2"/>
                </a:solidFill>
              </a:rPr>
              <a:t> RBE </a:t>
            </a:r>
            <a:r>
              <a:rPr lang="en-GB" sz="1200" b="1" dirty="0" err="1">
                <a:solidFill>
                  <a:schemeClr val="tx2"/>
                </a:solidFill>
              </a:rPr>
              <a:t>temelji</a:t>
            </a:r>
            <a:r>
              <a:rPr lang="en-GB" sz="1200" b="1" dirty="0">
                <a:solidFill>
                  <a:schemeClr val="tx2"/>
                </a:solidFill>
              </a:rPr>
              <a:t> se </a:t>
            </a:r>
            <a:r>
              <a:rPr lang="en-GB" sz="1200" b="1" dirty="0" err="1">
                <a:solidFill>
                  <a:schemeClr val="tx2"/>
                </a:solidFill>
              </a:rPr>
              <a:t>na</a:t>
            </a:r>
            <a:r>
              <a:rPr lang="en-GB" sz="1200" b="1" dirty="0">
                <a:solidFill>
                  <a:schemeClr val="tx2"/>
                </a:solidFill>
              </a:rPr>
              <a:t> </a:t>
            </a:r>
            <a:r>
              <a:rPr lang="en-GB" sz="1200" b="1" dirty="0" err="1">
                <a:solidFill>
                  <a:schemeClr val="tx2"/>
                </a:solidFill>
              </a:rPr>
              <a:t>konceptu</a:t>
            </a:r>
            <a:r>
              <a:rPr lang="en-GB" sz="1200" b="1" dirty="0">
                <a:solidFill>
                  <a:schemeClr val="tx2"/>
                </a:solidFill>
              </a:rPr>
              <a:t> </a:t>
            </a:r>
            <a:r>
              <a:rPr lang="en-GB" sz="1200" b="1" dirty="0" err="1">
                <a:solidFill>
                  <a:schemeClr val="tx2"/>
                </a:solidFill>
              </a:rPr>
              <a:t>rizika</a:t>
            </a:r>
            <a:r>
              <a:rPr lang="en-GB" sz="1200" b="1" dirty="0">
                <a:solidFill>
                  <a:schemeClr val="tx2"/>
                </a:solidFill>
              </a:rPr>
              <a:t> IPCC AR6. IPCC AR6, </a:t>
            </a:r>
            <a:r>
              <a:rPr lang="en-GB" sz="1200" b="1" dirty="0" err="1">
                <a:solidFill>
                  <a:schemeClr val="tx2"/>
                </a:solidFill>
              </a:rPr>
              <a:t>ili</a:t>
            </a:r>
            <a:r>
              <a:rPr lang="en-GB" sz="1200" b="1" dirty="0">
                <a:solidFill>
                  <a:schemeClr val="tx2"/>
                </a:solidFill>
              </a:rPr>
              <a:t> </a:t>
            </a:r>
            <a:r>
              <a:rPr lang="en-GB" sz="1200" b="1" dirty="0" err="1">
                <a:solidFill>
                  <a:schemeClr val="tx2"/>
                </a:solidFill>
              </a:rPr>
              <a:t>Šesto</a:t>
            </a:r>
            <a:r>
              <a:rPr lang="en-GB" sz="1200" b="1" dirty="0">
                <a:solidFill>
                  <a:schemeClr val="tx2"/>
                </a:solidFill>
              </a:rPr>
              <a:t> </a:t>
            </a:r>
            <a:r>
              <a:rPr lang="en-GB" sz="1200" b="1" dirty="0" err="1">
                <a:solidFill>
                  <a:schemeClr val="tx2"/>
                </a:solidFill>
              </a:rPr>
              <a:t>izvješće</a:t>
            </a:r>
            <a:r>
              <a:rPr lang="en-GB" sz="1200" b="1" dirty="0">
                <a:solidFill>
                  <a:schemeClr val="tx2"/>
                </a:solidFill>
              </a:rPr>
              <a:t> o </a:t>
            </a:r>
            <a:r>
              <a:rPr lang="en-GB" sz="1200" b="1" dirty="0" err="1">
                <a:solidFill>
                  <a:schemeClr val="tx2"/>
                </a:solidFill>
              </a:rPr>
              <a:t>procjeni</a:t>
            </a:r>
            <a:r>
              <a:rPr lang="en-GB" sz="1200" b="1" dirty="0">
                <a:solidFill>
                  <a:schemeClr val="tx2"/>
                </a:solidFill>
              </a:rPr>
              <a:t> </a:t>
            </a:r>
            <a:r>
              <a:rPr lang="en-GB" sz="1200" b="1" dirty="0" err="1">
                <a:solidFill>
                  <a:schemeClr val="tx2"/>
                </a:solidFill>
              </a:rPr>
              <a:t>Međuvladinog</a:t>
            </a:r>
            <a:r>
              <a:rPr lang="en-GB" sz="1200" b="1" dirty="0">
                <a:solidFill>
                  <a:schemeClr val="tx2"/>
                </a:solidFill>
              </a:rPr>
              <a:t> panela o </a:t>
            </a:r>
            <a:r>
              <a:rPr lang="en-GB" sz="1200" b="1" dirty="0" err="1">
                <a:solidFill>
                  <a:schemeClr val="tx2"/>
                </a:solidFill>
              </a:rPr>
              <a:t>klimatskim</a:t>
            </a:r>
            <a:r>
              <a:rPr lang="en-GB" sz="1200" b="1" dirty="0">
                <a:solidFill>
                  <a:schemeClr val="tx2"/>
                </a:solidFill>
              </a:rPr>
              <a:t> </a:t>
            </a:r>
            <a:r>
              <a:rPr lang="en-GB" sz="1200" b="1" dirty="0" err="1">
                <a:solidFill>
                  <a:schemeClr val="tx2"/>
                </a:solidFill>
              </a:rPr>
              <a:t>promjenama</a:t>
            </a:r>
            <a:r>
              <a:rPr lang="en-GB" sz="1200" b="1" dirty="0">
                <a:solidFill>
                  <a:schemeClr val="tx2"/>
                </a:solidFill>
              </a:rPr>
              <a:t>, </a:t>
            </a:r>
            <a:r>
              <a:rPr lang="en-GB" sz="1200" b="1" dirty="0" err="1">
                <a:solidFill>
                  <a:schemeClr val="tx2"/>
                </a:solidFill>
              </a:rPr>
              <a:t>najnovija</a:t>
            </a:r>
            <a:r>
              <a:rPr lang="en-GB" sz="1200" b="1" dirty="0">
                <a:solidFill>
                  <a:schemeClr val="tx2"/>
                </a:solidFill>
              </a:rPr>
              <a:t> je </a:t>
            </a:r>
            <a:r>
              <a:rPr lang="en-GB" sz="1200" b="1" dirty="0" err="1">
                <a:solidFill>
                  <a:schemeClr val="tx2"/>
                </a:solidFill>
              </a:rPr>
              <a:t>sveobuhvatna</a:t>
            </a:r>
            <a:r>
              <a:rPr lang="en-GB" sz="1200" b="1" dirty="0">
                <a:solidFill>
                  <a:schemeClr val="tx2"/>
                </a:solidFill>
              </a:rPr>
              <a:t> </a:t>
            </a:r>
            <a:r>
              <a:rPr lang="en-GB" sz="1200" b="1" dirty="0" err="1">
                <a:solidFill>
                  <a:schemeClr val="tx2"/>
                </a:solidFill>
              </a:rPr>
              <a:t>procjena</a:t>
            </a:r>
            <a:r>
              <a:rPr lang="en-GB" sz="1200" b="1" dirty="0">
                <a:solidFill>
                  <a:schemeClr val="tx2"/>
                </a:solidFill>
              </a:rPr>
              <a:t> </a:t>
            </a:r>
            <a:r>
              <a:rPr lang="en-GB" sz="1200" b="1" dirty="0" err="1">
                <a:solidFill>
                  <a:schemeClr val="tx2"/>
                </a:solidFill>
              </a:rPr>
              <a:t>znanstvenih</a:t>
            </a:r>
            <a:r>
              <a:rPr lang="en-GB" sz="1200" b="1" dirty="0">
                <a:solidFill>
                  <a:schemeClr val="tx2"/>
                </a:solidFill>
              </a:rPr>
              <a:t> </a:t>
            </a:r>
            <a:r>
              <a:rPr lang="en-GB" sz="1200" b="1" dirty="0" err="1">
                <a:solidFill>
                  <a:schemeClr val="tx2"/>
                </a:solidFill>
              </a:rPr>
              <a:t>spoznaja</a:t>
            </a:r>
            <a:r>
              <a:rPr lang="en-GB" sz="1200" b="1" dirty="0">
                <a:solidFill>
                  <a:schemeClr val="tx2"/>
                </a:solidFill>
              </a:rPr>
              <a:t> o </a:t>
            </a:r>
            <a:r>
              <a:rPr lang="en-GB" sz="1200" b="1" dirty="0" err="1">
                <a:solidFill>
                  <a:schemeClr val="tx2"/>
                </a:solidFill>
              </a:rPr>
              <a:t>klimatskim</a:t>
            </a:r>
            <a:r>
              <a:rPr lang="en-GB" sz="1200" b="1" dirty="0">
                <a:solidFill>
                  <a:schemeClr val="tx2"/>
                </a:solidFill>
              </a:rPr>
              <a:t> </a:t>
            </a:r>
            <a:r>
              <a:rPr lang="en-GB" sz="1200" b="1" dirty="0" err="1">
                <a:solidFill>
                  <a:schemeClr val="tx2"/>
                </a:solidFill>
              </a:rPr>
              <a:t>promjenama</a:t>
            </a:r>
            <a:r>
              <a:rPr lang="en-GB" sz="1200" b="1" dirty="0">
                <a:solidFill>
                  <a:schemeClr val="tx2"/>
                </a:solidFill>
              </a:rPr>
              <a:t>.</a:t>
            </a:r>
          </a:p>
          <a:p>
            <a:pPr marL="171450" lvl="0" indent="-57150" algn="just" rtl="0">
              <a:lnSpc>
                <a:spcPct val="100000"/>
              </a:lnSpc>
              <a:spcBef>
                <a:spcPts val="1350"/>
              </a:spcBef>
              <a:spcAft>
                <a:spcPts val="0"/>
              </a:spcAft>
              <a:buSzPts val="2400"/>
              <a:buNone/>
            </a:pPr>
            <a:r>
              <a:rPr lang="en-GB" sz="1200" b="1" dirty="0">
                <a:solidFill>
                  <a:schemeClr val="tx2"/>
                </a:solidFill>
              </a:rPr>
              <a:t>IPCC AR6 </a:t>
            </a:r>
            <a:r>
              <a:rPr lang="en-GB" sz="1200" b="1" dirty="0" err="1">
                <a:solidFill>
                  <a:schemeClr val="tx2"/>
                </a:solidFill>
              </a:rPr>
              <a:t>pruža</a:t>
            </a:r>
            <a:r>
              <a:rPr lang="en-GB" sz="1200" b="1" dirty="0">
                <a:solidFill>
                  <a:schemeClr val="tx2"/>
                </a:solidFill>
              </a:rPr>
              <a:t> </a:t>
            </a:r>
            <a:r>
              <a:rPr lang="en-GB" sz="1200" b="1" dirty="0" err="1">
                <a:solidFill>
                  <a:schemeClr val="tx2"/>
                </a:solidFill>
              </a:rPr>
              <a:t>detaljan</a:t>
            </a:r>
            <a:r>
              <a:rPr lang="en-GB" sz="1200" b="1" dirty="0">
                <a:solidFill>
                  <a:schemeClr val="tx2"/>
                </a:solidFill>
              </a:rPr>
              <a:t> </a:t>
            </a:r>
            <a:r>
              <a:rPr lang="en-GB" sz="1200" b="1" dirty="0" err="1">
                <a:solidFill>
                  <a:schemeClr val="tx2"/>
                </a:solidFill>
              </a:rPr>
              <a:t>i</a:t>
            </a:r>
            <a:r>
              <a:rPr lang="en-GB" sz="1200" b="1" dirty="0">
                <a:solidFill>
                  <a:schemeClr val="tx2"/>
                </a:solidFill>
              </a:rPr>
              <a:t> </a:t>
            </a:r>
            <a:r>
              <a:rPr lang="en-GB" sz="1200" b="1" dirty="0" err="1">
                <a:solidFill>
                  <a:schemeClr val="tx2"/>
                </a:solidFill>
              </a:rPr>
              <a:t>nijansiran</a:t>
            </a:r>
            <a:r>
              <a:rPr lang="en-GB" sz="1200" b="1" dirty="0">
                <a:solidFill>
                  <a:schemeClr val="tx2"/>
                </a:solidFill>
              </a:rPr>
              <a:t> </a:t>
            </a:r>
            <a:r>
              <a:rPr lang="en-GB" sz="1200" b="1" dirty="0" err="1">
                <a:solidFill>
                  <a:schemeClr val="tx2"/>
                </a:solidFill>
              </a:rPr>
              <a:t>koncept</a:t>
            </a:r>
            <a:r>
              <a:rPr lang="en-GB" sz="1200" b="1" dirty="0">
                <a:solidFill>
                  <a:schemeClr val="tx2"/>
                </a:solidFill>
              </a:rPr>
              <a:t> </a:t>
            </a:r>
            <a:r>
              <a:rPr lang="en-GB" sz="1200" b="1" dirty="0" err="1">
                <a:solidFill>
                  <a:schemeClr val="tx2"/>
                </a:solidFill>
              </a:rPr>
              <a:t>rizika</a:t>
            </a:r>
            <a:r>
              <a:rPr lang="en-GB" sz="1200" b="1" dirty="0">
                <a:solidFill>
                  <a:schemeClr val="tx2"/>
                </a:solidFill>
              </a:rPr>
              <a:t> u </a:t>
            </a:r>
            <a:r>
              <a:rPr lang="en-GB" sz="1200" b="1" dirty="0" err="1">
                <a:solidFill>
                  <a:schemeClr val="tx2"/>
                </a:solidFill>
              </a:rPr>
              <a:t>odnosu</a:t>
            </a:r>
            <a:r>
              <a:rPr lang="en-GB" sz="1200" b="1" dirty="0">
                <a:solidFill>
                  <a:schemeClr val="tx2"/>
                </a:solidFill>
              </a:rPr>
              <a:t> </a:t>
            </a:r>
            <a:r>
              <a:rPr lang="en-GB" sz="1200" b="1" dirty="0" err="1">
                <a:solidFill>
                  <a:schemeClr val="tx2"/>
                </a:solidFill>
              </a:rPr>
              <a:t>na</a:t>
            </a:r>
            <a:r>
              <a:rPr lang="en-GB" sz="1200" b="1" dirty="0">
                <a:solidFill>
                  <a:schemeClr val="tx2"/>
                </a:solidFill>
              </a:rPr>
              <a:t> </a:t>
            </a:r>
            <a:r>
              <a:rPr lang="en-GB" sz="1200" b="1" dirty="0" err="1">
                <a:solidFill>
                  <a:schemeClr val="tx2"/>
                </a:solidFill>
              </a:rPr>
              <a:t>klimatske</a:t>
            </a:r>
            <a:r>
              <a:rPr lang="en-GB" sz="1200" b="1" dirty="0">
                <a:solidFill>
                  <a:schemeClr val="tx2"/>
                </a:solidFill>
              </a:rPr>
              <a:t> </a:t>
            </a:r>
            <a:r>
              <a:rPr lang="en-GB" sz="1200" b="1" dirty="0" err="1">
                <a:solidFill>
                  <a:schemeClr val="tx2"/>
                </a:solidFill>
              </a:rPr>
              <a:t>promjene</a:t>
            </a:r>
            <a:r>
              <a:rPr lang="en-GB" sz="1200" b="1" dirty="0">
                <a:solidFill>
                  <a:schemeClr val="tx2"/>
                </a:solidFill>
              </a:rPr>
              <a:t>. </a:t>
            </a:r>
            <a:r>
              <a:rPr lang="en-GB" sz="1200" b="1" dirty="0" err="1">
                <a:solidFill>
                  <a:schemeClr val="tx2"/>
                </a:solidFill>
              </a:rPr>
              <a:t>Izvješće</a:t>
            </a:r>
            <a:r>
              <a:rPr lang="en-GB" sz="1200" b="1" dirty="0">
                <a:solidFill>
                  <a:schemeClr val="tx2"/>
                </a:solidFill>
              </a:rPr>
              <a:t> se </a:t>
            </a:r>
            <a:r>
              <a:rPr lang="en-GB" sz="1200" b="1" dirty="0" err="1">
                <a:solidFill>
                  <a:schemeClr val="tx2"/>
                </a:solidFill>
              </a:rPr>
              <a:t>temelji</a:t>
            </a:r>
            <a:r>
              <a:rPr lang="en-GB" sz="1200" b="1" dirty="0">
                <a:solidFill>
                  <a:schemeClr val="tx2"/>
                </a:solidFill>
              </a:rPr>
              <a:t> </a:t>
            </a:r>
            <a:r>
              <a:rPr lang="en-GB" sz="1200" b="1" dirty="0" err="1">
                <a:solidFill>
                  <a:schemeClr val="tx2"/>
                </a:solidFill>
              </a:rPr>
              <a:t>na</a:t>
            </a:r>
            <a:r>
              <a:rPr lang="en-GB" sz="1200" b="1" dirty="0">
                <a:solidFill>
                  <a:schemeClr val="tx2"/>
                </a:solidFill>
              </a:rPr>
              <a:t> </a:t>
            </a:r>
            <a:r>
              <a:rPr lang="en-GB" sz="1200" b="1" dirty="0" err="1">
                <a:solidFill>
                  <a:schemeClr val="tx2"/>
                </a:solidFill>
              </a:rPr>
              <a:t>okviru</a:t>
            </a:r>
            <a:r>
              <a:rPr lang="en-GB" sz="1200" b="1" dirty="0">
                <a:solidFill>
                  <a:schemeClr val="tx2"/>
                </a:solidFill>
              </a:rPr>
              <a:t> </a:t>
            </a:r>
            <a:r>
              <a:rPr lang="en-GB" sz="1200" b="1" dirty="0" err="1">
                <a:solidFill>
                  <a:schemeClr val="tx2"/>
                </a:solidFill>
              </a:rPr>
              <a:t>rizika</a:t>
            </a:r>
            <a:r>
              <a:rPr lang="en-GB" sz="1200" b="1" dirty="0">
                <a:solidFill>
                  <a:schemeClr val="tx2"/>
                </a:solidFill>
              </a:rPr>
              <a:t> </a:t>
            </a:r>
            <a:r>
              <a:rPr lang="en-GB" sz="1200" b="1" dirty="0" err="1">
                <a:solidFill>
                  <a:schemeClr val="tx2"/>
                </a:solidFill>
              </a:rPr>
              <a:t>utvrđenom</a:t>
            </a:r>
            <a:r>
              <a:rPr lang="en-GB" sz="1200" b="1" dirty="0">
                <a:solidFill>
                  <a:schemeClr val="tx2"/>
                </a:solidFill>
              </a:rPr>
              <a:t> u </a:t>
            </a:r>
            <a:r>
              <a:rPr lang="en-GB" sz="1200" b="1" dirty="0" err="1">
                <a:solidFill>
                  <a:schemeClr val="tx2"/>
                </a:solidFill>
              </a:rPr>
              <a:t>prethodnim</a:t>
            </a:r>
            <a:r>
              <a:rPr lang="en-GB" sz="1200" b="1" dirty="0">
                <a:solidFill>
                  <a:schemeClr val="tx2"/>
                </a:solidFill>
              </a:rPr>
              <a:t> </a:t>
            </a:r>
            <a:r>
              <a:rPr lang="en-GB" sz="1200" b="1" dirty="0" err="1">
                <a:solidFill>
                  <a:schemeClr val="tx2"/>
                </a:solidFill>
              </a:rPr>
              <a:t>procjenama</a:t>
            </a:r>
            <a:r>
              <a:rPr lang="en-GB" sz="1200" b="1" dirty="0">
                <a:solidFill>
                  <a:schemeClr val="tx2"/>
                </a:solidFill>
              </a:rPr>
              <a:t> IPCC-a, </a:t>
            </a:r>
            <a:r>
              <a:rPr lang="en-GB" sz="1200" b="1" dirty="0" err="1">
                <a:solidFill>
                  <a:schemeClr val="tx2"/>
                </a:solidFill>
              </a:rPr>
              <a:t>ali</a:t>
            </a:r>
            <a:r>
              <a:rPr lang="en-GB" sz="1200" b="1" dirty="0">
                <a:solidFill>
                  <a:schemeClr val="tx2"/>
                </a:solidFill>
              </a:rPr>
              <a:t> ga </a:t>
            </a:r>
            <a:r>
              <a:rPr lang="en-GB" sz="1200" b="1" dirty="0" err="1">
                <a:solidFill>
                  <a:schemeClr val="tx2"/>
                </a:solidFill>
              </a:rPr>
              <a:t>dodatno</a:t>
            </a:r>
            <a:r>
              <a:rPr lang="en-GB" sz="1200" b="1" dirty="0">
                <a:solidFill>
                  <a:schemeClr val="tx2"/>
                </a:solidFill>
              </a:rPr>
              <a:t> </a:t>
            </a:r>
            <a:r>
              <a:rPr lang="en-GB" sz="1200" b="1" dirty="0" err="1">
                <a:solidFill>
                  <a:schemeClr val="tx2"/>
                </a:solidFill>
              </a:rPr>
              <a:t>usavršava</a:t>
            </a:r>
            <a:r>
              <a:rPr lang="en-GB" sz="1200" b="1" dirty="0">
                <a:solidFill>
                  <a:schemeClr val="tx2"/>
                </a:solidFill>
              </a:rPr>
              <a:t> </a:t>
            </a:r>
            <a:r>
              <a:rPr lang="en-GB" sz="1200" b="1" dirty="0" err="1">
                <a:solidFill>
                  <a:schemeClr val="tx2"/>
                </a:solidFill>
              </a:rPr>
              <a:t>kako</a:t>
            </a:r>
            <a:r>
              <a:rPr lang="en-GB" sz="1200" b="1" dirty="0">
                <a:solidFill>
                  <a:schemeClr val="tx2"/>
                </a:solidFill>
              </a:rPr>
              <a:t> bi se </a:t>
            </a:r>
            <a:r>
              <a:rPr lang="en-GB" sz="1200" b="1" dirty="0" err="1">
                <a:solidFill>
                  <a:schemeClr val="tx2"/>
                </a:solidFill>
              </a:rPr>
              <a:t>uzele</a:t>
            </a:r>
            <a:r>
              <a:rPr lang="en-GB" sz="1200" b="1" dirty="0">
                <a:solidFill>
                  <a:schemeClr val="tx2"/>
                </a:solidFill>
              </a:rPr>
              <a:t> u </a:t>
            </a:r>
            <a:r>
              <a:rPr lang="en-GB" sz="1200" b="1" dirty="0" err="1">
                <a:solidFill>
                  <a:schemeClr val="tx2"/>
                </a:solidFill>
              </a:rPr>
              <a:t>obzir</a:t>
            </a:r>
            <a:r>
              <a:rPr lang="en-GB" sz="1200" b="1" dirty="0">
                <a:solidFill>
                  <a:schemeClr val="tx2"/>
                </a:solidFill>
              </a:rPr>
              <a:t> </a:t>
            </a:r>
            <a:r>
              <a:rPr lang="en-GB" sz="1200" b="1" dirty="0" err="1">
                <a:solidFill>
                  <a:schemeClr val="tx2"/>
                </a:solidFill>
              </a:rPr>
              <a:t>složene</a:t>
            </a:r>
            <a:r>
              <a:rPr lang="en-GB" sz="1200" b="1" dirty="0">
                <a:solidFill>
                  <a:schemeClr val="tx2"/>
                </a:solidFill>
              </a:rPr>
              <a:t> </a:t>
            </a:r>
            <a:r>
              <a:rPr lang="en-GB" sz="1200" b="1" dirty="0" err="1">
                <a:solidFill>
                  <a:schemeClr val="tx2"/>
                </a:solidFill>
              </a:rPr>
              <a:t>interakcije</a:t>
            </a:r>
            <a:r>
              <a:rPr lang="en-GB" sz="1200" b="1" dirty="0">
                <a:solidFill>
                  <a:schemeClr val="tx2"/>
                </a:solidFill>
              </a:rPr>
              <a:t> </a:t>
            </a:r>
            <a:r>
              <a:rPr lang="en-GB" sz="1200" b="1" dirty="0" err="1">
                <a:solidFill>
                  <a:schemeClr val="tx2"/>
                </a:solidFill>
              </a:rPr>
              <a:t>između</a:t>
            </a:r>
            <a:r>
              <a:rPr lang="en-GB" sz="1200" b="1" dirty="0">
                <a:solidFill>
                  <a:schemeClr val="tx2"/>
                </a:solidFill>
              </a:rPr>
              <a:t> </a:t>
            </a:r>
            <a:r>
              <a:rPr lang="en-GB" sz="1200" b="1" dirty="0" err="1">
                <a:solidFill>
                  <a:schemeClr val="tx2"/>
                </a:solidFill>
              </a:rPr>
              <a:t>klimatskih</a:t>
            </a:r>
            <a:r>
              <a:rPr lang="en-GB" sz="1200" b="1" dirty="0">
                <a:solidFill>
                  <a:schemeClr val="tx2"/>
                </a:solidFill>
              </a:rPr>
              <a:t> </a:t>
            </a:r>
            <a:r>
              <a:rPr lang="en-GB" sz="1200" b="1" dirty="0" err="1">
                <a:solidFill>
                  <a:schemeClr val="tx2"/>
                </a:solidFill>
              </a:rPr>
              <a:t>opasnosti</a:t>
            </a:r>
            <a:r>
              <a:rPr lang="en-GB" sz="1200" b="1" dirty="0">
                <a:solidFill>
                  <a:schemeClr val="tx2"/>
                </a:solidFill>
              </a:rPr>
              <a:t>, </a:t>
            </a:r>
            <a:r>
              <a:rPr lang="en-GB" sz="1200" b="1" dirty="0" err="1">
                <a:solidFill>
                  <a:schemeClr val="tx2"/>
                </a:solidFill>
              </a:rPr>
              <a:t>izloženosti</a:t>
            </a:r>
            <a:r>
              <a:rPr lang="en-GB" sz="1200" b="1" dirty="0">
                <a:solidFill>
                  <a:schemeClr val="tx2"/>
                </a:solidFill>
              </a:rPr>
              <a:t> </a:t>
            </a:r>
            <a:r>
              <a:rPr lang="en-GB" sz="1200" b="1" dirty="0" err="1">
                <a:solidFill>
                  <a:schemeClr val="tx2"/>
                </a:solidFill>
              </a:rPr>
              <a:t>i</a:t>
            </a:r>
            <a:r>
              <a:rPr lang="en-GB" sz="1200" b="1" dirty="0">
                <a:solidFill>
                  <a:schemeClr val="tx2"/>
                </a:solidFill>
              </a:rPr>
              <a:t> </a:t>
            </a:r>
            <a:r>
              <a:rPr lang="en-GB" sz="1200" b="1" dirty="0" err="1">
                <a:solidFill>
                  <a:schemeClr val="tx2"/>
                </a:solidFill>
              </a:rPr>
              <a:t>ranjivosti</a:t>
            </a:r>
            <a:r>
              <a:rPr lang="en-GB" sz="1200" b="1" dirty="0">
                <a:solidFill>
                  <a:schemeClr val="tx2"/>
                </a:solidFill>
              </a:rPr>
              <a:t>.</a:t>
            </a:r>
          </a:p>
        </p:txBody>
      </p:sp>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IPCC AR6</a:t>
            </a:r>
            <a:endParaRPr dirty="0">
              <a:solidFill>
                <a:schemeClr val="accent4"/>
              </a:solidFill>
            </a:endParaRPr>
          </a:p>
        </p:txBody>
      </p:sp>
    </p:spTree>
    <p:extLst>
      <p:ext uri="{BB962C8B-B14F-4D97-AF65-F5344CB8AC3E}">
        <p14:creationId xmlns:p14="http://schemas.microsoft.com/office/powerpoint/2010/main" val="3965473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Risk to Climate Change</a:t>
            </a:r>
            <a:endParaRPr dirty="0">
              <a:solidFill>
                <a:schemeClr val="accent4"/>
              </a:solidFill>
            </a:endParaRPr>
          </a:p>
        </p:txBody>
      </p:sp>
      <p:pic>
        <p:nvPicPr>
          <p:cNvPr id="5" name="Imagen 4">
            <a:extLst>
              <a:ext uri="{FF2B5EF4-FFF2-40B4-BE49-F238E27FC236}">
                <a16:creationId xmlns:a16="http://schemas.microsoft.com/office/drawing/2014/main" id="{05D85A14-BE06-479C-90C5-DD3CE7FB6F7D}"/>
              </a:ext>
            </a:extLst>
          </p:cNvPr>
          <p:cNvPicPr>
            <a:picLocks noChangeAspect="1"/>
          </p:cNvPicPr>
          <p:nvPr/>
        </p:nvPicPr>
        <p:blipFill>
          <a:blip r:embed="rId3"/>
          <a:stretch>
            <a:fillRect/>
          </a:stretch>
        </p:blipFill>
        <p:spPr>
          <a:xfrm>
            <a:off x="2100459" y="2660003"/>
            <a:ext cx="4943073" cy="1147868"/>
          </a:xfrm>
          <a:prstGeom prst="rect">
            <a:avLst/>
          </a:prstGeom>
        </p:spPr>
      </p:pic>
      <p:sp>
        <p:nvSpPr>
          <p:cNvPr id="9" name="Google Shape;133;p2">
            <a:extLst>
              <a:ext uri="{FF2B5EF4-FFF2-40B4-BE49-F238E27FC236}">
                <a16:creationId xmlns:a16="http://schemas.microsoft.com/office/drawing/2014/main" id="{DC46BF98-23CE-46D1-8299-1422860F7AD2}"/>
              </a:ext>
            </a:extLst>
          </p:cNvPr>
          <p:cNvSpPr txBox="1">
            <a:spLocks noGrp="1"/>
          </p:cNvSpPr>
          <p:nvPr>
            <p:ph type="body" idx="1"/>
          </p:nvPr>
        </p:nvSpPr>
        <p:spPr>
          <a:xfrm>
            <a:off x="323505" y="1568501"/>
            <a:ext cx="8708983" cy="1301079"/>
          </a:xfrm>
          <a:prstGeom prst="rect">
            <a:avLst/>
          </a:prstGeom>
          <a:noFill/>
          <a:ln>
            <a:noFill/>
          </a:ln>
        </p:spPr>
        <p:txBody>
          <a:bodyPr spcFirstLastPara="1" wrap="square" lIns="68550" tIns="34275" rIns="68550" bIns="34275" anchor="ctr" anchorCtr="0">
            <a:noAutofit/>
          </a:bodyPr>
          <a:lstStyle/>
          <a:p>
            <a:pPr marL="171450" indent="-57150" algn="just">
              <a:lnSpc>
                <a:spcPct val="100000"/>
              </a:lnSpc>
              <a:spcBef>
                <a:spcPts val="1350"/>
              </a:spcBef>
              <a:buSzPts val="2400"/>
              <a:buNone/>
            </a:pPr>
            <a:r>
              <a:rPr lang="hr-HR" altLang="sr-Latn-RS" sz="1400" dirty="0">
                <a:solidFill>
                  <a:srgbClr val="1F1F1F"/>
                </a:solidFill>
                <a:latin typeface="+mn-lt"/>
                <a:cs typeface="Arial" panose="020B0604020202020204" pitchFamily="34" charset="0"/>
              </a:rPr>
              <a:t>Šesto izvješće IPCC-a (AR6) pruža detaljan i nijansiran koncept rizika u odnosu na klimatske promjene. Izvješće se temelji na okviru rizika utvrđenom u prethodnim procjenama IPCC-a, ali ga dodatno usavršava kako bi se uzele u obzir složene interakcije između klimatskih opasnosti, izloženosti i ranjivosti.</a:t>
            </a:r>
          </a:p>
          <a:p>
            <a:pPr marL="171450" lvl="0" indent="-57150" algn="just" rtl="0">
              <a:lnSpc>
                <a:spcPct val="100000"/>
              </a:lnSpc>
              <a:spcBef>
                <a:spcPts val="1350"/>
              </a:spcBef>
              <a:spcAft>
                <a:spcPts val="0"/>
              </a:spcAft>
              <a:buSzPts val="2400"/>
              <a:buNone/>
            </a:pPr>
            <a:endParaRPr lang="en-GB" sz="1200" b="1" dirty="0">
              <a:solidFill>
                <a:schemeClr val="tx2"/>
              </a:solidFill>
            </a:endParaRPr>
          </a:p>
        </p:txBody>
      </p:sp>
    </p:spTree>
    <p:extLst>
      <p:ext uri="{BB962C8B-B14F-4D97-AF65-F5344CB8AC3E}">
        <p14:creationId xmlns:p14="http://schemas.microsoft.com/office/powerpoint/2010/main" val="933429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5695" y="3965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RBE Met</a:t>
            </a:r>
            <a:r>
              <a:rPr lang="hr-HR" dirty="0">
                <a:solidFill>
                  <a:schemeClr val="accent4"/>
                </a:solidFill>
              </a:rPr>
              <a:t>oda</a:t>
            </a:r>
            <a:r>
              <a:rPr lang="en-GB" dirty="0">
                <a:solidFill>
                  <a:schemeClr val="accent4"/>
                </a:solidFill>
              </a:rPr>
              <a:t>: K</a:t>
            </a:r>
            <a:r>
              <a:rPr lang="hr-HR" dirty="0" err="1">
                <a:solidFill>
                  <a:schemeClr val="accent4"/>
                </a:solidFill>
              </a:rPr>
              <a:t>ljučne</a:t>
            </a:r>
            <a:r>
              <a:rPr lang="hr-HR" dirty="0">
                <a:solidFill>
                  <a:schemeClr val="accent4"/>
                </a:solidFill>
              </a:rPr>
              <a:t> značajke</a:t>
            </a:r>
            <a:endParaRPr dirty="0">
              <a:solidFill>
                <a:schemeClr val="accent4"/>
              </a:solidFill>
            </a:endParaRPr>
          </a:p>
        </p:txBody>
      </p:sp>
      <p:sp>
        <p:nvSpPr>
          <p:cNvPr id="4" name="Elipse 3">
            <a:extLst>
              <a:ext uri="{FF2B5EF4-FFF2-40B4-BE49-F238E27FC236}">
                <a16:creationId xmlns:a16="http://schemas.microsoft.com/office/drawing/2014/main" id="{984D92F5-7D52-4A26-8ABF-13A9B82F1B6C}"/>
              </a:ext>
            </a:extLst>
          </p:cNvPr>
          <p:cNvSpPr/>
          <p:nvPr/>
        </p:nvSpPr>
        <p:spPr>
          <a:xfrm>
            <a:off x="344038" y="1601352"/>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Elipse 7">
            <a:extLst>
              <a:ext uri="{FF2B5EF4-FFF2-40B4-BE49-F238E27FC236}">
                <a16:creationId xmlns:a16="http://schemas.microsoft.com/office/drawing/2014/main" id="{427A1AF5-9AEE-4950-AD39-03B8DDEE1D8C}"/>
              </a:ext>
            </a:extLst>
          </p:cNvPr>
          <p:cNvSpPr/>
          <p:nvPr/>
        </p:nvSpPr>
        <p:spPr>
          <a:xfrm>
            <a:off x="3492647" y="1821600"/>
            <a:ext cx="2158705" cy="21587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Elipse 8">
            <a:extLst>
              <a:ext uri="{FF2B5EF4-FFF2-40B4-BE49-F238E27FC236}">
                <a16:creationId xmlns:a16="http://schemas.microsoft.com/office/drawing/2014/main" id="{0D912273-ABF8-4210-A916-AC81076A9FBC}"/>
              </a:ext>
            </a:extLst>
          </p:cNvPr>
          <p:cNvSpPr/>
          <p:nvPr/>
        </p:nvSpPr>
        <p:spPr>
          <a:xfrm>
            <a:off x="6334342" y="1821600"/>
            <a:ext cx="2158705" cy="21587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Elipse 10">
            <a:extLst>
              <a:ext uri="{FF2B5EF4-FFF2-40B4-BE49-F238E27FC236}">
                <a16:creationId xmlns:a16="http://schemas.microsoft.com/office/drawing/2014/main" id="{87A3437E-FE97-4D7F-A81A-6EADA962DA9B}"/>
              </a:ext>
            </a:extLst>
          </p:cNvPr>
          <p:cNvSpPr/>
          <p:nvPr/>
        </p:nvSpPr>
        <p:spPr>
          <a:xfrm>
            <a:off x="3192095" y="1605600"/>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uadroTexto 11">
            <a:extLst>
              <a:ext uri="{FF2B5EF4-FFF2-40B4-BE49-F238E27FC236}">
                <a16:creationId xmlns:a16="http://schemas.microsoft.com/office/drawing/2014/main" id="{F91FEE8F-056A-471C-8D0B-3D19C41F81E6}"/>
              </a:ext>
            </a:extLst>
          </p:cNvPr>
          <p:cNvSpPr txBox="1"/>
          <p:nvPr/>
        </p:nvSpPr>
        <p:spPr>
          <a:xfrm>
            <a:off x="3434590" y="2155902"/>
            <a:ext cx="2128056" cy="1785104"/>
          </a:xfrm>
          <a:prstGeom prst="rect">
            <a:avLst/>
          </a:prstGeom>
          <a:noFill/>
        </p:spPr>
        <p:txBody>
          <a:bodyPr wrap="square" rtlCol="0">
            <a:spAutoFit/>
          </a:bodyPr>
          <a:lstStyle/>
          <a:p>
            <a:pPr algn="ctr"/>
            <a:r>
              <a:rPr lang="hr-HR" sz="1000" dirty="0">
                <a:solidFill>
                  <a:schemeClr val="bg1"/>
                </a:solidFill>
                <a:latin typeface="Trebuchet MS" panose="020B0603020202020204" pitchFamily="34" charset="0"/>
              </a:rPr>
              <a:t>Metoda RBE temelji se na jasno definiranim, mjerljivim </a:t>
            </a:r>
            <a:r>
              <a:rPr lang="hr-HR" sz="1000" dirty="0" err="1">
                <a:solidFill>
                  <a:schemeClr val="bg1"/>
                </a:solidFill>
                <a:latin typeface="Trebuchet MS" panose="020B0603020202020204" pitchFamily="34" charset="0"/>
              </a:rPr>
              <a:t>kriterijama</a:t>
            </a:r>
            <a:r>
              <a:rPr lang="hr-HR" sz="1000" dirty="0">
                <a:solidFill>
                  <a:schemeClr val="bg1"/>
                </a:solidFill>
                <a:latin typeface="Trebuchet MS" panose="020B0603020202020204" pitchFamily="34" charset="0"/>
              </a:rPr>
              <a:t> i pokazateljima. Metoda se može </a:t>
            </a:r>
            <a:r>
              <a:rPr lang="hr-HR" sz="1000" dirty="0" err="1">
                <a:solidFill>
                  <a:schemeClr val="bg1"/>
                </a:solidFill>
                <a:latin typeface="Trebuchet MS" panose="020B0603020202020204" pitchFamily="34" charset="0"/>
              </a:rPr>
              <a:t>kontekstualizirati</a:t>
            </a:r>
            <a:r>
              <a:rPr lang="hr-HR" sz="1000" dirty="0">
                <a:solidFill>
                  <a:schemeClr val="bg1"/>
                </a:solidFill>
                <a:latin typeface="Trebuchet MS" panose="020B0603020202020204" pitchFamily="34" charset="0"/>
              </a:rPr>
              <a:t>, što omogućuje prilagodbu lokalnim uvjetima i dostupnosti podataka. To osigurava točniju i smisleniju dijagnozu rizika povezanih s klimom, podržavajući donošenje odluka temeljenih na dokazima</a:t>
            </a:r>
            <a:endParaRPr lang="en-GB" sz="1000" dirty="0">
              <a:solidFill>
                <a:schemeClr val="bg1"/>
              </a:solidFill>
              <a:latin typeface="Trebuchet MS" panose="020B0603020202020204" pitchFamily="34" charset="0"/>
            </a:endParaRPr>
          </a:p>
        </p:txBody>
      </p:sp>
      <p:sp>
        <p:nvSpPr>
          <p:cNvPr id="13" name="Elipse 12">
            <a:extLst>
              <a:ext uri="{FF2B5EF4-FFF2-40B4-BE49-F238E27FC236}">
                <a16:creationId xmlns:a16="http://schemas.microsoft.com/office/drawing/2014/main" id="{6836B840-E260-4B6A-8298-AB24A359E363}"/>
              </a:ext>
            </a:extLst>
          </p:cNvPr>
          <p:cNvSpPr/>
          <p:nvPr/>
        </p:nvSpPr>
        <p:spPr>
          <a:xfrm>
            <a:off x="5951904" y="1605600"/>
            <a:ext cx="2599200" cy="25992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uadroTexto 13">
            <a:extLst>
              <a:ext uri="{FF2B5EF4-FFF2-40B4-BE49-F238E27FC236}">
                <a16:creationId xmlns:a16="http://schemas.microsoft.com/office/drawing/2014/main" id="{356D18BF-C3B4-4BC7-B854-019611B01EB6}"/>
              </a:ext>
            </a:extLst>
          </p:cNvPr>
          <p:cNvSpPr txBox="1"/>
          <p:nvPr/>
        </p:nvSpPr>
        <p:spPr>
          <a:xfrm>
            <a:off x="6290304" y="2494623"/>
            <a:ext cx="1922400" cy="723275"/>
          </a:xfrm>
          <a:prstGeom prst="rect">
            <a:avLst/>
          </a:prstGeom>
          <a:noFill/>
        </p:spPr>
        <p:txBody>
          <a:bodyPr wrap="square" rtlCol="0">
            <a:spAutoFit/>
          </a:bodyPr>
          <a:lstStyle/>
          <a:p>
            <a:pPr algn="ctr"/>
            <a:r>
              <a:rPr lang="hr-HR" sz="1000" dirty="0">
                <a:solidFill>
                  <a:schemeClr val="bg1"/>
                </a:solidFill>
                <a:effectLst/>
                <a:latin typeface="Trebuchet MS" panose="020B0603020202020204" pitchFamily="34" charset="0"/>
                <a:ea typeface="Arial" panose="020B0604020202020204" pitchFamily="34" charset="0"/>
              </a:rPr>
              <a:t>Modularna struktura omogućuje primjenu RBE metode na različite tipove zgrada i urbana područja</a:t>
            </a:r>
            <a:r>
              <a:rPr lang="en-GB" sz="1000" dirty="0">
                <a:solidFill>
                  <a:schemeClr val="bg1"/>
                </a:solidFill>
                <a:effectLst/>
                <a:latin typeface="Trebuchet MS" panose="020B0603020202020204" pitchFamily="34" charset="0"/>
                <a:ea typeface="Arial" panose="020B0604020202020204" pitchFamily="34" charset="0"/>
              </a:rPr>
              <a:t>.</a:t>
            </a:r>
            <a:endParaRPr lang="en-GB" sz="1000" dirty="0">
              <a:solidFill>
                <a:schemeClr val="bg1"/>
              </a:solidFill>
              <a:effectLst/>
              <a:latin typeface="Trebuchet MS" panose="020B0603020202020204" pitchFamily="34" charset="0"/>
              <a:ea typeface="Times New Roman" panose="02020603050405020304" pitchFamily="18" charset="0"/>
            </a:endParaRPr>
          </a:p>
          <a:p>
            <a:pPr algn="ctr"/>
            <a:endParaRPr lang="en-GB" sz="100" dirty="0">
              <a:solidFill>
                <a:schemeClr val="bg1"/>
              </a:solidFill>
              <a:latin typeface="Trebuchet MS" panose="020B0603020202020204" pitchFamily="34" charset="0"/>
            </a:endParaRPr>
          </a:p>
        </p:txBody>
      </p:sp>
      <p:sp>
        <p:nvSpPr>
          <p:cNvPr id="6" name="CuadroTexto 5">
            <a:extLst>
              <a:ext uri="{FF2B5EF4-FFF2-40B4-BE49-F238E27FC236}">
                <a16:creationId xmlns:a16="http://schemas.microsoft.com/office/drawing/2014/main" id="{8B715D87-5062-4478-B3F9-7E8D187F654F}"/>
              </a:ext>
            </a:extLst>
          </p:cNvPr>
          <p:cNvSpPr txBox="1"/>
          <p:nvPr/>
        </p:nvSpPr>
        <p:spPr>
          <a:xfrm>
            <a:off x="780585" y="1538869"/>
            <a:ext cx="1845756" cy="822305"/>
          </a:xfrm>
          <a:prstGeom prst="ellipse">
            <a:avLst/>
          </a:prstGeom>
          <a:noFill/>
        </p:spPr>
        <p:txBody>
          <a:bodyPr wrap="square" rtlCol="0">
            <a:spAutoFit/>
          </a:bodyPr>
          <a:lstStyle/>
          <a:p>
            <a:r>
              <a:rPr lang="hr-HR" sz="1600" b="1" dirty="0">
                <a:solidFill>
                  <a:schemeClr val="bg1"/>
                </a:solidFill>
                <a:latin typeface="Trebuchet MS" panose="020B0603020202020204" pitchFamily="34" charset="0"/>
              </a:rPr>
              <a:t> Križna   ljestvica</a:t>
            </a:r>
            <a:endParaRPr lang="en-GB" sz="1600" b="1" dirty="0">
              <a:solidFill>
                <a:schemeClr val="bg1"/>
              </a:solidFill>
              <a:latin typeface="Trebuchet MS" panose="020B0603020202020204" pitchFamily="34" charset="0"/>
            </a:endParaRPr>
          </a:p>
        </p:txBody>
      </p:sp>
      <p:sp>
        <p:nvSpPr>
          <p:cNvPr id="17" name="CuadroTexto 16">
            <a:extLst>
              <a:ext uri="{FF2B5EF4-FFF2-40B4-BE49-F238E27FC236}">
                <a16:creationId xmlns:a16="http://schemas.microsoft.com/office/drawing/2014/main" id="{BD1AB905-ED60-47D9-8F40-0A54F4F19A41}"/>
              </a:ext>
            </a:extLst>
          </p:cNvPr>
          <p:cNvSpPr txBox="1"/>
          <p:nvPr/>
        </p:nvSpPr>
        <p:spPr>
          <a:xfrm>
            <a:off x="3611879" y="1845201"/>
            <a:ext cx="1790615"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M</a:t>
            </a:r>
            <a:r>
              <a:rPr lang="hr-HR" sz="1600" b="1" dirty="0" err="1">
                <a:solidFill>
                  <a:schemeClr val="bg1"/>
                </a:solidFill>
                <a:latin typeface="Trebuchet MS" panose="020B0603020202020204" pitchFamily="34" charset="0"/>
              </a:rPr>
              <a:t>ljerljivost</a:t>
            </a:r>
            <a:endParaRPr lang="en-GB" sz="1600" b="1" dirty="0">
              <a:solidFill>
                <a:schemeClr val="bg1"/>
              </a:solidFill>
              <a:latin typeface="Trebuchet MS" panose="020B0603020202020204" pitchFamily="34" charset="0"/>
            </a:endParaRPr>
          </a:p>
        </p:txBody>
      </p:sp>
      <p:sp>
        <p:nvSpPr>
          <p:cNvPr id="18" name="CuadroTexto 17">
            <a:extLst>
              <a:ext uri="{FF2B5EF4-FFF2-40B4-BE49-F238E27FC236}">
                <a16:creationId xmlns:a16="http://schemas.microsoft.com/office/drawing/2014/main" id="{E9E952DF-DB45-47C7-BB5B-7453172756F0}"/>
              </a:ext>
            </a:extLst>
          </p:cNvPr>
          <p:cNvSpPr txBox="1"/>
          <p:nvPr/>
        </p:nvSpPr>
        <p:spPr>
          <a:xfrm>
            <a:off x="6290304" y="1781127"/>
            <a:ext cx="2643237" cy="822305"/>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Modular</a:t>
            </a:r>
            <a:r>
              <a:rPr lang="hr-HR" sz="1600" b="1" dirty="0">
                <a:solidFill>
                  <a:schemeClr val="bg1"/>
                </a:solidFill>
                <a:latin typeface="Trebuchet MS" panose="020B0603020202020204" pitchFamily="34" charset="0"/>
              </a:rPr>
              <a:t>na struktura</a:t>
            </a:r>
            <a:endParaRPr lang="en-GB" sz="1600" b="1" dirty="0">
              <a:solidFill>
                <a:schemeClr val="bg1"/>
              </a:solidFill>
              <a:latin typeface="Trebuchet MS" panose="020B0603020202020204" pitchFamily="34" charset="0"/>
            </a:endParaRPr>
          </a:p>
        </p:txBody>
      </p:sp>
      <p:sp>
        <p:nvSpPr>
          <p:cNvPr id="3" name="Rectangle 2">
            <a:extLst>
              <a:ext uri="{FF2B5EF4-FFF2-40B4-BE49-F238E27FC236}">
                <a16:creationId xmlns:a16="http://schemas.microsoft.com/office/drawing/2014/main" id="{5DD1142E-ADDC-0C6C-8858-2E33E672FD03}"/>
              </a:ext>
            </a:extLst>
          </p:cNvPr>
          <p:cNvSpPr>
            <a:spLocks noChangeArrowheads="1"/>
          </p:cNvSpPr>
          <p:nvPr/>
        </p:nvSpPr>
        <p:spPr bwMode="auto">
          <a:xfrm>
            <a:off x="0" y="99715"/>
            <a:ext cx="65" cy="25776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9522" rIns="0" bIns="-952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sp>
        <p:nvSpPr>
          <p:cNvPr id="7" name="TekstniOkvir 6">
            <a:extLst>
              <a:ext uri="{FF2B5EF4-FFF2-40B4-BE49-F238E27FC236}">
                <a16:creationId xmlns:a16="http://schemas.microsoft.com/office/drawing/2014/main" id="{7ED36B6C-63DA-6BF3-4708-249C0DE37D49}"/>
              </a:ext>
            </a:extLst>
          </p:cNvPr>
          <p:cNvSpPr txBox="1"/>
          <p:nvPr/>
        </p:nvSpPr>
        <p:spPr>
          <a:xfrm>
            <a:off x="592896" y="2155902"/>
            <a:ext cx="2318855" cy="1554272"/>
          </a:xfrm>
          <a:prstGeom prst="rect">
            <a:avLst/>
          </a:prstGeom>
          <a:noFill/>
        </p:spPr>
        <p:txBody>
          <a:bodyPr wrap="square" rtlCol="0">
            <a:spAutoFit/>
          </a:bodyPr>
          <a:lstStyle/>
          <a:p>
            <a:r>
              <a:rPr lang="hr-HR" altLang="sr-Latn-RS" sz="900" b="1" dirty="0">
                <a:solidFill>
                  <a:schemeClr val="bg1"/>
                </a:solidFill>
                <a:latin typeface="+mj-lt"/>
              </a:rPr>
              <a:t>Urbani sektori su usklađeni između </a:t>
            </a:r>
            <a:r>
              <a:rPr lang="hr-HR" altLang="sr-Latn-RS" sz="900" b="1" dirty="0" err="1">
                <a:solidFill>
                  <a:schemeClr val="bg1"/>
                </a:solidFill>
                <a:latin typeface="+mj-lt"/>
              </a:rPr>
              <a:t>RNToola</a:t>
            </a:r>
            <a:r>
              <a:rPr lang="hr-HR" altLang="sr-Latn-RS" sz="900" b="1" dirty="0">
                <a:solidFill>
                  <a:schemeClr val="bg1"/>
                </a:solidFill>
                <a:latin typeface="+mj-lt"/>
              </a:rPr>
              <a:t> i </a:t>
            </a:r>
            <a:r>
              <a:rPr lang="hr-HR" altLang="sr-Latn-RS" sz="900" b="1" dirty="0" err="1">
                <a:solidFill>
                  <a:schemeClr val="bg1"/>
                </a:solidFill>
                <a:latin typeface="+mj-lt"/>
              </a:rPr>
              <a:t>RBToola</a:t>
            </a:r>
            <a:r>
              <a:rPr lang="hr-HR" altLang="sr-Latn-RS" sz="900" b="1" dirty="0">
                <a:solidFill>
                  <a:schemeClr val="bg1"/>
                </a:solidFill>
                <a:latin typeface="+mj-lt"/>
              </a:rPr>
              <a:t>, što omogućuje dosljednu upotrebu podataka i koordinirano planiranje na svim razinama. To osigurava da mjere na razini zgrade doprinose ciljevima urbane otpornosti i da su strategije susjedstva informirane  ranjivostima zgrada</a:t>
            </a:r>
            <a:endParaRPr lang="hr-HR" altLang="sr-Latn-RS" sz="900" b="1" dirty="0">
              <a:solidFill>
                <a:schemeClr val="tx1"/>
              </a:solidFill>
              <a:latin typeface="+mj-lt"/>
            </a:endParaRPr>
          </a:p>
          <a:p>
            <a:endParaRPr lang="hr-HR" dirty="0"/>
          </a:p>
        </p:txBody>
      </p:sp>
    </p:spTree>
    <p:extLst>
      <p:ext uri="{BB962C8B-B14F-4D97-AF65-F5344CB8AC3E}">
        <p14:creationId xmlns:p14="http://schemas.microsoft.com/office/powerpoint/2010/main" val="1320945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Lančani učinci</a:t>
            </a:r>
            <a:endParaRPr dirty="0">
              <a:solidFill>
                <a:schemeClr val="accent4"/>
              </a:solidFill>
            </a:endParaRPr>
          </a:p>
        </p:txBody>
      </p:sp>
      <p:sp>
        <p:nvSpPr>
          <p:cNvPr id="3" name="Marcador de texto 2">
            <a:extLst>
              <a:ext uri="{FF2B5EF4-FFF2-40B4-BE49-F238E27FC236}">
                <a16:creationId xmlns:a16="http://schemas.microsoft.com/office/drawing/2014/main" id="{D0B36BBE-30E6-4D90-B9B2-4E9E6030EA67}"/>
              </a:ext>
            </a:extLst>
          </p:cNvPr>
          <p:cNvSpPr>
            <a:spLocks noGrp="1"/>
          </p:cNvSpPr>
          <p:nvPr>
            <p:ph type="body" idx="1"/>
          </p:nvPr>
        </p:nvSpPr>
        <p:spPr>
          <a:xfrm>
            <a:off x="163554" y="1387841"/>
            <a:ext cx="3785502" cy="2317092"/>
          </a:xfrm>
        </p:spPr>
        <p:txBody>
          <a:bodyPr>
            <a:normAutofit/>
          </a:bodyPr>
          <a:lstStyle/>
          <a:p>
            <a:pPr marL="114300" indent="0" algn="just">
              <a:buNone/>
            </a:pPr>
            <a:r>
              <a:rPr lang="en-GB" sz="1200" dirty="0" err="1">
                <a:solidFill>
                  <a:schemeClr val="tx2"/>
                </a:solidFill>
              </a:rPr>
              <a:t>Metoda</a:t>
            </a:r>
            <a:r>
              <a:rPr lang="en-GB" sz="1200" dirty="0">
                <a:solidFill>
                  <a:schemeClr val="tx2"/>
                </a:solidFill>
              </a:rPr>
              <a:t> RBE </a:t>
            </a:r>
            <a:r>
              <a:rPr lang="en-GB" sz="1200" dirty="0" err="1">
                <a:solidFill>
                  <a:schemeClr val="tx2"/>
                </a:solidFill>
              </a:rPr>
              <a:t>predviđa</a:t>
            </a:r>
            <a:r>
              <a:rPr lang="en-GB" sz="1200" dirty="0">
                <a:solidFill>
                  <a:schemeClr val="tx2"/>
                </a:solidFill>
              </a:rPr>
              <a:t> </a:t>
            </a:r>
            <a:r>
              <a:rPr lang="en-GB" sz="1200" dirty="0" err="1">
                <a:solidFill>
                  <a:schemeClr val="tx2"/>
                </a:solidFill>
              </a:rPr>
              <a:t>primjenu</a:t>
            </a:r>
            <a:r>
              <a:rPr lang="en-GB" sz="1200" dirty="0">
                <a:solidFill>
                  <a:schemeClr val="tx2"/>
                </a:solidFill>
              </a:rPr>
              <a:t> </a:t>
            </a:r>
            <a:r>
              <a:rPr lang="en-GB" sz="1200" dirty="0" err="1">
                <a:solidFill>
                  <a:schemeClr val="tx2"/>
                </a:solidFill>
              </a:rPr>
              <a:t>konceptualnog</a:t>
            </a:r>
            <a:r>
              <a:rPr lang="en-GB" sz="1200" dirty="0">
                <a:solidFill>
                  <a:schemeClr val="tx2"/>
                </a:solidFill>
              </a:rPr>
              <a:t> </a:t>
            </a:r>
            <a:r>
              <a:rPr lang="en-GB" sz="1200" dirty="0" err="1">
                <a:solidFill>
                  <a:schemeClr val="tx2"/>
                </a:solidFill>
              </a:rPr>
              <a:t>modela</a:t>
            </a:r>
            <a:r>
              <a:rPr lang="en-GB" sz="1200" dirty="0">
                <a:solidFill>
                  <a:schemeClr val="tx2"/>
                </a:solidFill>
              </a:rPr>
              <a:t> </a:t>
            </a:r>
            <a:r>
              <a:rPr lang="en-GB" sz="1200" dirty="0" err="1">
                <a:solidFill>
                  <a:schemeClr val="tx2"/>
                </a:solidFill>
              </a:rPr>
              <a:t>lanca</a:t>
            </a:r>
            <a:r>
              <a:rPr lang="en-GB" sz="1200" dirty="0">
                <a:solidFill>
                  <a:schemeClr val="tx2"/>
                </a:solidFill>
              </a:rPr>
              <a:t> </a:t>
            </a:r>
            <a:r>
              <a:rPr lang="en-GB" sz="1200" dirty="0" err="1">
                <a:solidFill>
                  <a:schemeClr val="tx2"/>
                </a:solidFill>
              </a:rPr>
              <a:t>utjecaja</a:t>
            </a:r>
            <a:r>
              <a:rPr lang="en-GB" sz="1200" dirty="0">
                <a:solidFill>
                  <a:schemeClr val="tx2"/>
                </a:solidFill>
              </a:rPr>
              <a:t> </a:t>
            </a:r>
            <a:r>
              <a:rPr lang="en-GB" sz="1200" dirty="0" err="1">
                <a:solidFill>
                  <a:schemeClr val="tx2"/>
                </a:solidFill>
              </a:rPr>
              <a:t>kako</a:t>
            </a:r>
            <a:r>
              <a:rPr lang="en-GB" sz="1200" dirty="0">
                <a:solidFill>
                  <a:schemeClr val="tx2"/>
                </a:solidFill>
              </a:rPr>
              <a:t> bi se </a:t>
            </a:r>
            <a:r>
              <a:rPr lang="en-GB" sz="1200" dirty="0" err="1">
                <a:solidFill>
                  <a:schemeClr val="tx2"/>
                </a:solidFill>
              </a:rPr>
              <a:t>identificirali</a:t>
            </a:r>
            <a:r>
              <a:rPr lang="en-GB" sz="1200" dirty="0">
                <a:solidFill>
                  <a:schemeClr val="tx2"/>
                </a:solidFill>
              </a:rPr>
              <a:t> </a:t>
            </a:r>
            <a:r>
              <a:rPr lang="en-GB" sz="1200" dirty="0" err="1">
                <a:solidFill>
                  <a:schemeClr val="tx2"/>
                </a:solidFill>
              </a:rPr>
              <a:t>najprikladniji</a:t>
            </a:r>
            <a:r>
              <a:rPr lang="en-GB" sz="1200" dirty="0">
                <a:solidFill>
                  <a:schemeClr val="tx2"/>
                </a:solidFill>
              </a:rPr>
              <a:t> </a:t>
            </a:r>
            <a:r>
              <a:rPr lang="en-GB" sz="1200" dirty="0" err="1">
                <a:solidFill>
                  <a:schemeClr val="tx2"/>
                </a:solidFill>
              </a:rPr>
              <a:t>kriteriji</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pokazatelji</a:t>
            </a:r>
            <a:r>
              <a:rPr lang="en-GB" sz="1200" dirty="0">
                <a:solidFill>
                  <a:schemeClr val="tx2"/>
                </a:solidFill>
              </a:rPr>
              <a:t> za </a:t>
            </a:r>
            <a:r>
              <a:rPr lang="en-GB" sz="1200" dirty="0" err="1">
                <a:solidFill>
                  <a:schemeClr val="tx2"/>
                </a:solidFill>
              </a:rPr>
              <a:t>procjenu</a:t>
            </a:r>
            <a:r>
              <a:rPr lang="en-GB" sz="1200" dirty="0">
                <a:solidFill>
                  <a:schemeClr val="tx2"/>
                </a:solidFill>
              </a:rPr>
              <a:t> 3 </a:t>
            </a:r>
            <a:r>
              <a:rPr lang="en-GB" sz="1200" dirty="0" err="1">
                <a:solidFill>
                  <a:schemeClr val="tx2"/>
                </a:solidFill>
              </a:rPr>
              <a:t>ključne</a:t>
            </a:r>
            <a:r>
              <a:rPr lang="en-GB" sz="1200" dirty="0">
                <a:solidFill>
                  <a:schemeClr val="tx2"/>
                </a:solidFill>
              </a:rPr>
              <a:t> </a:t>
            </a:r>
            <a:r>
              <a:rPr lang="en-GB" sz="1200" dirty="0" err="1">
                <a:solidFill>
                  <a:schemeClr val="tx2"/>
                </a:solidFill>
              </a:rPr>
              <a:t>komponente</a:t>
            </a:r>
            <a:r>
              <a:rPr lang="en-GB" sz="1200" dirty="0">
                <a:solidFill>
                  <a:schemeClr val="tx2"/>
                </a:solidFill>
              </a:rPr>
              <a:t> </a:t>
            </a:r>
            <a:r>
              <a:rPr lang="en-GB" sz="1200" dirty="0" err="1">
                <a:solidFill>
                  <a:schemeClr val="tx2"/>
                </a:solidFill>
              </a:rPr>
              <a:t>klimatskog</a:t>
            </a:r>
            <a:r>
              <a:rPr lang="en-GB" sz="1200" dirty="0">
                <a:solidFill>
                  <a:schemeClr val="tx2"/>
                </a:solidFill>
              </a:rPr>
              <a:t> </a:t>
            </a:r>
            <a:r>
              <a:rPr lang="en-GB" sz="1200" dirty="0" err="1">
                <a:solidFill>
                  <a:schemeClr val="tx2"/>
                </a:solidFill>
              </a:rPr>
              <a:t>rizika</a:t>
            </a:r>
            <a:r>
              <a:rPr lang="en-GB" sz="1200" dirty="0">
                <a:solidFill>
                  <a:schemeClr val="tx2"/>
                </a:solidFill>
              </a:rPr>
              <a:t> (</a:t>
            </a:r>
            <a:r>
              <a:rPr lang="en-GB" sz="1200" dirty="0" err="1">
                <a:solidFill>
                  <a:schemeClr val="tx2"/>
                </a:solidFill>
              </a:rPr>
              <a:t>opasnost</a:t>
            </a:r>
            <a:r>
              <a:rPr lang="en-GB" sz="1200" dirty="0">
                <a:solidFill>
                  <a:schemeClr val="tx2"/>
                </a:solidFill>
              </a:rPr>
              <a:t>, </a:t>
            </a:r>
            <a:r>
              <a:rPr lang="en-GB" sz="1200" dirty="0" err="1">
                <a:solidFill>
                  <a:schemeClr val="tx2"/>
                </a:solidFill>
              </a:rPr>
              <a:t>izloženost</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ranjivost</a:t>
            </a:r>
            <a:r>
              <a:rPr lang="en-GB" sz="1200" dirty="0">
                <a:solidFill>
                  <a:schemeClr val="tx2"/>
                </a:solidFill>
              </a:rPr>
              <a:t>) </a:t>
            </a:r>
            <a:r>
              <a:rPr lang="en-GB" sz="1200" dirty="0" err="1">
                <a:solidFill>
                  <a:schemeClr val="tx2"/>
                </a:solidFill>
              </a:rPr>
              <a:t>na</a:t>
            </a:r>
            <a:r>
              <a:rPr lang="en-GB" sz="1200" dirty="0">
                <a:solidFill>
                  <a:schemeClr val="tx2"/>
                </a:solidFill>
              </a:rPr>
              <a:t> </a:t>
            </a:r>
            <a:r>
              <a:rPr lang="en-GB" sz="1200" dirty="0" err="1">
                <a:solidFill>
                  <a:schemeClr val="tx2"/>
                </a:solidFill>
              </a:rPr>
              <a:t>razini</a:t>
            </a:r>
            <a:r>
              <a:rPr lang="en-GB" sz="1200" dirty="0">
                <a:solidFill>
                  <a:schemeClr val="tx2"/>
                </a:solidFill>
              </a:rPr>
              <a:t> </a:t>
            </a:r>
            <a:r>
              <a:rPr lang="en-GB" sz="1200" dirty="0" err="1">
                <a:solidFill>
                  <a:schemeClr val="tx2"/>
                </a:solidFill>
              </a:rPr>
              <a:t>zgrada</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malih</a:t>
            </a:r>
            <a:r>
              <a:rPr lang="en-GB" sz="1200" dirty="0">
                <a:solidFill>
                  <a:schemeClr val="tx2"/>
                </a:solidFill>
              </a:rPr>
              <a:t> </a:t>
            </a:r>
            <a:r>
              <a:rPr lang="en-GB" sz="1200" dirty="0" err="1">
                <a:solidFill>
                  <a:schemeClr val="tx2"/>
                </a:solidFill>
              </a:rPr>
              <a:t>urbanih</a:t>
            </a:r>
            <a:r>
              <a:rPr lang="en-GB" sz="1200" dirty="0">
                <a:solidFill>
                  <a:schemeClr val="tx2"/>
                </a:solidFill>
              </a:rPr>
              <a:t> </a:t>
            </a:r>
            <a:r>
              <a:rPr lang="en-GB" sz="1200" dirty="0" err="1">
                <a:solidFill>
                  <a:schemeClr val="tx2"/>
                </a:solidFill>
              </a:rPr>
              <a:t>područja</a:t>
            </a:r>
            <a:r>
              <a:rPr lang="en-GB" sz="1200" dirty="0">
                <a:solidFill>
                  <a:schemeClr val="tx2"/>
                </a:solidFill>
              </a:rPr>
              <a:t>, </a:t>
            </a:r>
            <a:r>
              <a:rPr lang="en-GB" sz="1200" dirty="0" err="1">
                <a:solidFill>
                  <a:schemeClr val="tx2"/>
                </a:solidFill>
              </a:rPr>
              <a:t>prateći</a:t>
            </a:r>
            <a:r>
              <a:rPr lang="en-GB" sz="1200" dirty="0">
                <a:solidFill>
                  <a:schemeClr val="tx2"/>
                </a:solidFill>
              </a:rPr>
              <a:t> </a:t>
            </a:r>
            <a:r>
              <a:rPr lang="en-GB" sz="1200" dirty="0" err="1">
                <a:solidFill>
                  <a:schemeClr val="tx2"/>
                </a:solidFill>
              </a:rPr>
              <a:t>uzročno-posljedične</a:t>
            </a:r>
            <a:r>
              <a:rPr lang="en-GB" sz="1200" dirty="0">
                <a:solidFill>
                  <a:schemeClr val="tx2"/>
                </a:solidFill>
              </a:rPr>
              <a:t> </a:t>
            </a:r>
            <a:r>
              <a:rPr lang="en-GB" sz="1200" dirty="0" err="1">
                <a:solidFill>
                  <a:schemeClr val="tx2"/>
                </a:solidFill>
              </a:rPr>
              <a:t>odnose</a:t>
            </a:r>
            <a:r>
              <a:rPr lang="en-GB" sz="1200" dirty="0">
                <a:solidFill>
                  <a:schemeClr val="tx2"/>
                </a:solidFill>
              </a:rPr>
              <a:t> </a:t>
            </a:r>
            <a:r>
              <a:rPr lang="en-GB" sz="1200" dirty="0" err="1">
                <a:solidFill>
                  <a:schemeClr val="tx2"/>
                </a:solidFill>
              </a:rPr>
              <a:t>i</a:t>
            </a:r>
            <a:r>
              <a:rPr lang="en-GB" sz="1200" dirty="0">
                <a:solidFill>
                  <a:schemeClr val="tx2"/>
                </a:solidFill>
              </a:rPr>
              <a:t> </a:t>
            </a:r>
            <a:r>
              <a:rPr lang="en-GB" sz="1200" dirty="0" err="1">
                <a:solidFill>
                  <a:schemeClr val="tx2"/>
                </a:solidFill>
              </a:rPr>
              <a:t>olakšavajući</a:t>
            </a:r>
            <a:r>
              <a:rPr lang="en-GB" sz="1200" dirty="0">
                <a:solidFill>
                  <a:schemeClr val="tx2"/>
                </a:solidFill>
              </a:rPr>
              <a:t> </a:t>
            </a:r>
            <a:r>
              <a:rPr lang="en-GB" sz="1200" dirty="0" err="1">
                <a:solidFill>
                  <a:schemeClr val="tx2"/>
                </a:solidFill>
              </a:rPr>
              <a:t>komunikaciju</a:t>
            </a:r>
            <a:r>
              <a:rPr lang="en-GB" sz="1200" dirty="0">
                <a:solidFill>
                  <a:schemeClr val="tx2"/>
                </a:solidFill>
              </a:rPr>
              <a:t> </a:t>
            </a:r>
            <a:r>
              <a:rPr lang="en-GB" sz="1200" dirty="0" err="1">
                <a:solidFill>
                  <a:schemeClr val="tx2"/>
                </a:solidFill>
              </a:rPr>
              <a:t>rezultata</a:t>
            </a:r>
            <a:r>
              <a:rPr lang="en-GB" sz="1200" dirty="0">
                <a:solidFill>
                  <a:schemeClr val="tx2"/>
                </a:solidFill>
              </a:rPr>
              <a:t>. </a:t>
            </a:r>
            <a:r>
              <a:rPr lang="en-GB" sz="1200" dirty="0" err="1">
                <a:solidFill>
                  <a:schemeClr val="tx2"/>
                </a:solidFill>
              </a:rPr>
              <a:t>Ovaj</a:t>
            </a:r>
            <a:r>
              <a:rPr lang="en-GB" sz="1200" dirty="0">
                <a:solidFill>
                  <a:schemeClr val="tx2"/>
                </a:solidFill>
              </a:rPr>
              <a:t> </a:t>
            </a:r>
            <a:r>
              <a:rPr lang="en-GB" sz="1200" dirty="0" err="1">
                <a:solidFill>
                  <a:schemeClr val="tx2"/>
                </a:solidFill>
              </a:rPr>
              <a:t>pristup</a:t>
            </a:r>
            <a:r>
              <a:rPr lang="en-GB" sz="1200" dirty="0">
                <a:solidFill>
                  <a:schemeClr val="tx2"/>
                </a:solidFill>
              </a:rPr>
              <a:t> </a:t>
            </a:r>
            <a:r>
              <a:rPr lang="en-GB" sz="1200" dirty="0" err="1">
                <a:solidFill>
                  <a:schemeClr val="tx2"/>
                </a:solidFill>
              </a:rPr>
              <a:t>omogućuje</a:t>
            </a:r>
            <a:r>
              <a:rPr lang="en-GB" sz="1200" dirty="0">
                <a:solidFill>
                  <a:schemeClr val="tx2"/>
                </a:solidFill>
              </a:rPr>
              <a:t> </a:t>
            </a:r>
            <a:r>
              <a:rPr lang="en-GB" sz="1200" dirty="0" err="1">
                <a:solidFill>
                  <a:schemeClr val="tx2"/>
                </a:solidFill>
              </a:rPr>
              <a:t>stvaranje</a:t>
            </a:r>
            <a:r>
              <a:rPr lang="en-GB" sz="1200" dirty="0">
                <a:solidFill>
                  <a:schemeClr val="tx2"/>
                </a:solidFill>
              </a:rPr>
              <a:t> </a:t>
            </a:r>
            <a:r>
              <a:rPr lang="en-GB" sz="1200" dirty="0" err="1">
                <a:solidFill>
                  <a:schemeClr val="tx2"/>
                </a:solidFill>
              </a:rPr>
              <a:t>sustava</a:t>
            </a:r>
            <a:r>
              <a:rPr lang="en-GB" sz="1200" dirty="0">
                <a:solidFill>
                  <a:schemeClr val="tx2"/>
                </a:solidFill>
              </a:rPr>
              <a:t> </a:t>
            </a:r>
            <a:r>
              <a:rPr lang="en-GB" sz="1200" dirty="0" err="1">
                <a:solidFill>
                  <a:schemeClr val="tx2"/>
                </a:solidFill>
              </a:rPr>
              <a:t>procjene</a:t>
            </a:r>
            <a:r>
              <a:rPr lang="en-GB" sz="1200" dirty="0">
                <a:solidFill>
                  <a:schemeClr val="tx2"/>
                </a:solidFill>
              </a:rPr>
              <a:t> s </a:t>
            </a:r>
            <a:r>
              <a:rPr lang="en-GB" sz="1200" dirty="0" err="1">
                <a:solidFill>
                  <a:schemeClr val="tx2"/>
                </a:solidFill>
              </a:rPr>
              <a:t>numeričkim</a:t>
            </a:r>
            <a:r>
              <a:rPr lang="en-GB" sz="1200" dirty="0">
                <a:solidFill>
                  <a:schemeClr val="tx2"/>
                </a:solidFill>
              </a:rPr>
              <a:t> </a:t>
            </a:r>
            <a:r>
              <a:rPr lang="en-GB" sz="1200" dirty="0" err="1">
                <a:solidFill>
                  <a:schemeClr val="tx2"/>
                </a:solidFill>
              </a:rPr>
              <a:t>entitetima</a:t>
            </a:r>
            <a:r>
              <a:rPr lang="en-GB" sz="1200" dirty="0">
                <a:solidFill>
                  <a:schemeClr val="tx2"/>
                </a:solidFill>
              </a:rPr>
              <a:t>, </a:t>
            </a:r>
            <a:r>
              <a:rPr lang="en-GB" sz="1200" dirty="0" err="1">
                <a:solidFill>
                  <a:schemeClr val="tx2"/>
                </a:solidFill>
              </a:rPr>
              <a:t>gdje</a:t>
            </a:r>
            <a:r>
              <a:rPr lang="en-GB" sz="1200" dirty="0">
                <a:solidFill>
                  <a:schemeClr val="tx2"/>
                </a:solidFill>
              </a:rPr>
              <a:t> je </a:t>
            </a:r>
            <a:r>
              <a:rPr lang="en-GB" sz="1200" dirty="0" err="1">
                <a:solidFill>
                  <a:schemeClr val="tx2"/>
                </a:solidFill>
              </a:rPr>
              <a:t>svakom</a:t>
            </a:r>
            <a:r>
              <a:rPr lang="en-GB" sz="1200" dirty="0">
                <a:solidFill>
                  <a:schemeClr val="tx2"/>
                </a:solidFill>
              </a:rPr>
              <a:t> </a:t>
            </a:r>
            <a:r>
              <a:rPr lang="en-GB" sz="1200" dirty="0" err="1">
                <a:solidFill>
                  <a:schemeClr val="tx2"/>
                </a:solidFill>
              </a:rPr>
              <a:t>elementu</a:t>
            </a:r>
            <a:r>
              <a:rPr lang="en-GB" sz="1200" dirty="0">
                <a:solidFill>
                  <a:schemeClr val="tx2"/>
                </a:solidFill>
              </a:rPr>
              <a:t> u </a:t>
            </a:r>
            <a:r>
              <a:rPr lang="en-GB" sz="1200" dirty="0" err="1">
                <a:solidFill>
                  <a:schemeClr val="tx2"/>
                </a:solidFill>
              </a:rPr>
              <a:t>matrici</a:t>
            </a:r>
            <a:r>
              <a:rPr lang="en-GB" sz="1200" dirty="0">
                <a:solidFill>
                  <a:schemeClr val="tx2"/>
                </a:solidFill>
              </a:rPr>
              <a:t> </a:t>
            </a:r>
            <a:r>
              <a:rPr lang="en-GB" sz="1200" dirty="0" err="1">
                <a:solidFill>
                  <a:schemeClr val="tx2"/>
                </a:solidFill>
              </a:rPr>
              <a:t>klimatskog</a:t>
            </a:r>
            <a:r>
              <a:rPr lang="en-GB" sz="1200" dirty="0">
                <a:solidFill>
                  <a:schemeClr val="tx2"/>
                </a:solidFill>
              </a:rPr>
              <a:t> </a:t>
            </a:r>
            <a:r>
              <a:rPr lang="en-GB" sz="1200" dirty="0" err="1">
                <a:solidFill>
                  <a:schemeClr val="tx2"/>
                </a:solidFill>
              </a:rPr>
              <a:t>rizika</a:t>
            </a:r>
            <a:r>
              <a:rPr lang="en-GB" sz="1200" dirty="0">
                <a:solidFill>
                  <a:schemeClr val="tx2"/>
                </a:solidFill>
              </a:rPr>
              <a:t> (</a:t>
            </a:r>
            <a:r>
              <a:rPr lang="en-GB" sz="1200" dirty="0" err="1">
                <a:solidFill>
                  <a:schemeClr val="tx2"/>
                </a:solidFill>
              </a:rPr>
              <a:t>opasnost</a:t>
            </a:r>
            <a:r>
              <a:rPr lang="en-GB" sz="1200" dirty="0">
                <a:solidFill>
                  <a:schemeClr val="tx2"/>
                </a:solidFill>
              </a:rPr>
              <a:t>, </a:t>
            </a:r>
            <a:r>
              <a:rPr lang="en-GB" sz="1200" dirty="0" err="1">
                <a:solidFill>
                  <a:schemeClr val="tx2"/>
                </a:solidFill>
              </a:rPr>
              <a:t>izloženost</a:t>
            </a:r>
            <a:r>
              <a:rPr lang="en-GB" sz="1200" dirty="0">
                <a:solidFill>
                  <a:schemeClr val="tx2"/>
                </a:solidFill>
              </a:rPr>
              <a:t>, </a:t>
            </a:r>
            <a:r>
              <a:rPr lang="en-GB" sz="1200" dirty="0" err="1">
                <a:solidFill>
                  <a:schemeClr val="tx2"/>
                </a:solidFill>
              </a:rPr>
              <a:t>ranjivost</a:t>
            </a:r>
            <a:r>
              <a:rPr lang="en-GB" sz="1200" dirty="0">
                <a:solidFill>
                  <a:schemeClr val="tx2"/>
                </a:solidFill>
              </a:rPr>
              <a:t>) </a:t>
            </a:r>
            <a:r>
              <a:rPr lang="en-GB" sz="1200" dirty="0" err="1">
                <a:solidFill>
                  <a:schemeClr val="tx2"/>
                </a:solidFill>
              </a:rPr>
              <a:t>dodijeljena</a:t>
            </a:r>
            <a:r>
              <a:rPr lang="en-GB" sz="1200" dirty="0">
                <a:solidFill>
                  <a:schemeClr val="tx2"/>
                </a:solidFill>
              </a:rPr>
              <a:t> </a:t>
            </a:r>
            <a:r>
              <a:rPr lang="en-GB" sz="1200" dirty="0" err="1">
                <a:solidFill>
                  <a:schemeClr val="tx2"/>
                </a:solidFill>
              </a:rPr>
              <a:t>vrijednost</a:t>
            </a:r>
            <a:r>
              <a:rPr lang="en-GB" sz="1200" dirty="0">
                <a:solidFill>
                  <a:schemeClr val="tx2"/>
                </a:solidFill>
              </a:rPr>
              <a:t>.</a:t>
            </a:r>
          </a:p>
        </p:txBody>
      </p:sp>
      <p:grpSp>
        <p:nvGrpSpPr>
          <p:cNvPr id="6" name="Grupo 5">
            <a:extLst>
              <a:ext uri="{FF2B5EF4-FFF2-40B4-BE49-F238E27FC236}">
                <a16:creationId xmlns:a16="http://schemas.microsoft.com/office/drawing/2014/main" id="{6E0FDC62-BF61-497A-9C36-B2F72E81FE63}"/>
              </a:ext>
            </a:extLst>
          </p:cNvPr>
          <p:cNvGrpSpPr/>
          <p:nvPr/>
        </p:nvGrpSpPr>
        <p:grpSpPr>
          <a:xfrm>
            <a:off x="4039200" y="1150703"/>
            <a:ext cx="4749750" cy="3131365"/>
            <a:chOff x="308025" y="1008000"/>
            <a:chExt cx="5785264" cy="3506507"/>
          </a:xfrm>
        </p:grpSpPr>
        <p:sp>
          <p:nvSpPr>
            <p:cNvPr id="7" name="Rectángulo 6">
              <a:extLst>
                <a:ext uri="{FF2B5EF4-FFF2-40B4-BE49-F238E27FC236}">
                  <a16:creationId xmlns:a16="http://schemas.microsoft.com/office/drawing/2014/main" id="{8437CB4E-8135-45AA-B7B4-2896012AC877}"/>
                </a:ext>
              </a:extLst>
            </p:cNvPr>
            <p:cNvSpPr/>
            <p:nvPr/>
          </p:nvSpPr>
          <p:spPr>
            <a:xfrm>
              <a:off x="1900800" y="1008000"/>
              <a:ext cx="9288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8" name="Rectángulo 7">
              <a:extLst>
                <a:ext uri="{FF2B5EF4-FFF2-40B4-BE49-F238E27FC236}">
                  <a16:creationId xmlns:a16="http://schemas.microsoft.com/office/drawing/2014/main" id="{01A8DE06-3A94-4E8E-A513-E54312CF82C6}"/>
                </a:ext>
              </a:extLst>
            </p:cNvPr>
            <p:cNvSpPr/>
            <p:nvPr/>
          </p:nvSpPr>
          <p:spPr>
            <a:xfrm>
              <a:off x="1900800" y="1822800"/>
              <a:ext cx="9288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9" name="Rectángulo 8">
              <a:extLst>
                <a:ext uri="{FF2B5EF4-FFF2-40B4-BE49-F238E27FC236}">
                  <a16:creationId xmlns:a16="http://schemas.microsoft.com/office/drawing/2014/main" id="{E09F014F-B3BA-4CA2-BCE2-D9D0EE3CFDD4}"/>
                </a:ext>
              </a:extLst>
            </p:cNvPr>
            <p:cNvSpPr/>
            <p:nvPr/>
          </p:nvSpPr>
          <p:spPr>
            <a:xfrm>
              <a:off x="331873" y="2431783"/>
              <a:ext cx="928800" cy="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0" name="Rectángulo 9">
              <a:extLst>
                <a:ext uri="{FF2B5EF4-FFF2-40B4-BE49-F238E27FC236}">
                  <a16:creationId xmlns:a16="http://schemas.microsoft.com/office/drawing/2014/main" id="{1B64232C-B585-493A-BBF5-200E9F5F28C4}"/>
                </a:ext>
              </a:extLst>
            </p:cNvPr>
            <p:cNvSpPr/>
            <p:nvPr/>
          </p:nvSpPr>
          <p:spPr>
            <a:xfrm>
              <a:off x="3808800" y="24317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1" name="Rectángulo 10">
              <a:extLst>
                <a:ext uri="{FF2B5EF4-FFF2-40B4-BE49-F238E27FC236}">
                  <a16:creationId xmlns:a16="http://schemas.microsoft.com/office/drawing/2014/main" id="{57882E22-466B-4136-AE39-43617608ABAF}"/>
                </a:ext>
              </a:extLst>
            </p:cNvPr>
            <p:cNvSpPr/>
            <p:nvPr/>
          </p:nvSpPr>
          <p:spPr>
            <a:xfrm>
              <a:off x="3234602"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2" name="Rectángulo 11">
              <a:extLst>
                <a:ext uri="{FF2B5EF4-FFF2-40B4-BE49-F238E27FC236}">
                  <a16:creationId xmlns:a16="http://schemas.microsoft.com/office/drawing/2014/main" id="{2893FCF5-783E-4EC3-92D4-F422D1E4E720}"/>
                </a:ext>
              </a:extLst>
            </p:cNvPr>
            <p:cNvSpPr/>
            <p:nvPr/>
          </p:nvSpPr>
          <p:spPr>
            <a:xfrm>
              <a:off x="4354801"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3" name="Rectángulo 12">
              <a:extLst>
                <a:ext uri="{FF2B5EF4-FFF2-40B4-BE49-F238E27FC236}">
                  <a16:creationId xmlns:a16="http://schemas.microsoft.com/office/drawing/2014/main" id="{5CC2F4C6-807B-445E-9F8D-74913DD6420A}"/>
                </a:ext>
              </a:extLst>
            </p:cNvPr>
            <p:cNvSpPr/>
            <p:nvPr/>
          </p:nvSpPr>
          <p:spPr>
            <a:xfrm>
              <a:off x="1900800" y="3271501"/>
              <a:ext cx="928800" cy="43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4" name="Flecha: a la derecha 13">
              <a:extLst>
                <a:ext uri="{FF2B5EF4-FFF2-40B4-BE49-F238E27FC236}">
                  <a16:creationId xmlns:a16="http://schemas.microsoft.com/office/drawing/2014/main" id="{FB59AE26-9657-4B0E-86EC-C0CA749B3DFA}"/>
                </a:ext>
              </a:extLst>
            </p:cNvPr>
            <p:cNvSpPr/>
            <p:nvPr/>
          </p:nvSpPr>
          <p:spPr>
            <a:xfrm rot="10800000">
              <a:off x="2947837" y="1101600"/>
              <a:ext cx="345600" cy="2448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5" name="Flecha: a la derecha 14">
              <a:extLst>
                <a:ext uri="{FF2B5EF4-FFF2-40B4-BE49-F238E27FC236}">
                  <a16:creationId xmlns:a16="http://schemas.microsoft.com/office/drawing/2014/main" id="{C8F56281-39EB-4CB5-8C98-4CDB9CB32E84}"/>
                </a:ext>
              </a:extLst>
            </p:cNvPr>
            <p:cNvSpPr/>
            <p:nvPr/>
          </p:nvSpPr>
          <p:spPr>
            <a:xfrm rot="10800000">
              <a:off x="3032437" y="1896917"/>
              <a:ext cx="345600" cy="24480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6" name="Flecha: a la derecha 15">
              <a:extLst>
                <a:ext uri="{FF2B5EF4-FFF2-40B4-BE49-F238E27FC236}">
                  <a16:creationId xmlns:a16="http://schemas.microsoft.com/office/drawing/2014/main" id="{AF83345A-D5B4-4034-95BE-8B07C672AB0D}"/>
                </a:ext>
              </a:extLst>
            </p:cNvPr>
            <p:cNvSpPr/>
            <p:nvPr/>
          </p:nvSpPr>
          <p:spPr>
            <a:xfrm rot="10800000">
              <a:off x="4924838" y="2525383"/>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7" name="Flecha: a la derecha 16">
              <a:extLst>
                <a:ext uri="{FF2B5EF4-FFF2-40B4-BE49-F238E27FC236}">
                  <a16:creationId xmlns:a16="http://schemas.microsoft.com/office/drawing/2014/main" id="{4CD0B431-351C-48FA-9382-66F77893E182}"/>
                </a:ext>
              </a:extLst>
            </p:cNvPr>
            <p:cNvSpPr/>
            <p:nvPr/>
          </p:nvSpPr>
          <p:spPr>
            <a:xfrm rot="16200000">
              <a:off x="4701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8" name="Flecha: a la derecha 17">
              <a:extLst>
                <a:ext uri="{FF2B5EF4-FFF2-40B4-BE49-F238E27FC236}">
                  <a16:creationId xmlns:a16="http://schemas.microsoft.com/office/drawing/2014/main" id="{CED83D14-954E-4D99-8BB0-7F66F6C193A7}"/>
                </a:ext>
              </a:extLst>
            </p:cNvPr>
            <p:cNvSpPr/>
            <p:nvPr/>
          </p:nvSpPr>
          <p:spPr>
            <a:xfrm rot="16200000">
              <a:off x="3579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9" name="Conector recto de flecha 18">
              <a:extLst>
                <a:ext uri="{FF2B5EF4-FFF2-40B4-BE49-F238E27FC236}">
                  <a16:creationId xmlns:a16="http://schemas.microsoft.com/office/drawing/2014/main" id="{6BE3E3A4-B064-439A-96EA-9651E8AD2995}"/>
                </a:ext>
              </a:extLst>
            </p:cNvPr>
            <p:cNvCxnSpPr>
              <a:stCxn id="7" idx="2"/>
              <a:endCxn id="8" idx="0"/>
            </p:cNvCxnSpPr>
            <p:nvPr/>
          </p:nvCxnSpPr>
          <p:spPr>
            <a:xfrm>
              <a:off x="2365200" y="1440000"/>
              <a:ext cx="0" cy="3828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F2D30A3C-98BE-438F-A812-A0EE8C2612A2}"/>
                </a:ext>
              </a:extLst>
            </p:cNvPr>
            <p:cNvCxnSpPr>
              <a:stCxn id="8" idx="2"/>
              <a:endCxn id="13" idx="0"/>
            </p:cNvCxnSpPr>
            <p:nvPr/>
          </p:nvCxnSpPr>
          <p:spPr>
            <a:xfrm>
              <a:off x="2365200" y="2254800"/>
              <a:ext cx="0" cy="101670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5E8E3715-6009-49F0-A281-235A4807C40B}"/>
                </a:ext>
              </a:extLst>
            </p:cNvPr>
            <p:cNvCxnSpPr>
              <a:stCxn id="9" idx="3"/>
            </p:cNvCxnSpPr>
            <p:nvPr/>
          </p:nvCxnSpPr>
          <p:spPr>
            <a:xfrm>
              <a:off x="1260673" y="2647783"/>
              <a:ext cx="100732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a:extLst>
                <a:ext uri="{FF2B5EF4-FFF2-40B4-BE49-F238E27FC236}">
                  <a16:creationId xmlns:a16="http://schemas.microsoft.com/office/drawing/2014/main" id="{1A1D4A54-3929-4343-A045-FF97DC35977C}"/>
                </a:ext>
              </a:extLst>
            </p:cNvPr>
            <p:cNvCxnSpPr>
              <a:stCxn id="10" idx="1"/>
            </p:cNvCxnSpPr>
            <p:nvPr/>
          </p:nvCxnSpPr>
          <p:spPr>
            <a:xfrm flipH="1">
              <a:off x="2527200" y="2647783"/>
              <a:ext cx="12816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a:extLst>
                <a:ext uri="{FF2B5EF4-FFF2-40B4-BE49-F238E27FC236}">
                  <a16:creationId xmlns:a16="http://schemas.microsoft.com/office/drawing/2014/main" id="{132FD7F3-1649-4D91-8AB6-695CE6442C8D}"/>
                </a:ext>
              </a:extLst>
            </p:cNvPr>
            <p:cNvCxnSpPr>
              <a:stCxn id="10" idx="2"/>
              <a:endCxn id="11" idx="0"/>
            </p:cNvCxnSpPr>
            <p:nvPr/>
          </p:nvCxnSpPr>
          <p:spPr>
            <a:xfrm flipH="1">
              <a:off x="3699002" y="2863783"/>
              <a:ext cx="574198"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a:extLst>
                <a:ext uri="{FF2B5EF4-FFF2-40B4-BE49-F238E27FC236}">
                  <a16:creationId xmlns:a16="http://schemas.microsoft.com/office/drawing/2014/main" id="{4DCB4E04-0E72-40FF-A491-B801F488949C}"/>
                </a:ext>
              </a:extLst>
            </p:cNvPr>
            <p:cNvCxnSpPr>
              <a:stCxn id="10" idx="2"/>
              <a:endCxn id="12" idx="0"/>
            </p:cNvCxnSpPr>
            <p:nvPr/>
          </p:nvCxnSpPr>
          <p:spPr>
            <a:xfrm>
              <a:off x="4273200" y="2863783"/>
              <a:ext cx="546001"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CuadroTexto 24">
              <a:extLst>
                <a:ext uri="{FF2B5EF4-FFF2-40B4-BE49-F238E27FC236}">
                  <a16:creationId xmlns:a16="http://schemas.microsoft.com/office/drawing/2014/main" id="{994098B6-7B43-46DF-A657-C9E8DC3B0353}"/>
                </a:ext>
              </a:extLst>
            </p:cNvPr>
            <p:cNvSpPr txBox="1"/>
            <p:nvPr/>
          </p:nvSpPr>
          <p:spPr>
            <a:xfrm>
              <a:off x="1867653" y="1058782"/>
              <a:ext cx="1425783" cy="290797"/>
            </a:xfrm>
            <a:prstGeom prst="rect">
              <a:avLst/>
            </a:prstGeom>
            <a:noFill/>
          </p:spPr>
          <p:txBody>
            <a:bodyPr wrap="square" rtlCol="0">
              <a:spAutoFit/>
            </a:bodyPr>
            <a:lstStyle/>
            <a:p>
              <a:r>
                <a:rPr lang="hr-HR" sz="1000" dirty="0">
                  <a:solidFill>
                    <a:schemeClr val="bg1"/>
                  </a:solidFill>
                  <a:latin typeface="Trebuchet MS" panose="020B0603020202020204" pitchFamily="34" charset="0"/>
                </a:rPr>
                <a:t>OPASNOSTI</a:t>
              </a:r>
              <a:endParaRPr lang="en-GB" sz="1000" dirty="0">
                <a:solidFill>
                  <a:schemeClr val="bg1"/>
                </a:solidFill>
                <a:latin typeface="Trebuchet MS" panose="020B0603020202020204" pitchFamily="34" charset="0"/>
              </a:endParaRPr>
            </a:p>
          </p:txBody>
        </p:sp>
        <p:sp>
          <p:nvSpPr>
            <p:cNvPr id="26" name="CuadroTexto 25">
              <a:extLst>
                <a:ext uri="{FF2B5EF4-FFF2-40B4-BE49-F238E27FC236}">
                  <a16:creationId xmlns:a16="http://schemas.microsoft.com/office/drawing/2014/main" id="{854D8C9F-549E-49A3-BF46-33CB92E681F2}"/>
                </a:ext>
              </a:extLst>
            </p:cNvPr>
            <p:cNvSpPr txBox="1"/>
            <p:nvPr/>
          </p:nvSpPr>
          <p:spPr>
            <a:xfrm>
              <a:off x="2038799" y="1907704"/>
              <a:ext cx="1339239" cy="290797"/>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RI</a:t>
              </a:r>
              <a:r>
                <a:rPr lang="hr-HR" sz="1000" dirty="0">
                  <a:solidFill>
                    <a:schemeClr val="bg1"/>
                  </a:solidFill>
                  <a:latin typeface="Trebuchet MS" panose="020B0603020202020204" pitchFamily="34" charset="0"/>
                </a:rPr>
                <a:t>ZIK</a:t>
              </a:r>
              <a:endParaRPr lang="en-GB" sz="1000" dirty="0">
                <a:solidFill>
                  <a:schemeClr val="bg1"/>
                </a:solidFill>
                <a:latin typeface="Trebuchet MS" panose="020B0603020202020204" pitchFamily="34" charset="0"/>
              </a:endParaRPr>
            </a:p>
          </p:txBody>
        </p:sp>
        <p:sp>
          <p:nvSpPr>
            <p:cNvPr id="27" name="CuadroTexto 26">
              <a:extLst>
                <a:ext uri="{FF2B5EF4-FFF2-40B4-BE49-F238E27FC236}">
                  <a16:creationId xmlns:a16="http://schemas.microsoft.com/office/drawing/2014/main" id="{883DE3E5-C770-47F8-A047-D7A47B6BB269}"/>
                </a:ext>
              </a:extLst>
            </p:cNvPr>
            <p:cNvSpPr txBox="1"/>
            <p:nvPr/>
          </p:nvSpPr>
          <p:spPr>
            <a:xfrm>
              <a:off x="308025" y="2493893"/>
              <a:ext cx="1339239" cy="290797"/>
            </a:xfrm>
            <a:prstGeom prst="rect">
              <a:avLst/>
            </a:prstGeom>
            <a:noFill/>
          </p:spPr>
          <p:txBody>
            <a:bodyPr wrap="square" rtlCol="0">
              <a:spAutoFit/>
            </a:bodyPr>
            <a:lstStyle/>
            <a:p>
              <a:r>
                <a:rPr lang="hr-HR" sz="1000" dirty="0">
                  <a:solidFill>
                    <a:schemeClr val="bg1"/>
                  </a:solidFill>
                  <a:latin typeface="Trebuchet MS" panose="020B0603020202020204" pitchFamily="34" charset="0"/>
                </a:rPr>
                <a:t>IZLAGANJE</a:t>
              </a:r>
              <a:endParaRPr lang="en-GB" sz="1000" dirty="0">
                <a:solidFill>
                  <a:schemeClr val="bg1"/>
                </a:solidFill>
                <a:latin typeface="Trebuchet MS" panose="020B0603020202020204" pitchFamily="34" charset="0"/>
              </a:endParaRPr>
            </a:p>
          </p:txBody>
        </p:sp>
        <p:sp>
          <p:nvSpPr>
            <p:cNvPr id="28" name="CuadroTexto 27">
              <a:extLst>
                <a:ext uri="{FF2B5EF4-FFF2-40B4-BE49-F238E27FC236}">
                  <a16:creationId xmlns:a16="http://schemas.microsoft.com/office/drawing/2014/main" id="{32F7E1F0-45D7-4079-AAAF-0B081A6C94BF}"/>
                </a:ext>
              </a:extLst>
            </p:cNvPr>
            <p:cNvSpPr txBox="1"/>
            <p:nvPr/>
          </p:nvSpPr>
          <p:spPr>
            <a:xfrm>
              <a:off x="3808799" y="2507078"/>
              <a:ext cx="1339239" cy="218098"/>
            </a:xfrm>
            <a:prstGeom prst="rect">
              <a:avLst/>
            </a:prstGeom>
            <a:noFill/>
          </p:spPr>
          <p:txBody>
            <a:bodyPr wrap="square" rtlCol="0">
              <a:spAutoFit/>
            </a:bodyPr>
            <a:lstStyle/>
            <a:p>
              <a:r>
                <a:rPr lang="hr-HR" sz="600" dirty="0">
                  <a:solidFill>
                    <a:schemeClr val="bg1"/>
                  </a:solidFill>
                  <a:latin typeface="Trebuchet MS" panose="020B0603020202020204" pitchFamily="34" charset="0"/>
                </a:rPr>
                <a:t>      RANJIVOST</a:t>
              </a:r>
              <a:endParaRPr lang="en-GB" sz="600" dirty="0">
                <a:solidFill>
                  <a:schemeClr val="bg1"/>
                </a:solidFill>
                <a:latin typeface="Trebuchet MS" panose="020B0603020202020204" pitchFamily="34" charset="0"/>
              </a:endParaRPr>
            </a:p>
          </p:txBody>
        </p:sp>
        <p:sp>
          <p:nvSpPr>
            <p:cNvPr id="29" name="CuadroTexto 28">
              <a:extLst>
                <a:ext uri="{FF2B5EF4-FFF2-40B4-BE49-F238E27FC236}">
                  <a16:creationId xmlns:a16="http://schemas.microsoft.com/office/drawing/2014/main" id="{7867E51E-71AD-4FB2-94B3-70EBA92784F0}"/>
                </a:ext>
              </a:extLst>
            </p:cNvPr>
            <p:cNvSpPr txBox="1"/>
            <p:nvPr/>
          </p:nvSpPr>
          <p:spPr>
            <a:xfrm>
              <a:off x="2038799" y="3271501"/>
              <a:ext cx="909037" cy="472547"/>
            </a:xfrm>
            <a:prstGeom prst="rect">
              <a:avLst/>
            </a:prstGeom>
            <a:noFill/>
          </p:spPr>
          <p:txBody>
            <a:bodyPr wrap="square" rtlCol="0">
              <a:spAutoFit/>
            </a:bodyPr>
            <a:lstStyle/>
            <a:p>
              <a:r>
                <a:rPr lang="hr-HR" sz="1000" dirty="0">
                  <a:solidFill>
                    <a:schemeClr val="bg1"/>
                  </a:solidFill>
                  <a:latin typeface="Trebuchet MS" panose="020B0603020202020204" pitchFamily="34" charset="0"/>
                </a:rPr>
                <a:t>RAZINA RIZIKA</a:t>
              </a:r>
              <a:endParaRPr lang="en-GB" sz="1000" dirty="0">
                <a:solidFill>
                  <a:schemeClr val="bg1"/>
                </a:solidFill>
                <a:latin typeface="Trebuchet MS" panose="020B0603020202020204" pitchFamily="34" charset="0"/>
              </a:endParaRPr>
            </a:p>
          </p:txBody>
        </p:sp>
        <p:sp>
          <p:nvSpPr>
            <p:cNvPr id="30" name="CuadroTexto 29">
              <a:extLst>
                <a:ext uri="{FF2B5EF4-FFF2-40B4-BE49-F238E27FC236}">
                  <a16:creationId xmlns:a16="http://schemas.microsoft.com/office/drawing/2014/main" id="{B1CE2A0C-3974-48C9-84E3-6E6353FAB694}"/>
                </a:ext>
              </a:extLst>
            </p:cNvPr>
            <p:cNvSpPr txBox="1"/>
            <p:nvPr/>
          </p:nvSpPr>
          <p:spPr>
            <a:xfrm>
              <a:off x="3328463" y="3311033"/>
              <a:ext cx="1339239" cy="218098"/>
            </a:xfrm>
            <a:prstGeom prst="rect">
              <a:avLst/>
            </a:prstGeom>
            <a:noFill/>
          </p:spPr>
          <p:txBody>
            <a:bodyPr wrap="square" rtlCol="0">
              <a:spAutoFit/>
            </a:bodyPr>
            <a:lstStyle/>
            <a:p>
              <a:r>
                <a:rPr lang="hr-HR" sz="600" dirty="0">
                  <a:solidFill>
                    <a:schemeClr val="bg1"/>
                  </a:solidFill>
                  <a:latin typeface="Trebuchet MS" panose="020B0603020202020204" pitchFamily="34" charset="0"/>
                </a:rPr>
                <a:t>OSJETLJIVOST</a:t>
              </a:r>
              <a:endParaRPr lang="en-GB" sz="600" dirty="0">
                <a:solidFill>
                  <a:schemeClr val="bg1"/>
                </a:solidFill>
                <a:latin typeface="Trebuchet MS" panose="020B0603020202020204" pitchFamily="34" charset="0"/>
              </a:endParaRPr>
            </a:p>
          </p:txBody>
        </p:sp>
        <p:sp>
          <p:nvSpPr>
            <p:cNvPr id="31" name="CuadroTexto 30">
              <a:extLst>
                <a:ext uri="{FF2B5EF4-FFF2-40B4-BE49-F238E27FC236}">
                  <a16:creationId xmlns:a16="http://schemas.microsoft.com/office/drawing/2014/main" id="{EECA45AE-3B2E-4A16-A52F-AB9A53920B1A}"/>
                </a:ext>
              </a:extLst>
            </p:cNvPr>
            <p:cNvSpPr txBox="1"/>
            <p:nvPr/>
          </p:nvSpPr>
          <p:spPr>
            <a:xfrm>
              <a:off x="4426774" y="3241622"/>
              <a:ext cx="784854" cy="436197"/>
            </a:xfrm>
            <a:prstGeom prst="rect">
              <a:avLst/>
            </a:prstGeom>
            <a:noFill/>
          </p:spPr>
          <p:txBody>
            <a:bodyPr wrap="square" rtlCol="0">
              <a:spAutoFit/>
            </a:bodyPr>
            <a:lstStyle/>
            <a:p>
              <a:pPr algn="ctr"/>
              <a:r>
                <a:rPr lang="hr-HR" sz="600" dirty="0">
                  <a:solidFill>
                    <a:schemeClr val="bg1"/>
                  </a:solidFill>
                  <a:latin typeface="Trebuchet MS" panose="020B0603020202020204" pitchFamily="34" charset="0"/>
                </a:rPr>
                <a:t>RAZINA OSJETLJOVOSTI</a:t>
              </a:r>
              <a:endParaRPr lang="en-GB" sz="600" dirty="0">
                <a:solidFill>
                  <a:schemeClr val="bg1"/>
                </a:solidFill>
                <a:latin typeface="Trebuchet MS" panose="020B0603020202020204" pitchFamily="34" charset="0"/>
              </a:endParaRPr>
            </a:p>
          </p:txBody>
        </p:sp>
        <p:sp>
          <p:nvSpPr>
            <p:cNvPr id="32" name="CuadroTexto 31">
              <a:extLst>
                <a:ext uri="{FF2B5EF4-FFF2-40B4-BE49-F238E27FC236}">
                  <a16:creationId xmlns:a16="http://schemas.microsoft.com/office/drawing/2014/main" id="{A66F9E47-7B9B-4B3D-A535-8F666C4ED847}"/>
                </a:ext>
              </a:extLst>
            </p:cNvPr>
            <p:cNvSpPr txBox="1"/>
            <p:nvPr/>
          </p:nvSpPr>
          <p:spPr>
            <a:xfrm>
              <a:off x="3378548" y="4187359"/>
              <a:ext cx="784854" cy="218098"/>
            </a:xfrm>
            <a:prstGeom prst="rect">
              <a:avLst/>
            </a:prstGeom>
            <a:noFill/>
          </p:spPr>
          <p:txBody>
            <a:bodyPr wrap="square" rtlCol="0">
              <a:spAutoFit/>
            </a:bodyPr>
            <a:lstStyle/>
            <a:p>
              <a:pPr algn="ctr"/>
              <a:r>
                <a:rPr lang="hr-HR" sz="600" b="1" dirty="0">
                  <a:solidFill>
                    <a:schemeClr val="tx2"/>
                  </a:solidFill>
                  <a:latin typeface="Trebuchet MS" panose="020B0603020202020204" pitchFamily="34" charset="0"/>
                </a:rPr>
                <a:t>POKAZATELJ</a:t>
              </a:r>
              <a:endParaRPr lang="en-GB" sz="600" b="1" dirty="0">
                <a:solidFill>
                  <a:schemeClr val="tx2"/>
                </a:solidFill>
                <a:latin typeface="Trebuchet MS" panose="020B0603020202020204" pitchFamily="34" charset="0"/>
              </a:endParaRPr>
            </a:p>
          </p:txBody>
        </p:sp>
        <p:sp>
          <p:nvSpPr>
            <p:cNvPr id="33" name="CuadroTexto 32">
              <a:extLst>
                <a:ext uri="{FF2B5EF4-FFF2-40B4-BE49-F238E27FC236}">
                  <a16:creationId xmlns:a16="http://schemas.microsoft.com/office/drawing/2014/main" id="{A7D5B47C-5FC4-4D65-AD61-688B1DD42C31}"/>
                </a:ext>
              </a:extLst>
            </p:cNvPr>
            <p:cNvSpPr txBox="1"/>
            <p:nvPr/>
          </p:nvSpPr>
          <p:spPr>
            <a:xfrm>
              <a:off x="4465822" y="4187359"/>
              <a:ext cx="842613" cy="327148"/>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V</a:t>
              </a:r>
              <a:r>
                <a:rPr lang="hr-HR" sz="600" b="1" dirty="0">
                  <a:solidFill>
                    <a:schemeClr val="tx2"/>
                  </a:solidFill>
                  <a:latin typeface="Trebuchet MS" panose="020B0603020202020204" pitchFamily="34" charset="0"/>
                </a:rPr>
                <a:t>RIJEDNOST POKAZATELJA</a:t>
              </a:r>
              <a:endParaRPr lang="en-GB" sz="600" b="1" dirty="0">
                <a:solidFill>
                  <a:schemeClr val="tx2"/>
                </a:solidFill>
                <a:latin typeface="Trebuchet MS" panose="020B0603020202020204" pitchFamily="34" charset="0"/>
              </a:endParaRPr>
            </a:p>
          </p:txBody>
        </p:sp>
        <p:sp>
          <p:nvSpPr>
            <p:cNvPr id="34" name="CuadroTexto 33">
              <a:extLst>
                <a:ext uri="{FF2B5EF4-FFF2-40B4-BE49-F238E27FC236}">
                  <a16:creationId xmlns:a16="http://schemas.microsoft.com/office/drawing/2014/main" id="{BC51C370-2062-49A9-A7CE-B09AD6FAE2A6}"/>
                </a:ext>
              </a:extLst>
            </p:cNvPr>
            <p:cNvSpPr txBox="1"/>
            <p:nvPr/>
          </p:nvSpPr>
          <p:spPr>
            <a:xfrm>
              <a:off x="5308435" y="2539353"/>
              <a:ext cx="784854" cy="218098"/>
            </a:xfrm>
            <a:prstGeom prst="rect">
              <a:avLst/>
            </a:prstGeom>
            <a:noFill/>
          </p:spPr>
          <p:txBody>
            <a:bodyPr wrap="square" rtlCol="0">
              <a:spAutoFit/>
            </a:bodyPr>
            <a:lstStyle/>
            <a:p>
              <a:pPr algn="ctr"/>
              <a:r>
                <a:rPr lang="hr-HR" sz="600" b="1" dirty="0">
                  <a:solidFill>
                    <a:schemeClr val="tx2"/>
                  </a:solidFill>
                  <a:latin typeface="Trebuchet MS" panose="020B0603020202020204" pitchFamily="34" charset="0"/>
                </a:rPr>
                <a:t>KRITERIJI</a:t>
              </a:r>
              <a:endParaRPr lang="en-GB" sz="600" b="1" dirty="0">
                <a:solidFill>
                  <a:schemeClr val="tx2"/>
                </a:solidFill>
                <a:latin typeface="Trebuchet MS" panose="020B0603020202020204" pitchFamily="34" charset="0"/>
              </a:endParaRPr>
            </a:p>
          </p:txBody>
        </p:sp>
        <p:sp>
          <p:nvSpPr>
            <p:cNvPr id="35" name="CuadroTexto 34">
              <a:extLst>
                <a:ext uri="{FF2B5EF4-FFF2-40B4-BE49-F238E27FC236}">
                  <a16:creationId xmlns:a16="http://schemas.microsoft.com/office/drawing/2014/main" id="{1B485094-63AC-4EA6-8B22-1F41F6CAD0EB}"/>
                </a:ext>
              </a:extLst>
            </p:cNvPr>
            <p:cNvSpPr txBox="1"/>
            <p:nvPr/>
          </p:nvSpPr>
          <p:spPr>
            <a:xfrm>
              <a:off x="3246529" y="1127690"/>
              <a:ext cx="784854" cy="218098"/>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I</a:t>
              </a:r>
              <a:r>
                <a:rPr lang="hr-HR" sz="600" b="1" dirty="0">
                  <a:solidFill>
                    <a:schemeClr val="tx2"/>
                  </a:solidFill>
                  <a:latin typeface="Trebuchet MS" panose="020B0603020202020204" pitchFamily="34" charset="0"/>
                </a:rPr>
                <a:t>ZDANO</a:t>
              </a:r>
              <a:endParaRPr lang="en-GB" sz="600" b="1" dirty="0">
                <a:solidFill>
                  <a:schemeClr val="tx2"/>
                </a:solidFill>
                <a:latin typeface="Trebuchet MS" panose="020B0603020202020204" pitchFamily="34" charset="0"/>
              </a:endParaRPr>
            </a:p>
          </p:txBody>
        </p:sp>
        <p:sp>
          <p:nvSpPr>
            <p:cNvPr id="36" name="CuadroTexto 35">
              <a:extLst>
                <a:ext uri="{FF2B5EF4-FFF2-40B4-BE49-F238E27FC236}">
                  <a16:creationId xmlns:a16="http://schemas.microsoft.com/office/drawing/2014/main" id="{8902E574-6F27-4F35-99FD-D34294F0E873}"/>
                </a:ext>
              </a:extLst>
            </p:cNvPr>
            <p:cNvSpPr txBox="1"/>
            <p:nvPr/>
          </p:nvSpPr>
          <p:spPr>
            <a:xfrm>
              <a:off x="3338927" y="1907794"/>
              <a:ext cx="784854" cy="218098"/>
            </a:xfrm>
            <a:prstGeom prst="rect">
              <a:avLst/>
            </a:prstGeom>
            <a:noFill/>
          </p:spPr>
          <p:txBody>
            <a:bodyPr wrap="square" rtlCol="0">
              <a:spAutoFit/>
            </a:bodyPr>
            <a:lstStyle/>
            <a:p>
              <a:pPr algn="ctr"/>
              <a:r>
                <a:rPr lang="hr-HR" sz="600" b="1" dirty="0">
                  <a:solidFill>
                    <a:schemeClr val="tx2"/>
                  </a:solidFill>
                  <a:latin typeface="Trebuchet MS" panose="020B0603020202020204" pitchFamily="34" charset="0"/>
                </a:rPr>
                <a:t>KATEGORIJA</a:t>
              </a:r>
              <a:endParaRPr lang="en-GB" sz="600" b="1" dirty="0">
                <a:solidFill>
                  <a:schemeClr val="tx2"/>
                </a:solidFill>
                <a:latin typeface="Trebuchet MS" panose="020B0603020202020204" pitchFamily="34" charset="0"/>
              </a:endParaRPr>
            </a:p>
          </p:txBody>
        </p:sp>
      </p:grpSp>
    </p:spTree>
    <p:extLst>
      <p:ext uri="{BB962C8B-B14F-4D97-AF65-F5344CB8AC3E}">
        <p14:creationId xmlns:p14="http://schemas.microsoft.com/office/powerpoint/2010/main" val="283235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Three Axes of the Risk Assessment</a:t>
            </a:r>
            <a:endParaRPr dirty="0">
              <a:solidFill>
                <a:schemeClr val="accent4"/>
              </a:solidFill>
            </a:endParaRPr>
          </a:p>
        </p:txBody>
      </p:sp>
      <p:sp>
        <p:nvSpPr>
          <p:cNvPr id="6" name="Rectángulo: esquinas redondeadas 5">
            <a:extLst>
              <a:ext uri="{FF2B5EF4-FFF2-40B4-BE49-F238E27FC236}">
                <a16:creationId xmlns:a16="http://schemas.microsoft.com/office/drawing/2014/main" id="{9098C321-2EAA-4E2B-AF42-8EFFA06D0047}"/>
              </a:ext>
            </a:extLst>
          </p:cNvPr>
          <p:cNvSpPr/>
          <p:nvPr/>
        </p:nvSpPr>
        <p:spPr>
          <a:xfrm>
            <a:off x="613295" y="1324800"/>
            <a:ext cx="2390401" cy="3412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ángulo: esquinas redondeadas 8">
            <a:extLst>
              <a:ext uri="{FF2B5EF4-FFF2-40B4-BE49-F238E27FC236}">
                <a16:creationId xmlns:a16="http://schemas.microsoft.com/office/drawing/2014/main" id="{B63F378F-1B26-4394-8164-ADBD2F424868}"/>
              </a:ext>
            </a:extLst>
          </p:cNvPr>
          <p:cNvSpPr/>
          <p:nvPr/>
        </p:nvSpPr>
        <p:spPr>
          <a:xfrm>
            <a:off x="3284495" y="1324800"/>
            <a:ext cx="2390401" cy="34128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0" name="Rectángulo: esquinas redondeadas 9">
            <a:extLst>
              <a:ext uri="{FF2B5EF4-FFF2-40B4-BE49-F238E27FC236}">
                <a16:creationId xmlns:a16="http://schemas.microsoft.com/office/drawing/2014/main" id="{4254A2CF-D5B2-4028-BE5E-595120BEC4F0}"/>
              </a:ext>
            </a:extLst>
          </p:cNvPr>
          <p:cNvSpPr/>
          <p:nvPr/>
        </p:nvSpPr>
        <p:spPr>
          <a:xfrm>
            <a:off x="5899295" y="1324800"/>
            <a:ext cx="2390401" cy="341280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 name="CuadroTexto 10">
            <a:extLst>
              <a:ext uri="{FF2B5EF4-FFF2-40B4-BE49-F238E27FC236}">
                <a16:creationId xmlns:a16="http://schemas.microsoft.com/office/drawing/2014/main" id="{F21A3805-BB55-4E58-A093-D9BC8554829C}"/>
              </a:ext>
            </a:extLst>
          </p:cNvPr>
          <p:cNvSpPr txBox="1"/>
          <p:nvPr/>
        </p:nvSpPr>
        <p:spPr>
          <a:xfrm>
            <a:off x="854304" y="1983980"/>
            <a:ext cx="1922400" cy="2262158"/>
          </a:xfrm>
          <a:prstGeom prst="rect">
            <a:avLst/>
          </a:prstGeom>
          <a:noFill/>
        </p:spPr>
        <p:txBody>
          <a:bodyPr wrap="square" rtlCol="0">
            <a:spAutoFit/>
          </a:bodyPr>
          <a:lstStyle/>
          <a:p>
            <a:pPr algn="just"/>
            <a:r>
              <a:rPr lang="hr-HR" sz="1000" dirty="0">
                <a:solidFill>
                  <a:schemeClr val="bg1"/>
                </a:solidFill>
                <a:effectLst/>
                <a:latin typeface="Trebuchet MS" panose="020B0603020202020204" pitchFamily="34" charset="0"/>
                <a:ea typeface="Times New Roman" panose="02020603050405020304" pitchFamily="18" charset="0"/>
              </a:rPr>
              <a:t>Metoda RBE u obzir klimatske i </a:t>
            </a:r>
            <a:r>
              <a:rPr lang="hr-HR" sz="1000" dirty="0" err="1">
                <a:solidFill>
                  <a:schemeClr val="bg1"/>
                </a:solidFill>
                <a:effectLst/>
                <a:latin typeface="Trebuchet MS" panose="020B0603020202020204" pitchFamily="34" charset="0"/>
                <a:ea typeface="Times New Roman" panose="02020603050405020304" pitchFamily="18" charset="0"/>
              </a:rPr>
              <a:t>neklimatske</a:t>
            </a:r>
            <a:r>
              <a:rPr lang="hr-HR" sz="1000" dirty="0">
                <a:solidFill>
                  <a:schemeClr val="bg1"/>
                </a:solidFill>
                <a:effectLst/>
                <a:latin typeface="Trebuchet MS" panose="020B0603020202020204" pitchFamily="34" charset="0"/>
                <a:ea typeface="Times New Roman" panose="02020603050405020304" pitchFamily="18" charset="0"/>
              </a:rPr>
              <a:t> opasnosti. Klimatske opasnosti obuhvaćaju ekstremne vremenske događaje (npr. ekstremne vrućine, suše, obilne oborine) kao i sporo nastupajuće klimatske procese (npr. porast razine mora). </a:t>
            </a:r>
            <a:r>
              <a:rPr lang="hr-HR" sz="1000" dirty="0" err="1">
                <a:solidFill>
                  <a:schemeClr val="bg1"/>
                </a:solidFill>
                <a:effectLst/>
                <a:latin typeface="Trebuchet MS" panose="020B0603020202020204" pitchFamily="34" charset="0"/>
                <a:ea typeface="Times New Roman" panose="02020603050405020304" pitchFamily="18" charset="0"/>
              </a:rPr>
              <a:t>Neklimatske</a:t>
            </a:r>
            <a:r>
              <a:rPr lang="hr-HR" sz="1000" dirty="0">
                <a:solidFill>
                  <a:schemeClr val="bg1"/>
                </a:solidFill>
                <a:effectLst/>
                <a:latin typeface="Trebuchet MS" panose="020B0603020202020204" pitchFamily="34" charset="0"/>
                <a:ea typeface="Times New Roman" panose="02020603050405020304" pitchFamily="18" charset="0"/>
              </a:rPr>
              <a:t> opasnosti uključuju one uzrokovane klimatskim opasnostima (</a:t>
            </a:r>
            <a:r>
              <a:rPr lang="hr-HR" sz="1000" dirty="0" err="1">
                <a:solidFill>
                  <a:schemeClr val="bg1"/>
                </a:solidFill>
                <a:effectLst/>
                <a:latin typeface="Trebuchet MS" panose="020B0603020202020204" pitchFamily="34" charset="0"/>
                <a:ea typeface="Times New Roman" panose="02020603050405020304" pitchFamily="18" charset="0"/>
              </a:rPr>
              <a:t>npr.masovna</a:t>
            </a:r>
            <a:r>
              <a:rPr lang="hr-HR" sz="1000" dirty="0">
                <a:solidFill>
                  <a:schemeClr val="bg1"/>
                </a:solidFill>
                <a:effectLst/>
                <a:latin typeface="Trebuchet MS" panose="020B0603020202020204" pitchFamily="34" charset="0"/>
                <a:ea typeface="Times New Roman" panose="02020603050405020304" pitchFamily="18" charset="0"/>
              </a:rPr>
              <a:t> kretanja, biološki događaji)</a:t>
            </a:r>
            <a:endParaRPr lang="en-GB" sz="1000" dirty="0">
              <a:solidFill>
                <a:schemeClr val="bg1"/>
              </a:solidFill>
              <a:effectLst/>
              <a:latin typeface="Trebuchet MS" panose="020B0603020202020204" pitchFamily="34" charset="0"/>
              <a:ea typeface="Times New Roman" panose="02020603050405020304" pitchFamily="18" charset="0"/>
            </a:endParaRPr>
          </a:p>
          <a:p>
            <a:pPr algn="just"/>
            <a:endParaRPr lang="en-GB" sz="100" dirty="0">
              <a:solidFill>
                <a:schemeClr val="bg1"/>
              </a:solidFill>
              <a:latin typeface="Trebuchet MS" panose="020B0603020202020204" pitchFamily="34" charset="0"/>
            </a:endParaRPr>
          </a:p>
        </p:txBody>
      </p:sp>
      <p:sp>
        <p:nvSpPr>
          <p:cNvPr id="12" name="CuadroTexto 11">
            <a:extLst>
              <a:ext uri="{FF2B5EF4-FFF2-40B4-BE49-F238E27FC236}">
                <a16:creationId xmlns:a16="http://schemas.microsoft.com/office/drawing/2014/main" id="{C0970D79-B027-4633-96AF-7B323C0A2C6C}"/>
              </a:ext>
            </a:extLst>
          </p:cNvPr>
          <p:cNvSpPr txBox="1"/>
          <p:nvPr/>
        </p:nvSpPr>
        <p:spPr>
          <a:xfrm>
            <a:off x="854304" y="1443108"/>
            <a:ext cx="2015276" cy="476071"/>
          </a:xfrm>
          <a:prstGeom prst="ellipse">
            <a:avLst/>
          </a:prstGeom>
          <a:noFill/>
        </p:spPr>
        <p:txBody>
          <a:bodyPr wrap="square" rtlCol="0">
            <a:spAutoFit/>
          </a:bodyPr>
          <a:lstStyle/>
          <a:p>
            <a:r>
              <a:rPr lang="hr-HR" sz="1600" b="1" dirty="0">
                <a:solidFill>
                  <a:schemeClr val="bg1"/>
                </a:solidFill>
                <a:latin typeface="Trebuchet MS" panose="020B0603020202020204" pitchFamily="34" charset="0"/>
              </a:rPr>
              <a:t>Opasnosti</a:t>
            </a:r>
            <a:endParaRPr lang="en-GB" sz="1600" b="1" dirty="0">
              <a:solidFill>
                <a:schemeClr val="bg1"/>
              </a:solidFill>
              <a:latin typeface="Trebuchet MS" panose="020B0603020202020204" pitchFamily="34" charset="0"/>
            </a:endParaRPr>
          </a:p>
        </p:txBody>
      </p:sp>
      <p:sp>
        <p:nvSpPr>
          <p:cNvPr id="13" name="CuadroTexto 12">
            <a:extLst>
              <a:ext uri="{FF2B5EF4-FFF2-40B4-BE49-F238E27FC236}">
                <a16:creationId xmlns:a16="http://schemas.microsoft.com/office/drawing/2014/main" id="{1570DE5D-59A0-4FB8-8BE6-47F1F409D3F7}"/>
              </a:ext>
            </a:extLst>
          </p:cNvPr>
          <p:cNvSpPr txBox="1"/>
          <p:nvPr/>
        </p:nvSpPr>
        <p:spPr>
          <a:xfrm>
            <a:off x="3508800" y="2078780"/>
            <a:ext cx="1922400" cy="1785104"/>
          </a:xfrm>
          <a:prstGeom prst="rect">
            <a:avLst/>
          </a:prstGeom>
          <a:noFill/>
        </p:spPr>
        <p:txBody>
          <a:bodyPr wrap="square" rtlCol="0">
            <a:spAutoFit/>
          </a:bodyPr>
          <a:lstStyle/>
          <a:p>
            <a:pPr algn="just"/>
            <a:r>
              <a:rPr lang="hr-HR" sz="100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Izloženost opisuje tko ili što je izloženo. Prema IPCC-u, izloženost je prisutnost ljudi, sredstava za život, vrsta ili ekosustava, ekoloških funkcija, usluga i resursa infrastrukture  ili ekonomskih, društvenih ili kulturnih dobara na mjestima i u okruženjima koja bi mogla biti negativno pogođena (IPCC, 2021a)</a:t>
            </a:r>
            <a:endParaRPr lang="en-GB" sz="100" dirty="0">
              <a:solidFill>
                <a:schemeClr val="bg1"/>
              </a:solidFill>
              <a:latin typeface="Trebuchet MS" panose="020B0603020202020204" pitchFamily="34" charset="0"/>
            </a:endParaRPr>
          </a:p>
        </p:txBody>
      </p:sp>
      <p:sp>
        <p:nvSpPr>
          <p:cNvPr id="14" name="CuadroTexto 13">
            <a:extLst>
              <a:ext uri="{FF2B5EF4-FFF2-40B4-BE49-F238E27FC236}">
                <a16:creationId xmlns:a16="http://schemas.microsoft.com/office/drawing/2014/main" id="{66DCD104-4EB8-4970-901B-FF3FC63AAED0}"/>
              </a:ext>
            </a:extLst>
          </p:cNvPr>
          <p:cNvSpPr txBox="1"/>
          <p:nvPr/>
        </p:nvSpPr>
        <p:spPr>
          <a:xfrm>
            <a:off x="3508800" y="1515660"/>
            <a:ext cx="2062800" cy="476071"/>
          </a:xfrm>
          <a:prstGeom prst="ellipse">
            <a:avLst/>
          </a:prstGeom>
          <a:noFill/>
        </p:spPr>
        <p:txBody>
          <a:bodyPr wrap="square" rtlCol="0">
            <a:spAutoFit/>
          </a:bodyPr>
          <a:lstStyle/>
          <a:p>
            <a:r>
              <a:rPr lang="hr-HR" sz="1600" b="1" dirty="0">
                <a:solidFill>
                  <a:schemeClr val="bg1"/>
                </a:solidFill>
                <a:latin typeface="Trebuchet MS" panose="020B0603020202020204" pitchFamily="34" charset="0"/>
              </a:rPr>
              <a:t>Izlaganje</a:t>
            </a:r>
            <a:endParaRPr lang="en-GB" sz="1600" b="1" dirty="0">
              <a:solidFill>
                <a:schemeClr val="bg1"/>
              </a:solidFill>
              <a:latin typeface="Trebuchet MS" panose="020B0603020202020204" pitchFamily="34" charset="0"/>
            </a:endParaRPr>
          </a:p>
        </p:txBody>
      </p:sp>
      <p:sp>
        <p:nvSpPr>
          <p:cNvPr id="15" name="CuadroTexto 14">
            <a:extLst>
              <a:ext uri="{FF2B5EF4-FFF2-40B4-BE49-F238E27FC236}">
                <a16:creationId xmlns:a16="http://schemas.microsoft.com/office/drawing/2014/main" id="{3FC4DD37-E9CC-408B-93C4-A5DF91535F64}"/>
              </a:ext>
            </a:extLst>
          </p:cNvPr>
          <p:cNvSpPr txBox="1"/>
          <p:nvPr/>
        </p:nvSpPr>
        <p:spPr>
          <a:xfrm>
            <a:off x="6103433" y="1865972"/>
            <a:ext cx="1980968" cy="1384995"/>
          </a:xfrm>
          <a:prstGeom prst="rect">
            <a:avLst/>
          </a:prstGeom>
          <a:noFill/>
        </p:spPr>
        <p:txBody>
          <a:bodyPr wrap="square" rtlCol="0">
            <a:spAutoFit/>
          </a:bodyPr>
          <a:lstStyle/>
          <a:p>
            <a:pPr algn="just"/>
            <a:r>
              <a:rPr lang="hr-HR" sz="1050" dirty="0">
                <a:solidFill>
                  <a:schemeClr val="bg1"/>
                </a:solidFill>
                <a:effectLst/>
                <a:latin typeface="Trebuchet MS" panose="020B0603020202020204" pitchFamily="34" charset="0"/>
                <a:ea typeface="Times New Roman" panose="02020603050405020304" pitchFamily="18" charset="0"/>
                <a:cs typeface="Times New Roman" panose="02020603050405020304" pitchFamily="18" charset="0"/>
              </a:rPr>
              <a:t>Ranjivost je predispozicija izloženog elementa da bude negativno pogođen. Aspekti ranjivosti odnose se na kriterije koji utječu na podloženost izloženog elementa klimatskoj opasnosti.</a:t>
            </a:r>
            <a:endParaRPr lang="en-GB" sz="100" dirty="0">
              <a:solidFill>
                <a:schemeClr val="bg1"/>
              </a:solidFill>
              <a:latin typeface="Trebuchet MS" panose="020B0603020202020204" pitchFamily="34" charset="0"/>
            </a:endParaRPr>
          </a:p>
        </p:txBody>
      </p:sp>
      <p:sp>
        <p:nvSpPr>
          <p:cNvPr id="16" name="CuadroTexto 15">
            <a:extLst>
              <a:ext uri="{FF2B5EF4-FFF2-40B4-BE49-F238E27FC236}">
                <a16:creationId xmlns:a16="http://schemas.microsoft.com/office/drawing/2014/main" id="{57A87DF6-5815-49CC-AB1B-650800DD1CFA}"/>
              </a:ext>
            </a:extLst>
          </p:cNvPr>
          <p:cNvSpPr txBox="1"/>
          <p:nvPr/>
        </p:nvSpPr>
        <p:spPr>
          <a:xfrm>
            <a:off x="6103433" y="1515660"/>
            <a:ext cx="2061967" cy="476071"/>
          </a:xfrm>
          <a:prstGeom prst="ellipse">
            <a:avLst/>
          </a:prstGeom>
          <a:noFill/>
        </p:spPr>
        <p:txBody>
          <a:bodyPr wrap="square" rtlCol="0">
            <a:spAutoFit/>
          </a:bodyPr>
          <a:lstStyle/>
          <a:p>
            <a:pPr algn="ctr"/>
            <a:r>
              <a:rPr lang="hr-HR" sz="1600" b="1" dirty="0">
                <a:solidFill>
                  <a:schemeClr val="bg1"/>
                </a:solidFill>
                <a:latin typeface="Trebuchet MS" panose="020B0603020202020204" pitchFamily="34" charset="0"/>
              </a:rPr>
              <a:t>Ranjivost  </a:t>
            </a:r>
            <a:endParaRPr lang="en-GB" sz="1600" b="1"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2817555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64"/>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Opasnosti</a:t>
            </a:r>
            <a:endParaRPr dirty="0">
              <a:solidFill>
                <a:schemeClr val="accent4"/>
              </a:solidFill>
            </a:endParaRPr>
          </a:p>
        </p:txBody>
      </p:sp>
      <p:graphicFrame>
        <p:nvGraphicFramePr>
          <p:cNvPr id="196" name="Google Shape;196;p64"/>
          <p:cNvGraphicFramePr/>
          <p:nvPr>
            <p:extLst>
              <p:ext uri="{D42A27DB-BD31-4B8C-83A1-F6EECF244321}">
                <p14:modId xmlns:p14="http://schemas.microsoft.com/office/powerpoint/2010/main" val="1003683064"/>
              </p:ext>
            </p:extLst>
          </p:nvPr>
        </p:nvGraphicFramePr>
        <p:xfrm>
          <a:off x="478800" y="835631"/>
          <a:ext cx="7901875" cy="4011481"/>
        </p:xfrm>
        <a:graphic>
          <a:graphicData uri="http://schemas.openxmlformats.org/drawingml/2006/table">
            <a:tbl>
              <a:tblPr firstRow="1" bandRow="1">
                <a:noFill/>
              </a:tblPr>
              <a:tblGrid>
                <a:gridCol w="2302125">
                  <a:extLst>
                    <a:ext uri="{9D8B030D-6E8A-4147-A177-3AD203B41FA5}">
                      <a16:colId xmlns:a16="http://schemas.microsoft.com/office/drawing/2014/main" val="20000"/>
                    </a:ext>
                  </a:extLst>
                </a:gridCol>
                <a:gridCol w="5599750">
                  <a:extLst>
                    <a:ext uri="{9D8B030D-6E8A-4147-A177-3AD203B41FA5}">
                      <a16:colId xmlns:a16="http://schemas.microsoft.com/office/drawing/2014/main" val="20001"/>
                    </a:ext>
                  </a:extLst>
                </a:gridCol>
              </a:tblGrid>
              <a:tr h="196025">
                <a:tc>
                  <a:txBody>
                    <a:bodyPr/>
                    <a:lstStyle/>
                    <a:p>
                      <a:pPr marL="900430" marR="215265" lvl="0" indent="0" algn="l" rtl="0">
                        <a:lnSpc>
                          <a:spcPct val="115000"/>
                        </a:lnSpc>
                        <a:spcBef>
                          <a:spcPts val="0"/>
                        </a:spcBef>
                        <a:spcAft>
                          <a:spcPts val="0"/>
                        </a:spcAft>
                        <a:buNone/>
                      </a:pPr>
                      <a:r>
                        <a:rPr lang="en-MT" sz="1000" b="1" u="none" strike="noStrike" cap="none">
                          <a:solidFill>
                            <a:schemeClr val="bg1"/>
                          </a:solidFill>
                          <a:latin typeface="Trebuchet MS"/>
                          <a:ea typeface="Trebuchet MS"/>
                          <a:cs typeface="Trebuchet MS"/>
                          <a:sym typeface="Trebuchet MS"/>
                        </a:rPr>
                        <a:t>Hazard</a:t>
                      </a:r>
                      <a:endParaRPr sz="1000" u="none" strike="noStrike" cap="none">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tc>
                  <a:txBody>
                    <a:bodyPr/>
                    <a:lstStyle/>
                    <a:p>
                      <a:pPr marL="900430" marR="215265" lvl="0" indent="0" algn="l" rtl="0">
                        <a:lnSpc>
                          <a:spcPct val="115000"/>
                        </a:lnSpc>
                        <a:spcBef>
                          <a:spcPts val="0"/>
                        </a:spcBef>
                        <a:spcAft>
                          <a:spcPts val="0"/>
                        </a:spcAft>
                        <a:buNone/>
                      </a:pPr>
                      <a:r>
                        <a:rPr lang="en-MT" sz="1000" b="1" u="none" strike="noStrike" cap="none" dirty="0">
                          <a:solidFill>
                            <a:schemeClr val="bg1"/>
                          </a:solidFill>
                          <a:latin typeface="Trebuchet MS"/>
                          <a:ea typeface="Trebuchet MS"/>
                          <a:cs typeface="Trebuchet MS"/>
                          <a:sym typeface="Trebuchet MS"/>
                        </a:rPr>
                        <a:t>Description</a:t>
                      </a:r>
                      <a:endParaRPr sz="1000" u="none" strike="noStrike" cap="none" dirty="0">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extLst>
                  <a:ext uri="{0D108BD9-81ED-4DB2-BD59-A6C34878D82A}">
                    <a16:rowId xmlns:a16="http://schemas.microsoft.com/office/drawing/2014/main" val="10000"/>
                  </a:ext>
                </a:extLst>
              </a:tr>
              <a:tr h="384575">
                <a:tc>
                  <a:txBody>
                    <a:bodyPr/>
                    <a:lstStyle/>
                    <a:p>
                      <a:pPr marL="900430" marR="215265" lvl="0" indent="0" algn="l" rtl="0">
                        <a:lnSpc>
                          <a:spcPct val="115000"/>
                        </a:lnSpc>
                        <a:spcBef>
                          <a:spcPts val="0"/>
                        </a:spcBef>
                        <a:spcAft>
                          <a:spcPts val="0"/>
                        </a:spcAft>
                        <a:buNone/>
                      </a:pPr>
                      <a:r>
                        <a:rPr lang="hr-HR" sz="1000" u="none" strike="noStrike" cap="none" dirty="0">
                          <a:solidFill>
                            <a:schemeClr val="tx2"/>
                          </a:solidFill>
                          <a:latin typeface="Trebuchet MS"/>
                          <a:ea typeface="Trebuchet MS"/>
                          <a:cs typeface="Trebuchet MS"/>
                          <a:sym typeface="Trebuchet MS"/>
                        </a:rPr>
                        <a:t>Obilne oborine </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Značajan oborinski događaj koji se javlja tijekom razdoblja od 1 sata, 3 sata, 6 sati, 12 sati, 24 sata ili 48 sati s ukupnom količinom oborina koja prelazi određeni prag definiran za danu lokaciju. </a:t>
                      </a:r>
                      <a:r>
                        <a:rPr lang="hr-HR" sz="800" u="none" strike="noStrike" cap="none" dirty="0" err="1">
                          <a:solidFill>
                            <a:schemeClr val="lt2"/>
                          </a:solidFill>
                          <a:latin typeface="Trebuchet MS"/>
                          <a:ea typeface="Trebuchet MS"/>
                          <a:cs typeface="Trebuchet MS"/>
                          <a:sym typeface="Trebuchet MS"/>
                        </a:rPr>
                        <a:t>Podopasnosti</a:t>
                      </a:r>
                      <a:r>
                        <a:rPr lang="hr-HR" sz="800" u="none" strike="noStrike" cap="none" dirty="0">
                          <a:solidFill>
                            <a:schemeClr val="lt2"/>
                          </a:solidFill>
                          <a:latin typeface="Trebuchet MS"/>
                          <a:ea typeface="Trebuchet MS"/>
                          <a:cs typeface="Trebuchet MS"/>
                          <a:sym typeface="Trebuchet MS"/>
                        </a:rPr>
                        <a:t>: kišna oluja, monsun, jaki snijeg, magla, tuča</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96975">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Poplave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Prelijevanje normalnih granica potoka ili druge vodene površine ili privremeni porast razine mora ili jezera što rezultira poplavom suhog zemljišta. </a:t>
                      </a:r>
                      <a:r>
                        <a:rPr lang="hr-HR" sz="800" u="none" strike="noStrike" cap="none" dirty="0" err="1">
                          <a:solidFill>
                            <a:schemeClr val="lt2"/>
                          </a:solidFill>
                          <a:latin typeface="Trebuchet MS"/>
                          <a:ea typeface="Trebuchet MS"/>
                          <a:cs typeface="Trebuchet MS"/>
                          <a:sym typeface="Trebuchet MS"/>
                        </a:rPr>
                        <a:t>Podopasnost</a:t>
                      </a:r>
                      <a:r>
                        <a:rPr lang="hr-HR" sz="800" u="none" strike="noStrike" cap="none" dirty="0">
                          <a:solidFill>
                            <a:schemeClr val="lt2"/>
                          </a:solidFill>
                          <a:latin typeface="Trebuchet MS"/>
                          <a:ea typeface="Trebuchet MS"/>
                          <a:cs typeface="Trebuchet MS"/>
                          <a:sym typeface="Trebuchet MS"/>
                        </a:rPr>
                        <a:t>: Bušna/površinska poplava, riječna poplava, obalna poplava, poplava podzemnih voda</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295900">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E</a:t>
                      </a:r>
                      <a:r>
                        <a:rPr lang="hr-HR" sz="800" b="1" u="none" strike="noStrike" cap="none" dirty="0" err="1">
                          <a:solidFill>
                            <a:schemeClr val="tx2"/>
                          </a:solidFill>
                          <a:latin typeface="Trebuchet MS"/>
                          <a:ea typeface="Trebuchet MS"/>
                          <a:cs typeface="Trebuchet MS"/>
                          <a:sym typeface="Trebuchet MS"/>
                        </a:rPr>
                        <a:t>kstremne</a:t>
                      </a:r>
                      <a:r>
                        <a:rPr lang="hr-HR" sz="800" b="1" u="none" strike="noStrike" cap="none" dirty="0">
                          <a:solidFill>
                            <a:schemeClr val="tx2"/>
                          </a:solidFill>
                          <a:latin typeface="Trebuchet MS"/>
                          <a:ea typeface="Trebuchet MS"/>
                          <a:cs typeface="Trebuchet MS"/>
                          <a:sym typeface="Trebuchet MS"/>
                        </a:rPr>
                        <a:t> vrućine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Izraženo zagrijavanje zraka ili prodor vrlo toplog zraka, na veliko područje, u trajanju od nekoliko dana do nekoliko tjedana. </a:t>
                      </a:r>
                      <a:r>
                        <a:rPr lang="hr-HR" sz="800" u="none" strike="noStrike" cap="none" dirty="0" err="1">
                          <a:solidFill>
                            <a:schemeClr val="lt2"/>
                          </a:solidFill>
                          <a:latin typeface="Trebuchet MS"/>
                          <a:ea typeface="Trebuchet MS"/>
                          <a:cs typeface="Trebuchet MS"/>
                          <a:sym typeface="Trebuchet MS"/>
                        </a:rPr>
                        <a:t>Podopasnosti</a:t>
                      </a:r>
                      <a:r>
                        <a:rPr lang="hr-HR" sz="800" u="none" strike="noStrike" cap="none" dirty="0">
                          <a:solidFill>
                            <a:schemeClr val="lt2"/>
                          </a:solidFill>
                          <a:latin typeface="Trebuchet MS"/>
                          <a:ea typeface="Trebuchet MS"/>
                          <a:cs typeface="Trebuchet MS"/>
                          <a:sym typeface="Trebuchet MS"/>
                        </a:rPr>
                        <a:t>: toplinski val, ekstremno vrući dani.</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4575">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 Suše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Razdoblje neuobičajeno suhog vremena dovoljno dugo da uzrokuje ozbiljnu hidrološku neravnotežu koja može rezultirati dugoročnom neravnotežom vode i nedovoljnim vodnim resursima za zadovoljavanje dugoročnih prosječnih potreba.</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96975">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Oluje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Atmosferski poremećaj koji se može manifestirati jakim vjetrovima i popraćen je kišom, snijegom ili drugim oborinama te grmljavinom i munjama. </a:t>
                      </a:r>
                      <a:r>
                        <a:rPr lang="hr-HR" sz="800" u="none" strike="noStrike" cap="none" dirty="0" err="1">
                          <a:solidFill>
                            <a:schemeClr val="lt2"/>
                          </a:solidFill>
                          <a:latin typeface="Trebuchet MS"/>
                          <a:ea typeface="Trebuchet MS"/>
                          <a:cs typeface="Trebuchet MS"/>
                          <a:sym typeface="Trebuchet MS"/>
                        </a:rPr>
                        <a:t>Podopasnosti</a:t>
                      </a:r>
                      <a:r>
                        <a:rPr lang="hr-HR" sz="800" u="none" strike="noStrike" cap="none" dirty="0">
                          <a:solidFill>
                            <a:schemeClr val="lt2"/>
                          </a:solidFill>
                          <a:latin typeface="Trebuchet MS"/>
                          <a:ea typeface="Trebuchet MS"/>
                          <a:cs typeface="Trebuchet MS"/>
                          <a:sym typeface="Trebuchet MS"/>
                        </a:rPr>
                        <a:t>: jak vjetar, tornado, ciklon, </a:t>
                      </a:r>
                      <a:r>
                        <a:rPr lang="hr-HR" sz="800" u="none" strike="noStrike" cap="none" dirty="0" err="1">
                          <a:solidFill>
                            <a:schemeClr val="lt2"/>
                          </a:solidFill>
                          <a:latin typeface="Trebuchet MS"/>
                          <a:ea typeface="Trebuchet MS"/>
                          <a:cs typeface="Trebuchet MS"/>
                          <a:sym typeface="Trebuchet MS"/>
                        </a:rPr>
                        <a:t>ekstratropska</a:t>
                      </a:r>
                      <a:r>
                        <a:rPr lang="hr-HR" sz="800" u="none" strike="noStrike" cap="none" dirty="0">
                          <a:solidFill>
                            <a:schemeClr val="lt2"/>
                          </a:solidFill>
                          <a:latin typeface="Trebuchet MS"/>
                          <a:ea typeface="Trebuchet MS"/>
                          <a:cs typeface="Trebuchet MS"/>
                          <a:sym typeface="Trebuchet MS"/>
                        </a:rPr>
                        <a:t> oluja, tropska oluja, olujni udar, munje/grmljavinska oluja</a:t>
                      </a:r>
                      <a:r>
                        <a:rPr lang="hr-HR" sz="1000" u="none" strike="noStrike" cap="none" dirty="0">
                          <a:solidFill>
                            <a:schemeClr val="lt2"/>
                          </a:solidFill>
                          <a:latin typeface="Trebuchet MS"/>
                          <a:ea typeface="Trebuchet MS"/>
                          <a:cs typeface="Trebuchet MS"/>
                          <a:sym typeface="Trebuchet MS"/>
                        </a:rPr>
                        <a:t>.</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196025">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E</a:t>
                      </a:r>
                      <a:r>
                        <a:rPr lang="hr-HR" sz="800" b="1" u="none" strike="noStrike" cap="none" dirty="0" err="1">
                          <a:solidFill>
                            <a:schemeClr val="tx2"/>
                          </a:solidFill>
                          <a:latin typeface="Trebuchet MS"/>
                          <a:ea typeface="Trebuchet MS"/>
                          <a:cs typeface="Trebuchet MS"/>
                          <a:sym typeface="Trebuchet MS"/>
                        </a:rPr>
                        <a:t>kstremna</a:t>
                      </a:r>
                      <a:r>
                        <a:rPr lang="hr-HR" sz="800" b="1" u="none" strike="noStrike" cap="none" dirty="0">
                          <a:solidFill>
                            <a:schemeClr val="tx2"/>
                          </a:solidFill>
                          <a:latin typeface="Trebuchet MS"/>
                          <a:ea typeface="Trebuchet MS"/>
                          <a:cs typeface="Trebuchet MS"/>
                          <a:sym typeface="Trebuchet MS"/>
                        </a:rPr>
                        <a:t> hladnoća</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Značajno hlađenje zraka ili prodor vrlo hladnog zraka na veliko područje</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r h="396975">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Požari</a:t>
                      </a:r>
                      <a:endParaRPr sz="800" b="1"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Svako nekontrolirano i nepropisno izgaranje ili spaljivanje biljaka u prirodnom okruženju kao što su šuma, travnjak, grmlje ili tundra, koje troši prirodna goriva i širi se ovisno o uvjetima okoliša. </a:t>
                      </a:r>
                      <a:r>
                        <a:rPr lang="hr-HR" sz="800" u="none" strike="noStrike" cap="none" dirty="0" err="1">
                          <a:solidFill>
                            <a:schemeClr val="lt2"/>
                          </a:solidFill>
                          <a:latin typeface="Trebuchet MS"/>
                          <a:ea typeface="Trebuchet MS"/>
                          <a:cs typeface="Trebuchet MS"/>
                          <a:sym typeface="Trebuchet MS"/>
                        </a:rPr>
                        <a:t>Podopasnosti</a:t>
                      </a:r>
                      <a:r>
                        <a:rPr lang="hr-HR" sz="800" u="none" strike="noStrike" cap="none" dirty="0">
                          <a:solidFill>
                            <a:schemeClr val="lt2"/>
                          </a:solidFill>
                          <a:latin typeface="Trebuchet MS"/>
                          <a:ea typeface="Trebuchet MS"/>
                          <a:cs typeface="Trebuchet MS"/>
                          <a:sym typeface="Trebuchet MS"/>
                        </a:rPr>
                        <a:t>: Šumski požar, požar na kopnu</a:t>
                      </a:r>
                      <a:r>
                        <a:rPr lang="hr-HR" sz="1000" u="none" strike="noStrike" cap="none" dirty="0">
                          <a:solidFill>
                            <a:schemeClr val="lt2"/>
                          </a:solidFill>
                          <a:latin typeface="Trebuchet MS"/>
                          <a:ea typeface="Trebuchet MS"/>
                          <a:cs typeface="Trebuchet MS"/>
                          <a:sym typeface="Trebuchet MS"/>
                        </a:rPr>
                        <a:t>.</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7"/>
                  </a:ext>
                </a:extLst>
              </a:tr>
              <a:tr h="198400">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Podizanje razine mora</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a:solidFill>
                            <a:schemeClr val="lt2"/>
                          </a:solidFill>
                          <a:latin typeface="Trebuchet MS"/>
                          <a:ea typeface="Trebuchet MS"/>
                          <a:cs typeface="Trebuchet MS"/>
                          <a:sym typeface="Trebuchet MS"/>
                        </a:rPr>
                        <a:t>Long-term increase in the average level of the world's seas resulting in a permanent inundation.</a:t>
                      </a:r>
                      <a:endParaRPr sz="1000" u="none" strike="noStrike" cap="none">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8"/>
                  </a:ext>
                </a:extLst>
              </a:tr>
              <a:tr h="252700">
                <a:tc>
                  <a:txBody>
                    <a:bodyPr/>
                    <a:lstStyle/>
                    <a:p>
                      <a:pPr marL="900430" marR="215265" lvl="0" indent="0" algn="l" rtl="0">
                        <a:lnSpc>
                          <a:spcPct val="115000"/>
                        </a:lnSpc>
                        <a:spcBef>
                          <a:spcPts val="0"/>
                        </a:spcBef>
                        <a:spcAft>
                          <a:spcPts val="0"/>
                        </a:spcAft>
                        <a:buNone/>
                      </a:pPr>
                      <a:r>
                        <a:rPr lang="hr-HR" sz="800" b="1" u="none" strike="noStrike" cap="none" dirty="0">
                          <a:solidFill>
                            <a:schemeClr val="tx2"/>
                          </a:solidFill>
                          <a:latin typeface="Trebuchet MS"/>
                          <a:ea typeface="Trebuchet MS"/>
                          <a:cs typeface="Trebuchet MS"/>
                          <a:sym typeface="Trebuchet MS"/>
                        </a:rPr>
                        <a:t>Kemijska promjena</a:t>
                      </a:r>
                      <a:endParaRPr sz="800" b="1"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Promjene u uobičajenom kemijskom sastavu zraka, vode, tla, npr. promjena atmosferske koncentracije CO2, </a:t>
                      </a:r>
                      <a:r>
                        <a:rPr lang="hr-HR" sz="800" u="none" strike="noStrike" cap="none" dirty="0" err="1">
                          <a:solidFill>
                            <a:schemeClr val="lt2"/>
                          </a:solidFill>
                          <a:latin typeface="Trebuchet MS"/>
                          <a:ea typeface="Trebuchet MS"/>
                          <a:cs typeface="Trebuchet MS"/>
                          <a:sym typeface="Trebuchet MS"/>
                        </a:rPr>
                        <a:t>zakiseljavanje</a:t>
                      </a:r>
                      <a:r>
                        <a:rPr lang="hr-HR" sz="800" u="none" strike="noStrike" cap="none" dirty="0">
                          <a:solidFill>
                            <a:schemeClr val="lt2"/>
                          </a:solidFill>
                          <a:latin typeface="Trebuchet MS"/>
                          <a:ea typeface="Trebuchet MS"/>
                          <a:cs typeface="Trebuchet MS"/>
                          <a:sym typeface="Trebuchet MS"/>
                        </a:rPr>
                        <a:t> oceana, prodor slane vode.</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9"/>
                  </a:ext>
                </a:extLst>
              </a:tr>
              <a:tr h="252700">
                <a:tc>
                  <a:txBody>
                    <a:bodyPr/>
                    <a:lstStyle/>
                    <a:p>
                      <a:pPr marL="900430" marR="215265" lvl="0" indent="0" algn="l" rtl="0">
                        <a:lnSpc>
                          <a:spcPct val="115000"/>
                        </a:lnSpc>
                        <a:spcBef>
                          <a:spcPts val="0"/>
                        </a:spcBef>
                        <a:spcAft>
                          <a:spcPts val="0"/>
                        </a:spcAft>
                        <a:buNone/>
                      </a:pPr>
                      <a:r>
                        <a:rPr lang="en-MT" sz="800" b="1" u="none" strike="noStrike" cap="none" dirty="0">
                          <a:solidFill>
                            <a:schemeClr val="tx2"/>
                          </a:solidFill>
                          <a:latin typeface="Trebuchet MS"/>
                          <a:ea typeface="Trebuchet MS"/>
                          <a:cs typeface="Trebuchet MS"/>
                          <a:sym typeface="Trebuchet MS"/>
                        </a:rPr>
                        <a:t>Mas</a:t>
                      </a:r>
                      <a:r>
                        <a:rPr lang="hr-HR" sz="800" b="1" u="none" strike="noStrike" cap="none" dirty="0" err="1">
                          <a:solidFill>
                            <a:schemeClr val="tx2"/>
                          </a:solidFill>
                          <a:latin typeface="Trebuchet MS"/>
                          <a:ea typeface="Trebuchet MS"/>
                          <a:cs typeface="Trebuchet MS"/>
                          <a:sym typeface="Trebuchet MS"/>
                        </a:rPr>
                        <a:t>ovno</a:t>
                      </a:r>
                      <a:r>
                        <a:rPr lang="hr-HR" sz="800" b="1" u="none" strike="noStrike" cap="none" dirty="0">
                          <a:solidFill>
                            <a:schemeClr val="tx2"/>
                          </a:solidFill>
                          <a:latin typeface="Trebuchet MS"/>
                          <a:ea typeface="Trebuchet MS"/>
                          <a:cs typeface="Trebuchet MS"/>
                          <a:sym typeface="Trebuchet MS"/>
                        </a:rPr>
                        <a:t> gibanje</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en-MT" sz="800" u="none" strike="noStrike" cap="none" dirty="0">
                          <a:solidFill>
                            <a:schemeClr val="lt2"/>
                          </a:solidFill>
                          <a:latin typeface="Trebuchet MS"/>
                          <a:ea typeface="Trebuchet MS"/>
                          <a:cs typeface="Trebuchet MS"/>
                          <a:sym typeface="Trebuchet MS"/>
                        </a:rPr>
                        <a:t>Any type of downslope movement of earth materials. Sub-hazards: landslide, avalanche, rock fall, subsidence, soil degradation, soil erosion</a:t>
                      </a:r>
                      <a:endParaRPr sz="10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0"/>
                  </a:ext>
                </a:extLst>
              </a:tr>
              <a:tr h="401238">
                <a:tc>
                  <a:txBody>
                    <a:bodyPr/>
                    <a:lstStyle/>
                    <a:p>
                      <a:pPr marL="900430" marR="215265" lvl="0" indent="0" algn="l" rtl="0">
                        <a:lnSpc>
                          <a:spcPct val="115000"/>
                        </a:lnSpc>
                        <a:spcBef>
                          <a:spcPts val="0"/>
                        </a:spcBef>
                        <a:spcAft>
                          <a:spcPts val="0"/>
                        </a:spcAft>
                        <a:buNone/>
                      </a:pPr>
                      <a:r>
                        <a:rPr lang="hr-HR" sz="1000" u="none" strike="noStrike" cap="none" dirty="0">
                          <a:solidFill>
                            <a:schemeClr val="tx2"/>
                          </a:solidFill>
                          <a:latin typeface="Trebuchet MS"/>
                          <a:ea typeface="Trebuchet MS"/>
                          <a:cs typeface="Trebuchet MS"/>
                          <a:sym typeface="Trebuchet MS"/>
                        </a:rPr>
                        <a:t>Biološke opasnosti</a:t>
                      </a:r>
                      <a:endParaRPr sz="1000" u="none" strike="noStrike" cap="none" dirty="0">
                        <a:solidFill>
                          <a:schemeClr val="tx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r>
                        <a:rPr lang="hr-HR" sz="800" u="none" strike="noStrike" cap="none" dirty="0">
                          <a:solidFill>
                            <a:schemeClr val="lt2"/>
                          </a:solidFill>
                          <a:latin typeface="Trebuchet MS"/>
                          <a:ea typeface="Trebuchet MS"/>
                          <a:cs typeface="Trebuchet MS"/>
                          <a:sym typeface="Trebuchet MS"/>
                        </a:rPr>
                        <a:t>Izloženost živim organizmima i njihovim otrovnim tvarima ili vektorskim bolestima koje mogu prenositi; primjeri su otrovne divlje životinje i insekti, otrovne biljke, komarci koji prenose uzročnike bolesti.</a:t>
                      </a:r>
                      <a:endParaRPr sz="800" u="none" strike="noStrike" cap="none" dirty="0">
                        <a:solidFill>
                          <a:schemeClr val="lt2"/>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65"/>
          <p:cNvSpPr txBox="1">
            <a:spLocks noGrp="1"/>
          </p:cNvSpPr>
          <p:nvPr>
            <p:ph type="title"/>
          </p:nvPr>
        </p:nvSpPr>
        <p:spPr>
          <a:xfrm>
            <a:off x="4716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MT" dirty="0">
                <a:solidFill>
                  <a:schemeClr val="accent4"/>
                </a:solidFill>
              </a:rPr>
              <a:t>Urban</a:t>
            </a:r>
            <a:r>
              <a:rPr lang="hr-HR" dirty="0">
                <a:solidFill>
                  <a:schemeClr val="accent4"/>
                </a:solidFill>
              </a:rPr>
              <a:t>i Sektori</a:t>
            </a:r>
            <a:endParaRPr dirty="0">
              <a:solidFill>
                <a:schemeClr val="accent4"/>
              </a:solidFill>
            </a:endParaRPr>
          </a:p>
        </p:txBody>
      </p:sp>
      <p:graphicFrame>
        <p:nvGraphicFramePr>
          <p:cNvPr id="202" name="Google Shape;202;p65"/>
          <p:cNvGraphicFramePr/>
          <p:nvPr>
            <p:extLst>
              <p:ext uri="{D42A27DB-BD31-4B8C-83A1-F6EECF244321}">
                <p14:modId xmlns:p14="http://schemas.microsoft.com/office/powerpoint/2010/main" val="4130532280"/>
              </p:ext>
            </p:extLst>
          </p:nvPr>
        </p:nvGraphicFramePr>
        <p:xfrm>
          <a:off x="327102" y="735982"/>
          <a:ext cx="8497230" cy="4375954"/>
        </p:xfrm>
        <a:graphic>
          <a:graphicData uri="http://schemas.openxmlformats.org/drawingml/2006/table">
            <a:tbl>
              <a:tblPr firstRow="1" bandRow="1">
                <a:noFill/>
              </a:tblPr>
              <a:tblGrid>
                <a:gridCol w="2475574">
                  <a:extLst>
                    <a:ext uri="{9D8B030D-6E8A-4147-A177-3AD203B41FA5}">
                      <a16:colId xmlns:a16="http://schemas.microsoft.com/office/drawing/2014/main" val="20000"/>
                    </a:ext>
                  </a:extLst>
                </a:gridCol>
                <a:gridCol w="6021656">
                  <a:extLst>
                    <a:ext uri="{9D8B030D-6E8A-4147-A177-3AD203B41FA5}">
                      <a16:colId xmlns:a16="http://schemas.microsoft.com/office/drawing/2014/main" val="20001"/>
                    </a:ext>
                  </a:extLst>
                </a:gridCol>
              </a:tblGrid>
              <a:tr h="155450">
                <a:tc>
                  <a:txBody>
                    <a:bodyPr/>
                    <a:lstStyle/>
                    <a:p>
                      <a:pPr marL="900430" marR="215265" lvl="0" indent="0" algn="l" rtl="0">
                        <a:lnSpc>
                          <a:spcPct val="115000"/>
                        </a:lnSpc>
                        <a:spcBef>
                          <a:spcPts val="0"/>
                        </a:spcBef>
                        <a:spcAft>
                          <a:spcPts val="0"/>
                        </a:spcAft>
                        <a:buNone/>
                      </a:pPr>
                      <a:r>
                        <a:rPr lang="en-MT" sz="1000" u="none" strike="noStrike" cap="none" dirty="0">
                          <a:solidFill>
                            <a:schemeClr val="bg1"/>
                          </a:solidFill>
                          <a:latin typeface="Trebuchet MS"/>
                          <a:ea typeface="Trebuchet MS"/>
                          <a:cs typeface="Trebuchet MS"/>
                          <a:sym typeface="Trebuchet MS"/>
                        </a:rPr>
                        <a:t>Urban se</a:t>
                      </a:r>
                      <a:r>
                        <a:rPr lang="hr-HR" sz="1000" u="none" strike="noStrike" cap="none" dirty="0" err="1">
                          <a:solidFill>
                            <a:schemeClr val="bg1"/>
                          </a:solidFill>
                          <a:latin typeface="Trebuchet MS"/>
                          <a:ea typeface="Trebuchet MS"/>
                          <a:cs typeface="Trebuchet MS"/>
                          <a:sym typeface="Trebuchet MS"/>
                        </a:rPr>
                        <a:t>ktor</a:t>
                      </a:r>
                      <a:endParaRPr dirty="0">
                        <a:solidFill>
                          <a:schemeClr val="bg1"/>
                        </a:solidFill>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tc>
                  <a:txBody>
                    <a:bodyPr/>
                    <a:lstStyle/>
                    <a:p>
                      <a:pPr marL="900430" marR="215265" lvl="0" indent="0" algn="l" rtl="0">
                        <a:lnSpc>
                          <a:spcPct val="115000"/>
                        </a:lnSpc>
                        <a:spcBef>
                          <a:spcPts val="0"/>
                        </a:spcBef>
                        <a:spcAft>
                          <a:spcPts val="0"/>
                        </a:spcAft>
                        <a:buNone/>
                      </a:pPr>
                      <a:r>
                        <a:rPr lang="hr-HR" sz="1000" b="1" u="none" strike="noStrike" cap="none" dirty="0">
                          <a:solidFill>
                            <a:schemeClr val="bg1"/>
                          </a:solidFill>
                          <a:latin typeface="Trebuchet MS"/>
                          <a:ea typeface="Trebuchet MS"/>
                          <a:cs typeface="Trebuchet MS"/>
                          <a:sym typeface="Trebuchet MS"/>
                        </a:rPr>
                        <a:t>Opisi</a:t>
                      </a:r>
                      <a:endParaRPr sz="1000" u="none" strike="noStrike" cap="none" dirty="0">
                        <a:solidFill>
                          <a:schemeClr val="bg1"/>
                        </a:solidFill>
                        <a:latin typeface="Trebuchet MS"/>
                        <a:ea typeface="Trebuchet MS"/>
                        <a:cs typeface="Trebuchet MS"/>
                        <a:sym typeface="Trebuchet MS"/>
                      </a:endParaRPr>
                    </a:p>
                  </a:txBody>
                  <a:tcPr marL="68575" marR="68575" marT="0" marB="0" anchor="ctr">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solidFill>
                      <a:schemeClr val="tx2"/>
                    </a:solidFill>
                  </a:tcPr>
                </a:tc>
                <a:extLst>
                  <a:ext uri="{0D108BD9-81ED-4DB2-BD59-A6C34878D82A}">
                    <a16:rowId xmlns:a16="http://schemas.microsoft.com/office/drawing/2014/main" val="10000"/>
                  </a:ext>
                </a:extLst>
              </a:tr>
              <a:tr h="445264">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 </a:t>
                      </a:r>
                      <a:r>
                        <a:rPr lang="hr-HR" sz="900" b="1" u="none" strike="noStrike" cap="none" dirty="0">
                          <a:solidFill>
                            <a:schemeClr val="tx2"/>
                          </a:solidFill>
                          <a:latin typeface="Trebuchet MS"/>
                          <a:ea typeface="Trebuchet MS"/>
                          <a:cs typeface="Trebuchet MS"/>
                          <a:sym typeface="Trebuchet MS"/>
                        </a:rPr>
                        <a:t>Zgrade</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l" rtl="0">
                        <a:lnSpc>
                          <a:spcPct val="115000"/>
                        </a:lnSpc>
                        <a:spcBef>
                          <a:spcPts val="0"/>
                        </a:spcBef>
                        <a:spcAft>
                          <a:spcPts val="0"/>
                        </a:spcAft>
                        <a:buNone/>
                      </a:pPr>
                      <a:endParaRPr lang="hr-HR" sz="900" b="0" u="none" strike="noStrike" cap="none" dirty="0">
                        <a:solidFill>
                          <a:schemeClr val="lt2"/>
                        </a:solidFill>
                        <a:latin typeface="Trebuchet MS"/>
                        <a:ea typeface="Trebuchet MS"/>
                        <a:cs typeface="Trebuchet MS"/>
                        <a:sym typeface="Trebuchet MS"/>
                      </a:endParaRPr>
                    </a:p>
                    <a:p>
                      <a:pPr marL="900430" marR="215265" lvl="0" indent="0" algn="l" rtl="0">
                        <a:lnSpc>
                          <a:spcPct val="115000"/>
                        </a:lnSpc>
                        <a:spcBef>
                          <a:spcPts val="0"/>
                        </a:spcBef>
                        <a:spcAft>
                          <a:spcPts val="0"/>
                        </a:spcAft>
                        <a:buNone/>
                      </a:pPr>
                      <a:r>
                        <a:rPr lang="hr-HR" sz="900" b="0" u="none" strike="noStrike" cap="none" dirty="0">
                          <a:solidFill>
                            <a:schemeClr val="lt2"/>
                          </a:solidFill>
                          <a:latin typeface="Trebuchet MS"/>
                          <a:ea typeface="Trebuchet MS"/>
                          <a:cs typeface="Trebuchet MS"/>
                          <a:sym typeface="Trebuchet MS"/>
                        </a:rPr>
                        <a:t>Odnosi se na bilo koju (općinsku/stambenu/tercijarnu, javnu/privatnu) građevinu ili skupine građevina, okolne prostore, trajno izgrađene ili podignute na njihovoj lokaciji.</a:t>
                      </a:r>
                      <a:endParaRPr sz="900" b="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292581">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2. Transport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Uključuje cestovne, željezničke, zračne i vodene prometne mreže i s njima povezanu infrastrukturu (npr. ceste, mostove, čvorišta, tunele, luke i zračne luke).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292581">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3. Ener</a:t>
                      </a:r>
                      <a:r>
                        <a:rPr lang="hr-HR" sz="900" b="1" u="none" strike="noStrike" cap="none" dirty="0" err="1">
                          <a:solidFill>
                            <a:schemeClr val="tx2"/>
                          </a:solidFill>
                          <a:latin typeface="Trebuchet MS"/>
                          <a:ea typeface="Trebuchet MS"/>
                          <a:cs typeface="Trebuchet MS"/>
                          <a:sym typeface="Trebuchet MS"/>
                        </a:rPr>
                        <a:t>gija</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uslugu opskrbe energijom i povezanu infrastrukturu (mreže za proizvodnju, prijenos i distribuciju, sve vrste energije).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445264">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4. </a:t>
                      </a:r>
                      <a:r>
                        <a:rPr lang="hr-HR" sz="900" b="1" u="none" strike="noStrike" cap="none" dirty="0">
                          <a:solidFill>
                            <a:schemeClr val="tx2"/>
                          </a:solidFill>
                          <a:latin typeface="Trebuchet MS"/>
                          <a:ea typeface="Trebuchet MS"/>
                          <a:cs typeface="Trebuchet MS"/>
                          <a:sym typeface="Trebuchet MS"/>
                        </a:rPr>
                        <a:t>Voda</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uslugu vodoopskrbe i povezanu infrastrukturu. Također obuhvaća korištenje vode i sustav upravljanja (otpadnim, oborinskim) vodama koji uključuje kanalizaciju, odvodnju i sustave za pročišćavanje.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17475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5. </a:t>
                      </a:r>
                      <a:r>
                        <a:rPr lang="hr-HR" sz="900" b="1" u="none" strike="noStrike" cap="none" dirty="0">
                          <a:solidFill>
                            <a:schemeClr val="tx2"/>
                          </a:solidFill>
                          <a:latin typeface="Trebuchet MS"/>
                          <a:ea typeface="Trebuchet MS"/>
                          <a:cs typeface="Trebuchet MS"/>
                          <a:sym typeface="Trebuchet MS"/>
                        </a:rPr>
                        <a:t>Otpad</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Uključuje aktivnosti vezane uz upravljanje (uključujući prikupljanje, obradu i odlaganje)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445264">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6. </a:t>
                      </a:r>
                      <a:r>
                        <a:rPr lang="hr-HR" sz="900" b="1" u="none" strike="noStrike" cap="none" dirty="0">
                          <a:solidFill>
                            <a:schemeClr val="tx2"/>
                          </a:solidFill>
                          <a:latin typeface="Trebuchet MS"/>
                          <a:ea typeface="Trebuchet MS"/>
                          <a:cs typeface="Trebuchet MS"/>
                          <a:sym typeface="Trebuchet MS"/>
                        </a:rPr>
                        <a:t>Poljoprivreda i šumarstvo</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Uključuje zemljište klasificirano/namijenjeno za poljoprivredu i šumarstvo. Uključuje stočarstvo, akvakulturu, </a:t>
                      </a:r>
                      <a:r>
                        <a:rPr lang="hr-HR" sz="900" u="none" strike="noStrike" cap="none" dirty="0" err="1">
                          <a:solidFill>
                            <a:schemeClr val="lt2"/>
                          </a:solidFill>
                          <a:latin typeface="Trebuchet MS"/>
                          <a:ea typeface="Trebuchet MS"/>
                          <a:cs typeface="Trebuchet MS"/>
                          <a:sym typeface="Trebuchet MS"/>
                        </a:rPr>
                        <a:t>agrošumarstvo</a:t>
                      </a:r>
                      <a:r>
                        <a:rPr lang="hr-HR" sz="900" u="none" strike="noStrike" cap="none" dirty="0">
                          <a:solidFill>
                            <a:schemeClr val="lt2"/>
                          </a:solidFill>
                          <a:latin typeface="Trebuchet MS"/>
                          <a:ea typeface="Trebuchet MS"/>
                          <a:cs typeface="Trebuchet MS"/>
                          <a:sym typeface="Trebuchet MS"/>
                        </a:rPr>
                        <a:t>, pčelarstvo, hortikulturu i ostalo upravljanje poljoprivredom i šumarstvom te usluge u tom području.</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r h="445264">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7. </a:t>
                      </a:r>
                      <a:r>
                        <a:rPr lang="hr-HR" sz="900" b="1" u="none" strike="noStrike" cap="none" dirty="0">
                          <a:solidFill>
                            <a:schemeClr val="tx2"/>
                          </a:solidFill>
                          <a:latin typeface="Trebuchet MS"/>
                          <a:ea typeface="Trebuchet MS"/>
                          <a:cs typeface="Trebuchet MS"/>
                          <a:sym typeface="Trebuchet MS"/>
                        </a:rPr>
                        <a:t>Okoliš i bioraznolikost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Okoliš se odnosi na zelene i plave krajolike, kvalitetu zraka, uključujući urbana zaleđa. Bioraznolikost se odnosi na raznolikost života u određenoj regiji, mjerljivu kao raznolikost unutar vrsta, između vrsta i raznolikost ekosustava.</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7"/>
                  </a:ext>
                </a:extLst>
              </a:tr>
              <a:tr h="292581">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8. </a:t>
                      </a:r>
                      <a:r>
                        <a:rPr lang="hr-HR" sz="900" b="1" u="none" strike="noStrike" cap="none" dirty="0">
                          <a:solidFill>
                            <a:schemeClr val="tx2"/>
                          </a:solidFill>
                          <a:latin typeface="Trebuchet MS"/>
                          <a:ea typeface="Trebuchet MS"/>
                          <a:cs typeface="Trebuchet MS"/>
                          <a:sym typeface="Trebuchet MS"/>
                        </a:rPr>
                        <a:t>Zdravlje</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dobrobit ljudi. Također uključuje zdravstvenu skrb i srodnu infrastrukturu (npr. bolnice)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8"/>
                  </a:ext>
                </a:extLst>
              </a:tr>
              <a:tr h="445264">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9. Civil</a:t>
                      </a:r>
                      <a:r>
                        <a:rPr lang="hr-HR" sz="900" b="1" u="none" strike="noStrike" cap="none" dirty="0">
                          <a:solidFill>
                            <a:schemeClr val="tx2"/>
                          </a:solidFill>
                          <a:latin typeface="Trebuchet MS"/>
                          <a:ea typeface="Trebuchet MS"/>
                          <a:cs typeface="Trebuchet MS"/>
                          <a:sym typeface="Trebuchet MS"/>
                        </a:rPr>
                        <a:t>na zaštita</a:t>
                      </a:r>
                      <a:r>
                        <a:rPr lang="en-MT" sz="900" b="1" u="none" strike="noStrike" cap="none" dirty="0">
                          <a:solidFill>
                            <a:schemeClr val="tx2"/>
                          </a:solidFill>
                          <a:latin typeface="Trebuchet MS"/>
                          <a:ea typeface="Trebuchet MS"/>
                          <a:cs typeface="Trebuchet MS"/>
                          <a:sym typeface="Trebuchet MS"/>
                        </a:rPr>
                        <a:t> &amp; </a:t>
                      </a:r>
                      <a:r>
                        <a:rPr lang="hr-HR" sz="900" b="1" u="none" strike="noStrike" cap="none" dirty="0" err="1">
                          <a:solidFill>
                            <a:schemeClr val="tx2"/>
                          </a:solidFill>
                          <a:latin typeface="Trebuchet MS"/>
                          <a:ea typeface="Trebuchet MS"/>
                          <a:cs typeface="Trebuchet MS"/>
                          <a:sym typeface="Trebuchet MS"/>
                        </a:rPr>
                        <a:t>hitnoća</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djelovanje civilne zaštite i hitnih službi od strane ili u ime javnih tijela (npr. tijela civilne zaštite, policije, vatrogasaca, hitne pomoći, bolničara i hitne medicinske pomoći)</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9"/>
                  </a:ext>
                </a:extLst>
              </a:tr>
              <a:tr h="292581">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10. T</a:t>
                      </a:r>
                      <a:r>
                        <a:rPr lang="hr-HR" sz="900" b="1" u="none" strike="noStrike" cap="none" dirty="0" err="1">
                          <a:solidFill>
                            <a:schemeClr val="tx2"/>
                          </a:solidFill>
                          <a:latin typeface="Trebuchet MS"/>
                          <a:ea typeface="Trebuchet MS"/>
                          <a:cs typeface="Trebuchet MS"/>
                          <a:sym typeface="Trebuchet MS"/>
                        </a:rPr>
                        <a:t>urizam</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aktivnosti osoba koje putuju i borave na mjestima izvan svog uobičajenog okruženja.</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0"/>
                  </a:ext>
                </a:extLst>
              </a:tr>
              <a:tr h="17475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11. I</a:t>
                      </a:r>
                      <a:r>
                        <a:rPr lang="hr-HR" sz="900" b="1" u="none" strike="noStrike" cap="none" dirty="0">
                          <a:solidFill>
                            <a:schemeClr val="tx2"/>
                          </a:solidFill>
                          <a:latin typeface="Trebuchet MS"/>
                          <a:ea typeface="Trebuchet MS"/>
                          <a:cs typeface="Trebuchet MS"/>
                          <a:sym typeface="Trebuchet MS"/>
                        </a:rPr>
                        <a:t>T</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različite vrste komunikacijskih mreža i tehnologije koje se u njima koriste.</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1"/>
                  </a:ext>
                </a:extLst>
              </a:tr>
              <a:tr h="345290">
                <a:tc>
                  <a:txBody>
                    <a:bodyPr/>
                    <a:lstStyle/>
                    <a:p>
                      <a:pPr marL="900430" marR="215265" lvl="0" indent="0" algn="l" rtl="0">
                        <a:lnSpc>
                          <a:spcPct val="150000"/>
                        </a:lnSpc>
                        <a:spcBef>
                          <a:spcPts val="0"/>
                        </a:spcBef>
                        <a:spcAft>
                          <a:spcPts val="0"/>
                        </a:spcAft>
                        <a:buNone/>
                      </a:pPr>
                      <a:r>
                        <a:rPr lang="en-MT" sz="900" b="1" u="none" strike="noStrike" cap="none" dirty="0">
                          <a:solidFill>
                            <a:schemeClr val="tx2"/>
                          </a:solidFill>
                          <a:latin typeface="Trebuchet MS"/>
                          <a:ea typeface="Trebuchet MS"/>
                          <a:cs typeface="Trebuchet MS"/>
                          <a:sym typeface="Trebuchet MS"/>
                        </a:rPr>
                        <a:t>12. E</a:t>
                      </a:r>
                      <a:r>
                        <a:rPr lang="hr-HR" sz="900" b="1" u="none" strike="noStrike" cap="none" dirty="0" err="1">
                          <a:solidFill>
                            <a:schemeClr val="tx2"/>
                          </a:solidFill>
                          <a:latin typeface="Trebuchet MS"/>
                          <a:ea typeface="Trebuchet MS"/>
                          <a:cs typeface="Trebuchet MS"/>
                          <a:sym typeface="Trebuchet MS"/>
                        </a:rPr>
                        <a:t>konomski</a:t>
                      </a:r>
                      <a:r>
                        <a:rPr lang="hr-HR" sz="900" b="1" u="none" strike="noStrike" cap="none" dirty="0">
                          <a:solidFill>
                            <a:schemeClr val="tx2"/>
                          </a:solidFill>
                          <a:latin typeface="Trebuchet MS"/>
                          <a:ea typeface="Trebuchet MS"/>
                          <a:cs typeface="Trebuchet MS"/>
                          <a:sym typeface="Trebuchet MS"/>
                        </a:rPr>
                        <a:t> sistemi</a:t>
                      </a:r>
                      <a:endParaRPr sz="1000" u="none" strike="noStrike" cap="none" dirty="0">
                        <a:solidFill>
                          <a:schemeClr val="tx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900430" marR="215265" lvl="0" indent="0" algn="just" rtl="0">
                        <a:lnSpc>
                          <a:spcPct val="115000"/>
                        </a:lnSpc>
                        <a:spcBef>
                          <a:spcPts val="0"/>
                        </a:spcBef>
                        <a:spcAft>
                          <a:spcPts val="0"/>
                        </a:spcAft>
                        <a:buNone/>
                      </a:pPr>
                      <a:r>
                        <a:rPr lang="hr-HR" sz="900" u="none" strike="noStrike" cap="none" dirty="0">
                          <a:solidFill>
                            <a:schemeClr val="lt2"/>
                          </a:solidFill>
                          <a:latin typeface="Trebuchet MS"/>
                          <a:ea typeface="Trebuchet MS"/>
                          <a:cs typeface="Trebuchet MS"/>
                          <a:sym typeface="Trebuchet MS"/>
                        </a:rPr>
                        <a:t>Odnosi se na skup ekonomskih aktivnosti, financijske infrastrukture i trgovinskih mreža</a:t>
                      </a:r>
                      <a:endParaRPr sz="900" u="none" strike="noStrike" cap="none" dirty="0">
                        <a:solidFill>
                          <a:schemeClr val="lt2"/>
                        </a:solidFill>
                        <a:latin typeface="Trebuchet MS"/>
                        <a:ea typeface="Trebuchet MS"/>
                        <a:cs typeface="Trebuchet MS"/>
                        <a:sym typeface="Trebuchet MS"/>
                      </a:endParaRPr>
                    </a:p>
                  </a:txBody>
                  <a:tcPr marL="68575" marR="68575" marT="0" marB="0">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Kategorije rizika</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334537" y="1421983"/>
            <a:ext cx="4646579" cy="1384995"/>
          </a:xfrm>
          <a:prstGeom prst="rect">
            <a:avLst/>
          </a:prstGeom>
          <a:noFill/>
        </p:spPr>
        <p:txBody>
          <a:bodyPr wrap="square" rtlCol="0">
            <a:spAutoFit/>
          </a:bodyPr>
          <a:lstStyle/>
          <a:p>
            <a:pPr algn="just"/>
            <a:r>
              <a:rPr lang="en-GB" dirty="0" err="1">
                <a:solidFill>
                  <a:schemeClr val="tx2"/>
                </a:solidFill>
                <a:latin typeface="Trebuchet MS" panose="020B0603020202020204" pitchFamily="34" charset="0"/>
              </a:rPr>
              <a:t>Kategorija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rizika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predstavlja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specifičnu</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vrstu</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rizika</a:t>
            </a:r>
            <a:r>
              <a:rPr lang="en-GB" dirty="0">
                <a:solidFill>
                  <a:schemeClr val="tx2"/>
                </a:solidFill>
                <a:latin typeface="Trebuchet MS" panose="020B0603020202020204" pitchFamily="34" charset="0"/>
              </a:rPr>
              <a:t> koji </a:t>
            </a:r>
            <a:r>
              <a:rPr lang="en-GB" dirty="0" err="1">
                <a:solidFill>
                  <a:schemeClr val="tx2"/>
                </a:solidFill>
                <a:latin typeface="Trebuchet MS" panose="020B0603020202020204" pitchFamily="34" charset="0"/>
              </a:rPr>
              <a:t>proizlazi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iz</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interakcije</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između</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definirane</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klimatske</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opasnosti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izloženog</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elementa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unutar</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urbanog</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sustava</a:t>
            </a:r>
            <a:r>
              <a:rPr lang="en-GB" dirty="0">
                <a:solidFill>
                  <a:schemeClr val="tx2"/>
                </a:solidFill>
                <a:latin typeface="Trebuchet MS" panose="020B0603020202020204" pitchFamily="34" charset="0"/>
              </a:rPr>
              <a:t>. Na </a:t>
            </a:r>
            <a:r>
              <a:rPr lang="en-GB" dirty="0" err="1">
                <a:solidFill>
                  <a:schemeClr val="tx2"/>
                </a:solidFill>
                <a:latin typeface="Trebuchet MS" panose="020B0603020202020204" pitchFamily="34" charset="0"/>
              </a:rPr>
              <a:t>primjer</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korelacija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između</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opasnosti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Ekstremna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vrućina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izloženog</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elementa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Stanovništvo</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rezultira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kategorijom</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rizika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Zdravstveni</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rizik</a:t>
            </a:r>
            <a:r>
              <a:rPr lang="en-GB" dirty="0">
                <a:solidFill>
                  <a:schemeClr val="tx2"/>
                </a:solidFill>
                <a:latin typeface="Trebuchet MS" panose="020B0603020202020204" pitchFamily="34" charset="0"/>
              </a:rPr>
              <a:t> za </a:t>
            </a:r>
            <a:r>
              <a:rPr lang="en-GB" dirty="0" err="1">
                <a:solidFill>
                  <a:schemeClr val="tx2"/>
                </a:solidFill>
                <a:latin typeface="Trebuchet MS" panose="020B0603020202020204" pitchFamily="34" charset="0"/>
              </a:rPr>
              <a:t>stanovništvo</a:t>
            </a:r>
            <a:r>
              <a:rPr lang="hr-HR" dirty="0">
                <a:solidFill>
                  <a:schemeClr val="tx2"/>
                </a:solidFill>
                <a:latin typeface="Trebuchet MS" panose="020B0603020202020204" pitchFamily="34" charset="0"/>
              </a:rPr>
              <a:t>.</a:t>
            </a:r>
            <a:endParaRPr lang="en-GB" dirty="0">
              <a:solidFill>
                <a:schemeClr val="tx2"/>
              </a:solidFill>
              <a:latin typeface="Trebuchet MS" panose="020B0603020202020204" pitchFamily="34" charset="0"/>
            </a:endParaRPr>
          </a:p>
        </p:txBody>
      </p:sp>
      <p:grpSp>
        <p:nvGrpSpPr>
          <p:cNvPr id="16" name="Grupo 15">
            <a:extLst>
              <a:ext uri="{FF2B5EF4-FFF2-40B4-BE49-F238E27FC236}">
                <a16:creationId xmlns:a16="http://schemas.microsoft.com/office/drawing/2014/main" id="{AB91CA33-1FC8-4DBD-8A79-D1BDADFBBEDD}"/>
              </a:ext>
            </a:extLst>
          </p:cNvPr>
          <p:cNvGrpSpPr/>
          <p:nvPr/>
        </p:nvGrpSpPr>
        <p:grpSpPr>
          <a:xfrm>
            <a:off x="4981116" y="1569125"/>
            <a:ext cx="3226884" cy="2327063"/>
            <a:chOff x="4577916" y="2548083"/>
            <a:chExt cx="2575866" cy="1860526"/>
          </a:xfrm>
        </p:grpSpPr>
        <p:sp>
          <p:nvSpPr>
            <p:cNvPr id="5" name="Rectángulo 4">
              <a:extLst>
                <a:ext uri="{FF2B5EF4-FFF2-40B4-BE49-F238E27FC236}">
                  <a16:creationId xmlns:a16="http://schemas.microsoft.com/office/drawing/2014/main" id="{B430383A-B3B1-4F5A-9DDB-F7C3C0B01A44}"/>
                </a:ext>
              </a:extLst>
            </p:cNvPr>
            <p:cNvSpPr/>
            <p:nvPr/>
          </p:nvSpPr>
          <p:spPr>
            <a:xfrm>
              <a:off x="6019763" y="2844000"/>
              <a:ext cx="9288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ángulo 6">
              <a:extLst>
                <a:ext uri="{FF2B5EF4-FFF2-40B4-BE49-F238E27FC236}">
                  <a16:creationId xmlns:a16="http://schemas.microsoft.com/office/drawing/2014/main" id="{911604D0-D8DE-4C53-9EDA-030CE110D936}"/>
                </a:ext>
              </a:extLst>
            </p:cNvPr>
            <p:cNvSpPr/>
            <p:nvPr/>
          </p:nvSpPr>
          <p:spPr>
            <a:xfrm>
              <a:off x="6019763" y="3658800"/>
              <a:ext cx="9288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Conector recto de flecha 7">
              <a:extLst>
                <a:ext uri="{FF2B5EF4-FFF2-40B4-BE49-F238E27FC236}">
                  <a16:creationId xmlns:a16="http://schemas.microsoft.com/office/drawing/2014/main" id="{957B2D34-30B2-4DAB-B982-9C82035AE021}"/>
                </a:ext>
              </a:extLst>
            </p:cNvPr>
            <p:cNvCxnSpPr>
              <a:stCxn id="5" idx="2"/>
              <a:endCxn id="7" idx="0"/>
            </p:cNvCxnSpPr>
            <p:nvPr/>
          </p:nvCxnSpPr>
          <p:spPr>
            <a:xfrm>
              <a:off x="6484163" y="3276000"/>
              <a:ext cx="0" cy="3828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 name="CuadroTexto 8">
              <a:extLst>
                <a:ext uri="{FF2B5EF4-FFF2-40B4-BE49-F238E27FC236}">
                  <a16:creationId xmlns:a16="http://schemas.microsoft.com/office/drawing/2014/main" id="{0F3B8329-39A9-42C6-8C23-FF4B57AD09E6}"/>
                </a:ext>
              </a:extLst>
            </p:cNvPr>
            <p:cNvSpPr txBox="1"/>
            <p:nvPr/>
          </p:nvSpPr>
          <p:spPr>
            <a:xfrm>
              <a:off x="5814544" y="2873048"/>
              <a:ext cx="1339238" cy="332198"/>
            </a:xfrm>
            <a:prstGeom prst="rect">
              <a:avLst/>
            </a:prstGeom>
            <a:noFill/>
          </p:spPr>
          <p:txBody>
            <a:bodyPr wrap="square" rtlCol="0">
              <a:spAutoFit/>
            </a:bodyPr>
            <a:lstStyle/>
            <a:p>
              <a:pPr algn="ctr"/>
              <a:r>
                <a:rPr lang="en-GB" sz="1050" b="1" dirty="0">
                  <a:solidFill>
                    <a:schemeClr val="bg1"/>
                  </a:solidFill>
                  <a:latin typeface="Trebuchet MS" panose="020B0603020202020204" pitchFamily="34" charset="0"/>
                </a:rPr>
                <a:t>E</a:t>
              </a:r>
              <a:r>
                <a:rPr lang="hr-HR" sz="1050" b="1" dirty="0">
                  <a:solidFill>
                    <a:schemeClr val="bg1"/>
                  </a:solidFill>
                  <a:latin typeface="Trebuchet MS" panose="020B0603020202020204" pitchFamily="34" charset="0"/>
                </a:rPr>
                <a:t>KTREMNE </a:t>
              </a:r>
            </a:p>
            <a:p>
              <a:pPr algn="ctr"/>
              <a:r>
                <a:rPr lang="hr-HR" sz="1050" b="1" dirty="0">
                  <a:solidFill>
                    <a:schemeClr val="bg1"/>
                  </a:solidFill>
                  <a:latin typeface="Trebuchet MS" panose="020B0603020202020204" pitchFamily="34" charset="0"/>
                </a:rPr>
                <a:t>VRUĆINE</a:t>
              </a:r>
              <a:endParaRPr lang="en-GB" sz="1050" b="1" dirty="0">
                <a:solidFill>
                  <a:schemeClr val="bg1"/>
                </a:solidFill>
                <a:latin typeface="Trebuchet MS" panose="020B0603020202020204" pitchFamily="34" charset="0"/>
              </a:endParaRPr>
            </a:p>
          </p:txBody>
        </p:sp>
        <p:sp>
          <p:nvSpPr>
            <p:cNvPr id="10" name="CuadroTexto 9">
              <a:extLst>
                <a:ext uri="{FF2B5EF4-FFF2-40B4-BE49-F238E27FC236}">
                  <a16:creationId xmlns:a16="http://schemas.microsoft.com/office/drawing/2014/main" id="{CFDD9159-2884-4A26-9FB5-30E5976D455C}"/>
                </a:ext>
              </a:extLst>
            </p:cNvPr>
            <p:cNvSpPr txBox="1"/>
            <p:nvPr/>
          </p:nvSpPr>
          <p:spPr>
            <a:xfrm>
              <a:off x="6091736" y="2548083"/>
              <a:ext cx="784854" cy="184554"/>
            </a:xfrm>
            <a:prstGeom prst="rect">
              <a:avLst/>
            </a:prstGeom>
            <a:noFill/>
          </p:spPr>
          <p:txBody>
            <a:bodyPr wrap="square" rtlCol="0">
              <a:spAutoFit/>
            </a:bodyPr>
            <a:lstStyle/>
            <a:p>
              <a:pPr algn="ctr"/>
              <a:r>
                <a:rPr lang="hr-HR" sz="900" b="1" dirty="0">
                  <a:solidFill>
                    <a:schemeClr val="tx2"/>
                  </a:solidFill>
                  <a:latin typeface="Trebuchet MS" panose="020B0603020202020204" pitchFamily="34" charset="0"/>
                </a:rPr>
                <a:t>OPASNOSTI</a:t>
              </a:r>
              <a:endParaRPr lang="en-GB" sz="900" b="1" dirty="0">
                <a:solidFill>
                  <a:schemeClr val="tx2"/>
                </a:solidFill>
                <a:latin typeface="Trebuchet MS" panose="020B0603020202020204" pitchFamily="34" charset="0"/>
              </a:endParaRPr>
            </a:p>
          </p:txBody>
        </p:sp>
        <p:sp>
          <p:nvSpPr>
            <p:cNvPr id="11" name="CuadroTexto 10">
              <a:extLst>
                <a:ext uri="{FF2B5EF4-FFF2-40B4-BE49-F238E27FC236}">
                  <a16:creationId xmlns:a16="http://schemas.microsoft.com/office/drawing/2014/main" id="{3896CF00-D76F-4FD6-A63B-7458871DB799}"/>
                </a:ext>
              </a:extLst>
            </p:cNvPr>
            <p:cNvSpPr txBox="1"/>
            <p:nvPr/>
          </p:nvSpPr>
          <p:spPr>
            <a:xfrm>
              <a:off x="6091736" y="4113322"/>
              <a:ext cx="784854" cy="295287"/>
            </a:xfrm>
            <a:prstGeom prst="rect">
              <a:avLst/>
            </a:prstGeom>
            <a:noFill/>
          </p:spPr>
          <p:txBody>
            <a:bodyPr wrap="square" rtlCol="0">
              <a:spAutoFit/>
            </a:bodyPr>
            <a:lstStyle/>
            <a:p>
              <a:pPr algn="ctr"/>
              <a:r>
                <a:rPr lang="hr-HR" sz="900" b="1" dirty="0">
                  <a:solidFill>
                    <a:schemeClr val="tx2"/>
                  </a:solidFill>
                  <a:latin typeface="Trebuchet MS" panose="020B0603020202020204" pitchFamily="34" charset="0"/>
                </a:rPr>
                <a:t>KATEGORIJA RIZIKA</a:t>
              </a:r>
              <a:endParaRPr lang="en-GB" sz="900" b="1" dirty="0">
                <a:solidFill>
                  <a:schemeClr val="tx2"/>
                </a:solidFill>
                <a:latin typeface="Trebuchet MS" panose="020B0603020202020204" pitchFamily="34" charset="0"/>
              </a:endParaRPr>
            </a:p>
          </p:txBody>
        </p:sp>
        <p:sp>
          <p:nvSpPr>
            <p:cNvPr id="12" name="CuadroTexto 11">
              <a:extLst>
                <a:ext uri="{FF2B5EF4-FFF2-40B4-BE49-F238E27FC236}">
                  <a16:creationId xmlns:a16="http://schemas.microsoft.com/office/drawing/2014/main" id="{A0B1F149-1D16-4102-8820-8D308787055C}"/>
                </a:ext>
              </a:extLst>
            </p:cNvPr>
            <p:cNvSpPr txBox="1"/>
            <p:nvPr/>
          </p:nvSpPr>
          <p:spPr>
            <a:xfrm>
              <a:off x="5814544" y="3712057"/>
              <a:ext cx="1339238" cy="270680"/>
            </a:xfrm>
            <a:prstGeom prst="rect">
              <a:avLst/>
            </a:prstGeom>
            <a:noFill/>
          </p:spPr>
          <p:txBody>
            <a:bodyPr wrap="square" rtlCol="0">
              <a:spAutoFit/>
            </a:bodyPr>
            <a:lstStyle/>
            <a:p>
              <a:pPr algn="ctr"/>
              <a:r>
                <a:rPr lang="hr-HR" sz="800" b="1" dirty="0">
                  <a:solidFill>
                    <a:schemeClr val="bg1"/>
                  </a:solidFill>
                  <a:latin typeface="Trebuchet MS" panose="020B0603020202020204" pitchFamily="34" charset="0"/>
                </a:rPr>
                <a:t>ZDRAVSTVENI RIZIK ZA STANOVNIŠTVO</a:t>
              </a:r>
              <a:endParaRPr lang="en-GB" sz="800" b="1" dirty="0">
                <a:solidFill>
                  <a:schemeClr val="bg1"/>
                </a:solidFill>
                <a:latin typeface="Trebuchet MS" panose="020B0603020202020204" pitchFamily="34" charset="0"/>
              </a:endParaRPr>
            </a:p>
          </p:txBody>
        </p:sp>
        <p:sp>
          <p:nvSpPr>
            <p:cNvPr id="13" name="Rectángulo 12">
              <a:extLst>
                <a:ext uri="{FF2B5EF4-FFF2-40B4-BE49-F238E27FC236}">
                  <a16:creationId xmlns:a16="http://schemas.microsoft.com/office/drawing/2014/main" id="{E26C7408-7CF5-4B9D-8DFE-297CE40A9D89}"/>
                </a:ext>
              </a:extLst>
            </p:cNvPr>
            <p:cNvSpPr/>
            <p:nvPr/>
          </p:nvSpPr>
          <p:spPr>
            <a:xfrm>
              <a:off x="4783135" y="3680400"/>
              <a:ext cx="928800" cy="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uadroTexto 13">
              <a:extLst>
                <a:ext uri="{FF2B5EF4-FFF2-40B4-BE49-F238E27FC236}">
                  <a16:creationId xmlns:a16="http://schemas.microsoft.com/office/drawing/2014/main" id="{C7F0F1A4-B494-4B4D-9F27-5B26B9A7B02B}"/>
                </a:ext>
              </a:extLst>
            </p:cNvPr>
            <p:cNvSpPr txBox="1"/>
            <p:nvPr/>
          </p:nvSpPr>
          <p:spPr>
            <a:xfrm>
              <a:off x="4577916" y="3757344"/>
              <a:ext cx="1339238" cy="209162"/>
            </a:xfrm>
            <a:prstGeom prst="rect">
              <a:avLst/>
            </a:prstGeom>
            <a:noFill/>
          </p:spPr>
          <p:txBody>
            <a:bodyPr wrap="square" rtlCol="0">
              <a:spAutoFit/>
            </a:bodyPr>
            <a:lstStyle/>
            <a:p>
              <a:pPr algn="ctr"/>
              <a:r>
                <a:rPr lang="hr-HR" sz="1100" b="1" dirty="0">
                  <a:solidFill>
                    <a:schemeClr val="bg1"/>
                  </a:solidFill>
                  <a:latin typeface="Trebuchet MS" panose="020B0603020202020204" pitchFamily="34" charset="0"/>
                </a:rPr>
                <a:t>STANOVNIŠTVO</a:t>
              </a:r>
              <a:endParaRPr lang="en-GB" sz="1100" b="1" dirty="0">
                <a:solidFill>
                  <a:schemeClr val="bg1"/>
                </a:solidFill>
                <a:latin typeface="Trebuchet MS" panose="020B0603020202020204" pitchFamily="34" charset="0"/>
              </a:endParaRPr>
            </a:p>
          </p:txBody>
        </p:sp>
        <p:sp>
          <p:nvSpPr>
            <p:cNvPr id="15" name="CuadroTexto 14">
              <a:extLst>
                <a:ext uri="{FF2B5EF4-FFF2-40B4-BE49-F238E27FC236}">
                  <a16:creationId xmlns:a16="http://schemas.microsoft.com/office/drawing/2014/main" id="{E61102E1-DBC9-4982-B8B9-88DE508F9046}"/>
                </a:ext>
              </a:extLst>
            </p:cNvPr>
            <p:cNvSpPr txBox="1"/>
            <p:nvPr/>
          </p:nvSpPr>
          <p:spPr>
            <a:xfrm>
              <a:off x="4858626" y="3231610"/>
              <a:ext cx="784854" cy="295287"/>
            </a:xfrm>
            <a:prstGeom prst="rect">
              <a:avLst/>
            </a:prstGeom>
            <a:noFill/>
          </p:spPr>
          <p:txBody>
            <a:bodyPr wrap="square" rtlCol="0">
              <a:spAutoFit/>
            </a:bodyPr>
            <a:lstStyle/>
            <a:p>
              <a:pPr algn="ctr"/>
              <a:r>
                <a:rPr lang="hr-HR" sz="900" b="1" dirty="0">
                  <a:solidFill>
                    <a:schemeClr val="tx2"/>
                  </a:solidFill>
                  <a:latin typeface="Trebuchet MS" panose="020B0603020202020204" pitchFamily="34" charset="0"/>
                </a:rPr>
                <a:t>IZLOŽENI ELEMENT</a:t>
              </a:r>
              <a:endParaRPr lang="en-GB" sz="900" b="1" dirty="0">
                <a:solidFill>
                  <a:schemeClr val="tx2"/>
                </a:solidFill>
                <a:latin typeface="Trebuchet MS" panose="020B0603020202020204" pitchFamily="34" charset="0"/>
              </a:endParaRPr>
            </a:p>
          </p:txBody>
        </p:sp>
        <p:cxnSp>
          <p:nvCxnSpPr>
            <p:cNvPr id="4" name="Conector recto de flecha 3">
              <a:extLst>
                <a:ext uri="{FF2B5EF4-FFF2-40B4-BE49-F238E27FC236}">
                  <a16:creationId xmlns:a16="http://schemas.microsoft.com/office/drawing/2014/main" id="{9BA61F29-F880-4948-A285-55AC20EF086B}"/>
                </a:ext>
              </a:extLst>
            </p:cNvPr>
            <p:cNvCxnSpPr/>
            <p:nvPr/>
          </p:nvCxnSpPr>
          <p:spPr>
            <a:xfrm>
              <a:off x="5711935" y="3849677"/>
              <a:ext cx="307828"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28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Kategorije rizika</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932199"/>
            <a:ext cx="8176132" cy="830997"/>
          </a:xfrm>
          <a:prstGeom prst="rect">
            <a:avLst/>
          </a:prstGeom>
          <a:noFill/>
        </p:spPr>
        <p:txBody>
          <a:bodyPr wrap="square" rtlCol="0">
            <a:spAutoFit/>
          </a:bodyPr>
          <a:lstStyle/>
          <a:p>
            <a:pPr algn="just"/>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By defining a specific Risk Category for each combination of hazard and Exposed Element, the RBE Assessment System enables cities to identify exactly </a:t>
            </a:r>
            <a:r>
              <a:rPr lang="en-GB" sz="1200" i="1"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who or what</a:t>
            </a:r>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 is at risk and </a:t>
            </a:r>
            <a:r>
              <a:rPr lang="en-GB" sz="1200" i="1"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why</a:t>
            </a:r>
            <a:r>
              <a:rPr lang="en-GB" sz="1200" dirty="0">
                <a:solidFill>
                  <a:schemeClr val="tx2"/>
                </a:solidFill>
                <a:effectLst/>
                <a:latin typeface="Trebuchet MS" panose="020B0603020202020204" pitchFamily="34" charset="0"/>
                <a:ea typeface="Times New Roman" panose="02020603050405020304" pitchFamily="18" charset="0"/>
                <a:cs typeface="Times New Roman" panose="02020603050405020304" pitchFamily="18" charset="0"/>
              </a:rPr>
              <a:t>. This targeted approach supports the development of tailored adaptation strategies that can be implemented at different spatial scales, such as buildings, neighbourhoods, and helps to clarify which institution or department is responsible for acting. </a:t>
            </a:r>
            <a:endParaRPr lang="en-GB" sz="800" dirty="0">
              <a:solidFill>
                <a:schemeClr val="tx2"/>
              </a:solidFill>
              <a:latin typeface="Trebuchet MS" panose="020B0603020202020204" pitchFamily="34" charset="0"/>
            </a:endParaRPr>
          </a:p>
        </p:txBody>
      </p:sp>
      <p:sp>
        <p:nvSpPr>
          <p:cNvPr id="5" name="Google Shape;262;p14">
            <a:extLst>
              <a:ext uri="{FF2B5EF4-FFF2-40B4-BE49-F238E27FC236}">
                <a16:creationId xmlns:a16="http://schemas.microsoft.com/office/drawing/2014/main" id="{F2E0502B-E6D2-449F-9BFA-1569065AC97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9DEE1D0F-A91F-4CAD-AC30-66C9FA2CB10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7" name="Table 1">
            <a:extLst>
              <a:ext uri="{FF2B5EF4-FFF2-40B4-BE49-F238E27FC236}">
                <a16:creationId xmlns:a16="http://schemas.microsoft.com/office/drawing/2014/main" id="{635EFDB9-078C-4C3F-B927-5590765BFDA7}"/>
              </a:ext>
            </a:extLst>
          </p:cNvPr>
          <p:cNvGraphicFramePr>
            <a:graphicFrameLocks noGrp="1"/>
          </p:cNvGraphicFramePr>
          <p:nvPr>
            <p:extLst>
              <p:ext uri="{D42A27DB-BD31-4B8C-83A1-F6EECF244321}">
                <p14:modId xmlns:p14="http://schemas.microsoft.com/office/powerpoint/2010/main" val="3842767000"/>
              </p:ext>
            </p:extLst>
          </p:nvPr>
        </p:nvGraphicFramePr>
        <p:xfrm>
          <a:off x="644400" y="1885275"/>
          <a:ext cx="7671604" cy="2882793"/>
        </p:xfrm>
        <a:graphic>
          <a:graphicData uri="http://schemas.openxmlformats.org/drawingml/2006/table">
            <a:tbl>
              <a:tblPr firstRow="1" bandRow="1">
                <a:tableStyleId>{5C22544A-7EE6-4342-B048-85BDC9FD1C3A}</a:tableStyleId>
              </a:tblPr>
              <a:tblGrid>
                <a:gridCol w="1198688">
                  <a:extLst>
                    <a:ext uri="{9D8B030D-6E8A-4147-A177-3AD203B41FA5}">
                      <a16:colId xmlns:a16="http://schemas.microsoft.com/office/drawing/2014/main" val="20000"/>
                    </a:ext>
                  </a:extLst>
                </a:gridCol>
                <a:gridCol w="958950">
                  <a:extLst>
                    <a:ext uri="{9D8B030D-6E8A-4147-A177-3AD203B41FA5}">
                      <a16:colId xmlns:a16="http://schemas.microsoft.com/office/drawing/2014/main" val="20001"/>
                    </a:ext>
                  </a:extLst>
                </a:gridCol>
                <a:gridCol w="958950">
                  <a:extLst>
                    <a:ext uri="{9D8B030D-6E8A-4147-A177-3AD203B41FA5}">
                      <a16:colId xmlns:a16="http://schemas.microsoft.com/office/drawing/2014/main" val="20002"/>
                    </a:ext>
                  </a:extLst>
                </a:gridCol>
                <a:gridCol w="958952">
                  <a:extLst>
                    <a:ext uri="{9D8B030D-6E8A-4147-A177-3AD203B41FA5}">
                      <a16:colId xmlns:a16="http://schemas.microsoft.com/office/drawing/2014/main" val="20003"/>
                    </a:ext>
                  </a:extLst>
                </a:gridCol>
                <a:gridCol w="1198688">
                  <a:extLst>
                    <a:ext uri="{9D8B030D-6E8A-4147-A177-3AD203B41FA5}">
                      <a16:colId xmlns:a16="http://schemas.microsoft.com/office/drawing/2014/main" val="20004"/>
                    </a:ext>
                  </a:extLst>
                </a:gridCol>
                <a:gridCol w="1198688">
                  <a:extLst>
                    <a:ext uri="{9D8B030D-6E8A-4147-A177-3AD203B41FA5}">
                      <a16:colId xmlns:a16="http://schemas.microsoft.com/office/drawing/2014/main" val="20005"/>
                    </a:ext>
                  </a:extLst>
                </a:gridCol>
                <a:gridCol w="1198688">
                  <a:extLst>
                    <a:ext uri="{9D8B030D-6E8A-4147-A177-3AD203B41FA5}">
                      <a16:colId xmlns:a16="http://schemas.microsoft.com/office/drawing/2014/main" val="20006"/>
                    </a:ext>
                  </a:extLst>
                </a:gridCol>
              </a:tblGrid>
              <a:tr h="381811">
                <a:tc rowSpan="4">
                  <a:txBody>
                    <a:bodyPr/>
                    <a:lstStyle/>
                    <a:p>
                      <a:pPr algn="ctr"/>
                      <a:r>
                        <a:rPr lang="hr-HR" sz="1200" dirty="0">
                          <a:solidFill>
                            <a:schemeClr val="bg1"/>
                          </a:solidFill>
                          <a:latin typeface="Trebuchet MS" panose="020B0603020202020204" pitchFamily="34" charset="0"/>
                        </a:rPr>
                        <a:t>Opasnost</a:t>
                      </a:r>
                      <a:endParaRPr sz="1200" dirty="0">
                        <a:solidFill>
                          <a:schemeClr val="bg1"/>
                        </a:solidFill>
                        <a:latin typeface="Trebuchet MS" panose="020B0603020202020204" pitchFamily="34" charset="0"/>
                      </a:endParaRPr>
                    </a:p>
                  </a:txBody>
                  <a:tcPr>
                    <a:solidFill>
                      <a:schemeClr val="accent1"/>
                    </a:solidFill>
                  </a:tcPr>
                </a:tc>
                <a:tc gridSpan="6">
                  <a:txBody>
                    <a:bodyPr/>
                    <a:lstStyle/>
                    <a:p>
                      <a:pPr algn="ctr"/>
                      <a:r>
                        <a:rPr sz="1200" dirty="0">
                          <a:solidFill>
                            <a:schemeClr val="bg1"/>
                          </a:solidFill>
                          <a:latin typeface="Trebuchet MS" panose="020B0603020202020204" pitchFamily="34" charset="0"/>
                        </a:rPr>
                        <a:t>Urban</a:t>
                      </a:r>
                      <a:r>
                        <a:rPr lang="hr-HR" sz="1200" dirty="0">
                          <a:solidFill>
                            <a:schemeClr val="bg1"/>
                          </a:solidFill>
                          <a:latin typeface="Trebuchet MS" panose="020B0603020202020204" pitchFamily="34" charset="0"/>
                        </a:rPr>
                        <a:t>i sistemi</a:t>
                      </a:r>
                      <a:endParaRPr sz="1200" dirty="0">
                        <a:solidFill>
                          <a:schemeClr val="bg1"/>
                        </a:solidFill>
                        <a:latin typeface="Trebuchet MS" panose="020B0603020202020204" pitchFamily="34" charset="0"/>
                      </a:endParaRPr>
                    </a:p>
                  </a:txBody>
                  <a:tcPr>
                    <a:solidFill>
                      <a:schemeClr val="accent1"/>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381811">
                <a:tc vMerge="1">
                  <a:txBody>
                    <a:bodyPr/>
                    <a:lstStyle/>
                    <a:p>
                      <a:endParaRPr/>
                    </a:p>
                  </a:txBody>
                  <a:tcPr/>
                </a:tc>
                <a:tc gridSpan="2">
                  <a:txBody>
                    <a:bodyPr/>
                    <a:lstStyle/>
                    <a:p>
                      <a:pPr algn="ctr"/>
                      <a:r>
                        <a:rPr lang="hr-HR" sz="1200" dirty="0">
                          <a:solidFill>
                            <a:schemeClr val="bg1"/>
                          </a:solidFill>
                          <a:latin typeface="Trebuchet MS" panose="020B0603020202020204" pitchFamily="34" charset="0"/>
                        </a:rPr>
                        <a:t>Izgrađeni okoliš</a:t>
                      </a:r>
                      <a:endParaRPr sz="1200" dirty="0">
                        <a:solidFill>
                          <a:schemeClr val="bg1"/>
                        </a:solidFill>
                        <a:latin typeface="Trebuchet MS" panose="020B0603020202020204" pitchFamily="34" charset="0"/>
                      </a:endParaRPr>
                    </a:p>
                  </a:txBody>
                  <a:tcPr anchor="ctr">
                    <a:solidFill>
                      <a:schemeClr val="accent1"/>
                    </a:solidFill>
                  </a:tcPr>
                </a:tc>
                <a:tc hMerge="1">
                  <a:txBody>
                    <a:bodyPr/>
                    <a:lstStyle/>
                    <a:p>
                      <a:endParaRPr/>
                    </a:p>
                  </a:txBody>
                  <a:tcPr/>
                </a:tc>
                <a:tc gridSpan="2">
                  <a:txBody>
                    <a:bodyPr/>
                    <a:lstStyle/>
                    <a:p>
                      <a:pPr algn="ctr"/>
                      <a:r>
                        <a:rPr lang="hr-HR" sz="1200" dirty="0">
                          <a:solidFill>
                            <a:schemeClr val="bg1"/>
                          </a:solidFill>
                          <a:latin typeface="Trebuchet MS" panose="020B0603020202020204" pitchFamily="34" charset="0"/>
                        </a:rPr>
                        <a:t>Zdravlje</a:t>
                      </a:r>
                      <a:endParaRPr sz="1200" dirty="0">
                        <a:solidFill>
                          <a:schemeClr val="bg1"/>
                        </a:solidFill>
                        <a:latin typeface="Trebuchet MS" panose="020B0603020202020204" pitchFamily="34" charset="0"/>
                      </a:endParaRPr>
                    </a:p>
                  </a:txBody>
                  <a:tcPr anchor="ctr">
                    <a:solidFill>
                      <a:schemeClr val="accent1"/>
                    </a:solidFill>
                  </a:tcPr>
                </a:tc>
                <a:tc hMerge="1">
                  <a:txBody>
                    <a:bodyPr/>
                    <a:lstStyle/>
                    <a:p>
                      <a:pPr algn="ctr"/>
                      <a:endParaRPr sz="1200" dirty="0">
                        <a:latin typeface="Trebuchet MS" panose="020B0603020202020204" pitchFamily="34" charset="0"/>
                      </a:endParaRPr>
                    </a:p>
                  </a:txBody>
                  <a:tcPr/>
                </a:tc>
                <a:tc gridSpan="2">
                  <a:txBody>
                    <a:bodyPr/>
                    <a:lstStyle/>
                    <a:p>
                      <a:pPr algn="ctr"/>
                      <a:r>
                        <a:rPr lang="en-GB" sz="1200" dirty="0">
                          <a:solidFill>
                            <a:schemeClr val="bg1"/>
                          </a:solidFill>
                          <a:latin typeface="Trebuchet MS" panose="020B0603020202020204" pitchFamily="34" charset="0"/>
                        </a:rPr>
                        <a:t>Transport</a:t>
                      </a:r>
                      <a:endParaRPr dirty="0">
                        <a:solidFill>
                          <a:schemeClr val="bg1"/>
                        </a:solidFill>
                      </a:endParaRPr>
                    </a:p>
                  </a:txBody>
                  <a:tcPr anchor="ctr">
                    <a:solidFill>
                      <a:schemeClr val="accent1"/>
                    </a:solidFill>
                  </a:tcPr>
                </a:tc>
                <a:tc hMerge="1">
                  <a:txBody>
                    <a:bodyPr/>
                    <a:lstStyle/>
                    <a:p>
                      <a:endParaRPr/>
                    </a:p>
                  </a:txBody>
                  <a:tcPr/>
                </a:tc>
                <a:extLst>
                  <a:ext uri="{0D108BD9-81ED-4DB2-BD59-A6C34878D82A}">
                    <a16:rowId xmlns:a16="http://schemas.microsoft.com/office/drawing/2014/main" val="10001"/>
                  </a:ext>
                </a:extLst>
              </a:tr>
              <a:tr h="381811">
                <a:tc vMerge="1">
                  <a:txBody>
                    <a:bodyPr/>
                    <a:lstStyle/>
                    <a:p>
                      <a:endParaRPr lang="en-GB"/>
                    </a:p>
                  </a:txBody>
                  <a:tcPr/>
                </a:tc>
                <a:tc gridSpan="6">
                  <a:txBody>
                    <a:bodyPr/>
                    <a:lstStyle/>
                    <a:p>
                      <a:pPr algn="ctr"/>
                      <a:r>
                        <a:rPr lang="hr-HR" sz="1200" dirty="0">
                          <a:solidFill>
                            <a:schemeClr val="bg1"/>
                          </a:solidFill>
                          <a:latin typeface="Trebuchet MS" panose="020B0603020202020204" pitchFamily="34" charset="0"/>
                        </a:rPr>
                        <a:t>Izloženi elementi</a:t>
                      </a:r>
                      <a:endParaRPr sz="1200" dirty="0">
                        <a:solidFill>
                          <a:schemeClr val="bg1"/>
                        </a:solidFill>
                        <a:latin typeface="Trebuchet MS" panose="020B0603020202020204" pitchFamily="34" charset="0"/>
                      </a:endParaRPr>
                    </a:p>
                  </a:txBody>
                  <a:tcPr>
                    <a:solidFill>
                      <a:schemeClr val="accent1"/>
                    </a:solidFill>
                  </a:tcPr>
                </a:tc>
                <a:tc hMerge="1">
                  <a:txBody>
                    <a:bodyPr/>
                    <a:lstStyle/>
                    <a:p>
                      <a:endParaRPr lang="en-GB"/>
                    </a:p>
                  </a:txBody>
                  <a:tcPr/>
                </a:tc>
                <a:tc hMerge="1">
                  <a:txBody>
                    <a:bodyPr/>
                    <a:lstStyle/>
                    <a:p>
                      <a:pPr algn="ctr"/>
                      <a:endParaRPr sz="1200" dirty="0">
                        <a:latin typeface="Trebuchet MS" panose="020B0603020202020204" pitchFamily="34" charset="0"/>
                      </a:endParaRPr>
                    </a:p>
                  </a:txBody>
                  <a:tcPr/>
                </a:tc>
                <a:tc hMerge="1">
                  <a:txBody>
                    <a:bodyPr/>
                    <a:lstStyle/>
                    <a:p>
                      <a:pPr algn="ctr"/>
                      <a:endParaRPr sz="1200" dirty="0">
                        <a:latin typeface="Trebuchet MS" panose="020B0603020202020204" pitchFamily="34" charset="0"/>
                      </a:endParaRP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039617938"/>
                  </a:ext>
                </a:extLst>
              </a:tr>
              <a:tr h="381811">
                <a:tc vMerge="1">
                  <a:txBody>
                    <a:bodyPr/>
                    <a:lstStyle/>
                    <a:p>
                      <a:endParaRPr/>
                    </a:p>
                  </a:txBody>
                  <a:tcPr/>
                </a:tc>
                <a:tc>
                  <a:txBody>
                    <a:bodyPr/>
                    <a:lstStyle/>
                    <a:p>
                      <a:pPr algn="ctr"/>
                      <a:r>
                        <a:rPr lang="hr-HR" sz="1200" dirty="0">
                          <a:latin typeface="Trebuchet MS" panose="020B0603020202020204" pitchFamily="34" charset="0"/>
                        </a:rPr>
                        <a:t>Stambene zgrade</a:t>
                      </a:r>
                      <a:endParaRPr sz="1200" dirty="0">
                        <a:latin typeface="Trebuchet MS" panose="020B0603020202020204" pitchFamily="34" charset="0"/>
                      </a:endParaRPr>
                    </a:p>
                  </a:txBody>
                  <a:tcPr>
                    <a:solidFill>
                      <a:srgbClr val="FFFF00"/>
                    </a:solidFill>
                  </a:tcPr>
                </a:tc>
                <a:tc>
                  <a:txBody>
                    <a:bodyPr/>
                    <a:lstStyle/>
                    <a:p>
                      <a:pPr algn="ctr"/>
                      <a:r>
                        <a:rPr lang="hr-HR" sz="1200" dirty="0">
                          <a:latin typeface="Trebuchet MS" panose="020B0603020202020204" pitchFamily="34" charset="0"/>
                        </a:rPr>
                        <a:t>Javne zgrade</a:t>
                      </a:r>
                      <a:endParaRPr sz="1200" dirty="0">
                        <a:latin typeface="Trebuchet MS" panose="020B0603020202020204" pitchFamily="34" charset="0"/>
                      </a:endParaRPr>
                    </a:p>
                  </a:txBody>
                  <a:tcPr>
                    <a:solidFill>
                      <a:srgbClr val="FFFF00"/>
                    </a:solidFill>
                  </a:tcPr>
                </a:tc>
                <a:tc>
                  <a:txBody>
                    <a:bodyPr/>
                    <a:lstStyle/>
                    <a:p>
                      <a:pPr algn="ctr"/>
                      <a:r>
                        <a:rPr lang="hr-HR" sz="1200" dirty="0">
                          <a:latin typeface="Trebuchet MS" panose="020B0603020202020204" pitchFamily="34" charset="0"/>
                        </a:rPr>
                        <a:t>Stanovništvo</a:t>
                      </a:r>
                      <a:endParaRPr sz="1200" dirty="0">
                        <a:latin typeface="Trebuchet MS" panose="020B0603020202020204" pitchFamily="34" charset="0"/>
                      </a:endParaRPr>
                    </a:p>
                  </a:txBody>
                  <a:tcPr>
                    <a:solidFill>
                      <a:srgbClr val="FFFF00"/>
                    </a:solidFill>
                  </a:tcPr>
                </a:tc>
                <a:tc>
                  <a:txBody>
                    <a:bodyPr/>
                    <a:lstStyle/>
                    <a:p>
                      <a:pPr algn="ctr"/>
                      <a:r>
                        <a:rPr lang="hr-HR" sz="1200" dirty="0">
                          <a:latin typeface="Trebuchet MS" panose="020B0603020202020204" pitchFamily="34" charset="0"/>
                        </a:rPr>
                        <a:t>Zdravstvene ustanove</a:t>
                      </a:r>
                      <a:endParaRPr sz="1200" dirty="0">
                        <a:latin typeface="Trebuchet MS" panose="020B0603020202020204" pitchFamily="34" charset="0"/>
                      </a:endParaRPr>
                    </a:p>
                  </a:txBody>
                  <a:tcPr>
                    <a:solidFill>
                      <a:srgbClr val="FFFF00"/>
                    </a:solidFill>
                  </a:tcPr>
                </a:tc>
                <a:tc>
                  <a:txBody>
                    <a:bodyPr/>
                    <a:lstStyle/>
                    <a:p>
                      <a:pPr algn="ctr"/>
                      <a:r>
                        <a:rPr lang="hr-HR" sz="1200" dirty="0">
                          <a:latin typeface="Trebuchet MS" panose="020B0603020202020204" pitchFamily="34" charset="0"/>
                        </a:rPr>
                        <a:t>Cestovna mreža</a:t>
                      </a:r>
                      <a:endParaRPr sz="1200" dirty="0">
                        <a:latin typeface="Trebuchet MS" panose="020B0603020202020204" pitchFamily="34" charset="0"/>
                      </a:endParaRPr>
                    </a:p>
                  </a:txBody>
                  <a:tcPr>
                    <a:solidFill>
                      <a:srgbClr val="FFFF00"/>
                    </a:solidFill>
                  </a:tcPr>
                </a:tc>
                <a:tc>
                  <a:txBody>
                    <a:bodyPr/>
                    <a:lstStyle/>
                    <a:p>
                      <a:pPr algn="ctr"/>
                      <a:r>
                        <a:rPr lang="hr-HR" sz="1200" dirty="0">
                          <a:latin typeface="Trebuchet MS" panose="020B0603020202020204" pitchFamily="34" charset="0"/>
                        </a:rPr>
                        <a:t>Željeznička mreža</a:t>
                      </a:r>
                      <a:endParaRPr sz="1200" dirty="0">
                        <a:latin typeface="Trebuchet MS" panose="020B0603020202020204" pitchFamily="34" charset="0"/>
                      </a:endParaRPr>
                    </a:p>
                  </a:txBody>
                  <a:tcPr>
                    <a:solidFill>
                      <a:srgbClr val="FFFF00"/>
                    </a:solidFill>
                  </a:tcPr>
                </a:tc>
                <a:extLst>
                  <a:ext uri="{0D108BD9-81ED-4DB2-BD59-A6C34878D82A}">
                    <a16:rowId xmlns:a16="http://schemas.microsoft.com/office/drawing/2014/main" val="10002"/>
                  </a:ext>
                </a:extLst>
              </a:tr>
              <a:tr h="509081">
                <a:tc>
                  <a:txBody>
                    <a:bodyPr/>
                    <a:lstStyle/>
                    <a:p>
                      <a:pPr algn="ctr"/>
                      <a:r>
                        <a:rPr sz="1200" dirty="0">
                          <a:solidFill>
                            <a:schemeClr val="bg1"/>
                          </a:solidFill>
                          <a:latin typeface="Trebuchet MS" panose="020B0603020202020204" pitchFamily="34" charset="0"/>
                        </a:rPr>
                        <a:t>E</a:t>
                      </a:r>
                      <a:r>
                        <a:rPr lang="hr-HR" sz="1200" dirty="0" err="1">
                          <a:solidFill>
                            <a:schemeClr val="bg1"/>
                          </a:solidFill>
                          <a:latin typeface="Trebuchet MS" panose="020B0603020202020204" pitchFamily="34" charset="0"/>
                        </a:rPr>
                        <a:t>ktremne</a:t>
                      </a:r>
                      <a:r>
                        <a:rPr lang="hr-HR" sz="1200" dirty="0">
                          <a:solidFill>
                            <a:schemeClr val="bg1"/>
                          </a:solidFill>
                          <a:latin typeface="Trebuchet MS" panose="020B0603020202020204" pitchFamily="34" charset="0"/>
                        </a:rPr>
                        <a:t> vrućine</a:t>
                      </a:r>
                      <a:endParaRPr sz="1200" dirty="0">
                        <a:solidFill>
                          <a:schemeClr val="bg1"/>
                        </a:solidFill>
                        <a:latin typeface="Trebuchet MS" panose="020B0603020202020204" pitchFamily="34" charset="0"/>
                      </a:endParaRPr>
                    </a:p>
                  </a:txBody>
                  <a:tcPr>
                    <a:solidFill>
                      <a:schemeClr val="accent6"/>
                    </a:solidFill>
                  </a:tcPr>
                </a:tc>
                <a:tc>
                  <a:txBody>
                    <a:bodyPr/>
                    <a:lstStyle/>
                    <a:p>
                      <a:pPr algn="ctr"/>
                      <a:r>
                        <a:rPr lang="hr-HR" sz="1200" dirty="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1</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 </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2</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 </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3</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4</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5</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6</a:t>
                      </a:r>
                    </a:p>
                  </a:txBody>
                  <a:tcPr>
                    <a:solidFill>
                      <a:srgbClr val="FFC000"/>
                    </a:solidFill>
                  </a:tcPr>
                </a:tc>
                <a:extLst>
                  <a:ext uri="{0D108BD9-81ED-4DB2-BD59-A6C34878D82A}">
                    <a16:rowId xmlns:a16="http://schemas.microsoft.com/office/drawing/2014/main" val="10003"/>
                  </a:ext>
                </a:extLst>
              </a:tr>
              <a:tr h="509081">
                <a:tc>
                  <a:txBody>
                    <a:bodyPr/>
                    <a:lstStyle/>
                    <a:p>
                      <a:pPr algn="ctr"/>
                      <a:r>
                        <a:rPr lang="hr-HR" sz="1200" dirty="0">
                          <a:solidFill>
                            <a:schemeClr val="bg1"/>
                          </a:solidFill>
                          <a:latin typeface="Trebuchet MS" panose="020B0603020202020204" pitchFamily="34" charset="0"/>
                        </a:rPr>
                        <a:t>Obilne oborine</a:t>
                      </a:r>
                      <a:endParaRPr sz="1200" dirty="0">
                        <a:solidFill>
                          <a:schemeClr val="bg1"/>
                        </a:solidFill>
                        <a:latin typeface="Trebuchet MS" panose="020B0603020202020204" pitchFamily="34" charset="0"/>
                      </a:endParaRPr>
                    </a:p>
                  </a:txBody>
                  <a:tcPr>
                    <a:solidFill>
                      <a:schemeClr val="accent6"/>
                    </a:solidFill>
                  </a:tcPr>
                </a:tc>
                <a:tc>
                  <a:txBody>
                    <a:bodyPr/>
                    <a:lstStyle/>
                    <a:p>
                      <a:pPr algn="ctr"/>
                      <a:r>
                        <a:rPr lang="hr-HR" sz="1200" dirty="0">
                          <a:solidFill>
                            <a:schemeClr val="bg1"/>
                          </a:solidFill>
                          <a:latin typeface="Trebuchet MS" panose="020B0603020202020204" pitchFamily="34" charset="0"/>
                        </a:rPr>
                        <a:t>Kategorija rizika </a:t>
                      </a:r>
                    </a:p>
                    <a:p>
                      <a:pPr algn="ctr"/>
                      <a:r>
                        <a:rPr lang="hr-HR" sz="1200" dirty="0">
                          <a:solidFill>
                            <a:schemeClr val="bg1"/>
                          </a:solidFill>
                          <a:latin typeface="Trebuchet MS" panose="020B0603020202020204" pitchFamily="34" charset="0"/>
                        </a:rPr>
                        <a:t>7</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 </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8</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 </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9</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 </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10</a:t>
                      </a:r>
                    </a:p>
                  </a:txBody>
                  <a:tcPr>
                    <a:solidFill>
                      <a:srgbClr val="FFC000"/>
                    </a:solidFill>
                  </a:tcPr>
                </a:tc>
                <a:tc>
                  <a:txBody>
                    <a:bodyPr/>
                    <a:lstStyle/>
                    <a:p>
                      <a:pPr algn="ctr"/>
                      <a:r>
                        <a:rPr lang="hr-HR" sz="1200" dirty="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11</a:t>
                      </a:r>
                    </a:p>
                  </a:txBody>
                  <a:tcPr>
                    <a:solidFill>
                      <a:srgbClr val="FFC000"/>
                    </a:solidFill>
                  </a:tcPr>
                </a:tc>
                <a:tc>
                  <a:txBody>
                    <a:bodyPr/>
                    <a:lstStyle/>
                    <a:p>
                      <a:pPr algn="ctr"/>
                      <a:r>
                        <a:rPr lang="hr-HR" sz="1200">
                          <a:solidFill>
                            <a:schemeClr val="bg1"/>
                          </a:solidFill>
                          <a:latin typeface="Trebuchet MS" panose="020B0603020202020204" pitchFamily="34" charset="0"/>
                        </a:rPr>
                        <a:t>Kategorija rizika</a:t>
                      </a:r>
                      <a:endParaRPr sz="1200" dirty="0">
                        <a:solidFill>
                          <a:schemeClr val="bg1"/>
                        </a:solidFill>
                        <a:latin typeface="Trebuchet MS" panose="020B0603020202020204" pitchFamily="34" charset="0"/>
                      </a:endParaRPr>
                    </a:p>
                    <a:p>
                      <a:pPr algn="ctr"/>
                      <a:r>
                        <a:rPr sz="1200" dirty="0">
                          <a:solidFill>
                            <a:schemeClr val="bg1"/>
                          </a:solidFill>
                          <a:latin typeface="Trebuchet MS" panose="020B0603020202020204" pitchFamily="34" charset="0"/>
                        </a:rPr>
                        <a:t>12</a:t>
                      </a:r>
                    </a:p>
                  </a:txBody>
                  <a:tcPr>
                    <a:solidFill>
                      <a:srgbClr val="FFC000"/>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3915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026" name="Picture 2" descr="Business concept vector illustration of a businessman who running with  increase graphic chart to see the imagination future. | Free Vector">
            <a:extLst>
              <a:ext uri="{FF2B5EF4-FFF2-40B4-BE49-F238E27FC236}">
                <a16:creationId xmlns:a16="http://schemas.microsoft.com/office/drawing/2014/main" id="{1587433F-16AE-4DB2-B07D-D7C71D2E0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912" y="2416224"/>
            <a:ext cx="3636425" cy="2422347"/>
          </a:xfrm>
          <a:prstGeom prst="rect">
            <a:avLst/>
          </a:prstGeom>
          <a:noFill/>
          <a:extLst>
            <a:ext uri="{909E8E84-426E-40DD-AFC4-6F175D3DCCD1}">
              <a14:hiddenFill xmlns:a14="http://schemas.microsoft.com/office/drawing/2010/main">
                <a:solidFill>
                  <a:srgbClr val="FFFFFF"/>
                </a:solidFill>
              </a14:hiddenFill>
            </a:ext>
          </a:extLst>
        </p:spPr>
      </p:pic>
      <p:sp>
        <p:nvSpPr>
          <p:cNvPr id="135" name="Google Shape;135;p2"/>
          <p:cNvSpPr txBox="1">
            <a:spLocks noGrp="1"/>
          </p:cNvSpPr>
          <p:nvPr>
            <p:ph type="title"/>
          </p:nvPr>
        </p:nvSpPr>
        <p:spPr>
          <a:xfrm>
            <a:off x="508599" y="225431"/>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pPr>
            <a:br>
              <a:rPr lang="pl-PL" dirty="0">
                <a:solidFill>
                  <a:schemeClr val="accent4"/>
                </a:solidFill>
              </a:rPr>
            </a:br>
            <a:r>
              <a:rPr lang="pl-PL" dirty="0">
                <a:solidFill>
                  <a:schemeClr val="accent4"/>
                </a:solidFill>
              </a:rPr>
              <a:t>RBE metoda u odnosu na buduće uvjete</a:t>
            </a:r>
            <a:endParaRPr dirty="0">
              <a:solidFill>
                <a:schemeClr val="accent4"/>
              </a:solidFill>
            </a:endParaRPr>
          </a:p>
        </p:txBody>
      </p:sp>
      <p:sp>
        <p:nvSpPr>
          <p:cNvPr id="2" name="Rectangle 1">
            <a:extLst>
              <a:ext uri="{FF2B5EF4-FFF2-40B4-BE49-F238E27FC236}">
                <a16:creationId xmlns:a16="http://schemas.microsoft.com/office/drawing/2014/main" id="{D80F809E-F812-FAA1-34AF-72282BB2615F}"/>
              </a:ext>
            </a:extLst>
          </p:cNvPr>
          <p:cNvSpPr>
            <a:spLocks noChangeArrowheads="1"/>
          </p:cNvSpPr>
          <p:nvPr/>
        </p:nvSpPr>
        <p:spPr bwMode="auto">
          <a:xfrm>
            <a:off x="508599" y="1173977"/>
            <a:ext cx="6226739" cy="209288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b="0" i="0" u="none" strike="noStrike" cap="none" normalizeH="0" baseline="0" dirty="0">
                <a:ln>
                  <a:noFill/>
                </a:ln>
                <a:solidFill>
                  <a:srgbClr val="1F1F1F"/>
                </a:solidFill>
                <a:effectLst/>
                <a:latin typeface="inherit"/>
                <a:cs typeface="Arial" panose="020B0604020202020204" pitchFamily="34" charset="0"/>
              </a:rPr>
              <a:t>Metoda RBE može se koristiti za procjenu razine klimatskog rizika u odnosu na buduće klimatske uvjete. Odabirom vrijednosti opasnosti koje točno odražavaju predviđene promjene klime tijekom vremena. To uključuje procjenu potencijalnih opasnosti na temelju budućih projekcija, kao što su porast temperature, promjene u obrascima oborina te učestalost ili intenzitet ekstremnih vremenskih događaja. Ove projekcije mogu se izvesti iz modela poput onih opisanih u izvješćima Međuvladinog panela o klimatskim promjenama (IPCC), posebno Reprezentativnih putova koncentracije (RCP).</a:t>
            </a:r>
            <a:endParaRPr kumimoji="0" lang="hr-HR" altLang="sr-Latn-RS" b="0" i="0" u="none" strike="noStrike" cap="none" normalizeH="0" baseline="0" dirty="0">
              <a:ln>
                <a:noFill/>
              </a:ln>
              <a:solidFill>
                <a:srgbClr val="1F1F1F"/>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hr-HR" altLang="sr-Latn-RS" sz="600" b="0" i="0" u="none" strike="noStrike" cap="none" normalizeH="0" baseline="0" dirty="0">
                <a:ln>
                  <a:noFill/>
                </a:ln>
                <a:solidFill>
                  <a:srgbClr val="1F1F1F"/>
                </a:solidFill>
                <a:effectLst/>
                <a:latin typeface="Arial" panose="020B0604020202020204" pitchFamily="34" charset="0"/>
                <a:cs typeface="Arial" panose="020B0604020202020204" pitchFamily="34" charset="0"/>
              </a:rPr>
            </a:b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71436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a:t>
            </a:r>
            <a:r>
              <a:rPr lang="hr-HR" dirty="0" err="1">
                <a:solidFill>
                  <a:schemeClr val="accent4"/>
                </a:solidFill>
              </a:rPr>
              <a:t>ktura</a:t>
            </a:r>
            <a:r>
              <a:rPr lang="en-GB" dirty="0">
                <a:solidFill>
                  <a:schemeClr val="accent4"/>
                </a:solidFill>
              </a:rPr>
              <a:t> RBE Met</a:t>
            </a:r>
            <a:r>
              <a:rPr lang="hr-HR" dirty="0">
                <a:solidFill>
                  <a:schemeClr val="accent4"/>
                </a:solidFill>
              </a:rPr>
              <a:t>ode</a:t>
            </a:r>
            <a:endParaRPr dirty="0">
              <a:solidFill>
                <a:schemeClr val="accent4"/>
              </a:solidFill>
            </a:endParaRPr>
          </a:p>
        </p:txBody>
      </p:sp>
      <p:graphicFrame>
        <p:nvGraphicFramePr>
          <p:cNvPr id="5" name="Tabla 5">
            <a:extLst>
              <a:ext uri="{FF2B5EF4-FFF2-40B4-BE49-F238E27FC236}">
                <a16:creationId xmlns:a16="http://schemas.microsoft.com/office/drawing/2014/main" id="{145E08BE-6E54-4581-9DBA-F615BC75AB9B}"/>
              </a:ext>
            </a:extLst>
          </p:cNvPr>
          <p:cNvGraphicFramePr>
            <a:graphicFrameLocks noGrp="1"/>
          </p:cNvGraphicFramePr>
          <p:nvPr>
            <p:extLst>
              <p:ext uri="{D42A27DB-BD31-4B8C-83A1-F6EECF244321}">
                <p14:modId xmlns:p14="http://schemas.microsoft.com/office/powerpoint/2010/main" val="2811396285"/>
              </p:ext>
            </p:extLst>
          </p:nvPr>
        </p:nvGraphicFramePr>
        <p:xfrm>
          <a:off x="1524000" y="1931229"/>
          <a:ext cx="6096000" cy="1854200"/>
        </p:xfrm>
        <a:graphic>
          <a:graphicData uri="http://schemas.openxmlformats.org/drawingml/2006/table">
            <a:tbl>
              <a:tblPr firstRow="1" bandRow="1">
                <a:tableStyleId>{434DCDA1-2905-4F39-BDB8-6E48AD9FA57C}</a:tableStyleId>
              </a:tblPr>
              <a:tblGrid>
                <a:gridCol w="3048000">
                  <a:extLst>
                    <a:ext uri="{9D8B030D-6E8A-4147-A177-3AD203B41FA5}">
                      <a16:colId xmlns:a16="http://schemas.microsoft.com/office/drawing/2014/main" val="3660604403"/>
                    </a:ext>
                  </a:extLst>
                </a:gridCol>
                <a:gridCol w="3048000">
                  <a:extLst>
                    <a:ext uri="{9D8B030D-6E8A-4147-A177-3AD203B41FA5}">
                      <a16:colId xmlns:a16="http://schemas.microsoft.com/office/drawing/2014/main" val="1601081178"/>
                    </a:ext>
                  </a:extLst>
                </a:gridCol>
              </a:tblGrid>
              <a:tr h="370840">
                <a:tc>
                  <a:txBody>
                    <a:bodyPr/>
                    <a:lstStyle/>
                    <a:p>
                      <a:r>
                        <a:rPr lang="hr-HR" dirty="0">
                          <a:solidFill>
                            <a:schemeClr val="bg1"/>
                          </a:solidFill>
                          <a:latin typeface="Trebuchet MS" panose="020B0603020202020204" pitchFamily="34" charset="0"/>
                        </a:rPr>
                        <a:t>Razina</a:t>
                      </a:r>
                      <a:r>
                        <a:rPr lang="en-GB" dirty="0">
                          <a:solidFill>
                            <a:schemeClr val="bg1"/>
                          </a:solidFill>
                          <a:latin typeface="Trebuchet MS" panose="020B0603020202020204" pitchFamily="34" charset="0"/>
                        </a:rPr>
                        <a:t> 1</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hr-HR" dirty="0">
                          <a:solidFill>
                            <a:schemeClr val="tx2"/>
                          </a:solidFill>
                          <a:latin typeface="Trebuchet MS" panose="020B0603020202020204" pitchFamily="34" charset="0"/>
                        </a:rPr>
                        <a:t>Opasnosti</a:t>
                      </a:r>
                      <a:endParaRPr lang="en-GB" dirty="0">
                        <a:solidFill>
                          <a:schemeClr val="tx2"/>
                        </a:solidFill>
                        <a:latin typeface="Trebuchet MS" panose="020B0603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43106818"/>
                  </a:ext>
                </a:extLst>
              </a:tr>
              <a:tr h="370840">
                <a:tc>
                  <a:txBody>
                    <a:bodyPr/>
                    <a:lstStyle/>
                    <a:p>
                      <a:r>
                        <a:rPr lang="hr-HR" dirty="0">
                          <a:solidFill>
                            <a:schemeClr val="bg1"/>
                          </a:solidFill>
                          <a:latin typeface="Trebuchet MS" panose="020B0603020202020204" pitchFamily="34" charset="0"/>
                        </a:rPr>
                        <a:t>Razina</a:t>
                      </a:r>
                      <a:r>
                        <a:rPr lang="en-GB" dirty="0">
                          <a:solidFill>
                            <a:schemeClr val="bg1"/>
                          </a:solidFill>
                          <a:latin typeface="Trebuchet MS" panose="020B0603020202020204" pitchFamily="34" charset="0"/>
                        </a:rPr>
                        <a:t> 2</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Urban</a:t>
                      </a:r>
                      <a:r>
                        <a:rPr lang="hr-HR" dirty="0">
                          <a:solidFill>
                            <a:schemeClr val="tx2"/>
                          </a:solidFill>
                          <a:latin typeface="Trebuchet MS" panose="020B0603020202020204" pitchFamily="34" charset="0"/>
                        </a:rPr>
                        <a:t>i sustavi</a:t>
                      </a:r>
                      <a:endParaRPr lang="en-GB" dirty="0">
                        <a:solidFill>
                          <a:schemeClr val="tx2"/>
                        </a:solidFill>
                        <a:latin typeface="Trebuchet MS" panose="020B0603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6995688"/>
                  </a:ext>
                </a:extLst>
              </a:tr>
              <a:tr h="370840">
                <a:tc>
                  <a:txBody>
                    <a:bodyPr/>
                    <a:lstStyle/>
                    <a:p>
                      <a:r>
                        <a:rPr lang="hr-HR" dirty="0">
                          <a:solidFill>
                            <a:schemeClr val="bg1"/>
                          </a:solidFill>
                          <a:latin typeface="Trebuchet MS" panose="020B0603020202020204" pitchFamily="34" charset="0"/>
                        </a:rPr>
                        <a:t>Razina </a:t>
                      </a:r>
                      <a:r>
                        <a:rPr lang="en-GB" dirty="0">
                          <a:solidFill>
                            <a:schemeClr val="bg1"/>
                          </a:solidFill>
                          <a:latin typeface="Trebuchet MS" panose="020B0603020202020204" pitchFamily="34" charset="0"/>
                        </a:rPr>
                        <a:t>3</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hr-HR" dirty="0">
                          <a:solidFill>
                            <a:schemeClr val="tx2"/>
                          </a:solidFill>
                          <a:latin typeface="Trebuchet MS" panose="020B0603020202020204" pitchFamily="34" charset="0"/>
                        </a:rPr>
                        <a:t>Kategorije rizika</a:t>
                      </a:r>
                      <a:endParaRPr lang="en-GB" dirty="0">
                        <a:solidFill>
                          <a:schemeClr val="tx2"/>
                        </a:solidFill>
                        <a:latin typeface="Trebuchet MS" panose="020B0603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2497618"/>
                  </a:ext>
                </a:extLst>
              </a:tr>
              <a:tr h="370840">
                <a:tc>
                  <a:txBody>
                    <a:bodyPr/>
                    <a:lstStyle/>
                    <a:p>
                      <a:r>
                        <a:rPr lang="hr-HR" dirty="0">
                          <a:solidFill>
                            <a:schemeClr val="bg1"/>
                          </a:solidFill>
                          <a:latin typeface="Trebuchet MS" panose="020B0603020202020204" pitchFamily="34" charset="0"/>
                        </a:rPr>
                        <a:t>Razina</a:t>
                      </a:r>
                      <a:r>
                        <a:rPr lang="en-GB" dirty="0">
                          <a:solidFill>
                            <a:schemeClr val="bg1"/>
                          </a:solidFill>
                          <a:latin typeface="Trebuchet MS" panose="020B0603020202020204" pitchFamily="34" charset="0"/>
                        </a:rPr>
                        <a:t> 4</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hr-HR" dirty="0">
                          <a:solidFill>
                            <a:schemeClr val="tx2"/>
                          </a:solidFill>
                          <a:latin typeface="Trebuchet MS" panose="020B0603020202020204" pitchFamily="34" charset="0"/>
                        </a:rPr>
                        <a:t>Kriteriji</a:t>
                      </a:r>
                      <a:endParaRPr lang="en-GB" dirty="0">
                        <a:solidFill>
                          <a:schemeClr val="tx2"/>
                        </a:solidFill>
                        <a:latin typeface="Trebuchet MS" panose="020B0603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2037030"/>
                  </a:ext>
                </a:extLst>
              </a:tr>
              <a:tr h="370840">
                <a:tc>
                  <a:txBody>
                    <a:bodyPr/>
                    <a:lstStyle/>
                    <a:p>
                      <a:r>
                        <a:rPr lang="hr-HR" dirty="0">
                          <a:solidFill>
                            <a:schemeClr val="bg1"/>
                          </a:solidFill>
                          <a:latin typeface="Trebuchet MS" panose="020B0603020202020204" pitchFamily="34" charset="0"/>
                        </a:rPr>
                        <a:t>Razina </a:t>
                      </a:r>
                      <a:r>
                        <a:rPr lang="en-GB" dirty="0">
                          <a:solidFill>
                            <a:schemeClr val="bg1"/>
                          </a:solidFill>
                          <a:latin typeface="Trebuchet MS" panose="020B0603020202020204" pitchFamily="34" charset="0"/>
                        </a:rPr>
                        <a:t>5</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dirty="0">
                          <a:solidFill>
                            <a:schemeClr val="tx2"/>
                          </a:solidFill>
                          <a:latin typeface="Trebuchet MS" panose="020B0603020202020204" pitchFamily="34" charset="0"/>
                        </a:rPr>
                        <a:t>Indi</a:t>
                      </a:r>
                      <a:r>
                        <a:rPr lang="hr-HR" dirty="0" err="1">
                          <a:solidFill>
                            <a:schemeClr val="tx2"/>
                          </a:solidFill>
                          <a:latin typeface="Trebuchet MS" panose="020B0603020202020204" pitchFamily="34" charset="0"/>
                        </a:rPr>
                        <a:t>katori</a:t>
                      </a:r>
                      <a:endParaRPr lang="en-GB" dirty="0">
                        <a:solidFill>
                          <a:schemeClr val="tx2"/>
                        </a:solidFill>
                        <a:latin typeface="Trebuchet MS" panose="020B0603020202020204" pitchFamily="34" charset="0"/>
                      </a:endParaRP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6732557"/>
                  </a:ext>
                </a:extLst>
              </a:tr>
            </a:tbl>
          </a:graphicData>
        </a:graphic>
      </p:graphicFrame>
      <p:sp>
        <p:nvSpPr>
          <p:cNvPr id="7" name="CuadroTexto 6">
            <a:extLst>
              <a:ext uri="{FF2B5EF4-FFF2-40B4-BE49-F238E27FC236}">
                <a16:creationId xmlns:a16="http://schemas.microsoft.com/office/drawing/2014/main" id="{9578F751-87C0-4D54-B961-527847C37F68}"/>
              </a:ext>
            </a:extLst>
          </p:cNvPr>
          <p:cNvSpPr txBox="1"/>
          <p:nvPr/>
        </p:nvSpPr>
        <p:spPr>
          <a:xfrm>
            <a:off x="703083" y="947711"/>
            <a:ext cx="8176132" cy="523220"/>
          </a:xfrm>
          <a:prstGeom prst="rect">
            <a:avLst/>
          </a:prstGeom>
          <a:noFill/>
        </p:spPr>
        <p:txBody>
          <a:bodyPr wrap="square" rtlCol="0">
            <a:spAutoFit/>
          </a:bodyPr>
          <a:lstStyle/>
          <a:p>
            <a:pPr algn="just"/>
            <a:endParaRPr lang="en-GB" dirty="0">
              <a:solidFill>
                <a:schemeClr val="tx2"/>
              </a:solidFill>
              <a:latin typeface="Trebuchet MS" panose="020B0603020202020204" pitchFamily="34" charset="0"/>
            </a:endParaRPr>
          </a:p>
          <a:p>
            <a:pPr algn="just"/>
            <a:r>
              <a:rPr lang="en-GB" dirty="0">
                <a:solidFill>
                  <a:schemeClr val="tx2"/>
                </a:solidFill>
                <a:latin typeface="Trebuchet MS" panose="020B0603020202020204" pitchFamily="34" charset="0"/>
              </a:rPr>
              <a:t>RBE </a:t>
            </a:r>
            <a:r>
              <a:rPr lang="en-GB" dirty="0" err="1">
                <a:solidFill>
                  <a:schemeClr val="tx2"/>
                </a:solidFill>
                <a:latin typeface="Trebuchet MS" panose="020B0603020202020204" pitchFamily="34" charset="0"/>
              </a:rPr>
              <a:t>metoda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organizira</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komponente</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vidi</a:t>
            </a:r>
            <a:r>
              <a:rPr lang="en-GB" dirty="0">
                <a:solidFill>
                  <a:schemeClr val="tx2"/>
                </a:solidFill>
                <a:latin typeface="Trebuchet MS" panose="020B0603020202020204" pitchFamily="34" charset="0"/>
              </a:rPr>
              <a:t> 4.1) u </a:t>
            </a:r>
            <a:r>
              <a:rPr lang="en-GB" dirty="0" err="1">
                <a:solidFill>
                  <a:schemeClr val="tx2"/>
                </a:solidFill>
                <a:latin typeface="Trebuchet MS" panose="020B0603020202020204" pitchFamily="34" charset="0"/>
              </a:rPr>
              <a:t>hijerarhijske</a:t>
            </a:r>
            <a:r>
              <a:rPr lang="en-GB" dirty="0">
                <a:solidFill>
                  <a:schemeClr val="tx2"/>
                </a:solidFill>
                <a:latin typeface="Trebuchet MS" panose="020B0603020202020204" pitchFamily="34" charset="0"/>
              </a:rPr>
              <a:t> </a:t>
            </a:r>
            <a:r>
              <a:rPr lang="en-GB" dirty="0" err="1">
                <a:solidFill>
                  <a:schemeClr val="tx2"/>
                </a:solidFill>
                <a:latin typeface="Trebuchet MS" panose="020B0603020202020204" pitchFamily="34" charset="0"/>
              </a:rPr>
              <a:t>razine</a:t>
            </a:r>
            <a:r>
              <a:rPr lang="en-GB" dirty="0">
                <a:solidFill>
                  <a:schemeClr val="tx2"/>
                </a:solidFill>
                <a:latin typeface="Trebuchet MS" panose="020B0603020202020204" pitchFamily="34" charset="0"/>
              </a:rPr>
              <a:t> (5):</a:t>
            </a:r>
          </a:p>
        </p:txBody>
      </p:sp>
    </p:spTree>
    <p:extLst>
      <p:ext uri="{BB962C8B-B14F-4D97-AF65-F5344CB8AC3E}">
        <p14:creationId xmlns:p14="http://schemas.microsoft.com/office/powerpoint/2010/main" val="427499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722207" y="26161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a:t>
            </a:r>
            <a:r>
              <a:rPr lang="hr-HR" dirty="0" err="1">
                <a:solidFill>
                  <a:schemeClr val="accent4"/>
                </a:solidFill>
              </a:rPr>
              <a:t>ktura</a:t>
            </a:r>
            <a:r>
              <a:rPr lang="en-GB" dirty="0">
                <a:solidFill>
                  <a:schemeClr val="accent4"/>
                </a:solidFill>
              </a:rPr>
              <a:t> RBE Me</a:t>
            </a:r>
            <a:r>
              <a:rPr lang="hr-HR">
                <a:solidFill>
                  <a:schemeClr val="accent4"/>
                </a:solidFill>
              </a:rPr>
              <a:t>toda</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781013" y="1386376"/>
            <a:ext cx="3211124" cy="2176237"/>
          </a:xfrm>
          <a:prstGeom prst="rect">
            <a:avLst/>
          </a:prstGeom>
          <a:noFill/>
        </p:spPr>
        <p:txBody>
          <a:bodyPr wrap="square" rtlCol="0">
            <a:spAutoFit/>
          </a:bodyPr>
          <a:lstStyle/>
          <a:p>
            <a:pPr marR="215265" algn="just">
              <a:lnSpc>
                <a:spcPct val="107000"/>
              </a:lnSpc>
              <a:spcBef>
                <a:spcPts val="600"/>
              </a:spcBef>
              <a:tabLst>
                <a:tab pos="1890395" algn="l"/>
              </a:tabLst>
            </a:pPr>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Razina</a:t>
            </a: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 1</a:t>
            </a:r>
            <a:r>
              <a:rPr lang="hr-HR"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200" dirty="0">
                <a:latin typeface="Trebuchet MS" panose="020B0603020202020204" pitchFamily="34" charset="0"/>
              </a:rPr>
              <a:t>odgovara opasnostima, prevedenim u strateški „Problem“. Problemi su na vrhu hijerarhije i sadrže makro kategorije koje odgovaraju 12 urbanih sustava. Na razini „Problem“ opasnosti su klasificirane abecednim redom. Na primjer, A. Obilne oborine, B. Poplave, C. Ekstremne vrućine, D. Suša itd.</a:t>
            </a:r>
          </a:p>
          <a:p>
            <a:pPr marR="215265" lvl="0" algn="just">
              <a:lnSpc>
                <a:spcPct val="107000"/>
              </a:lnSpc>
              <a:spcBef>
                <a:spcPts val="600"/>
              </a:spcBef>
              <a:spcAft>
                <a:spcPts val="0"/>
              </a:spcAft>
              <a:tabLst>
                <a:tab pos="1890395" algn="l"/>
              </a:tabLst>
            </a:pP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a:t>
            </a:r>
          </a:p>
          <a:p>
            <a:pPr algn="just"/>
            <a:endParaRPr lang="en-GB" sz="200" dirty="0">
              <a:solidFill>
                <a:schemeClr val="tx2"/>
              </a:solidFill>
              <a:latin typeface="Trebuchet MS" panose="020B0603020202020204" pitchFamily="34" charset="0"/>
            </a:endParaRPr>
          </a:p>
        </p:txBody>
      </p:sp>
      <p:sp>
        <p:nvSpPr>
          <p:cNvPr id="8" name="CuadroTexto 7">
            <a:extLst>
              <a:ext uri="{FF2B5EF4-FFF2-40B4-BE49-F238E27FC236}">
                <a16:creationId xmlns:a16="http://schemas.microsoft.com/office/drawing/2014/main" id="{7BD5D66E-A752-4F8D-AD8B-EE968EB84590}"/>
              </a:ext>
            </a:extLst>
          </p:cNvPr>
          <p:cNvSpPr txBox="1"/>
          <p:nvPr/>
        </p:nvSpPr>
        <p:spPr>
          <a:xfrm>
            <a:off x="722207" y="3161636"/>
            <a:ext cx="3604132" cy="1066382"/>
          </a:xfrm>
          <a:prstGeom prst="rect">
            <a:avLst/>
          </a:prstGeom>
          <a:noFill/>
        </p:spPr>
        <p:txBody>
          <a:bodyPr wrap="square" rtlCol="0">
            <a:spAutoFit/>
          </a:bodyPr>
          <a:lstStyle/>
          <a:p>
            <a:pPr marR="215265" lvl="0" algn="just">
              <a:lnSpc>
                <a:spcPct val="107000"/>
              </a:lnSpc>
              <a:spcAft>
                <a:spcPts val="0"/>
              </a:spcAft>
              <a:tabLst>
                <a:tab pos="1890395" algn="l"/>
              </a:tabLst>
            </a:pPr>
            <a:r>
              <a:rPr lang="hr-HR" sz="1200" b="1" dirty="0">
                <a:solidFill>
                  <a:srgbClr val="92D050"/>
                </a:solidFill>
                <a:latin typeface="Trebuchet MS" panose="020B0603020202020204" pitchFamily="34" charset="0"/>
                <a:ea typeface="Trebuchet MS" panose="020B0603020202020204" pitchFamily="34" charset="0"/>
                <a:cs typeface="Times New Roman" panose="02020603050405020304" pitchFamily="18" charset="0"/>
              </a:rPr>
              <a:t>Razina</a:t>
            </a:r>
            <a:r>
              <a:rPr lang="en-GB" sz="1200" b="1" dirty="0">
                <a:solidFill>
                  <a:srgbClr val="92D050"/>
                </a:solidFill>
                <a:effectLst/>
                <a:latin typeface="Trebuchet MS" panose="020B0603020202020204" pitchFamily="34" charset="0"/>
                <a:ea typeface="Trebuchet MS" panose="020B0603020202020204" pitchFamily="34" charset="0"/>
                <a:cs typeface="Times New Roman" panose="02020603050405020304" pitchFamily="18" charset="0"/>
              </a:rPr>
              <a:t> 2</a:t>
            </a:r>
            <a:r>
              <a:rPr lang="hr-HR" sz="1200" b="1" dirty="0">
                <a:solidFill>
                  <a:srgbClr val="92D050"/>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200" dirty="0">
                <a:solidFill>
                  <a:schemeClr val="tx1"/>
                </a:solidFill>
                <a:effectLst/>
                <a:latin typeface="Trebuchet MS" panose="020B0603020202020204" pitchFamily="34" charset="0"/>
                <a:ea typeface="Trebuchet MS" panose="020B0603020202020204" pitchFamily="34" charset="0"/>
                <a:cs typeface="Times New Roman" panose="02020603050405020304" pitchFamily="18" charset="0"/>
              </a:rPr>
              <a:t>odgovara urbanim sustavima, što je prevedeno kao „makro kategorije“. Makro kategorije sadrže kategorije rizika i klasificiraju se abecednim redom. Na primjer: A1 Zgrade, A2 Promet, A3 Energija itd.</a:t>
            </a:r>
            <a:endParaRPr lang="en-GB" sz="200" dirty="0">
              <a:solidFill>
                <a:schemeClr val="tx1"/>
              </a:solidFill>
              <a:latin typeface="Trebuchet MS" panose="020B0603020202020204" pitchFamily="34" charset="0"/>
            </a:endParaRPr>
          </a:p>
        </p:txBody>
      </p:sp>
      <p:graphicFrame>
        <p:nvGraphicFramePr>
          <p:cNvPr id="5" name="Tabla 5">
            <a:extLst>
              <a:ext uri="{FF2B5EF4-FFF2-40B4-BE49-F238E27FC236}">
                <a16:creationId xmlns:a16="http://schemas.microsoft.com/office/drawing/2014/main" id="{BCC481A2-2D71-4233-9D31-A8AF23CE5E31}"/>
              </a:ext>
            </a:extLst>
          </p:cNvPr>
          <p:cNvGraphicFramePr>
            <a:graphicFrameLocks noGrp="1"/>
          </p:cNvGraphicFramePr>
          <p:nvPr>
            <p:extLst>
              <p:ext uri="{D42A27DB-BD31-4B8C-83A1-F6EECF244321}">
                <p14:modId xmlns:p14="http://schemas.microsoft.com/office/powerpoint/2010/main" val="2730778044"/>
              </p:ext>
            </p:extLst>
          </p:nvPr>
        </p:nvGraphicFramePr>
        <p:xfrm>
          <a:off x="7062642" y="1669947"/>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68750">
                <a:tc gridSpan="2">
                  <a:txBody>
                    <a:bodyPr/>
                    <a:lstStyle/>
                    <a:p>
                      <a:pPr algn="ctr"/>
                      <a:r>
                        <a:rPr lang="en-GB" sz="700" dirty="0">
                          <a:latin typeface="Trebuchet MS" panose="020B0603020202020204" pitchFamily="34" charset="0"/>
                        </a:rPr>
                        <a:t>Hazard</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68750">
                <a:tc>
                  <a:txBody>
                    <a:bodyPr/>
                    <a:lstStyle/>
                    <a:p>
                      <a:r>
                        <a:rPr lang="en-GB" sz="700" b="1" dirty="0">
                          <a:latin typeface="Trebuchet MS" panose="020B0603020202020204" pitchFamily="34" charset="0"/>
                        </a:rPr>
                        <a:t>A-H1</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335031179"/>
                  </a:ext>
                </a:extLst>
              </a:tr>
              <a:tr h="168750">
                <a:tc>
                  <a:txBody>
                    <a:bodyPr/>
                    <a:lstStyle/>
                    <a:p>
                      <a:endParaRPr lang="en-GB" sz="700" dirty="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970588310"/>
                  </a:ext>
                </a:extLst>
              </a:tr>
              <a:tr h="168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543230390"/>
                  </a:ext>
                </a:extLst>
              </a:tr>
              <a:tr h="168750">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202026510"/>
                  </a:ext>
                </a:extLst>
              </a:tr>
              <a:tr h="16875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a:t>
                      </a:r>
                      <a:r>
                        <a:rPr lang="en-GB" sz="700" b="1" dirty="0" err="1">
                          <a:latin typeface="Trebuchet MS" panose="020B0603020202020204" pitchFamily="34" charset="0"/>
                        </a:rPr>
                        <a:t>Hn</a:t>
                      </a:r>
                      <a:endParaRPr lang="en-GB" sz="700" b="1" dirty="0">
                        <a:latin typeface="Trebuchet MS" panose="020B0603020202020204" pitchFamily="34" charset="0"/>
                      </a:endParaRP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877070772"/>
                  </a:ext>
                </a:extLst>
              </a:tr>
              <a:tr h="168750">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a:t>
                      </a:r>
                      <a:r>
                        <a:rPr lang="hr-HR" sz="700" dirty="0" err="1">
                          <a:latin typeface="Trebuchet MS" panose="020B0603020202020204" pitchFamily="34" charset="0"/>
                        </a:rPr>
                        <a:t>opasnsoti</a:t>
                      </a:r>
                      <a:endParaRPr lang="en-GB" sz="700" dirty="0">
                        <a:latin typeface="Trebuchet MS" panose="020B0603020202020204" pitchFamily="34" charset="0"/>
                      </a:endParaRPr>
                    </a:p>
                  </a:txBody>
                  <a:tcPr/>
                </a:tc>
                <a:extLst>
                  <a:ext uri="{0D108BD9-81ED-4DB2-BD59-A6C34878D82A}">
                    <a16:rowId xmlns:a16="http://schemas.microsoft.com/office/drawing/2014/main" val="1152671757"/>
                  </a:ext>
                </a:extLst>
              </a:tr>
            </a:tbl>
          </a:graphicData>
        </a:graphic>
      </p:graphicFrame>
      <p:graphicFrame>
        <p:nvGraphicFramePr>
          <p:cNvPr id="11" name="Tabla 11">
            <a:extLst>
              <a:ext uri="{FF2B5EF4-FFF2-40B4-BE49-F238E27FC236}">
                <a16:creationId xmlns:a16="http://schemas.microsoft.com/office/drawing/2014/main" id="{EB44409E-FFC7-467D-A2DD-89AC99A06F78}"/>
              </a:ext>
            </a:extLst>
          </p:cNvPr>
          <p:cNvGraphicFramePr>
            <a:graphicFrameLocks noGrp="1"/>
          </p:cNvGraphicFramePr>
          <p:nvPr>
            <p:extLst>
              <p:ext uri="{D42A27DB-BD31-4B8C-83A1-F6EECF244321}">
                <p14:modId xmlns:p14="http://schemas.microsoft.com/office/powerpoint/2010/main" val="1639177309"/>
              </p:ext>
            </p:extLst>
          </p:nvPr>
        </p:nvGraphicFramePr>
        <p:xfrm>
          <a:off x="4326339" y="1679113"/>
          <a:ext cx="2060061" cy="243642"/>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hr-HR" sz="900" dirty="0">
                          <a:solidFill>
                            <a:schemeClr val="bg1"/>
                          </a:solidFill>
                        </a:rPr>
                        <a:t>Problem</a:t>
                      </a:r>
                      <a:r>
                        <a:rPr lang="en-GB" sz="900" dirty="0">
                          <a:solidFill>
                            <a:schemeClr val="bg1"/>
                          </a:solidFill>
                        </a:rPr>
                        <a:t> (</a:t>
                      </a:r>
                      <a:r>
                        <a:rPr lang="hr-HR" sz="900" dirty="0">
                          <a:solidFill>
                            <a:schemeClr val="bg1"/>
                          </a:solidFill>
                        </a:rPr>
                        <a:t>Opasnosti</a:t>
                      </a:r>
                      <a:r>
                        <a:rPr lang="en-GB" sz="9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bl>
          </a:graphicData>
        </a:graphic>
      </p:graphicFrame>
      <p:sp>
        <p:nvSpPr>
          <p:cNvPr id="12" name="Flecha: a la derecha 11">
            <a:extLst>
              <a:ext uri="{FF2B5EF4-FFF2-40B4-BE49-F238E27FC236}">
                <a16:creationId xmlns:a16="http://schemas.microsoft.com/office/drawing/2014/main" id="{41052F87-6AEA-4601-B35A-A09C110F4722}"/>
              </a:ext>
            </a:extLst>
          </p:cNvPr>
          <p:cNvSpPr/>
          <p:nvPr/>
        </p:nvSpPr>
        <p:spPr>
          <a:xfrm>
            <a:off x="6562521" y="1658789"/>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4" name="Tabla 5">
            <a:extLst>
              <a:ext uri="{FF2B5EF4-FFF2-40B4-BE49-F238E27FC236}">
                <a16:creationId xmlns:a16="http://schemas.microsoft.com/office/drawing/2014/main" id="{3D1EDB23-3C35-4B7C-B897-C40E84DED097}"/>
              </a:ext>
            </a:extLst>
          </p:cNvPr>
          <p:cNvGraphicFramePr>
            <a:graphicFrameLocks noGrp="1"/>
          </p:cNvGraphicFramePr>
          <p:nvPr>
            <p:extLst>
              <p:ext uri="{D42A27DB-BD31-4B8C-83A1-F6EECF244321}">
                <p14:modId xmlns:p14="http://schemas.microsoft.com/office/powerpoint/2010/main" val="167664799"/>
              </p:ext>
            </p:extLst>
          </p:nvPr>
        </p:nvGraphicFramePr>
        <p:xfrm>
          <a:off x="7062641" y="3237327"/>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Hazard</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hr-HR" sz="700" b="1" i="0" dirty="0">
                          <a:latin typeface="Trebuchet MS" panose="020B0603020202020204" pitchFamily="34" charset="0"/>
                        </a:rPr>
                        <a:t> 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hr-HR" sz="700" dirty="0">
                          <a:latin typeface="Trebuchet MS" panose="020B0603020202020204" pitchFamily="34" charset="0"/>
                        </a:rPr>
                        <a:t> 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a:t>
                      </a:r>
                      <a:r>
                        <a:rPr lang="en-GB" sz="700" b="1" dirty="0" err="1">
                          <a:latin typeface="Trebuchet MS" panose="020B0603020202020204" pitchFamily="34" charset="0"/>
                        </a:rPr>
                        <a:t>Hn</a:t>
                      </a:r>
                      <a:endParaRPr lang="en-GB" sz="700" b="1" dirty="0">
                        <a:latin typeface="Trebuchet MS" panose="020B0603020202020204" pitchFamily="34" charset="0"/>
                      </a:endParaRP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152671757"/>
                  </a:ext>
                </a:extLst>
              </a:tr>
            </a:tbl>
          </a:graphicData>
        </a:graphic>
      </p:graphicFrame>
      <p:graphicFrame>
        <p:nvGraphicFramePr>
          <p:cNvPr id="15" name="Tabla 11">
            <a:extLst>
              <a:ext uri="{FF2B5EF4-FFF2-40B4-BE49-F238E27FC236}">
                <a16:creationId xmlns:a16="http://schemas.microsoft.com/office/drawing/2014/main" id="{DD8D170A-A95D-4F3D-8B5B-ED71E3D2C148}"/>
              </a:ext>
            </a:extLst>
          </p:cNvPr>
          <p:cNvGraphicFramePr>
            <a:graphicFrameLocks noGrp="1"/>
          </p:cNvGraphicFramePr>
          <p:nvPr>
            <p:extLst>
              <p:ext uri="{D42A27DB-BD31-4B8C-83A1-F6EECF244321}">
                <p14:modId xmlns:p14="http://schemas.microsoft.com/office/powerpoint/2010/main" val="772307365"/>
              </p:ext>
            </p:extLst>
          </p:nvPr>
        </p:nvGraphicFramePr>
        <p:xfrm>
          <a:off x="4326339" y="3237327"/>
          <a:ext cx="2060061" cy="487284"/>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hr-HR" sz="900" dirty="0">
                          <a:solidFill>
                            <a:schemeClr val="bg1"/>
                          </a:solidFill>
                        </a:rPr>
                        <a:t>Problem</a:t>
                      </a:r>
                      <a:r>
                        <a:rPr lang="en-GB" sz="900" dirty="0">
                          <a:solidFill>
                            <a:schemeClr val="bg1"/>
                          </a:solidFill>
                        </a:rPr>
                        <a:t> (</a:t>
                      </a:r>
                      <a:r>
                        <a:rPr lang="hr-HR" sz="900" dirty="0" err="1">
                          <a:solidFill>
                            <a:schemeClr val="bg1"/>
                          </a:solidFill>
                        </a:rPr>
                        <a:t>Opasnsot</a:t>
                      </a:r>
                      <a:r>
                        <a:rPr lang="en-GB" sz="9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a:t>
                      </a:r>
                      <a:r>
                        <a:rPr lang="hr-HR" sz="700" dirty="0" err="1">
                          <a:solidFill>
                            <a:schemeClr val="bg1"/>
                          </a:solidFill>
                        </a:rPr>
                        <a:t>kro</a:t>
                      </a:r>
                      <a:r>
                        <a:rPr lang="hr-HR" sz="700" dirty="0">
                          <a:solidFill>
                            <a:schemeClr val="bg1"/>
                          </a:solidFill>
                        </a:rPr>
                        <a:t> kategorija </a:t>
                      </a:r>
                      <a:r>
                        <a:rPr lang="en-GB" sz="700" dirty="0">
                          <a:solidFill>
                            <a:schemeClr val="bg1"/>
                          </a:solidFill>
                        </a:rPr>
                        <a:t> (Urban</a:t>
                      </a:r>
                      <a:r>
                        <a:rPr lang="hr-HR" sz="700" dirty="0">
                          <a:solidFill>
                            <a:schemeClr val="bg1"/>
                          </a:solidFill>
                        </a:rPr>
                        <a:t>i</a:t>
                      </a:r>
                      <a:r>
                        <a:rPr lang="en-GB" sz="700" dirty="0">
                          <a:solidFill>
                            <a:schemeClr val="bg1"/>
                          </a:solidFill>
                        </a:rPr>
                        <a:t> S</a:t>
                      </a:r>
                      <a:r>
                        <a:rPr lang="hr-HR" sz="700" dirty="0">
                          <a:solidFill>
                            <a:schemeClr val="bg1"/>
                          </a:solidFill>
                        </a:rPr>
                        <a:t>i</a:t>
                      </a:r>
                      <a:r>
                        <a:rPr lang="en-GB" sz="700" dirty="0">
                          <a:solidFill>
                            <a:schemeClr val="bg1"/>
                          </a:solidFill>
                        </a:rPr>
                        <a:t>stem</a:t>
                      </a:r>
                      <a:r>
                        <a:rPr lang="hr-HR" sz="700" dirty="0">
                          <a:solidFill>
                            <a:schemeClr val="bg1"/>
                          </a:solidFill>
                        </a:rPr>
                        <a:t>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bl>
          </a:graphicData>
        </a:graphic>
      </p:graphicFrame>
      <p:sp>
        <p:nvSpPr>
          <p:cNvPr id="16" name="Flecha: a la derecha 15">
            <a:extLst>
              <a:ext uri="{FF2B5EF4-FFF2-40B4-BE49-F238E27FC236}">
                <a16:creationId xmlns:a16="http://schemas.microsoft.com/office/drawing/2014/main" id="{83B29FC2-019C-4E7A-8895-9F405EFF0076}"/>
              </a:ext>
            </a:extLst>
          </p:cNvPr>
          <p:cNvSpPr/>
          <p:nvPr/>
        </p:nvSpPr>
        <p:spPr>
          <a:xfrm>
            <a:off x="6562521" y="3220746"/>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935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Stru</a:t>
            </a:r>
            <a:r>
              <a:rPr lang="hr-HR" dirty="0" err="1">
                <a:solidFill>
                  <a:schemeClr val="accent4"/>
                </a:solidFill>
              </a:rPr>
              <a:t>ktura</a:t>
            </a:r>
            <a:r>
              <a:rPr lang="en-GB" dirty="0">
                <a:solidFill>
                  <a:schemeClr val="accent4"/>
                </a:solidFill>
              </a:rPr>
              <a:t> RBE Met</a:t>
            </a:r>
            <a:r>
              <a:rPr lang="hr-HR" dirty="0">
                <a:solidFill>
                  <a:schemeClr val="accent4"/>
                </a:solidFill>
              </a:rPr>
              <a:t>ode</a:t>
            </a:r>
            <a:endParaRPr dirty="0">
              <a:solidFill>
                <a:schemeClr val="accent4"/>
              </a:solidFill>
            </a:endParaRPr>
          </a:p>
        </p:txBody>
      </p:sp>
      <p:sp>
        <p:nvSpPr>
          <p:cNvPr id="4" name="CuadroTexto 3">
            <a:extLst>
              <a:ext uri="{FF2B5EF4-FFF2-40B4-BE49-F238E27FC236}">
                <a16:creationId xmlns:a16="http://schemas.microsoft.com/office/drawing/2014/main" id="{B48E181D-A516-41DB-A47C-9A2CEAA60354}"/>
              </a:ext>
            </a:extLst>
          </p:cNvPr>
          <p:cNvSpPr txBox="1"/>
          <p:nvPr/>
        </p:nvSpPr>
        <p:spPr>
          <a:xfrm>
            <a:off x="554400" y="1327868"/>
            <a:ext cx="3635937" cy="1384995"/>
          </a:xfrm>
          <a:prstGeom prst="rect">
            <a:avLst/>
          </a:prstGeom>
          <a:noFill/>
        </p:spPr>
        <p:txBody>
          <a:bodyPr wrap="square" rtlCol="0">
            <a:spAutoFit/>
          </a:bodyPr>
          <a:lstStyle/>
          <a:p>
            <a:pPr algn="just"/>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Razina </a:t>
            </a: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3</a:t>
            </a:r>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 </a:t>
            </a:r>
            <a:r>
              <a:rPr lang="hr-HR" sz="1200" b="1"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odgovara kategorijama rizika. Kategorije rizika sadrže kriterije ranjivosti i izloženosti te su klasificirane abecednim redom. Na primjer: A1.1 Rizik od štete za stambene zgrade, A1.2 Rizik od štete za javne zgrade, A1.3 Rizik od štete za poslovne zgrade itd.</a:t>
            </a:r>
            <a:endParaRPr lang="en-GB" sz="1200" dirty="0">
              <a:solidFill>
                <a:schemeClr val="tx2"/>
              </a:solidFill>
            </a:endParaRPr>
          </a:p>
        </p:txBody>
      </p:sp>
      <p:sp>
        <p:nvSpPr>
          <p:cNvPr id="9" name="CuadroTexto 8">
            <a:extLst>
              <a:ext uri="{FF2B5EF4-FFF2-40B4-BE49-F238E27FC236}">
                <a16:creationId xmlns:a16="http://schemas.microsoft.com/office/drawing/2014/main" id="{C7E07508-5C85-41D6-BC62-0CE495E06296}"/>
              </a:ext>
            </a:extLst>
          </p:cNvPr>
          <p:cNvSpPr txBox="1"/>
          <p:nvPr/>
        </p:nvSpPr>
        <p:spPr>
          <a:xfrm>
            <a:off x="554400" y="3093057"/>
            <a:ext cx="3524619" cy="1015663"/>
          </a:xfrm>
          <a:prstGeom prst="rect">
            <a:avLst/>
          </a:prstGeom>
          <a:noFill/>
        </p:spPr>
        <p:txBody>
          <a:bodyPr wrap="square" rtlCol="0">
            <a:spAutoFit/>
          </a:bodyPr>
          <a:lstStyle/>
          <a:p>
            <a:pPr algn="just"/>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Razina</a:t>
            </a: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 4</a:t>
            </a:r>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 </a:t>
            </a:r>
            <a:r>
              <a:rPr lang="hr-HR" sz="1200" b="1"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odgovaraju kriterijima procjene. RBE metoda uključuje tri vrste kriterija: kriterije ranjivosti i izloženosti, koji su povezani s kategorijama rizika, i kriterije opasnosti, koji su povezani s problemima.</a:t>
            </a:r>
            <a:endParaRPr lang="en-GB" sz="1200" dirty="0">
              <a:solidFill>
                <a:schemeClr val="tx2"/>
              </a:solidFill>
            </a:endParaRPr>
          </a:p>
        </p:txBody>
      </p:sp>
      <p:graphicFrame>
        <p:nvGraphicFramePr>
          <p:cNvPr id="15" name="Tabla 5">
            <a:extLst>
              <a:ext uri="{FF2B5EF4-FFF2-40B4-BE49-F238E27FC236}">
                <a16:creationId xmlns:a16="http://schemas.microsoft.com/office/drawing/2014/main" id="{9B8FCE84-CAB0-4BBF-9780-C0114B9A811C}"/>
              </a:ext>
            </a:extLst>
          </p:cNvPr>
          <p:cNvGraphicFramePr>
            <a:graphicFrameLocks noGrp="1"/>
          </p:cNvGraphicFramePr>
          <p:nvPr>
            <p:extLst>
              <p:ext uri="{D42A27DB-BD31-4B8C-83A1-F6EECF244321}">
                <p14:modId xmlns:p14="http://schemas.microsoft.com/office/powerpoint/2010/main" val="2447448065"/>
              </p:ext>
            </p:extLst>
          </p:nvPr>
        </p:nvGraphicFramePr>
        <p:xfrm>
          <a:off x="7236740" y="1344449"/>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Hazard</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a:t>
                      </a:r>
                      <a:r>
                        <a:rPr lang="en-GB" sz="700" b="1" dirty="0" err="1">
                          <a:latin typeface="Trebuchet MS" panose="020B0603020202020204" pitchFamily="34" charset="0"/>
                        </a:rPr>
                        <a:t>Hn</a:t>
                      </a:r>
                      <a:endParaRPr lang="en-GB" sz="700" b="1" dirty="0">
                        <a:latin typeface="Trebuchet MS" panose="020B0603020202020204" pitchFamily="34" charset="0"/>
                      </a:endParaRPr>
                    </a:p>
                  </a:txBody>
                  <a:tcPr/>
                </a:tc>
                <a:tc>
                  <a:txBody>
                    <a:bodyPr/>
                    <a:lstStyle/>
                    <a:p>
                      <a:r>
                        <a:rPr lang="hr-HR" sz="700" b="1" i="0" dirty="0">
                          <a:latin typeface="Trebuchet MS" panose="020B0603020202020204" pitchFamily="34" charset="0"/>
                        </a:rPr>
                        <a:t>Kriterij </a:t>
                      </a:r>
                      <a:r>
                        <a:rPr lang="hr-HR" sz="700" b="1" i="0" dirty="0" err="1">
                          <a:latin typeface="Trebuchet MS" panose="020B0603020202020204" pitchFamily="34" charset="0"/>
                        </a:rPr>
                        <a:t>opanosti</a:t>
                      </a:r>
                      <a:endParaRPr lang="en-GB" sz="700" b="1" i="0" dirty="0">
                        <a:latin typeface="Trebuchet MS" panose="020B0603020202020204" pitchFamily="34" charset="0"/>
                      </a:endParaRP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152671757"/>
                  </a:ext>
                </a:extLst>
              </a:tr>
            </a:tbl>
          </a:graphicData>
        </a:graphic>
      </p:graphicFrame>
      <p:graphicFrame>
        <p:nvGraphicFramePr>
          <p:cNvPr id="16" name="Tabla 11">
            <a:extLst>
              <a:ext uri="{FF2B5EF4-FFF2-40B4-BE49-F238E27FC236}">
                <a16:creationId xmlns:a16="http://schemas.microsoft.com/office/drawing/2014/main" id="{CA6E1EC4-3EE2-4A8B-B61A-F366757A9620}"/>
              </a:ext>
            </a:extLst>
          </p:cNvPr>
          <p:cNvGraphicFramePr>
            <a:graphicFrameLocks noGrp="1"/>
          </p:cNvGraphicFramePr>
          <p:nvPr>
            <p:extLst>
              <p:ext uri="{D42A27DB-BD31-4B8C-83A1-F6EECF244321}">
                <p14:modId xmlns:p14="http://schemas.microsoft.com/office/powerpoint/2010/main" val="2353537771"/>
              </p:ext>
            </p:extLst>
          </p:nvPr>
        </p:nvGraphicFramePr>
        <p:xfrm>
          <a:off x="4500438" y="1344449"/>
          <a:ext cx="2060061" cy="792084"/>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hr-HR" sz="900" dirty="0">
                          <a:solidFill>
                            <a:schemeClr val="bg1"/>
                          </a:solidFill>
                        </a:rPr>
                        <a:t>Problem</a:t>
                      </a:r>
                      <a:r>
                        <a:rPr lang="en-GB" sz="900" dirty="0">
                          <a:solidFill>
                            <a:schemeClr val="bg1"/>
                          </a:solidFill>
                        </a:rPr>
                        <a:t> (</a:t>
                      </a:r>
                      <a:r>
                        <a:rPr lang="hr-HR" sz="900" dirty="0">
                          <a:solidFill>
                            <a:schemeClr val="bg1"/>
                          </a:solidFill>
                        </a:rPr>
                        <a:t>Opasnost</a:t>
                      </a:r>
                      <a:r>
                        <a:rPr lang="en-GB" sz="9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t>
                      </a:r>
                      <a:r>
                        <a:rPr lang="hr-HR" sz="700" dirty="0">
                          <a:solidFill>
                            <a:schemeClr val="bg1"/>
                          </a:solidFill>
                        </a:rPr>
                        <a:t>AKRO KATEGORIJA </a:t>
                      </a:r>
                      <a:r>
                        <a:rPr lang="en-GB" sz="700" dirty="0">
                          <a:solidFill>
                            <a:schemeClr val="bg1"/>
                          </a:solidFill>
                        </a:rPr>
                        <a:t> (Urban</a:t>
                      </a:r>
                      <a:r>
                        <a:rPr lang="hr-HR" sz="700" dirty="0">
                          <a:solidFill>
                            <a:schemeClr val="bg1"/>
                          </a:solidFill>
                        </a:rPr>
                        <a:t>I</a:t>
                      </a:r>
                      <a:r>
                        <a:rPr lang="en-GB" sz="700" dirty="0">
                          <a:solidFill>
                            <a:schemeClr val="bg1"/>
                          </a:solidFill>
                        </a:rPr>
                        <a:t> S</a:t>
                      </a:r>
                      <a:r>
                        <a:rPr lang="hr-HR" sz="700" dirty="0" err="1">
                          <a:solidFill>
                            <a:schemeClr val="bg1"/>
                          </a:solidFill>
                        </a:rPr>
                        <a:t>istemi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hr-HR" sz="700" dirty="0">
                          <a:solidFill>
                            <a:schemeClr val="bg1"/>
                          </a:solidFill>
                        </a:rPr>
                        <a:t>Kategorija </a:t>
                      </a:r>
                      <a:r>
                        <a:rPr lang="en-GB" sz="700" dirty="0">
                          <a:solidFill>
                            <a:schemeClr val="bg1"/>
                          </a:solidFill>
                        </a:rPr>
                        <a:t> (</a:t>
                      </a:r>
                      <a:r>
                        <a:rPr lang="hr-HR" sz="700" dirty="0">
                          <a:solidFill>
                            <a:schemeClr val="bg1"/>
                          </a:solidFill>
                        </a:rPr>
                        <a:t>Izloženi </a:t>
                      </a:r>
                      <a:r>
                        <a:rPr lang="en-GB" sz="700" dirty="0">
                          <a:solidFill>
                            <a:schemeClr val="bg1"/>
                          </a:solidFill>
                        </a:rPr>
                        <a:t> Element</a:t>
                      </a:r>
                      <a:r>
                        <a:rPr lang="hr-HR" sz="700" dirty="0">
                          <a:solidFill>
                            <a:schemeClr val="bg1"/>
                          </a:solidFill>
                        </a:rPr>
                        <a:t>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bl>
          </a:graphicData>
        </a:graphic>
      </p:graphicFrame>
      <p:sp>
        <p:nvSpPr>
          <p:cNvPr id="17" name="Flecha: a la derecha 16">
            <a:extLst>
              <a:ext uri="{FF2B5EF4-FFF2-40B4-BE49-F238E27FC236}">
                <a16:creationId xmlns:a16="http://schemas.microsoft.com/office/drawing/2014/main" id="{1FC10B95-D3D6-4421-9FF5-734BE91E5151}"/>
              </a:ext>
            </a:extLst>
          </p:cNvPr>
          <p:cNvSpPr/>
          <p:nvPr/>
        </p:nvSpPr>
        <p:spPr>
          <a:xfrm>
            <a:off x="6736620" y="1327868"/>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8" name="Tabla 5">
            <a:extLst>
              <a:ext uri="{FF2B5EF4-FFF2-40B4-BE49-F238E27FC236}">
                <a16:creationId xmlns:a16="http://schemas.microsoft.com/office/drawing/2014/main" id="{7B092D9C-7DE0-43B8-9F4C-B7E025E6B6AC}"/>
              </a:ext>
            </a:extLst>
          </p:cNvPr>
          <p:cNvGraphicFramePr>
            <a:graphicFrameLocks noGrp="1"/>
          </p:cNvGraphicFramePr>
          <p:nvPr>
            <p:extLst>
              <p:ext uri="{D42A27DB-BD31-4B8C-83A1-F6EECF244321}">
                <p14:modId xmlns:p14="http://schemas.microsoft.com/office/powerpoint/2010/main" val="1983219146"/>
              </p:ext>
            </p:extLst>
          </p:nvPr>
        </p:nvGraphicFramePr>
        <p:xfrm>
          <a:off x="7236740" y="2973682"/>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Hazard</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a:t>
                      </a:r>
                      <a:r>
                        <a:rPr lang="en-GB" sz="700" b="1" dirty="0" err="1">
                          <a:latin typeface="Trebuchet MS" panose="020B0603020202020204" pitchFamily="34" charset="0"/>
                        </a:rPr>
                        <a:t>Hn</a:t>
                      </a:r>
                      <a:endParaRPr lang="en-GB" sz="700" b="1" dirty="0">
                        <a:latin typeface="Trebuchet MS" panose="020B0603020202020204" pitchFamily="34" charset="0"/>
                      </a:endParaRP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152671757"/>
                  </a:ext>
                </a:extLst>
              </a:tr>
            </a:tbl>
          </a:graphicData>
        </a:graphic>
      </p:graphicFrame>
      <p:graphicFrame>
        <p:nvGraphicFramePr>
          <p:cNvPr id="19" name="Tabla 11">
            <a:extLst>
              <a:ext uri="{FF2B5EF4-FFF2-40B4-BE49-F238E27FC236}">
                <a16:creationId xmlns:a16="http://schemas.microsoft.com/office/drawing/2014/main" id="{BF8B97B9-1DA0-4A19-82D8-6067D64C3050}"/>
              </a:ext>
            </a:extLst>
          </p:cNvPr>
          <p:cNvGraphicFramePr>
            <a:graphicFrameLocks noGrp="1"/>
          </p:cNvGraphicFramePr>
          <p:nvPr>
            <p:extLst>
              <p:ext uri="{D42A27DB-BD31-4B8C-83A1-F6EECF244321}">
                <p14:modId xmlns:p14="http://schemas.microsoft.com/office/powerpoint/2010/main" val="591137755"/>
              </p:ext>
            </p:extLst>
          </p:nvPr>
        </p:nvGraphicFramePr>
        <p:xfrm>
          <a:off x="4500438" y="2973682"/>
          <a:ext cx="2060061" cy="1782288"/>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hr-HR" sz="900" dirty="0">
                          <a:solidFill>
                            <a:schemeClr val="bg1"/>
                          </a:solidFill>
                        </a:rPr>
                        <a:t>Problem</a:t>
                      </a:r>
                      <a:r>
                        <a:rPr lang="en-GB" sz="900" dirty="0">
                          <a:solidFill>
                            <a:schemeClr val="bg1"/>
                          </a:solidFill>
                        </a:rPr>
                        <a:t> (</a:t>
                      </a:r>
                      <a:r>
                        <a:rPr lang="hr-HR" sz="900" dirty="0">
                          <a:solidFill>
                            <a:schemeClr val="bg1"/>
                          </a:solidFill>
                        </a:rPr>
                        <a:t>Opasnost</a:t>
                      </a:r>
                      <a:r>
                        <a:rPr lang="en-GB" sz="9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a:t>
                      </a:r>
                      <a:r>
                        <a:rPr lang="hr-HR" sz="700" dirty="0">
                          <a:solidFill>
                            <a:schemeClr val="bg1"/>
                          </a:solidFill>
                        </a:rPr>
                        <a:t>KRO KATEGORIJA</a:t>
                      </a:r>
                      <a:r>
                        <a:rPr lang="en-GB" sz="700" dirty="0">
                          <a:solidFill>
                            <a:schemeClr val="bg1"/>
                          </a:solidFill>
                        </a:rPr>
                        <a:t> (Urban</a:t>
                      </a:r>
                      <a:r>
                        <a:rPr lang="hr-HR" sz="700" dirty="0">
                          <a:solidFill>
                            <a:schemeClr val="bg1"/>
                          </a:solidFill>
                        </a:rPr>
                        <a:t>I</a:t>
                      </a:r>
                      <a:r>
                        <a:rPr lang="en-GB" sz="700" dirty="0">
                          <a:solidFill>
                            <a:schemeClr val="bg1"/>
                          </a:solidFill>
                        </a:rPr>
                        <a:t> S</a:t>
                      </a:r>
                      <a:r>
                        <a:rPr lang="hr-HR" sz="700" dirty="0">
                          <a:solidFill>
                            <a:schemeClr val="bg1"/>
                          </a:solidFill>
                        </a:rPr>
                        <a:t>I</a:t>
                      </a:r>
                      <a:r>
                        <a:rPr lang="en-GB" sz="700" dirty="0">
                          <a:solidFill>
                            <a:schemeClr val="bg1"/>
                          </a:solidFill>
                        </a:rPr>
                        <a:t>stem</a:t>
                      </a:r>
                      <a:r>
                        <a:rPr lang="hr-HR" sz="700" dirty="0">
                          <a:solidFill>
                            <a:schemeClr val="bg1"/>
                          </a:solidFill>
                        </a:rPr>
                        <a:t>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hr-HR" sz="700" dirty="0">
                          <a:solidFill>
                            <a:schemeClr val="bg1"/>
                          </a:solidFill>
                        </a:rPr>
                        <a:t>KATEGORIJA RIZIKA</a:t>
                      </a:r>
                      <a:r>
                        <a:rPr lang="en-GB" sz="700" dirty="0">
                          <a:solidFill>
                            <a:schemeClr val="bg1"/>
                          </a:solidFill>
                        </a:rPr>
                        <a:t> (</a:t>
                      </a:r>
                      <a:r>
                        <a:rPr lang="hr-HR" sz="700" dirty="0">
                          <a:solidFill>
                            <a:schemeClr val="bg1"/>
                          </a:solidFill>
                        </a:rPr>
                        <a:t>Izloženi elementi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r h="243642">
                <a:tc gridSpan="2">
                  <a:txBody>
                    <a:bodyPr/>
                    <a:lstStyle/>
                    <a:p>
                      <a:pPr algn="ctr"/>
                      <a:r>
                        <a:rPr lang="hr-HR" sz="900" dirty="0">
                          <a:solidFill>
                            <a:schemeClr val="bg1"/>
                          </a:solidFill>
                        </a:rPr>
                        <a:t>RANJIVOST</a:t>
                      </a:r>
                      <a:endParaRPr lang="en-GB" sz="9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76962143"/>
                  </a:ext>
                </a:extLst>
              </a:tr>
              <a:tr h="243642">
                <a:tc>
                  <a:txBody>
                    <a:bodyPr/>
                    <a:lstStyle/>
                    <a:p>
                      <a:r>
                        <a:rPr lang="en-GB" sz="700" dirty="0">
                          <a:solidFill>
                            <a:schemeClr val="tx2"/>
                          </a:solidFill>
                        </a:rPr>
                        <a:t>A1.1.1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hr-HR" sz="700" dirty="0">
                          <a:solidFill>
                            <a:schemeClr val="tx2"/>
                          </a:solidFill>
                        </a:rPr>
                        <a:t>Kriterij ranjivosti</a:t>
                      </a:r>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37634920"/>
                  </a:ext>
                </a:extLst>
              </a:tr>
              <a:tr h="243642">
                <a:tc gridSpan="2">
                  <a:txBody>
                    <a:bodyPr/>
                    <a:lstStyle/>
                    <a:p>
                      <a:pPr algn="ctr"/>
                      <a:r>
                        <a:rPr lang="hr-HR" sz="900" dirty="0">
                          <a:solidFill>
                            <a:schemeClr val="bg1"/>
                          </a:solidFill>
                        </a:rPr>
                        <a:t>IZLAGANJE</a:t>
                      </a:r>
                      <a:endParaRPr lang="en-GB" sz="9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21343748"/>
                  </a:ext>
                </a:extLst>
              </a:tr>
              <a:tr h="136832">
                <a:tc>
                  <a:txBody>
                    <a:bodyPr/>
                    <a:lstStyle/>
                    <a:p>
                      <a:r>
                        <a:rPr lang="en-GB" sz="600" dirty="0">
                          <a:solidFill>
                            <a:schemeClr val="tx2"/>
                          </a:solidFill>
                        </a:rPr>
                        <a:t>A1.1-E1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hr-HR" sz="700" dirty="0">
                          <a:solidFill>
                            <a:schemeClr val="tx2"/>
                          </a:solidFill>
                        </a:rPr>
                        <a:t>Kriterij izloženosti</a:t>
                      </a:r>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75803065"/>
                  </a:ext>
                </a:extLst>
              </a:tr>
            </a:tbl>
          </a:graphicData>
        </a:graphic>
      </p:graphicFrame>
      <p:sp>
        <p:nvSpPr>
          <p:cNvPr id="20" name="Flecha: a la derecha 19">
            <a:extLst>
              <a:ext uri="{FF2B5EF4-FFF2-40B4-BE49-F238E27FC236}">
                <a16:creationId xmlns:a16="http://schemas.microsoft.com/office/drawing/2014/main" id="{35E9E02A-6A65-4398-B269-0AFAB4A984CD}"/>
              </a:ext>
            </a:extLst>
          </p:cNvPr>
          <p:cNvSpPr/>
          <p:nvPr/>
        </p:nvSpPr>
        <p:spPr>
          <a:xfrm>
            <a:off x="6736620" y="2957101"/>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132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St</a:t>
            </a:r>
            <a:r>
              <a:rPr lang="hr-HR" dirty="0" err="1">
                <a:solidFill>
                  <a:schemeClr val="accent4"/>
                </a:solidFill>
              </a:rPr>
              <a:t>ruktura</a:t>
            </a:r>
            <a:r>
              <a:rPr lang="hr-HR" dirty="0">
                <a:solidFill>
                  <a:schemeClr val="accent4"/>
                </a:solidFill>
              </a:rPr>
              <a:t>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45013" y="1927983"/>
            <a:ext cx="3604132" cy="1461619"/>
          </a:xfrm>
          <a:prstGeom prst="rect">
            <a:avLst/>
          </a:prstGeom>
          <a:noFill/>
        </p:spPr>
        <p:txBody>
          <a:bodyPr wrap="square" rtlCol="0">
            <a:spAutoFit/>
          </a:bodyPr>
          <a:lstStyle/>
          <a:p>
            <a:pPr marR="215265" lvl="0" algn="just">
              <a:lnSpc>
                <a:spcPct val="107000"/>
              </a:lnSpc>
              <a:tabLst>
                <a:tab pos="1890395" algn="l"/>
              </a:tabLst>
            </a:pPr>
            <a:r>
              <a:rPr lang="en-GB" sz="1200" b="1" dirty="0">
                <a:solidFill>
                  <a:schemeClr val="accent4"/>
                </a:solidFill>
                <a:effectLst/>
                <a:latin typeface="Trebuchet MS" panose="020B0603020202020204" pitchFamily="34" charset="0"/>
                <a:ea typeface="Trebuchet MS" panose="020B0603020202020204" pitchFamily="34" charset="0"/>
                <a:cs typeface="Times New Roman" panose="02020603050405020304" pitchFamily="18" charset="0"/>
              </a:rPr>
              <a:t>Level 5</a:t>
            </a:r>
            <a:r>
              <a:rPr lang="hr-HR" sz="1200" b="1" dirty="0">
                <a:solidFill>
                  <a:schemeClr val="accent4"/>
                </a:solidFill>
                <a:latin typeface="Trebuchet MS" panose="020B0603020202020204" pitchFamily="34" charset="0"/>
                <a:ea typeface="Trebuchet MS" panose="020B0603020202020204" pitchFamily="34" charset="0"/>
                <a:cs typeface="Times New Roman" panose="02020603050405020304" pitchFamily="18" charset="0"/>
              </a:rPr>
              <a:t> </a:t>
            </a:r>
            <a:r>
              <a:rPr lang="hr-HR" sz="1200" b="1"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odgovara pokazateljima. Svaki pokazatelj povezan je s određenim kriterijem (opasnost, izloženost ili ranjivost) i koristi se za kvantificiranje učinka s obzirom na taj kriterij. Pokazatelji mogu biti i kvantitativni i kvalitativni. Kriterij se može povezati samo s jednim pokazateljem.</a:t>
            </a:r>
            <a:endParaRPr lang="en-GB" sz="200" dirty="0">
              <a:solidFill>
                <a:schemeClr val="tx2"/>
              </a:solidFill>
              <a:latin typeface="Trebuchet MS" panose="020B0603020202020204" pitchFamily="34" charset="0"/>
            </a:endParaRPr>
          </a:p>
        </p:txBody>
      </p:sp>
      <p:graphicFrame>
        <p:nvGraphicFramePr>
          <p:cNvPr id="5" name="Tabla 5">
            <a:extLst>
              <a:ext uri="{FF2B5EF4-FFF2-40B4-BE49-F238E27FC236}">
                <a16:creationId xmlns:a16="http://schemas.microsoft.com/office/drawing/2014/main" id="{8DE8CFB0-F11A-4773-B8C7-493133647272}"/>
              </a:ext>
            </a:extLst>
          </p:cNvPr>
          <p:cNvGraphicFramePr>
            <a:graphicFrameLocks noGrp="1"/>
          </p:cNvGraphicFramePr>
          <p:nvPr>
            <p:extLst>
              <p:ext uri="{D42A27DB-BD31-4B8C-83A1-F6EECF244321}">
                <p14:modId xmlns:p14="http://schemas.microsoft.com/office/powerpoint/2010/main" val="1844161428"/>
              </p:ext>
            </p:extLst>
          </p:nvPr>
        </p:nvGraphicFramePr>
        <p:xfrm>
          <a:off x="7049540" y="1944564"/>
          <a:ext cx="1680575" cy="1386840"/>
        </p:xfrm>
        <a:graphic>
          <a:graphicData uri="http://schemas.openxmlformats.org/drawingml/2006/table">
            <a:tbl>
              <a:tblPr firstRow="1" bandRow="1">
                <a:tableStyleId>{434DCDA1-2905-4F39-BDB8-6E48AD9FA57C}</a:tableStyleId>
              </a:tblPr>
              <a:tblGrid>
                <a:gridCol w="406175">
                  <a:extLst>
                    <a:ext uri="{9D8B030D-6E8A-4147-A177-3AD203B41FA5}">
                      <a16:colId xmlns:a16="http://schemas.microsoft.com/office/drawing/2014/main" val="1066306797"/>
                    </a:ext>
                  </a:extLst>
                </a:gridCol>
                <a:gridCol w="1274400">
                  <a:extLst>
                    <a:ext uri="{9D8B030D-6E8A-4147-A177-3AD203B41FA5}">
                      <a16:colId xmlns:a16="http://schemas.microsoft.com/office/drawing/2014/main" val="3090396231"/>
                    </a:ext>
                  </a:extLst>
                </a:gridCol>
              </a:tblGrid>
              <a:tr h="186974">
                <a:tc gridSpan="2">
                  <a:txBody>
                    <a:bodyPr/>
                    <a:lstStyle/>
                    <a:p>
                      <a:pPr algn="ctr"/>
                      <a:r>
                        <a:rPr lang="en-GB" sz="700" dirty="0">
                          <a:latin typeface="Trebuchet MS" panose="020B0603020202020204" pitchFamily="34" charset="0"/>
                        </a:rPr>
                        <a:t>Hazard</a:t>
                      </a:r>
                    </a:p>
                  </a:txBody>
                  <a:tcPr anchor="ctr">
                    <a:solidFill>
                      <a:schemeClr val="accent2"/>
                    </a:solidFill>
                  </a:tcPr>
                </a:tc>
                <a:tc hMerge="1">
                  <a:txBody>
                    <a:bodyPr/>
                    <a:lstStyle/>
                    <a:p>
                      <a:endParaRPr lang="en-GB" sz="1200" dirty="0">
                        <a:latin typeface="Trebuchet MS" panose="020B0603020202020204" pitchFamily="34" charset="0"/>
                      </a:endParaRPr>
                    </a:p>
                  </a:txBody>
                  <a:tcPr/>
                </a:tc>
                <a:extLst>
                  <a:ext uri="{0D108BD9-81ED-4DB2-BD59-A6C34878D82A}">
                    <a16:rowId xmlns:a16="http://schemas.microsoft.com/office/drawing/2014/main" val="4236957608"/>
                  </a:ext>
                </a:extLst>
              </a:tr>
              <a:tr h="186974">
                <a:tc>
                  <a:txBody>
                    <a:bodyPr/>
                    <a:lstStyle/>
                    <a:p>
                      <a:r>
                        <a:rPr lang="en-GB" sz="700" b="1" dirty="0">
                          <a:latin typeface="Trebuchet MS" panose="020B0603020202020204" pitchFamily="34" charset="0"/>
                        </a:rPr>
                        <a:t>A-H1</a:t>
                      </a:r>
                    </a:p>
                  </a:txBody>
                  <a:tcPr/>
                </a:tc>
                <a:tc>
                  <a:txBody>
                    <a:bodyPr/>
                    <a:lstStyle/>
                    <a:p>
                      <a:r>
                        <a:rPr lang="hr-HR" sz="700" b="1" i="0" dirty="0">
                          <a:latin typeface="Trebuchet MS" panose="020B0603020202020204" pitchFamily="34" charset="0"/>
                        </a:rPr>
                        <a:t>Indikator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335031179"/>
                  </a:ext>
                </a:extLst>
              </a:tr>
              <a:tr h="186974">
                <a:tc>
                  <a:txBody>
                    <a:bodyPr/>
                    <a:lstStyle/>
                    <a:p>
                      <a:endParaRPr lang="en-GB" sz="700" dirty="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9705883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A-H2</a:t>
                      </a: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1543230390"/>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202026510"/>
                  </a:ext>
                </a:extLst>
              </a:tr>
              <a:tr h="18697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b="1" dirty="0">
                          <a:latin typeface="Trebuchet MS" panose="020B0603020202020204" pitchFamily="34" charset="0"/>
                        </a:rPr>
                        <a:t>A-</a:t>
                      </a:r>
                      <a:r>
                        <a:rPr lang="en-GB" sz="700" b="1" dirty="0" err="1">
                          <a:latin typeface="Trebuchet MS" panose="020B0603020202020204" pitchFamily="34" charset="0"/>
                        </a:rPr>
                        <a:t>Hn</a:t>
                      </a:r>
                      <a:endParaRPr lang="en-GB" sz="700" b="1" dirty="0">
                        <a:latin typeface="Trebuchet MS" panose="020B0603020202020204" pitchFamily="34" charset="0"/>
                      </a:endParaRPr>
                    </a:p>
                  </a:txBody>
                  <a:tcPr/>
                </a:tc>
                <a:tc>
                  <a:txBody>
                    <a:bodyPr/>
                    <a:lstStyle/>
                    <a:p>
                      <a:r>
                        <a:rPr lang="hr-HR" sz="700" b="1" i="0" dirty="0">
                          <a:latin typeface="Trebuchet MS" panose="020B0603020202020204" pitchFamily="34" charset="0"/>
                        </a:rPr>
                        <a:t>Kriterij opasnosti</a:t>
                      </a:r>
                      <a:endParaRPr lang="en-GB" sz="700" b="1" i="0" dirty="0">
                        <a:latin typeface="Trebuchet MS" panose="020B0603020202020204" pitchFamily="34" charset="0"/>
                      </a:endParaRPr>
                    </a:p>
                  </a:txBody>
                  <a:tcPr/>
                </a:tc>
                <a:extLst>
                  <a:ext uri="{0D108BD9-81ED-4DB2-BD59-A6C34878D82A}">
                    <a16:rowId xmlns:a16="http://schemas.microsoft.com/office/drawing/2014/main" val="877070772"/>
                  </a:ext>
                </a:extLst>
              </a:tr>
              <a:tr h="186974">
                <a:tc>
                  <a:txBody>
                    <a:bodyPr/>
                    <a:lstStyle/>
                    <a:p>
                      <a:endParaRPr lang="en-GB" sz="700">
                        <a:latin typeface="Trebuchet MS" panose="020B0603020202020204" pitchFamily="34" charset="0"/>
                      </a:endParaRPr>
                    </a:p>
                  </a:txBody>
                  <a:tcPr/>
                </a:tc>
                <a:tc>
                  <a:txBody>
                    <a:bodyPr/>
                    <a:lstStyle/>
                    <a:p>
                      <a:r>
                        <a:rPr lang="hr-HR" sz="700" dirty="0">
                          <a:latin typeface="Trebuchet MS" panose="020B0603020202020204" pitchFamily="34" charset="0"/>
                        </a:rPr>
                        <a:t>Indikator opasnosti</a:t>
                      </a:r>
                      <a:endParaRPr lang="en-GB" sz="700" dirty="0">
                        <a:latin typeface="Trebuchet MS" panose="020B0603020202020204" pitchFamily="34" charset="0"/>
                      </a:endParaRPr>
                    </a:p>
                  </a:txBody>
                  <a:tcPr/>
                </a:tc>
                <a:extLst>
                  <a:ext uri="{0D108BD9-81ED-4DB2-BD59-A6C34878D82A}">
                    <a16:rowId xmlns:a16="http://schemas.microsoft.com/office/drawing/2014/main" val="1152671757"/>
                  </a:ext>
                </a:extLst>
              </a:tr>
            </a:tbl>
          </a:graphicData>
        </a:graphic>
      </p:graphicFrame>
      <p:graphicFrame>
        <p:nvGraphicFramePr>
          <p:cNvPr id="6" name="Tabla 11">
            <a:extLst>
              <a:ext uri="{FF2B5EF4-FFF2-40B4-BE49-F238E27FC236}">
                <a16:creationId xmlns:a16="http://schemas.microsoft.com/office/drawing/2014/main" id="{16BBEFDB-C30C-469C-8950-8B3B68800037}"/>
              </a:ext>
            </a:extLst>
          </p:cNvPr>
          <p:cNvGraphicFramePr>
            <a:graphicFrameLocks noGrp="1"/>
          </p:cNvGraphicFramePr>
          <p:nvPr>
            <p:extLst>
              <p:ext uri="{D42A27DB-BD31-4B8C-83A1-F6EECF244321}">
                <p14:modId xmlns:p14="http://schemas.microsoft.com/office/powerpoint/2010/main" val="2410498143"/>
              </p:ext>
            </p:extLst>
          </p:nvPr>
        </p:nvGraphicFramePr>
        <p:xfrm>
          <a:off x="4313238" y="1944564"/>
          <a:ext cx="2060061" cy="2162892"/>
        </p:xfrm>
        <a:graphic>
          <a:graphicData uri="http://schemas.openxmlformats.org/drawingml/2006/table">
            <a:tbl>
              <a:tblPr firstRow="1" bandRow="1">
                <a:tableStyleId>{434DCDA1-2905-4F39-BDB8-6E48AD9FA57C}</a:tableStyleId>
              </a:tblPr>
              <a:tblGrid>
                <a:gridCol w="472841">
                  <a:extLst>
                    <a:ext uri="{9D8B030D-6E8A-4147-A177-3AD203B41FA5}">
                      <a16:colId xmlns:a16="http://schemas.microsoft.com/office/drawing/2014/main" val="4216849035"/>
                    </a:ext>
                  </a:extLst>
                </a:gridCol>
                <a:gridCol w="1587220">
                  <a:extLst>
                    <a:ext uri="{9D8B030D-6E8A-4147-A177-3AD203B41FA5}">
                      <a16:colId xmlns:a16="http://schemas.microsoft.com/office/drawing/2014/main" val="3341644800"/>
                    </a:ext>
                  </a:extLst>
                </a:gridCol>
              </a:tblGrid>
              <a:tr h="243642">
                <a:tc>
                  <a:txBody>
                    <a:bodyPr/>
                    <a:lstStyle/>
                    <a:p>
                      <a:r>
                        <a:rPr lang="en-GB" sz="900" dirty="0">
                          <a:solidFill>
                            <a:schemeClr val="bg1"/>
                          </a:solidFill>
                        </a:rPr>
                        <a:t>A</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tc>
                  <a:txBody>
                    <a:bodyPr/>
                    <a:lstStyle/>
                    <a:p>
                      <a:r>
                        <a:rPr lang="hr-HR" sz="900" dirty="0">
                          <a:solidFill>
                            <a:schemeClr val="bg1"/>
                          </a:solidFill>
                        </a:rPr>
                        <a:t>Problem</a:t>
                      </a:r>
                      <a:r>
                        <a:rPr lang="en-GB" sz="900" dirty="0">
                          <a:solidFill>
                            <a:schemeClr val="bg1"/>
                          </a:solidFill>
                        </a:rPr>
                        <a:t> (</a:t>
                      </a:r>
                      <a:r>
                        <a:rPr lang="hr-HR" sz="900" dirty="0">
                          <a:solidFill>
                            <a:schemeClr val="bg1"/>
                          </a:solidFill>
                        </a:rPr>
                        <a:t>Opasnosti</a:t>
                      </a:r>
                      <a:r>
                        <a:rPr lang="en-GB" sz="9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793708171"/>
                  </a:ext>
                </a:extLst>
              </a:tr>
              <a:tr h="243642">
                <a:tc>
                  <a:txBody>
                    <a:bodyPr/>
                    <a:lstStyle/>
                    <a:p>
                      <a:r>
                        <a:rPr lang="en-GB" sz="900" dirty="0">
                          <a:solidFill>
                            <a:schemeClr val="bg1"/>
                          </a:solidFill>
                        </a:rPr>
                        <a:t>A1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tc>
                  <a:txBody>
                    <a:bodyPr/>
                    <a:lstStyle/>
                    <a:p>
                      <a:r>
                        <a:rPr lang="en-GB" sz="700" dirty="0">
                          <a:solidFill>
                            <a:schemeClr val="bg1"/>
                          </a:solidFill>
                        </a:rPr>
                        <a:t>Ma</a:t>
                      </a:r>
                      <a:r>
                        <a:rPr lang="hr-HR" sz="700" dirty="0" err="1">
                          <a:solidFill>
                            <a:schemeClr val="bg1"/>
                          </a:solidFill>
                        </a:rPr>
                        <a:t>kro</a:t>
                      </a:r>
                      <a:r>
                        <a:rPr lang="hr-HR" sz="700" dirty="0">
                          <a:solidFill>
                            <a:schemeClr val="bg1"/>
                          </a:solidFill>
                        </a:rPr>
                        <a:t> kategorija</a:t>
                      </a:r>
                      <a:r>
                        <a:rPr lang="en-GB" sz="700" dirty="0">
                          <a:solidFill>
                            <a:schemeClr val="bg1"/>
                          </a:solidFill>
                        </a:rPr>
                        <a:t> (Urban</a:t>
                      </a:r>
                      <a:r>
                        <a:rPr lang="hr-HR" sz="700" dirty="0">
                          <a:solidFill>
                            <a:schemeClr val="bg1"/>
                          </a:solidFill>
                        </a:rPr>
                        <a:t>i sistemi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856076102"/>
                  </a:ext>
                </a:extLst>
              </a:tr>
              <a:tr h="243642">
                <a:tc>
                  <a:txBody>
                    <a:bodyPr/>
                    <a:lstStyle/>
                    <a:p>
                      <a:r>
                        <a:rPr lang="en-GB" sz="900" dirty="0">
                          <a:solidFill>
                            <a:schemeClr val="bg1"/>
                          </a:solidFill>
                        </a:rPr>
                        <a:t>A1.1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r>
                        <a:rPr lang="hr-HR" sz="700" dirty="0">
                          <a:solidFill>
                            <a:schemeClr val="bg1"/>
                          </a:solidFill>
                        </a:rPr>
                        <a:t>Kategorija  rizika </a:t>
                      </a:r>
                      <a:r>
                        <a:rPr lang="en-GB" sz="700" dirty="0">
                          <a:solidFill>
                            <a:schemeClr val="bg1"/>
                          </a:solidFill>
                        </a:rPr>
                        <a:t> (</a:t>
                      </a:r>
                      <a:r>
                        <a:rPr lang="hr-HR" sz="700" dirty="0">
                          <a:solidFill>
                            <a:schemeClr val="bg1"/>
                          </a:solidFill>
                        </a:rPr>
                        <a:t>Izloženi elementi</a:t>
                      </a:r>
                      <a:r>
                        <a:rPr lang="en-GB" sz="700" dirty="0">
                          <a:solidFill>
                            <a:schemeClr val="bg1"/>
                          </a:solidFill>
                        </a:rPr>
                        <a: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681031488"/>
                  </a:ext>
                </a:extLst>
              </a:tr>
              <a:tr h="243642">
                <a:tc gridSpan="2">
                  <a:txBody>
                    <a:bodyPr/>
                    <a:lstStyle/>
                    <a:p>
                      <a:pPr algn="ctr"/>
                      <a:r>
                        <a:rPr lang="hr-HR" sz="900" dirty="0">
                          <a:solidFill>
                            <a:schemeClr val="bg1"/>
                          </a:solidFill>
                        </a:rPr>
                        <a:t>OSJETLJIVOST</a:t>
                      </a:r>
                      <a:endParaRPr lang="en-GB" sz="9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76962143"/>
                  </a:ext>
                </a:extLst>
              </a:tr>
              <a:tr h="243642">
                <a:tc>
                  <a:txBody>
                    <a:bodyPr/>
                    <a:lstStyle/>
                    <a:p>
                      <a:r>
                        <a:rPr lang="en-GB" sz="700" dirty="0">
                          <a:solidFill>
                            <a:schemeClr val="tx2"/>
                          </a:solidFill>
                        </a:rPr>
                        <a:t>A1.1.1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hr-HR" sz="700" dirty="0">
                          <a:solidFill>
                            <a:schemeClr val="tx2"/>
                          </a:solidFill>
                        </a:rPr>
                        <a:t>Kriterij osjetljivosti</a:t>
                      </a:r>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37634920"/>
                  </a:ext>
                </a:extLst>
              </a:tr>
              <a:tr h="243642">
                <a:tc>
                  <a:txBody>
                    <a:bodyPr/>
                    <a:lstStyle/>
                    <a:p>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tc>
                  <a:txBody>
                    <a:bodyPr/>
                    <a:lstStyle/>
                    <a:p>
                      <a:r>
                        <a:rPr lang="hr-HR" sz="700" dirty="0">
                          <a:solidFill>
                            <a:schemeClr val="accent1"/>
                          </a:solidFill>
                        </a:rPr>
                        <a:t>Indikator osjetljivosti</a:t>
                      </a:r>
                      <a:endParaRPr lang="en-GB" sz="700" dirty="0">
                        <a:solidFill>
                          <a:schemeClr val="accent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0622676"/>
                  </a:ext>
                </a:extLst>
              </a:tr>
              <a:tr h="243642">
                <a:tc gridSpan="2">
                  <a:txBody>
                    <a:bodyPr/>
                    <a:lstStyle/>
                    <a:p>
                      <a:pPr algn="ctr"/>
                      <a:r>
                        <a:rPr lang="hr-HR" sz="900" dirty="0">
                          <a:solidFill>
                            <a:schemeClr val="bg1"/>
                          </a:solidFill>
                        </a:rPr>
                        <a:t>IZLAGANJE</a:t>
                      </a:r>
                      <a:endParaRPr lang="en-GB" sz="9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2"/>
                    </a:solidFill>
                  </a:tcPr>
                </a:tc>
                <a:tc hMerge="1">
                  <a:txBody>
                    <a:bodyPr/>
                    <a:lstStyle/>
                    <a:p>
                      <a:endParaRPr lang="en-GB" sz="700" dirty="0">
                        <a:solidFill>
                          <a:schemeClr val="bg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21343748"/>
                  </a:ext>
                </a:extLst>
              </a:tr>
              <a:tr h="136832">
                <a:tc>
                  <a:txBody>
                    <a:bodyPr/>
                    <a:lstStyle/>
                    <a:p>
                      <a:r>
                        <a:rPr lang="en-GB" sz="600" dirty="0">
                          <a:solidFill>
                            <a:schemeClr val="tx2"/>
                          </a:solidFill>
                        </a:rPr>
                        <a:t>A1.1-E1</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tc>
                  <a:txBody>
                    <a:bodyPr/>
                    <a:lstStyle/>
                    <a:p>
                      <a:r>
                        <a:rPr lang="hr-HR" sz="700" dirty="0">
                          <a:solidFill>
                            <a:schemeClr val="tx2"/>
                          </a:solidFill>
                        </a:rPr>
                        <a:t>Kriterij izloženosti</a:t>
                      </a:r>
                      <a:endParaRPr lang="en-GB" sz="7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75803065"/>
                  </a:ext>
                </a:extLst>
              </a:tr>
              <a:tr h="136832">
                <a:tc>
                  <a:txBody>
                    <a:bodyPr/>
                    <a:lstStyle/>
                    <a:p>
                      <a:endParaRPr lang="en-GB" sz="600" dirty="0">
                        <a:solidFill>
                          <a:schemeClr val="tx2"/>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tc>
                  <a:txBody>
                    <a:bodyPr/>
                    <a:lstStyle/>
                    <a:p>
                      <a:r>
                        <a:rPr lang="hr-HR" sz="700" dirty="0">
                          <a:solidFill>
                            <a:schemeClr val="accent1"/>
                          </a:solidFill>
                        </a:rPr>
                        <a:t>Indikator izloženosti</a:t>
                      </a:r>
                      <a:endParaRPr lang="en-GB" sz="700" dirty="0">
                        <a:solidFill>
                          <a:schemeClr val="accent1"/>
                        </a:solidFil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72343436"/>
                  </a:ext>
                </a:extLst>
              </a:tr>
            </a:tbl>
          </a:graphicData>
        </a:graphic>
      </p:graphicFrame>
      <p:sp>
        <p:nvSpPr>
          <p:cNvPr id="8" name="Flecha: a la derecha 7">
            <a:extLst>
              <a:ext uri="{FF2B5EF4-FFF2-40B4-BE49-F238E27FC236}">
                <a16:creationId xmlns:a16="http://schemas.microsoft.com/office/drawing/2014/main" id="{1D25A841-6351-4DEA-A72D-87373CAADAFE}"/>
              </a:ext>
            </a:extLst>
          </p:cNvPr>
          <p:cNvSpPr/>
          <p:nvPr/>
        </p:nvSpPr>
        <p:spPr>
          <a:xfrm>
            <a:off x="6549420" y="1927983"/>
            <a:ext cx="324000" cy="260223"/>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0392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13207" y="1291878"/>
            <a:ext cx="8013957" cy="2877711"/>
          </a:xfrm>
          <a:prstGeom prst="rect">
            <a:avLst/>
          </a:prstGeom>
          <a:noFill/>
        </p:spPr>
        <p:txBody>
          <a:bodyPr wrap="square" rtlCol="0">
            <a:spAutoFit/>
          </a:bodyPr>
          <a:lstStyle/>
          <a:p>
            <a:pPr algn="l" rtl="0">
              <a:lnSpc>
                <a:spcPts val="2700"/>
              </a:lnSpc>
              <a:buNone/>
            </a:pPr>
            <a:r>
              <a:rPr lang="hr-HR" sz="1200" b="0" i="0" dirty="0">
                <a:solidFill>
                  <a:srgbClr val="1F1F1F"/>
                </a:solidFill>
                <a:effectLst/>
                <a:latin typeface="Trebuchet MS" panose="020B0603020202020204" pitchFamily="34" charset="0"/>
              </a:rPr>
              <a:t>Proces procjene RBE metode sastoji se od sljedećih koraka:</a:t>
            </a:r>
          </a:p>
          <a:p>
            <a:pPr algn="l" rtl="0">
              <a:lnSpc>
                <a:spcPts val="2700"/>
              </a:lnSpc>
              <a:buNone/>
            </a:pPr>
            <a:r>
              <a:rPr lang="hr-HR" sz="1200" b="0" i="0" dirty="0">
                <a:solidFill>
                  <a:srgbClr val="1F1F1F"/>
                </a:solidFill>
                <a:effectLst/>
                <a:latin typeface="Trebuchet MS" panose="020B0603020202020204" pitchFamily="34" charset="0"/>
              </a:rPr>
              <a:t>1. Izračun vrijednosti ranjivosti (VV) za svaku kategoriju rizika</a:t>
            </a:r>
          </a:p>
          <a:p>
            <a:pPr algn="l" rtl="0">
              <a:lnSpc>
                <a:spcPts val="2700"/>
              </a:lnSpc>
              <a:buNone/>
            </a:pPr>
            <a:r>
              <a:rPr lang="hr-HR" sz="1200" b="0" i="0" dirty="0">
                <a:solidFill>
                  <a:srgbClr val="1F1F1F"/>
                </a:solidFill>
                <a:effectLst/>
                <a:latin typeface="Trebuchet MS" panose="020B0603020202020204" pitchFamily="34" charset="0"/>
              </a:rPr>
              <a:t>2. Izračun vrijednosti izloženosti (EV) za svaku kategoriju rizika</a:t>
            </a:r>
          </a:p>
          <a:p>
            <a:pPr algn="l" rtl="0">
              <a:lnSpc>
                <a:spcPts val="2700"/>
              </a:lnSpc>
              <a:buNone/>
            </a:pPr>
            <a:r>
              <a:rPr lang="hr-HR" sz="1200" b="0" i="0" dirty="0">
                <a:solidFill>
                  <a:srgbClr val="1F1F1F"/>
                </a:solidFill>
                <a:effectLst/>
                <a:latin typeface="Trebuchet MS" panose="020B0603020202020204" pitchFamily="34" charset="0"/>
              </a:rPr>
              <a:t>3. Izračun vrijednosti opasnosti (HV) za svaki problem</a:t>
            </a:r>
          </a:p>
          <a:p>
            <a:pPr algn="l" rtl="0">
              <a:lnSpc>
                <a:spcPts val="2700"/>
              </a:lnSpc>
              <a:buNone/>
            </a:pPr>
            <a:r>
              <a:rPr lang="hr-HR" sz="1200" b="0" i="0" dirty="0">
                <a:solidFill>
                  <a:srgbClr val="1F1F1F"/>
                </a:solidFill>
                <a:effectLst/>
                <a:latin typeface="Trebuchet MS" panose="020B0603020202020204" pitchFamily="34" charset="0"/>
              </a:rPr>
              <a:t>4. Izračun vrijednosti rizika za svaku kategoriju rizika</a:t>
            </a:r>
          </a:p>
          <a:p>
            <a:pPr algn="l" rtl="0">
              <a:lnSpc>
                <a:spcPts val="2700"/>
              </a:lnSpc>
              <a:buNone/>
            </a:pPr>
            <a:r>
              <a:rPr lang="hr-HR" sz="1200" b="0" i="0" dirty="0">
                <a:solidFill>
                  <a:srgbClr val="1F1F1F"/>
                </a:solidFill>
                <a:effectLst/>
                <a:latin typeface="Trebuchet MS" panose="020B0603020202020204" pitchFamily="34" charset="0"/>
              </a:rPr>
              <a:t>5. </a:t>
            </a:r>
            <a:r>
              <a:rPr lang="hr-HR" sz="1200" b="0" i="0" dirty="0" err="1">
                <a:solidFill>
                  <a:srgbClr val="1F1F1F"/>
                </a:solidFill>
                <a:effectLst/>
                <a:latin typeface="Trebuchet MS" panose="020B0603020202020204" pitchFamily="34" charset="0"/>
              </a:rPr>
              <a:t>Agregacija</a:t>
            </a:r>
            <a:r>
              <a:rPr lang="hr-HR" sz="1200" b="0" i="0" dirty="0">
                <a:solidFill>
                  <a:srgbClr val="1F1F1F"/>
                </a:solidFill>
                <a:effectLst/>
                <a:latin typeface="Trebuchet MS" panose="020B0603020202020204" pitchFamily="34" charset="0"/>
              </a:rPr>
              <a:t> vrijednosti kategorija rizika za izračun vrijednosti rizika </a:t>
            </a:r>
            <a:r>
              <a:rPr lang="hr-HR" sz="1200" b="0" i="0" dirty="0" err="1">
                <a:solidFill>
                  <a:srgbClr val="1F1F1F"/>
                </a:solidFill>
                <a:effectLst/>
                <a:latin typeface="Trebuchet MS" panose="020B0603020202020204" pitchFamily="34" charset="0"/>
              </a:rPr>
              <a:t>makrokategorija</a:t>
            </a:r>
            <a:r>
              <a:rPr lang="hr-HR" sz="1200" b="0" i="0" dirty="0">
                <a:solidFill>
                  <a:srgbClr val="1F1F1F"/>
                </a:solidFill>
                <a:effectLst/>
                <a:latin typeface="Trebuchet MS" panose="020B0603020202020204" pitchFamily="34" charset="0"/>
              </a:rPr>
              <a:t> (urbani sustavi)</a:t>
            </a:r>
          </a:p>
          <a:p>
            <a:pPr algn="l" rtl="0">
              <a:lnSpc>
                <a:spcPts val="2700"/>
              </a:lnSpc>
              <a:buNone/>
            </a:pPr>
            <a:r>
              <a:rPr lang="hr-HR" sz="1200" b="0" i="0" dirty="0">
                <a:solidFill>
                  <a:srgbClr val="1F1F1F"/>
                </a:solidFill>
                <a:effectLst/>
                <a:latin typeface="Trebuchet MS" panose="020B0603020202020204" pitchFamily="34" charset="0"/>
              </a:rPr>
              <a:t>6. </a:t>
            </a:r>
            <a:r>
              <a:rPr lang="hr-HR" sz="1200" b="0" i="0" dirty="0" err="1">
                <a:solidFill>
                  <a:srgbClr val="1F1F1F"/>
                </a:solidFill>
                <a:effectLst/>
                <a:latin typeface="Trebuchet MS" panose="020B0603020202020204" pitchFamily="34" charset="0"/>
              </a:rPr>
              <a:t>Agregacija</a:t>
            </a:r>
            <a:r>
              <a:rPr lang="hr-HR" sz="1200" b="0" i="0" dirty="0">
                <a:solidFill>
                  <a:srgbClr val="1F1F1F"/>
                </a:solidFill>
                <a:effectLst/>
                <a:latin typeface="Trebuchet MS" panose="020B0603020202020204" pitchFamily="34" charset="0"/>
              </a:rPr>
              <a:t> vrijednosti </a:t>
            </a:r>
            <a:r>
              <a:rPr lang="hr-HR" sz="1200" b="0" i="0" dirty="0" err="1">
                <a:solidFill>
                  <a:srgbClr val="1F1F1F"/>
                </a:solidFill>
                <a:effectLst/>
                <a:latin typeface="Trebuchet MS" panose="020B0603020202020204" pitchFamily="34" charset="0"/>
              </a:rPr>
              <a:t>makrokategorija</a:t>
            </a:r>
            <a:r>
              <a:rPr lang="hr-HR" sz="1200" b="0" i="0" dirty="0">
                <a:solidFill>
                  <a:srgbClr val="1F1F1F"/>
                </a:solidFill>
                <a:effectLst/>
                <a:latin typeface="Trebuchet MS" panose="020B0603020202020204" pitchFamily="34" charset="0"/>
              </a:rPr>
              <a:t> za izračun vrijednosti rizika problema (opasnosti)</a:t>
            </a:r>
          </a:p>
          <a:p>
            <a:pPr algn="l" rtl="0">
              <a:lnSpc>
                <a:spcPts val="2700"/>
              </a:lnSpc>
              <a:buNone/>
            </a:pPr>
            <a:r>
              <a:rPr lang="hr-HR" sz="1200" b="0" i="0" dirty="0">
                <a:solidFill>
                  <a:srgbClr val="1F1F1F"/>
                </a:solidFill>
                <a:effectLst/>
                <a:latin typeface="Trebuchet MS" panose="020B0603020202020204" pitchFamily="34" charset="0"/>
              </a:rPr>
              <a:t>7. </a:t>
            </a:r>
            <a:r>
              <a:rPr lang="hr-HR" sz="1200" b="0" i="0" dirty="0" err="1">
                <a:solidFill>
                  <a:srgbClr val="1F1F1F"/>
                </a:solidFill>
                <a:effectLst/>
                <a:latin typeface="Trebuchet MS" panose="020B0603020202020204" pitchFamily="34" charset="0"/>
              </a:rPr>
              <a:t>Agregacija</a:t>
            </a:r>
            <a:r>
              <a:rPr lang="hr-HR" sz="1200" b="0" i="0" dirty="0">
                <a:solidFill>
                  <a:srgbClr val="1F1F1F"/>
                </a:solidFill>
                <a:effectLst/>
                <a:latin typeface="Trebuchet MS" panose="020B0603020202020204" pitchFamily="34" charset="0"/>
              </a:rPr>
              <a:t> vrijednosti problema za izračun ukupne vrijednosti rizika</a:t>
            </a:r>
          </a:p>
          <a:p>
            <a:pPr algn="just"/>
            <a:endParaRPr lang="en-GB" sz="100" dirty="0">
              <a:solidFill>
                <a:schemeClr val="tx2"/>
              </a:solidFill>
              <a:latin typeface="Trebuchet MS" panose="020B0603020202020204" pitchFamily="34" charset="0"/>
            </a:endParaRPr>
          </a:p>
        </p:txBody>
      </p:sp>
    </p:spTree>
    <p:extLst>
      <p:ext uri="{BB962C8B-B14F-4D97-AF65-F5344CB8AC3E}">
        <p14:creationId xmlns:p14="http://schemas.microsoft.com/office/powerpoint/2010/main" val="3754547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metode RBE</a:t>
            </a:r>
            <a:endParaRPr dirty="0">
              <a:solidFill>
                <a:schemeClr val="accent4"/>
              </a:solidFill>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701149" y="933956"/>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p:txBody>
      </p:sp>
      <p:sp>
        <p:nvSpPr>
          <p:cNvPr id="5" name="Google Shape;262;p14">
            <a:extLst>
              <a:ext uri="{FF2B5EF4-FFF2-40B4-BE49-F238E27FC236}">
                <a16:creationId xmlns:a16="http://schemas.microsoft.com/office/drawing/2014/main" id="{CF08DF27-D3C9-4FC4-8EFA-81EFDF7DB0C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07BCD950-4A75-4912-8F60-C8038D4B24B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2" name="TekstniOkvir 1">
            <a:extLst>
              <a:ext uri="{FF2B5EF4-FFF2-40B4-BE49-F238E27FC236}">
                <a16:creationId xmlns:a16="http://schemas.microsoft.com/office/drawing/2014/main" id="{6FF2CAB1-0AD3-6628-9508-03D02ED0019B}"/>
              </a:ext>
            </a:extLst>
          </p:cNvPr>
          <p:cNvSpPr txBox="1"/>
          <p:nvPr/>
        </p:nvSpPr>
        <p:spPr>
          <a:xfrm>
            <a:off x="795454" y="2029442"/>
            <a:ext cx="7694341" cy="1384995"/>
          </a:xfrm>
          <a:prstGeom prst="rect">
            <a:avLst/>
          </a:prstGeom>
          <a:noFill/>
        </p:spPr>
        <p:txBody>
          <a:bodyPr wrap="square" rtlCol="0">
            <a:spAutoFit/>
          </a:bodyPr>
          <a:lstStyle/>
          <a:p>
            <a:r>
              <a:rPr lang="hr-HR" b="1" dirty="0">
                <a:solidFill>
                  <a:schemeClr val="tx2"/>
                </a:solidFill>
              </a:rPr>
              <a:t>Za izračun vrijednosti ranjivosti kategorije rizika:</a:t>
            </a:r>
          </a:p>
          <a:p>
            <a:pPr marL="285750" indent="-285750">
              <a:buFontTx/>
              <a:buChar char="-"/>
            </a:pPr>
            <a:r>
              <a:rPr lang="hr-HR" b="1" dirty="0">
                <a:solidFill>
                  <a:schemeClr val="tx2"/>
                </a:solidFill>
              </a:rPr>
              <a:t>Izračunavaju se vrijednosti kvantitativnih pokazatelja</a:t>
            </a:r>
          </a:p>
          <a:p>
            <a:pPr marL="285750" indent="-285750">
              <a:buFontTx/>
              <a:buChar char="-"/>
            </a:pPr>
            <a:r>
              <a:rPr lang="hr-HR" b="1" dirty="0">
                <a:solidFill>
                  <a:schemeClr val="tx2"/>
                </a:solidFill>
              </a:rPr>
              <a:t>Izračunate vrijednosti normaliziraju se u intervalu (0,1)</a:t>
            </a:r>
          </a:p>
          <a:p>
            <a:pPr marL="285750" indent="-285750">
              <a:buFontTx/>
              <a:buChar char="-"/>
            </a:pPr>
            <a:r>
              <a:rPr lang="hr-HR" b="1" dirty="0">
                <a:solidFill>
                  <a:schemeClr val="tx2"/>
                </a:solidFill>
              </a:rPr>
              <a:t>Normalizirani rezultat (0,1) dodjeljuje se kvalitativnim pokazateljima</a:t>
            </a:r>
          </a:p>
          <a:p>
            <a:pPr marL="285750" indent="-285750">
              <a:buFontTx/>
              <a:buChar char="-"/>
            </a:pPr>
            <a:r>
              <a:rPr lang="hr-HR" b="1" dirty="0">
                <a:solidFill>
                  <a:schemeClr val="tx2"/>
                </a:solidFill>
              </a:rPr>
              <a:t>Rezultati kvantitativnih i kvalitativnih pokazatelja agregiraju se pomoću ponderiranog zbroja</a:t>
            </a:r>
            <a:r>
              <a:rPr lang="hr-HR" dirty="0"/>
              <a:t>.</a:t>
            </a:r>
          </a:p>
        </p:txBody>
      </p:sp>
    </p:spTree>
    <p:extLst>
      <p:ext uri="{BB962C8B-B14F-4D97-AF65-F5344CB8AC3E}">
        <p14:creationId xmlns:p14="http://schemas.microsoft.com/office/powerpoint/2010/main" val="4191808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510631"/>
            <a:ext cx="8013957" cy="830997"/>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a:t>
            </a:r>
            <a:r>
              <a:rPr lang="en-GB" sz="1200" b="1" dirty="0" err="1">
                <a:solidFill>
                  <a:schemeClr val="accent4"/>
                </a:solidFill>
                <a:latin typeface="Trebuchet MS" panose="020B0603020202020204" pitchFamily="34" charset="0"/>
              </a:rPr>
              <a:t>Izračun</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kvantitativnih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pokazatelja</a:t>
            </a:r>
            <a:endParaRPr lang="hr-HR" sz="1200" b="1" dirty="0">
              <a:solidFill>
                <a:schemeClr val="accent4"/>
              </a:solidFill>
              <a:latin typeface="Trebuchet MS" panose="020B0603020202020204" pitchFamily="34" charset="0"/>
            </a:endParaRPr>
          </a:p>
          <a:p>
            <a:pPr algn="just"/>
            <a:endParaRPr lang="hr-HR" sz="1200" b="1" dirty="0">
              <a:solidFill>
                <a:schemeClr val="accent4"/>
              </a:solidFill>
              <a:latin typeface="Trebuchet MS" panose="020B0603020202020204" pitchFamily="34" charset="0"/>
            </a:endParaRPr>
          </a:p>
          <a:p>
            <a:pPr algn="just"/>
            <a:r>
              <a:rPr lang="en-GB" sz="1200" dirty="0" err="1">
                <a:solidFill>
                  <a:schemeClr val="tx2"/>
                </a:solidFill>
                <a:latin typeface="Trebuchet MS" panose="020B0603020202020204" pitchFamily="34" charset="0"/>
              </a:rPr>
              <a:t>Izračunavaju</a:t>
            </a:r>
            <a:r>
              <a:rPr lang="en-GB" sz="1200" dirty="0">
                <a:solidFill>
                  <a:schemeClr val="tx2"/>
                </a:solidFill>
                <a:latin typeface="Trebuchet MS" panose="020B0603020202020204" pitchFamily="34" charset="0"/>
              </a:rPr>
              <a:t> se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kvantitativnih</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ranjivosti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povezanih</a:t>
            </a:r>
            <a:r>
              <a:rPr lang="en-GB" sz="1200" dirty="0">
                <a:solidFill>
                  <a:schemeClr val="tx2"/>
                </a:solidFill>
                <a:latin typeface="Trebuchet MS" panose="020B0603020202020204" pitchFamily="34" charset="0"/>
              </a:rPr>
              <a:t> s </a:t>
            </a:r>
            <a:r>
              <a:rPr lang="en-GB" sz="1200" dirty="0" err="1">
                <a:solidFill>
                  <a:schemeClr val="tx2"/>
                </a:solidFill>
                <a:latin typeface="Trebuchet MS" panose="020B0603020202020204" pitchFamily="34" charset="0"/>
              </a:rPr>
              <a:t>kriterijima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pridruženim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kategoriji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rizika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Izlaz</a:t>
            </a:r>
            <a:r>
              <a:rPr lang="en-GB" sz="1200" dirty="0">
                <a:solidFill>
                  <a:schemeClr val="tx2"/>
                </a:solidFill>
                <a:latin typeface="Trebuchet MS" panose="020B0603020202020204" pitchFamily="34" charset="0"/>
              </a:rPr>
              <a:t> se </a:t>
            </a:r>
            <a:r>
              <a:rPr lang="en-GB" sz="1200" dirty="0" err="1">
                <a:solidFill>
                  <a:schemeClr val="tx2"/>
                </a:solidFill>
                <a:latin typeface="Trebuchet MS" panose="020B0603020202020204" pitchFamily="34" charset="0"/>
              </a:rPr>
              <a:t>sastoji</a:t>
            </a:r>
            <a:r>
              <a:rPr lang="en-GB" sz="1200" dirty="0">
                <a:solidFill>
                  <a:schemeClr val="tx2"/>
                </a:solidFill>
                <a:latin typeface="Trebuchet MS" panose="020B0603020202020204" pitchFamily="34" charset="0"/>
              </a:rPr>
              <a:t> od </a:t>
            </a:r>
            <a:r>
              <a:rPr lang="en-GB" sz="1200" dirty="0" err="1">
                <a:solidFill>
                  <a:schemeClr val="tx2"/>
                </a:solidFill>
                <a:latin typeface="Trebuchet MS" panose="020B0603020202020204" pitchFamily="34" charset="0"/>
              </a:rPr>
              <a:t>skupa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količina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izraženih</a:t>
            </a:r>
            <a:r>
              <a:rPr lang="en-GB" sz="1200" dirty="0">
                <a:solidFill>
                  <a:schemeClr val="tx2"/>
                </a:solidFill>
                <a:latin typeface="Trebuchet MS" panose="020B0603020202020204" pitchFamily="34" charset="0"/>
              </a:rPr>
              <a:t> u </a:t>
            </a:r>
            <a:r>
              <a:rPr lang="en-GB" sz="1200" dirty="0" err="1">
                <a:solidFill>
                  <a:schemeClr val="tx2"/>
                </a:solidFill>
                <a:latin typeface="Trebuchet MS" panose="020B0603020202020204" pitchFamily="34" charset="0"/>
              </a:rPr>
              <a:t>različitim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mjernim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jedinicama</a:t>
            </a:r>
            <a:r>
              <a:rPr lang="en-GB" sz="1200" dirty="0">
                <a:solidFill>
                  <a:schemeClr val="tx2"/>
                </a:solidFill>
                <a:latin typeface="Trebuchet MS" panose="020B0603020202020204" pitchFamily="34" charset="0"/>
              </a:rPr>
              <a:t>.</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813929"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p:txBody>
      </p:sp>
      <p:sp>
        <p:nvSpPr>
          <p:cNvPr id="6" name="Google Shape;262;p14">
            <a:extLst>
              <a:ext uri="{FF2B5EF4-FFF2-40B4-BE49-F238E27FC236}">
                <a16:creationId xmlns:a16="http://schemas.microsoft.com/office/drawing/2014/main" id="{1C69F10C-D33B-42E1-A81D-3DA0904E008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47BB7BB2-3E42-4E4B-B2F1-8DC6B186529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9" name="Table 2">
            <a:extLst>
              <a:ext uri="{FF2B5EF4-FFF2-40B4-BE49-F238E27FC236}">
                <a16:creationId xmlns:a16="http://schemas.microsoft.com/office/drawing/2014/main" id="{605E26FF-FAC3-4D71-A902-96D1B3727AE2}"/>
              </a:ext>
            </a:extLst>
          </p:cNvPr>
          <p:cNvGraphicFramePr>
            <a:graphicFrameLocks noGrp="1"/>
          </p:cNvGraphicFramePr>
          <p:nvPr>
            <p:extLst>
              <p:ext uri="{D42A27DB-BD31-4B8C-83A1-F6EECF244321}">
                <p14:modId xmlns:p14="http://schemas.microsoft.com/office/powerpoint/2010/main" val="2014256222"/>
              </p:ext>
            </p:extLst>
          </p:nvPr>
        </p:nvGraphicFramePr>
        <p:xfrm>
          <a:off x="1155600" y="2463707"/>
          <a:ext cx="6627600" cy="2075518"/>
        </p:xfrm>
        <a:graphic>
          <a:graphicData uri="http://schemas.openxmlformats.org/drawingml/2006/table">
            <a:tbl>
              <a:tblPr firstRow="1" bandRow="1">
                <a:tableStyleId>{5C22544A-7EE6-4342-B048-85BDC9FD1C3A}</a:tableStyleId>
              </a:tblPr>
              <a:tblGrid>
                <a:gridCol w="2397076">
                  <a:extLst>
                    <a:ext uri="{9D8B030D-6E8A-4147-A177-3AD203B41FA5}">
                      <a16:colId xmlns:a16="http://schemas.microsoft.com/office/drawing/2014/main" val="20000"/>
                    </a:ext>
                  </a:extLst>
                </a:gridCol>
                <a:gridCol w="3295565">
                  <a:extLst>
                    <a:ext uri="{9D8B030D-6E8A-4147-A177-3AD203B41FA5}">
                      <a16:colId xmlns:a16="http://schemas.microsoft.com/office/drawing/2014/main" val="20001"/>
                    </a:ext>
                  </a:extLst>
                </a:gridCol>
                <a:gridCol w="934959">
                  <a:extLst>
                    <a:ext uri="{9D8B030D-6E8A-4147-A177-3AD203B41FA5}">
                      <a16:colId xmlns:a16="http://schemas.microsoft.com/office/drawing/2014/main" val="20002"/>
                    </a:ext>
                  </a:extLst>
                </a:gridCol>
              </a:tblGrid>
              <a:tr h="332985">
                <a:tc>
                  <a:txBody>
                    <a:bodyPr/>
                    <a:lstStyle/>
                    <a:p>
                      <a:pPr algn="ctr">
                        <a:defRPr sz="1200"/>
                      </a:pPr>
                      <a:r>
                        <a:rPr lang="hr-HR" sz="900" dirty="0">
                          <a:latin typeface="Trebuchet MS" panose="020B0603020202020204" pitchFamily="34" charset="0"/>
                        </a:rPr>
                        <a:t>Opasnost</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defRPr sz="1200"/>
                      </a:pPr>
                      <a:r>
                        <a:rPr lang="en-GB" sz="900" dirty="0" err="1">
                          <a:latin typeface="Trebuchet MS" panose="020B0603020202020204" pitchFamily="34" charset="0"/>
                        </a:rPr>
                        <a:t>Extre</a:t>
                      </a:r>
                      <a:r>
                        <a:rPr lang="hr-HR" sz="900" dirty="0" err="1">
                          <a:latin typeface="Trebuchet MS" panose="020B0603020202020204" pitchFamily="34" charset="0"/>
                        </a:rPr>
                        <a:t>mna</a:t>
                      </a:r>
                      <a:r>
                        <a:rPr lang="hr-HR" sz="900" dirty="0">
                          <a:latin typeface="Trebuchet MS" panose="020B0603020202020204" pitchFamily="34" charset="0"/>
                        </a:rPr>
                        <a:t> vrućina</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200974416"/>
                  </a:ext>
                </a:extLst>
              </a:tr>
              <a:tr h="332985">
                <a:tc>
                  <a:txBody>
                    <a:bodyPr/>
                    <a:lstStyle/>
                    <a:p>
                      <a:pPr algn="ctr">
                        <a:defRPr sz="1200"/>
                      </a:pPr>
                      <a:r>
                        <a:rPr lang="hr-HR" sz="900" dirty="0">
                          <a:solidFill>
                            <a:schemeClr val="bg1"/>
                          </a:solidFill>
                          <a:latin typeface="Trebuchet MS" panose="020B0603020202020204" pitchFamily="34" charset="0"/>
                        </a:rPr>
                        <a:t>Kategorija rizika</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algn="ctr">
                        <a:defRPr sz="1200"/>
                      </a:pPr>
                      <a:r>
                        <a:rPr lang="hr-HR" sz="900" dirty="0">
                          <a:solidFill>
                            <a:schemeClr val="bg1"/>
                          </a:solidFill>
                          <a:latin typeface="Trebuchet MS" panose="020B0603020202020204" pitchFamily="34" charset="0"/>
                        </a:rPr>
                        <a:t>Zdravstveni rizik za stanovništvo</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10000"/>
                  </a:ext>
                </a:extLst>
              </a:tr>
              <a:tr h="336630">
                <a:tc>
                  <a:txBody>
                    <a:bodyPr/>
                    <a:lstStyle/>
                    <a:p>
                      <a:pPr algn="ctr">
                        <a:defRPr sz="1200"/>
                      </a:pPr>
                      <a:r>
                        <a:rPr lang="hr-HR" sz="900" dirty="0">
                          <a:solidFill>
                            <a:schemeClr val="bg1"/>
                          </a:solidFill>
                          <a:latin typeface="Trebuchet MS" panose="020B0603020202020204" pitchFamily="34" charset="0"/>
                        </a:rPr>
                        <a:t>Kriterij ranjivosti</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hr-HR" sz="900" dirty="0">
                          <a:solidFill>
                            <a:schemeClr val="bg1"/>
                          </a:solidFill>
                          <a:latin typeface="Trebuchet MS" panose="020B0603020202020204" pitchFamily="34" charset="0"/>
                        </a:rPr>
                        <a:t>Indikator</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hr-HR" sz="900" dirty="0">
                          <a:solidFill>
                            <a:schemeClr val="bg1"/>
                          </a:solidFill>
                          <a:latin typeface="Trebuchet MS" panose="020B0603020202020204" pitchFamily="34" charset="0"/>
                        </a:rPr>
                        <a:t>Izračunata vrijednost</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6630">
                <a:tc>
                  <a:txBody>
                    <a:bodyPr/>
                    <a:lstStyle/>
                    <a:p>
                      <a:pPr algn="ctr">
                        <a:defRPr sz="1200"/>
                      </a:pPr>
                      <a:r>
                        <a:rPr lang="hr-HR" sz="900" dirty="0">
                          <a:solidFill>
                            <a:schemeClr val="tx2"/>
                          </a:solidFill>
                          <a:latin typeface="Trebuchet MS" panose="020B0603020202020204" pitchFamily="34" charset="0"/>
                        </a:rPr>
                        <a:t>Sposobnost popločanih površina da reflektiraju sunčevo zračenje</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hr-HR" sz="900" dirty="0">
                          <a:solidFill>
                            <a:schemeClr val="tx2"/>
                          </a:solidFill>
                          <a:latin typeface="Trebuchet MS" panose="020B0603020202020204" pitchFamily="34" charset="0"/>
                        </a:rPr>
                        <a:t>prosječni indeks solarne refleksije popločanih površina u području</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a:solidFill>
                            <a:schemeClr val="tx2"/>
                          </a:solidFill>
                          <a:latin typeface="Trebuchet MS" panose="020B0603020202020204" pitchFamily="34" charset="0"/>
                        </a:rPr>
                        <a:t>76</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2985">
                <a:tc>
                  <a:txBody>
                    <a:bodyPr/>
                    <a:lstStyle/>
                    <a:p>
                      <a:pPr algn="ctr">
                        <a:defRPr sz="1200"/>
                      </a:pPr>
                      <a:r>
                        <a:rPr lang="hr-HR" sz="900" dirty="0">
                          <a:solidFill>
                            <a:schemeClr val="tx2"/>
                          </a:solidFill>
                          <a:latin typeface="Trebuchet MS" panose="020B0603020202020204" pitchFamily="34" charset="0"/>
                        </a:rPr>
                        <a:t>Dostupnost zelenih površina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hr-HR" sz="900" dirty="0">
                          <a:solidFill>
                            <a:schemeClr val="tx2"/>
                          </a:solidFill>
                          <a:latin typeface="Trebuchet MS" panose="020B0603020202020204" pitchFamily="34" charset="0"/>
                        </a:rPr>
                        <a:t>Postotak zelenih površina na ukupnoj površini urbanog područja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15 %</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12268">
                <a:tc>
                  <a:txBody>
                    <a:bodyPr/>
                    <a:lstStyle/>
                    <a:p>
                      <a:pPr algn="ctr">
                        <a:defRPr sz="1200"/>
                      </a:pPr>
                      <a:r>
                        <a:rPr lang="hr-HR" sz="900" dirty="0">
                          <a:solidFill>
                            <a:schemeClr val="tx2"/>
                          </a:solidFill>
                          <a:latin typeface="Trebuchet MS" panose="020B0603020202020204" pitchFamily="34" charset="0"/>
                        </a:rPr>
                        <a:t>Zasjenjivanje popločanih površina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pl-PL" sz="900" dirty="0">
                          <a:solidFill>
                            <a:schemeClr val="tx2"/>
                          </a:solidFill>
                          <a:latin typeface="Trebuchet MS" panose="020B0603020202020204" pitchFamily="34" charset="0"/>
                        </a:rPr>
                        <a:t>Postotak popločanih površina u sjeni 21. lipnja u 12:00 sati</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sz="900" dirty="0">
                          <a:solidFill>
                            <a:schemeClr val="tx2"/>
                          </a:solidFill>
                          <a:latin typeface="Trebuchet MS" panose="020B0603020202020204" pitchFamily="34" charset="0"/>
                        </a:rPr>
                        <a:t>5 %</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98432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747239" y="1433844"/>
            <a:ext cx="8013957" cy="120032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a:t>
            </a:r>
            <a:r>
              <a:rPr lang="en-GB" sz="1200" b="1" dirty="0" err="1">
                <a:solidFill>
                  <a:schemeClr val="accent4"/>
                </a:solidFill>
                <a:latin typeface="Trebuchet MS" panose="020B0603020202020204" pitchFamily="34" charset="0"/>
              </a:rPr>
              <a:t>Normalizacija</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vrijednosti</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kvantitativnih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pokazateljaIzračunate</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vrijednosti</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kvantitativnih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pokazatelja</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normalizirane</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su</a:t>
            </a:r>
            <a:r>
              <a:rPr lang="en-GB" sz="1200" b="1" dirty="0">
                <a:solidFill>
                  <a:schemeClr val="accent4"/>
                </a:solidFill>
                <a:latin typeface="Trebuchet MS" panose="020B0603020202020204" pitchFamily="34" charset="0"/>
              </a:rPr>
              <a:t> u </a:t>
            </a:r>
            <a:r>
              <a:rPr lang="en-GB" sz="1200" b="1" dirty="0" err="1">
                <a:solidFill>
                  <a:schemeClr val="accent4"/>
                </a:solidFill>
                <a:latin typeface="Trebuchet MS" panose="020B0603020202020204" pitchFamily="34" charset="0"/>
              </a:rPr>
              <a:t>intervalu</a:t>
            </a:r>
            <a:r>
              <a:rPr lang="en-GB" sz="1200" b="1" dirty="0">
                <a:solidFill>
                  <a:schemeClr val="accent4"/>
                </a:solidFill>
                <a:latin typeface="Trebuchet MS" panose="020B0603020202020204" pitchFamily="34" charset="0"/>
              </a:rPr>
              <a:t> (0,1). </a:t>
            </a:r>
            <a:endParaRPr lang="hr-HR" sz="1200" b="1" dirty="0">
              <a:solidFill>
                <a:schemeClr val="accent4"/>
              </a:solidFill>
              <a:latin typeface="Trebuchet MS" panose="020B0603020202020204" pitchFamily="34" charset="0"/>
            </a:endParaRPr>
          </a:p>
          <a:p>
            <a:pPr algn="just"/>
            <a:r>
              <a:rPr lang="en-GB" sz="1200" b="1" dirty="0" err="1">
                <a:solidFill>
                  <a:schemeClr val="tx2"/>
                </a:solidFill>
                <a:latin typeface="Trebuchet MS" panose="020B0603020202020204" pitchFamily="34" charset="0"/>
              </a:rPr>
              <a:t>Pojam</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normalizacija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odnosi</a:t>
            </a:r>
            <a:r>
              <a:rPr lang="en-GB" sz="1200" b="1" dirty="0">
                <a:solidFill>
                  <a:schemeClr val="tx2"/>
                </a:solidFill>
                <a:latin typeface="Trebuchet MS" panose="020B0603020202020204" pitchFamily="34" charset="0"/>
              </a:rPr>
              <a:t> se </a:t>
            </a:r>
            <a:r>
              <a:rPr lang="en-GB" sz="1200" b="1" dirty="0" err="1">
                <a:solidFill>
                  <a:schemeClr val="tx2"/>
                </a:solidFill>
                <a:latin typeface="Trebuchet MS" panose="020B0603020202020204" pitchFamily="34" charset="0"/>
              </a:rPr>
              <a:t>na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transformaciju</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vrijednosti</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pokazatelja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izmjerenih</a:t>
            </a:r>
            <a:r>
              <a:rPr lang="en-GB" sz="1200" b="1" dirty="0">
                <a:solidFill>
                  <a:schemeClr val="tx2"/>
                </a:solidFill>
                <a:latin typeface="Trebuchet MS" panose="020B0603020202020204" pitchFamily="34" charset="0"/>
              </a:rPr>
              <a:t> u </a:t>
            </a:r>
            <a:r>
              <a:rPr lang="en-GB" sz="1200" b="1" dirty="0" err="1">
                <a:solidFill>
                  <a:schemeClr val="tx2"/>
                </a:solidFill>
                <a:latin typeface="Trebuchet MS" panose="020B0603020202020204" pitchFamily="34" charset="0"/>
              </a:rPr>
              <a:t>različitim</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jedinicama</a:t>
            </a:r>
            <a:r>
              <a:rPr lang="en-GB" sz="1200" b="1" dirty="0">
                <a:solidFill>
                  <a:schemeClr val="tx2"/>
                </a:solidFill>
                <a:latin typeface="Trebuchet MS" panose="020B0603020202020204" pitchFamily="34" charset="0"/>
              </a:rPr>
              <a:t> u </a:t>
            </a:r>
            <a:r>
              <a:rPr lang="en-GB" sz="1200" b="1" dirty="0" err="1">
                <a:solidFill>
                  <a:schemeClr val="tx2"/>
                </a:solidFill>
                <a:latin typeface="Trebuchet MS" panose="020B0603020202020204" pitchFamily="34" charset="0"/>
              </a:rPr>
              <a:t>vrijednosti</a:t>
            </a:r>
            <a:r>
              <a:rPr lang="en-GB" sz="1200" b="1" dirty="0">
                <a:solidFill>
                  <a:schemeClr val="tx2"/>
                </a:solidFill>
                <a:latin typeface="Trebuchet MS" panose="020B0603020202020204" pitchFamily="34" charset="0"/>
              </a:rPr>
              <a:t> bez </a:t>
            </a:r>
            <a:r>
              <a:rPr lang="en-GB" sz="1200" b="1" dirty="0" err="1">
                <a:solidFill>
                  <a:schemeClr val="tx2"/>
                </a:solidFill>
                <a:latin typeface="Trebuchet MS" panose="020B0603020202020204" pitchFamily="34" charset="0"/>
              </a:rPr>
              <a:t>jedinica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na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zajedničkoj</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skali</a:t>
            </a:r>
            <a:r>
              <a:rPr lang="en-GB" sz="1200" b="1" dirty="0">
                <a:solidFill>
                  <a:schemeClr val="tx2"/>
                </a:solidFill>
                <a:latin typeface="Trebuchet MS" panose="020B0603020202020204" pitchFamily="34" charset="0"/>
              </a:rPr>
              <a:t>. Interval </a:t>
            </a:r>
            <a:r>
              <a:rPr lang="en-GB" sz="1200" b="1" dirty="0" err="1">
                <a:solidFill>
                  <a:schemeClr val="tx2"/>
                </a:solidFill>
                <a:latin typeface="Trebuchet MS" panose="020B0603020202020204" pitchFamily="34" charset="0"/>
              </a:rPr>
              <a:t>normalizacije</a:t>
            </a:r>
            <a:r>
              <a:rPr lang="en-GB" sz="1200" b="1" dirty="0">
                <a:solidFill>
                  <a:schemeClr val="tx2"/>
                </a:solidFill>
                <a:latin typeface="Trebuchet MS" panose="020B0603020202020204" pitchFamily="34" charset="0"/>
              </a:rPr>
              <a:t> koji se </a:t>
            </a:r>
            <a:r>
              <a:rPr lang="en-GB" sz="1200" b="1" dirty="0" err="1">
                <a:solidFill>
                  <a:schemeClr val="tx2"/>
                </a:solidFill>
                <a:latin typeface="Trebuchet MS" panose="020B0603020202020204" pitchFamily="34" charset="0"/>
              </a:rPr>
              <a:t>koristi</a:t>
            </a:r>
            <a:r>
              <a:rPr lang="en-GB" sz="1200" b="1" dirty="0">
                <a:solidFill>
                  <a:schemeClr val="tx2"/>
                </a:solidFill>
                <a:latin typeface="Trebuchet MS" panose="020B0603020202020204" pitchFamily="34" charset="0"/>
              </a:rPr>
              <a:t> u RBE </a:t>
            </a:r>
            <a:r>
              <a:rPr lang="en-GB" sz="1200" b="1" dirty="0" err="1">
                <a:solidFill>
                  <a:schemeClr val="tx2"/>
                </a:solidFill>
                <a:latin typeface="Trebuchet MS" panose="020B0603020202020204" pitchFamily="34" charset="0"/>
              </a:rPr>
              <a:t>metodi</a:t>
            </a:r>
            <a:r>
              <a:rPr lang="en-GB" sz="1200" b="1" dirty="0">
                <a:solidFill>
                  <a:schemeClr val="tx2"/>
                </a:solidFill>
                <a:latin typeface="Trebuchet MS" panose="020B0603020202020204" pitchFamily="34" charset="0"/>
              </a:rPr>
              <a:t> je </a:t>
            </a:r>
            <a:r>
              <a:rPr lang="en-GB" sz="1200" b="1" dirty="0" err="1">
                <a:solidFill>
                  <a:schemeClr val="tx2"/>
                </a:solidFill>
                <a:latin typeface="Trebuchet MS" panose="020B0603020202020204" pitchFamily="34" charset="0"/>
              </a:rPr>
              <a:t>raspon</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vrijednosti</a:t>
            </a:r>
            <a:r>
              <a:rPr lang="en-GB" sz="1200" b="1" dirty="0">
                <a:solidFill>
                  <a:schemeClr val="tx2"/>
                </a:solidFill>
                <a:latin typeface="Trebuchet MS" panose="020B0603020202020204" pitchFamily="34" charset="0"/>
              </a:rPr>
              <a:t> od 0 do 1, </a:t>
            </a:r>
            <a:r>
              <a:rPr lang="en-GB" sz="1200" b="1" dirty="0" err="1">
                <a:solidFill>
                  <a:schemeClr val="tx2"/>
                </a:solidFill>
                <a:latin typeface="Trebuchet MS" panose="020B0603020202020204" pitchFamily="34" charset="0"/>
              </a:rPr>
              <a:t>najčešće</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primjenjivan</a:t>
            </a:r>
            <a:r>
              <a:rPr lang="en-GB" sz="1200" b="1" dirty="0">
                <a:solidFill>
                  <a:schemeClr val="tx2"/>
                </a:solidFill>
                <a:latin typeface="Trebuchet MS" panose="020B0603020202020204" pitchFamily="34" charset="0"/>
              </a:rPr>
              <a:t> u </a:t>
            </a:r>
            <a:r>
              <a:rPr lang="en-GB" sz="1200" b="1" dirty="0" err="1">
                <a:solidFill>
                  <a:schemeClr val="tx2"/>
                </a:solidFill>
                <a:latin typeface="Trebuchet MS" panose="020B0603020202020204" pitchFamily="34" charset="0"/>
              </a:rPr>
              <a:t>studijama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klimatskog</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rizika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općenito</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Nulta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definirana</a:t>
            </a:r>
            <a:r>
              <a:rPr lang="en-GB" sz="1200" b="1" dirty="0">
                <a:solidFill>
                  <a:schemeClr val="tx2"/>
                </a:solidFill>
                <a:latin typeface="Trebuchet MS" panose="020B0603020202020204" pitchFamily="34" charset="0"/>
              </a:rPr>
              <a:t> je </a:t>
            </a:r>
            <a:r>
              <a:rPr lang="en-GB" sz="1200" b="1" dirty="0" err="1">
                <a:solidFill>
                  <a:schemeClr val="tx2"/>
                </a:solidFill>
                <a:latin typeface="Trebuchet MS" panose="020B0603020202020204" pitchFamily="34" charset="0"/>
              </a:rPr>
              <a:t>kao</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optimalna</a:t>
            </a:r>
            <a:r>
              <a:rPr lang="en-GB" sz="1200" b="1" dirty="0">
                <a:solidFill>
                  <a:schemeClr val="tx2"/>
                </a:solidFill>
                <a:latin typeface="Trebuchet MS" panose="020B0603020202020204" pitchFamily="34" charset="0"/>
              </a:rPr>
              <a:t>“, bez </a:t>
            </a:r>
            <a:r>
              <a:rPr lang="en-GB" sz="1200" b="1" dirty="0" err="1">
                <a:solidFill>
                  <a:schemeClr val="tx2"/>
                </a:solidFill>
                <a:latin typeface="Trebuchet MS" panose="020B0603020202020204" pitchFamily="34" charset="0"/>
              </a:rPr>
              <a:t>potrebnog</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ili</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mogućeg</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poboljšanja</a:t>
            </a:r>
            <a:r>
              <a:rPr lang="en-GB" sz="1200" b="1" dirty="0">
                <a:solidFill>
                  <a:schemeClr val="tx2"/>
                </a:solidFill>
                <a:latin typeface="Trebuchet MS" panose="020B0603020202020204" pitchFamily="34" charset="0"/>
              </a:rPr>
              <a:t>, a 1 </a:t>
            </a:r>
            <a:r>
              <a:rPr lang="en-GB" sz="1200" b="1" dirty="0" err="1">
                <a:solidFill>
                  <a:schemeClr val="tx2"/>
                </a:solidFill>
                <a:latin typeface="Trebuchet MS" panose="020B0603020202020204" pitchFamily="34" charset="0"/>
              </a:rPr>
              <a:t>kao</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kritična</a:t>
            </a:r>
            <a:r>
              <a:rPr lang="en-GB" sz="1200" b="1" dirty="0">
                <a:solidFill>
                  <a:schemeClr val="tx2"/>
                </a:solidFill>
                <a:latin typeface="Trebuchet MS" panose="020B0603020202020204" pitchFamily="34" charset="0"/>
              </a:rPr>
              <a:t>“.</a:t>
            </a:r>
            <a:endParaRPr lang="en-GB" sz="1200" dirty="0">
              <a:solidFill>
                <a:schemeClr val="tx2"/>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613207"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Google Shape;262;p14">
            <a:extLst>
              <a:ext uri="{FF2B5EF4-FFF2-40B4-BE49-F238E27FC236}">
                <a16:creationId xmlns:a16="http://schemas.microsoft.com/office/drawing/2014/main" id="{23A04BF4-DA67-4878-91A7-9B0A3025CF1A}"/>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232CD29B-644C-474F-8A76-4BFBAB026736}"/>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2" name="Tabla 2">
            <a:extLst>
              <a:ext uri="{FF2B5EF4-FFF2-40B4-BE49-F238E27FC236}">
                <a16:creationId xmlns:a16="http://schemas.microsoft.com/office/drawing/2014/main" id="{8DC35931-B8A5-41EA-96CC-0F681A93DFB3}"/>
              </a:ext>
            </a:extLst>
          </p:cNvPr>
          <p:cNvGraphicFramePr>
            <a:graphicFrameLocks noGrp="1"/>
          </p:cNvGraphicFramePr>
          <p:nvPr>
            <p:extLst>
              <p:ext uri="{D42A27DB-BD31-4B8C-83A1-F6EECF244321}">
                <p14:modId xmlns:p14="http://schemas.microsoft.com/office/powerpoint/2010/main" val="3470362333"/>
              </p:ext>
            </p:extLst>
          </p:nvPr>
        </p:nvGraphicFramePr>
        <p:xfrm>
          <a:off x="2044390" y="2899317"/>
          <a:ext cx="5264810" cy="1898526"/>
        </p:xfrm>
        <a:graphic>
          <a:graphicData uri="http://schemas.openxmlformats.org/drawingml/2006/table">
            <a:tbl>
              <a:tblPr firstRow="1" bandRow="1">
                <a:tableStyleId>{434DCDA1-2905-4F39-BDB8-6E48AD9FA57C}</a:tableStyleId>
              </a:tblPr>
              <a:tblGrid>
                <a:gridCol w="1612607">
                  <a:extLst>
                    <a:ext uri="{9D8B030D-6E8A-4147-A177-3AD203B41FA5}">
                      <a16:colId xmlns:a16="http://schemas.microsoft.com/office/drawing/2014/main" val="990204014"/>
                    </a:ext>
                  </a:extLst>
                </a:gridCol>
                <a:gridCol w="3652203">
                  <a:extLst>
                    <a:ext uri="{9D8B030D-6E8A-4147-A177-3AD203B41FA5}">
                      <a16:colId xmlns:a16="http://schemas.microsoft.com/office/drawing/2014/main" val="4150978606"/>
                    </a:ext>
                  </a:extLst>
                </a:gridCol>
              </a:tblGrid>
              <a:tr h="302322">
                <a:tc>
                  <a:txBody>
                    <a:bodyPr/>
                    <a:lstStyle/>
                    <a:p>
                      <a:pPr algn="ctr"/>
                      <a:r>
                        <a:rPr lang="en-GB" sz="1000" dirty="0" err="1">
                          <a:solidFill>
                            <a:schemeClr val="bg1"/>
                          </a:solidFill>
                          <a:latin typeface="Trebuchet MS" panose="020B0603020202020204" pitchFamily="34" charset="0"/>
                        </a:rPr>
                        <a:t>Normalizacijske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vrijednosti</a:t>
                      </a:r>
                      <a:endParaRPr lang="en-GB" sz="1000" dirty="0">
                        <a:solidFill>
                          <a:schemeClr val="bg1"/>
                        </a:solidFill>
                        <a:latin typeface="Trebuchet MS" panose="020B0603020202020204" pitchFamily="34" charset="0"/>
                      </a:endParaRP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hr-HR" sz="1000" dirty="0">
                          <a:solidFill>
                            <a:schemeClr val="bg1"/>
                          </a:solidFill>
                          <a:latin typeface="Trebuchet MS" panose="020B0603020202020204" pitchFamily="34" charset="0"/>
                        </a:rPr>
                        <a:t>Opis</a:t>
                      </a:r>
                      <a:endParaRPr lang="en-GB" sz="1000" dirty="0">
                        <a:solidFill>
                          <a:schemeClr val="bg1"/>
                        </a:solidFill>
                        <a:latin typeface="Trebuchet MS" panose="020B0603020202020204" pitchFamily="34" charset="0"/>
                      </a:endParaRP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302322">
                <a:tc>
                  <a:txBody>
                    <a:bodyPr/>
                    <a:lstStyle/>
                    <a:p>
                      <a:pPr algn="ctr"/>
                      <a:r>
                        <a:rPr lang="en-GB" sz="1000" dirty="0">
                          <a:solidFill>
                            <a:schemeClr val="tx2"/>
                          </a:solidFill>
                          <a:latin typeface="Trebuchet MS" panose="020B0603020202020204" pitchFamily="34" charset="0"/>
                        </a:rPr>
                        <a:t>0-0.2</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err="1">
                          <a:solidFill>
                            <a:schemeClr val="tx2"/>
                          </a:solidFill>
                          <a:latin typeface="Trebuchet MS" panose="020B0603020202020204" pitchFamily="34" charset="0"/>
                        </a:rPr>
                        <a:t>Optimalno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nije</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potrebno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poboljšanje</a:t>
                      </a:r>
                      <a:r>
                        <a:rPr lang="en-GB" sz="10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302322">
                <a:tc>
                  <a:txBody>
                    <a:bodyPr/>
                    <a:lstStyle/>
                    <a:p>
                      <a:pPr algn="ctr"/>
                      <a:r>
                        <a:rPr lang="en-GB" sz="1000" dirty="0">
                          <a:solidFill>
                            <a:schemeClr val="tx2"/>
                          </a:solidFill>
                          <a:latin typeface="Trebuchet MS" panose="020B0603020202020204" pitchFamily="34" charset="0"/>
                        </a:rPr>
                        <a:t>&gt;0.2-0.4</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err="1">
                          <a:solidFill>
                            <a:schemeClr val="tx2"/>
                          </a:solidFill>
                          <a:latin typeface="Trebuchet MS" panose="020B0603020202020204" pitchFamily="34" charset="0"/>
                        </a:rPr>
                        <a:t>Prilično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pozitivno</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302322">
                <a:tc>
                  <a:txBody>
                    <a:bodyPr/>
                    <a:lstStyle/>
                    <a:p>
                      <a:pPr algn="ctr"/>
                      <a:r>
                        <a:rPr lang="en-GB" sz="1000" dirty="0">
                          <a:solidFill>
                            <a:schemeClr val="tx2"/>
                          </a:solidFill>
                          <a:latin typeface="Trebuchet MS" panose="020B0603020202020204" pitchFamily="34" charset="0"/>
                        </a:rPr>
                        <a:t>&gt;0.4-0.6</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Neutral</a:t>
                      </a:r>
                      <a:r>
                        <a:rPr lang="hr-HR" sz="1000" dirty="0">
                          <a:solidFill>
                            <a:schemeClr val="tx2"/>
                          </a:solidFill>
                          <a:latin typeface="Trebuchet MS" panose="020B0603020202020204" pitchFamily="34" charset="0"/>
                        </a:rPr>
                        <a:t>no</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302322">
                <a:tc>
                  <a:txBody>
                    <a:bodyPr/>
                    <a:lstStyle/>
                    <a:p>
                      <a:pPr algn="ctr"/>
                      <a:r>
                        <a:rPr lang="en-GB" sz="1000" dirty="0">
                          <a:solidFill>
                            <a:schemeClr val="tx2"/>
                          </a:solidFill>
                          <a:latin typeface="Trebuchet MS" panose="020B0603020202020204" pitchFamily="34" charset="0"/>
                        </a:rPr>
                        <a:t>&gt;0.6-0.8</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hr-HR" sz="1000" dirty="0">
                          <a:solidFill>
                            <a:schemeClr val="tx2"/>
                          </a:solidFill>
                          <a:latin typeface="Trebuchet MS" panose="020B0603020202020204" pitchFamily="34" charset="0"/>
                        </a:rPr>
                        <a:t>Prilično </a:t>
                      </a:r>
                      <a:r>
                        <a:rPr lang="hr-HR" sz="1000" dirty="0" err="1">
                          <a:solidFill>
                            <a:schemeClr val="tx2"/>
                          </a:solidFill>
                          <a:latin typeface="Trebuchet MS" panose="020B0603020202020204" pitchFamily="34" charset="0"/>
                        </a:rPr>
                        <a:t>negativnod</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302322">
                <a:tc>
                  <a:txBody>
                    <a:bodyPr/>
                    <a:lstStyle/>
                    <a:p>
                      <a:pPr algn="ctr"/>
                      <a:r>
                        <a:rPr lang="en-GB" sz="1000" dirty="0">
                          <a:solidFill>
                            <a:schemeClr val="tx2"/>
                          </a:solidFill>
                          <a:latin typeface="Trebuchet MS" panose="020B0603020202020204" pitchFamily="34" charset="0"/>
                        </a:rPr>
                        <a:t>&gt;0.8-1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err="1">
                          <a:solidFill>
                            <a:schemeClr val="tx2"/>
                          </a:solidFill>
                          <a:latin typeface="Trebuchet MS" panose="020B0603020202020204" pitchFamily="34" charset="0"/>
                        </a:rPr>
                        <a:t>Kritično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Može</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dovesti</a:t>
                      </a:r>
                      <a:r>
                        <a:rPr lang="en-GB" sz="1000" dirty="0">
                          <a:solidFill>
                            <a:schemeClr val="tx2"/>
                          </a:solidFill>
                          <a:latin typeface="Trebuchet MS" panose="020B0603020202020204" pitchFamily="34" charset="0"/>
                        </a:rPr>
                        <a:t> do </a:t>
                      </a:r>
                      <a:r>
                        <a:rPr lang="en-GB" sz="1000" dirty="0" err="1">
                          <a:solidFill>
                            <a:schemeClr val="tx2"/>
                          </a:solidFill>
                          <a:latin typeface="Trebuchet MS" panose="020B0603020202020204" pitchFamily="34" charset="0"/>
                        </a:rPr>
                        <a:t>ozbiljnih</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posljedica</a:t>
                      </a:r>
                      <a:r>
                        <a:rPr lang="en-GB" sz="10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2834089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391366"/>
            <a:ext cx="8013957" cy="646331"/>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a:t>
            </a:r>
            <a:r>
              <a:rPr lang="en-GB" sz="1200" b="1" dirty="0" err="1">
                <a:solidFill>
                  <a:schemeClr val="accent4"/>
                </a:solidFill>
                <a:latin typeface="Trebuchet MS" panose="020B0603020202020204" pitchFamily="34" charset="0"/>
              </a:rPr>
              <a:t>Normalizacija</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vrijednosti</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kvantitativnih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pokazatelja</a:t>
            </a:r>
            <a:endParaRPr lang="hr-HR" sz="1200" b="1" dirty="0">
              <a:solidFill>
                <a:schemeClr val="accent4"/>
              </a:solidFill>
              <a:latin typeface="Trebuchet MS" panose="020B0603020202020204" pitchFamily="34" charset="0"/>
            </a:endParaRPr>
          </a:p>
          <a:p>
            <a:pPr algn="just"/>
            <a:r>
              <a:rPr lang="en-GB" sz="1200" b="1" dirty="0">
                <a:solidFill>
                  <a:schemeClr val="tx2"/>
                </a:solidFill>
                <a:latin typeface="Trebuchet MS" panose="020B0603020202020204" pitchFamily="34" charset="0"/>
              </a:rPr>
              <a:t>Za </a:t>
            </a:r>
            <a:r>
              <a:rPr lang="en-GB" sz="1200" b="1" dirty="0" err="1">
                <a:solidFill>
                  <a:schemeClr val="tx2"/>
                </a:solidFill>
                <a:latin typeface="Trebuchet MS" panose="020B0603020202020204" pitchFamily="34" charset="0"/>
              </a:rPr>
              <a:t>pokazatelje</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više</a:t>
            </a:r>
            <a:r>
              <a:rPr lang="en-GB" sz="1200" b="1" dirty="0">
                <a:solidFill>
                  <a:schemeClr val="tx2"/>
                </a:solidFill>
                <a:latin typeface="Trebuchet MS" panose="020B0603020202020204" pitchFamily="34" charset="0"/>
              </a:rPr>
              <a:t> je </a:t>
            </a:r>
            <a:r>
              <a:rPr lang="en-GB" sz="1200" b="1" dirty="0" err="1">
                <a:solidFill>
                  <a:schemeClr val="tx2"/>
                </a:solidFill>
                <a:latin typeface="Trebuchet MS" panose="020B0603020202020204" pitchFamily="34" charset="0"/>
              </a:rPr>
              <a:t>bolje</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veća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numerička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pokazatelja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veća</a:t>
            </a:r>
            <a:r>
              <a:rPr lang="en-GB" sz="1200" b="1" dirty="0">
                <a:solidFill>
                  <a:schemeClr val="tx2"/>
                </a:solidFill>
                <a:latin typeface="Trebuchet MS" panose="020B0603020202020204" pitchFamily="34" charset="0"/>
              </a:rPr>
              <a:t> je </a:t>
            </a:r>
            <a:r>
              <a:rPr lang="en-GB" sz="1200" b="1" dirty="0" err="1">
                <a:solidFill>
                  <a:schemeClr val="tx2"/>
                </a:solidFill>
                <a:latin typeface="Trebuchet MS" panose="020B0603020202020204" pitchFamily="34" charset="0"/>
              </a:rPr>
              <a:t>razina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uspješnosti</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a:t>
            </a:r>
            <a:r>
              <a:rPr lang="en-GB" sz="1200" b="1" dirty="0">
                <a:solidFill>
                  <a:schemeClr val="tx2"/>
                </a:solidFill>
                <a:latin typeface="Trebuchet MS" panose="020B0603020202020204" pitchFamily="34" charset="0"/>
              </a:rPr>
              <a:t> se </a:t>
            </a:r>
            <a:r>
              <a:rPr lang="en-GB" sz="1200" b="1" dirty="0" err="1">
                <a:solidFill>
                  <a:schemeClr val="tx2"/>
                </a:solidFill>
                <a:latin typeface="Trebuchet MS" panose="020B0603020202020204" pitchFamily="34" charset="0"/>
              </a:rPr>
              <a:t>normalizira</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primjenom</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sljedeće</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formule</a:t>
            </a:r>
            <a:r>
              <a:rPr lang="en-GB" sz="1200" b="1" dirty="0">
                <a:solidFill>
                  <a:schemeClr val="tx2"/>
                </a:solidFill>
                <a:latin typeface="Trebuchet MS" panose="020B0603020202020204" pitchFamily="34" charset="0"/>
              </a:rPr>
              <a:t>:</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772904" y="802792"/>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pic>
        <p:nvPicPr>
          <p:cNvPr id="3" name="Imagen 2">
            <a:extLst>
              <a:ext uri="{FF2B5EF4-FFF2-40B4-BE49-F238E27FC236}">
                <a16:creationId xmlns:a16="http://schemas.microsoft.com/office/drawing/2014/main" id="{88B1A87B-CA0A-4830-8C2B-EF21CA0B0710}"/>
              </a:ext>
            </a:extLst>
          </p:cNvPr>
          <p:cNvPicPr>
            <a:picLocks noChangeAspect="1"/>
          </p:cNvPicPr>
          <p:nvPr/>
        </p:nvPicPr>
        <p:blipFill>
          <a:blip r:embed="rId3"/>
          <a:stretch>
            <a:fillRect/>
          </a:stretch>
        </p:blipFill>
        <p:spPr>
          <a:xfrm>
            <a:off x="554400" y="2647019"/>
            <a:ext cx="3078227" cy="1063524"/>
          </a:xfrm>
          <a:prstGeom prst="rect">
            <a:avLst/>
          </a:prstGeom>
        </p:spPr>
      </p:pic>
      <p:sp>
        <p:nvSpPr>
          <p:cNvPr id="6" name="CuadroTexto 5">
            <a:extLst>
              <a:ext uri="{FF2B5EF4-FFF2-40B4-BE49-F238E27FC236}">
                <a16:creationId xmlns:a16="http://schemas.microsoft.com/office/drawing/2014/main" id="{E9E50B99-26FF-411E-BF33-307B6103F3F0}"/>
              </a:ext>
            </a:extLst>
          </p:cNvPr>
          <p:cNvSpPr txBox="1"/>
          <p:nvPr/>
        </p:nvSpPr>
        <p:spPr>
          <a:xfrm>
            <a:off x="3135463" y="2051578"/>
            <a:ext cx="5856136" cy="1938992"/>
          </a:xfrm>
          <a:prstGeom prst="rect">
            <a:avLst/>
          </a:prstGeom>
          <a:noFill/>
        </p:spPr>
        <p:txBody>
          <a:bodyPr wrap="square" rtlCol="0">
            <a:spAutoFit/>
          </a:bodyPr>
          <a:lstStyle/>
          <a:p>
            <a:r>
              <a:rPr lang="en-GB" sz="1200" dirty="0" err="1">
                <a:solidFill>
                  <a:schemeClr val="tx2"/>
                </a:solidFill>
                <a:latin typeface="Trebuchet MS" panose="020B0603020202020204" pitchFamily="34" charset="0"/>
              </a:rPr>
              <a:t>Gdje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je:Xi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Xmin</a:t>
            </a:r>
            <a:r>
              <a:rPr lang="en-GB" sz="1200" dirty="0">
                <a:solidFill>
                  <a:schemeClr val="tx2"/>
                </a:solidFill>
                <a:latin typeface="Trebuchet MS" panose="020B0603020202020204" pitchFamily="34" charset="0"/>
              </a:rPr>
              <a:t> = </a:t>
            </a:r>
            <a:r>
              <a:rPr lang="en-GB" sz="1200" dirty="0" err="1">
                <a:solidFill>
                  <a:schemeClr val="tx2"/>
                </a:solidFill>
                <a:latin typeface="Trebuchet MS" panose="020B0603020202020204" pitchFamily="34" charset="0"/>
              </a:rPr>
              <a:t>kritična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odgovara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rezultatu</a:t>
            </a:r>
            <a:r>
              <a:rPr lang="en-GB" sz="1200" dirty="0">
                <a:solidFill>
                  <a:schemeClr val="tx2"/>
                </a:solidFill>
                <a:latin typeface="Trebuchet MS" panose="020B0603020202020204" pitchFamily="34" charset="0"/>
              </a:rPr>
              <a:t> 1)</a:t>
            </a:r>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Xmax</a:t>
            </a:r>
            <a:r>
              <a:rPr lang="en-GB" sz="1200" dirty="0">
                <a:solidFill>
                  <a:schemeClr val="tx2"/>
                </a:solidFill>
                <a:latin typeface="Trebuchet MS" panose="020B0603020202020204" pitchFamily="34" charset="0"/>
              </a:rPr>
              <a:t> = </a:t>
            </a:r>
            <a:r>
              <a:rPr lang="en-GB" sz="1200" dirty="0" err="1">
                <a:solidFill>
                  <a:schemeClr val="tx2"/>
                </a:solidFill>
                <a:latin typeface="Trebuchet MS" panose="020B0603020202020204" pitchFamily="34" charset="0"/>
              </a:rPr>
              <a:t>optimalna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odgovara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rezultatu</a:t>
            </a:r>
            <a:r>
              <a:rPr lang="en-GB" sz="1200" dirty="0">
                <a:solidFill>
                  <a:schemeClr val="tx2"/>
                </a:solidFill>
                <a:latin typeface="Trebuchet MS" panose="020B0603020202020204" pitchFamily="34" charset="0"/>
              </a:rPr>
              <a:t> 0)</a:t>
            </a:r>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lošije</a:t>
            </a:r>
            <a:r>
              <a:rPr lang="en-GB" sz="1200" dirty="0">
                <a:solidFill>
                  <a:schemeClr val="tx2"/>
                </a:solidFill>
                <a:latin typeface="Trebuchet MS" panose="020B0603020202020204" pitchFamily="34" charset="0"/>
              </a:rPr>
              <a:t> od </a:t>
            </a:r>
            <a:r>
              <a:rPr lang="en-GB" sz="1200" dirty="0" err="1">
                <a:solidFill>
                  <a:schemeClr val="tx2"/>
                </a:solidFill>
                <a:latin typeface="Trebuchet MS" panose="020B0603020202020204" pitchFamily="34" charset="0"/>
              </a:rPr>
              <a:t>Xmin</a:t>
            </a:r>
            <a:r>
              <a:rPr lang="en-GB" sz="1200" dirty="0">
                <a:solidFill>
                  <a:schemeClr val="tx2"/>
                </a:solidFill>
                <a:latin typeface="Trebuchet MS" panose="020B0603020202020204" pitchFamily="34" charset="0"/>
              </a:rPr>
              <a:t> bit </a:t>
            </a:r>
            <a:r>
              <a:rPr lang="en-GB" sz="1200" dirty="0" err="1">
                <a:solidFill>
                  <a:schemeClr val="tx2"/>
                </a:solidFill>
                <a:latin typeface="Trebuchet MS" panose="020B0603020202020204" pitchFamily="34" charset="0"/>
              </a:rPr>
              <a:t>će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dodijeljene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Xmin</a:t>
            </a:r>
            <a:r>
              <a:rPr lang="en-GB" sz="1200" dirty="0">
                <a:solidFill>
                  <a:schemeClr val="tx2"/>
                </a:solidFill>
                <a:latin typeface="Trebuchet MS" panose="020B0603020202020204" pitchFamily="34" charset="0"/>
              </a:rPr>
              <a:t>, a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koje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prelaze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Xmax</a:t>
            </a:r>
            <a:r>
              <a:rPr lang="en-GB" sz="1200" dirty="0">
                <a:solidFill>
                  <a:schemeClr val="tx2"/>
                </a:solidFill>
                <a:latin typeface="Trebuchet MS" panose="020B0603020202020204" pitchFamily="34" charset="0"/>
              </a:rPr>
              <a:t> bit </a:t>
            </a:r>
            <a:r>
              <a:rPr lang="en-GB" sz="1200" dirty="0" err="1">
                <a:solidFill>
                  <a:schemeClr val="tx2"/>
                </a:solidFill>
                <a:latin typeface="Trebuchet MS" panose="020B0603020202020204" pitchFamily="34" charset="0"/>
              </a:rPr>
              <a:t>će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dodijeljene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Xmax</a:t>
            </a:r>
            <a:r>
              <a:rPr lang="en-GB" sz="1200" dirty="0">
                <a:solidFill>
                  <a:schemeClr val="tx2"/>
                </a:solidFill>
                <a:latin typeface="Trebuchet MS" panose="020B0603020202020204" pitchFamily="34" charset="0"/>
              </a:rPr>
              <a:t>:</a:t>
            </a:r>
            <a:endParaRPr lang="hr-HR" sz="1200" dirty="0">
              <a:solidFill>
                <a:schemeClr val="tx2"/>
              </a:solidFill>
              <a:latin typeface="Trebuchet MS" panose="020B0603020202020204" pitchFamily="34" charset="0"/>
            </a:endParaRPr>
          </a:p>
          <a:p>
            <a:r>
              <a:rPr lang="en-GB" sz="1200" dirty="0">
                <a:solidFill>
                  <a:schemeClr val="tx2"/>
                </a:solidFill>
                <a:latin typeface="Trebuchet MS" panose="020B0603020202020204" pitchFamily="34" charset="0"/>
              </a:rPr>
              <a:t>Na </a:t>
            </a:r>
            <a:r>
              <a:rPr lang="en-GB" sz="1200" dirty="0" err="1">
                <a:solidFill>
                  <a:schemeClr val="tx2"/>
                </a:solidFill>
                <a:latin typeface="Trebuchet MS" panose="020B0603020202020204" pitchFamily="34" charset="0"/>
              </a:rPr>
              <a:t>primjer</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ako</a:t>
            </a:r>
            <a:r>
              <a:rPr lang="en-GB" sz="1200" dirty="0">
                <a:solidFill>
                  <a:schemeClr val="tx2"/>
                </a:solidFill>
                <a:latin typeface="Trebuchet MS" panose="020B0603020202020204" pitchFamily="34" charset="0"/>
              </a:rPr>
              <a:t> je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(Xi)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srednji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indeks</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solarne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refleksije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popločanih</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površina</a:t>
            </a:r>
            <a:r>
              <a:rPr lang="en-GB" sz="1200" dirty="0">
                <a:solidFill>
                  <a:schemeClr val="tx2"/>
                </a:solidFill>
                <a:latin typeface="Trebuchet MS" panose="020B0603020202020204" pitchFamily="34" charset="0"/>
              </a:rPr>
              <a:t> u </a:t>
            </a:r>
            <a:r>
              <a:rPr lang="en-GB" sz="1200" dirty="0" err="1">
                <a:solidFill>
                  <a:schemeClr val="tx2"/>
                </a:solidFill>
                <a:latin typeface="Trebuchet MS" panose="020B0603020202020204" pitchFamily="34" charset="0"/>
              </a:rPr>
              <a:t>području</a:t>
            </a:r>
            <a:r>
              <a:rPr lang="en-GB" sz="1200" dirty="0">
                <a:solidFill>
                  <a:schemeClr val="tx2"/>
                </a:solidFill>
                <a:latin typeface="Trebuchet MS" panose="020B0603020202020204" pitchFamily="34" charset="0"/>
              </a:rPr>
              <a:t>" 14, </a:t>
            </a:r>
            <a:r>
              <a:rPr lang="en-GB" sz="1200" dirty="0" err="1">
                <a:solidFill>
                  <a:schemeClr val="tx2"/>
                </a:solidFill>
                <a:latin typeface="Trebuchet MS" panose="020B0603020202020204" pitchFamily="34" charset="0"/>
              </a:rPr>
              <a:t>sa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sljedećim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referentnim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vrijednostima:Xmax</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Optimalna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izvedba</a:t>
            </a:r>
            <a:r>
              <a:rPr lang="en-GB" sz="1200" dirty="0">
                <a:solidFill>
                  <a:schemeClr val="tx2"/>
                </a:solidFill>
                <a:latin typeface="Trebuchet MS" panose="020B0603020202020204" pitchFamily="34" charset="0"/>
              </a:rPr>
              <a:t>) = 58, </a:t>
            </a:r>
            <a:r>
              <a:rPr lang="en-GB" sz="1200" dirty="0" err="1">
                <a:solidFill>
                  <a:schemeClr val="tx2"/>
                </a:solidFill>
                <a:latin typeface="Trebuchet MS" panose="020B0603020202020204" pitchFamily="34" charset="0"/>
              </a:rPr>
              <a:t>referentna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povezana</a:t>
            </a:r>
            <a:r>
              <a:rPr lang="en-GB" sz="1200" dirty="0">
                <a:solidFill>
                  <a:schemeClr val="tx2"/>
                </a:solidFill>
                <a:latin typeface="Trebuchet MS" panose="020B0603020202020204" pitchFamily="34" charset="0"/>
              </a:rPr>
              <a:t> s </a:t>
            </a:r>
            <a:r>
              <a:rPr lang="en-GB" sz="1200" dirty="0" err="1">
                <a:solidFill>
                  <a:schemeClr val="tx2"/>
                </a:solidFill>
                <a:latin typeface="Trebuchet MS" panose="020B0603020202020204" pitchFamily="34" charset="0"/>
              </a:rPr>
              <a:t>rezultatom</a:t>
            </a:r>
            <a:r>
              <a:rPr lang="en-GB" sz="1200" dirty="0">
                <a:solidFill>
                  <a:schemeClr val="tx2"/>
                </a:solidFill>
                <a:latin typeface="Trebuchet MS" panose="020B0603020202020204" pitchFamily="34" charset="0"/>
              </a:rPr>
              <a:t> 0</a:t>
            </a:r>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Xmin</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Kritična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izvedba</a:t>
            </a:r>
            <a:r>
              <a:rPr lang="en-GB" sz="1200" dirty="0">
                <a:solidFill>
                  <a:schemeClr val="tx2"/>
                </a:solidFill>
                <a:latin typeface="Trebuchet MS" panose="020B0603020202020204" pitchFamily="34" charset="0"/>
              </a:rPr>
              <a:t>) = 0, </a:t>
            </a:r>
            <a:r>
              <a:rPr lang="en-GB" sz="1200" dirty="0" err="1">
                <a:solidFill>
                  <a:schemeClr val="tx2"/>
                </a:solidFill>
                <a:latin typeface="Trebuchet MS" panose="020B0603020202020204" pitchFamily="34" charset="0"/>
              </a:rPr>
              <a:t>referentna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povezana</a:t>
            </a:r>
            <a:r>
              <a:rPr lang="en-GB" sz="1200" dirty="0">
                <a:solidFill>
                  <a:schemeClr val="tx2"/>
                </a:solidFill>
                <a:latin typeface="Trebuchet MS" panose="020B0603020202020204" pitchFamily="34" charset="0"/>
              </a:rPr>
              <a:t> s </a:t>
            </a:r>
            <a:r>
              <a:rPr lang="en-GB" sz="1200" dirty="0" err="1">
                <a:solidFill>
                  <a:schemeClr val="tx2"/>
                </a:solidFill>
                <a:latin typeface="Trebuchet MS" panose="020B0603020202020204" pitchFamily="34" charset="0"/>
              </a:rPr>
              <a:t>rezultatom</a:t>
            </a:r>
            <a:r>
              <a:rPr lang="en-GB" sz="1200" dirty="0">
                <a:solidFill>
                  <a:schemeClr val="tx2"/>
                </a:solidFill>
                <a:latin typeface="Trebuchet MS" panose="020B0603020202020204" pitchFamily="34" charset="0"/>
              </a:rPr>
              <a:t> 1</a:t>
            </a:r>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Rezultirajuća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normalizirana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bit </a:t>
            </a:r>
            <a:r>
              <a:rPr lang="en-GB" sz="1200" dirty="0" err="1">
                <a:solidFill>
                  <a:schemeClr val="tx2"/>
                </a:solidFill>
                <a:latin typeface="Trebuchet MS" panose="020B0603020202020204" pitchFamily="34" charset="0"/>
              </a:rPr>
              <a:t>će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Xnorm</a:t>
            </a:r>
            <a:r>
              <a:rPr lang="en-GB" sz="1200" dirty="0">
                <a:solidFill>
                  <a:schemeClr val="tx2"/>
                </a:solidFill>
                <a:latin typeface="Trebuchet MS" panose="020B0603020202020204" pitchFamily="34" charset="0"/>
              </a:rPr>
              <a:t> = 0,76 (</a:t>
            </a:r>
            <a:r>
              <a:rPr lang="en-GB" sz="1200" dirty="0" err="1">
                <a:solidFill>
                  <a:schemeClr val="tx2"/>
                </a:solidFill>
                <a:latin typeface="Trebuchet MS" panose="020B0603020202020204" pitchFamily="34" charset="0"/>
              </a:rPr>
              <a:t>prilično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negativno</a:t>
            </a:r>
            <a:r>
              <a:rPr lang="en-GB" sz="1200" dirty="0">
                <a:solidFill>
                  <a:schemeClr val="tx2"/>
                </a:solidFill>
                <a:latin typeface="Trebuchet MS" panose="020B0603020202020204" pitchFamily="34" charset="0"/>
              </a:rPr>
              <a:t>)</a:t>
            </a:r>
          </a:p>
        </p:txBody>
      </p:sp>
      <p:sp>
        <p:nvSpPr>
          <p:cNvPr id="8" name="Google Shape;262;p14">
            <a:extLst>
              <a:ext uri="{FF2B5EF4-FFF2-40B4-BE49-F238E27FC236}">
                <a16:creationId xmlns:a16="http://schemas.microsoft.com/office/drawing/2014/main" id="{6C43B43C-20F1-47C6-B608-88EB62D2094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44731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391366"/>
            <a:ext cx="8013957" cy="646331"/>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a:t>
            </a:r>
            <a:r>
              <a:rPr lang="en-GB" sz="1200" dirty="0" err="1">
                <a:solidFill>
                  <a:schemeClr val="accent4"/>
                </a:solidFill>
                <a:latin typeface="Trebuchet MS" panose="020B0603020202020204" pitchFamily="34" charset="0"/>
              </a:rPr>
              <a:t>Normalizacija</a:t>
            </a:r>
            <a:r>
              <a:rPr lang="en-GB" sz="1200" dirty="0">
                <a:solidFill>
                  <a:schemeClr val="accent4"/>
                </a:solidFill>
                <a:latin typeface="Trebuchet MS" panose="020B0603020202020204" pitchFamily="34" charset="0"/>
              </a:rPr>
              <a:t> </a:t>
            </a:r>
            <a:r>
              <a:rPr lang="en-GB" sz="1200" dirty="0" err="1">
                <a:solidFill>
                  <a:schemeClr val="accent4"/>
                </a:solidFill>
                <a:latin typeface="Trebuchet MS" panose="020B0603020202020204" pitchFamily="34" charset="0"/>
              </a:rPr>
              <a:t>vrijednosti</a:t>
            </a:r>
            <a:r>
              <a:rPr lang="en-GB" sz="1200" dirty="0">
                <a:solidFill>
                  <a:schemeClr val="accent4"/>
                </a:solidFill>
                <a:latin typeface="Trebuchet MS" panose="020B0603020202020204" pitchFamily="34" charset="0"/>
              </a:rPr>
              <a:t> </a:t>
            </a:r>
            <a:r>
              <a:rPr lang="en-GB" sz="1200" dirty="0" err="1">
                <a:solidFill>
                  <a:schemeClr val="accent4"/>
                </a:solidFill>
                <a:latin typeface="Trebuchet MS" panose="020B0603020202020204" pitchFamily="34" charset="0"/>
              </a:rPr>
              <a:t>kvantitativnih</a:t>
            </a:r>
            <a:r>
              <a:rPr lang="en-GB" sz="1200" dirty="0">
                <a:solidFill>
                  <a:schemeClr val="accent4"/>
                </a:solidFill>
                <a:latin typeface="Trebuchet MS" panose="020B0603020202020204" pitchFamily="34" charset="0"/>
              </a:rPr>
              <a:t> </a:t>
            </a:r>
            <a:r>
              <a:rPr lang="en-GB" sz="1200" dirty="0" err="1">
                <a:solidFill>
                  <a:schemeClr val="accent4"/>
                </a:solidFill>
                <a:latin typeface="Trebuchet MS" panose="020B0603020202020204" pitchFamily="34" charset="0"/>
              </a:rPr>
              <a:t>pokazatelja</a:t>
            </a:r>
            <a:endParaRPr lang="hr-HR" sz="1200" dirty="0">
              <a:solidFill>
                <a:schemeClr val="accent4"/>
              </a:solidFill>
              <a:latin typeface="Trebuchet MS" panose="020B0603020202020204" pitchFamily="34" charset="0"/>
            </a:endParaRPr>
          </a:p>
          <a:p>
            <a:pPr algn="just"/>
            <a:r>
              <a:rPr lang="en-GB" sz="1200" dirty="0">
                <a:solidFill>
                  <a:schemeClr val="tx2"/>
                </a:solidFill>
                <a:latin typeface="Trebuchet MS" panose="020B0603020202020204" pitchFamily="34" charset="0"/>
              </a:rPr>
              <a:t>Za </a:t>
            </a:r>
            <a:r>
              <a:rPr lang="en-GB" sz="1200" dirty="0" err="1">
                <a:solidFill>
                  <a:schemeClr val="tx2"/>
                </a:solidFill>
                <a:latin typeface="Trebuchet MS" panose="020B0603020202020204" pitchFamily="34" charset="0"/>
              </a:rPr>
              <a:t>pokazatelje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niže</a:t>
            </a:r>
            <a:r>
              <a:rPr lang="en-GB" sz="1200" dirty="0">
                <a:solidFill>
                  <a:schemeClr val="tx2"/>
                </a:solidFill>
                <a:latin typeface="Trebuchet MS" panose="020B0603020202020204" pitchFamily="34" charset="0"/>
              </a:rPr>
              <a:t> je </a:t>
            </a:r>
            <a:r>
              <a:rPr lang="en-GB" sz="1200" dirty="0" err="1">
                <a:solidFill>
                  <a:schemeClr val="tx2"/>
                </a:solidFill>
                <a:latin typeface="Trebuchet MS" panose="020B0603020202020204" pitchFamily="34" charset="0"/>
              </a:rPr>
              <a:t>bolje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što</a:t>
            </a:r>
            <a:r>
              <a:rPr lang="en-GB" sz="1200" dirty="0">
                <a:solidFill>
                  <a:schemeClr val="tx2"/>
                </a:solidFill>
                <a:latin typeface="Trebuchet MS" panose="020B0603020202020204" pitchFamily="34" charset="0"/>
              </a:rPr>
              <a:t> je </a:t>
            </a:r>
            <a:r>
              <a:rPr lang="en-GB" sz="1200" dirty="0" err="1">
                <a:solidFill>
                  <a:schemeClr val="tx2"/>
                </a:solidFill>
                <a:latin typeface="Trebuchet MS" panose="020B0603020202020204" pitchFamily="34" charset="0"/>
              </a:rPr>
              <a:t>niža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numerička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to je </a:t>
            </a:r>
            <a:r>
              <a:rPr lang="en-GB" sz="1200" dirty="0" err="1">
                <a:solidFill>
                  <a:schemeClr val="tx2"/>
                </a:solidFill>
                <a:latin typeface="Trebuchet MS" panose="020B0603020202020204" pitchFamily="34" charset="0"/>
              </a:rPr>
              <a:t>viša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razina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uspješnosti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se </a:t>
            </a:r>
            <a:r>
              <a:rPr lang="en-GB" sz="1200" dirty="0" err="1">
                <a:solidFill>
                  <a:schemeClr val="tx2"/>
                </a:solidFill>
                <a:latin typeface="Trebuchet MS" panose="020B0603020202020204" pitchFamily="34" charset="0"/>
              </a:rPr>
              <a:t>normalizira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primjenom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sljedeće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formule</a:t>
            </a:r>
            <a:r>
              <a:rPr lang="en-GB" sz="1200" dirty="0">
                <a:solidFill>
                  <a:schemeClr val="tx2"/>
                </a:solidFill>
                <a:latin typeface="Trebuchet MS" panose="020B0603020202020204" pitchFamily="34" charset="0"/>
              </a:rPr>
              <a:t>:</a:t>
            </a: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717285" y="85041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4132210" y="2726578"/>
            <a:ext cx="4446768" cy="600164"/>
          </a:xfrm>
          <a:prstGeom prst="rect">
            <a:avLst/>
          </a:prstGeom>
          <a:noFill/>
        </p:spPr>
        <p:txBody>
          <a:bodyPr wrap="square" rtlCol="0">
            <a:spAutoFit/>
          </a:bodyPr>
          <a:lstStyle/>
          <a:p>
            <a:r>
              <a:rPr lang="en-GB" sz="1100" dirty="0" err="1">
                <a:solidFill>
                  <a:schemeClr val="tx2"/>
                </a:solidFill>
                <a:latin typeface="Trebuchet MS" panose="020B0603020202020204" pitchFamily="34" charset="0"/>
              </a:rPr>
              <a:t>gdje</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je:Xi</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vrijednost</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pokazateljaXmin</a:t>
            </a:r>
            <a:r>
              <a:rPr lang="en-GB" sz="1100" dirty="0">
                <a:solidFill>
                  <a:schemeClr val="tx2"/>
                </a:solidFill>
                <a:latin typeface="Trebuchet MS" panose="020B0603020202020204" pitchFamily="34" charset="0"/>
              </a:rPr>
              <a:t> = </a:t>
            </a:r>
            <a:r>
              <a:rPr lang="en-GB" sz="1100" dirty="0" err="1">
                <a:solidFill>
                  <a:schemeClr val="tx2"/>
                </a:solidFill>
                <a:latin typeface="Trebuchet MS" panose="020B0603020202020204" pitchFamily="34" charset="0"/>
              </a:rPr>
              <a:t>optimalna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vrijednost</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pokazatelja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odgovara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rezultatu</a:t>
            </a:r>
            <a:r>
              <a:rPr lang="en-GB" sz="1100" dirty="0">
                <a:solidFill>
                  <a:schemeClr val="tx2"/>
                </a:solidFill>
                <a:latin typeface="Trebuchet MS" panose="020B0603020202020204" pitchFamily="34" charset="0"/>
              </a:rPr>
              <a:t> 0)</a:t>
            </a:r>
            <a:r>
              <a:rPr lang="en-GB" sz="1100" dirty="0" err="1">
                <a:solidFill>
                  <a:schemeClr val="tx2"/>
                </a:solidFill>
                <a:latin typeface="Trebuchet MS" panose="020B0603020202020204" pitchFamily="34" charset="0"/>
              </a:rPr>
              <a:t>Xmax</a:t>
            </a:r>
            <a:r>
              <a:rPr lang="en-GB" sz="1100" dirty="0">
                <a:solidFill>
                  <a:schemeClr val="tx2"/>
                </a:solidFill>
                <a:latin typeface="Trebuchet MS" panose="020B0603020202020204" pitchFamily="34" charset="0"/>
              </a:rPr>
              <a:t> = </a:t>
            </a:r>
            <a:r>
              <a:rPr lang="en-GB" sz="1100" dirty="0" err="1">
                <a:solidFill>
                  <a:schemeClr val="tx2"/>
                </a:solidFill>
                <a:latin typeface="Trebuchet MS" panose="020B0603020202020204" pitchFamily="34" charset="0"/>
              </a:rPr>
              <a:t>kritična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vrijednost</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pokazatelja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odgovara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rezultatu</a:t>
            </a:r>
            <a:r>
              <a:rPr lang="en-GB" sz="1100" dirty="0">
                <a:solidFill>
                  <a:schemeClr val="tx2"/>
                </a:solidFill>
                <a:latin typeface="Trebuchet MS" panose="020B0603020202020204" pitchFamily="34" charset="0"/>
              </a:rPr>
              <a:t> 1)</a:t>
            </a:r>
          </a:p>
        </p:txBody>
      </p:sp>
      <p:pic>
        <p:nvPicPr>
          <p:cNvPr id="5" name="Imagen 4">
            <a:extLst>
              <a:ext uri="{FF2B5EF4-FFF2-40B4-BE49-F238E27FC236}">
                <a16:creationId xmlns:a16="http://schemas.microsoft.com/office/drawing/2014/main" id="{059406A6-0847-455B-B0AF-74820F6FFFBA}"/>
              </a:ext>
            </a:extLst>
          </p:cNvPr>
          <p:cNvPicPr>
            <a:picLocks noChangeAspect="1"/>
          </p:cNvPicPr>
          <p:nvPr/>
        </p:nvPicPr>
        <p:blipFill>
          <a:blip r:embed="rId3"/>
          <a:stretch>
            <a:fillRect/>
          </a:stretch>
        </p:blipFill>
        <p:spPr>
          <a:xfrm>
            <a:off x="889412" y="2699080"/>
            <a:ext cx="3093988" cy="1287892"/>
          </a:xfrm>
          <a:prstGeom prst="rect">
            <a:avLst/>
          </a:prstGeom>
        </p:spPr>
      </p:pic>
      <p:sp>
        <p:nvSpPr>
          <p:cNvPr id="8" name="Google Shape;262;p14">
            <a:extLst>
              <a:ext uri="{FF2B5EF4-FFF2-40B4-BE49-F238E27FC236}">
                <a16:creationId xmlns:a16="http://schemas.microsoft.com/office/drawing/2014/main" id="{2AAE784B-AAEA-4D75-B387-910A9E2F503E}"/>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719449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65021" y="1354795"/>
            <a:ext cx="8013957" cy="338554"/>
          </a:xfrm>
          <a:prstGeom prst="rect">
            <a:avLst/>
          </a:prstGeom>
          <a:noFill/>
        </p:spPr>
        <p:txBody>
          <a:bodyPr wrap="square" rtlCol="0">
            <a:spAutoFit/>
          </a:bodyPr>
          <a:lstStyle/>
          <a:p>
            <a:pPr algn="just"/>
            <a:r>
              <a:rPr lang="en-GB" sz="1600" b="1" dirty="0" err="1">
                <a:solidFill>
                  <a:schemeClr val="accent4"/>
                </a:solidFill>
                <a:latin typeface="Trebuchet MS" panose="020B0603020202020204" pitchFamily="34" charset="0"/>
              </a:rPr>
              <a:t>Primjer</a:t>
            </a:r>
            <a:r>
              <a:rPr lang="en-GB" sz="1600" b="1" dirty="0">
                <a:solidFill>
                  <a:schemeClr val="accent4"/>
                </a:solidFill>
                <a:latin typeface="Trebuchet MS" panose="020B0603020202020204" pitchFamily="34" charset="0"/>
              </a:rPr>
              <a:t>: </a:t>
            </a:r>
            <a:r>
              <a:rPr lang="en-GB" sz="1600" b="1" dirty="0" err="1">
                <a:solidFill>
                  <a:schemeClr val="accent4"/>
                </a:solidFill>
                <a:latin typeface="Trebuchet MS" panose="020B0603020202020204" pitchFamily="34" charset="0"/>
              </a:rPr>
              <a:t>Normalizacija</a:t>
            </a:r>
            <a:r>
              <a:rPr lang="en-GB" sz="1600" b="1" dirty="0">
                <a:solidFill>
                  <a:schemeClr val="accent4"/>
                </a:solidFill>
                <a:latin typeface="Trebuchet MS" panose="020B0603020202020204" pitchFamily="34" charset="0"/>
              </a:rPr>
              <a:t> </a:t>
            </a:r>
            <a:r>
              <a:rPr lang="en-GB" sz="1600" b="1" dirty="0" err="1">
                <a:solidFill>
                  <a:schemeClr val="accent4"/>
                </a:solidFill>
                <a:latin typeface="Trebuchet MS" panose="020B0603020202020204" pitchFamily="34" charset="0"/>
              </a:rPr>
              <a:t>kvantitativnih</a:t>
            </a:r>
            <a:r>
              <a:rPr lang="en-GB" sz="1600" b="1" dirty="0">
                <a:solidFill>
                  <a:schemeClr val="accent4"/>
                </a:solidFill>
                <a:latin typeface="Trebuchet MS" panose="020B0603020202020204" pitchFamily="34" charset="0"/>
              </a:rPr>
              <a:t> </a:t>
            </a:r>
            <a:r>
              <a:rPr lang="en-GB" sz="1600" b="1" dirty="0" err="1">
                <a:solidFill>
                  <a:schemeClr val="accent4"/>
                </a:solidFill>
                <a:latin typeface="Trebuchet MS" panose="020B0603020202020204" pitchFamily="34" charset="0"/>
              </a:rPr>
              <a:t>pokazatelja</a:t>
            </a:r>
            <a:endParaRPr lang="en-GB" sz="16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16837" y="712153"/>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613207" y="1999545"/>
            <a:ext cx="8013957" cy="2123658"/>
          </a:xfrm>
          <a:prstGeom prst="rect">
            <a:avLst/>
          </a:prstGeom>
          <a:noFill/>
        </p:spPr>
        <p:txBody>
          <a:bodyPr wrap="square" rtlCol="0">
            <a:spAutoFit/>
          </a:bodyPr>
          <a:lstStyle/>
          <a:p>
            <a:r>
              <a:rPr lang="en-GB" sz="1200" dirty="0">
                <a:solidFill>
                  <a:schemeClr val="tx2"/>
                </a:solidFill>
                <a:latin typeface="Trebuchet MS" panose="020B0603020202020204" pitchFamily="34" charset="0"/>
              </a:rPr>
              <a:t>Ako je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(Xi)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Udio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nepropusnih</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površina</a:t>
            </a:r>
            <a:r>
              <a:rPr lang="en-GB" sz="1200" dirty="0">
                <a:solidFill>
                  <a:schemeClr val="tx2"/>
                </a:solidFill>
                <a:latin typeface="Trebuchet MS" panose="020B0603020202020204" pitchFamily="34" charset="0"/>
              </a:rPr>
              <a:t> u </a:t>
            </a:r>
            <a:r>
              <a:rPr lang="en-GB" sz="1200" dirty="0" err="1">
                <a:solidFill>
                  <a:schemeClr val="tx2"/>
                </a:solidFill>
                <a:latin typeface="Trebuchet MS" panose="020B0603020202020204" pitchFamily="34" charset="0"/>
              </a:rPr>
              <a:t>području</a:t>
            </a:r>
            <a:r>
              <a:rPr lang="en-GB" sz="1200" dirty="0">
                <a:solidFill>
                  <a:schemeClr val="tx2"/>
                </a:solidFill>
                <a:latin typeface="Trebuchet MS" panose="020B0603020202020204" pitchFamily="34" charset="0"/>
              </a:rPr>
              <a:t>“ 85%, </a:t>
            </a:r>
            <a:r>
              <a:rPr lang="en-GB" sz="1200" dirty="0" err="1">
                <a:solidFill>
                  <a:schemeClr val="tx2"/>
                </a:solidFill>
                <a:latin typeface="Trebuchet MS" panose="020B0603020202020204" pitchFamily="34" charset="0"/>
              </a:rPr>
              <a:t>sa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sljedećim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referentnim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vrijednostima</a:t>
            </a:r>
            <a:r>
              <a:rPr lang="en-GB" sz="1200" dirty="0">
                <a:solidFill>
                  <a:schemeClr val="tx2"/>
                </a:solidFill>
                <a:latin typeface="Trebuchet MS" panose="020B0603020202020204" pitchFamily="34" charset="0"/>
              </a:rPr>
              <a:t>:-</a:t>
            </a:r>
            <a:r>
              <a:rPr lang="en-GB" sz="1200" dirty="0" err="1">
                <a:solidFill>
                  <a:schemeClr val="tx2"/>
                </a:solidFill>
                <a:latin typeface="Trebuchet MS" panose="020B0603020202020204" pitchFamily="34" charset="0"/>
              </a:rPr>
              <a:t>Xmin</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optimalna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izvedba</a:t>
            </a:r>
            <a:r>
              <a:rPr lang="en-GB" sz="1200" dirty="0">
                <a:solidFill>
                  <a:schemeClr val="tx2"/>
                </a:solidFill>
                <a:latin typeface="Trebuchet MS" panose="020B0603020202020204" pitchFamily="34" charset="0"/>
              </a:rPr>
              <a:t>) = 50 %, </a:t>
            </a:r>
            <a:r>
              <a:rPr lang="en-GB" sz="1200" dirty="0" err="1">
                <a:solidFill>
                  <a:schemeClr val="tx2"/>
                </a:solidFill>
                <a:latin typeface="Trebuchet MS" panose="020B0603020202020204" pitchFamily="34" charset="0"/>
              </a:rPr>
              <a:t>referentna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povezana</a:t>
            </a:r>
            <a:r>
              <a:rPr lang="en-GB" sz="1200" dirty="0">
                <a:solidFill>
                  <a:schemeClr val="tx2"/>
                </a:solidFill>
                <a:latin typeface="Trebuchet MS" panose="020B0603020202020204" pitchFamily="34" charset="0"/>
              </a:rPr>
              <a:t> s </a:t>
            </a:r>
            <a:r>
              <a:rPr lang="en-GB" sz="1200" dirty="0" err="1">
                <a:solidFill>
                  <a:schemeClr val="tx2"/>
                </a:solidFill>
                <a:latin typeface="Trebuchet MS" panose="020B0603020202020204" pitchFamily="34" charset="0"/>
              </a:rPr>
              <a:t>ocjenom</a:t>
            </a:r>
            <a:r>
              <a:rPr lang="en-GB" sz="1200" dirty="0">
                <a:solidFill>
                  <a:schemeClr val="tx2"/>
                </a:solidFill>
                <a:latin typeface="Trebuchet MS" panose="020B0603020202020204" pitchFamily="34" charset="0"/>
              </a:rPr>
              <a:t> 0-Xmax (</a:t>
            </a:r>
            <a:r>
              <a:rPr lang="en-GB" sz="1200" dirty="0" err="1">
                <a:solidFill>
                  <a:schemeClr val="tx2"/>
                </a:solidFill>
                <a:latin typeface="Trebuchet MS" panose="020B0603020202020204" pitchFamily="34" charset="0"/>
              </a:rPr>
              <a:t>kritična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izvedba</a:t>
            </a:r>
            <a:r>
              <a:rPr lang="en-GB" sz="1200" dirty="0">
                <a:solidFill>
                  <a:schemeClr val="tx2"/>
                </a:solidFill>
                <a:latin typeface="Trebuchet MS" panose="020B0603020202020204" pitchFamily="34" charset="0"/>
              </a:rPr>
              <a:t>) = 100 %, </a:t>
            </a:r>
            <a:r>
              <a:rPr lang="en-GB" sz="1200" dirty="0" err="1">
                <a:solidFill>
                  <a:schemeClr val="tx2"/>
                </a:solidFill>
                <a:latin typeface="Trebuchet MS" panose="020B0603020202020204" pitchFamily="34" charset="0"/>
              </a:rPr>
              <a:t>referentna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povezana</a:t>
            </a:r>
            <a:r>
              <a:rPr lang="en-GB" sz="1200" dirty="0">
                <a:solidFill>
                  <a:schemeClr val="tx2"/>
                </a:solidFill>
                <a:latin typeface="Trebuchet MS" panose="020B0603020202020204" pitchFamily="34" charset="0"/>
              </a:rPr>
              <a:t> s </a:t>
            </a:r>
            <a:r>
              <a:rPr lang="en-GB" sz="1200" dirty="0" err="1">
                <a:solidFill>
                  <a:schemeClr val="tx2"/>
                </a:solidFill>
                <a:latin typeface="Trebuchet MS" panose="020B0603020202020204" pitchFamily="34" charset="0"/>
              </a:rPr>
              <a:t>ocjenom</a:t>
            </a:r>
            <a:r>
              <a:rPr lang="en-GB" sz="1200" dirty="0">
                <a:solidFill>
                  <a:schemeClr val="tx2"/>
                </a:solidFill>
                <a:latin typeface="Trebuchet MS" panose="020B0603020202020204" pitchFamily="34" charset="0"/>
              </a:rPr>
              <a:t> 1</a:t>
            </a:r>
            <a:endParaRPr lang="hr-HR" sz="1200" dirty="0">
              <a:solidFill>
                <a:schemeClr val="tx2"/>
              </a:solidFill>
              <a:latin typeface="Trebuchet MS" panose="020B0603020202020204" pitchFamily="34" charset="0"/>
            </a:endParaRPr>
          </a:p>
          <a:p>
            <a:endParaRPr lang="hr-HR" sz="1200" dirty="0">
              <a:solidFill>
                <a:schemeClr val="tx2"/>
              </a:solidFill>
              <a:latin typeface="Trebuchet MS" panose="020B0603020202020204" pitchFamily="34" charset="0"/>
            </a:endParaRPr>
          </a:p>
          <a:p>
            <a:r>
              <a:rPr lang="en-GB" sz="1200" dirty="0" err="1">
                <a:solidFill>
                  <a:schemeClr val="tx2"/>
                </a:solidFill>
                <a:latin typeface="Trebuchet MS" panose="020B0603020202020204" pitchFamily="34" charset="0"/>
              </a:rPr>
              <a:t>Rezultirajuća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normalizirana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a:t>
            </a:r>
            <a:r>
              <a:rPr lang="en-GB" sz="1200" dirty="0">
                <a:solidFill>
                  <a:schemeClr val="tx2"/>
                </a:solidFill>
                <a:latin typeface="Trebuchet MS" panose="020B0603020202020204" pitchFamily="34" charset="0"/>
              </a:rPr>
              <a:t> bit </a:t>
            </a:r>
            <a:r>
              <a:rPr lang="en-GB" sz="1200" dirty="0" err="1">
                <a:solidFill>
                  <a:schemeClr val="tx2"/>
                </a:solidFill>
                <a:latin typeface="Trebuchet MS" panose="020B0603020202020204" pitchFamily="34" charset="0"/>
              </a:rPr>
              <a:t>će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Xnorm</a:t>
            </a:r>
            <a:r>
              <a:rPr lang="en-GB" sz="1200" dirty="0">
                <a:solidFill>
                  <a:schemeClr val="tx2"/>
                </a:solidFill>
                <a:latin typeface="Trebuchet MS" panose="020B0603020202020204" pitchFamily="34" charset="0"/>
              </a:rPr>
              <a:t> = 0,7 (</a:t>
            </a:r>
            <a:r>
              <a:rPr lang="en-GB" sz="1200" dirty="0" err="1">
                <a:solidFill>
                  <a:schemeClr val="tx2"/>
                </a:solidFill>
                <a:latin typeface="Trebuchet MS" panose="020B0603020202020204" pitchFamily="34" charset="0"/>
              </a:rPr>
              <a:t>prilično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negativno</a:t>
            </a:r>
            <a:r>
              <a:rPr lang="en-GB" sz="1200" dirty="0">
                <a:solidFill>
                  <a:schemeClr val="tx2"/>
                </a:solidFill>
                <a:latin typeface="Trebuchet MS" panose="020B0603020202020204" pitchFamily="34" charset="0"/>
              </a:rPr>
              <a:t>)</a:t>
            </a:r>
            <a:endParaRPr lang="hr-HR" sz="1200" dirty="0">
              <a:solidFill>
                <a:schemeClr val="tx2"/>
              </a:solidFill>
              <a:latin typeface="Trebuchet MS" panose="020B0603020202020204" pitchFamily="34" charset="0"/>
            </a:endParaRPr>
          </a:p>
          <a:p>
            <a:endParaRPr lang="hr-HR" sz="1200" dirty="0">
              <a:solidFill>
                <a:schemeClr val="tx2"/>
              </a:solidFill>
              <a:latin typeface="Trebuchet MS" panose="020B0603020202020204" pitchFamily="34" charset="0"/>
            </a:endParaRPr>
          </a:p>
          <a:p>
            <a:endParaRPr lang="hr-HR" sz="1200" dirty="0">
              <a:solidFill>
                <a:schemeClr val="tx2"/>
              </a:solidFill>
              <a:latin typeface="Trebuchet MS" panose="020B0603020202020204" pitchFamily="34" charset="0"/>
            </a:endParaRPr>
          </a:p>
          <a:p>
            <a:endParaRPr lang="hr-HR" sz="1200" dirty="0">
              <a:solidFill>
                <a:schemeClr val="accent6"/>
              </a:solidFill>
              <a:latin typeface="Trebuchet MS" panose="020B0603020202020204" pitchFamily="34" charset="0"/>
            </a:endParaRPr>
          </a:p>
          <a:p>
            <a:r>
              <a:rPr lang="en-GB" sz="1200" dirty="0" err="1">
                <a:solidFill>
                  <a:schemeClr val="accent6"/>
                </a:solidFill>
                <a:latin typeface="Trebuchet MS" panose="020B0603020202020204" pitchFamily="34" charset="0"/>
              </a:rPr>
              <a:t>Napomena</a:t>
            </a:r>
            <a:r>
              <a:rPr lang="en-GB" sz="1200" dirty="0">
                <a:solidFill>
                  <a:schemeClr val="accent6"/>
                </a:solidFill>
                <a:latin typeface="Trebuchet MS" panose="020B0603020202020204" pitchFamily="34" charset="0"/>
              </a:rPr>
              <a:t>: interval </a:t>
            </a:r>
            <a:r>
              <a:rPr lang="en-GB" sz="1200" dirty="0" err="1">
                <a:solidFill>
                  <a:schemeClr val="accent6"/>
                </a:solidFill>
                <a:latin typeface="Trebuchet MS" panose="020B0603020202020204" pitchFamily="34" charset="0"/>
              </a:rPr>
              <a:t>normalizacije</a:t>
            </a:r>
            <a:r>
              <a:rPr lang="en-GB" sz="1200" dirty="0">
                <a:solidFill>
                  <a:schemeClr val="accent6"/>
                </a:solidFill>
                <a:latin typeface="Trebuchet MS" panose="020B0603020202020204" pitchFamily="34" charset="0"/>
              </a:rPr>
              <a:t> (0,1) </a:t>
            </a:r>
            <a:r>
              <a:rPr lang="en-GB" sz="1200" dirty="0" err="1">
                <a:solidFill>
                  <a:schemeClr val="accent6"/>
                </a:solidFill>
                <a:latin typeface="Trebuchet MS" panose="020B0603020202020204" pitchFamily="34" charset="0"/>
              </a:rPr>
              <a: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postupak</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opisan</a:t>
            </a:r>
            <a:r>
              <a:rPr lang="en-GB" sz="1200" dirty="0">
                <a:solidFill>
                  <a:schemeClr val="accent6"/>
                </a:solidFill>
                <a:latin typeface="Trebuchet MS" panose="020B0603020202020204" pitchFamily="34" charset="0"/>
              </a:rPr>
              <a:t> u </a:t>
            </a:r>
            <a:r>
              <a:rPr lang="en-GB" sz="1200" dirty="0" err="1">
                <a:solidFill>
                  <a:schemeClr val="accent6"/>
                </a:solidFill>
                <a:latin typeface="Trebuchet MS" panose="020B0603020202020204" pitchFamily="34" charset="0"/>
              </a:rPr>
              <a:t>ovom</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stavku</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primjenjuju</a:t>
            </a:r>
            <a:r>
              <a:rPr lang="en-GB" sz="1200" dirty="0">
                <a:solidFill>
                  <a:schemeClr val="accent6"/>
                </a:solidFill>
                <a:latin typeface="Trebuchet MS" panose="020B0603020202020204" pitchFamily="34" charset="0"/>
              </a:rPr>
              <a:t> se za </a:t>
            </a:r>
            <a:r>
              <a:rPr lang="en-GB" sz="1200" dirty="0" err="1">
                <a:solidFill>
                  <a:schemeClr val="accent6"/>
                </a:solidFill>
                <a:latin typeface="Trebuchet MS" panose="020B0603020202020204" pitchFamily="34" charset="0"/>
              </a:rPr>
              <a:t>normalizaciju</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pokazatelja</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opasnosti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izloženosti</a:t>
            </a:r>
            <a:r>
              <a:rPr lang="en-GB" sz="1200" dirty="0">
                <a:solidFill>
                  <a:schemeClr val="accent6"/>
                </a:solidFill>
                <a:latin typeface="Trebuchet MS" panose="020B0603020202020204" pitchFamily="34" charset="0"/>
              </a:rPr>
              <a:t> koji se </a:t>
            </a:r>
            <a:r>
              <a:rPr lang="en-GB" sz="1200" dirty="0" err="1">
                <a:solidFill>
                  <a:schemeClr val="accent6"/>
                </a:solidFill>
                <a:latin typeface="Trebuchet MS" panose="020B0603020202020204" pitchFamily="34" charset="0"/>
              </a:rPr>
              <a:t>koriste</a:t>
            </a:r>
            <a:r>
              <a:rPr lang="en-GB" sz="1200" dirty="0">
                <a:solidFill>
                  <a:schemeClr val="accent6"/>
                </a:solidFill>
                <a:latin typeface="Trebuchet MS" panose="020B0603020202020204" pitchFamily="34" charset="0"/>
              </a:rPr>
              <a:t> za </a:t>
            </a:r>
            <a:r>
              <a:rPr lang="en-GB" sz="1200" dirty="0" err="1">
                <a:solidFill>
                  <a:schemeClr val="accent6"/>
                </a:solidFill>
                <a:latin typeface="Trebuchet MS" panose="020B0603020202020204" pitchFamily="34" charset="0"/>
              </a:rPr>
              <a:t>izračun</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vrijednosti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izloženosti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vidi</a:t>
            </a:r>
            <a:r>
              <a:rPr lang="en-GB" sz="1200" dirty="0">
                <a:solidFill>
                  <a:schemeClr val="accent6"/>
                </a:solidFill>
                <a:latin typeface="Trebuchet MS" panose="020B0603020202020204" pitchFamily="34" charset="0"/>
              </a:rPr>
              <a:t> 4.3.2) </a:t>
            </a:r>
            <a:r>
              <a:rPr lang="en-GB" sz="1200" dirty="0" err="1">
                <a:solidFill>
                  <a:schemeClr val="accent6"/>
                </a:solidFill>
                <a:latin typeface="Trebuchet MS" panose="020B0603020202020204" pitchFamily="34" charset="0"/>
              </a:rPr>
              <a: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vrijednosti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opasnosti</a:t>
            </a:r>
            <a:r>
              <a:rPr lang="en-GB" sz="1200" dirty="0">
                <a:solidFill>
                  <a:schemeClr val="accent6"/>
                </a:solidFill>
                <a:latin typeface="Trebuchet MS" panose="020B0603020202020204" pitchFamily="34" charset="0"/>
              </a:rPr>
              <a:t> (</a:t>
            </a:r>
            <a:r>
              <a:rPr lang="en-GB" sz="1200" dirty="0" err="1">
                <a:solidFill>
                  <a:schemeClr val="accent6"/>
                </a:solidFill>
                <a:latin typeface="Trebuchet MS" panose="020B0603020202020204" pitchFamily="34" charset="0"/>
              </a:rPr>
              <a:t>vidi</a:t>
            </a:r>
            <a:r>
              <a:rPr lang="en-GB" sz="1200" dirty="0">
                <a:solidFill>
                  <a:schemeClr val="accent6"/>
                </a:solidFill>
                <a:latin typeface="Trebuchet MS" panose="020B0603020202020204" pitchFamily="34" charset="0"/>
              </a:rPr>
              <a:t> 4.3.3).</a:t>
            </a:r>
          </a:p>
        </p:txBody>
      </p:sp>
      <p:sp>
        <p:nvSpPr>
          <p:cNvPr id="8" name="Google Shape;262;p14">
            <a:extLst>
              <a:ext uri="{FF2B5EF4-FFF2-40B4-BE49-F238E27FC236}">
                <a16:creationId xmlns:a16="http://schemas.microsoft.com/office/drawing/2014/main" id="{747C69A0-5152-4500-80BC-0F01C5E97209}"/>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 name="Google Shape;220;p13">
            <a:extLst>
              <a:ext uri="{FF2B5EF4-FFF2-40B4-BE49-F238E27FC236}">
                <a16:creationId xmlns:a16="http://schemas.microsoft.com/office/drawing/2014/main" id="{86AA8A88-D058-4F2B-957E-C4CFF2E1193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742450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metode RBE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613207" y="1372131"/>
            <a:ext cx="8013957" cy="27699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Normalizacija</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kvalitativnih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pokazatelja</a:t>
            </a:r>
            <a:endParaRPr lang="en-GB" sz="12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889521"/>
            <a:ext cx="7917586" cy="513184"/>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613206" y="1723965"/>
            <a:ext cx="8013957" cy="461665"/>
          </a:xfrm>
          <a:prstGeom prst="rect">
            <a:avLst/>
          </a:prstGeom>
          <a:noFill/>
        </p:spPr>
        <p:txBody>
          <a:bodyPr wrap="square" rtlCol="0">
            <a:spAutoFit/>
          </a:bodyPr>
          <a:lstStyle/>
          <a:p>
            <a:r>
              <a:rPr lang="en-GB" sz="1200" dirty="0" err="1">
                <a:solidFill>
                  <a:schemeClr val="tx2"/>
                </a:solidFill>
                <a:latin typeface="Trebuchet MS" panose="020B0603020202020204" pitchFamily="34" charset="0"/>
              </a:rPr>
              <a:t>Kvalitativni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određeni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kategoričkim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vrijednostima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scenariji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normalizirani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korištenjem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sheme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ocjenjivanja</a:t>
            </a:r>
            <a:r>
              <a:rPr lang="en-GB" sz="1200" dirty="0">
                <a:solidFill>
                  <a:schemeClr val="tx2"/>
                </a:solidFill>
                <a:latin typeface="Trebuchet MS" panose="020B0603020202020204" pitchFamily="34" charset="0"/>
              </a:rPr>
              <a:t> s pet </a:t>
            </a:r>
            <a:r>
              <a:rPr lang="en-GB" sz="1200" dirty="0" err="1">
                <a:solidFill>
                  <a:schemeClr val="tx2"/>
                </a:solidFill>
                <a:latin typeface="Trebuchet MS" panose="020B0603020202020204" pitchFamily="34" charset="0"/>
              </a:rPr>
              <a:t>razina</a:t>
            </a:r>
            <a:endParaRPr lang="en-GB" sz="1200" dirty="0">
              <a:solidFill>
                <a:schemeClr val="tx2"/>
              </a:solidFill>
              <a:latin typeface="Trebuchet MS" panose="020B0603020202020204" pitchFamily="34" charset="0"/>
            </a:endParaRPr>
          </a:p>
        </p:txBody>
      </p:sp>
      <p:sp>
        <p:nvSpPr>
          <p:cNvPr id="8" name="Google Shape;262;p14">
            <a:extLst>
              <a:ext uri="{FF2B5EF4-FFF2-40B4-BE49-F238E27FC236}">
                <a16:creationId xmlns:a16="http://schemas.microsoft.com/office/drawing/2014/main" id="{EEDF7298-FEC5-4602-AF23-7E4430C3745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 name="Google Shape;220;p13">
            <a:extLst>
              <a:ext uri="{FF2B5EF4-FFF2-40B4-BE49-F238E27FC236}">
                <a16:creationId xmlns:a16="http://schemas.microsoft.com/office/drawing/2014/main" id="{0A9674A7-B4B4-4135-BD70-8163042C36BA}"/>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1" name="Tabla 2">
            <a:extLst>
              <a:ext uri="{FF2B5EF4-FFF2-40B4-BE49-F238E27FC236}">
                <a16:creationId xmlns:a16="http://schemas.microsoft.com/office/drawing/2014/main" id="{A13199E2-A869-4BDC-BB55-D47C219987CA}"/>
              </a:ext>
            </a:extLst>
          </p:cNvPr>
          <p:cNvGraphicFramePr>
            <a:graphicFrameLocks noGrp="1"/>
          </p:cNvGraphicFramePr>
          <p:nvPr>
            <p:extLst>
              <p:ext uri="{D42A27DB-BD31-4B8C-83A1-F6EECF244321}">
                <p14:modId xmlns:p14="http://schemas.microsoft.com/office/powerpoint/2010/main" val="2369558939"/>
              </p:ext>
            </p:extLst>
          </p:nvPr>
        </p:nvGraphicFramePr>
        <p:xfrm>
          <a:off x="1834800" y="2571750"/>
          <a:ext cx="5474400" cy="2052046"/>
        </p:xfrm>
        <a:graphic>
          <a:graphicData uri="http://schemas.openxmlformats.org/drawingml/2006/table">
            <a:tbl>
              <a:tblPr firstRow="1" bandRow="1">
                <a:tableStyleId>{434DCDA1-2905-4F39-BDB8-6E48AD9FA57C}</a:tableStyleId>
              </a:tblPr>
              <a:tblGrid>
                <a:gridCol w="1676804">
                  <a:extLst>
                    <a:ext uri="{9D8B030D-6E8A-4147-A177-3AD203B41FA5}">
                      <a16:colId xmlns:a16="http://schemas.microsoft.com/office/drawing/2014/main" val="990204014"/>
                    </a:ext>
                  </a:extLst>
                </a:gridCol>
                <a:gridCol w="3797596">
                  <a:extLst>
                    <a:ext uri="{9D8B030D-6E8A-4147-A177-3AD203B41FA5}">
                      <a16:colId xmlns:a16="http://schemas.microsoft.com/office/drawing/2014/main" val="4150978606"/>
                    </a:ext>
                  </a:extLst>
                </a:gridCol>
              </a:tblGrid>
              <a:tr h="333026">
                <a:tc>
                  <a:txBody>
                    <a:bodyPr/>
                    <a:lstStyle/>
                    <a:p>
                      <a:pPr algn="ctr"/>
                      <a:r>
                        <a:rPr lang="en-GB" sz="1000" dirty="0" err="1">
                          <a:solidFill>
                            <a:schemeClr val="bg1"/>
                          </a:solidFill>
                          <a:latin typeface="Trebuchet MS" panose="020B0603020202020204" pitchFamily="34" charset="0"/>
                        </a:rPr>
                        <a:t>Normali</a:t>
                      </a:r>
                      <a:r>
                        <a:rPr lang="hr-HR" sz="1000" dirty="0" err="1">
                          <a:solidFill>
                            <a:schemeClr val="bg1"/>
                          </a:solidFill>
                          <a:latin typeface="Trebuchet MS" panose="020B0603020202020204" pitchFamily="34" charset="0"/>
                        </a:rPr>
                        <a:t>zacijske</a:t>
                      </a:r>
                      <a:r>
                        <a:rPr lang="hr-HR" sz="1000" dirty="0">
                          <a:solidFill>
                            <a:schemeClr val="bg1"/>
                          </a:solidFill>
                          <a:latin typeface="Trebuchet MS" panose="020B0603020202020204" pitchFamily="34" charset="0"/>
                        </a:rPr>
                        <a:t> </a:t>
                      </a:r>
                      <a:r>
                        <a:rPr lang="hr-HR" sz="1000" dirty="0" err="1">
                          <a:solidFill>
                            <a:schemeClr val="bg1"/>
                          </a:solidFill>
                          <a:latin typeface="Trebuchet MS" panose="020B0603020202020204" pitchFamily="34" charset="0"/>
                        </a:rPr>
                        <a:t>vrijendosti</a:t>
                      </a:r>
                      <a:endParaRPr lang="en-GB" sz="1000" dirty="0">
                        <a:solidFill>
                          <a:schemeClr val="bg1"/>
                        </a:solidFill>
                        <a:latin typeface="Trebuchet MS" panose="020B0603020202020204" pitchFamily="34" charset="0"/>
                      </a:endParaRP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hr-HR" sz="1000" dirty="0">
                          <a:solidFill>
                            <a:schemeClr val="bg1"/>
                          </a:solidFill>
                          <a:latin typeface="Trebuchet MS" panose="020B0603020202020204" pitchFamily="34" charset="0"/>
                        </a:rPr>
                        <a:t>Opis</a:t>
                      </a:r>
                      <a:endParaRPr lang="en-GB" sz="1000" dirty="0">
                        <a:solidFill>
                          <a:schemeClr val="bg1"/>
                        </a:solidFill>
                        <a:latin typeface="Trebuchet MS" panose="020B0603020202020204" pitchFamily="34" charset="0"/>
                      </a:endParaRP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333026">
                <a:tc>
                  <a:txBody>
                    <a:bodyPr/>
                    <a:lstStyle/>
                    <a:p>
                      <a:pPr algn="ctr"/>
                      <a:r>
                        <a:rPr lang="en-GB" sz="1000" dirty="0">
                          <a:solidFill>
                            <a:schemeClr val="tx2"/>
                          </a:solidFill>
                          <a:latin typeface="Trebuchet MS" panose="020B0603020202020204" pitchFamily="34" charset="0"/>
                        </a:rPr>
                        <a:t>0.1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err="1">
                          <a:solidFill>
                            <a:schemeClr val="tx2"/>
                          </a:solidFill>
                          <a:latin typeface="Trebuchet MS" panose="020B0603020202020204" pitchFamily="34" charset="0"/>
                        </a:rPr>
                        <a:t>Optimalno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nije</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potrebno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poboljšanje</a:t>
                      </a:r>
                      <a:r>
                        <a:rPr lang="en-GB" sz="10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333026">
                <a:tc>
                  <a:txBody>
                    <a:bodyPr/>
                    <a:lstStyle/>
                    <a:p>
                      <a:pPr algn="ctr"/>
                      <a:r>
                        <a:rPr lang="en-GB" sz="1000" dirty="0">
                          <a:solidFill>
                            <a:schemeClr val="tx2"/>
                          </a:solidFill>
                          <a:latin typeface="Trebuchet MS" panose="020B0603020202020204" pitchFamily="34" charset="0"/>
                        </a:rPr>
                        <a:t>0.3</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hr-HR" sz="1000" dirty="0">
                          <a:solidFill>
                            <a:schemeClr val="tx2"/>
                          </a:solidFill>
                          <a:latin typeface="Trebuchet MS" panose="020B0603020202020204" pitchFamily="34" charset="0"/>
                        </a:rPr>
                        <a:t>Prilično pozitivno</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333026">
                <a:tc>
                  <a:txBody>
                    <a:bodyPr/>
                    <a:lstStyle/>
                    <a:p>
                      <a:pPr algn="ctr"/>
                      <a:r>
                        <a:rPr lang="en-GB" sz="1000" dirty="0">
                          <a:solidFill>
                            <a:schemeClr val="tx2"/>
                          </a:solidFill>
                          <a:latin typeface="Trebuchet MS" panose="020B0603020202020204" pitchFamily="34" charset="0"/>
                        </a:rPr>
                        <a:t>0.5</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a:solidFill>
                            <a:schemeClr val="tx2"/>
                          </a:solidFill>
                          <a:latin typeface="Trebuchet MS" panose="020B0603020202020204" pitchFamily="34" charset="0"/>
                        </a:rPr>
                        <a:t>Neutral</a:t>
                      </a:r>
                      <a:r>
                        <a:rPr lang="hr-HR" sz="1000" dirty="0">
                          <a:solidFill>
                            <a:schemeClr val="tx2"/>
                          </a:solidFill>
                          <a:latin typeface="Trebuchet MS" panose="020B0603020202020204" pitchFamily="34" charset="0"/>
                        </a:rPr>
                        <a:t>no</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333026">
                <a:tc>
                  <a:txBody>
                    <a:bodyPr/>
                    <a:lstStyle/>
                    <a:p>
                      <a:pPr algn="ctr"/>
                      <a:r>
                        <a:rPr lang="en-GB" sz="1000" dirty="0">
                          <a:solidFill>
                            <a:schemeClr val="tx2"/>
                          </a:solidFill>
                          <a:latin typeface="Trebuchet MS" panose="020B0603020202020204" pitchFamily="34" charset="0"/>
                        </a:rPr>
                        <a:t>0.7</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hr-HR" sz="1000" dirty="0">
                          <a:solidFill>
                            <a:schemeClr val="tx2"/>
                          </a:solidFill>
                          <a:latin typeface="Trebuchet MS" panose="020B0603020202020204" pitchFamily="34" charset="0"/>
                        </a:rPr>
                        <a:t>Prilično negativno</a:t>
                      </a:r>
                      <a:endParaRPr lang="en-GB" sz="1000"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333026">
                <a:tc>
                  <a:txBody>
                    <a:bodyPr/>
                    <a:lstStyle/>
                    <a:p>
                      <a:pPr algn="ctr"/>
                      <a:r>
                        <a:rPr lang="en-GB" sz="1000" dirty="0">
                          <a:solidFill>
                            <a:schemeClr val="tx2"/>
                          </a:solidFill>
                          <a:latin typeface="Trebuchet MS" panose="020B0603020202020204" pitchFamily="34" charset="0"/>
                        </a:rPr>
                        <a:t>0.9</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1000" dirty="0" err="1">
                          <a:solidFill>
                            <a:schemeClr val="tx2"/>
                          </a:solidFill>
                          <a:latin typeface="Trebuchet MS" panose="020B0603020202020204" pitchFamily="34" charset="0"/>
                        </a:rPr>
                        <a:t>Kritično</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Može</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dovesti</a:t>
                      </a:r>
                      <a:r>
                        <a:rPr lang="en-GB" sz="1000" dirty="0">
                          <a:solidFill>
                            <a:schemeClr val="tx2"/>
                          </a:solidFill>
                          <a:latin typeface="Trebuchet MS" panose="020B0603020202020204" pitchFamily="34" charset="0"/>
                        </a:rPr>
                        <a:t> do </a:t>
                      </a:r>
                      <a:r>
                        <a:rPr lang="en-GB" sz="1000" dirty="0" err="1">
                          <a:solidFill>
                            <a:schemeClr val="tx2"/>
                          </a:solidFill>
                          <a:latin typeface="Trebuchet MS" panose="020B0603020202020204" pitchFamily="34" charset="0"/>
                        </a:rPr>
                        <a:t>ozbiljnih</a:t>
                      </a:r>
                      <a:r>
                        <a:rPr lang="en-GB" sz="1000" dirty="0">
                          <a:solidFill>
                            <a:schemeClr val="tx2"/>
                          </a:solidFill>
                          <a:latin typeface="Trebuchet MS" panose="020B0603020202020204" pitchFamily="34" charset="0"/>
                        </a:rPr>
                        <a:t> </a:t>
                      </a:r>
                      <a:r>
                        <a:rPr lang="en-GB" sz="1000" dirty="0" err="1">
                          <a:solidFill>
                            <a:schemeClr val="tx2"/>
                          </a:solidFill>
                          <a:latin typeface="Trebuchet MS" panose="020B0603020202020204" pitchFamily="34" charset="0"/>
                        </a:rPr>
                        <a:t>posljedica</a:t>
                      </a:r>
                      <a:r>
                        <a:rPr lang="en-GB" sz="10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3244739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metode RBE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400" y="1213402"/>
            <a:ext cx="2656800" cy="584775"/>
          </a:xfrm>
          <a:prstGeom prst="rect">
            <a:avLst/>
          </a:prstGeom>
          <a:noFill/>
        </p:spPr>
        <p:txBody>
          <a:bodyPr wrap="square" rtlCol="0">
            <a:spAutoFit/>
          </a:bodyPr>
          <a:lstStyle/>
          <a:p>
            <a:pPr algn="just"/>
            <a:r>
              <a:rPr lang="hr-HR" sz="1600" b="1" dirty="0">
                <a:solidFill>
                  <a:schemeClr val="accent4"/>
                </a:solidFill>
                <a:latin typeface="Trebuchet MS" panose="020B0603020202020204" pitchFamily="34" charset="0"/>
              </a:rPr>
              <a:t>Primjer: Normalizacija kvalitativnih pokazatelja</a:t>
            </a:r>
            <a:endParaRPr lang="en-GB" sz="16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554400" y="1980686"/>
            <a:ext cx="2735271" cy="1569660"/>
          </a:xfrm>
          <a:prstGeom prst="rect">
            <a:avLst/>
          </a:prstGeom>
          <a:noFill/>
        </p:spPr>
        <p:txBody>
          <a:bodyPr wrap="square" rtlCol="0">
            <a:spAutoFit/>
          </a:bodyPr>
          <a:lstStyle/>
          <a:p>
            <a:pPr algn="just"/>
            <a:r>
              <a:rPr lang="en-GB" sz="1200" dirty="0" err="1">
                <a:solidFill>
                  <a:schemeClr val="tx2"/>
                </a:solidFill>
                <a:latin typeface="Trebuchet MS" panose="020B0603020202020204" pitchFamily="34" charset="0"/>
              </a:rPr>
              <a:t>Tablica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prikazuje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normalizirane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u </a:t>
            </a:r>
            <a:r>
              <a:rPr lang="en-GB" sz="1200" dirty="0" err="1">
                <a:solidFill>
                  <a:schemeClr val="tx2"/>
                </a:solidFill>
                <a:latin typeface="Trebuchet MS" panose="020B0603020202020204" pitchFamily="34" charset="0"/>
              </a:rPr>
              <a:t>odnosu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scenarije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kvalitativnog</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Kvaliteta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urbanog</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upravljanja</a:t>
            </a:r>
            <a:r>
              <a:rPr lang="en-GB" sz="1200" dirty="0">
                <a:solidFill>
                  <a:schemeClr val="tx2"/>
                </a:solidFill>
                <a:latin typeface="Trebuchet MS" panose="020B0603020202020204" pitchFamily="34" charset="0"/>
              </a:rPr>
              <a:t>“.</a:t>
            </a:r>
            <a:endParaRPr lang="hr-HR" sz="1200" dirty="0">
              <a:solidFill>
                <a:schemeClr val="tx2"/>
              </a:solidFill>
              <a:latin typeface="Trebuchet MS" panose="020B0603020202020204" pitchFamily="34" charset="0"/>
            </a:endParaRPr>
          </a:p>
          <a:p>
            <a:pPr algn="just"/>
            <a:r>
              <a:rPr lang="en-GB" sz="1200" dirty="0" err="1">
                <a:solidFill>
                  <a:schemeClr val="tx2"/>
                </a:solidFill>
                <a:latin typeface="Trebuchet MS" panose="020B0603020202020204" pitchFamily="34" charset="0"/>
              </a:rPr>
              <a:t>Tijekom</a:t>
            </a:r>
            <a:r>
              <a:rPr lang="en-GB" sz="1200" dirty="0">
                <a:solidFill>
                  <a:schemeClr val="tx2"/>
                </a:solidFill>
                <a:latin typeface="Trebuchet MS" panose="020B0603020202020204" pitchFamily="34" charset="0"/>
              </a:rPr>
              <a:t> faze </a:t>
            </a:r>
            <a:r>
              <a:rPr lang="en-GB" sz="1200" dirty="0" err="1">
                <a:solidFill>
                  <a:schemeClr val="tx2"/>
                </a:solidFill>
                <a:latin typeface="Trebuchet MS" panose="020B0603020202020204" pitchFamily="34" charset="0"/>
              </a:rPr>
              <a:t>normalizacije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potrebno</a:t>
            </a:r>
            <a:r>
              <a:rPr lang="en-GB" sz="1200" dirty="0">
                <a:solidFill>
                  <a:schemeClr val="tx2"/>
                </a:solidFill>
                <a:latin typeface="Trebuchet MS" panose="020B0603020202020204" pitchFamily="34" charset="0"/>
              </a:rPr>
              <a:t> je </a:t>
            </a:r>
            <a:r>
              <a:rPr lang="en-GB" sz="1200" dirty="0" err="1">
                <a:solidFill>
                  <a:schemeClr val="tx2"/>
                </a:solidFill>
                <a:latin typeface="Trebuchet MS" panose="020B0603020202020204" pitchFamily="34" charset="0"/>
              </a:rPr>
              <a:t>odabrati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scenarij</a:t>
            </a:r>
            <a:r>
              <a:rPr lang="en-GB" sz="1200" dirty="0">
                <a:solidFill>
                  <a:schemeClr val="tx2"/>
                </a:solidFill>
                <a:latin typeface="Trebuchet MS" panose="020B0603020202020204" pitchFamily="34" charset="0"/>
              </a:rPr>
              <a:t> koji </a:t>
            </a:r>
            <a:r>
              <a:rPr lang="en-GB" sz="1200" dirty="0" err="1">
                <a:solidFill>
                  <a:schemeClr val="tx2"/>
                </a:solidFill>
                <a:latin typeface="Trebuchet MS" panose="020B0603020202020204" pitchFamily="34" charset="0"/>
              </a:rPr>
              <a:t>odražava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stvarno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stanje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dodijeliti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relativni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rezultat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pokazatelju</a:t>
            </a:r>
            <a:r>
              <a:rPr lang="en-GB" sz="1200" dirty="0">
                <a:solidFill>
                  <a:schemeClr val="tx2"/>
                </a:solidFill>
                <a:latin typeface="Trebuchet MS" panose="020B0603020202020204" pitchFamily="34" charset="0"/>
              </a:rPr>
              <a:t>.</a:t>
            </a:r>
          </a:p>
        </p:txBody>
      </p:sp>
      <p:sp>
        <p:nvSpPr>
          <p:cNvPr id="8" name="Google Shape;262;p14">
            <a:extLst>
              <a:ext uri="{FF2B5EF4-FFF2-40B4-BE49-F238E27FC236}">
                <a16:creationId xmlns:a16="http://schemas.microsoft.com/office/drawing/2014/main" id="{A560CD5E-E25C-412F-A3E8-252078072625}"/>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 name="Google Shape;220;p13">
            <a:extLst>
              <a:ext uri="{FF2B5EF4-FFF2-40B4-BE49-F238E27FC236}">
                <a16:creationId xmlns:a16="http://schemas.microsoft.com/office/drawing/2014/main" id="{D5D8BDAA-DD77-41CD-8261-9B097D8E789C}"/>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1" name="Tabla 2">
            <a:extLst>
              <a:ext uri="{FF2B5EF4-FFF2-40B4-BE49-F238E27FC236}">
                <a16:creationId xmlns:a16="http://schemas.microsoft.com/office/drawing/2014/main" id="{60C5BCF9-9454-472E-ACDD-8F240FA8EF50}"/>
              </a:ext>
            </a:extLst>
          </p:cNvPr>
          <p:cNvGraphicFramePr>
            <a:graphicFrameLocks noGrp="1"/>
          </p:cNvGraphicFramePr>
          <p:nvPr>
            <p:extLst>
              <p:ext uri="{D42A27DB-BD31-4B8C-83A1-F6EECF244321}">
                <p14:modId xmlns:p14="http://schemas.microsoft.com/office/powerpoint/2010/main" val="2105386938"/>
              </p:ext>
            </p:extLst>
          </p:nvPr>
        </p:nvGraphicFramePr>
        <p:xfrm>
          <a:off x="3638608" y="1334359"/>
          <a:ext cx="4847112" cy="3239214"/>
        </p:xfrm>
        <a:graphic>
          <a:graphicData uri="http://schemas.openxmlformats.org/drawingml/2006/table">
            <a:tbl>
              <a:tblPr firstRow="1" bandRow="1">
                <a:tableStyleId>{434DCDA1-2905-4F39-BDB8-6E48AD9FA57C}</a:tableStyleId>
              </a:tblPr>
              <a:tblGrid>
                <a:gridCol w="721513">
                  <a:extLst>
                    <a:ext uri="{9D8B030D-6E8A-4147-A177-3AD203B41FA5}">
                      <a16:colId xmlns:a16="http://schemas.microsoft.com/office/drawing/2014/main" val="990204014"/>
                    </a:ext>
                  </a:extLst>
                </a:gridCol>
                <a:gridCol w="871200">
                  <a:extLst>
                    <a:ext uri="{9D8B030D-6E8A-4147-A177-3AD203B41FA5}">
                      <a16:colId xmlns:a16="http://schemas.microsoft.com/office/drawing/2014/main" val="4150978606"/>
                    </a:ext>
                  </a:extLst>
                </a:gridCol>
                <a:gridCol w="3254399">
                  <a:extLst>
                    <a:ext uri="{9D8B030D-6E8A-4147-A177-3AD203B41FA5}">
                      <a16:colId xmlns:a16="http://schemas.microsoft.com/office/drawing/2014/main" val="3459813835"/>
                    </a:ext>
                  </a:extLst>
                </a:gridCol>
              </a:tblGrid>
              <a:tr h="360539">
                <a:tc>
                  <a:txBody>
                    <a:bodyPr/>
                    <a:lstStyle/>
                    <a:p>
                      <a:pPr algn="ctr"/>
                      <a:r>
                        <a:rPr lang="en-GB" sz="700" dirty="0">
                          <a:solidFill>
                            <a:schemeClr val="bg1"/>
                          </a:solidFill>
                          <a:latin typeface="Trebuchet MS" panose="020B0603020202020204" pitchFamily="34" charset="0"/>
                        </a:rPr>
                        <a:t>Normalisation values</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800" dirty="0">
                          <a:solidFill>
                            <a:schemeClr val="bg1"/>
                          </a:solidFill>
                          <a:latin typeface="Trebuchet MS" panose="020B0603020202020204" pitchFamily="34" charset="0"/>
                        </a:rPr>
                        <a:t>Description</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tc>
                  <a:txBody>
                    <a:bodyPr/>
                    <a:lstStyle/>
                    <a:p>
                      <a:pPr algn="ctr"/>
                      <a:r>
                        <a:rPr lang="en-GB" sz="800" dirty="0">
                          <a:solidFill>
                            <a:schemeClr val="bg1"/>
                          </a:solidFill>
                          <a:latin typeface="Trebuchet MS" panose="020B0603020202020204" pitchFamily="34" charset="0"/>
                        </a:rPr>
                        <a:t>Scenario</a:t>
                      </a:r>
                    </a:p>
                  </a:txBody>
                  <a:tcPr marL="82116" marR="82116" marT="41058" marB="41058"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tx2"/>
                    </a:solidFill>
                  </a:tcPr>
                </a:tc>
                <a:extLst>
                  <a:ext uri="{0D108BD9-81ED-4DB2-BD59-A6C34878D82A}">
                    <a16:rowId xmlns:a16="http://schemas.microsoft.com/office/drawing/2014/main" val="2060819006"/>
                  </a:ext>
                </a:extLst>
              </a:tr>
              <a:tr h="599491">
                <a:tc>
                  <a:txBody>
                    <a:bodyPr/>
                    <a:lstStyle/>
                    <a:p>
                      <a:pPr algn="ctr"/>
                      <a:r>
                        <a:rPr lang="en-GB" sz="800" b="1" dirty="0">
                          <a:solidFill>
                            <a:schemeClr val="tx2"/>
                          </a:solidFill>
                          <a:latin typeface="Trebuchet MS" panose="020B0603020202020204" pitchFamily="34" charset="0"/>
                        </a:rPr>
                        <a:t>0.1</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err="1">
                          <a:solidFill>
                            <a:schemeClr val="tx2"/>
                          </a:solidFill>
                          <a:latin typeface="Trebuchet MS" panose="020B0603020202020204" pitchFamily="34" charset="0"/>
                        </a:rPr>
                        <a:t>Optimalno</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nije</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potrebno</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poboljšanje</a:t>
                      </a:r>
                      <a:r>
                        <a:rPr lang="en-GB" sz="800" b="1"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err="1">
                          <a:solidFill>
                            <a:schemeClr val="tx2"/>
                          </a:solidFill>
                          <a:latin typeface="Trebuchet MS" panose="020B0603020202020204" pitchFamily="34" charset="0"/>
                        </a:rPr>
                        <a:t>Uzorno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upravljanje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klimom</a:t>
                      </a:r>
                      <a:r>
                        <a:rPr lang="en-GB" sz="800" dirty="0">
                          <a:solidFill>
                            <a:schemeClr val="tx2"/>
                          </a:solidFill>
                          <a:latin typeface="Trebuchet MS" panose="020B0603020202020204" pitchFamily="34" charset="0"/>
                        </a:rPr>
                        <a:t>, s </a:t>
                      </a:r>
                      <a:r>
                        <a:rPr lang="en-GB" sz="800" dirty="0" err="1">
                          <a:solidFill>
                            <a:schemeClr val="tx2"/>
                          </a:solidFill>
                          <a:latin typeface="Trebuchet MS" panose="020B0603020202020204" pitchFamily="34" charset="0"/>
                        </a:rPr>
                        <a:t>konsolidiranom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uključivom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strategijom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prilagodbe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integriranom</a:t>
                      </a:r>
                      <a:r>
                        <a:rPr lang="en-GB" sz="800" dirty="0">
                          <a:solidFill>
                            <a:schemeClr val="tx2"/>
                          </a:solidFill>
                          <a:latin typeface="Trebuchet MS" panose="020B0603020202020204" pitchFamily="34" charset="0"/>
                        </a:rPr>
                        <a:t> u </a:t>
                      </a:r>
                      <a:r>
                        <a:rPr lang="en-GB" sz="800" dirty="0" err="1">
                          <a:solidFill>
                            <a:schemeClr val="tx2"/>
                          </a:solidFill>
                          <a:latin typeface="Trebuchet MS" panose="020B0603020202020204" pitchFamily="34" charset="0"/>
                        </a:rPr>
                        <a:t>sve</a:t>
                      </a:r>
                      <a:r>
                        <a:rPr lang="en-GB" sz="800" dirty="0">
                          <a:solidFill>
                            <a:schemeClr val="tx2"/>
                          </a:solidFill>
                          <a:latin typeface="Trebuchet MS" panose="020B0603020202020204" pitchFamily="34" charset="0"/>
                        </a:rPr>
                        <a:t> urbane </a:t>
                      </a:r>
                      <a:r>
                        <a:rPr lang="en-GB" sz="800" dirty="0" err="1">
                          <a:solidFill>
                            <a:schemeClr val="tx2"/>
                          </a:solidFill>
                          <a:latin typeface="Trebuchet MS" panose="020B0603020202020204" pitchFamily="34" charset="0"/>
                        </a:rPr>
                        <a:t>politike</a:t>
                      </a:r>
                      <a:r>
                        <a:rPr lang="en-GB" sz="800" dirty="0">
                          <a:solidFill>
                            <a:schemeClr val="tx2"/>
                          </a:solidFill>
                          <a:latin typeface="Trebuchet MS" panose="020B0603020202020204" pitchFamily="34" charset="0"/>
                        </a:rPr>
                        <a:t>. Visoka </a:t>
                      </a:r>
                      <a:r>
                        <a:rPr lang="en-GB" sz="800" dirty="0" err="1">
                          <a:solidFill>
                            <a:schemeClr val="tx2"/>
                          </a:solidFill>
                          <a:latin typeface="Trebuchet MS" panose="020B0603020202020204" pitchFamily="34" charset="0"/>
                        </a:rPr>
                        <a:t>suradnja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između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institucija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građana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privatnih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organizacija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znanstvene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zajednice</a:t>
                      </a:r>
                      <a:r>
                        <a:rPr lang="en-GB" sz="8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6275225"/>
                  </a:ext>
                </a:extLst>
              </a:tr>
              <a:tr h="538925">
                <a:tc>
                  <a:txBody>
                    <a:bodyPr/>
                    <a:lstStyle/>
                    <a:p>
                      <a:pPr algn="ctr"/>
                      <a:r>
                        <a:rPr lang="en-GB" sz="800" b="1" dirty="0">
                          <a:solidFill>
                            <a:schemeClr val="tx2"/>
                          </a:solidFill>
                          <a:latin typeface="Trebuchet MS" panose="020B0603020202020204" pitchFamily="34" charset="0"/>
                        </a:rPr>
                        <a:t>0.3</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err="1">
                          <a:solidFill>
                            <a:schemeClr val="tx2"/>
                          </a:solidFill>
                          <a:latin typeface="Trebuchet MS" panose="020B0603020202020204" pitchFamily="34" charset="0"/>
                        </a:rPr>
                        <a:t>Prilično</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pozitivno</a:t>
                      </a:r>
                      <a:endParaRPr lang="en-GB" sz="800" b="1"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a:solidFill>
                            <a:schemeClr val="tx2"/>
                          </a:solidFill>
                          <a:latin typeface="Trebuchet MS" panose="020B0603020202020204" pitchFamily="34" charset="0"/>
                        </a:rPr>
                        <a:t>Dobro </a:t>
                      </a:r>
                      <a:r>
                        <a:rPr lang="en-GB" sz="800" dirty="0" err="1">
                          <a:solidFill>
                            <a:schemeClr val="tx2"/>
                          </a:solidFill>
                          <a:latin typeface="Trebuchet MS" panose="020B0603020202020204" pitchFamily="34" charset="0"/>
                        </a:rPr>
                        <a:t>organizirano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integrirano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upravljanje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klimom</a:t>
                      </a:r>
                      <a:r>
                        <a:rPr lang="en-GB" sz="800" dirty="0">
                          <a:solidFill>
                            <a:schemeClr val="tx2"/>
                          </a:solidFill>
                          <a:latin typeface="Trebuchet MS" panose="020B0603020202020204" pitchFamily="34" charset="0"/>
                        </a:rPr>
                        <a:t> u </a:t>
                      </a:r>
                      <a:r>
                        <a:rPr lang="en-GB" sz="800" dirty="0" err="1">
                          <a:solidFill>
                            <a:schemeClr val="tx2"/>
                          </a:solidFill>
                          <a:latin typeface="Trebuchet MS" panose="020B0603020202020204" pitchFamily="34" charset="0"/>
                        </a:rPr>
                        <a:t>procesima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urbanističkog</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planiranja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Snažna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koordinacija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između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svih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odjela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dionika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Aktivno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sudjelovanje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zajednice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dionika</a:t>
                      </a:r>
                      <a:r>
                        <a:rPr lang="en-GB" sz="800" dirty="0">
                          <a:solidFill>
                            <a:schemeClr val="tx2"/>
                          </a:solidFill>
                          <a:latin typeface="Trebuchet MS" panose="020B0603020202020204" pitchFamily="34" charset="0"/>
                        </a:rPr>
                        <a:t> u </a:t>
                      </a:r>
                      <a:r>
                        <a:rPr lang="en-GB" sz="800" dirty="0" err="1">
                          <a:solidFill>
                            <a:schemeClr val="tx2"/>
                          </a:solidFill>
                          <a:latin typeface="Trebuchet MS" panose="020B0603020202020204" pitchFamily="34" charset="0"/>
                        </a:rPr>
                        <a:t>planiranju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provedbi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strategija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prilagodbe</a:t>
                      </a:r>
                      <a:r>
                        <a:rPr lang="en-GB" sz="8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537917399"/>
                  </a:ext>
                </a:extLst>
              </a:tr>
              <a:tr h="538925">
                <a:tc>
                  <a:txBody>
                    <a:bodyPr/>
                    <a:lstStyle/>
                    <a:p>
                      <a:pPr algn="ctr"/>
                      <a:r>
                        <a:rPr lang="en-GB" sz="800" b="1" dirty="0">
                          <a:solidFill>
                            <a:schemeClr val="tx2"/>
                          </a:solidFill>
                          <a:latin typeface="Trebuchet MS" panose="020B0603020202020204" pitchFamily="34" charset="0"/>
                        </a:rPr>
                        <a:t>0.5</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a:solidFill>
                            <a:schemeClr val="tx2"/>
                          </a:solidFill>
                          <a:latin typeface="Trebuchet MS" panose="020B0603020202020204" pitchFamily="34" charset="0"/>
                        </a:rPr>
                        <a:t>Neutral</a:t>
                      </a:r>
                      <a:r>
                        <a:rPr lang="hr-HR" sz="800" b="1" dirty="0">
                          <a:solidFill>
                            <a:schemeClr val="tx2"/>
                          </a:solidFill>
                          <a:latin typeface="Trebuchet MS" panose="020B0603020202020204" pitchFamily="34" charset="0"/>
                        </a:rPr>
                        <a:t>no</a:t>
                      </a:r>
                      <a:endParaRPr lang="en-GB" sz="800" b="1"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err="1">
                          <a:solidFill>
                            <a:schemeClr val="tx2"/>
                          </a:solidFill>
                          <a:latin typeface="Trebuchet MS" panose="020B0603020202020204" pitchFamily="34" charset="0"/>
                        </a:rPr>
                        <a:t>Klimatski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planovi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prisutni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provode</a:t>
                      </a:r>
                      <a:r>
                        <a:rPr lang="en-GB" sz="800" dirty="0">
                          <a:solidFill>
                            <a:schemeClr val="tx2"/>
                          </a:solidFill>
                          <a:latin typeface="Trebuchet MS" panose="020B0603020202020204" pitchFamily="34" charset="0"/>
                        </a:rPr>
                        <a:t> se s </a:t>
                      </a:r>
                      <a:r>
                        <a:rPr lang="en-GB" sz="800" dirty="0" err="1">
                          <a:solidFill>
                            <a:schemeClr val="tx2"/>
                          </a:solidFill>
                          <a:latin typeface="Trebuchet MS" panose="020B0603020202020204" pitchFamily="34" charset="0"/>
                        </a:rPr>
                        <a:t>pristojnom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razinom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koordinacije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Suradnja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između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različitih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subjekata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postoji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ali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neki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ključni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sektori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ostaju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zanemareni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Uključivanje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zajednice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dionika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događa</a:t>
                      </a:r>
                      <a:r>
                        <a:rPr lang="en-GB" sz="800" dirty="0">
                          <a:solidFill>
                            <a:schemeClr val="tx2"/>
                          </a:solidFill>
                          <a:latin typeface="Trebuchet MS" panose="020B0603020202020204" pitchFamily="34" charset="0"/>
                        </a:rPr>
                        <a:t> se </a:t>
                      </a:r>
                      <a:r>
                        <a:rPr lang="en-GB" sz="800" dirty="0" err="1">
                          <a:solidFill>
                            <a:schemeClr val="tx2"/>
                          </a:solidFill>
                          <a:latin typeface="Trebuchet MS" panose="020B0603020202020204" pitchFamily="34" charset="0"/>
                        </a:rPr>
                        <a:t>samo</a:t>
                      </a:r>
                      <a:r>
                        <a:rPr lang="en-GB" sz="800" dirty="0">
                          <a:solidFill>
                            <a:schemeClr val="tx2"/>
                          </a:solidFill>
                          <a:latin typeface="Trebuchet MS" panose="020B0603020202020204" pitchFamily="34" charset="0"/>
                        </a:rPr>
                        <a:t> u </a:t>
                      </a:r>
                      <a:r>
                        <a:rPr lang="en-GB" sz="800" dirty="0" err="1">
                          <a:solidFill>
                            <a:schemeClr val="tx2"/>
                          </a:solidFill>
                          <a:latin typeface="Trebuchet MS" panose="020B0603020202020204" pitchFamily="34" charset="0"/>
                        </a:rPr>
                        <a:t>određenim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odlukama</a:t>
                      </a:r>
                      <a:r>
                        <a:rPr lang="en-GB" sz="8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577274"/>
                  </a:ext>
                </a:extLst>
              </a:tr>
              <a:tr h="530951">
                <a:tc>
                  <a:txBody>
                    <a:bodyPr/>
                    <a:lstStyle/>
                    <a:p>
                      <a:pPr algn="ctr"/>
                      <a:r>
                        <a:rPr lang="en-GB" sz="800" b="1" dirty="0">
                          <a:solidFill>
                            <a:schemeClr val="tx2"/>
                          </a:solidFill>
                          <a:latin typeface="Trebuchet MS" panose="020B0603020202020204" pitchFamily="34" charset="0"/>
                        </a:rPr>
                        <a:t>0.7</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hr-HR" sz="800" b="1" dirty="0">
                          <a:solidFill>
                            <a:schemeClr val="tx2"/>
                          </a:solidFill>
                          <a:latin typeface="Trebuchet MS" panose="020B0603020202020204" pitchFamily="34" charset="0"/>
                        </a:rPr>
                        <a:t>Prilično negativno</a:t>
                      </a:r>
                      <a:endParaRPr lang="en-GB" sz="800" b="1" dirty="0">
                        <a:solidFill>
                          <a:schemeClr val="tx2"/>
                        </a:solidFill>
                        <a:latin typeface="Trebuchet MS" panose="020B0603020202020204" pitchFamily="34" charset="0"/>
                      </a:endParaRP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err="1">
                          <a:solidFill>
                            <a:schemeClr val="tx2"/>
                          </a:solidFill>
                          <a:latin typeface="Trebuchet MS" panose="020B0603020202020204" pitchFamily="34" charset="0"/>
                        </a:rPr>
                        <a:t>Formalni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klimatski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planovi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postoje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ali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uz</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slabu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koordinaciju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između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različitih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odjela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dionika</a:t>
                      </a:r>
                      <a:r>
                        <a:rPr lang="en-GB" sz="800" dirty="0">
                          <a:solidFill>
                            <a:schemeClr val="tx2"/>
                          </a:solidFill>
                          <a:latin typeface="Trebuchet MS" panose="020B0603020202020204" pitchFamily="34" charset="0"/>
                        </a:rPr>
                        <a:t>. Malo je </a:t>
                      </a:r>
                      <a:r>
                        <a:rPr lang="en-GB" sz="800" dirty="0" err="1">
                          <a:solidFill>
                            <a:schemeClr val="tx2"/>
                          </a:solidFill>
                          <a:latin typeface="Trebuchet MS" panose="020B0603020202020204" pitchFamily="34" charset="0"/>
                        </a:rPr>
                        <a:t>jasno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tko</a:t>
                      </a:r>
                      <a:r>
                        <a:rPr lang="en-GB" sz="800" dirty="0">
                          <a:solidFill>
                            <a:schemeClr val="tx2"/>
                          </a:solidFill>
                          <a:latin typeface="Trebuchet MS" panose="020B0603020202020204" pitchFamily="34" charset="0"/>
                        </a:rPr>
                        <a:t> je </a:t>
                      </a:r>
                      <a:r>
                        <a:rPr lang="en-GB" sz="800" dirty="0" err="1">
                          <a:solidFill>
                            <a:schemeClr val="tx2"/>
                          </a:solidFill>
                          <a:latin typeface="Trebuchet MS" panose="020B0603020202020204" pitchFamily="34" charset="0"/>
                        </a:rPr>
                        <a:t>odgovoran</a:t>
                      </a:r>
                      <a:r>
                        <a:rPr lang="en-GB" sz="800" dirty="0">
                          <a:solidFill>
                            <a:schemeClr val="tx2"/>
                          </a:solidFill>
                          <a:latin typeface="Trebuchet MS" panose="020B0603020202020204" pitchFamily="34" charset="0"/>
                        </a:rPr>
                        <a:t> za </a:t>
                      </a:r>
                      <a:r>
                        <a:rPr lang="en-GB" sz="800" dirty="0" err="1">
                          <a:solidFill>
                            <a:schemeClr val="tx2"/>
                          </a:solidFill>
                          <a:latin typeface="Trebuchet MS" panose="020B0603020202020204" pitchFamily="34" charset="0"/>
                        </a:rPr>
                        <a:t>upravljanje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klimatskim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rizicima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Ograničeno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ili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odsutno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sudjelovanje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zajednice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dionika</a:t>
                      </a:r>
                      <a:r>
                        <a:rPr lang="en-GB" sz="8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46374637"/>
                  </a:ext>
                </a:extLst>
              </a:tr>
              <a:tr h="501024">
                <a:tc>
                  <a:txBody>
                    <a:bodyPr/>
                    <a:lstStyle/>
                    <a:p>
                      <a:pPr algn="ctr"/>
                      <a:r>
                        <a:rPr lang="en-GB" sz="800" b="1" dirty="0">
                          <a:solidFill>
                            <a:schemeClr val="tx2"/>
                          </a:solidFill>
                          <a:latin typeface="Trebuchet MS" panose="020B0603020202020204" pitchFamily="34" charset="0"/>
                        </a:rPr>
                        <a:t>0.9</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en-GB" sz="800" b="1" dirty="0" err="1">
                          <a:solidFill>
                            <a:schemeClr val="tx2"/>
                          </a:solidFill>
                          <a:latin typeface="Trebuchet MS" panose="020B0603020202020204" pitchFamily="34" charset="0"/>
                        </a:rPr>
                        <a:t>Kritično</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Može</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dovesti</a:t>
                      </a:r>
                      <a:r>
                        <a:rPr lang="en-GB" sz="800" b="1" dirty="0">
                          <a:solidFill>
                            <a:schemeClr val="tx2"/>
                          </a:solidFill>
                          <a:latin typeface="Trebuchet MS" panose="020B0603020202020204" pitchFamily="34" charset="0"/>
                        </a:rPr>
                        <a:t> do </a:t>
                      </a:r>
                      <a:r>
                        <a:rPr lang="en-GB" sz="800" b="1" dirty="0" err="1">
                          <a:solidFill>
                            <a:schemeClr val="tx2"/>
                          </a:solidFill>
                          <a:latin typeface="Trebuchet MS" panose="020B0603020202020204" pitchFamily="34" charset="0"/>
                        </a:rPr>
                        <a:t>ozbiljnih</a:t>
                      </a:r>
                      <a:r>
                        <a:rPr lang="en-GB" sz="800" b="1" dirty="0">
                          <a:solidFill>
                            <a:schemeClr val="tx2"/>
                          </a:solidFill>
                          <a:latin typeface="Trebuchet MS" panose="020B0603020202020204" pitchFamily="34" charset="0"/>
                        </a:rPr>
                        <a:t> </a:t>
                      </a:r>
                      <a:r>
                        <a:rPr lang="en-GB" sz="800" b="1" dirty="0" err="1">
                          <a:solidFill>
                            <a:schemeClr val="tx2"/>
                          </a:solidFill>
                          <a:latin typeface="Trebuchet MS" panose="020B0603020202020204" pitchFamily="34" charset="0"/>
                        </a:rPr>
                        <a:t>posljedica</a:t>
                      </a:r>
                      <a:r>
                        <a:rPr lang="en-GB" sz="800" b="1"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just"/>
                      <a:r>
                        <a:rPr lang="en-GB" sz="800" dirty="0" err="1">
                          <a:solidFill>
                            <a:schemeClr val="tx2"/>
                          </a:solidFill>
                          <a:latin typeface="Trebuchet MS" panose="020B0603020202020204" pitchFamily="34" charset="0"/>
                        </a:rPr>
                        <a:t>Fragmentirano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neučinkovito</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upravljanje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klimom</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Nedostatak</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jasnih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klimatskih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planova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ili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strategija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prilagodbe</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Loša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suradnja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između</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različitih</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subjekata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i</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nedostatak</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sudjelovanja</a:t>
                      </a:r>
                      <a:r>
                        <a:rPr lang="en-GB" sz="800" dirty="0">
                          <a:solidFill>
                            <a:schemeClr val="tx2"/>
                          </a:solidFill>
                          <a:latin typeface="Trebuchet MS" panose="020B0603020202020204" pitchFamily="34" charset="0"/>
                        </a:rPr>
                        <a:t> </a:t>
                      </a:r>
                      <a:r>
                        <a:rPr lang="en-GB" sz="800" dirty="0" err="1">
                          <a:solidFill>
                            <a:schemeClr val="tx2"/>
                          </a:solidFill>
                          <a:latin typeface="Trebuchet MS" panose="020B0603020202020204" pitchFamily="34" charset="0"/>
                        </a:rPr>
                        <a:t>građana</a:t>
                      </a:r>
                      <a:r>
                        <a:rPr lang="en-GB" sz="800" dirty="0">
                          <a:solidFill>
                            <a:schemeClr val="tx2"/>
                          </a:solidFill>
                          <a:latin typeface="Trebuchet MS" panose="020B0603020202020204" pitchFamily="34" charset="0"/>
                        </a:rPr>
                        <a:t>.</a:t>
                      </a:r>
                    </a:p>
                  </a:txBody>
                  <a:tcPr marL="82116" marR="82116" marT="41058" marB="41058">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33361398"/>
                  </a:ext>
                </a:extLst>
              </a:tr>
            </a:tbl>
          </a:graphicData>
        </a:graphic>
      </p:graphicFrame>
    </p:spTree>
    <p:extLst>
      <p:ext uri="{BB962C8B-B14F-4D97-AF65-F5344CB8AC3E}">
        <p14:creationId xmlns:p14="http://schemas.microsoft.com/office/powerpoint/2010/main" val="1005468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metode RBE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399" y="1409383"/>
            <a:ext cx="8080717" cy="276999"/>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Agregacija</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normaliziranih</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vrijednosti</a:t>
            </a:r>
            <a:r>
              <a:rPr lang="en-GB" sz="1200" b="1" dirty="0">
                <a:solidFill>
                  <a:schemeClr val="accent4"/>
                </a:solidFill>
                <a:latin typeface="Trebuchet MS" panose="020B0603020202020204" pitchFamily="34" charset="0"/>
              </a:rPr>
              <a:t> za </a:t>
            </a:r>
            <a:r>
              <a:rPr lang="en-GB" sz="1200" b="1" dirty="0" err="1">
                <a:solidFill>
                  <a:schemeClr val="accent4"/>
                </a:solidFill>
                <a:latin typeface="Trebuchet MS" panose="020B0603020202020204" pitchFamily="34" charset="0"/>
              </a:rPr>
              <a:t>izračun</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vrijednosti</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ranjivosti</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kategorije</a:t>
            </a:r>
            <a:r>
              <a:rPr lang="en-GB" sz="1200" b="1" dirty="0">
                <a:solidFill>
                  <a:schemeClr val="accent4"/>
                </a:solidFill>
                <a:latin typeface="Trebuchet MS" panose="020B0603020202020204" pitchFamily="34" charset="0"/>
              </a:rPr>
              <a:t> </a:t>
            </a:r>
            <a:r>
              <a:rPr lang="en-GB" sz="1200" b="1" dirty="0" err="1">
                <a:solidFill>
                  <a:schemeClr val="accent4"/>
                </a:solidFill>
                <a:latin typeface="Trebuchet MS" panose="020B0603020202020204" pitchFamily="34" charset="0"/>
              </a:rPr>
              <a:t>rizika</a:t>
            </a:r>
            <a:endParaRPr lang="en-GB" sz="12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16694" y="659359"/>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554399" y="1796020"/>
            <a:ext cx="7842177" cy="461665"/>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Za </a:t>
            </a:r>
            <a:r>
              <a:rPr lang="en-GB" sz="1200" dirty="0" err="1">
                <a:solidFill>
                  <a:schemeClr val="tx2"/>
                </a:solidFill>
                <a:latin typeface="Trebuchet MS" panose="020B0603020202020204" pitchFamily="34" charset="0"/>
              </a:rPr>
              <a:t>izračun</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ranjivosti</a:t>
            </a:r>
            <a:r>
              <a:rPr lang="en-GB" sz="1200" dirty="0">
                <a:solidFill>
                  <a:schemeClr val="tx2"/>
                </a:solidFill>
                <a:latin typeface="Trebuchet MS" panose="020B0603020202020204" pitchFamily="34" charset="0"/>
              </a:rPr>
              <a:t> (VR) </a:t>
            </a:r>
            <a:r>
              <a:rPr lang="en-GB" sz="1200" dirty="0" err="1">
                <a:solidFill>
                  <a:schemeClr val="tx2"/>
                </a:solidFill>
                <a:latin typeface="Trebuchet MS" panose="020B0603020202020204" pitchFamily="34" charset="0"/>
              </a:rPr>
              <a:t>kategorije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rizika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normalizirane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pokazatelja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agregiraju</a:t>
            </a:r>
            <a:r>
              <a:rPr lang="en-GB" sz="1200" dirty="0">
                <a:solidFill>
                  <a:schemeClr val="tx2"/>
                </a:solidFill>
                <a:latin typeface="Trebuchet MS" panose="020B0603020202020204" pitchFamily="34" charset="0"/>
              </a:rPr>
              <a:t> se </a:t>
            </a:r>
            <a:r>
              <a:rPr lang="en-GB" sz="1200" dirty="0" err="1">
                <a:solidFill>
                  <a:schemeClr val="tx2"/>
                </a:solidFill>
                <a:latin typeface="Trebuchet MS" panose="020B0603020202020204" pitchFamily="34" charset="0"/>
              </a:rPr>
              <a:t>pomoću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aritmetičke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sredine</a:t>
            </a:r>
            <a:r>
              <a:rPr lang="en-GB" sz="1200" dirty="0">
                <a:solidFill>
                  <a:schemeClr val="tx2"/>
                </a:solidFill>
                <a:latin typeface="Trebuchet MS" panose="020B0603020202020204" pitchFamily="34" charset="0"/>
              </a:rPr>
              <a:t>. To </a:t>
            </a:r>
            <a:r>
              <a:rPr lang="en-GB" sz="1200" dirty="0" err="1">
                <a:solidFill>
                  <a:schemeClr val="tx2"/>
                </a:solidFill>
                <a:latin typeface="Trebuchet MS" panose="020B0603020202020204" pitchFamily="34" charset="0"/>
              </a:rPr>
              <a:t>rezultira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ukupnom</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vrijednošću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ranjivosti</a:t>
            </a:r>
            <a:r>
              <a:rPr lang="en-GB" sz="1200" dirty="0">
                <a:solidFill>
                  <a:schemeClr val="tx2"/>
                </a:solidFill>
                <a:latin typeface="Trebuchet MS" panose="020B0603020202020204" pitchFamily="34" charset="0"/>
              </a:rPr>
              <a:t> za </a:t>
            </a:r>
            <a:r>
              <a:rPr lang="en-GB" sz="1200" dirty="0" err="1">
                <a:solidFill>
                  <a:schemeClr val="tx2"/>
                </a:solidFill>
                <a:latin typeface="Trebuchet MS" panose="020B0603020202020204" pitchFamily="34" charset="0"/>
              </a:rPr>
              <a:t>kategoriju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rizika</a:t>
            </a:r>
            <a:r>
              <a:rPr lang="en-GB" sz="1200" dirty="0">
                <a:solidFill>
                  <a:schemeClr val="tx2"/>
                </a:solidFill>
                <a:latin typeface="Trebuchet MS" panose="020B0603020202020204" pitchFamily="34" charset="0"/>
              </a:rPr>
              <a:t>:</a:t>
            </a:r>
          </a:p>
        </p:txBody>
      </p:sp>
      <p:pic>
        <p:nvPicPr>
          <p:cNvPr id="11" name="Imagen 10">
            <a:extLst>
              <a:ext uri="{FF2B5EF4-FFF2-40B4-BE49-F238E27FC236}">
                <a16:creationId xmlns:a16="http://schemas.microsoft.com/office/drawing/2014/main" id="{D14E11F0-4685-4DB7-9F58-B1EF9551AA95}"/>
              </a:ext>
            </a:extLst>
          </p:cNvPr>
          <p:cNvPicPr>
            <a:picLocks noChangeAspect="1"/>
          </p:cNvPicPr>
          <p:nvPr/>
        </p:nvPicPr>
        <p:blipFill>
          <a:blip r:embed="rId3"/>
          <a:stretch>
            <a:fillRect/>
          </a:stretch>
        </p:blipFill>
        <p:spPr>
          <a:xfrm>
            <a:off x="1337062" y="2828988"/>
            <a:ext cx="2401605" cy="1016808"/>
          </a:xfrm>
          <a:prstGeom prst="rect">
            <a:avLst/>
          </a:prstGeom>
        </p:spPr>
      </p:pic>
      <mc:AlternateContent xmlns:mc="http://schemas.openxmlformats.org/markup-compatibility/2006">
        <mc:Choice xmlns:a14="http://schemas.microsoft.com/office/drawing/2010/main" Requires="a14">
          <p:sp>
            <p:nvSpPr>
              <p:cNvPr id="13" name="CuadroTexto 12">
                <a:extLst>
                  <a:ext uri="{FF2B5EF4-FFF2-40B4-BE49-F238E27FC236}">
                    <a16:creationId xmlns:a16="http://schemas.microsoft.com/office/drawing/2014/main" id="{7B9DBB43-EC7E-4232-A8BA-687042FCF8BF}"/>
                  </a:ext>
                </a:extLst>
              </p:cNvPr>
              <p:cNvSpPr txBox="1"/>
              <p:nvPr/>
            </p:nvSpPr>
            <p:spPr>
              <a:xfrm>
                <a:off x="4293703" y="2571750"/>
                <a:ext cx="4643561" cy="2386744"/>
              </a:xfrm>
              <a:prstGeom prst="rect">
                <a:avLst/>
              </a:prstGeom>
              <a:noFill/>
            </p:spPr>
            <p:txBody>
              <a:bodyPr wrap="square" rtlCol="0">
                <a:spAutoFit/>
              </a:bodyPr>
              <a:lstStyle/>
              <a:p>
                <a:pPr marR="215265">
                  <a:lnSpc>
                    <a:spcPct val="107000"/>
                  </a:lnSpc>
                  <a:spcBef>
                    <a:spcPts val="600"/>
                  </a:spcBef>
                  <a:spcAft>
                    <a:spcPts val="800"/>
                  </a:spcAft>
                  <a:tabLst>
                    <a:tab pos="1890395" algn="l"/>
                  </a:tabLst>
                </a:pPr>
                <a:r>
                  <a:rPr lang="hr-HR" sz="1100" dirty="0">
                    <a:solidFill>
                      <a:schemeClr val="tx2"/>
                    </a:solidFill>
                    <a:latin typeface="Trebuchet MS" panose="020B0603020202020204" pitchFamily="34" charset="0"/>
                    <a:ea typeface="Arial" panose="020B0604020202020204" pitchFamily="34" charset="0"/>
                  </a:rPr>
                  <a:t>Gdje je</a:t>
                </a:r>
                <a:r>
                  <a:rPr lang="en-GB" sz="1100" dirty="0">
                    <a:solidFill>
                      <a:schemeClr val="tx2"/>
                    </a:solidFill>
                    <a:effectLst/>
                    <a:latin typeface="Trebuchet MS" panose="020B0603020202020204" pitchFamily="34" charset="0"/>
                    <a:ea typeface="Arial" panose="020B0604020202020204" pitchFamily="34" charset="0"/>
                  </a:rPr>
                  <a:t>:</a:t>
                </a:r>
                <a:endPar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Bef>
                    <a:spcPts val="600"/>
                  </a:spcBef>
                  <a:spcAft>
                    <a:spcPts val="800"/>
                  </a:spcAft>
                  <a:buFont typeface="Aptos"/>
                  <a:buChar char="-"/>
                  <a:tabLst>
                    <a:tab pos="1890395" algn="l"/>
                  </a:tabLst>
                </a:pPr>
                <a:r>
                  <a:rPr lang="en-GB" sz="1100" i="1"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i="1" baseline="-250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je normalizirana vrijednost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100" i="1"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a:t>
                </a:r>
                <a:r>
                  <a:rPr lang="hr-HR"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tog</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pokazatelja</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je težina povezana s i-tim pokazateljem</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n </a:t>
                </a:r>
                <a:r>
                  <a:rPr lang="hr-HR" sz="1100" i="1"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je broj razmatranih pokazatelja</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R="215265">
                  <a:lnSpc>
                    <a:spcPct val="107000"/>
                  </a:lnSpc>
                  <a:spcAft>
                    <a:spcPts val="800"/>
                  </a:spcAft>
                  <a:tabLst>
                    <a:tab pos="1890395" algn="l"/>
                  </a:tabLst>
                </a:pPr>
                <a:r>
                  <a:rPr lang="en-GB" sz="1100" dirty="0" err="1">
                    <a:solidFill>
                      <a:schemeClr val="tx2"/>
                    </a:solidFill>
                    <a:latin typeface="Trebuchet MS" panose="020B0603020202020204" pitchFamily="34" charset="0"/>
                    <a:ea typeface="Times New Roman" panose="02020603050405020304" pitchFamily="18" charset="0"/>
                  </a:rPr>
                  <a:t>Faktori</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težine</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moraju</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ispunjavati</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sljedeća</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svojstva</a:t>
                </a:r>
                <a:r>
                  <a:rPr lang="en-GB" sz="1100" dirty="0">
                    <a:solidFill>
                      <a:schemeClr val="tx2"/>
                    </a:solidFill>
                    <a:latin typeface="Trebuchet MS" panose="020B0603020202020204" pitchFamily="34" charset="0"/>
                    <a:ea typeface="Times New Roman" panose="02020603050405020304" pitchFamily="18" charset="0"/>
                  </a:rPr>
                  <a:t> :</a:t>
                </a:r>
                <a:r>
                  <a:rPr lang="en-GB" sz="1100" dirty="0">
                    <a:solidFill>
                      <a:schemeClr val="tx2"/>
                    </a:solidFill>
                    <a:effectLst/>
                    <a:latin typeface="Trebuchet MS" panose="020B0603020202020204" pitchFamily="34" charset="0"/>
                    <a:ea typeface="Times New Roman" panose="02020603050405020304" pitchFamily="18" charset="0"/>
                  </a:rPr>
                  <a:t>ì</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Bef>
                    <a:spcPts val="600"/>
                  </a:spcBef>
                  <a:spcAft>
                    <a:spcPts val="800"/>
                  </a:spcAft>
                  <a:buFont typeface="Aptos"/>
                  <a:buChar char="-"/>
                  <a:tabLst>
                    <a:tab pos="1890395" algn="l"/>
                  </a:tabLst>
                </a:pP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0&lt;= </a:t>
                </a: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&lt;=1</a:t>
                </a:r>
              </a:p>
              <a:p>
                <a:pPr marL="342900" marR="215265" lvl="0" indent="-342900">
                  <a:lnSpc>
                    <a:spcPct val="107000"/>
                  </a:lnSpc>
                  <a:spcAft>
                    <a:spcPts val="800"/>
                  </a:spcAft>
                  <a:buFont typeface="Aptos"/>
                  <a:buChar char="-"/>
                  <a:tabLst>
                    <a:tab pos="1890395" algn="l"/>
                  </a:tabLst>
                </a:pPr>
                <a14:m>
                  <m:oMath xmlns:m="http://schemas.openxmlformats.org/officeDocument/2006/math">
                    <m:nary>
                      <m:naryPr>
                        <m:chr m:val="∑"/>
                        <m:limLoc m:val="undOv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endParaRPr lang="en-GB" sz="1000" dirty="0">
                  <a:solidFill>
                    <a:schemeClr val="tx2"/>
                  </a:solidFill>
                  <a:latin typeface="Trebuchet MS" panose="020B0603020202020204" pitchFamily="34" charset="0"/>
                </a:endParaRPr>
              </a:p>
            </p:txBody>
          </p:sp>
        </mc:Choice>
        <mc:Fallback>
          <p:sp>
            <p:nvSpPr>
              <p:cNvPr id="13" name="CuadroTexto 12">
                <a:extLst>
                  <a:ext uri="{FF2B5EF4-FFF2-40B4-BE49-F238E27FC236}">
                    <a16:creationId xmlns:a16="http://schemas.microsoft.com/office/drawing/2014/main" id="{7B9DBB43-EC7E-4232-A8BA-687042FCF8BF}"/>
                  </a:ext>
                </a:extLst>
              </p:cNvPr>
              <p:cNvSpPr txBox="1">
                <a:spLocks noRot="1" noChangeAspect="1" noMove="1" noResize="1" noEditPoints="1" noAdjustHandles="1" noChangeArrowheads="1" noChangeShapeType="1" noTextEdit="1"/>
              </p:cNvSpPr>
              <p:nvPr/>
            </p:nvSpPr>
            <p:spPr>
              <a:xfrm>
                <a:off x="4293703" y="2571750"/>
                <a:ext cx="4643561" cy="2386744"/>
              </a:xfrm>
              <a:prstGeom prst="rect">
                <a:avLst/>
              </a:prstGeom>
              <a:blipFill>
                <a:blip r:embed="rId4"/>
                <a:stretch>
                  <a:fillRect t="-256" b="-4859"/>
                </a:stretch>
              </a:blipFill>
            </p:spPr>
            <p:txBody>
              <a:bodyPr/>
              <a:lstStyle/>
              <a:p>
                <a:r>
                  <a:rPr lang="hr-HR">
                    <a:noFill/>
                  </a:rPr>
                  <a:t> </a:t>
                </a:r>
              </a:p>
            </p:txBody>
          </p:sp>
        </mc:Fallback>
      </mc:AlternateContent>
      <p:sp>
        <p:nvSpPr>
          <p:cNvPr id="8" name="Google Shape;262;p14">
            <a:extLst>
              <a:ext uri="{FF2B5EF4-FFF2-40B4-BE49-F238E27FC236}">
                <a16:creationId xmlns:a16="http://schemas.microsoft.com/office/drawing/2014/main" id="{3BDCCDB0-81A1-4773-AB32-D74358808D1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825858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7" name="CuadroTexto 6">
            <a:extLst>
              <a:ext uri="{FF2B5EF4-FFF2-40B4-BE49-F238E27FC236}">
                <a16:creationId xmlns:a16="http://schemas.microsoft.com/office/drawing/2014/main" id="{9578F751-87C0-4D54-B961-527847C37F68}"/>
              </a:ext>
            </a:extLst>
          </p:cNvPr>
          <p:cNvSpPr txBox="1"/>
          <p:nvPr/>
        </p:nvSpPr>
        <p:spPr>
          <a:xfrm>
            <a:off x="554399" y="1116586"/>
            <a:ext cx="8080717" cy="276999"/>
          </a:xfrm>
          <a:prstGeom prst="rect">
            <a:avLst/>
          </a:prstGeom>
          <a:noFill/>
        </p:spPr>
        <p:txBody>
          <a:bodyPr wrap="square" rtlCol="0">
            <a:spAutoFit/>
          </a:bodyPr>
          <a:lstStyle/>
          <a:p>
            <a:pPr algn="just"/>
            <a:r>
              <a:rPr lang="en-GB" sz="1200" b="1">
                <a:solidFill>
                  <a:schemeClr val="accent4"/>
                </a:solidFill>
                <a:latin typeface="Trebuchet MS" panose="020B0603020202020204" pitchFamily="34" charset="0"/>
              </a:rPr>
              <a:t>-Primjer: Agregacija normaliziranih vrijednosti za izračun vrijednosti ranjivosti kategorije rizika</a:t>
            </a:r>
            <a:endParaRPr lang="en-GB" sz="1200" b="1" dirty="0">
              <a:solidFill>
                <a:schemeClr val="accent4"/>
              </a:solidFill>
              <a:latin typeface="Trebuchet MS" panose="020B0603020202020204" pitchFamily="34" charset="0"/>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94354" y="780585"/>
            <a:ext cx="7955291" cy="46094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1: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ranjivosti</a:t>
            </a:r>
            <a:r>
              <a:rPr lang="en-GB" sz="1800" dirty="0">
                <a:solidFill>
                  <a:schemeClr val="accent4"/>
                </a:solidFill>
              </a:rPr>
              <a:t> (VV) za </a:t>
            </a:r>
            <a:r>
              <a:rPr lang="en-GB" sz="1800" dirty="0" err="1">
                <a:solidFill>
                  <a:schemeClr val="accent4"/>
                </a:solidFill>
              </a:rPr>
              <a:t>kategorije</a:t>
            </a:r>
            <a:r>
              <a:rPr lang="en-GB" sz="1800" dirty="0">
                <a:solidFill>
                  <a:schemeClr val="accent4"/>
                </a:solidFill>
              </a:rPr>
              <a:t> </a:t>
            </a:r>
            <a:r>
              <a:rPr lang="en-GB" sz="1800" dirty="0" err="1">
                <a:solidFill>
                  <a:schemeClr val="accent4"/>
                </a:solidFill>
              </a:rPr>
              <a:t>rizika</a:t>
            </a:r>
            <a:endParaRPr lang="en-GB" sz="1800" dirty="0">
              <a:solidFill>
                <a:schemeClr val="accent4"/>
              </a:solidFill>
            </a:endParaRPr>
          </a:p>
          <a:p>
            <a:pPr algn="l">
              <a:lnSpc>
                <a:spcPct val="100000"/>
              </a:lnSpc>
              <a:buClr>
                <a:srgbClr val="48BAA2"/>
              </a:buClr>
              <a:buSzPts val="4000"/>
            </a:pPr>
            <a:endParaRPr lang="en-GB" sz="1800" dirty="0">
              <a:solidFill>
                <a:schemeClr val="accent4"/>
              </a:solidFill>
            </a:endParaRPr>
          </a:p>
        </p:txBody>
      </p:sp>
      <p:sp>
        <p:nvSpPr>
          <p:cNvPr id="6" name="CuadroTexto 5">
            <a:extLst>
              <a:ext uri="{FF2B5EF4-FFF2-40B4-BE49-F238E27FC236}">
                <a16:creationId xmlns:a16="http://schemas.microsoft.com/office/drawing/2014/main" id="{E9E50B99-26FF-411E-BF33-307B6103F3F0}"/>
              </a:ext>
            </a:extLst>
          </p:cNvPr>
          <p:cNvSpPr txBox="1"/>
          <p:nvPr/>
        </p:nvSpPr>
        <p:spPr>
          <a:xfrm>
            <a:off x="629809" y="1393585"/>
            <a:ext cx="7842177" cy="646331"/>
          </a:xfrm>
          <a:prstGeom prst="rect">
            <a:avLst/>
          </a:prstGeom>
          <a:noFill/>
        </p:spPr>
        <p:txBody>
          <a:bodyPr wrap="square" rtlCol="0">
            <a:spAutoFit/>
          </a:bodyPr>
          <a:lstStyle/>
          <a:p>
            <a:pPr algn="just"/>
            <a:r>
              <a:rPr lang="en-GB" sz="1200" dirty="0" err="1">
                <a:solidFill>
                  <a:schemeClr val="tx2"/>
                </a:solidFill>
                <a:latin typeface="Trebuchet MS" panose="020B0603020202020204" pitchFamily="34" charset="0"/>
              </a:rPr>
              <a:t>Kategorija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rizika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Zdravstveni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rizik</a:t>
            </a:r>
            <a:r>
              <a:rPr lang="en-GB" sz="1200" dirty="0">
                <a:solidFill>
                  <a:schemeClr val="tx2"/>
                </a:solidFill>
                <a:latin typeface="Trebuchet MS" panose="020B0603020202020204" pitchFamily="34" charset="0"/>
              </a:rPr>
              <a:t> za </a:t>
            </a:r>
            <a:r>
              <a:rPr lang="en-GB" sz="1200" dirty="0" err="1">
                <a:solidFill>
                  <a:schemeClr val="tx2"/>
                </a:solidFill>
                <a:latin typeface="Trebuchet MS" panose="020B0603020202020204" pitchFamily="34" charset="0"/>
              </a:rPr>
              <a:t>stanovništvo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koja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pripada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opasnosti</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Ekstremna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vrućina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sadrži</a:t>
            </a:r>
            <a:r>
              <a:rPr lang="en-GB" sz="1200" dirty="0">
                <a:solidFill>
                  <a:schemeClr val="tx2"/>
                </a:solidFill>
                <a:latin typeface="Trebuchet MS" panose="020B0603020202020204" pitchFamily="34" charset="0"/>
              </a:rPr>
              <a:t> 3 </a:t>
            </a:r>
            <a:r>
              <a:rPr lang="en-GB" sz="1200" dirty="0" err="1">
                <a:solidFill>
                  <a:schemeClr val="tx2"/>
                </a:solidFill>
                <a:latin typeface="Trebuchet MS" panose="020B0603020202020204" pitchFamily="34" charset="0"/>
              </a:rPr>
              <a:t>kriterija</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Kriterij</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Sposobnost</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popločanih</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površina</a:t>
            </a:r>
            <a:r>
              <a:rPr lang="en-GB" sz="1200" dirty="0">
                <a:solidFill>
                  <a:schemeClr val="tx2"/>
                </a:solidFill>
                <a:latin typeface="Trebuchet MS" panose="020B0603020202020204" pitchFamily="34" charset="0"/>
              </a:rPr>
              <a:t> da </a:t>
            </a:r>
            <a:r>
              <a:rPr lang="en-GB" sz="1200" dirty="0" err="1">
                <a:solidFill>
                  <a:schemeClr val="tx2"/>
                </a:solidFill>
                <a:latin typeface="Trebuchet MS" panose="020B0603020202020204" pitchFamily="34" charset="0"/>
              </a:rPr>
              <a:t>reflektiraju</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sunčevo</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zračenje</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smatra</a:t>
            </a:r>
            <a:r>
              <a:rPr lang="en-GB" sz="1200" dirty="0">
                <a:solidFill>
                  <a:schemeClr val="tx2"/>
                </a:solidFill>
                <a:latin typeface="Trebuchet MS" panose="020B0603020202020204" pitchFamily="34" charset="0"/>
              </a:rPr>
              <a:t> se </a:t>
            </a:r>
            <a:r>
              <a:rPr lang="en-GB" sz="1200" dirty="0" err="1">
                <a:solidFill>
                  <a:schemeClr val="tx2"/>
                </a:solidFill>
                <a:latin typeface="Trebuchet MS" panose="020B0603020202020204" pitchFamily="34" charset="0"/>
              </a:rPr>
              <a:t>relevantnijim</a:t>
            </a:r>
            <a:r>
              <a:rPr lang="en-GB" sz="1200" dirty="0">
                <a:solidFill>
                  <a:schemeClr val="tx2"/>
                </a:solidFill>
                <a:latin typeface="Trebuchet MS" panose="020B0603020202020204" pitchFamily="34" charset="0"/>
              </a:rPr>
              <a:t> od </a:t>
            </a:r>
            <a:r>
              <a:rPr lang="en-GB" sz="1200" dirty="0" err="1">
                <a:solidFill>
                  <a:schemeClr val="tx2"/>
                </a:solidFill>
                <a:latin typeface="Trebuchet MS" panose="020B0603020202020204" pitchFamily="34" charset="0"/>
              </a:rPr>
              <a:t>ostala</a:t>
            </a:r>
            <a:r>
              <a:rPr lang="en-GB" sz="1200" dirty="0">
                <a:solidFill>
                  <a:schemeClr val="tx2"/>
                </a:solidFill>
                <a:latin typeface="Trebuchet MS" panose="020B0603020202020204" pitchFamily="34" charset="0"/>
              </a:rPr>
              <a:t> 2 u </a:t>
            </a:r>
            <a:r>
              <a:rPr lang="en-GB" sz="1200" dirty="0" err="1">
                <a:solidFill>
                  <a:schemeClr val="tx2"/>
                </a:solidFill>
                <a:latin typeface="Trebuchet MS" panose="020B0603020202020204" pitchFamily="34" charset="0"/>
              </a:rPr>
              <a:t>sljedećoj</a:t>
            </a:r>
            <a:r>
              <a:rPr lang="en-GB" sz="1200" dirty="0">
                <a:solidFill>
                  <a:schemeClr val="tx2"/>
                </a:solidFill>
                <a:latin typeface="Trebuchet MS" panose="020B0603020202020204" pitchFamily="34" charset="0"/>
              </a:rPr>
              <a:t> </a:t>
            </a:r>
            <a:r>
              <a:rPr lang="en-GB" sz="1200" dirty="0" err="1">
                <a:solidFill>
                  <a:schemeClr val="tx2"/>
                </a:solidFill>
                <a:latin typeface="Trebuchet MS" panose="020B0603020202020204" pitchFamily="34" charset="0"/>
              </a:rPr>
              <a:t>tablici</a:t>
            </a:r>
            <a:r>
              <a:rPr lang="hr-HR" sz="1200" dirty="0">
                <a:solidFill>
                  <a:schemeClr val="tx2"/>
                </a:solidFill>
                <a:latin typeface="Trebuchet MS" panose="020B0603020202020204" pitchFamily="34" charset="0"/>
              </a:rPr>
              <a:t>:</a:t>
            </a:r>
            <a:endParaRPr lang="en-GB" sz="1200" dirty="0">
              <a:solidFill>
                <a:schemeClr val="tx2"/>
              </a:solidFill>
              <a:latin typeface="Trebuchet MS" panose="020B0603020202020204" pitchFamily="34" charset="0"/>
            </a:endParaRPr>
          </a:p>
        </p:txBody>
      </p:sp>
      <mc:AlternateContent xmlns:mc="http://schemas.openxmlformats.org/markup-compatibility/2006" xmlns:a14="http://schemas.microsoft.com/office/drawing/2010/main">
        <mc:Choice Requires="a14">
          <p:sp>
            <p:nvSpPr>
              <p:cNvPr id="2" name="CuadroTexto 1">
                <a:extLst>
                  <a:ext uri="{FF2B5EF4-FFF2-40B4-BE49-F238E27FC236}">
                    <a16:creationId xmlns:a16="http://schemas.microsoft.com/office/drawing/2014/main" id="{9891A2D8-E53F-4F34-A1A3-D6B50E3167D8}"/>
                  </a:ext>
                </a:extLst>
              </p:cNvPr>
              <p:cNvSpPr txBox="1"/>
              <p:nvPr/>
            </p:nvSpPr>
            <p:spPr>
              <a:xfrm>
                <a:off x="1633367" y="3990769"/>
                <a:ext cx="7227736" cy="907171"/>
              </a:xfrm>
              <a:prstGeom prst="rect">
                <a:avLst/>
              </a:prstGeom>
              <a:noFill/>
            </p:spPr>
            <p:txBody>
              <a:bodyPr wrap="square" rtlCol="0">
                <a:spAutoFit/>
              </a:bodyPr>
              <a:lstStyle/>
              <a:p>
                <a:pPr marL="900430" marR="215265" algn="just">
                  <a:lnSpc>
                    <a:spcPct val="115000"/>
                  </a:lnSpc>
                  <a:spcBef>
                    <a:spcPts val="600"/>
                  </a:spcBef>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The Vulnerability Value (VV) of the Risk Category results to be:</a:t>
                </a:r>
              </a:p>
              <a:p>
                <a:pPr marL="900430" marR="215265" algn="just">
                  <a:lnSpc>
                    <a:spcPct val="115000"/>
                  </a:lnSpc>
                  <a:spcBef>
                    <a:spcPts val="600"/>
                  </a:spcBef>
                  <a:tabLst>
                    <a:tab pos="1890395" algn="l"/>
                  </a:tabLst>
                </a:pPr>
                <a14:m>
                  <m:oMathPara xmlns:m="http://schemas.openxmlformats.org/officeDocument/2006/math">
                    <m:oMathParaPr>
                      <m:jc m:val="centerGroup"/>
                    </m:oMathParaPr>
                    <m:oMath xmlns:m="http://schemas.openxmlformats.org/officeDocument/2006/math">
                      <m:r>
                        <a:rPr lang="en-GB" sz="1100" i="1">
                          <a:solidFill>
                            <a:schemeClr val="tx2"/>
                          </a:solidFill>
                          <a:effectLst/>
                          <a:latin typeface="Cambria Math" panose="02040503050406030204" pitchFamily="18" charset="0"/>
                          <a:ea typeface="Times New Roman" panose="02020603050405020304" pitchFamily="18" charset="0"/>
                        </a:rPr>
                        <m:t>𝑉𝑉</m:t>
                      </m:r>
                      <m:r>
                        <a:rPr lang="en-GB" sz="1100" i="1">
                          <a:solidFill>
                            <a:schemeClr val="tx2"/>
                          </a:solidFill>
                          <a:effectLst/>
                          <a:latin typeface="Cambria Math" panose="02040503050406030204" pitchFamily="18" charset="0"/>
                          <a:ea typeface="Times New Roman" panose="02020603050405020304" pitchFamily="18" charset="0"/>
                        </a:rPr>
                        <m:t>=(0,65 ∙0,5)+(0,70 ∙0,25)+(0,40 ∙0,25)=0,6</m:t>
                      </m:r>
                    </m:oMath>
                  </m:oMathPara>
                </a14:m>
                <a:endParaRPr lang="en-GB" sz="1100" dirty="0">
                  <a:solidFill>
                    <a:schemeClr val="tx2"/>
                  </a:solidFill>
                  <a:effectLst/>
                  <a:latin typeface="Trebuchet MS" panose="020B0603020202020204" pitchFamily="34" charset="0"/>
                  <a:ea typeface="Times New Roman" panose="02020603050405020304" pitchFamily="18" charset="0"/>
                </a:endParaRPr>
              </a:p>
              <a:p>
                <a:pPr marL="900430" marR="215265" algn="just">
                  <a:lnSpc>
                    <a:spcPct val="115000"/>
                  </a:lnSpc>
                  <a:spcBef>
                    <a:spcPts val="600"/>
                  </a:spcBef>
                  <a:tabLst>
                    <a:tab pos="1890395" algn="l"/>
                  </a:tabLst>
                </a:pPr>
                <a:r>
                  <a:rPr lang="en-GB" sz="1100" dirty="0">
                    <a:solidFill>
                      <a:schemeClr val="tx2"/>
                    </a:solidFill>
                    <a:effectLst/>
                    <a:latin typeface="Trebuchet MS" panose="020B0603020202020204" pitchFamily="34" charset="0"/>
                    <a:ea typeface="Times New Roman" panose="02020603050405020304" pitchFamily="18" charset="0"/>
                  </a:rPr>
                  <a:t> </a:t>
                </a:r>
              </a:p>
              <a:p>
                <a:endParaRPr lang="en-GB" sz="1000" dirty="0">
                  <a:solidFill>
                    <a:schemeClr val="tx2"/>
                  </a:solidFill>
                  <a:latin typeface="Trebuchet MS" panose="020B0603020202020204" pitchFamily="34" charset="0"/>
                </a:endParaRPr>
              </a:p>
            </p:txBody>
          </p:sp>
        </mc:Choice>
        <mc:Fallback xmlns="">
          <p:sp>
            <p:nvSpPr>
              <p:cNvPr id="2" name="CuadroTexto 1">
                <a:extLst>
                  <a:ext uri="{FF2B5EF4-FFF2-40B4-BE49-F238E27FC236}">
                    <a16:creationId xmlns:a16="http://schemas.microsoft.com/office/drawing/2014/main" id="{9891A2D8-E53F-4F34-A1A3-D6B50E3167D8}"/>
                  </a:ext>
                </a:extLst>
              </p:cNvPr>
              <p:cNvSpPr txBox="1">
                <a:spLocks noRot="1" noChangeAspect="1" noMove="1" noResize="1" noEditPoints="1" noAdjustHandles="1" noChangeArrowheads="1" noChangeShapeType="1" noTextEdit="1"/>
              </p:cNvSpPr>
              <p:nvPr/>
            </p:nvSpPr>
            <p:spPr>
              <a:xfrm>
                <a:off x="1633367" y="3990769"/>
                <a:ext cx="7227736" cy="907171"/>
              </a:xfrm>
              <a:prstGeom prst="rect">
                <a:avLst/>
              </a:prstGeom>
              <a:blipFill>
                <a:blip r:embed="rId4"/>
                <a:stretch>
                  <a:fillRect/>
                </a:stretch>
              </a:blipFill>
            </p:spPr>
            <p:txBody>
              <a:bodyPr/>
              <a:lstStyle/>
              <a:p>
                <a:r>
                  <a:rPr lang="en-GB">
                    <a:noFill/>
                  </a:rPr>
                  <a:t> </a:t>
                </a:r>
              </a:p>
            </p:txBody>
          </p:sp>
        </mc:Fallback>
      </mc:AlternateContent>
      <p:sp>
        <p:nvSpPr>
          <p:cNvPr id="8" name="CuadroTexto 7">
            <a:extLst>
              <a:ext uri="{FF2B5EF4-FFF2-40B4-BE49-F238E27FC236}">
                <a16:creationId xmlns:a16="http://schemas.microsoft.com/office/drawing/2014/main" id="{3E1B197E-699C-4DF8-B379-B0E96B5E0F5E}"/>
              </a:ext>
            </a:extLst>
          </p:cNvPr>
          <p:cNvSpPr txBox="1"/>
          <p:nvPr/>
        </p:nvSpPr>
        <p:spPr>
          <a:xfrm>
            <a:off x="508886" y="4515997"/>
            <a:ext cx="7842177" cy="276999"/>
          </a:xfrm>
          <a:prstGeom prst="rect">
            <a:avLst/>
          </a:prstGeom>
          <a:noFill/>
        </p:spPr>
        <p:txBody>
          <a:bodyPr wrap="square" rtlCol="0">
            <a:spAutoFit/>
          </a:bodyPr>
          <a:lstStyle/>
          <a:p>
            <a:pPr algn="just"/>
            <a:r>
              <a:rPr lang="en-GB" sz="1200" b="1" dirty="0" err="1">
                <a:solidFill>
                  <a:schemeClr val="tx2"/>
                </a:solidFill>
                <a:latin typeface="Trebuchet MS" panose="020B0603020202020204" pitchFamily="34" charset="0"/>
              </a:rPr>
              <a:t>Izlaz</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ovog</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koraka</a:t>
            </a:r>
            <a:r>
              <a:rPr lang="en-GB" sz="1200" b="1" dirty="0">
                <a:solidFill>
                  <a:schemeClr val="tx2"/>
                </a:solidFill>
                <a:latin typeface="Trebuchet MS" panose="020B0603020202020204" pitchFamily="34" charset="0"/>
              </a:rPr>
              <a:t> je </a:t>
            </a:r>
            <a:r>
              <a:rPr lang="en-GB" sz="1200" b="1" dirty="0" err="1">
                <a:solidFill>
                  <a:schemeClr val="tx2"/>
                </a:solidFill>
                <a:latin typeface="Trebuchet MS" panose="020B0603020202020204" pitchFamily="34" charset="0"/>
              </a:rPr>
              <a:t>skup</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vrijednosti</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ranjivosti</a:t>
            </a:r>
            <a:r>
              <a:rPr lang="en-GB" sz="1200" b="1" dirty="0">
                <a:solidFill>
                  <a:schemeClr val="tx2"/>
                </a:solidFill>
                <a:latin typeface="Trebuchet MS" panose="020B0603020202020204" pitchFamily="34" charset="0"/>
              </a:rPr>
              <a:t> (VV), </a:t>
            </a:r>
            <a:r>
              <a:rPr lang="en-GB" sz="1200" b="1" dirty="0" err="1">
                <a:solidFill>
                  <a:schemeClr val="tx2"/>
                </a:solidFill>
                <a:latin typeface="Trebuchet MS" panose="020B0603020202020204" pitchFamily="34" charset="0"/>
              </a:rPr>
              <a:t>jedna</a:t>
            </a:r>
            <a:r>
              <a:rPr lang="en-GB" sz="1200" b="1" dirty="0">
                <a:solidFill>
                  <a:schemeClr val="tx2"/>
                </a:solidFill>
                <a:latin typeface="Trebuchet MS" panose="020B0603020202020204" pitchFamily="34" charset="0"/>
              </a:rPr>
              <a:t> za </a:t>
            </a:r>
            <a:r>
              <a:rPr lang="en-GB" sz="1200" b="1" dirty="0" err="1">
                <a:solidFill>
                  <a:schemeClr val="tx2"/>
                </a:solidFill>
                <a:latin typeface="Trebuchet MS" panose="020B0603020202020204" pitchFamily="34" charset="0"/>
              </a:rPr>
              <a:t>svaku</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kategoriju</a:t>
            </a:r>
            <a:r>
              <a:rPr lang="en-GB" sz="1200" b="1" dirty="0">
                <a:solidFill>
                  <a:schemeClr val="tx2"/>
                </a:solidFill>
                <a:latin typeface="Trebuchet MS" panose="020B0603020202020204" pitchFamily="34" charset="0"/>
              </a:rPr>
              <a:t> </a:t>
            </a:r>
            <a:r>
              <a:rPr lang="en-GB" sz="1200" b="1" dirty="0" err="1">
                <a:solidFill>
                  <a:schemeClr val="tx2"/>
                </a:solidFill>
                <a:latin typeface="Trebuchet MS" panose="020B0603020202020204" pitchFamily="34" charset="0"/>
              </a:rPr>
              <a:t>rizika</a:t>
            </a:r>
            <a:r>
              <a:rPr lang="en-GB" sz="1200" b="1" dirty="0">
                <a:solidFill>
                  <a:schemeClr val="tx2"/>
                </a:solidFill>
                <a:latin typeface="Trebuchet MS" panose="020B0603020202020204" pitchFamily="34" charset="0"/>
              </a:rPr>
              <a:t>.</a:t>
            </a:r>
          </a:p>
        </p:txBody>
      </p:sp>
      <p:sp>
        <p:nvSpPr>
          <p:cNvPr id="9" name="Google Shape;262;p14">
            <a:extLst>
              <a:ext uri="{FF2B5EF4-FFF2-40B4-BE49-F238E27FC236}">
                <a16:creationId xmlns:a16="http://schemas.microsoft.com/office/drawing/2014/main" id="{8BFD06FB-91AC-46A9-8BED-5A47ACFF0D3F}"/>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0" name="Google Shape;220;p13">
            <a:extLst>
              <a:ext uri="{FF2B5EF4-FFF2-40B4-BE49-F238E27FC236}">
                <a16:creationId xmlns:a16="http://schemas.microsoft.com/office/drawing/2014/main" id="{36C25679-BF1F-41DC-A83F-A933C62FE39E}"/>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12" name="Table 2">
            <a:extLst>
              <a:ext uri="{FF2B5EF4-FFF2-40B4-BE49-F238E27FC236}">
                <a16:creationId xmlns:a16="http://schemas.microsoft.com/office/drawing/2014/main" id="{0DDF5722-6B4C-4B48-91AF-6EEDD3B494C1}"/>
              </a:ext>
            </a:extLst>
          </p:cNvPr>
          <p:cNvGraphicFramePr>
            <a:graphicFrameLocks noGrp="1"/>
          </p:cNvGraphicFramePr>
          <p:nvPr>
            <p:extLst>
              <p:ext uri="{D42A27DB-BD31-4B8C-83A1-F6EECF244321}">
                <p14:modId xmlns:p14="http://schemas.microsoft.com/office/powerpoint/2010/main" val="3163284874"/>
              </p:ext>
            </p:extLst>
          </p:nvPr>
        </p:nvGraphicFramePr>
        <p:xfrm>
          <a:off x="1199393" y="2018055"/>
          <a:ext cx="6627600" cy="2161785"/>
        </p:xfrm>
        <a:graphic>
          <a:graphicData uri="http://schemas.openxmlformats.org/drawingml/2006/table">
            <a:tbl>
              <a:tblPr firstRow="1" bandRow="1">
                <a:tableStyleId>{5C22544A-7EE6-4342-B048-85BDC9FD1C3A}</a:tableStyleId>
              </a:tblPr>
              <a:tblGrid>
                <a:gridCol w="1580978">
                  <a:extLst>
                    <a:ext uri="{9D8B030D-6E8A-4147-A177-3AD203B41FA5}">
                      <a16:colId xmlns:a16="http://schemas.microsoft.com/office/drawing/2014/main" val="20000"/>
                    </a:ext>
                  </a:extLst>
                </a:gridCol>
                <a:gridCol w="3589265">
                  <a:extLst>
                    <a:ext uri="{9D8B030D-6E8A-4147-A177-3AD203B41FA5}">
                      <a16:colId xmlns:a16="http://schemas.microsoft.com/office/drawing/2014/main" val="20001"/>
                    </a:ext>
                  </a:extLst>
                </a:gridCol>
                <a:gridCol w="686957">
                  <a:extLst>
                    <a:ext uri="{9D8B030D-6E8A-4147-A177-3AD203B41FA5}">
                      <a16:colId xmlns:a16="http://schemas.microsoft.com/office/drawing/2014/main" val="14788656"/>
                    </a:ext>
                  </a:extLst>
                </a:gridCol>
                <a:gridCol w="770400">
                  <a:extLst>
                    <a:ext uri="{9D8B030D-6E8A-4147-A177-3AD203B41FA5}">
                      <a16:colId xmlns:a16="http://schemas.microsoft.com/office/drawing/2014/main" val="20002"/>
                    </a:ext>
                  </a:extLst>
                </a:gridCol>
              </a:tblGrid>
              <a:tr h="0">
                <a:tc>
                  <a:txBody>
                    <a:bodyPr/>
                    <a:lstStyle/>
                    <a:p>
                      <a:pPr algn="ctr">
                        <a:defRPr sz="1200"/>
                      </a:pPr>
                      <a:r>
                        <a:rPr lang="hr-HR" sz="900" dirty="0">
                          <a:latin typeface="Trebuchet MS" panose="020B0603020202020204" pitchFamily="34" charset="0"/>
                        </a:rPr>
                        <a:t>Opasnosti</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defRPr sz="1200"/>
                      </a:pPr>
                      <a:r>
                        <a:rPr lang="en-GB" sz="900" dirty="0">
                          <a:latin typeface="Trebuchet MS" panose="020B0603020202020204" pitchFamily="34" charset="0"/>
                        </a:rPr>
                        <a:t>E</a:t>
                      </a:r>
                      <a:r>
                        <a:rPr lang="hr-HR" sz="900" dirty="0" err="1">
                          <a:latin typeface="Trebuchet MS" panose="020B0603020202020204" pitchFamily="34" charset="0"/>
                        </a:rPr>
                        <a:t>kstremne</a:t>
                      </a:r>
                      <a:r>
                        <a:rPr lang="hr-HR" sz="900" dirty="0">
                          <a:latin typeface="Trebuchet MS" panose="020B0603020202020204" pitchFamily="34" charset="0"/>
                        </a:rPr>
                        <a:t> vrućine</a:t>
                      </a:r>
                      <a:endParaRPr sz="900" dirty="0">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200974416"/>
                  </a:ext>
                </a:extLst>
              </a:tr>
              <a:tr h="332985">
                <a:tc>
                  <a:txBody>
                    <a:bodyPr/>
                    <a:lstStyle/>
                    <a:p>
                      <a:pPr algn="ctr">
                        <a:defRPr sz="1200"/>
                      </a:pPr>
                      <a:r>
                        <a:rPr lang="hr-HR" sz="900" dirty="0">
                          <a:solidFill>
                            <a:schemeClr val="bg1"/>
                          </a:solidFill>
                          <a:latin typeface="Trebuchet MS" panose="020B0603020202020204" pitchFamily="34" charset="0"/>
                        </a:rPr>
                        <a:t>Kategorija rizika</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3">
                  <a:txBody>
                    <a:bodyPr/>
                    <a:lstStyle/>
                    <a:p>
                      <a:pPr algn="ctr">
                        <a:defRPr sz="1200"/>
                      </a:pPr>
                      <a:r>
                        <a:rPr lang="hr-HR" sz="900" dirty="0">
                          <a:solidFill>
                            <a:schemeClr val="bg1"/>
                          </a:solidFill>
                          <a:latin typeface="Trebuchet MS" panose="020B0603020202020204" pitchFamily="34" charset="0"/>
                        </a:rPr>
                        <a:t>Rizik zdravlja za stanovništvo</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GB"/>
                    </a:p>
                  </a:txBody>
                  <a:tcPr/>
                </a:tc>
                <a:tc hMerge="1">
                  <a:txBody>
                    <a:bodyPr/>
                    <a:lstStyle/>
                    <a:p>
                      <a:pPr algn="ctr">
                        <a:defRPr sz="1200"/>
                      </a:pPr>
                      <a:endParaRPr sz="1100" dirty="0">
                        <a:latin typeface="Trebuchet MS" panose="020B0603020202020204" pitchFamily="34" charset="0"/>
                      </a:endParaRPr>
                    </a:p>
                  </a:txBody>
                  <a:tcPr/>
                </a:tc>
                <a:extLst>
                  <a:ext uri="{0D108BD9-81ED-4DB2-BD59-A6C34878D82A}">
                    <a16:rowId xmlns:a16="http://schemas.microsoft.com/office/drawing/2014/main" val="10000"/>
                  </a:ext>
                </a:extLst>
              </a:tr>
              <a:tr h="336630">
                <a:tc>
                  <a:txBody>
                    <a:bodyPr/>
                    <a:lstStyle/>
                    <a:p>
                      <a:pPr algn="ctr">
                        <a:defRPr sz="1200"/>
                      </a:pPr>
                      <a:r>
                        <a:rPr lang="hr-HR" sz="900" dirty="0">
                          <a:solidFill>
                            <a:schemeClr val="bg1"/>
                          </a:solidFill>
                          <a:latin typeface="Trebuchet MS" panose="020B0603020202020204" pitchFamily="34" charset="0"/>
                        </a:rPr>
                        <a:t>Kriterij ranjivosti</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sz="900" dirty="0">
                          <a:solidFill>
                            <a:schemeClr val="bg1"/>
                          </a:solidFill>
                          <a:latin typeface="Trebuchet MS" panose="020B0603020202020204" pitchFamily="34" charset="0"/>
                        </a:rPr>
                        <a:t>Indi</a:t>
                      </a:r>
                      <a:r>
                        <a:rPr lang="hr-HR" sz="900" dirty="0" err="1">
                          <a:solidFill>
                            <a:schemeClr val="bg1"/>
                          </a:solidFill>
                          <a:latin typeface="Trebuchet MS" panose="020B0603020202020204" pitchFamily="34" charset="0"/>
                        </a:rPr>
                        <a:t>katori</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en-GB" sz="900" dirty="0">
                          <a:solidFill>
                            <a:schemeClr val="bg1"/>
                          </a:solidFill>
                          <a:latin typeface="Trebuchet MS" panose="020B0603020202020204" pitchFamily="34" charset="0"/>
                        </a:rPr>
                        <a:t>Normalised value</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defRPr sz="1200"/>
                      </a:pPr>
                      <a:r>
                        <a:rPr lang="en-GB" sz="900" dirty="0">
                          <a:solidFill>
                            <a:schemeClr val="bg1"/>
                          </a:solidFill>
                          <a:latin typeface="Trebuchet MS" panose="020B0603020202020204" pitchFamily="34" charset="0"/>
                        </a:rPr>
                        <a:t>Weight</a:t>
                      </a:r>
                      <a:endParaRPr sz="900" dirty="0">
                        <a:solidFill>
                          <a:schemeClr val="bg1"/>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6630">
                <a:tc>
                  <a:txBody>
                    <a:bodyPr/>
                    <a:lstStyle/>
                    <a:p>
                      <a:pPr algn="ctr">
                        <a:defRPr sz="1200"/>
                      </a:pPr>
                      <a:r>
                        <a:rPr lang="hr-HR" sz="900" dirty="0">
                          <a:solidFill>
                            <a:schemeClr val="tx2"/>
                          </a:solidFill>
                          <a:latin typeface="Trebuchet MS" panose="020B0603020202020204" pitchFamily="34" charset="0"/>
                        </a:rPr>
                        <a:t>Sposobnost popločanih površina da reflektiraju sunčevo zračenje</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hr-HR" sz="900" dirty="0">
                          <a:solidFill>
                            <a:schemeClr val="tx2"/>
                          </a:solidFill>
                          <a:latin typeface="Trebuchet MS" panose="020B0603020202020204" pitchFamily="34" charset="0"/>
                        </a:rPr>
                        <a:t>prosječni indeks solarne refleksije popločanih površina u području</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0.65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32985">
                <a:tc>
                  <a:txBody>
                    <a:bodyPr/>
                    <a:lstStyle/>
                    <a:p>
                      <a:pPr algn="ctr">
                        <a:defRPr sz="1200"/>
                      </a:pPr>
                      <a:r>
                        <a:rPr lang="hr-HR" sz="900" dirty="0">
                          <a:solidFill>
                            <a:schemeClr val="tx2"/>
                          </a:solidFill>
                          <a:latin typeface="Trebuchet MS" panose="020B0603020202020204" pitchFamily="34" charset="0"/>
                        </a:rPr>
                        <a:t>Dostupnost zelenih površina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hr-HR" sz="900" dirty="0">
                          <a:solidFill>
                            <a:schemeClr val="tx2"/>
                          </a:solidFill>
                          <a:latin typeface="Trebuchet MS" panose="020B0603020202020204" pitchFamily="34" charset="0"/>
                        </a:rPr>
                        <a:t>Postotak zelenih površina na ukupnoj površini urbanog područja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0.70</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0.25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2985">
                <a:tc>
                  <a:txBody>
                    <a:bodyPr/>
                    <a:lstStyle/>
                    <a:p>
                      <a:pPr algn="ctr">
                        <a:defRPr sz="1200"/>
                      </a:pPr>
                      <a:r>
                        <a:rPr lang="hr-HR" sz="900" dirty="0">
                          <a:solidFill>
                            <a:schemeClr val="tx2"/>
                          </a:solidFill>
                          <a:latin typeface="Trebuchet MS" panose="020B0603020202020204" pitchFamily="34" charset="0"/>
                        </a:rPr>
                        <a:t>Zasjenjivanje popločanih površina</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pl-PL" sz="900" dirty="0">
                          <a:solidFill>
                            <a:schemeClr val="tx2"/>
                          </a:solidFill>
                          <a:latin typeface="Trebuchet MS" panose="020B0603020202020204" pitchFamily="34" charset="0"/>
                        </a:rPr>
                        <a:t>Postotak popločanih površina u sjeni 21. lipnja u 12:00 sati</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0.40</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defRPr sz="1200"/>
                      </a:pPr>
                      <a:r>
                        <a:rPr lang="en-GB" sz="900" dirty="0">
                          <a:solidFill>
                            <a:schemeClr val="tx2"/>
                          </a:solidFill>
                          <a:latin typeface="Trebuchet MS" panose="020B0603020202020204" pitchFamily="34" charset="0"/>
                        </a:rPr>
                        <a:t>0.25</a:t>
                      </a:r>
                      <a:endParaRPr sz="900" dirty="0">
                        <a:solidFill>
                          <a:schemeClr val="tx2"/>
                        </a:solidFill>
                        <a:latin typeface="Trebuchet MS" panose="020B0603020202020204" pitchFamily="34" charset="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95602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83"/>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8" name="Google Shape;378;p83"/>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79" name="Google Shape;379;p83"/>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a:t>
            </a:r>
            <a:r>
              <a:rPr lang="hr-HR" dirty="0" err="1">
                <a:solidFill>
                  <a:schemeClr val="accent4"/>
                </a:solidFill>
              </a:rPr>
              <a:t>Meotde</a:t>
            </a:r>
            <a:endParaRPr dirty="0">
              <a:solidFill>
                <a:schemeClr val="accent4"/>
              </a:solidFill>
            </a:endParaRPr>
          </a:p>
        </p:txBody>
      </p:sp>
      <p:sp>
        <p:nvSpPr>
          <p:cNvPr id="380" name="Google Shape;380;p83"/>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2: Izračun vrijednosti izloženosti (EV) za kategorije rizika</a:t>
            </a:r>
            <a:endParaRPr b="1" dirty="0">
              <a:solidFill>
                <a:schemeClr val="accent4"/>
              </a:solidFill>
            </a:endParaRPr>
          </a:p>
        </p:txBody>
      </p:sp>
      <p:sp>
        <p:nvSpPr>
          <p:cNvPr id="381" name="Google Shape;381;p83"/>
          <p:cNvSpPr txBox="1"/>
          <p:nvPr/>
        </p:nvSpPr>
        <p:spPr>
          <a:xfrm>
            <a:off x="554400" y="1334359"/>
            <a:ext cx="7842177" cy="738623"/>
          </a:xfrm>
          <a:prstGeom prst="rect">
            <a:avLst/>
          </a:prstGeom>
          <a:noFill/>
          <a:ln>
            <a:noFill/>
          </a:ln>
        </p:spPr>
        <p:txBody>
          <a:bodyPr spcFirstLastPara="1" wrap="square" lIns="91425" tIns="45700" rIns="91425" bIns="45700" anchor="t" anchorCtr="0">
            <a:spAutoFit/>
          </a:bodyPr>
          <a:lstStyle/>
          <a:p>
            <a:pPr lvl="0" algn="just"/>
            <a:r>
              <a:rPr lang="hr-HR" dirty="0">
                <a:solidFill>
                  <a:schemeClr val="tx2"/>
                </a:solidFill>
              </a:rPr>
              <a:t>RBE metoda predviđa dodjeljivanje vrijednosti izloženosti (EV) svakoj kategoriji rizika uključenoj u procjenu. Ova vrijednost predstavlja veličinu izloženih elemenata, kao što je navedeno u sljedećoj Tablici 10.</a:t>
            </a:r>
            <a:endParaRPr dirty="0">
              <a:solidFill>
                <a:schemeClr val="tx2"/>
              </a:solidFill>
            </a:endParaRPr>
          </a:p>
        </p:txBody>
      </p:sp>
      <p:graphicFrame>
        <p:nvGraphicFramePr>
          <p:cNvPr id="382" name="Google Shape;382;p83"/>
          <p:cNvGraphicFramePr/>
          <p:nvPr>
            <p:extLst>
              <p:ext uri="{D42A27DB-BD31-4B8C-83A1-F6EECF244321}">
                <p14:modId xmlns:p14="http://schemas.microsoft.com/office/powerpoint/2010/main" val="3480357071"/>
              </p:ext>
            </p:extLst>
          </p:nvPr>
        </p:nvGraphicFramePr>
        <p:xfrm>
          <a:off x="2159000" y="2210063"/>
          <a:ext cx="4826000" cy="2270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Produljenje izloženosti</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Exposure value (EV)</a:t>
                      </a:r>
                      <a:endParaRPr sz="120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Manji</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0,01-0,10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Nizak</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0,11-0,20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Umjereni</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0,21-0,30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Kritičan</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0,31-0,50</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Veći</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0,51-1</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84"/>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88" name="Google Shape;388;p84"/>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389" name="Google Shape;389;p84"/>
          <p:cNvSpPr txBox="1"/>
          <p:nvPr/>
        </p:nvSpPr>
        <p:spPr>
          <a:xfrm>
            <a:off x="554399" y="1117256"/>
            <a:ext cx="8080800" cy="276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MT" sz="1200" b="1" i="0" u="none" strike="noStrike" cap="none" dirty="0">
                <a:solidFill>
                  <a:schemeClr val="accent4"/>
                </a:solidFill>
                <a:latin typeface="Trebuchet MS"/>
                <a:ea typeface="Trebuchet MS"/>
                <a:cs typeface="Trebuchet MS"/>
                <a:sym typeface="Trebuchet MS"/>
              </a:rPr>
              <a:t>-</a:t>
            </a:r>
            <a:r>
              <a:rPr lang="hr-HR" sz="1200" b="1" i="0" u="none" strike="noStrike" cap="none" dirty="0">
                <a:solidFill>
                  <a:schemeClr val="accent4"/>
                </a:solidFill>
                <a:latin typeface="Trebuchet MS"/>
                <a:ea typeface="Trebuchet MS"/>
                <a:cs typeface="Trebuchet MS"/>
                <a:sym typeface="Trebuchet MS"/>
              </a:rPr>
              <a:t> Normalizacija </a:t>
            </a:r>
            <a:r>
              <a:rPr lang="hr-HR" sz="1200" b="1" i="0" u="none" strike="noStrike" cap="none" dirty="0" err="1">
                <a:solidFill>
                  <a:schemeClr val="accent4"/>
                </a:solidFill>
                <a:latin typeface="Trebuchet MS"/>
                <a:ea typeface="Trebuchet MS"/>
                <a:cs typeface="Trebuchet MS"/>
                <a:sym typeface="Trebuchet MS"/>
              </a:rPr>
              <a:t>kvantitavnih</a:t>
            </a:r>
            <a:r>
              <a:rPr lang="hr-HR" sz="1200" b="1" i="0" u="none" strike="noStrike" cap="none" dirty="0">
                <a:solidFill>
                  <a:schemeClr val="accent4"/>
                </a:solidFill>
                <a:latin typeface="Trebuchet MS"/>
                <a:ea typeface="Trebuchet MS"/>
                <a:cs typeface="Trebuchet MS"/>
                <a:sym typeface="Trebuchet MS"/>
              </a:rPr>
              <a:t> pokazatelja</a:t>
            </a:r>
            <a:endParaRPr dirty="0"/>
          </a:p>
        </p:txBody>
      </p:sp>
      <p:sp>
        <p:nvSpPr>
          <p:cNvPr id="390" name="Google Shape;390;p84"/>
          <p:cNvSpPr txBox="1"/>
          <p:nvPr/>
        </p:nvSpPr>
        <p:spPr>
          <a:xfrm>
            <a:off x="592104" y="1420520"/>
            <a:ext cx="7842300" cy="830956"/>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Za određivanje EV kategorije rizika, prvo se izračunava vrijednost povezanih pokazatelja izloženosti i normalizira u intervalu (0,1) primjenom postupka navedenog u točki 4.3.1.2 (Normalizacija vrijednosti kvantitativnih pokazatelja). Zatim se EV izračunava pomoću sljedeće formule. </a:t>
            </a:r>
            <a:r>
              <a:rPr lang="en-MT" sz="1200" b="0" i="0" u="none" strike="noStrike" cap="none" dirty="0">
                <a:solidFill>
                  <a:schemeClr val="lt2"/>
                </a:solidFill>
                <a:latin typeface="Trebuchet MS"/>
                <a:ea typeface="Trebuchet MS"/>
                <a:cs typeface="Trebuchet MS"/>
                <a:sym typeface="Trebuchet MS"/>
              </a:rPr>
              <a:t>:</a:t>
            </a:r>
            <a:endParaRPr dirty="0"/>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sp>
        <p:nvSpPr>
          <p:cNvPr id="391" name="Google Shape;391;p84"/>
          <p:cNvSpPr txBox="1"/>
          <p:nvPr/>
        </p:nvSpPr>
        <p:spPr>
          <a:xfrm>
            <a:off x="4158531" y="2233848"/>
            <a:ext cx="4643700" cy="2435113"/>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None/>
            </a:pPr>
            <a:r>
              <a:rPr lang="hr-HR" sz="1200" dirty="0">
                <a:solidFill>
                  <a:schemeClr val="lt2"/>
                </a:solidFill>
                <a:latin typeface="Trebuchet MS"/>
                <a:ea typeface="Trebuchet MS"/>
                <a:cs typeface="Trebuchet MS"/>
                <a:sym typeface="Trebuchet MS"/>
              </a:rPr>
              <a:t>Gdje je</a:t>
            </a:r>
            <a:r>
              <a:rPr lang="en-MT" sz="1200" i="0" u="none" strike="noStrike" cap="none" dirty="0">
                <a:solidFill>
                  <a:schemeClr val="lt2"/>
                </a:solidFill>
                <a:latin typeface="Trebuchet MS"/>
                <a:ea typeface="Trebuchet MS"/>
                <a:cs typeface="Trebuchet MS"/>
                <a:sym typeface="Trebuchet MS"/>
              </a:rPr>
              <a:t>:</a:t>
            </a:r>
            <a:endParaRPr sz="1200" i="1" u="none" strike="noStrike" cap="none" dirty="0">
              <a:solidFill>
                <a:schemeClr val="lt2"/>
              </a:solidFill>
              <a:latin typeface="Trebuchet MS"/>
              <a:ea typeface="Trebuchet MS"/>
              <a:cs typeface="Trebuchet MS"/>
              <a:sym typeface="Trebuchet MS"/>
            </a:endParaRPr>
          </a:p>
          <a:p>
            <a:pPr marL="342900" marR="215265" lvl="0" indent="-355600" algn="just" rtl="0">
              <a:lnSpc>
                <a:spcPct val="107000"/>
              </a:lnSpc>
              <a:spcBef>
                <a:spcPts val="1400"/>
              </a:spcBef>
              <a:spcAft>
                <a:spcPts val="0"/>
              </a:spcAft>
              <a:buClr>
                <a:srgbClr val="000000"/>
              </a:buClr>
              <a:buSzPts val="1200"/>
              <a:buFont typeface="Trebuchet MS"/>
              <a:buChar char="-"/>
            </a:pPr>
            <a:r>
              <a:rPr lang="en-MT" sz="1200" i="1" u="none" strike="noStrike" cap="none" dirty="0">
                <a:solidFill>
                  <a:schemeClr val="lt2"/>
                </a:solidFill>
                <a:latin typeface="Trebuchet MS"/>
                <a:ea typeface="Trebuchet MS"/>
                <a:cs typeface="Trebuchet MS"/>
                <a:sym typeface="Trebuchet MS"/>
              </a:rPr>
              <a:t>I</a:t>
            </a:r>
            <a:r>
              <a:rPr lang="en-MT" sz="1200" i="1" u="none" strike="noStrike" cap="none" baseline="-25000" dirty="0">
                <a:solidFill>
                  <a:schemeClr val="lt2"/>
                </a:solidFill>
                <a:latin typeface="Trebuchet MS"/>
                <a:ea typeface="Trebuchet MS"/>
                <a:cs typeface="Trebuchet MS"/>
                <a:sym typeface="Trebuchet MS"/>
              </a:rPr>
              <a:t>i</a:t>
            </a:r>
            <a:r>
              <a:rPr lang="en-MT" sz="1200" i="0" u="none" strike="noStrike" cap="none" dirty="0">
                <a:solidFill>
                  <a:schemeClr val="lt2"/>
                </a:solidFill>
                <a:latin typeface="Trebuchet MS"/>
                <a:ea typeface="Trebuchet MS"/>
                <a:cs typeface="Trebuchet MS"/>
                <a:sym typeface="Trebuchet MS"/>
              </a:rPr>
              <a:t> </a:t>
            </a:r>
            <a:r>
              <a:rPr lang="hr-HR" sz="1200" dirty="0">
                <a:solidFill>
                  <a:schemeClr val="lt2"/>
                </a:solidFill>
                <a:latin typeface="Trebuchet MS"/>
                <a:ea typeface="Trebuchet MS"/>
                <a:cs typeface="Trebuchet MS"/>
                <a:sym typeface="Trebuchet MS"/>
              </a:rPr>
              <a:t>je normalizirana vrijednost</a:t>
            </a:r>
            <a:r>
              <a:rPr lang="en-MT" sz="1200" i="0" u="none" strike="noStrike" cap="none" dirty="0">
                <a:solidFill>
                  <a:schemeClr val="lt2"/>
                </a:solidFill>
                <a:latin typeface="Trebuchet MS"/>
                <a:ea typeface="Trebuchet MS"/>
                <a:cs typeface="Trebuchet MS"/>
                <a:sym typeface="Trebuchet MS"/>
              </a:rPr>
              <a:t> </a:t>
            </a:r>
            <a:r>
              <a:rPr lang="en-MT" sz="1200" i="1" u="none" strike="noStrike" cap="none" dirty="0">
                <a:solidFill>
                  <a:schemeClr val="lt2"/>
                </a:solidFill>
                <a:latin typeface="Trebuchet MS"/>
                <a:ea typeface="Trebuchet MS"/>
                <a:cs typeface="Trebuchet MS"/>
                <a:sym typeface="Trebuchet MS"/>
              </a:rPr>
              <a:t>i</a:t>
            </a:r>
            <a:r>
              <a:rPr lang="en-MT" sz="1200" i="0" u="none" strike="noStrike" cap="none" dirty="0">
                <a:solidFill>
                  <a:schemeClr val="lt2"/>
                </a:solidFill>
                <a:latin typeface="Trebuchet MS"/>
                <a:ea typeface="Trebuchet MS"/>
                <a:cs typeface="Trebuchet MS"/>
                <a:sym typeface="Trebuchet MS"/>
              </a:rPr>
              <a:t>-</a:t>
            </a:r>
            <a:r>
              <a:rPr lang="hr-HR" sz="1200" i="0" u="none" strike="noStrike" cap="none" dirty="0" err="1">
                <a:solidFill>
                  <a:schemeClr val="lt2"/>
                </a:solidFill>
                <a:latin typeface="Trebuchet MS"/>
                <a:ea typeface="Trebuchet MS"/>
                <a:cs typeface="Trebuchet MS"/>
                <a:sym typeface="Trebuchet MS"/>
              </a:rPr>
              <a:t>og</a:t>
            </a:r>
            <a:r>
              <a:rPr lang="en-MT" sz="1200" i="0" u="none" strike="noStrike" cap="none" dirty="0">
                <a:solidFill>
                  <a:schemeClr val="lt2"/>
                </a:solidFill>
                <a:latin typeface="Trebuchet MS"/>
                <a:ea typeface="Trebuchet MS"/>
                <a:cs typeface="Trebuchet MS"/>
                <a:sym typeface="Trebuchet MS"/>
              </a:rPr>
              <a:t> </a:t>
            </a:r>
            <a:r>
              <a:rPr lang="hr-HR" sz="1200" i="0" u="none" strike="noStrike" cap="none" dirty="0">
                <a:solidFill>
                  <a:schemeClr val="lt2"/>
                </a:solidFill>
                <a:latin typeface="Trebuchet MS"/>
                <a:ea typeface="Trebuchet MS"/>
                <a:cs typeface="Trebuchet MS"/>
                <a:sym typeface="Trebuchet MS"/>
              </a:rPr>
              <a:t>indikatora ekspozicije</a:t>
            </a:r>
          </a:p>
          <a:p>
            <a:pPr marL="342900" marR="215265" lvl="0" indent="-355600" algn="just" rtl="0">
              <a:lnSpc>
                <a:spcPct val="107000"/>
              </a:lnSpc>
              <a:spcBef>
                <a:spcPts val="1400"/>
              </a:spcBef>
              <a:spcAft>
                <a:spcPts val="0"/>
              </a:spcAft>
              <a:buClr>
                <a:srgbClr val="000000"/>
              </a:buClr>
              <a:buSzPts val="1200"/>
              <a:buFont typeface="Trebuchet MS"/>
              <a:buChar char="-"/>
            </a:pPr>
            <a:r>
              <a:rPr lang="en-MT" sz="1200" i="1" u="none" strike="noStrike" cap="none" dirty="0">
                <a:solidFill>
                  <a:schemeClr val="lt2"/>
                </a:solidFill>
                <a:latin typeface="Trebuchet MS"/>
                <a:ea typeface="Trebuchet MS"/>
                <a:cs typeface="Trebuchet MS"/>
                <a:sym typeface="Trebuchet MS"/>
              </a:rPr>
              <a:t>W</a:t>
            </a:r>
            <a:r>
              <a:rPr lang="en-MT" sz="1200" i="1" u="none" strike="noStrike" cap="none" baseline="-25000" dirty="0">
                <a:solidFill>
                  <a:schemeClr val="lt2"/>
                </a:solidFill>
                <a:latin typeface="Trebuchet MS"/>
                <a:ea typeface="Trebuchet MS"/>
                <a:cs typeface="Trebuchet MS"/>
                <a:sym typeface="Trebuchet MS"/>
              </a:rPr>
              <a:t>i</a:t>
            </a:r>
            <a:r>
              <a:rPr lang="en-MT" sz="1200" i="0" u="none" strike="noStrike" cap="none" dirty="0">
                <a:solidFill>
                  <a:schemeClr val="lt2"/>
                </a:solidFill>
                <a:latin typeface="Trebuchet MS"/>
                <a:ea typeface="Trebuchet MS"/>
                <a:cs typeface="Trebuchet MS"/>
                <a:sym typeface="Trebuchet MS"/>
              </a:rPr>
              <a:t> </a:t>
            </a:r>
            <a:r>
              <a:rPr lang="hr-HR" sz="1200" i="0" u="none" strike="noStrike" cap="none" dirty="0">
                <a:solidFill>
                  <a:schemeClr val="lt2"/>
                </a:solidFill>
                <a:latin typeface="Trebuchet MS"/>
                <a:ea typeface="Trebuchet MS"/>
                <a:cs typeface="Trebuchet MS"/>
                <a:sym typeface="Trebuchet MS"/>
              </a:rPr>
              <a:t>je težina povezana s i-tim pokazateljem izloženosti</a:t>
            </a:r>
            <a:endParaRPr sz="1200" dirty="0">
              <a:latin typeface="Trebuchet MS"/>
              <a:ea typeface="Trebuchet MS"/>
              <a:cs typeface="Trebuchet MS"/>
              <a:sym typeface="Trebuchet MS"/>
            </a:endParaRPr>
          </a:p>
          <a:p>
            <a:pPr marL="342900" marR="215265" lvl="0" indent="-355600" algn="just">
              <a:lnSpc>
                <a:spcPct val="107000"/>
              </a:lnSpc>
              <a:spcBef>
                <a:spcPts val="800"/>
              </a:spcBef>
              <a:buSzPts val="1200"/>
              <a:buFont typeface="Trebuchet MS"/>
              <a:buChar char="-"/>
            </a:pPr>
            <a:r>
              <a:rPr lang="hr-HR" sz="1200" i="1" u="none" strike="noStrike" cap="none" dirty="0">
                <a:solidFill>
                  <a:schemeClr val="lt2"/>
                </a:solidFill>
                <a:latin typeface="Trebuchet MS"/>
                <a:ea typeface="Trebuchet MS"/>
                <a:cs typeface="Trebuchet MS"/>
                <a:sym typeface="Trebuchet MS"/>
              </a:rPr>
              <a:t>N </a:t>
            </a:r>
            <a:r>
              <a:rPr lang="pl-PL" sz="1200" i="1" dirty="0">
                <a:solidFill>
                  <a:schemeClr val="lt2"/>
                </a:solidFill>
                <a:latin typeface="Trebuchet MS"/>
                <a:ea typeface="Trebuchet MS"/>
                <a:cs typeface="Trebuchet MS"/>
                <a:sym typeface="Trebuchet MS"/>
              </a:rPr>
              <a:t>je </a:t>
            </a:r>
            <a:r>
              <a:rPr lang="pl-PL" sz="1200" dirty="0">
                <a:solidFill>
                  <a:schemeClr val="lt2"/>
                </a:solidFill>
                <a:latin typeface="Trebuchet MS"/>
                <a:ea typeface="Trebuchet MS"/>
                <a:cs typeface="Trebuchet MS"/>
                <a:sym typeface="Trebuchet MS"/>
              </a:rPr>
              <a:t>broj razmatranih pokazatelja izloženosti</a:t>
            </a:r>
            <a:r>
              <a:rPr lang="en-MT" sz="1200" i="0" u="none" strike="noStrike" cap="none" dirty="0">
                <a:solidFill>
                  <a:schemeClr val="lt2"/>
                </a:solidFill>
                <a:latin typeface="Trebuchet MS"/>
                <a:ea typeface="Trebuchet MS"/>
                <a:cs typeface="Trebuchet MS"/>
                <a:sym typeface="Trebuchet MS"/>
              </a:rPr>
              <a:t>.</a:t>
            </a:r>
            <a:endParaRPr sz="1200" dirty="0">
              <a:latin typeface="Trebuchet MS"/>
              <a:ea typeface="Trebuchet MS"/>
              <a:cs typeface="Trebuchet MS"/>
              <a:sym typeface="Trebuchet MS"/>
            </a:endParaRPr>
          </a:p>
          <a:p>
            <a:pPr marR="215265" lvl="0" algn="just">
              <a:lnSpc>
                <a:spcPct val="107000"/>
              </a:lnSpc>
              <a:spcBef>
                <a:spcPts val="800"/>
              </a:spcBef>
            </a:pPr>
            <a:r>
              <a:rPr lang="hr-HR" sz="1200" dirty="0">
                <a:solidFill>
                  <a:schemeClr val="tx2"/>
                </a:solidFill>
                <a:latin typeface="Trebuchet MS"/>
                <a:ea typeface="Trebuchet MS"/>
                <a:cs typeface="Trebuchet MS"/>
                <a:sym typeface="Trebuchet MS"/>
              </a:rPr>
              <a:t>Različite težine dodijeljene pokazateljima izloženosti mogu se izvesti iz postojeće literature, informacija dionika ili </a:t>
            </a:r>
            <a:r>
              <a:rPr lang="hr-HR" sz="1200" dirty="0" err="1">
                <a:solidFill>
                  <a:schemeClr val="tx2"/>
                </a:solidFill>
                <a:latin typeface="Trebuchet MS"/>
                <a:ea typeface="Trebuchet MS"/>
                <a:cs typeface="Trebuchet MS"/>
                <a:sym typeface="Trebuchet MS"/>
              </a:rPr>
              <a:t>ponderiranja</a:t>
            </a:r>
            <a:r>
              <a:rPr lang="hr-HR" sz="1200" dirty="0">
                <a:solidFill>
                  <a:schemeClr val="tx2"/>
                </a:solidFill>
                <a:latin typeface="Trebuchet MS"/>
                <a:ea typeface="Trebuchet MS"/>
                <a:cs typeface="Trebuchet MS"/>
                <a:sym typeface="Trebuchet MS"/>
              </a:rPr>
              <a:t> stručnjaka. Za normalizaciju pokazatelja potrebno je odrediti vrijednosti koje odgovaraju optimalnoj (0) i kritičnoj (1) razini izloženosti</a:t>
            </a:r>
            <a:r>
              <a:rPr lang="en-MT" sz="1200" dirty="0">
                <a:solidFill>
                  <a:schemeClr val="tx2"/>
                </a:solidFill>
                <a:latin typeface="Trebuchet MS"/>
                <a:ea typeface="Trebuchet MS"/>
                <a:cs typeface="Trebuchet MS"/>
                <a:sym typeface="Trebuchet MS"/>
              </a:rPr>
              <a:t>.</a:t>
            </a:r>
            <a:endParaRPr sz="1200" i="0" u="none" strike="noStrike" cap="none" dirty="0">
              <a:solidFill>
                <a:schemeClr val="tx2"/>
              </a:solidFill>
              <a:latin typeface="Trebuchet MS"/>
              <a:ea typeface="Trebuchet MS"/>
              <a:cs typeface="Trebuchet MS"/>
              <a:sym typeface="Trebuchet MS"/>
            </a:endParaRPr>
          </a:p>
        </p:txBody>
      </p:sp>
      <p:sp>
        <p:nvSpPr>
          <p:cNvPr id="392" name="Google Shape;392;p84"/>
          <p:cNvSpPr txBox="1"/>
          <p:nvPr/>
        </p:nvSpPr>
        <p:spPr>
          <a:xfrm>
            <a:off x="508801" y="577412"/>
            <a:ext cx="7917600" cy="675000"/>
          </a:xfrm>
          <a:prstGeom prst="rect">
            <a:avLst/>
          </a:prstGeom>
          <a:noFill/>
          <a:ln>
            <a:noFill/>
          </a:ln>
        </p:spPr>
        <p:txBody>
          <a:bodyPr spcFirstLastPara="1" wrap="square" lIns="68550" tIns="34275" rIns="68550" bIns="34275" anchor="ctr" anchorCtr="0">
            <a:normAutofit/>
          </a:bodyPr>
          <a:lstStyle/>
          <a:p>
            <a:pPr>
              <a:buClr>
                <a:srgbClr val="48BAA2"/>
              </a:buClr>
              <a:buSzPts val="4000"/>
            </a:pPr>
            <a:r>
              <a:rPr lang="hr-HR" b="1" dirty="0">
                <a:solidFill>
                  <a:schemeClr val="accent4"/>
                </a:solidFill>
              </a:rPr>
              <a:t>Korak 2: Izračun vrijednosti izloženosti (EV) za kategorije rizika</a:t>
            </a:r>
          </a:p>
          <a:p>
            <a:pPr marL="0" marR="0" lvl="0" indent="0" algn="l" rtl="0">
              <a:lnSpc>
                <a:spcPct val="100000"/>
              </a:lnSpc>
              <a:spcBef>
                <a:spcPts val="0"/>
              </a:spcBef>
              <a:spcAft>
                <a:spcPts val="0"/>
              </a:spcAft>
              <a:buClr>
                <a:srgbClr val="48BAA2"/>
              </a:buClr>
              <a:buSzPts val="4000"/>
              <a:buFont typeface="Trebuchet MS"/>
              <a:buNone/>
            </a:pPr>
            <a:endParaRPr dirty="0"/>
          </a:p>
        </p:txBody>
      </p:sp>
      <p:pic>
        <p:nvPicPr>
          <p:cNvPr id="393" name="Google Shape;393;p84"/>
          <p:cNvPicPr preferRelativeResize="0"/>
          <p:nvPr/>
        </p:nvPicPr>
        <p:blipFill rotWithShape="1">
          <a:blip r:embed="rId3">
            <a:alphaModFix/>
          </a:blip>
          <a:srcRect/>
          <a:stretch/>
        </p:blipFill>
        <p:spPr>
          <a:xfrm>
            <a:off x="962394" y="2744741"/>
            <a:ext cx="2842054" cy="118126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85"/>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99" name="Google Shape;399;p85"/>
          <p:cNvSpPr/>
          <p:nvPr/>
        </p:nvSpPr>
        <p:spPr>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00" name="Google Shape;400;p85"/>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01" name="Google Shape;401;p85"/>
          <p:cNvSpPr txBox="1"/>
          <p:nvPr/>
        </p:nvSpPr>
        <p:spPr>
          <a:xfrm>
            <a:off x="472898" y="578636"/>
            <a:ext cx="7917586" cy="625599"/>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2: Izračun vrijednosti izloženosti (EV) za kategorije rizika</a:t>
            </a:r>
            <a:endParaRPr b="1" dirty="0">
              <a:solidFill>
                <a:schemeClr val="accent4"/>
              </a:solidFill>
            </a:endParaRPr>
          </a:p>
        </p:txBody>
      </p:sp>
      <p:sp>
        <p:nvSpPr>
          <p:cNvPr id="402" name="Google Shape;402;p85"/>
          <p:cNvSpPr txBox="1"/>
          <p:nvPr/>
        </p:nvSpPr>
        <p:spPr>
          <a:xfrm>
            <a:off x="554398" y="1449854"/>
            <a:ext cx="7842300" cy="461624"/>
          </a:xfrm>
          <a:prstGeom prst="rect">
            <a:avLst/>
          </a:prstGeom>
          <a:noFill/>
          <a:ln>
            <a:noFill/>
          </a:ln>
        </p:spPr>
        <p:txBody>
          <a:bodyPr spcFirstLastPara="1" wrap="square" lIns="91425" tIns="45700" rIns="91425" bIns="45700" anchor="t" anchorCtr="0">
            <a:spAutoFit/>
          </a:bodyPr>
          <a:lstStyle/>
          <a:p>
            <a:pPr lvl="0" algn="just"/>
            <a:r>
              <a:rPr lang="hr-HR" sz="1200" dirty="0"/>
              <a:t>Tablica u nastavku prikazuje vrijednosti izloženosti dodijeljene kategorijama rizika, uzimajući u obzir jedan pokazatelj izloženosti povezan sa svakom kategorijom rizika.</a:t>
            </a:r>
            <a:endParaRPr sz="1200" dirty="0"/>
          </a:p>
        </p:txBody>
      </p:sp>
      <p:sp>
        <p:nvSpPr>
          <p:cNvPr id="403" name="Google Shape;403;p85"/>
          <p:cNvSpPr txBox="1"/>
          <p:nvPr/>
        </p:nvSpPr>
        <p:spPr>
          <a:xfrm>
            <a:off x="554399" y="1117256"/>
            <a:ext cx="8080800"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hr-HR" sz="1600" b="1" dirty="0">
                <a:solidFill>
                  <a:schemeClr val="accent4"/>
                </a:solidFill>
                <a:latin typeface="Trebuchet MS"/>
                <a:sym typeface="Trebuchet MS"/>
              </a:rPr>
              <a:t>Primjer:</a:t>
            </a:r>
            <a:endParaRPr dirty="0"/>
          </a:p>
        </p:txBody>
      </p:sp>
      <p:sp>
        <p:nvSpPr>
          <p:cNvPr id="404" name="Google Shape;404;p85"/>
          <p:cNvSpPr txBox="1"/>
          <p:nvPr/>
        </p:nvSpPr>
        <p:spPr>
          <a:xfrm>
            <a:off x="727111" y="4536952"/>
            <a:ext cx="7842177" cy="307736"/>
          </a:xfrm>
          <a:prstGeom prst="rect">
            <a:avLst/>
          </a:prstGeom>
          <a:noFill/>
          <a:ln>
            <a:noFill/>
          </a:ln>
        </p:spPr>
        <p:txBody>
          <a:bodyPr spcFirstLastPara="1" wrap="square" lIns="91425" tIns="45700" rIns="91425" bIns="45700" anchor="t" anchorCtr="0">
            <a:spAutoFit/>
          </a:bodyPr>
          <a:lstStyle/>
          <a:p>
            <a:pPr lvl="0" algn="just"/>
            <a:r>
              <a:rPr lang="hr-HR" dirty="0">
                <a:solidFill>
                  <a:schemeClr val="tx2"/>
                </a:solidFill>
              </a:rPr>
              <a:t>Izlaz ovog koraka je skup vrijednosti izloženosti (EV), jedna za svaku kategoriju rizika</a:t>
            </a:r>
            <a:r>
              <a:rPr lang="hr-HR" dirty="0"/>
              <a:t>.</a:t>
            </a:r>
            <a:endParaRPr dirty="0"/>
          </a:p>
        </p:txBody>
      </p:sp>
      <p:graphicFrame>
        <p:nvGraphicFramePr>
          <p:cNvPr id="405" name="Google Shape;405;p85"/>
          <p:cNvGraphicFramePr/>
          <p:nvPr>
            <p:extLst>
              <p:ext uri="{D42A27DB-BD31-4B8C-83A1-F6EECF244321}">
                <p14:modId xmlns:p14="http://schemas.microsoft.com/office/powerpoint/2010/main" val="3138385136"/>
              </p:ext>
            </p:extLst>
          </p:nvPr>
        </p:nvGraphicFramePr>
        <p:xfrm>
          <a:off x="1028700" y="1926266"/>
          <a:ext cx="7239000" cy="2560200"/>
        </p:xfrm>
        <a:graphic>
          <a:graphicData uri="http://schemas.openxmlformats.org/drawingml/2006/table">
            <a:tbl>
              <a:tblPr>
                <a:noFill/>
              </a:tblPr>
              <a:tblGrid>
                <a:gridCol w="1086175">
                  <a:extLst>
                    <a:ext uri="{9D8B030D-6E8A-4147-A177-3AD203B41FA5}">
                      <a16:colId xmlns:a16="http://schemas.microsoft.com/office/drawing/2014/main" val="20000"/>
                    </a:ext>
                  </a:extLst>
                </a:gridCol>
                <a:gridCol w="1650500">
                  <a:extLst>
                    <a:ext uri="{9D8B030D-6E8A-4147-A177-3AD203B41FA5}">
                      <a16:colId xmlns:a16="http://schemas.microsoft.com/office/drawing/2014/main" val="20001"/>
                    </a:ext>
                  </a:extLst>
                </a:gridCol>
                <a:gridCol w="1074254">
                  <a:extLst>
                    <a:ext uri="{9D8B030D-6E8A-4147-A177-3AD203B41FA5}">
                      <a16:colId xmlns:a16="http://schemas.microsoft.com/office/drawing/2014/main" val="20002"/>
                    </a:ext>
                  </a:extLst>
                </a:gridCol>
                <a:gridCol w="2367221">
                  <a:extLst>
                    <a:ext uri="{9D8B030D-6E8A-4147-A177-3AD203B41FA5}">
                      <a16:colId xmlns:a16="http://schemas.microsoft.com/office/drawing/2014/main" val="20003"/>
                    </a:ext>
                  </a:extLst>
                </a:gridCol>
                <a:gridCol w="1060850">
                  <a:extLst>
                    <a:ext uri="{9D8B030D-6E8A-4147-A177-3AD203B41FA5}">
                      <a16:colId xmlns:a16="http://schemas.microsoft.com/office/drawing/2014/main" val="20004"/>
                    </a:ext>
                  </a:extLst>
                </a:gridCol>
              </a:tblGrid>
              <a:tr h="536196">
                <a:tc>
                  <a:txBody>
                    <a:bodyPr/>
                    <a:lstStyle/>
                    <a:p>
                      <a:pPr marL="0" lvl="0" indent="0" algn="ctr" rtl="0">
                        <a:spcBef>
                          <a:spcPts val="0"/>
                        </a:spcBef>
                        <a:spcAft>
                          <a:spcPts val="0"/>
                        </a:spcAft>
                        <a:buNone/>
                      </a:pPr>
                      <a:r>
                        <a:rPr lang="hr-HR" sz="1200" b="1" dirty="0">
                          <a:solidFill>
                            <a:schemeClr val="lt1"/>
                          </a:solidFill>
                          <a:latin typeface="Trebuchet MS"/>
                          <a:ea typeface="Trebuchet MS"/>
                          <a:cs typeface="Trebuchet MS"/>
                          <a:sym typeface="Trebuchet MS"/>
                        </a:rPr>
                        <a:t>Opasnost</a:t>
                      </a:r>
                      <a:endParaRPr sz="12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Kategorije rizika</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hr-HR" sz="1200" b="1" dirty="0">
                          <a:solidFill>
                            <a:schemeClr val="lt1"/>
                          </a:solidFill>
                          <a:latin typeface="Trebuchet MS"/>
                          <a:ea typeface="Trebuchet MS"/>
                          <a:cs typeface="Trebuchet MS"/>
                          <a:sym typeface="Trebuchet MS"/>
                        </a:rPr>
                        <a:t>Izloženi element</a:t>
                      </a:r>
                      <a:endParaRPr sz="12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Indikator ekspozicije</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a:txBody>
                    <a:bodyPr/>
                    <a:lstStyle/>
                    <a:p>
                      <a:pPr marL="0" lvl="0" indent="0" algn="ctr" rtl="0">
                        <a:spcBef>
                          <a:spcPts val="0"/>
                        </a:spcBef>
                        <a:spcAft>
                          <a:spcPts val="0"/>
                        </a:spcAft>
                        <a:buNone/>
                      </a:pPr>
                      <a:r>
                        <a:rPr lang="en-MT" sz="1200">
                          <a:solidFill>
                            <a:schemeClr val="lt1"/>
                          </a:solidFill>
                          <a:latin typeface="Trebuchet MS"/>
                          <a:ea typeface="Trebuchet MS"/>
                          <a:cs typeface="Trebuchet MS"/>
                          <a:sym typeface="Trebuchet MS"/>
                        </a:rPr>
                        <a:t>Exposure value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extLst>
                  <a:ext uri="{0D108BD9-81ED-4DB2-BD59-A6C34878D82A}">
                    <a16:rowId xmlns:a16="http://schemas.microsoft.com/office/drawing/2014/main" val="10000"/>
                  </a:ext>
                </a:extLst>
              </a:tr>
              <a:tr h="536196">
                <a:tc rowSpan="2">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Ekstremna vrućina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Zdravstveni rizik za stanovništvo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Stanovništvo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Gustoća naseljenosti (n/Km2)</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0,32 (</a:t>
                      </a:r>
                      <a:r>
                        <a:rPr lang="hr-HR" sz="1200" dirty="0">
                          <a:solidFill>
                            <a:schemeClr val="lt2"/>
                          </a:solidFill>
                          <a:latin typeface="Trebuchet MS"/>
                          <a:ea typeface="Trebuchet MS"/>
                          <a:cs typeface="Trebuchet MS"/>
                          <a:sym typeface="Trebuchet MS"/>
                        </a:rPr>
                        <a:t>kritično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1"/>
                  </a:ext>
                </a:extLst>
              </a:tr>
              <a:tr h="536196">
                <a:tc vMerge="1">
                  <a:txBody>
                    <a:bodyPr/>
                    <a:lstStyle/>
                    <a:p>
                      <a:endParaRPr lang="en-US"/>
                    </a:p>
                  </a:txBody>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Rizik od oštećenja stambenih zgrada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Stambene zgrade</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Percentage of residential buildings over 50 years old (%)</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0,7 (</a:t>
                      </a:r>
                      <a:r>
                        <a:rPr lang="hr-HR" sz="1200" dirty="0">
                          <a:solidFill>
                            <a:schemeClr val="lt2"/>
                          </a:solidFill>
                          <a:latin typeface="Trebuchet MS"/>
                          <a:ea typeface="Trebuchet MS"/>
                          <a:cs typeface="Trebuchet MS"/>
                          <a:sym typeface="Trebuchet MS"/>
                        </a:rPr>
                        <a:t>visoko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893681">
                <a:tc>
                  <a:txBody>
                    <a:bodyPr/>
                    <a:lstStyle/>
                    <a:p>
                      <a:pPr marL="0" lvl="0" indent="0" algn="ctr" rtl="0">
                        <a:spcBef>
                          <a:spcPts val="0"/>
                        </a:spcBef>
                        <a:spcAft>
                          <a:spcPts val="0"/>
                        </a:spcAft>
                        <a:buClr>
                          <a:schemeClr val="dk1"/>
                        </a:buClr>
                        <a:buSzPts val="1100"/>
                        <a:buFont typeface="Arial"/>
                        <a:buNone/>
                      </a:pPr>
                      <a:r>
                        <a:rPr lang="hr-HR" sz="1200" dirty="0">
                          <a:solidFill>
                            <a:schemeClr val="lt2"/>
                          </a:solidFill>
                          <a:latin typeface="Trebuchet MS"/>
                          <a:ea typeface="Trebuchet MS"/>
                          <a:cs typeface="Trebuchet MS"/>
                          <a:sym typeface="Trebuchet MS"/>
                        </a:rPr>
                        <a:t>Obilne oborine</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Kapacitet odvodnje cestovnih mreža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Kapacitet odvodnje cestovnih mreža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Ukupna duljina cesta u područjima sklonim poplavama (km)</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0,18(</a:t>
                      </a:r>
                      <a:r>
                        <a:rPr lang="hr-HR" sz="1200" dirty="0">
                          <a:solidFill>
                            <a:schemeClr val="lt2"/>
                          </a:solidFill>
                          <a:latin typeface="Trebuchet MS"/>
                          <a:ea typeface="Trebuchet MS"/>
                          <a:cs typeface="Trebuchet MS"/>
                          <a:sym typeface="Trebuchet MS"/>
                        </a:rPr>
                        <a:t>nisko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86"/>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1" name="Google Shape;411;p86"/>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12" name="Google Shape;412;p86"/>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13" name="Google Shape;413;p86"/>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3: Izračun vrijednosti opasnosti (HV) za probleme</a:t>
            </a:r>
            <a:endParaRPr b="1" dirty="0">
              <a:solidFill>
                <a:schemeClr val="accent4"/>
              </a:solidFill>
            </a:endParaRPr>
          </a:p>
        </p:txBody>
      </p:sp>
      <p:sp>
        <p:nvSpPr>
          <p:cNvPr id="414" name="Google Shape;414;p86"/>
          <p:cNvSpPr txBox="1"/>
          <p:nvPr/>
        </p:nvSpPr>
        <p:spPr>
          <a:xfrm>
            <a:off x="554397" y="1244445"/>
            <a:ext cx="7842177" cy="646290"/>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Metoda RBE predviđa dodjeljivanje vrijednosti opasnosti (VO) svakom problemu (opasnosti) uključenom u procjenu. Ova vrijednost predstavlja relevantnost opasnosti u odnosu na lokalni kontekst, kako je definirano u donjoj tablici.</a:t>
            </a:r>
            <a:endParaRPr sz="1200" b="0" i="0" u="none" strike="noStrike" cap="none" dirty="0">
              <a:solidFill>
                <a:schemeClr val="lt2"/>
              </a:solidFill>
              <a:latin typeface="Trebuchet MS"/>
              <a:ea typeface="Trebuchet MS"/>
              <a:cs typeface="Trebuchet MS"/>
              <a:sym typeface="Trebuchet MS"/>
            </a:endParaRPr>
          </a:p>
        </p:txBody>
      </p:sp>
      <p:graphicFrame>
        <p:nvGraphicFramePr>
          <p:cNvPr id="415" name="Google Shape;415;p86"/>
          <p:cNvGraphicFramePr/>
          <p:nvPr>
            <p:extLst>
              <p:ext uri="{D42A27DB-BD31-4B8C-83A1-F6EECF244321}">
                <p14:modId xmlns:p14="http://schemas.microsoft.com/office/powerpoint/2010/main" val="3353168245"/>
              </p:ext>
            </p:extLst>
          </p:nvPr>
        </p:nvGraphicFramePr>
        <p:xfrm>
          <a:off x="952500" y="2000250"/>
          <a:ext cx="7239000" cy="2575440"/>
        </p:xfrm>
        <a:graphic>
          <a:graphicData uri="http://schemas.openxmlformats.org/drawingml/2006/table">
            <a:tbl>
              <a:tblPr>
                <a:noFill/>
              </a:tblPr>
              <a:tblGrid>
                <a:gridCol w="997050">
                  <a:extLst>
                    <a:ext uri="{9D8B030D-6E8A-4147-A177-3AD203B41FA5}">
                      <a16:colId xmlns:a16="http://schemas.microsoft.com/office/drawing/2014/main" val="20000"/>
                    </a:ext>
                  </a:extLst>
                </a:gridCol>
                <a:gridCol w="3675500">
                  <a:extLst>
                    <a:ext uri="{9D8B030D-6E8A-4147-A177-3AD203B41FA5}">
                      <a16:colId xmlns:a16="http://schemas.microsoft.com/office/drawing/2014/main" val="20001"/>
                    </a:ext>
                  </a:extLst>
                </a:gridCol>
                <a:gridCol w="1323450">
                  <a:extLst>
                    <a:ext uri="{9D8B030D-6E8A-4147-A177-3AD203B41FA5}">
                      <a16:colId xmlns:a16="http://schemas.microsoft.com/office/drawing/2014/main" val="20002"/>
                    </a:ext>
                  </a:extLst>
                </a:gridCol>
                <a:gridCol w="1243000">
                  <a:extLst>
                    <a:ext uri="{9D8B030D-6E8A-4147-A177-3AD203B41FA5}">
                      <a16:colId xmlns:a16="http://schemas.microsoft.com/office/drawing/2014/main" val="20003"/>
                    </a:ext>
                  </a:extLst>
                </a:gridCol>
              </a:tblGrid>
              <a:tr h="381000">
                <a:tc gridSpan="2">
                  <a:txBody>
                    <a:bodyPr/>
                    <a:lstStyle/>
                    <a:p>
                      <a:pPr marL="0" lvl="0" indent="0" algn="ctr" rtl="0">
                        <a:spcBef>
                          <a:spcPts val="0"/>
                        </a:spcBef>
                        <a:spcAft>
                          <a:spcPts val="0"/>
                        </a:spcAft>
                        <a:buNone/>
                      </a:pPr>
                      <a:r>
                        <a:rPr lang="hr-HR" sz="1200" b="1" dirty="0">
                          <a:solidFill>
                            <a:schemeClr val="lt1"/>
                          </a:solidFill>
                          <a:latin typeface="Trebuchet MS"/>
                          <a:ea typeface="Trebuchet MS"/>
                          <a:cs typeface="Trebuchet MS"/>
                          <a:sym typeface="Trebuchet MS"/>
                        </a:rPr>
                        <a:t>Opasnosti</a:t>
                      </a:r>
                      <a:endParaRPr sz="12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hMerge="1">
                  <a:txBody>
                    <a:bodyPr/>
                    <a:lstStyle/>
                    <a:p>
                      <a:endParaRPr lang="en-US"/>
                    </a:p>
                  </a:txBody>
                  <a:tcPr/>
                </a:tc>
                <a:tc gridSpan="2">
                  <a:txBody>
                    <a:bodyPr/>
                    <a:lstStyle/>
                    <a:p>
                      <a:pPr marL="0" lvl="0" indent="0" algn="ctr" rtl="0">
                        <a:spcBef>
                          <a:spcPts val="0"/>
                        </a:spcBef>
                        <a:spcAft>
                          <a:spcPts val="0"/>
                        </a:spcAft>
                        <a:buNone/>
                      </a:pPr>
                      <a:r>
                        <a:rPr lang="hr-HR" sz="1200" b="1" dirty="0">
                          <a:solidFill>
                            <a:schemeClr val="lt1"/>
                          </a:solidFill>
                          <a:latin typeface="Trebuchet MS"/>
                          <a:ea typeface="Trebuchet MS"/>
                          <a:cs typeface="Trebuchet MS"/>
                          <a:sym typeface="Trebuchet MS"/>
                        </a:rPr>
                        <a:t>Vrijednost opasnosti</a:t>
                      </a:r>
                      <a:endParaRPr sz="12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rgbClr val="8BA7AC"/>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Često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Vjerojatno se javlja tijekom života (svakih 0-10 godina)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Vrlo vjerojatno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1-0,9</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Vjerojatno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Vjerojatno se javlja nekoliko puta u životu (svakih 0-25 godina)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Vjerojatno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0,89-0,66</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Povremeno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Vjerojatno se javlja jednom u životu (svakih 0-50 godina)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Kao da nije</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0,65-0,33</a:t>
                      </a:r>
                      <a:endParaRPr sz="120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Na daljinu</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l" rtl="0">
                        <a:spcBef>
                          <a:spcPts val="0"/>
                        </a:spcBef>
                        <a:spcAft>
                          <a:spcPts val="0"/>
                        </a:spcAft>
                        <a:buNone/>
                      </a:pPr>
                      <a:r>
                        <a:rPr lang="hr-HR" sz="1200" dirty="0">
                          <a:solidFill>
                            <a:schemeClr val="lt2"/>
                          </a:solidFill>
                          <a:latin typeface="Trebuchet MS"/>
                          <a:ea typeface="Trebuchet MS"/>
                          <a:cs typeface="Trebuchet MS"/>
                          <a:sym typeface="Trebuchet MS"/>
                        </a:rPr>
                        <a:t>Malo vjerojatno, ali ipak moguće da se dogodi tijekom života (0-100 godina)</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Malo vjerojatno</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0,32-0,0</a:t>
                      </a:r>
                      <a:endParaRPr sz="1200" dirty="0">
                        <a:solidFill>
                          <a:schemeClr val="lt2"/>
                        </a:solidFill>
                        <a:latin typeface="Trebuchet MS"/>
                        <a:ea typeface="Trebuchet MS"/>
                        <a:cs typeface="Trebuchet MS"/>
                        <a:sym typeface="Trebuchet MS"/>
                      </a:endParaRPr>
                    </a:p>
                  </a:txBody>
                  <a:tcPr marL="91425" marR="91425" marT="91425" marB="91425">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87"/>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1" name="Google Shape;421;p87"/>
          <p:cNvSpPr/>
          <p:nvPr/>
        </p:nvSpPr>
        <p:spPr>
          <a:xfrm>
            <a:off x="58640" y="53253"/>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2" name="Google Shape;422;p87"/>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23" name="Google Shape;423;p87"/>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3: Izračun vrijednosti opasnosti (VO) za probleme</a:t>
            </a:r>
            <a:endParaRPr b="1" dirty="0">
              <a:solidFill>
                <a:schemeClr val="accent4"/>
              </a:solidFill>
            </a:endParaRPr>
          </a:p>
        </p:txBody>
      </p:sp>
      <p:sp>
        <p:nvSpPr>
          <p:cNvPr id="424" name="Google Shape;424;p87"/>
          <p:cNvSpPr txBox="1"/>
          <p:nvPr/>
        </p:nvSpPr>
        <p:spPr>
          <a:xfrm>
            <a:off x="478200" y="1168250"/>
            <a:ext cx="8034600" cy="830956"/>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Vrijednost opasnosti dodjeljuje se korištenjem informacija navedenih u SECAP-ovima. Ako informacije nisu dostupne:- vrijednost opasnosti (VO) dodjeljuju stručnjaci- vrijednost opasnosti (VO) dodjeljuje se izračunom, normalizacijom i </a:t>
            </a:r>
            <a:r>
              <a:rPr lang="hr-HR" sz="1200" dirty="0" err="1">
                <a:solidFill>
                  <a:schemeClr val="lt2"/>
                </a:solidFill>
                <a:latin typeface="Trebuchet MS"/>
                <a:ea typeface="Trebuchet MS"/>
                <a:cs typeface="Trebuchet MS"/>
                <a:sym typeface="Trebuchet MS"/>
              </a:rPr>
              <a:t>agregacijom</a:t>
            </a:r>
            <a:r>
              <a:rPr lang="hr-HR" sz="1200" dirty="0">
                <a:solidFill>
                  <a:schemeClr val="lt2"/>
                </a:solidFill>
                <a:latin typeface="Trebuchet MS"/>
                <a:ea typeface="Trebuchet MS"/>
                <a:cs typeface="Trebuchet MS"/>
                <a:sym typeface="Trebuchet MS"/>
              </a:rPr>
              <a:t> specifičnih kriterija </a:t>
            </a:r>
            <a:r>
              <a:rPr lang="hr-HR" sz="1200" dirty="0" err="1">
                <a:solidFill>
                  <a:schemeClr val="lt2"/>
                </a:solidFill>
                <a:latin typeface="Trebuchet MS"/>
                <a:ea typeface="Trebuchet MS"/>
                <a:cs typeface="Trebuchet MS"/>
                <a:sym typeface="Trebuchet MS"/>
              </a:rPr>
              <a:t>opasnosti.Što</a:t>
            </a:r>
            <a:r>
              <a:rPr lang="hr-HR" sz="1200" dirty="0">
                <a:solidFill>
                  <a:schemeClr val="lt2"/>
                </a:solidFill>
                <a:latin typeface="Trebuchet MS"/>
                <a:ea typeface="Trebuchet MS"/>
                <a:cs typeface="Trebuchet MS"/>
                <a:sym typeface="Trebuchet MS"/>
              </a:rPr>
              <a:t> se tiče druge opcije, tablica prikazuje primjer kriterija opasnosti za problem „Ekstremna vrućina“.</a:t>
            </a:r>
            <a:endParaRPr sz="1200" b="0" i="0" u="none" strike="noStrike" cap="none" dirty="0">
              <a:solidFill>
                <a:schemeClr val="lt2"/>
              </a:solidFill>
              <a:latin typeface="Trebuchet MS"/>
              <a:ea typeface="Trebuchet MS"/>
              <a:cs typeface="Trebuchet MS"/>
              <a:sym typeface="Trebuchet MS"/>
            </a:endParaRPr>
          </a:p>
        </p:txBody>
      </p:sp>
      <p:graphicFrame>
        <p:nvGraphicFramePr>
          <p:cNvPr id="425" name="Google Shape;425;p87"/>
          <p:cNvGraphicFramePr/>
          <p:nvPr>
            <p:extLst>
              <p:ext uri="{D42A27DB-BD31-4B8C-83A1-F6EECF244321}">
                <p14:modId xmlns:p14="http://schemas.microsoft.com/office/powerpoint/2010/main" val="4085125"/>
              </p:ext>
            </p:extLst>
          </p:nvPr>
        </p:nvGraphicFramePr>
        <p:xfrm>
          <a:off x="630600" y="2176550"/>
          <a:ext cx="7719150" cy="2636490"/>
        </p:xfrm>
        <a:graphic>
          <a:graphicData uri="http://schemas.openxmlformats.org/drawingml/2006/table">
            <a:tbl>
              <a:tblPr>
                <a:noFill/>
              </a:tblPr>
              <a:tblGrid>
                <a:gridCol w="2415950">
                  <a:extLst>
                    <a:ext uri="{9D8B030D-6E8A-4147-A177-3AD203B41FA5}">
                      <a16:colId xmlns:a16="http://schemas.microsoft.com/office/drawing/2014/main" val="20000"/>
                    </a:ext>
                  </a:extLst>
                </a:gridCol>
                <a:gridCol w="53032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hr-HR" sz="1100" dirty="0">
                          <a:solidFill>
                            <a:schemeClr val="lt1"/>
                          </a:solidFill>
                          <a:latin typeface="Trebuchet MS"/>
                          <a:ea typeface="Trebuchet MS"/>
                          <a:cs typeface="Trebuchet MS"/>
                          <a:sym typeface="Trebuchet MS"/>
                        </a:rPr>
                        <a:t>Problem</a:t>
                      </a:r>
                      <a:endParaRPr sz="11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en-MT" sz="1100" dirty="0">
                          <a:solidFill>
                            <a:schemeClr val="lt1"/>
                          </a:solidFill>
                          <a:latin typeface="Trebuchet MS"/>
                          <a:ea typeface="Trebuchet MS"/>
                          <a:cs typeface="Trebuchet MS"/>
                          <a:sym typeface="Trebuchet MS"/>
                        </a:rPr>
                        <a:t>E</a:t>
                      </a:r>
                      <a:r>
                        <a:rPr lang="hr-HR" sz="1100" dirty="0" err="1">
                          <a:solidFill>
                            <a:schemeClr val="lt1"/>
                          </a:solidFill>
                          <a:latin typeface="Trebuchet MS"/>
                          <a:ea typeface="Trebuchet MS"/>
                          <a:cs typeface="Trebuchet MS"/>
                          <a:sym typeface="Trebuchet MS"/>
                        </a:rPr>
                        <a:t>kstremne</a:t>
                      </a:r>
                      <a:r>
                        <a:rPr lang="hr-HR" sz="1100" dirty="0">
                          <a:solidFill>
                            <a:schemeClr val="lt1"/>
                          </a:solidFill>
                          <a:latin typeface="Trebuchet MS"/>
                          <a:ea typeface="Trebuchet MS"/>
                          <a:cs typeface="Trebuchet MS"/>
                          <a:sym typeface="Trebuchet MS"/>
                        </a:rPr>
                        <a:t> vrućine</a:t>
                      </a:r>
                      <a:endParaRPr sz="11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100" dirty="0">
                          <a:solidFill>
                            <a:schemeClr val="lt2"/>
                          </a:solidFill>
                          <a:latin typeface="Trebuchet MS"/>
                          <a:ea typeface="Trebuchet MS"/>
                          <a:cs typeface="Trebuchet MS"/>
                          <a:sym typeface="Trebuchet MS"/>
                        </a:rPr>
                        <a:t>Kriteriji opasnosti</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hr-HR" sz="1100" dirty="0">
                          <a:solidFill>
                            <a:schemeClr val="lt2"/>
                          </a:solidFill>
                          <a:latin typeface="Trebuchet MS"/>
                          <a:ea typeface="Trebuchet MS"/>
                          <a:cs typeface="Trebuchet MS"/>
                          <a:sym typeface="Trebuchet MS"/>
                        </a:rPr>
                        <a:t>Pokazatelji</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SU25(</a:t>
                      </a:r>
                      <a:r>
                        <a:rPr lang="hr-HR" sz="1100" dirty="0">
                          <a:solidFill>
                            <a:schemeClr val="lt2"/>
                          </a:solidFill>
                          <a:latin typeface="Trebuchet MS"/>
                          <a:ea typeface="Trebuchet MS"/>
                          <a:cs typeface="Trebuchet MS"/>
                          <a:sym typeface="Trebuchet MS"/>
                        </a:rPr>
                        <a:t>ljetni dani</a:t>
                      </a:r>
                      <a:r>
                        <a:rPr lang="en-MT" sz="1100" dirty="0">
                          <a:solidFill>
                            <a:schemeClr val="lt2"/>
                          </a:solidFill>
                          <a:latin typeface="Trebuchet MS"/>
                          <a:ea typeface="Trebuchet MS"/>
                          <a:cs typeface="Trebuchet MS"/>
                          <a:sym typeface="Trebuchet MS"/>
                        </a:rPr>
                        <a:t>)</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pl-PL" sz="1100" dirty="0">
                          <a:solidFill>
                            <a:schemeClr val="lt2"/>
                          </a:solidFill>
                          <a:latin typeface="Trebuchet MS"/>
                          <a:ea typeface="Trebuchet MS"/>
                          <a:cs typeface="Trebuchet MS"/>
                          <a:sym typeface="Trebuchet MS"/>
                        </a:rPr>
                        <a:t>Broj dana u godini s maksimalnom dnevnom temperaturom većom od 25ºC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SU30 (</a:t>
                      </a:r>
                      <a:r>
                        <a:rPr lang="hr-HR" sz="1100" dirty="0">
                          <a:solidFill>
                            <a:schemeClr val="lt2"/>
                          </a:solidFill>
                          <a:latin typeface="Trebuchet MS"/>
                          <a:ea typeface="Trebuchet MS"/>
                          <a:cs typeface="Trebuchet MS"/>
                          <a:sym typeface="Trebuchet MS"/>
                        </a:rPr>
                        <a:t>topli dani</a:t>
                      </a:r>
                      <a:r>
                        <a:rPr lang="en-MT" sz="1100" dirty="0">
                          <a:solidFill>
                            <a:schemeClr val="lt2"/>
                          </a:solidFill>
                          <a:latin typeface="Trebuchet MS"/>
                          <a:ea typeface="Trebuchet MS"/>
                          <a:cs typeface="Trebuchet MS"/>
                          <a:sym typeface="Trebuchet MS"/>
                        </a:rPr>
                        <a:t>)</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pl-PL" sz="1100" dirty="0">
                          <a:solidFill>
                            <a:schemeClr val="lt2"/>
                          </a:solidFill>
                          <a:latin typeface="Trebuchet MS"/>
                          <a:ea typeface="Trebuchet MS"/>
                          <a:cs typeface="Trebuchet MS"/>
                          <a:sym typeface="Trebuchet MS"/>
                        </a:rPr>
                        <a:t>Broj dana u godini s maksimalnom dnevnom temperaturom većom od 30ºC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MT" sz="1100">
                          <a:solidFill>
                            <a:schemeClr val="lt2"/>
                          </a:solidFill>
                          <a:latin typeface="Trebuchet MS"/>
                          <a:ea typeface="Trebuchet MS"/>
                          <a:cs typeface="Trebuchet MS"/>
                          <a:sym typeface="Trebuchet MS"/>
                        </a:rPr>
                        <a:t>TMAX</a:t>
                      </a:r>
                      <a:endParaRPr sz="11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hr-HR" sz="1100" dirty="0">
                          <a:solidFill>
                            <a:schemeClr val="lt2"/>
                          </a:solidFill>
                          <a:latin typeface="Trebuchet MS"/>
                          <a:ea typeface="Trebuchet MS"/>
                          <a:cs typeface="Trebuchet MS"/>
                          <a:sym typeface="Trebuchet MS"/>
                        </a:rPr>
                        <a:t>Dnevna maksimalna temperatura 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TR20 (</a:t>
                      </a:r>
                      <a:r>
                        <a:rPr lang="hr-HR" sz="1100" dirty="0">
                          <a:solidFill>
                            <a:schemeClr val="lt2"/>
                          </a:solidFill>
                          <a:latin typeface="Trebuchet MS"/>
                          <a:ea typeface="Trebuchet MS"/>
                          <a:cs typeface="Trebuchet MS"/>
                          <a:sym typeface="Trebuchet MS"/>
                        </a:rPr>
                        <a:t>tropske noći</a:t>
                      </a:r>
                      <a:r>
                        <a:rPr lang="en-MT" sz="1100" dirty="0">
                          <a:solidFill>
                            <a:schemeClr val="lt2"/>
                          </a:solidFill>
                          <a:latin typeface="Trebuchet MS"/>
                          <a:ea typeface="Trebuchet MS"/>
                          <a:cs typeface="Trebuchet MS"/>
                          <a:sym typeface="Trebuchet MS"/>
                        </a:rPr>
                        <a:t>)</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pl-PL" sz="1100" dirty="0">
                          <a:solidFill>
                            <a:schemeClr val="lt2"/>
                          </a:solidFill>
                          <a:latin typeface="Trebuchet MS"/>
                          <a:ea typeface="Trebuchet MS"/>
                          <a:cs typeface="Trebuchet MS"/>
                          <a:sym typeface="Trebuchet MS"/>
                        </a:rPr>
                        <a:t>Broj dana u godini s minimalnom dnevnom temperaturom većom od 20ºC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MT" sz="1100" dirty="0">
                          <a:solidFill>
                            <a:schemeClr val="lt2"/>
                          </a:solidFill>
                          <a:latin typeface="Trebuchet MS"/>
                          <a:ea typeface="Trebuchet MS"/>
                          <a:cs typeface="Trebuchet MS"/>
                          <a:sym typeface="Trebuchet MS"/>
                        </a:rPr>
                        <a:t>HW</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pl-PL" sz="1100" dirty="0">
                          <a:solidFill>
                            <a:schemeClr val="lt2"/>
                          </a:solidFill>
                          <a:latin typeface="Trebuchet MS"/>
                          <a:ea typeface="Trebuchet MS"/>
                          <a:cs typeface="Trebuchet MS"/>
                          <a:sym typeface="Trebuchet MS"/>
                        </a:rPr>
                        <a:t>Broj dana u godini s maksimalnom dnevnom temperaturom većom od 30ºC</a:t>
                      </a:r>
                      <a:endParaRPr sz="11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88"/>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31" name="Google Shape;431;p88"/>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 </a:t>
            </a:r>
            <a:endParaRPr dirty="0">
              <a:solidFill>
                <a:schemeClr val="accent4"/>
              </a:solidFill>
            </a:endParaRPr>
          </a:p>
        </p:txBody>
      </p:sp>
      <p:sp>
        <p:nvSpPr>
          <p:cNvPr id="432" name="Google Shape;432;p88"/>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3: Izračun vrijednosti opasnosti (VO) za probleme</a:t>
            </a:r>
            <a:endParaRPr b="1" dirty="0">
              <a:solidFill>
                <a:schemeClr val="accent4"/>
              </a:solidFill>
            </a:endParaRPr>
          </a:p>
        </p:txBody>
      </p:sp>
      <p:sp>
        <p:nvSpPr>
          <p:cNvPr id="433" name="Google Shape;433;p88"/>
          <p:cNvSpPr txBox="1"/>
          <p:nvPr/>
        </p:nvSpPr>
        <p:spPr>
          <a:xfrm>
            <a:off x="554400" y="1334359"/>
            <a:ext cx="7842177" cy="523180"/>
          </a:xfrm>
          <a:prstGeom prst="rect">
            <a:avLst/>
          </a:prstGeom>
          <a:noFill/>
          <a:ln>
            <a:noFill/>
          </a:ln>
        </p:spPr>
        <p:txBody>
          <a:bodyPr spcFirstLastPara="1" wrap="square" lIns="91425" tIns="45700" rIns="91425" bIns="45700" anchor="t" anchorCtr="0">
            <a:spAutoFit/>
          </a:bodyPr>
          <a:lstStyle/>
          <a:p>
            <a:pPr lvl="0" algn="just"/>
            <a:r>
              <a:rPr lang="hr-HR" dirty="0"/>
              <a:t>Za određivanje VO-a za problem, vrijednost povezanih pokazatelja opasnosti mora se izračunati i normalizirati u intervalu (0,1). Zatim se VO izračunava pomoću sljedeće formule:</a:t>
            </a:r>
            <a:endParaRPr dirty="0"/>
          </a:p>
        </p:txBody>
      </p:sp>
      <p:sp>
        <p:nvSpPr>
          <p:cNvPr id="434" name="Google Shape;434;p88"/>
          <p:cNvSpPr txBox="1"/>
          <p:nvPr/>
        </p:nvSpPr>
        <p:spPr>
          <a:xfrm>
            <a:off x="3828275" y="2071875"/>
            <a:ext cx="4643700" cy="2481023"/>
          </a:xfrm>
          <a:prstGeom prst="rect">
            <a:avLst/>
          </a:prstGeom>
          <a:noFill/>
          <a:ln>
            <a:noFill/>
          </a:ln>
        </p:spPr>
        <p:txBody>
          <a:bodyPr spcFirstLastPara="1" wrap="square" lIns="91425" tIns="45700" rIns="91425" bIns="45700" anchor="t" anchorCtr="0">
            <a:spAutoFit/>
          </a:bodyPr>
          <a:lstStyle/>
          <a:p>
            <a:pPr marL="0" marR="215265" lvl="0" indent="0" algn="l" rtl="0">
              <a:lnSpc>
                <a:spcPct val="107000"/>
              </a:lnSpc>
              <a:spcBef>
                <a:spcPts val="0"/>
              </a:spcBef>
              <a:spcAft>
                <a:spcPts val="0"/>
              </a:spcAft>
              <a:buNone/>
            </a:pPr>
            <a:r>
              <a:rPr lang="hr-HR" sz="1200" dirty="0">
                <a:solidFill>
                  <a:schemeClr val="lt2"/>
                </a:solidFill>
                <a:latin typeface="Trebuchet MS"/>
                <a:ea typeface="Trebuchet MS"/>
                <a:cs typeface="Trebuchet MS"/>
                <a:sym typeface="Trebuchet MS"/>
              </a:rPr>
              <a:t>Gdje je</a:t>
            </a:r>
            <a:r>
              <a:rPr lang="en-MT" sz="1200" i="0" u="none" strike="noStrike" cap="none" dirty="0">
                <a:solidFill>
                  <a:schemeClr val="lt2"/>
                </a:solidFill>
                <a:latin typeface="Trebuchet MS"/>
                <a:ea typeface="Trebuchet MS"/>
                <a:cs typeface="Trebuchet MS"/>
                <a:sym typeface="Trebuchet MS"/>
              </a:rPr>
              <a:t>:</a:t>
            </a:r>
            <a:endParaRPr sz="1200" i="1" u="none" strike="noStrike" cap="none" dirty="0">
              <a:solidFill>
                <a:schemeClr val="lt2"/>
              </a:solidFill>
              <a:latin typeface="Trebuchet MS"/>
              <a:ea typeface="Trebuchet MS"/>
              <a:cs typeface="Trebuchet MS"/>
              <a:sym typeface="Trebuchet MS"/>
            </a:endParaRPr>
          </a:p>
          <a:p>
            <a:pPr marL="171450" marR="215265" lvl="0" indent="-171450">
              <a:lnSpc>
                <a:spcPct val="107000"/>
              </a:lnSpc>
              <a:spcBef>
                <a:spcPts val="1400"/>
              </a:spcBef>
              <a:buFontTx/>
              <a:buChar char="-"/>
            </a:pPr>
            <a:r>
              <a:rPr lang="hr-HR" sz="1200" dirty="0" err="1">
                <a:solidFill>
                  <a:schemeClr val="lt2"/>
                </a:solidFill>
                <a:latin typeface="Trebuchet MS"/>
                <a:ea typeface="Trebuchet MS"/>
                <a:cs typeface="Trebuchet MS"/>
                <a:sym typeface="Trebuchet MS"/>
              </a:rPr>
              <a:t>Ii</a:t>
            </a:r>
            <a:r>
              <a:rPr lang="hr-HR" sz="1200" dirty="0">
                <a:solidFill>
                  <a:schemeClr val="lt2"/>
                </a:solidFill>
                <a:latin typeface="Trebuchet MS"/>
                <a:ea typeface="Trebuchet MS"/>
                <a:cs typeface="Trebuchet MS"/>
                <a:sym typeface="Trebuchet MS"/>
              </a:rPr>
              <a:t> je normalizirana vrijednost i-tog pokazatelja opasnosti</a:t>
            </a:r>
          </a:p>
          <a:p>
            <a:pPr marL="171450" marR="215265" lvl="0" indent="-171450">
              <a:lnSpc>
                <a:spcPct val="107000"/>
              </a:lnSpc>
              <a:spcBef>
                <a:spcPts val="1400"/>
              </a:spcBef>
              <a:buFontTx/>
              <a:buChar char="-"/>
            </a:pPr>
            <a:r>
              <a:rPr lang="hr-HR" sz="1200" dirty="0">
                <a:solidFill>
                  <a:schemeClr val="lt2"/>
                </a:solidFill>
                <a:latin typeface="Trebuchet MS"/>
                <a:ea typeface="Trebuchet MS"/>
                <a:cs typeface="Trebuchet MS"/>
                <a:sym typeface="Trebuchet MS"/>
              </a:rPr>
              <a:t>Wi je težina povezana s i-tim pokazateljem opasnost</a:t>
            </a:r>
          </a:p>
          <a:p>
            <a:pPr marL="171450" marR="215265" lvl="0" indent="-171450">
              <a:lnSpc>
                <a:spcPct val="107000"/>
              </a:lnSpc>
              <a:spcBef>
                <a:spcPts val="1400"/>
              </a:spcBef>
              <a:buFontTx/>
              <a:buChar char="-"/>
            </a:pPr>
            <a:r>
              <a:rPr lang="hr-HR" sz="1200" dirty="0" err="1">
                <a:solidFill>
                  <a:schemeClr val="lt2"/>
                </a:solidFill>
                <a:latin typeface="Trebuchet MS"/>
                <a:ea typeface="Trebuchet MS"/>
                <a:cs typeface="Trebuchet MS"/>
                <a:sym typeface="Trebuchet MS"/>
              </a:rPr>
              <a:t>in</a:t>
            </a:r>
            <a:r>
              <a:rPr lang="hr-HR" sz="1200" dirty="0">
                <a:solidFill>
                  <a:schemeClr val="lt2"/>
                </a:solidFill>
                <a:latin typeface="Trebuchet MS"/>
                <a:ea typeface="Trebuchet MS"/>
                <a:cs typeface="Trebuchet MS"/>
                <a:sym typeface="Trebuchet MS"/>
              </a:rPr>
              <a:t> je broj razmatranih pokazatelja opasnosti</a:t>
            </a:r>
          </a:p>
          <a:p>
            <a:pPr marL="171450" marR="215265" lvl="0" indent="-171450">
              <a:lnSpc>
                <a:spcPct val="107000"/>
              </a:lnSpc>
              <a:spcBef>
                <a:spcPts val="1400"/>
              </a:spcBef>
              <a:buFontTx/>
              <a:buChar char="-"/>
            </a:pPr>
            <a:r>
              <a:rPr lang="hr-HR" sz="1200" dirty="0">
                <a:solidFill>
                  <a:schemeClr val="lt2"/>
                </a:solidFill>
                <a:latin typeface="Trebuchet MS"/>
                <a:ea typeface="Trebuchet MS"/>
                <a:cs typeface="Trebuchet MS"/>
                <a:sym typeface="Trebuchet MS"/>
              </a:rPr>
              <a:t>Različite težine dodijeljene pokazateljima opasnosti mogu se izvesti iz postojeće literature, informacija dionika ili </a:t>
            </a:r>
            <a:r>
              <a:rPr lang="hr-HR" sz="1200" dirty="0" err="1">
                <a:solidFill>
                  <a:schemeClr val="lt2"/>
                </a:solidFill>
                <a:latin typeface="Trebuchet MS"/>
                <a:ea typeface="Trebuchet MS"/>
                <a:cs typeface="Trebuchet MS"/>
                <a:sym typeface="Trebuchet MS"/>
              </a:rPr>
              <a:t>ponderiranja</a:t>
            </a:r>
            <a:r>
              <a:rPr lang="hr-HR" sz="1200" dirty="0">
                <a:solidFill>
                  <a:schemeClr val="lt2"/>
                </a:solidFill>
                <a:latin typeface="Trebuchet MS"/>
                <a:ea typeface="Trebuchet MS"/>
                <a:cs typeface="Trebuchet MS"/>
                <a:sym typeface="Trebuchet MS"/>
              </a:rPr>
              <a:t> stručnjaka.</a:t>
            </a:r>
            <a:endParaRPr sz="1200" i="0" u="none" strike="noStrike" cap="none" dirty="0">
              <a:solidFill>
                <a:schemeClr val="lt2"/>
              </a:solidFill>
              <a:latin typeface="Trebuchet MS"/>
              <a:ea typeface="Trebuchet MS"/>
              <a:cs typeface="Trebuchet MS"/>
              <a:sym typeface="Trebuchet MS"/>
            </a:endParaRPr>
          </a:p>
          <a:p>
            <a:pPr marL="0" marR="0" lvl="0" indent="0" algn="l" rtl="0">
              <a:lnSpc>
                <a:spcPct val="100000"/>
              </a:lnSpc>
              <a:spcBef>
                <a:spcPts val="800"/>
              </a:spcBef>
              <a:spcAft>
                <a:spcPts val="0"/>
              </a:spcAft>
              <a:buNone/>
            </a:pPr>
            <a:endParaRPr sz="1200" i="0" u="none" strike="noStrike" cap="none" dirty="0">
              <a:solidFill>
                <a:schemeClr val="lt2"/>
              </a:solidFill>
              <a:latin typeface="Trebuchet MS"/>
              <a:ea typeface="Trebuchet MS"/>
              <a:cs typeface="Trebuchet MS"/>
              <a:sym typeface="Trebuchet MS"/>
            </a:endParaRPr>
          </a:p>
        </p:txBody>
      </p:sp>
      <p:pic>
        <p:nvPicPr>
          <p:cNvPr id="435" name="Google Shape;435;p88"/>
          <p:cNvPicPr preferRelativeResize="0"/>
          <p:nvPr/>
        </p:nvPicPr>
        <p:blipFill rotWithShape="1">
          <a:blip r:embed="rId3">
            <a:alphaModFix/>
          </a:blip>
          <a:srcRect/>
          <a:stretch/>
        </p:blipFill>
        <p:spPr>
          <a:xfrm>
            <a:off x="722482" y="2400675"/>
            <a:ext cx="3105786" cy="135619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89"/>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1" name="Google Shape;441;p89"/>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2" name="Google Shape;442;p89"/>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43" name="Google Shape;443;p89"/>
          <p:cNvSpPr txBox="1"/>
          <p:nvPr/>
        </p:nvSpPr>
        <p:spPr>
          <a:xfrm>
            <a:off x="554400" y="659359"/>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3: Izračun vrijednosti opasnosti (VO) za probleme</a:t>
            </a:r>
            <a:endParaRPr b="1" dirty="0">
              <a:solidFill>
                <a:schemeClr val="accent4"/>
              </a:solidFill>
            </a:endParaRPr>
          </a:p>
        </p:txBody>
      </p:sp>
      <p:sp>
        <p:nvSpPr>
          <p:cNvPr id="444" name="Google Shape;444;p89"/>
          <p:cNvSpPr txBox="1"/>
          <p:nvPr/>
        </p:nvSpPr>
        <p:spPr>
          <a:xfrm>
            <a:off x="554400" y="1655925"/>
            <a:ext cx="7842300" cy="738623"/>
          </a:xfrm>
          <a:prstGeom prst="rect">
            <a:avLst/>
          </a:prstGeom>
          <a:noFill/>
          <a:ln>
            <a:noFill/>
          </a:ln>
        </p:spPr>
        <p:txBody>
          <a:bodyPr spcFirstLastPara="1" wrap="square" lIns="91425" tIns="45700" rIns="91425" bIns="45700" anchor="t" anchorCtr="0">
            <a:spAutoFit/>
          </a:bodyPr>
          <a:lstStyle/>
          <a:p>
            <a:pPr lvl="0" algn="just"/>
            <a:r>
              <a:rPr lang="hr-HR" b="1" dirty="0">
                <a:solidFill>
                  <a:schemeClr val="accent4"/>
                </a:solidFill>
              </a:rPr>
              <a:t>Pod pretpostavkom da se provede procjena rizika za srednjoeuropski grad, Tablica 14 u nastavku prikazuje vrijednosti opasnosti dodijeljene nakon konzultacija s njegovim SECAP-om.</a:t>
            </a:r>
            <a:endParaRPr b="1" dirty="0">
              <a:solidFill>
                <a:schemeClr val="accent4"/>
              </a:solidFill>
            </a:endParaRPr>
          </a:p>
        </p:txBody>
      </p:sp>
      <p:sp>
        <p:nvSpPr>
          <p:cNvPr id="445" name="Google Shape;445;p89"/>
          <p:cNvSpPr txBox="1"/>
          <p:nvPr/>
        </p:nvSpPr>
        <p:spPr>
          <a:xfrm>
            <a:off x="554397" y="1241282"/>
            <a:ext cx="8080800"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hr-HR" sz="1600" b="1" dirty="0">
                <a:solidFill>
                  <a:schemeClr val="accent4"/>
                </a:solidFill>
                <a:latin typeface="Trebuchet MS"/>
                <a:sym typeface="Trebuchet MS"/>
              </a:rPr>
              <a:t>Primjer</a:t>
            </a:r>
            <a:endParaRPr dirty="0"/>
          </a:p>
        </p:txBody>
      </p:sp>
      <p:sp>
        <p:nvSpPr>
          <p:cNvPr id="446" name="Google Shape;446;p89"/>
          <p:cNvSpPr txBox="1"/>
          <p:nvPr/>
        </p:nvSpPr>
        <p:spPr>
          <a:xfrm>
            <a:off x="554397" y="4428536"/>
            <a:ext cx="7842177" cy="276999"/>
          </a:xfrm>
          <a:prstGeom prst="rect">
            <a:avLst/>
          </a:prstGeom>
          <a:noFill/>
          <a:ln>
            <a:noFill/>
          </a:ln>
        </p:spPr>
        <p:txBody>
          <a:bodyPr spcFirstLastPara="1" wrap="square" lIns="91425" tIns="45700" rIns="91425" bIns="45700" anchor="t" anchorCtr="0">
            <a:spAutoFit/>
          </a:bodyPr>
          <a:lstStyle/>
          <a:p>
            <a:pPr lvl="0" algn="just"/>
            <a:r>
              <a:rPr lang="pl-PL" sz="1200" b="1" dirty="0">
                <a:solidFill>
                  <a:schemeClr val="lt2"/>
                </a:solidFill>
                <a:latin typeface="Trebuchet MS"/>
                <a:ea typeface="Trebuchet MS"/>
                <a:cs typeface="Trebuchet MS"/>
                <a:sym typeface="Trebuchet MS"/>
              </a:rPr>
              <a:t>Izlaz ovog koraka je skup vrijednosti opasnosti (VO), jedna po problemu</a:t>
            </a:r>
            <a:r>
              <a:rPr lang="en-MT" sz="1200" b="1" i="0" u="none" strike="noStrike" cap="none" dirty="0">
                <a:solidFill>
                  <a:schemeClr val="lt2"/>
                </a:solidFill>
                <a:latin typeface="Trebuchet MS"/>
                <a:ea typeface="Trebuchet MS"/>
                <a:cs typeface="Trebuchet MS"/>
                <a:sym typeface="Trebuchet MS"/>
              </a:rPr>
              <a:t>.</a:t>
            </a:r>
            <a:endParaRPr dirty="0"/>
          </a:p>
        </p:txBody>
      </p:sp>
      <p:graphicFrame>
        <p:nvGraphicFramePr>
          <p:cNvPr id="447" name="Google Shape;447;p89"/>
          <p:cNvGraphicFramePr/>
          <p:nvPr>
            <p:extLst>
              <p:ext uri="{D42A27DB-BD31-4B8C-83A1-F6EECF244321}">
                <p14:modId xmlns:p14="http://schemas.microsoft.com/office/powerpoint/2010/main" val="3929275327"/>
              </p:ext>
            </p:extLst>
          </p:nvPr>
        </p:nvGraphicFramePr>
        <p:xfrm>
          <a:off x="2100175" y="2342425"/>
          <a:ext cx="4826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tblGrid>
              <a:tr h="295450">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Opasnost</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Vrijednosti opasnosti</a:t>
                      </a:r>
                      <a:r>
                        <a:rPr lang="en-MT" sz="1200" dirty="0">
                          <a:solidFill>
                            <a:schemeClr val="lt1"/>
                          </a:solidFill>
                          <a:latin typeface="Trebuchet MS"/>
                          <a:ea typeface="Trebuchet MS"/>
                          <a:cs typeface="Trebuchet MS"/>
                          <a:sym typeface="Trebuchet MS"/>
                        </a:rPr>
                        <a:t> (</a:t>
                      </a:r>
                      <a:r>
                        <a:rPr lang="hr-HR" sz="1200" dirty="0">
                          <a:solidFill>
                            <a:schemeClr val="lt1"/>
                          </a:solidFill>
                          <a:latin typeface="Trebuchet MS"/>
                          <a:ea typeface="Trebuchet MS"/>
                          <a:cs typeface="Trebuchet MS"/>
                          <a:sym typeface="Trebuchet MS"/>
                        </a:rPr>
                        <a:t>VO</a:t>
                      </a:r>
                      <a:r>
                        <a:rPr lang="en-MT" sz="1200" dirty="0">
                          <a:solidFill>
                            <a:schemeClr val="lt1"/>
                          </a:solidFill>
                          <a:latin typeface="Trebuchet MS"/>
                          <a:ea typeface="Trebuchet MS"/>
                          <a:cs typeface="Trebuchet MS"/>
                          <a:sym typeface="Trebuchet MS"/>
                        </a:rPr>
                        <a:t>)</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Ekstremne vrućine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0,8(</a:t>
                      </a:r>
                      <a:r>
                        <a:rPr lang="hr-HR" sz="1200" dirty="0">
                          <a:solidFill>
                            <a:schemeClr val="lt2"/>
                          </a:solidFill>
                          <a:latin typeface="Trebuchet MS"/>
                          <a:ea typeface="Trebuchet MS"/>
                          <a:cs typeface="Trebuchet MS"/>
                          <a:sym typeface="Trebuchet MS"/>
                        </a:rPr>
                        <a:t>Visoko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Obilne oborine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0,6 (</a:t>
                      </a:r>
                      <a:r>
                        <a:rPr lang="hr-HR" sz="1200" dirty="0">
                          <a:solidFill>
                            <a:schemeClr val="lt2"/>
                          </a:solidFill>
                          <a:latin typeface="Trebuchet MS"/>
                          <a:ea typeface="Trebuchet MS"/>
                          <a:cs typeface="Trebuchet MS"/>
                          <a:sym typeface="Trebuchet MS"/>
                        </a:rPr>
                        <a:t>Umjereno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Oluje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0,5(</a:t>
                      </a:r>
                      <a:r>
                        <a:rPr lang="hr-HR" sz="1200" dirty="0">
                          <a:solidFill>
                            <a:schemeClr val="lt2"/>
                          </a:solidFill>
                          <a:latin typeface="Trebuchet MS"/>
                          <a:ea typeface="Trebuchet MS"/>
                          <a:cs typeface="Trebuchet MS"/>
                          <a:sym typeface="Trebuchet MS"/>
                        </a:rPr>
                        <a:t>Umjereno</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90"/>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3" name="Google Shape;453;p90"/>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4" name="Google Shape;454;p90"/>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a:t>
            </a:r>
            <a:r>
              <a:rPr lang="hr-HR" dirty="0" err="1">
                <a:solidFill>
                  <a:schemeClr val="accent4"/>
                </a:solidFill>
              </a:rPr>
              <a:t>Meotde</a:t>
            </a:r>
            <a:endParaRPr dirty="0">
              <a:solidFill>
                <a:schemeClr val="accent4"/>
              </a:solidFill>
            </a:endParaRPr>
          </a:p>
        </p:txBody>
      </p:sp>
      <p:sp>
        <p:nvSpPr>
          <p:cNvPr id="455" name="Google Shape;455;p90"/>
          <p:cNvSpPr txBox="1"/>
          <p:nvPr/>
        </p:nvSpPr>
        <p:spPr>
          <a:xfrm>
            <a:off x="672014" y="674693"/>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4: Izračun vrijednosti rizika kategorije</a:t>
            </a:r>
            <a:endParaRPr b="1" dirty="0">
              <a:solidFill>
                <a:schemeClr val="accent4"/>
              </a:solidFill>
            </a:endParaRPr>
          </a:p>
        </p:txBody>
      </p:sp>
      <p:sp>
        <p:nvSpPr>
          <p:cNvPr id="456" name="Google Shape;456;p90"/>
          <p:cNvSpPr txBox="1"/>
          <p:nvPr/>
        </p:nvSpPr>
        <p:spPr>
          <a:xfrm>
            <a:off x="635836" y="1694587"/>
            <a:ext cx="7754714" cy="1015622"/>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U ovoj fazi procesa, svaku kategoriju rizika karakterizira:</a:t>
            </a:r>
          </a:p>
          <a:p>
            <a:pPr marL="171450" lvl="0" indent="-171450" algn="just">
              <a:buFontTx/>
              <a:buChar char="-"/>
            </a:pPr>
            <a:r>
              <a:rPr lang="hr-HR" sz="1200" dirty="0">
                <a:solidFill>
                  <a:schemeClr val="lt2"/>
                </a:solidFill>
                <a:latin typeface="Trebuchet MS"/>
                <a:ea typeface="Trebuchet MS"/>
                <a:cs typeface="Trebuchet MS"/>
                <a:sym typeface="Trebuchet MS"/>
              </a:rPr>
              <a:t>vrijednost opasnosti (HV)- vrijednost izloženosti (EV)</a:t>
            </a:r>
          </a:p>
          <a:p>
            <a:pPr marL="171450" lvl="0" indent="-171450" algn="just">
              <a:buFontTx/>
              <a:buChar char="-"/>
            </a:pPr>
            <a:r>
              <a:rPr lang="hr-HR" sz="1200" dirty="0">
                <a:solidFill>
                  <a:schemeClr val="lt2"/>
                </a:solidFill>
                <a:latin typeface="Trebuchet MS"/>
                <a:ea typeface="Trebuchet MS"/>
                <a:cs typeface="Trebuchet MS"/>
                <a:sym typeface="Trebuchet MS"/>
              </a:rPr>
              <a:t>- vrijednost ranjivosti (VV)</a:t>
            </a:r>
          </a:p>
          <a:p>
            <a:pPr marL="171450" lvl="0" indent="-171450" algn="just">
              <a:buFontTx/>
              <a:buChar char="-"/>
            </a:pPr>
            <a:r>
              <a:rPr lang="hr-HR" sz="1200" dirty="0">
                <a:solidFill>
                  <a:schemeClr val="lt2"/>
                </a:solidFill>
                <a:latin typeface="Trebuchet MS"/>
                <a:ea typeface="Trebuchet MS"/>
                <a:cs typeface="Trebuchet MS"/>
                <a:sym typeface="Trebuchet MS"/>
              </a:rPr>
              <a:t>Posljednji korak sastoji se od </a:t>
            </a:r>
            <a:r>
              <a:rPr lang="hr-HR" sz="1200" dirty="0" err="1">
                <a:solidFill>
                  <a:schemeClr val="lt2"/>
                </a:solidFill>
                <a:latin typeface="Trebuchet MS"/>
                <a:ea typeface="Trebuchet MS"/>
                <a:cs typeface="Trebuchet MS"/>
                <a:sym typeface="Trebuchet MS"/>
              </a:rPr>
              <a:t>agregacije</a:t>
            </a:r>
            <a:r>
              <a:rPr lang="hr-HR" sz="1200" dirty="0">
                <a:solidFill>
                  <a:schemeClr val="lt2"/>
                </a:solidFill>
                <a:latin typeface="Trebuchet MS"/>
                <a:ea typeface="Trebuchet MS"/>
                <a:cs typeface="Trebuchet MS"/>
                <a:sym typeface="Trebuchet MS"/>
              </a:rPr>
              <a:t> ove 3 komponente rizika korištenjem ponderirane geometrijske sredine za izračun vrijednosti rizika svake kategorije rizika</a:t>
            </a:r>
            <a:endParaRPr sz="12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91"/>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62" name="Google Shape;462;p91"/>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63" name="Google Shape;463;p91"/>
          <p:cNvSpPr txBox="1"/>
          <p:nvPr/>
        </p:nvSpPr>
        <p:spPr>
          <a:xfrm>
            <a:off x="554400" y="632744"/>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4: Izračun vrijednosti kategorije rizika</a:t>
            </a:r>
            <a:endParaRPr b="1" dirty="0">
              <a:solidFill>
                <a:schemeClr val="accent4"/>
              </a:solidFill>
            </a:endParaRPr>
          </a:p>
        </p:txBody>
      </p:sp>
      <p:pic>
        <p:nvPicPr>
          <p:cNvPr id="464" name="Google Shape;464;p91"/>
          <p:cNvPicPr preferRelativeResize="0"/>
          <p:nvPr/>
        </p:nvPicPr>
        <p:blipFill rotWithShape="1">
          <a:blip r:embed="rId3">
            <a:alphaModFix/>
          </a:blip>
          <a:srcRect l="42696" t="25611" b="28432"/>
          <a:stretch/>
        </p:blipFill>
        <p:spPr>
          <a:xfrm>
            <a:off x="4247400" y="1180550"/>
            <a:ext cx="2547201" cy="297525"/>
          </a:xfrm>
          <a:prstGeom prst="rect">
            <a:avLst/>
          </a:prstGeom>
          <a:noFill/>
          <a:ln>
            <a:noFill/>
          </a:ln>
        </p:spPr>
      </p:pic>
      <p:pic>
        <p:nvPicPr>
          <p:cNvPr id="465" name="Google Shape;465;p91"/>
          <p:cNvPicPr preferRelativeResize="0"/>
          <p:nvPr/>
        </p:nvPicPr>
        <p:blipFill rotWithShape="1">
          <a:blip r:embed="rId4">
            <a:alphaModFix/>
          </a:blip>
          <a:srcRect l="47297" r="9945"/>
          <a:stretch/>
        </p:blipFill>
        <p:spPr>
          <a:xfrm>
            <a:off x="4399800" y="4294350"/>
            <a:ext cx="2725775" cy="611150"/>
          </a:xfrm>
          <a:prstGeom prst="rect">
            <a:avLst/>
          </a:prstGeom>
          <a:noFill/>
          <a:ln>
            <a:noFill/>
          </a:ln>
        </p:spPr>
      </p:pic>
      <p:cxnSp>
        <p:nvCxnSpPr>
          <p:cNvPr id="466" name="Google Shape;466;p91"/>
          <p:cNvCxnSpPr/>
          <p:nvPr/>
        </p:nvCxnSpPr>
        <p:spPr>
          <a:xfrm>
            <a:off x="4572000" y="1747300"/>
            <a:ext cx="0" cy="2547000"/>
          </a:xfrm>
          <a:prstGeom prst="straightConnector1">
            <a:avLst/>
          </a:prstGeom>
          <a:noFill/>
          <a:ln w="9525" cap="flat" cmpd="sng">
            <a:solidFill>
              <a:srgbClr val="8BA7AC"/>
            </a:solidFill>
            <a:prstDash val="solid"/>
            <a:round/>
            <a:headEnd type="none" w="sm" len="sm"/>
            <a:tailEnd type="none" w="sm" len="sm"/>
          </a:ln>
        </p:spPr>
      </p:cxnSp>
      <p:sp>
        <p:nvSpPr>
          <p:cNvPr id="467" name="Google Shape;467;p91"/>
          <p:cNvSpPr txBox="1"/>
          <p:nvPr/>
        </p:nvSpPr>
        <p:spPr>
          <a:xfrm>
            <a:off x="654522" y="1613700"/>
            <a:ext cx="2992800" cy="2123618"/>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None/>
            </a:pPr>
            <a:r>
              <a:rPr lang="hr-HR" sz="1200" dirty="0">
                <a:solidFill>
                  <a:schemeClr val="lt2"/>
                </a:solidFill>
                <a:latin typeface="Trebuchet MS"/>
                <a:ea typeface="Trebuchet MS"/>
                <a:cs typeface="Trebuchet MS"/>
                <a:sym typeface="Trebuchet MS"/>
              </a:rPr>
              <a:t>Gdje je</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p>
            <a:pPr marL="0" marR="0" lvl="0" indent="0" rtl="0">
              <a:lnSpc>
                <a:spcPct val="100000"/>
              </a:lnSpc>
              <a:spcBef>
                <a:spcPts val="0"/>
              </a:spcBef>
              <a:spcAft>
                <a:spcPts val="0"/>
              </a:spcAft>
              <a:buNone/>
            </a:pPr>
            <a:endParaRPr sz="1200" dirty="0">
              <a:solidFill>
                <a:schemeClr val="lt2"/>
              </a:solidFill>
              <a:latin typeface="Trebuchet MS"/>
              <a:ea typeface="Trebuchet MS"/>
              <a:cs typeface="Trebuchet MS"/>
              <a:sym typeface="Trebuchet MS"/>
            </a:endParaRPr>
          </a:p>
          <a:p>
            <a:pPr lvl="0"/>
            <a:r>
              <a:rPr lang="en-MT" sz="1200" dirty="0">
                <a:solidFill>
                  <a:schemeClr val="lt2"/>
                </a:solidFill>
                <a:latin typeface="Trebuchet MS"/>
                <a:ea typeface="Trebuchet MS"/>
                <a:cs typeface="Trebuchet MS"/>
                <a:sym typeface="Trebuchet MS"/>
              </a:rPr>
              <a:t>-</a:t>
            </a:r>
            <a:r>
              <a:rPr lang="hr-HR" sz="1200" dirty="0">
                <a:solidFill>
                  <a:schemeClr val="lt2"/>
                </a:solidFill>
                <a:latin typeface="Trebuchet MS"/>
                <a:ea typeface="Trebuchet MS"/>
                <a:cs typeface="Trebuchet MS"/>
                <a:sym typeface="Trebuchet MS"/>
              </a:rPr>
              <a:t>HV je vrijednost opasnosti</a:t>
            </a:r>
          </a:p>
          <a:p>
            <a:pPr lvl="0"/>
            <a:r>
              <a:rPr lang="hr-HR" sz="1200" dirty="0">
                <a:solidFill>
                  <a:schemeClr val="lt2"/>
                </a:solidFill>
                <a:latin typeface="Trebuchet MS"/>
                <a:ea typeface="Trebuchet MS"/>
                <a:cs typeface="Trebuchet MS"/>
                <a:sym typeface="Trebuchet MS"/>
              </a:rPr>
              <a:t>-EV je vrijednost izloženosti</a:t>
            </a:r>
          </a:p>
          <a:p>
            <a:pPr lvl="0"/>
            <a:r>
              <a:rPr lang="hr-HR" sz="1200" dirty="0">
                <a:solidFill>
                  <a:schemeClr val="lt2"/>
                </a:solidFill>
                <a:latin typeface="Trebuchet MS"/>
                <a:ea typeface="Trebuchet MS"/>
                <a:cs typeface="Trebuchet MS"/>
                <a:sym typeface="Trebuchet MS"/>
              </a:rPr>
              <a:t>-VV je vrijednost ranjivosti</a:t>
            </a:r>
          </a:p>
          <a:p>
            <a:pPr lvl="0"/>
            <a:r>
              <a:rPr lang="hr-HR" sz="1200" dirty="0" err="1">
                <a:solidFill>
                  <a:schemeClr val="lt2"/>
                </a:solidFill>
                <a:latin typeface="Trebuchet MS"/>
                <a:ea typeface="Trebuchet MS"/>
                <a:cs typeface="Trebuchet MS"/>
                <a:sym typeface="Trebuchet MS"/>
              </a:rPr>
              <a:t>Whv</a:t>
            </a:r>
            <a:r>
              <a:rPr lang="hr-HR" sz="1200" dirty="0">
                <a:solidFill>
                  <a:schemeClr val="lt2"/>
                </a:solidFill>
                <a:latin typeface="Trebuchet MS"/>
                <a:ea typeface="Trebuchet MS"/>
                <a:cs typeface="Trebuchet MS"/>
                <a:sym typeface="Trebuchet MS"/>
              </a:rPr>
              <a:t> je ponderirana vrijednost povezana s HV</a:t>
            </a:r>
          </a:p>
          <a:p>
            <a:pPr lvl="0"/>
            <a:r>
              <a:rPr lang="hr-HR" sz="1200" dirty="0" err="1">
                <a:solidFill>
                  <a:schemeClr val="lt2"/>
                </a:solidFill>
                <a:latin typeface="Trebuchet MS"/>
                <a:ea typeface="Trebuchet MS"/>
                <a:cs typeface="Trebuchet MS"/>
                <a:sym typeface="Trebuchet MS"/>
              </a:rPr>
              <a:t>Wev</a:t>
            </a:r>
            <a:r>
              <a:rPr lang="hr-HR" sz="1200" dirty="0">
                <a:solidFill>
                  <a:schemeClr val="lt2"/>
                </a:solidFill>
                <a:latin typeface="Trebuchet MS"/>
                <a:ea typeface="Trebuchet MS"/>
                <a:cs typeface="Trebuchet MS"/>
                <a:sym typeface="Trebuchet MS"/>
              </a:rPr>
              <a:t> je ponderirana vrijednost povezana s EV</a:t>
            </a:r>
          </a:p>
          <a:p>
            <a:pPr lvl="0"/>
            <a:r>
              <a:rPr lang="hr-HR" sz="1200" dirty="0" err="1">
                <a:solidFill>
                  <a:schemeClr val="lt2"/>
                </a:solidFill>
                <a:latin typeface="Trebuchet MS"/>
                <a:ea typeface="Trebuchet MS"/>
                <a:cs typeface="Trebuchet MS"/>
                <a:sym typeface="Trebuchet MS"/>
              </a:rPr>
              <a:t>Wv</a:t>
            </a:r>
            <a:r>
              <a:rPr lang="hr-HR" sz="1200" dirty="0">
                <a:solidFill>
                  <a:schemeClr val="lt2"/>
                </a:solidFill>
                <a:latin typeface="Trebuchet MS"/>
                <a:ea typeface="Trebuchet MS"/>
                <a:cs typeface="Trebuchet MS"/>
                <a:sym typeface="Trebuchet MS"/>
              </a:rPr>
              <a:t> je ponderirana vrijednost povezana s VV</a:t>
            </a:r>
            <a:endParaRPr sz="1200" b="0" i="0" u="none" strike="noStrike" cap="none" dirty="0">
              <a:solidFill>
                <a:schemeClr val="lt2"/>
              </a:solidFill>
              <a:latin typeface="Trebuchet MS"/>
              <a:ea typeface="Trebuchet MS"/>
              <a:cs typeface="Trebuchet MS"/>
              <a:sym typeface="Trebuchet MS"/>
            </a:endParaRPr>
          </a:p>
        </p:txBody>
      </p:sp>
      <p:sp>
        <p:nvSpPr>
          <p:cNvPr id="468" name="Google Shape;468;p91"/>
          <p:cNvSpPr txBox="1"/>
          <p:nvPr/>
        </p:nvSpPr>
        <p:spPr>
          <a:xfrm>
            <a:off x="4995925" y="1613700"/>
            <a:ext cx="3528300" cy="646290"/>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Pretpostavljajući da </a:t>
            </a:r>
            <a:r>
              <a:rPr lang="hr-HR" sz="1200" dirty="0" err="1">
                <a:solidFill>
                  <a:schemeClr val="lt2"/>
                </a:solidFill>
                <a:latin typeface="Trebuchet MS"/>
                <a:ea typeface="Trebuchet MS"/>
                <a:cs typeface="Trebuchet MS"/>
                <a:sym typeface="Trebuchet MS"/>
              </a:rPr>
              <a:t>ponderiranje</a:t>
            </a:r>
            <a:r>
              <a:rPr lang="hr-HR" sz="1200" dirty="0">
                <a:solidFill>
                  <a:schemeClr val="lt2"/>
                </a:solidFill>
                <a:latin typeface="Trebuchet MS"/>
                <a:ea typeface="Trebuchet MS"/>
                <a:cs typeface="Trebuchet MS"/>
                <a:sym typeface="Trebuchet MS"/>
              </a:rPr>
              <a:t> ispunjava sljedeća svojstva</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pic>
        <p:nvPicPr>
          <p:cNvPr id="469" name="Google Shape;469;p91"/>
          <p:cNvPicPr preferRelativeResize="0"/>
          <p:nvPr/>
        </p:nvPicPr>
        <p:blipFill rotWithShape="1">
          <a:blip r:embed="rId5">
            <a:alphaModFix/>
          </a:blip>
          <a:srcRect b="17491"/>
          <a:stretch/>
        </p:blipFill>
        <p:spPr>
          <a:xfrm>
            <a:off x="6255600" y="2286524"/>
            <a:ext cx="1008950" cy="556925"/>
          </a:xfrm>
          <a:prstGeom prst="rect">
            <a:avLst/>
          </a:prstGeom>
          <a:noFill/>
          <a:ln>
            <a:noFill/>
          </a:ln>
        </p:spPr>
      </p:pic>
      <p:sp>
        <p:nvSpPr>
          <p:cNvPr id="470" name="Google Shape;470;p91"/>
          <p:cNvSpPr txBox="1"/>
          <p:nvPr/>
        </p:nvSpPr>
        <p:spPr>
          <a:xfrm>
            <a:off x="2558700" y="1250863"/>
            <a:ext cx="18411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hr-HR" sz="1200" dirty="0">
                <a:solidFill>
                  <a:schemeClr val="lt2"/>
                </a:solidFill>
                <a:latin typeface="Trebuchet MS"/>
                <a:ea typeface="Trebuchet MS"/>
                <a:cs typeface="Trebuchet MS"/>
                <a:sym typeface="Trebuchet MS"/>
              </a:rPr>
              <a:t>Vrijednost kategorije rizika</a:t>
            </a:r>
            <a:r>
              <a:rPr lang="en-MT" sz="1200" dirty="0">
                <a:solidFill>
                  <a:schemeClr val="lt2"/>
                </a:solidFill>
                <a:latin typeface="Trebuchet MS"/>
                <a:ea typeface="Trebuchet MS"/>
                <a:cs typeface="Trebuchet MS"/>
                <a:sym typeface="Trebuchet MS"/>
              </a:rPr>
              <a:t>= </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sp>
        <p:nvSpPr>
          <p:cNvPr id="471" name="Google Shape;471;p91"/>
          <p:cNvSpPr txBox="1"/>
          <p:nvPr/>
        </p:nvSpPr>
        <p:spPr>
          <a:xfrm>
            <a:off x="2081200" y="4215161"/>
            <a:ext cx="231860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hr-HR" sz="1600" dirty="0">
                <a:solidFill>
                  <a:schemeClr val="lt2"/>
                </a:solidFill>
                <a:latin typeface="Trebuchet MS"/>
                <a:ea typeface="Trebuchet MS"/>
                <a:cs typeface="Trebuchet MS"/>
                <a:sym typeface="Trebuchet MS"/>
              </a:rPr>
              <a:t>Vrijednost kategorije rizika</a:t>
            </a:r>
            <a:r>
              <a:rPr lang="en-MT" sz="1600" dirty="0">
                <a:solidFill>
                  <a:schemeClr val="lt2"/>
                </a:solidFill>
                <a:latin typeface="Trebuchet MS"/>
                <a:ea typeface="Trebuchet MS"/>
                <a:cs typeface="Trebuchet MS"/>
                <a:sym typeface="Trebuchet MS"/>
              </a:rPr>
              <a:t> = </a:t>
            </a:r>
            <a:endParaRPr sz="16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92"/>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7" name="Google Shape;477;p92"/>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8" name="Google Shape;478;p9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479" name="Google Shape;479;p92"/>
          <p:cNvSpPr txBox="1"/>
          <p:nvPr/>
        </p:nvSpPr>
        <p:spPr>
          <a:xfrm>
            <a:off x="554400" y="587797"/>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4: Izračun vrijednosti kategorije rizika</a:t>
            </a:r>
            <a:endParaRPr b="1" dirty="0">
              <a:solidFill>
                <a:schemeClr val="accent4"/>
              </a:solidFill>
            </a:endParaRPr>
          </a:p>
        </p:txBody>
      </p:sp>
      <p:sp>
        <p:nvSpPr>
          <p:cNvPr id="480" name="Google Shape;480;p92"/>
          <p:cNvSpPr txBox="1"/>
          <p:nvPr/>
        </p:nvSpPr>
        <p:spPr>
          <a:xfrm>
            <a:off x="554400" y="1192399"/>
            <a:ext cx="8080800"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hr-HR" sz="1600" b="1" dirty="0">
                <a:solidFill>
                  <a:schemeClr val="accent4"/>
                </a:solidFill>
                <a:latin typeface="Trebuchet MS"/>
                <a:sym typeface="Trebuchet MS"/>
              </a:rPr>
              <a:t>Primjer</a:t>
            </a:r>
            <a:endParaRPr dirty="0"/>
          </a:p>
        </p:txBody>
      </p:sp>
      <p:sp>
        <p:nvSpPr>
          <p:cNvPr id="481" name="Google Shape;481;p92"/>
          <p:cNvSpPr txBox="1"/>
          <p:nvPr/>
        </p:nvSpPr>
        <p:spPr>
          <a:xfrm>
            <a:off x="559621" y="1534200"/>
            <a:ext cx="7836300" cy="4154943"/>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Za izračun vrijednosti rizika kategorije rizika „zdravstveni rizik za stanovnike“ koriste se sljedeće vrijednosti:</a:t>
            </a:r>
          </a:p>
          <a:p>
            <a:pPr lvl="0" algn="just"/>
            <a:endParaRPr lang="hr-HR" sz="1200" dirty="0">
              <a:solidFill>
                <a:schemeClr val="lt2"/>
              </a:solidFill>
              <a:latin typeface="Trebuchet MS"/>
              <a:ea typeface="Trebuchet MS"/>
              <a:cs typeface="Trebuchet MS"/>
              <a:sym typeface="Trebuchet MS"/>
            </a:endParaRPr>
          </a:p>
          <a:p>
            <a:pPr lvl="0" algn="just"/>
            <a:endParaRPr lang="hr-HR" sz="1200" dirty="0">
              <a:solidFill>
                <a:schemeClr val="lt2"/>
              </a:solidFill>
              <a:latin typeface="Trebuchet MS"/>
              <a:ea typeface="Trebuchet MS"/>
              <a:cs typeface="Trebuchet MS"/>
              <a:sym typeface="Trebuchet MS"/>
            </a:endParaRPr>
          </a:p>
          <a:p>
            <a:pPr marL="171450" lvl="0" indent="-171450" algn="just">
              <a:buFontTx/>
              <a:buChar char="-"/>
            </a:pPr>
            <a:r>
              <a:rPr lang="hr-HR" sz="1200" dirty="0">
                <a:solidFill>
                  <a:schemeClr val="lt2"/>
                </a:solidFill>
                <a:latin typeface="Trebuchet MS"/>
                <a:ea typeface="Trebuchet MS"/>
                <a:cs typeface="Trebuchet MS"/>
                <a:sym typeface="Trebuchet MS"/>
              </a:rPr>
              <a:t>Vrijednost opasnosti (HV) = 0,68Whv = 0,25</a:t>
            </a:r>
          </a:p>
          <a:p>
            <a:pPr lvl="0" algn="just"/>
            <a:endParaRPr lang="hr-HR" sz="1200" dirty="0">
              <a:solidFill>
                <a:schemeClr val="lt2"/>
              </a:solidFill>
              <a:latin typeface="Trebuchet MS"/>
              <a:ea typeface="Trebuchet MS"/>
              <a:cs typeface="Trebuchet MS"/>
              <a:sym typeface="Trebuchet MS"/>
            </a:endParaRPr>
          </a:p>
          <a:p>
            <a:pPr marL="171450" lvl="0" indent="-171450" algn="just">
              <a:buFontTx/>
              <a:buChar char="-"/>
            </a:pPr>
            <a:r>
              <a:rPr lang="hr-HR" sz="1200" dirty="0">
                <a:solidFill>
                  <a:schemeClr val="lt2"/>
                </a:solidFill>
                <a:latin typeface="Trebuchet MS"/>
                <a:ea typeface="Trebuchet MS"/>
                <a:cs typeface="Trebuchet MS"/>
                <a:sym typeface="Trebuchet MS"/>
              </a:rPr>
              <a:t>Vrijednost izloženosti (EV) = 0,35Wev = 0,25</a:t>
            </a:r>
          </a:p>
          <a:p>
            <a:pPr lvl="0" algn="just"/>
            <a:endParaRPr lang="hr-HR" sz="1200" dirty="0">
              <a:solidFill>
                <a:schemeClr val="lt2"/>
              </a:solidFill>
              <a:latin typeface="Trebuchet MS"/>
              <a:ea typeface="Trebuchet MS"/>
              <a:cs typeface="Trebuchet MS"/>
              <a:sym typeface="Trebuchet MS"/>
            </a:endParaRPr>
          </a:p>
          <a:p>
            <a:pPr marL="171450" lvl="0" indent="-171450" algn="just">
              <a:buFontTx/>
              <a:buChar char="-"/>
            </a:pPr>
            <a:r>
              <a:rPr lang="hr-HR" sz="1200" dirty="0">
                <a:solidFill>
                  <a:schemeClr val="lt2"/>
                </a:solidFill>
                <a:latin typeface="Trebuchet MS"/>
                <a:ea typeface="Trebuchet MS"/>
                <a:cs typeface="Trebuchet MS"/>
                <a:sym typeface="Trebuchet MS"/>
              </a:rPr>
              <a:t>Vrijednost ranjivosti (VV) = 0,6Wv = 0,5</a:t>
            </a:r>
          </a:p>
          <a:p>
            <a:pPr lvl="0" algn="just"/>
            <a:endParaRPr lang="hr-HR" sz="1200" dirty="0">
              <a:solidFill>
                <a:schemeClr val="lt2"/>
              </a:solidFill>
              <a:latin typeface="Trebuchet MS"/>
              <a:ea typeface="Trebuchet MS"/>
              <a:cs typeface="Trebuchet MS"/>
              <a:sym typeface="Trebuchet MS"/>
            </a:endParaRPr>
          </a:p>
          <a:p>
            <a:pPr marL="171450" lvl="0" indent="-171450" algn="just">
              <a:buFontTx/>
              <a:buChar char="-"/>
            </a:pPr>
            <a:r>
              <a:rPr lang="hr-HR" sz="1200" dirty="0">
                <a:solidFill>
                  <a:schemeClr val="lt2"/>
                </a:solidFill>
                <a:latin typeface="Trebuchet MS"/>
                <a:ea typeface="Trebuchet MS"/>
                <a:cs typeface="Trebuchet MS"/>
                <a:sym typeface="Trebuchet MS"/>
              </a:rPr>
              <a:t>Vrijednost kategorije rizika „Zdravstveni rizik za stanovnike“ iznosi:</a:t>
            </a: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marL="171450" lvl="0" indent="-171450" algn="just">
              <a:buFontTx/>
              <a:buChar char="-"/>
            </a:pPr>
            <a:endParaRPr lang="hr-HR" sz="1200" dirty="0">
              <a:solidFill>
                <a:schemeClr val="lt2"/>
              </a:solidFill>
              <a:latin typeface="Trebuchet MS"/>
              <a:ea typeface="Trebuchet MS"/>
              <a:cs typeface="Trebuchet MS"/>
              <a:sym typeface="Trebuchet MS"/>
            </a:endParaRPr>
          </a:p>
          <a:p>
            <a:pPr lvl="0" algn="just"/>
            <a:endParaRPr lang="hr-HR" sz="1200" dirty="0">
              <a:solidFill>
                <a:schemeClr val="lt2"/>
              </a:solidFill>
              <a:latin typeface="Trebuchet MS"/>
              <a:ea typeface="Trebuchet MS"/>
              <a:cs typeface="Trebuchet MS"/>
              <a:sym typeface="Trebuchet MS"/>
            </a:endParaRPr>
          </a:p>
          <a:p>
            <a:pPr lvl="0" algn="just"/>
            <a:r>
              <a:rPr lang="en-MT" sz="1200" dirty="0">
                <a:solidFill>
                  <a:schemeClr val="lt2"/>
                </a:solidFill>
                <a:latin typeface="Trebuchet MS"/>
                <a:ea typeface="Trebuchet MS"/>
                <a:cs typeface="Trebuchet MS"/>
                <a:sym typeface="Trebuchet MS"/>
              </a:rPr>
              <a:t>Category risk value = </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pic>
        <p:nvPicPr>
          <p:cNvPr id="482" name="Google Shape;482;p92"/>
          <p:cNvPicPr preferRelativeResize="0"/>
          <p:nvPr/>
        </p:nvPicPr>
        <p:blipFill>
          <a:blip r:embed="rId3">
            <a:alphaModFix/>
          </a:blip>
          <a:stretch>
            <a:fillRect/>
          </a:stretch>
        </p:blipFill>
        <p:spPr>
          <a:xfrm>
            <a:off x="2086525" y="4382450"/>
            <a:ext cx="2587250" cy="3827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93"/>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8" name="Google Shape;488;p93"/>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89" name="Google Shape;489;p93"/>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490" name="Google Shape;490;p93"/>
          <p:cNvSpPr txBox="1"/>
          <p:nvPr/>
        </p:nvSpPr>
        <p:spPr>
          <a:xfrm>
            <a:off x="554400" y="1054767"/>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5: </a:t>
            </a:r>
            <a:r>
              <a:rPr lang="hr-HR" b="1" dirty="0" err="1">
                <a:solidFill>
                  <a:schemeClr val="accent4"/>
                </a:solidFill>
              </a:rPr>
              <a:t>Agregacija</a:t>
            </a:r>
            <a:r>
              <a:rPr lang="hr-HR" b="1" dirty="0">
                <a:solidFill>
                  <a:schemeClr val="accent4"/>
                </a:solidFill>
              </a:rPr>
              <a:t> vrijednosti kategorija rizika za izračun vrijednosti rizika </a:t>
            </a:r>
            <a:r>
              <a:rPr lang="hr-HR" b="1" dirty="0" err="1">
                <a:solidFill>
                  <a:schemeClr val="accent4"/>
                </a:solidFill>
              </a:rPr>
              <a:t>makrokategorija</a:t>
            </a:r>
            <a:r>
              <a:rPr lang="hr-HR" b="1" dirty="0">
                <a:solidFill>
                  <a:schemeClr val="accent4"/>
                </a:solidFill>
              </a:rPr>
              <a:t> (urbani sustavi)</a:t>
            </a:r>
            <a:endParaRPr b="1" dirty="0">
              <a:solidFill>
                <a:schemeClr val="accent4"/>
              </a:solidFill>
            </a:endParaRPr>
          </a:p>
        </p:txBody>
      </p:sp>
      <p:sp>
        <p:nvSpPr>
          <p:cNvPr id="491" name="Google Shape;491;p93"/>
          <p:cNvSpPr txBox="1"/>
          <p:nvPr/>
        </p:nvSpPr>
        <p:spPr>
          <a:xfrm>
            <a:off x="554400" y="2278682"/>
            <a:ext cx="7754714" cy="830956"/>
          </a:xfrm>
          <a:prstGeom prst="rect">
            <a:avLst/>
          </a:prstGeom>
          <a:noFill/>
          <a:ln>
            <a:noFill/>
          </a:ln>
        </p:spPr>
        <p:txBody>
          <a:bodyPr spcFirstLastPara="1" wrap="square" lIns="91425" tIns="45700" rIns="91425" bIns="45700" anchor="t" anchorCtr="0">
            <a:spAutoFit/>
          </a:bodyPr>
          <a:lstStyle/>
          <a:p>
            <a:pPr lvl="0" algn="just"/>
            <a:r>
              <a:rPr lang="hr-HR" sz="1600" dirty="0">
                <a:solidFill>
                  <a:schemeClr val="lt2"/>
                </a:solidFill>
                <a:latin typeface="Trebuchet MS"/>
                <a:ea typeface="Trebuchet MS"/>
                <a:cs typeface="Trebuchet MS"/>
                <a:sym typeface="Trebuchet MS"/>
              </a:rPr>
              <a:t>U ovom koraku vrijednosti rizika kategorija rizika izračunate u prethodnom koraku agregiraju se kako bi se dobila vrijednost rizika na razini makro kategorije. Ova vrijednost predstavlja specifični rizik urbanih sustava u odnosu na opasnosti.</a:t>
            </a:r>
            <a:endParaRPr sz="16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94"/>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7" name="Google Shape;497;p94"/>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498" name="Google Shape;498;p94"/>
          <p:cNvSpPr txBox="1"/>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sz="1800" b="1" dirty="0">
                <a:solidFill>
                  <a:schemeClr val="accent4"/>
                </a:solidFill>
                <a:latin typeface="Trebuchet MS"/>
                <a:ea typeface="Trebuchet MS"/>
                <a:cs typeface="Trebuchet MS"/>
                <a:sym typeface="Trebuchet MS"/>
              </a:rPr>
              <a:t>Korak 5: </a:t>
            </a:r>
            <a:r>
              <a:rPr lang="hr-HR" sz="1800" b="1" dirty="0" err="1">
                <a:solidFill>
                  <a:schemeClr val="accent4"/>
                </a:solidFill>
                <a:latin typeface="Trebuchet MS"/>
                <a:ea typeface="Trebuchet MS"/>
                <a:cs typeface="Trebuchet MS"/>
                <a:sym typeface="Trebuchet MS"/>
              </a:rPr>
              <a:t>Agregacija</a:t>
            </a:r>
            <a:r>
              <a:rPr lang="hr-HR" sz="1800" b="1" dirty="0">
                <a:solidFill>
                  <a:schemeClr val="accent4"/>
                </a:solidFill>
                <a:latin typeface="Trebuchet MS"/>
                <a:ea typeface="Trebuchet MS"/>
                <a:cs typeface="Trebuchet MS"/>
                <a:sym typeface="Trebuchet MS"/>
              </a:rPr>
              <a:t> vrijednosti kategorija rizika za izračun vrijednosti rizika </a:t>
            </a:r>
            <a:r>
              <a:rPr lang="hr-HR" sz="1800" b="1" dirty="0" err="1">
                <a:solidFill>
                  <a:schemeClr val="accent4"/>
                </a:solidFill>
                <a:latin typeface="Trebuchet MS"/>
                <a:ea typeface="Trebuchet MS"/>
                <a:cs typeface="Trebuchet MS"/>
                <a:sym typeface="Trebuchet MS"/>
              </a:rPr>
              <a:t>makrokategorija</a:t>
            </a:r>
            <a:r>
              <a:rPr lang="hr-HR" sz="1800" b="1" dirty="0">
                <a:solidFill>
                  <a:schemeClr val="accent4"/>
                </a:solidFill>
                <a:latin typeface="Trebuchet MS"/>
                <a:ea typeface="Trebuchet MS"/>
                <a:cs typeface="Trebuchet MS"/>
                <a:sym typeface="Trebuchet MS"/>
              </a:rPr>
              <a:t> (urbani sustavi</a:t>
            </a:r>
            <a:r>
              <a:rPr lang="en-MT" sz="1800" b="1" i="0" u="none" strike="noStrike" cap="none" dirty="0">
                <a:solidFill>
                  <a:schemeClr val="accent4"/>
                </a:solidFill>
                <a:latin typeface="Trebuchet MS"/>
                <a:ea typeface="Trebuchet MS"/>
                <a:cs typeface="Trebuchet MS"/>
                <a:sym typeface="Trebuchet MS"/>
              </a:rPr>
              <a:t>)</a:t>
            </a:r>
            <a:endParaRPr dirty="0"/>
          </a:p>
        </p:txBody>
      </p:sp>
      <p:sp>
        <p:nvSpPr>
          <p:cNvPr id="499" name="Google Shape;499;p94"/>
          <p:cNvSpPr txBox="1"/>
          <p:nvPr/>
        </p:nvSpPr>
        <p:spPr>
          <a:xfrm>
            <a:off x="554400" y="1776084"/>
            <a:ext cx="7754700" cy="2492950"/>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Budući da se radi o pristupu koji obuhvaća više rizika, </a:t>
            </a:r>
            <a:r>
              <a:rPr lang="hr-HR" sz="1200" dirty="0" err="1">
                <a:solidFill>
                  <a:schemeClr val="lt2"/>
                </a:solidFill>
                <a:latin typeface="Trebuchet MS"/>
                <a:ea typeface="Trebuchet MS"/>
                <a:cs typeface="Trebuchet MS"/>
                <a:sym typeface="Trebuchet MS"/>
              </a:rPr>
              <a:t>agregacija</a:t>
            </a:r>
            <a:r>
              <a:rPr lang="hr-HR" sz="1200" dirty="0">
                <a:solidFill>
                  <a:schemeClr val="lt2"/>
                </a:solidFill>
                <a:latin typeface="Trebuchet MS"/>
                <a:ea typeface="Trebuchet MS"/>
                <a:cs typeface="Trebuchet MS"/>
                <a:sym typeface="Trebuchet MS"/>
              </a:rPr>
              <a:t> rezultata kategorija rizika odvija se putem aritmetičke sredine.</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en-MT" sz="1200" dirty="0">
                <a:solidFill>
                  <a:schemeClr val="lt2"/>
                </a:solidFill>
                <a:latin typeface="Trebuchet MS"/>
                <a:ea typeface="Trebuchet MS"/>
                <a:cs typeface="Trebuchet MS"/>
                <a:sym typeface="Trebuchet MS"/>
              </a:rPr>
              <a:t>Ma</a:t>
            </a:r>
            <a:r>
              <a:rPr lang="hr-HR" sz="1200" dirty="0" err="1">
                <a:solidFill>
                  <a:schemeClr val="lt2"/>
                </a:solidFill>
                <a:latin typeface="Trebuchet MS"/>
                <a:ea typeface="Trebuchet MS"/>
                <a:cs typeface="Trebuchet MS"/>
                <a:sym typeface="Trebuchet MS"/>
              </a:rPr>
              <a:t>kro</a:t>
            </a:r>
            <a:r>
              <a:rPr lang="hr-HR" sz="1200" dirty="0">
                <a:solidFill>
                  <a:schemeClr val="lt2"/>
                </a:solidFill>
                <a:latin typeface="Trebuchet MS"/>
                <a:ea typeface="Trebuchet MS"/>
                <a:cs typeface="Trebuchet MS"/>
                <a:sym typeface="Trebuchet MS"/>
              </a:rPr>
              <a:t> kategorija </a:t>
            </a:r>
          </a:p>
          <a:p>
            <a:pPr marL="0" marR="0" lvl="0" indent="0" algn="just" rtl="0">
              <a:lnSpc>
                <a:spcPct val="100000"/>
              </a:lnSpc>
              <a:spcBef>
                <a:spcPts val="0"/>
              </a:spcBef>
              <a:spcAft>
                <a:spcPts val="0"/>
              </a:spcAft>
              <a:buNone/>
            </a:pPr>
            <a:r>
              <a:rPr lang="hr-HR" sz="1200" dirty="0">
                <a:solidFill>
                  <a:schemeClr val="lt2"/>
                </a:solidFill>
                <a:latin typeface="Trebuchet MS"/>
                <a:ea typeface="Trebuchet MS"/>
                <a:cs typeface="Trebuchet MS"/>
                <a:sym typeface="Trebuchet MS"/>
              </a:rPr>
              <a:t>Vrijednosti rizika   </a:t>
            </a:r>
            <a:r>
              <a:rPr lang="en-MT" sz="1200" dirty="0">
                <a:solidFill>
                  <a:schemeClr val="lt2"/>
                </a:solidFill>
                <a:latin typeface="Trebuchet MS"/>
                <a:ea typeface="Trebuchet MS"/>
                <a:cs typeface="Trebuchet MS"/>
                <a:sym typeface="Trebuchet MS"/>
              </a:rPr>
              <a:t>= </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r>
              <a:rPr lang="hr-HR" sz="1200" dirty="0">
                <a:solidFill>
                  <a:schemeClr val="lt2"/>
                </a:solidFill>
                <a:latin typeface="Trebuchet MS"/>
                <a:ea typeface="Trebuchet MS"/>
                <a:cs typeface="Trebuchet MS"/>
                <a:sym typeface="Trebuchet MS"/>
              </a:rPr>
              <a:t>Gdje je</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dirty="0">
              <a:solidFill>
                <a:schemeClr val="lt2"/>
              </a:solidFill>
              <a:latin typeface="Trebuchet MS"/>
              <a:ea typeface="Trebuchet MS"/>
              <a:cs typeface="Trebuchet MS"/>
              <a:sym typeface="Trebuchet MS"/>
            </a:endParaRPr>
          </a:p>
          <a:p>
            <a:pPr lvl="0" algn="just"/>
            <a:r>
              <a:rPr lang="en-MT" sz="1200" dirty="0">
                <a:solidFill>
                  <a:schemeClr val="lt2"/>
                </a:solidFill>
                <a:latin typeface="Trebuchet MS"/>
                <a:ea typeface="Trebuchet MS"/>
                <a:cs typeface="Trebuchet MS"/>
                <a:sym typeface="Trebuchet MS"/>
              </a:rPr>
              <a:t>-Ci </a:t>
            </a:r>
            <a:r>
              <a:rPr lang="hr-HR" sz="1200" dirty="0">
                <a:solidFill>
                  <a:schemeClr val="lt2"/>
                </a:solidFill>
                <a:latin typeface="Trebuchet MS"/>
                <a:ea typeface="Trebuchet MS"/>
                <a:cs typeface="Trebuchet MS"/>
                <a:sym typeface="Trebuchet MS"/>
              </a:rPr>
              <a:t>je vrijednost rizika i-te kategorije rizika</a:t>
            </a:r>
          </a:p>
          <a:p>
            <a:pPr lvl="0" algn="just"/>
            <a:r>
              <a:rPr lang="en-MT" sz="1200" dirty="0">
                <a:solidFill>
                  <a:schemeClr val="lt2"/>
                </a:solidFill>
                <a:latin typeface="Trebuchet MS"/>
                <a:ea typeface="Trebuchet MS"/>
                <a:cs typeface="Trebuchet MS"/>
                <a:sym typeface="Trebuchet MS"/>
              </a:rPr>
              <a:t>-Wi </a:t>
            </a:r>
            <a:r>
              <a:rPr lang="pl-PL" sz="1200" dirty="0">
                <a:solidFill>
                  <a:schemeClr val="lt2"/>
                </a:solidFill>
                <a:latin typeface="Trebuchet MS"/>
                <a:ea typeface="Trebuchet MS"/>
                <a:cs typeface="Trebuchet MS"/>
                <a:sym typeface="Trebuchet MS"/>
              </a:rPr>
              <a:t>je težina povezana s i-tom kategorijom rizika</a:t>
            </a:r>
          </a:p>
          <a:p>
            <a:pPr lvl="0" algn="just"/>
            <a:r>
              <a:rPr lang="en-MT" sz="1200" dirty="0">
                <a:solidFill>
                  <a:schemeClr val="lt2"/>
                </a:solidFill>
                <a:latin typeface="Trebuchet MS"/>
                <a:ea typeface="Trebuchet MS"/>
                <a:cs typeface="Trebuchet MS"/>
                <a:sym typeface="Trebuchet MS"/>
              </a:rPr>
              <a:t>-n =</a:t>
            </a:r>
            <a:r>
              <a:rPr lang="hr-HR" sz="1200" dirty="0">
                <a:solidFill>
                  <a:schemeClr val="lt2"/>
                </a:solidFill>
                <a:latin typeface="Trebuchet MS"/>
                <a:ea typeface="Trebuchet MS"/>
                <a:cs typeface="Trebuchet MS"/>
                <a:sym typeface="Trebuchet MS"/>
              </a:rPr>
              <a:t> ukupan broj razmatranih kategorija rizika</a:t>
            </a:r>
            <a:endParaRPr sz="1200" dirty="0">
              <a:solidFill>
                <a:schemeClr val="lt2"/>
              </a:solidFill>
              <a:latin typeface="Trebuchet MS"/>
              <a:ea typeface="Trebuchet MS"/>
              <a:cs typeface="Trebuchet MS"/>
              <a:sym typeface="Trebuchet MS"/>
            </a:endParaRPr>
          </a:p>
          <a:p>
            <a:pPr lvl="0" algn="just"/>
            <a:r>
              <a:rPr lang="hr-HR" sz="1200" dirty="0">
                <a:solidFill>
                  <a:schemeClr val="lt2"/>
                </a:solidFill>
                <a:latin typeface="Trebuchet MS"/>
                <a:ea typeface="Trebuchet MS"/>
                <a:cs typeface="Trebuchet MS"/>
                <a:sym typeface="Trebuchet MS"/>
              </a:rPr>
              <a:t>Faktori težine moraju ispunjavati sljedeća svojstva </a:t>
            </a:r>
            <a:r>
              <a:rPr lang="en-MT" sz="1200" dirty="0">
                <a:solidFill>
                  <a:schemeClr val="lt2"/>
                </a:solidFill>
                <a:latin typeface="Trebuchet MS"/>
                <a:ea typeface="Trebuchet MS"/>
                <a:cs typeface="Trebuchet MS"/>
                <a:sym typeface="Trebuchet MS"/>
              </a:rPr>
              <a:t>:</a:t>
            </a:r>
            <a:endParaRPr sz="1200"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200" b="0" i="0" u="none" strike="noStrike" cap="none" dirty="0">
              <a:solidFill>
                <a:schemeClr val="lt2"/>
              </a:solidFill>
              <a:latin typeface="Trebuchet MS"/>
              <a:ea typeface="Trebuchet MS"/>
              <a:cs typeface="Trebuchet MS"/>
              <a:sym typeface="Trebuchet MS"/>
            </a:endParaRPr>
          </a:p>
        </p:txBody>
      </p:sp>
      <p:pic>
        <p:nvPicPr>
          <p:cNvPr id="500" name="Google Shape;500;p94"/>
          <p:cNvPicPr preferRelativeResize="0"/>
          <p:nvPr/>
        </p:nvPicPr>
        <p:blipFill>
          <a:blip r:embed="rId3">
            <a:alphaModFix/>
          </a:blip>
          <a:stretch>
            <a:fillRect/>
          </a:stretch>
        </p:blipFill>
        <p:spPr>
          <a:xfrm>
            <a:off x="2596263" y="2285738"/>
            <a:ext cx="1304925" cy="371475"/>
          </a:xfrm>
          <a:prstGeom prst="rect">
            <a:avLst/>
          </a:prstGeom>
          <a:noFill/>
          <a:ln>
            <a:noFill/>
          </a:ln>
        </p:spPr>
      </p:pic>
      <p:pic>
        <p:nvPicPr>
          <p:cNvPr id="501" name="Google Shape;501;p94"/>
          <p:cNvPicPr preferRelativeResize="0"/>
          <p:nvPr/>
        </p:nvPicPr>
        <p:blipFill rotWithShape="1">
          <a:blip r:embed="rId4">
            <a:alphaModFix/>
          </a:blip>
          <a:srcRect b="17491"/>
          <a:stretch/>
        </p:blipFill>
        <p:spPr>
          <a:xfrm>
            <a:off x="694650" y="3917795"/>
            <a:ext cx="1008950" cy="68057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95"/>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7" name="Google Shape;507;p95"/>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8" name="Google Shape;508;p95"/>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509" name="Google Shape;509;p95"/>
          <p:cNvSpPr txBox="1"/>
          <p:nvPr/>
        </p:nvSpPr>
        <p:spPr>
          <a:xfrm>
            <a:off x="554400" y="1158845"/>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6: </a:t>
            </a:r>
            <a:r>
              <a:rPr lang="hr-HR" b="1" dirty="0" err="1">
                <a:solidFill>
                  <a:schemeClr val="accent4"/>
                </a:solidFill>
              </a:rPr>
              <a:t>Agregacija</a:t>
            </a:r>
            <a:r>
              <a:rPr lang="hr-HR" b="1" dirty="0">
                <a:solidFill>
                  <a:schemeClr val="accent4"/>
                </a:solidFill>
              </a:rPr>
              <a:t> vrijednosti </a:t>
            </a:r>
            <a:r>
              <a:rPr lang="hr-HR" b="1" dirty="0" err="1">
                <a:solidFill>
                  <a:schemeClr val="accent4"/>
                </a:solidFill>
              </a:rPr>
              <a:t>makrokategorija</a:t>
            </a:r>
            <a:r>
              <a:rPr lang="hr-HR" b="1" dirty="0">
                <a:solidFill>
                  <a:schemeClr val="accent4"/>
                </a:solidFill>
              </a:rPr>
              <a:t> za izračun vrijednosti rizika problema (opasnosti)</a:t>
            </a:r>
            <a:endParaRPr b="1" dirty="0">
              <a:solidFill>
                <a:schemeClr val="accent4"/>
              </a:solidFill>
            </a:endParaRPr>
          </a:p>
        </p:txBody>
      </p:sp>
      <p:sp>
        <p:nvSpPr>
          <p:cNvPr id="510" name="Google Shape;510;p95"/>
          <p:cNvSpPr txBox="1"/>
          <p:nvPr/>
        </p:nvSpPr>
        <p:spPr>
          <a:xfrm>
            <a:off x="554400" y="2157084"/>
            <a:ext cx="7754700" cy="1569620"/>
          </a:xfrm>
          <a:prstGeom prst="rect">
            <a:avLst/>
          </a:prstGeom>
          <a:noFill/>
          <a:ln>
            <a:noFill/>
          </a:ln>
        </p:spPr>
        <p:txBody>
          <a:bodyPr spcFirstLastPara="1" wrap="square" lIns="91425" tIns="45700" rIns="91425" bIns="45700" anchor="t" anchorCtr="0">
            <a:spAutoFit/>
          </a:bodyPr>
          <a:lstStyle/>
          <a:p>
            <a:pPr lvl="0" algn="just"/>
            <a:r>
              <a:rPr lang="hr-HR" sz="1600" dirty="0">
                <a:solidFill>
                  <a:schemeClr val="lt2"/>
                </a:solidFill>
                <a:latin typeface="Trebuchet MS"/>
                <a:ea typeface="Trebuchet MS"/>
                <a:cs typeface="Trebuchet MS"/>
                <a:sym typeface="Trebuchet MS"/>
              </a:rPr>
              <a:t>U ovom koraku vrijednosti rizika </a:t>
            </a:r>
            <a:r>
              <a:rPr lang="hr-HR" sz="1600" dirty="0" err="1">
                <a:solidFill>
                  <a:schemeClr val="lt2"/>
                </a:solidFill>
                <a:latin typeface="Trebuchet MS"/>
                <a:ea typeface="Trebuchet MS"/>
                <a:cs typeface="Trebuchet MS"/>
                <a:sym typeface="Trebuchet MS"/>
              </a:rPr>
              <a:t>makrokategorija</a:t>
            </a:r>
            <a:r>
              <a:rPr lang="hr-HR" sz="1600" dirty="0">
                <a:solidFill>
                  <a:schemeClr val="lt2"/>
                </a:solidFill>
                <a:latin typeface="Trebuchet MS"/>
                <a:ea typeface="Trebuchet MS"/>
                <a:cs typeface="Trebuchet MS"/>
                <a:sym typeface="Trebuchet MS"/>
              </a:rPr>
              <a:t> dodatno se agregiraju kako bi se dobila vrijednost rizika za probleme (opasnosti).</a:t>
            </a:r>
          </a:p>
          <a:p>
            <a:pPr lvl="0" algn="just"/>
            <a:endParaRPr lang="hr-HR" sz="1600" dirty="0">
              <a:solidFill>
                <a:schemeClr val="lt2"/>
              </a:solidFill>
              <a:latin typeface="Trebuchet MS"/>
              <a:ea typeface="Trebuchet MS"/>
              <a:cs typeface="Trebuchet MS"/>
              <a:sym typeface="Trebuchet MS"/>
            </a:endParaRPr>
          </a:p>
          <a:p>
            <a:pPr lvl="0" algn="just"/>
            <a:r>
              <a:rPr lang="hr-HR" sz="1600" dirty="0">
                <a:solidFill>
                  <a:schemeClr val="lt2"/>
                </a:solidFill>
                <a:latin typeface="Trebuchet MS"/>
                <a:ea typeface="Trebuchet MS"/>
                <a:cs typeface="Trebuchet MS"/>
                <a:sym typeface="Trebuchet MS"/>
              </a:rPr>
              <a:t>Budući da se radi o pristupu s više rizika, </a:t>
            </a:r>
            <a:r>
              <a:rPr lang="hr-HR" sz="1600" dirty="0" err="1">
                <a:solidFill>
                  <a:schemeClr val="lt2"/>
                </a:solidFill>
                <a:latin typeface="Trebuchet MS"/>
                <a:ea typeface="Trebuchet MS"/>
                <a:cs typeface="Trebuchet MS"/>
                <a:sym typeface="Trebuchet MS"/>
              </a:rPr>
              <a:t>agregacija</a:t>
            </a:r>
            <a:r>
              <a:rPr lang="hr-HR" sz="1600" dirty="0">
                <a:solidFill>
                  <a:schemeClr val="lt2"/>
                </a:solidFill>
                <a:latin typeface="Trebuchet MS"/>
                <a:ea typeface="Trebuchet MS"/>
                <a:cs typeface="Trebuchet MS"/>
                <a:sym typeface="Trebuchet MS"/>
              </a:rPr>
              <a:t> rezultata </a:t>
            </a:r>
            <a:r>
              <a:rPr lang="hr-HR" sz="1600" dirty="0" err="1">
                <a:solidFill>
                  <a:schemeClr val="lt2"/>
                </a:solidFill>
                <a:latin typeface="Trebuchet MS"/>
                <a:ea typeface="Trebuchet MS"/>
                <a:cs typeface="Trebuchet MS"/>
                <a:sym typeface="Trebuchet MS"/>
              </a:rPr>
              <a:t>makrokategorija</a:t>
            </a:r>
            <a:r>
              <a:rPr lang="hr-HR" sz="1600" dirty="0">
                <a:solidFill>
                  <a:schemeClr val="lt2"/>
                </a:solidFill>
                <a:latin typeface="Trebuchet MS"/>
                <a:ea typeface="Trebuchet MS"/>
                <a:cs typeface="Trebuchet MS"/>
                <a:sym typeface="Trebuchet MS"/>
              </a:rPr>
              <a:t> odvija se putem aritmetičke sredine.</a:t>
            </a:r>
            <a:endParaRPr sz="1600" b="0" i="0" u="none" strike="noStrike" cap="none" dirty="0">
              <a:solidFill>
                <a:schemeClr val="lt2"/>
              </a:solidFill>
              <a:latin typeface="Trebuchet MS"/>
              <a:ea typeface="Trebuchet MS"/>
              <a:cs typeface="Trebuchet MS"/>
              <a:sym typeface="Trebuchet MS"/>
            </a:endParaRPr>
          </a:p>
          <a:p>
            <a:pPr marL="0" marR="0" lvl="0" indent="0" algn="just" rtl="0">
              <a:lnSpc>
                <a:spcPct val="100000"/>
              </a:lnSpc>
              <a:spcBef>
                <a:spcPts val="0"/>
              </a:spcBef>
              <a:spcAft>
                <a:spcPts val="0"/>
              </a:spcAft>
              <a:buNone/>
            </a:pPr>
            <a:endParaRPr sz="1600" b="0"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7692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6: </a:t>
            </a:r>
            <a:r>
              <a:rPr lang="en-GB" sz="1800" dirty="0" err="1">
                <a:solidFill>
                  <a:schemeClr val="accent4"/>
                </a:solidFill>
              </a:rPr>
              <a:t>Agregacija</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makrokategorija</a:t>
            </a:r>
            <a:r>
              <a:rPr lang="en-GB" sz="1800" dirty="0">
                <a:solidFill>
                  <a:schemeClr val="accent4"/>
                </a:solidFill>
              </a:rPr>
              <a:t> za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rizika</a:t>
            </a:r>
            <a:r>
              <a:rPr lang="en-GB" sz="1800" dirty="0">
                <a:solidFill>
                  <a:schemeClr val="accent4"/>
                </a:solidFill>
              </a:rPr>
              <a:t> </a:t>
            </a:r>
            <a:r>
              <a:rPr lang="en-GB" sz="1800" dirty="0" err="1">
                <a:solidFill>
                  <a:schemeClr val="accent4"/>
                </a:solidFill>
              </a:rPr>
              <a:t>problema</a:t>
            </a:r>
            <a:r>
              <a:rPr lang="en-GB" sz="1800" dirty="0">
                <a:solidFill>
                  <a:schemeClr val="accent4"/>
                </a:solidFill>
              </a:rPr>
              <a:t> (</a:t>
            </a:r>
            <a:r>
              <a:rPr lang="en-GB" sz="1800" dirty="0" err="1">
                <a:solidFill>
                  <a:schemeClr val="accent4"/>
                </a:solidFill>
              </a:rPr>
              <a:t>opasnosti</a:t>
            </a:r>
            <a:r>
              <a:rPr lang="en-GB" sz="1800" dirty="0">
                <a:solidFill>
                  <a:schemeClr val="accent4"/>
                </a:solidFill>
              </a:rPr>
              <a:t>)</a:t>
            </a:r>
          </a:p>
        </p:txBody>
      </p:sp>
      <mc:AlternateContent xmlns:mc="http://schemas.openxmlformats.org/markup-compatibility/2006">
        <mc:Choice xmlns:a14="http://schemas.microsoft.com/office/drawing/2010/main" Requires="a14">
          <p:sp>
            <p:nvSpPr>
              <p:cNvPr id="6" name="CuadroTexto 5">
                <a:extLst>
                  <a:ext uri="{FF2B5EF4-FFF2-40B4-BE49-F238E27FC236}">
                    <a16:creationId xmlns:a16="http://schemas.microsoft.com/office/drawing/2014/main" id="{E9E50B99-26FF-411E-BF33-307B6103F3F0}"/>
                  </a:ext>
                </a:extLst>
              </p:cNvPr>
              <p:cNvSpPr txBox="1"/>
              <p:nvPr/>
            </p:nvSpPr>
            <p:spPr>
              <a:xfrm>
                <a:off x="554400" y="1606608"/>
                <a:ext cx="7754714" cy="3303853"/>
              </a:xfrm>
              <a:prstGeom prst="rect">
                <a:avLst/>
              </a:prstGeom>
              <a:noFill/>
            </p:spPr>
            <p:txBody>
              <a:bodyPr wrap="square" rtlCol="0">
                <a:spAutoFit/>
              </a:bodyPr>
              <a:lstStyle/>
              <a:p>
                <a:pPr algn="just"/>
                <a:r>
                  <a:rPr lang="en-GB" sz="1100" dirty="0">
                    <a:solidFill>
                      <a:schemeClr val="tx2"/>
                    </a:solidFill>
                    <a:latin typeface="Trebuchet MS" panose="020B0603020202020204" pitchFamily="34" charset="0"/>
                  </a:rPr>
                  <a:t>U </a:t>
                </a:r>
                <a:r>
                  <a:rPr lang="en-GB" sz="1100" dirty="0" err="1">
                    <a:solidFill>
                      <a:schemeClr val="tx2"/>
                    </a:solidFill>
                    <a:latin typeface="Trebuchet MS" panose="020B0603020202020204" pitchFamily="34" charset="0"/>
                  </a:rPr>
                  <a:t>ovom</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koraku</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vrijednosti</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rizika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makro</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kategorija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dodatno</a:t>
                </a:r>
                <a:r>
                  <a:rPr lang="en-GB" sz="1100" dirty="0">
                    <a:solidFill>
                      <a:schemeClr val="tx2"/>
                    </a:solidFill>
                    <a:latin typeface="Trebuchet MS" panose="020B0603020202020204" pitchFamily="34" charset="0"/>
                  </a:rPr>
                  <a:t> se </a:t>
                </a:r>
                <a:r>
                  <a:rPr lang="en-GB" sz="1100" dirty="0" err="1">
                    <a:solidFill>
                      <a:schemeClr val="tx2"/>
                    </a:solidFill>
                    <a:latin typeface="Trebuchet MS" panose="020B0603020202020204" pitchFamily="34" charset="0"/>
                  </a:rPr>
                  <a:t>agregiraju</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kako</a:t>
                </a:r>
                <a:r>
                  <a:rPr lang="en-GB" sz="1100" dirty="0">
                    <a:solidFill>
                      <a:schemeClr val="tx2"/>
                    </a:solidFill>
                    <a:latin typeface="Trebuchet MS" panose="020B0603020202020204" pitchFamily="34" charset="0"/>
                  </a:rPr>
                  <a:t> bi se </a:t>
                </a:r>
                <a:r>
                  <a:rPr lang="en-GB" sz="1100" dirty="0" err="1">
                    <a:solidFill>
                      <a:schemeClr val="tx2"/>
                    </a:solidFill>
                    <a:latin typeface="Trebuchet MS" panose="020B0603020202020204" pitchFamily="34" charset="0"/>
                  </a:rPr>
                  <a:t>dobila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vrijednost</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rizika</a:t>
                </a:r>
                <a:r>
                  <a:rPr lang="en-GB" sz="1100" dirty="0">
                    <a:solidFill>
                      <a:schemeClr val="tx2"/>
                    </a:solidFill>
                    <a:latin typeface="Trebuchet MS" panose="020B0603020202020204" pitchFamily="34" charset="0"/>
                  </a:rPr>
                  <a:t> za </a:t>
                </a:r>
                <a:r>
                  <a:rPr lang="en-GB" sz="1100" dirty="0" err="1">
                    <a:solidFill>
                      <a:schemeClr val="tx2"/>
                    </a:solidFill>
                    <a:latin typeface="Trebuchet MS" panose="020B0603020202020204" pitchFamily="34" charset="0"/>
                  </a:rPr>
                  <a:t>probleme</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opasnosti</a:t>
                </a:r>
                <a:r>
                  <a:rPr lang="en-GB" sz="1100" dirty="0">
                    <a:solidFill>
                      <a:schemeClr val="tx2"/>
                    </a:solidFill>
                    <a:latin typeface="Trebuchet MS" panose="020B0603020202020204" pitchFamily="34" charset="0"/>
                  </a:rPr>
                  <a:t>).</a:t>
                </a:r>
                <a:r>
                  <a:rPr lang="en-GB" sz="1100" dirty="0" err="1">
                    <a:solidFill>
                      <a:schemeClr val="tx2"/>
                    </a:solidFill>
                    <a:latin typeface="Trebuchet MS" panose="020B0603020202020204" pitchFamily="34" charset="0"/>
                  </a:rPr>
                  <a:t>Budući</a:t>
                </a:r>
                <a:r>
                  <a:rPr lang="en-GB" sz="1100" dirty="0">
                    <a:solidFill>
                      <a:schemeClr val="tx2"/>
                    </a:solidFill>
                    <a:latin typeface="Trebuchet MS" panose="020B0603020202020204" pitchFamily="34" charset="0"/>
                  </a:rPr>
                  <a:t> da se </a:t>
                </a:r>
                <a:r>
                  <a:rPr lang="en-GB" sz="1100" dirty="0" err="1">
                    <a:solidFill>
                      <a:schemeClr val="tx2"/>
                    </a:solidFill>
                    <a:latin typeface="Trebuchet MS" panose="020B0603020202020204" pitchFamily="34" charset="0"/>
                  </a:rPr>
                  <a:t>radi</a:t>
                </a:r>
                <a:r>
                  <a:rPr lang="en-GB" sz="1100" dirty="0">
                    <a:solidFill>
                      <a:schemeClr val="tx2"/>
                    </a:solidFill>
                    <a:latin typeface="Trebuchet MS" panose="020B0603020202020204" pitchFamily="34" charset="0"/>
                  </a:rPr>
                  <a:t> o </a:t>
                </a:r>
                <a:r>
                  <a:rPr lang="en-GB" sz="1100" dirty="0" err="1">
                    <a:solidFill>
                      <a:schemeClr val="tx2"/>
                    </a:solidFill>
                    <a:latin typeface="Trebuchet MS" panose="020B0603020202020204" pitchFamily="34" charset="0"/>
                  </a:rPr>
                  <a:t>pristupu</a:t>
                </a:r>
                <a:r>
                  <a:rPr lang="en-GB" sz="1100" dirty="0">
                    <a:solidFill>
                      <a:schemeClr val="tx2"/>
                    </a:solidFill>
                    <a:latin typeface="Trebuchet MS" panose="020B0603020202020204" pitchFamily="34" charset="0"/>
                  </a:rPr>
                  <a:t> s </a:t>
                </a:r>
                <a:r>
                  <a:rPr lang="en-GB" sz="1100" dirty="0" err="1">
                    <a:solidFill>
                      <a:schemeClr val="tx2"/>
                    </a:solidFill>
                    <a:latin typeface="Trebuchet MS" panose="020B0603020202020204" pitchFamily="34" charset="0"/>
                  </a:rPr>
                  <a:t>više</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rizika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agregacija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rezultata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makro</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kategorija</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odvija</a:t>
                </a:r>
                <a:r>
                  <a:rPr lang="en-GB" sz="1100" dirty="0">
                    <a:solidFill>
                      <a:schemeClr val="tx2"/>
                    </a:solidFill>
                    <a:latin typeface="Trebuchet MS" panose="020B0603020202020204" pitchFamily="34" charset="0"/>
                  </a:rPr>
                  <a:t> se </a:t>
                </a:r>
                <a:r>
                  <a:rPr lang="en-GB" sz="1100" dirty="0" err="1">
                    <a:solidFill>
                      <a:schemeClr val="tx2"/>
                    </a:solidFill>
                    <a:latin typeface="Trebuchet MS" panose="020B0603020202020204" pitchFamily="34" charset="0"/>
                  </a:rPr>
                  <a:t>putem</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aritmetičke</a:t>
                </a:r>
                <a:r>
                  <a:rPr lang="en-GB" sz="1100" dirty="0">
                    <a:solidFill>
                      <a:schemeClr val="tx2"/>
                    </a:solidFill>
                    <a:latin typeface="Trebuchet MS" panose="020B0603020202020204" pitchFamily="34" charset="0"/>
                  </a:rPr>
                  <a:t> </a:t>
                </a:r>
                <a:r>
                  <a:rPr lang="en-GB" sz="1100" dirty="0" err="1">
                    <a:solidFill>
                      <a:schemeClr val="tx2"/>
                    </a:solidFill>
                    <a:latin typeface="Trebuchet MS" panose="020B0603020202020204" pitchFamily="34" charset="0"/>
                  </a:rPr>
                  <a:t>sredine</a:t>
                </a:r>
                <a:r>
                  <a:rPr lang="en-GB" sz="1100" dirty="0">
                    <a:solidFill>
                      <a:schemeClr val="tx2"/>
                    </a:solidFill>
                    <a:latin typeface="Trebuchet MS" panose="020B0603020202020204" pitchFamily="34" charset="0"/>
                  </a:rPr>
                  <a:t>.</a:t>
                </a:r>
              </a:p>
              <a:p>
                <a:pPr algn="just"/>
                <a:endParaRPr lang="en-GB" sz="1100" i="1" dirty="0">
                  <a:solidFill>
                    <a:schemeClr val="tx2"/>
                  </a:solidFill>
                  <a:effectLst/>
                  <a:latin typeface="Trebuchet MS" panose="020B0603020202020204" pitchFamily="34" charset="0"/>
                  <a:ea typeface="Times New Roman" panose="02020603050405020304" pitchFamily="18" charset="0"/>
                </a:endParaRPr>
              </a:p>
              <a:p>
                <a:pPr algn="just"/>
                <a:r>
                  <a:rPr lang="hr-HR" sz="1100" i="1" dirty="0">
                    <a:solidFill>
                      <a:schemeClr val="tx2"/>
                    </a:solidFill>
                    <a:latin typeface="Trebuchet MS" panose="020B0603020202020204" pitchFamily="34" charset="0"/>
                    <a:ea typeface="Times New Roman" panose="02020603050405020304" pitchFamily="18" charset="0"/>
                  </a:rPr>
                  <a:t>Vrijednost problema rizika </a:t>
                </a:r>
                <a:r>
                  <a:rPr lang="en-GB" sz="1100" dirty="0">
                    <a:solidFill>
                      <a:schemeClr val="tx2"/>
                    </a:solidFill>
                    <a:effectLst/>
                    <a:latin typeface="Trebuchet MS" panose="020B0603020202020204" pitchFamily="34" charset="0"/>
                    <a:ea typeface="Times New Roman" panose="02020603050405020304" pitchFamily="18" charset="0"/>
                  </a:rPr>
                  <a:t>= </a:t>
                </a:r>
                <a14:m>
                  <m:oMath xmlns:m="http://schemas.openxmlformats.org/officeDocument/2006/math">
                    <m:nary>
                      <m:naryPr>
                        <m:chr m:val="∑"/>
                        <m:limLoc m:val="undOvr"/>
                        <m:ctrlPr>
                          <a:rPr lang="en-GB" sz="1100" i="1">
                            <a:solidFill>
                              <a:schemeClr val="tx2"/>
                            </a:solidFill>
                            <a:effectLst/>
                            <a:latin typeface="Cambria Math" panose="02040503050406030204" pitchFamily="18" charset="0"/>
                            <a:ea typeface="Times New Roman" panose="02020603050405020304" pitchFamily="18" charset="0"/>
                          </a:rPr>
                        </m:ctrlPr>
                      </m:naryPr>
                      <m:sub>
                        <m:r>
                          <a:rPr lang="en-GB" sz="1100" i="1">
                            <a:solidFill>
                              <a:schemeClr val="tx2"/>
                            </a:solidFill>
                            <a:effectLst/>
                            <a:latin typeface="Cambria Math" panose="02040503050406030204" pitchFamily="18" charset="0"/>
                            <a:ea typeface="Times New Roman" panose="02020603050405020304" pitchFamily="18" charset="0"/>
                          </a:rPr>
                          <m:t>𝑖</m:t>
                        </m:r>
                        <m:r>
                          <a:rPr lang="en-GB" sz="1100" i="1">
                            <a:solidFill>
                              <a:schemeClr val="tx2"/>
                            </a:solidFill>
                            <a:effectLst/>
                            <a:latin typeface="Cambria Math" panose="02040503050406030204" pitchFamily="18" charset="0"/>
                            <a:ea typeface="Times New Roman" panose="02020603050405020304" pitchFamily="18" charset="0"/>
                          </a:rPr>
                          <m:t>=1</m:t>
                        </m:r>
                      </m:sub>
                      <m:sup>
                        <m:r>
                          <a:rPr lang="en-GB" sz="1100" i="1">
                            <a:solidFill>
                              <a:schemeClr val="tx2"/>
                            </a:solidFill>
                            <a:effectLst/>
                            <a:latin typeface="Cambria Math" panose="02040503050406030204" pitchFamily="18" charset="0"/>
                            <a:ea typeface="Times New Roman" panose="02020603050405020304" pitchFamily="18" charset="0"/>
                          </a:rPr>
                          <m:t>𝑛</m:t>
                        </m:r>
                      </m:sup>
                      <m:e>
                        <m:r>
                          <a:rPr lang="en-GB" sz="1100" i="1">
                            <a:solidFill>
                              <a:schemeClr val="tx2"/>
                            </a:solidFill>
                            <a:effectLst/>
                            <a:latin typeface="Cambria Math" panose="02040503050406030204" pitchFamily="18" charset="0"/>
                            <a:ea typeface="Times New Roman" panose="02020603050405020304" pitchFamily="18" charset="0"/>
                          </a:rPr>
                          <m:t>(</m:t>
                        </m:r>
                        <m:sSub>
                          <m:sSubPr>
                            <m:ctrlPr>
                              <a:rPr lang="en-GB" sz="1100" i="1">
                                <a:solidFill>
                                  <a:schemeClr val="tx2"/>
                                </a:solidFill>
                                <a:effectLst/>
                                <a:latin typeface="Cambria Math" panose="02040503050406030204" pitchFamily="18" charset="0"/>
                                <a:ea typeface="Times New Roman" panose="02020603050405020304" pitchFamily="18" charset="0"/>
                              </a:rPr>
                            </m:ctrlPr>
                          </m:sSubPr>
                          <m:e>
                            <m:r>
                              <a:rPr lang="en-GB" sz="1100" i="1">
                                <a:solidFill>
                                  <a:schemeClr val="tx2"/>
                                </a:solidFill>
                                <a:effectLst/>
                                <a:latin typeface="Cambria Math" panose="02040503050406030204" pitchFamily="18" charset="0"/>
                                <a:ea typeface="Times New Roman" panose="02020603050405020304" pitchFamily="18" charset="0"/>
                              </a:rPr>
                              <m:t>𝐶</m:t>
                            </m:r>
                          </m:e>
                          <m:sub>
                            <m:r>
                              <a:rPr lang="en-GB" sz="1100" i="1">
                                <a:solidFill>
                                  <a:schemeClr val="tx2"/>
                                </a:solidFill>
                                <a:effectLst/>
                                <a:latin typeface="Cambria Math" panose="02040503050406030204" pitchFamily="18" charset="0"/>
                                <a:ea typeface="Times New Roman" panose="02020603050405020304" pitchFamily="18" charset="0"/>
                              </a:rPr>
                              <m:t>𝑖</m:t>
                            </m:r>
                          </m:sub>
                        </m:sSub>
                        <m:r>
                          <a:rPr lang="en-GB" sz="1100" i="1">
                            <a:solidFill>
                              <a:schemeClr val="tx2"/>
                            </a:solidFill>
                            <a:effectLst/>
                            <a:latin typeface="Cambria Math" panose="02040503050406030204" pitchFamily="18" charset="0"/>
                            <a:ea typeface="Times New Roman" panose="02020603050405020304" pitchFamily="18" charset="0"/>
                          </a:rPr>
                          <m:t> × </m:t>
                        </m:r>
                        <m:sSub>
                          <m:sSubPr>
                            <m:ctrlPr>
                              <a:rPr lang="en-GB" sz="1100" i="1">
                                <a:solidFill>
                                  <a:schemeClr val="tx2"/>
                                </a:solidFill>
                                <a:effectLst/>
                                <a:latin typeface="Cambria Math" panose="02040503050406030204" pitchFamily="18" charset="0"/>
                                <a:ea typeface="Times New Roman" panose="02020603050405020304" pitchFamily="18" charset="0"/>
                              </a:rPr>
                            </m:ctrlPr>
                          </m:sSubPr>
                          <m:e>
                            <m:r>
                              <a:rPr lang="en-GB" sz="1100" i="1">
                                <a:solidFill>
                                  <a:schemeClr val="tx2"/>
                                </a:solidFill>
                                <a:effectLst/>
                                <a:latin typeface="Cambria Math" panose="02040503050406030204" pitchFamily="18" charset="0"/>
                                <a:ea typeface="Times New Roman" panose="02020603050405020304" pitchFamily="18" charset="0"/>
                              </a:rPr>
                              <m:t>𝑊</m:t>
                            </m:r>
                          </m:e>
                          <m:sub>
                            <m:r>
                              <a:rPr lang="en-GB" sz="1100" i="1">
                                <a:solidFill>
                                  <a:schemeClr val="tx2"/>
                                </a:solidFill>
                                <a:effectLst/>
                                <a:latin typeface="Cambria Math" panose="02040503050406030204" pitchFamily="18" charset="0"/>
                                <a:ea typeface="Times New Roman" panose="02020603050405020304" pitchFamily="18" charset="0"/>
                              </a:rPr>
                              <m:t>𝑖</m:t>
                            </m:r>
                          </m:sub>
                        </m:sSub>
                        <m:r>
                          <a:rPr lang="en-GB" sz="1100" i="1">
                            <a:solidFill>
                              <a:schemeClr val="tx2"/>
                            </a:solidFill>
                            <a:effectLst/>
                            <a:latin typeface="Cambria Math" panose="02040503050406030204" pitchFamily="18" charset="0"/>
                            <a:ea typeface="Times New Roman" panose="02020603050405020304" pitchFamily="18" charset="0"/>
                          </a:rPr>
                          <m:t>)</m:t>
                        </m:r>
                      </m:e>
                    </m:nary>
                  </m:oMath>
                </a14:m>
                <a:endParaRPr lang="en-GB" sz="1100" dirty="0">
                  <a:solidFill>
                    <a:schemeClr val="tx2"/>
                  </a:solidFill>
                  <a:latin typeface="Trebuchet MS" panose="020B0603020202020204" pitchFamily="34" charset="0"/>
                  <a:ea typeface="Arial" panose="020B0604020202020204" pitchFamily="34" charset="0"/>
                </a:endParaRPr>
              </a:p>
              <a:p>
                <a:pPr algn="just"/>
                <a:r>
                  <a:rPr lang="en-GB" sz="1100" dirty="0">
                    <a:solidFill>
                      <a:schemeClr val="tx2"/>
                    </a:solidFill>
                    <a:effectLst/>
                    <a:latin typeface="Trebuchet MS" panose="020B0603020202020204" pitchFamily="34" charset="0"/>
                    <a:ea typeface="Arial" panose="020B0604020202020204" pitchFamily="34" charset="0"/>
                  </a:rPr>
                  <a:t>where:</a:t>
                </a:r>
                <a:endParaRPr lang="en-GB" sz="1100" dirty="0">
                  <a:solidFill>
                    <a:schemeClr val="tx2"/>
                  </a:solidFill>
                  <a:effectLst/>
                  <a:latin typeface="Trebuchet MS" panose="020B0603020202020204" pitchFamily="34" charset="0"/>
                  <a:ea typeface="Times New Roman" panose="02020603050405020304" pitchFamily="18" charset="0"/>
                </a:endParaRPr>
              </a:p>
              <a:p>
                <a:pPr marL="342900" marR="215265" lvl="0" indent="-342900" algn="l">
                  <a:lnSpc>
                    <a:spcPct val="107000"/>
                  </a:lnSpc>
                  <a:spcBef>
                    <a:spcPts val="600"/>
                  </a:spcBef>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C</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hr-HR"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je vrijednost rizika </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100" i="1"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-t</a:t>
                </a:r>
                <a:r>
                  <a:rPr lang="hr-HR"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e</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Ma</a:t>
                </a:r>
                <a:r>
                  <a:rPr lang="hr-HR" sz="1100" dirty="0" err="1">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kro</a:t>
                </a:r>
                <a:r>
                  <a:rPr lang="hr-HR"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kategorije</a:t>
                </a:r>
                <a:endPar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1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ponder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povezan</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 s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-tom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makro</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kategorijom</a:t>
                </a:r>
                <a:endParaRPr lang="hr-HR"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Aft>
                    <a:spcPts val="800"/>
                  </a:spcAft>
                  <a:buFont typeface="Aptos"/>
                  <a:buChar char="-"/>
                  <a:tabLst>
                    <a:tab pos="1890395" algn="l"/>
                  </a:tabLst>
                </a:pPr>
                <a:r>
                  <a:rPr lang="en-GB" sz="11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n</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 =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ukupan</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broj</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razmatranih</a:t>
                </a:r>
                <a:r>
                  <a:rPr lang="en-GB" sz="1100" dirty="0">
                    <a:solidFill>
                      <a:schemeClr val="tx2"/>
                    </a:solidFill>
                    <a:latin typeface="Trebuchet MS" panose="020B0603020202020204" pitchFamily="34" charset="0"/>
                    <a:ea typeface="Trebuchet MS" panose="020B0603020202020204" pitchFamily="34" charset="0"/>
                    <a:cs typeface="Times New Roman" panose="02020603050405020304" pitchFamily="18" charset="0"/>
                  </a:rPr>
                  <a:t> </a:t>
                </a:r>
                <a:r>
                  <a:rPr lang="en-GB" sz="1100" dirty="0" err="1">
                    <a:solidFill>
                      <a:schemeClr val="tx2"/>
                    </a:solidFill>
                    <a:latin typeface="Trebuchet MS" panose="020B0603020202020204" pitchFamily="34" charset="0"/>
                    <a:ea typeface="Trebuchet MS" panose="020B0603020202020204" pitchFamily="34" charset="0"/>
                    <a:cs typeface="Times New Roman" panose="02020603050405020304" pitchFamily="18" charset="0"/>
                  </a:rPr>
                  <a:t>makrokategorija</a:t>
                </a:r>
                <a:endParaRPr lang="hr-HR"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marL="342900" marR="215265" lvl="0" indent="-342900">
                  <a:lnSpc>
                    <a:spcPct val="107000"/>
                  </a:lnSpc>
                  <a:spcAft>
                    <a:spcPts val="800"/>
                  </a:spcAft>
                  <a:buFont typeface="Aptos"/>
                  <a:buChar char="-"/>
                  <a:tabLst>
                    <a:tab pos="1890395" algn="l"/>
                  </a:tabLst>
                </a:pPr>
                <a:r>
                  <a:rPr lang="en-GB" sz="1100" dirty="0" err="1">
                    <a:solidFill>
                      <a:schemeClr val="tx2"/>
                    </a:solidFill>
                    <a:latin typeface="Trebuchet MS" panose="020B0603020202020204" pitchFamily="34" charset="0"/>
                    <a:ea typeface="Times New Roman" panose="02020603050405020304" pitchFamily="18" charset="0"/>
                  </a:rPr>
                  <a:t>Faktori</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težine</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moraju</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ispunjavati</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sljedeća</a:t>
                </a:r>
                <a:r>
                  <a:rPr lang="en-GB" sz="1100" dirty="0">
                    <a:solidFill>
                      <a:schemeClr val="tx2"/>
                    </a:solidFill>
                    <a:latin typeface="Trebuchet MS" panose="020B0603020202020204" pitchFamily="34" charset="0"/>
                    <a:ea typeface="Times New Roman" panose="02020603050405020304" pitchFamily="18" charset="0"/>
                  </a:rPr>
                  <a:t> </a:t>
                </a:r>
                <a:r>
                  <a:rPr lang="en-GB" sz="1100" dirty="0" err="1">
                    <a:solidFill>
                      <a:schemeClr val="tx2"/>
                    </a:solidFill>
                    <a:latin typeface="Trebuchet MS" panose="020B0603020202020204" pitchFamily="34" charset="0"/>
                    <a:ea typeface="Times New Roman" panose="02020603050405020304" pitchFamily="18" charset="0"/>
                  </a:rPr>
                  <a:t>svojstva</a:t>
                </a:r>
                <a:r>
                  <a:rPr lang="en-GB" sz="1100" dirty="0">
                    <a:solidFill>
                      <a:schemeClr val="tx2"/>
                    </a:solidFill>
                    <a:latin typeface="Trebuchet MS" panose="020B0603020202020204" pitchFamily="34" charset="0"/>
                    <a:ea typeface="Times New Roman" panose="02020603050405020304" pitchFamily="18" charset="0"/>
                  </a:rPr>
                  <a:t> </a:t>
                </a:r>
                <a:r>
                  <a:rPr lang="en-GB" sz="1100" dirty="0">
                    <a:solidFill>
                      <a:schemeClr val="tx2"/>
                    </a:solidFill>
                    <a:effectLst/>
                    <a:latin typeface="Trebuchet MS" panose="020B0603020202020204" pitchFamily="34" charset="0"/>
                    <a:ea typeface="Times New Roman" panose="02020603050405020304" pitchFamily="18" charset="0"/>
                  </a:rPr>
                  <a:t>:</a:t>
                </a:r>
              </a:p>
              <a:p>
                <a:pPr marL="342900" marR="215265" lvl="0" indent="-342900" algn="l">
                  <a:lnSpc>
                    <a:spcPct val="107000"/>
                  </a:lnSpc>
                  <a:spcBef>
                    <a:spcPts val="600"/>
                  </a:spcBef>
                  <a:spcAft>
                    <a:spcPts val="800"/>
                  </a:spcAft>
                  <a:buFont typeface="Aptos"/>
                  <a:buChar char="-"/>
                  <a:tabLst>
                    <a:tab pos="1890395" algn="l"/>
                  </a:tabLst>
                </a:pP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0&lt;= W</a:t>
                </a:r>
                <a:r>
                  <a:rPr lang="en-GB" sz="1100"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1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&lt;=1</a:t>
                </a:r>
              </a:p>
              <a:p>
                <a:pPr marL="342900" marR="215265" lvl="0" indent="-342900" algn="l">
                  <a:lnSpc>
                    <a:spcPct val="107000"/>
                  </a:lnSpc>
                  <a:spcAft>
                    <a:spcPts val="800"/>
                  </a:spcAft>
                  <a:buFont typeface="Aptos"/>
                  <a:buChar char="-"/>
                  <a:tabLst>
                    <a:tab pos="1890395" algn="l"/>
                  </a:tabLst>
                </a:pPr>
                <a14:m>
                  <m:oMath xmlns:m="http://schemas.openxmlformats.org/officeDocument/2006/math">
                    <m:nary>
                      <m:naryPr>
                        <m:chr m:val="∑"/>
                        <m:limLoc m:val="undOv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1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600" dirty="0">
                  <a:effectLst/>
                  <a:latin typeface="Trebuchet MS" panose="020B0603020202020204" pitchFamily="34" charset="0"/>
                  <a:ea typeface="Trebuchet MS" panose="020B0603020202020204" pitchFamily="34" charset="0"/>
                  <a:cs typeface="Times New Roman" panose="02020603050405020304" pitchFamily="18" charset="0"/>
                </a:endParaRPr>
              </a:p>
              <a:p>
                <a:pPr algn="just"/>
                <a:endParaRPr lang="en-GB" sz="1100" dirty="0">
                  <a:solidFill>
                    <a:schemeClr val="tx2"/>
                  </a:solidFill>
                  <a:latin typeface="Trebuchet MS" panose="020B0603020202020204" pitchFamily="34" charset="0"/>
                </a:endParaRPr>
              </a:p>
              <a:p>
                <a:pPr algn="just"/>
                <a:endParaRPr lang="en-GB" sz="1100" dirty="0">
                  <a:solidFill>
                    <a:schemeClr val="tx2"/>
                  </a:solidFill>
                  <a:latin typeface="Trebuchet MS" panose="020B0603020202020204" pitchFamily="34" charset="0"/>
                </a:endParaRPr>
              </a:p>
            </p:txBody>
          </p:sp>
        </mc:Choice>
        <mc:Fallback>
          <p:sp>
            <p:nvSpPr>
              <p:cNvPr id="6" name="CuadroTexto 5">
                <a:extLst>
                  <a:ext uri="{FF2B5EF4-FFF2-40B4-BE49-F238E27FC236}">
                    <a16:creationId xmlns:a16="http://schemas.microsoft.com/office/drawing/2014/main" id="{E9E50B99-26FF-411E-BF33-307B6103F3F0}"/>
                  </a:ext>
                </a:extLst>
              </p:cNvPr>
              <p:cNvSpPr txBox="1">
                <a:spLocks noRot="1" noChangeAspect="1" noMove="1" noResize="1" noEditPoints="1" noAdjustHandles="1" noChangeArrowheads="1" noChangeShapeType="1" noTextEdit="1"/>
              </p:cNvSpPr>
              <p:nvPr/>
            </p:nvSpPr>
            <p:spPr>
              <a:xfrm>
                <a:off x="554400" y="1606608"/>
                <a:ext cx="7754714" cy="3303853"/>
              </a:xfrm>
              <a:prstGeom prst="rect">
                <a:avLst/>
              </a:prstGeom>
              <a:blipFill>
                <a:blip r:embed="rId3"/>
                <a:stretch>
                  <a:fillRect t="-185"/>
                </a:stretch>
              </a:blipFill>
            </p:spPr>
            <p:txBody>
              <a:bodyPr/>
              <a:lstStyle/>
              <a:p>
                <a:r>
                  <a:rPr lang="hr-HR">
                    <a:noFill/>
                  </a:rPr>
                  <a:t> </a:t>
                </a:r>
              </a:p>
            </p:txBody>
          </p:sp>
        </mc:Fallback>
      </mc:AlternateContent>
      <p:sp>
        <p:nvSpPr>
          <p:cNvPr id="5" name="Google Shape;262;p14">
            <a:extLst>
              <a:ext uri="{FF2B5EF4-FFF2-40B4-BE49-F238E27FC236}">
                <a16:creationId xmlns:a16="http://schemas.microsoft.com/office/drawing/2014/main" id="{1B66BF34-82E2-4455-8789-DB40B64B1CF9}"/>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0088947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97"/>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6" name="Google Shape;526;p97"/>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7" name="Google Shape;527;p97"/>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hr-HR" dirty="0">
                <a:solidFill>
                  <a:schemeClr val="accent4"/>
                </a:solidFill>
              </a:rPr>
              <a:t>Proces procjene RBE Metode</a:t>
            </a:r>
            <a:endParaRPr dirty="0">
              <a:solidFill>
                <a:schemeClr val="accent4"/>
              </a:solidFill>
            </a:endParaRPr>
          </a:p>
        </p:txBody>
      </p:sp>
      <p:sp>
        <p:nvSpPr>
          <p:cNvPr id="528" name="Google Shape;528;p97"/>
          <p:cNvSpPr txBox="1"/>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6: </a:t>
            </a:r>
            <a:r>
              <a:rPr lang="hr-HR" b="1" dirty="0" err="1">
                <a:solidFill>
                  <a:schemeClr val="accent4"/>
                </a:solidFill>
              </a:rPr>
              <a:t>Agregacija</a:t>
            </a:r>
            <a:r>
              <a:rPr lang="hr-HR" b="1" dirty="0">
                <a:solidFill>
                  <a:schemeClr val="accent4"/>
                </a:solidFill>
              </a:rPr>
              <a:t> vrijednosti </a:t>
            </a:r>
            <a:r>
              <a:rPr lang="hr-HR" b="1" dirty="0" err="1">
                <a:solidFill>
                  <a:schemeClr val="accent4"/>
                </a:solidFill>
              </a:rPr>
              <a:t>makrokategorija</a:t>
            </a:r>
            <a:r>
              <a:rPr lang="hr-HR" b="1" dirty="0">
                <a:solidFill>
                  <a:schemeClr val="accent4"/>
                </a:solidFill>
              </a:rPr>
              <a:t> za izračun vrijednosti rizika problema (opasnosti)</a:t>
            </a:r>
            <a:endParaRPr b="1" dirty="0">
              <a:solidFill>
                <a:schemeClr val="accent4"/>
              </a:solidFill>
            </a:endParaRPr>
          </a:p>
        </p:txBody>
      </p:sp>
      <p:sp>
        <p:nvSpPr>
          <p:cNvPr id="529" name="Google Shape;529;p97"/>
          <p:cNvSpPr txBox="1"/>
          <p:nvPr/>
        </p:nvSpPr>
        <p:spPr>
          <a:xfrm>
            <a:off x="554400" y="1935256"/>
            <a:ext cx="7754700" cy="461624"/>
          </a:xfrm>
          <a:prstGeom prst="rect">
            <a:avLst/>
          </a:prstGeom>
          <a:noFill/>
          <a:ln>
            <a:noFill/>
          </a:ln>
        </p:spPr>
        <p:txBody>
          <a:bodyPr spcFirstLastPara="1" wrap="square" lIns="91425" tIns="45700" rIns="91425" bIns="45700" anchor="t" anchorCtr="0">
            <a:spAutoFit/>
          </a:bodyPr>
          <a:lstStyle/>
          <a:p>
            <a:pPr lvl="0" algn="just"/>
            <a:r>
              <a:rPr lang="hr-HR" sz="1200" dirty="0">
                <a:solidFill>
                  <a:schemeClr val="lt2"/>
                </a:solidFill>
                <a:latin typeface="Trebuchet MS"/>
                <a:ea typeface="Trebuchet MS"/>
                <a:cs typeface="Trebuchet MS"/>
                <a:sym typeface="Trebuchet MS"/>
              </a:rPr>
              <a:t>Problem „Ekstremne vrućine“ uključuje 3 makro kategorije. U sljedećoj Tablici 15 prikazana je vrijednost rizika svake od njih i relativna težina.</a:t>
            </a:r>
            <a:r>
              <a:rPr lang="en-MT" sz="1200" b="0" i="0" u="none" strike="noStrike" cap="none" dirty="0">
                <a:solidFill>
                  <a:schemeClr val="lt2"/>
                </a:solidFill>
                <a:latin typeface="Trebuchet MS"/>
                <a:ea typeface="Trebuchet MS"/>
                <a:cs typeface="Trebuchet MS"/>
                <a:sym typeface="Trebuchet MS"/>
              </a:rPr>
              <a:t>.</a:t>
            </a:r>
            <a:endParaRPr sz="1200" b="0" i="0" u="none" strike="noStrike" cap="none" dirty="0">
              <a:solidFill>
                <a:schemeClr val="lt2"/>
              </a:solidFill>
              <a:latin typeface="Trebuchet MS"/>
              <a:ea typeface="Trebuchet MS"/>
              <a:cs typeface="Trebuchet MS"/>
              <a:sym typeface="Trebuchet MS"/>
            </a:endParaRPr>
          </a:p>
        </p:txBody>
      </p:sp>
      <p:sp>
        <p:nvSpPr>
          <p:cNvPr id="530" name="Google Shape;530;p97"/>
          <p:cNvSpPr txBox="1"/>
          <p:nvPr/>
        </p:nvSpPr>
        <p:spPr>
          <a:xfrm>
            <a:off x="554400" y="1517500"/>
            <a:ext cx="8080800"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hr-HR" sz="1600" b="1" dirty="0">
                <a:solidFill>
                  <a:schemeClr val="accent4"/>
                </a:solidFill>
                <a:latin typeface="Trebuchet MS"/>
                <a:sym typeface="Trebuchet MS"/>
              </a:rPr>
              <a:t>Primjer</a:t>
            </a:r>
            <a:endParaRPr dirty="0"/>
          </a:p>
        </p:txBody>
      </p:sp>
      <p:graphicFrame>
        <p:nvGraphicFramePr>
          <p:cNvPr id="531" name="Google Shape;531;p97"/>
          <p:cNvGraphicFramePr/>
          <p:nvPr>
            <p:extLst>
              <p:ext uri="{D42A27DB-BD31-4B8C-83A1-F6EECF244321}">
                <p14:modId xmlns:p14="http://schemas.microsoft.com/office/powerpoint/2010/main" val="4293796054"/>
              </p:ext>
            </p:extLst>
          </p:nvPr>
        </p:nvGraphicFramePr>
        <p:xfrm>
          <a:off x="952500" y="2553700"/>
          <a:ext cx="7239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295450">
                <a:tc>
                  <a:txBody>
                    <a:bodyPr/>
                    <a:lstStyle/>
                    <a:p>
                      <a:pPr marL="0" lvl="0" indent="0" algn="ctr" rtl="0">
                        <a:spcBef>
                          <a:spcPts val="0"/>
                        </a:spcBef>
                        <a:spcAft>
                          <a:spcPts val="0"/>
                        </a:spcAft>
                        <a:buNone/>
                      </a:pPr>
                      <a:r>
                        <a:rPr lang="en-MT" sz="1200" dirty="0">
                          <a:solidFill>
                            <a:schemeClr val="lt1"/>
                          </a:solidFill>
                          <a:latin typeface="Trebuchet MS"/>
                          <a:ea typeface="Trebuchet MS"/>
                          <a:cs typeface="Trebuchet MS"/>
                          <a:sym typeface="Trebuchet MS"/>
                        </a:rPr>
                        <a:t>Ma</a:t>
                      </a:r>
                      <a:r>
                        <a:rPr lang="hr-HR" sz="1200" dirty="0" err="1">
                          <a:solidFill>
                            <a:schemeClr val="lt1"/>
                          </a:solidFill>
                          <a:latin typeface="Trebuchet MS"/>
                          <a:ea typeface="Trebuchet MS"/>
                          <a:cs typeface="Trebuchet MS"/>
                          <a:sym typeface="Trebuchet MS"/>
                        </a:rPr>
                        <a:t>kro</a:t>
                      </a:r>
                      <a:r>
                        <a:rPr lang="hr-HR" sz="1200" dirty="0">
                          <a:solidFill>
                            <a:schemeClr val="lt1"/>
                          </a:solidFill>
                          <a:latin typeface="Trebuchet MS"/>
                          <a:ea typeface="Trebuchet MS"/>
                          <a:cs typeface="Trebuchet MS"/>
                          <a:sym typeface="Trebuchet MS"/>
                        </a:rPr>
                        <a:t> kategorija</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Vrijednost rizika</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Težina</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Zdravlje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0,54</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0,7</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Energ</a:t>
                      </a:r>
                      <a:r>
                        <a:rPr lang="hr-HR" sz="1200" dirty="0" err="1">
                          <a:solidFill>
                            <a:schemeClr val="lt2"/>
                          </a:solidFill>
                          <a:latin typeface="Trebuchet MS"/>
                          <a:ea typeface="Trebuchet MS"/>
                          <a:cs typeface="Trebuchet MS"/>
                          <a:sym typeface="Trebuchet MS"/>
                        </a:rPr>
                        <a:t>ija</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0,32</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0,15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Transport</a:t>
                      </a:r>
                      <a:r>
                        <a:rPr lang="hr-HR" sz="1200" dirty="0">
                          <a:solidFill>
                            <a:schemeClr val="lt2"/>
                          </a:solidFill>
                          <a:latin typeface="Trebuchet MS"/>
                          <a:ea typeface="Trebuchet MS"/>
                          <a:cs typeface="Trebuchet MS"/>
                          <a:sym typeface="Trebuchet MS"/>
                        </a:rPr>
                        <a:t>i</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0,23</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0,15</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32" name="Google Shape;532;p97"/>
          <p:cNvSpPr txBox="1"/>
          <p:nvPr/>
        </p:nvSpPr>
        <p:spPr>
          <a:xfrm>
            <a:off x="554400" y="4184509"/>
            <a:ext cx="7754700" cy="461624"/>
          </a:xfrm>
          <a:prstGeom prst="rect">
            <a:avLst/>
          </a:prstGeom>
          <a:noFill/>
          <a:ln>
            <a:noFill/>
          </a:ln>
        </p:spPr>
        <p:txBody>
          <a:bodyPr spcFirstLastPara="1" wrap="square" lIns="91425" tIns="45700" rIns="91425" bIns="45700" anchor="t" anchorCtr="0">
            <a:spAutoFit/>
          </a:bodyPr>
          <a:lstStyle/>
          <a:p>
            <a:pPr lvl="0" algn="ctr"/>
            <a:r>
              <a:rPr lang="pl-PL" sz="1200" b="1" dirty="0">
                <a:solidFill>
                  <a:schemeClr val="lt2"/>
                </a:solidFill>
                <a:latin typeface="Trebuchet MS"/>
                <a:ea typeface="Trebuchet MS"/>
                <a:cs typeface="Trebuchet MS"/>
                <a:sym typeface="Trebuchet MS"/>
              </a:rPr>
              <a:t>Rezultat problema u odnosu na opasnost „Ekstremna vrućina“ je: Razina rizika opasnosti = (0,54*0,7)+(0,32*0,15)+(0,23*0,15)= 0,46 (neutralno)</a:t>
            </a:r>
            <a:endParaRPr sz="1200" b="1" i="0" u="none" strike="noStrike" cap="none" dirty="0">
              <a:solidFill>
                <a:schemeClr val="lt2"/>
              </a:solidFill>
              <a:latin typeface="Trebuchet MS"/>
              <a:ea typeface="Trebuchet MS"/>
              <a:cs typeface="Trebuchet MS"/>
              <a:sym typeface="Trebuchet M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4" name="Google Shape;135;p2">
            <a:extLst>
              <a:ext uri="{FF2B5EF4-FFF2-40B4-BE49-F238E27FC236}">
                <a16:creationId xmlns:a16="http://schemas.microsoft.com/office/drawing/2014/main" id="{52ED8D53-F56B-42EE-AF34-A1EFA7F6FA90}"/>
              </a:ext>
            </a:extLst>
          </p:cNvPr>
          <p:cNvSpPr txBox="1">
            <a:spLocks/>
          </p:cNvSpPr>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800" dirty="0">
                <a:solidFill>
                  <a:schemeClr val="accent4"/>
                </a:solidFill>
              </a:rPr>
              <a:t>Korak 7: </a:t>
            </a:r>
            <a:r>
              <a:rPr lang="en-GB" sz="1800" dirty="0" err="1">
                <a:solidFill>
                  <a:schemeClr val="accent4"/>
                </a:solidFill>
              </a:rPr>
              <a:t>Agregacija</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makrokategorija</a:t>
            </a:r>
            <a:r>
              <a:rPr lang="en-GB" sz="1800" dirty="0">
                <a:solidFill>
                  <a:schemeClr val="accent4"/>
                </a:solidFill>
              </a:rPr>
              <a:t> za </a:t>
            </a:r>
            <a:r>
              <a:rPr lang="en-GB" sz="1800" dirty="0" err="1">
                <a:solidFill>
                  <a:schemeClr val="accent4"/>
                </a:solidFill>
              </a:rPr>
              <a:t>izračun</a:t>
            </a:r>
            <a:r>
              <a:rPr lang="en-GB" sz="1800" dirty="0">
                <a:solidFill>
                  <a:schemeClr val="accent4"/>
                </a:solidFill>
              </a:rPr>
              <a:t> </a:t>
            </a:r>
            <a:r>
              <a:rPr lang="en-GB" sz="1800" dirty="0" err="1">
                <a:solidFill>
                  <a:schemeClr val="accent4"/>
                </a:solidFill>
              </a:rPr>
              <a:t>vrijednosti</a:t>
            </a:r>
            <a:r>
              <a:rPr lang="en-GB" sz="1800" dirty="0">
                <a:solidFill>
                  <a:schemeClr val="accent4"/>
                </a:solidFill>
              </a:rPr>
              <a:t> </a:t>
            </a:r>
            <a:r>
              <a:rPr lang="en-GB" sz="1800" dirty="0" err="1">
                <a:solidFill>
                  <a:schemeClr val="accent4"/>
                </a:solidFill>
              </a:rPr>
              <a:t>rizika</a:t>
            </a:r>
            <a:r>
              <a:rPr lang="en-GB" sz="1800" dirty="0">
                <a:solidFill>
                  <a:schemeClr val="accent4"/>
                </a:solidFill>
              </a:rPr>
              <a:t> </a:t>
            </a:r>
            <a:r>
              <a:rPr lang="en-GB" sz="1800" dirty="0" err="1">
                <a:solidFill>
                  <a:schemeClr val="accent4"/>
                </a:solidFill>
              </a:rPr>
              <a:t>problema</a:t>
            </a:r>
            <a:r>
              <a:rPr lang="en-GB" sz="1800" dirty="0">
                <a:solidFill>
                  <a:schemeClr val="accent4"/>
                </a:solidFill>
              </a:rPr>
              <a:t> (</a:t>
            </a:r>
            <a:r>
              <a:rPr lang="en-GB" sz="1800" dirty="0" err="1">
                <a:solidFill>
                  <a:schemeClr val="accent4"/>
                </a:solidFill>
              </a:rPr>
              <a:t>opasnosti</a:t>
            </a:r>
            <a:r>
              <a:rPr lang="en-GB" sz="1800" dirty="0">
                <a:solidFill>
                  <a:schemeClr val="accent4"/>
                </a:solidFill>
              </a:rPr>
              <a:t>)</a:t>
            </a:r>
          </a:p>
        </p:txBody>
      </p:sp>
      <mc:AlternateContent xmlns:mc="http://schemas.openxmlformats.org/markup-compatibility/2006">
        <mc:Choice xmlns:a14="http://schemas.microsoft.com/office/drawing/2010/main" Requires="a14">
          <p:sp>
            <p:nvSpPr>
              <p:cNvPr id="6" name="CuadroTexto 5">
                <a:extLst>
                  <a:ext uri="{FF2B5EF4-FFF2-40B4-BE49-F238E27FC236}">
                    <a16:creationId xmlns:a16="http://schemas.microsoft.com/office/drawing/2014/main" id="{E9E50B99-26FF-411E-BF33-307B6103F3F0}"/>
                  </a:ext>
                </a:extLst>
              </p:cNvPr>
              <p:cNvSpPr txBox="1"/>
              <p:nvPr/>
            </p:nvSpPr>
            <p:spPr>
              <a:xfrm>
                <a:off x="554400" y="1721794"/>
                <a:ext cx="7754714" cy="2986074"/>
              </a:xfrm>
              <a:prstGeom prst="rect">
                <a:avLst/>
              </a:prstGeom>
              <a:noFill/>
            </p:spPr>
            <p:txBody>
              <a:bodyPr wrap="square" rtlCol="0">
                <a:spAutoFit/>
              </a:bodyPr>
              <a:lstStyle/>
              <a:p>
                <a:pPr marL="900430" marR="215265">
                  <a:lnSpc>
                    <a:spcPct val="115000"/>
                  </a:lnSpc>
                  <a:spcBef>
                    <a:spcPts val="600"/>
                  </a:spcBef>
                  <a:tabLst>
                    <a:tab pos="1890395" algn="l"/>
                  </a:tabLst>
                </a:pPr>
                <a:r>
                  <a:rPr lang="en-GB" sz="1200" dirty="0" err="1">
                    <a:solidFill>
                      <a:schemeClr val="tx2"/>
                    </a:solidFill>
                    <a:latin typeface="Trebuchet MS" panose="020B0603020202020204" pitchFamily="34" charset="0"/>
                    <a:ea typeface="Arial" panose="020B0604020202020204" pitchFamily="34" charset="0"/>
                  </a:rPr>
                  <a:t>Konačno</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ukupna</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vrijednost</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rizika</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izračunava</a:t>
                </a:r>
                <a:r>
                  <a:rPr lang="en-GB" sz="1200" dirty="0">
                    <a:solidFill>
                      <a:schemeClr val="tx2"/>
                    </a:solidFill>
                    <a:latin typeface="Trebuchet MS" panose="020B0603020202020204" pitchFamily="34" charset="0"/>
                    <a:ea typeface="Arial" panose="020B0604020202020204" pitchFamily="34" charset="0"/>
                  </a:rPr>
                  <a:t> se </a:t>
                </a:r>
                <a:r>
                  <a:rPr lang="en-GB" sz="1200" dirty="0" err="1">
                    <a:solidFill>
                      <a:schemeClr val="tx2"/>
                    </a:solidFill>
                    <a:latin typeface="Trebuchet MS" panose="020B0603020202020204" pitchFamily="34" charset="0"/>
                    <a:ea typeface="Arial" panose="020B0604020202020204" pitchFamily="34" charset="0"/>
                  </a:rPr>
                  <a:t>kao</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aritmetička</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sredina</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vrijednosti</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rizika</a:t>
                </a:r>
                <a:r>
                  <a:rPr lang="en-GB" sz="1200" dirty="0">
                    <a:solidFill>
                      <a:schemeClr val="tx2"/>
                    </a:solidFill>
                    <a:latin typeface="Trebuchet MS" panose="020B0603020202020204" pitchFamily="34" charset="0"/>
                    <a:ea typeface="Arial" panose="020B0604020202020204" pitchFamily="34" charset="0"/>
                  </a:rPr>
                  <a:t> </a:t>
                </a:r>
                <a:r>
                  <a:rPr lang="en-GB" sz="1200" dirty="0" err="1">
                    <a:solidFill>
                      <a:schemeClr val="tx2"/>
                    </a:solidFill>
                    <a:latin typeface="Trebuchet MS" panose="020B0603020202020204" pitchFamily="34" charset="0"/>
                    <a:ea typeface="Arial" panose="020B0604020202020204" pitchFamily="34" charset="0"/>
                  </a:rPr>
                  <a:t>izdavanja</a:t>
                </a:r>
                <a:r>
                  <a:rPr lang="en-GB" sz="1200" dirty="0">
                    <a:solidFill>
                      <a:schemeClr val="tx2"/>
                    </a:solidFill>
                    <a:latin typeface="Trebuchet MS" panose="020B0603020202020204" pitchFamily="34" charset="0"/>
                    <a:ea typeface="Arial" panose="020B0604020202020204" pitchFamily="34" charset="0"/>
                  </a:rPr>
                  <a:t> </a:t>
                </a:r>
                <a:endParaRPr lang="hr-HR" sz="1200" dirty="0">
                  <a:solidFill>
                    <a:schemeClr val="tx2"/>
                  </a:solidFill>
                  <a:latin typeface="Trebuchet MS" panose="020B0603020202020204" pitchFamily="34" charset="0"/>
                  <a:ea typeface="Arial" panose="020B0604020202020204" pitchFamily="34" charset="0"/>
                </a:endParaRPr>
              </a:p>
              <a:p>
                <a:pPr marL="900430" marR="215265" algn="ctr">
                  <a:lnSpc>
                    <a:spcPct val="115000"/>
                  </a:lnSpc>
                  <a:spcBef>
                    <a:spcPts val="600"/>
                  </a:spcBef>
                  <a:tabLst>
                    <a:tab pos="1890395" algn="l"/>
                  </a:tabLst>
                </a:pPr>
                <a:r>
                  <a:rPr lang="hr-HR" sz="1200" dirty="0">
                    <a:solidFill>
                      <a:schemeClr val="tx2"/>
                    </a:solidFill>
                    <a:latin typeface="Trebuchet MS" panose="020B0603020202020204" pitchFamily="34" charset="0"/>
                    <a:ea typeface="Arial" panose="020B0604020202020204" pitchFamily="34" charset="0"/>
                  </a:rPr>
                  <a:t>Ukupna vrijednost rizika</a:t>
                </a:r>
                <a:r>
                  <a:rPr lang="en-GB" sz="1200" dirty="0">
                    <a:solidFill>
                      <a:schemeClr val="tx2"/>
                    </a:solidFill>
                    <a:effectLst/>
                    <a:latin typeface="Trebuchet MS" panose="020B0603020202020204" pitchFamily="34" charset="0"/>
                    <a:ea typeface="Arial" panose="020B0604020202020204" pitchFamily="34" charset="0"/>
                  </a:rPr>
                  <a:t> = </a:t>
                </a:r>
                <a14:m>
                  <m:oMath xmlns:m="http://schemas.openxmlformats.org/officeDocument/2006/math">
                    <m:nary>
                      <m:naryPr>
                        <m:chr m:val="∑"/>
                        <m:limLoc m:val="undOvr"/>
                        <m:ctrlPr>
                          <a:rPr lang="en-GB" sz="1200" i="1">
                            <a:solidFill>
                              <a:schemeClr val="tx2"/>
                            </a:solidFill>
                            <a:effectLst/>
                            <a:latin typeface="Cambria Math" panose="02040503050406030204" pitchFamily="18" charset="0"/>
                            <a:ea typeface="Times New Roman" panose="02020603050405020304" pitchFamily="18" charset="0"/>
                          </a:rPr>
                        </m:ctrlPr>
                      </m:naryPr>
                      <m:sub>
                        <m:r>
                          <a:rPr lang="en-GB" sz="1200" i="1">
                            <a:solidFill>
                              <a:schemeClr val="tx2"/>
                            </a:solidFill>
                            <a:effectLst/>
                            <a:latin typeface="Cambria Math" panose="02040503050406030204" pitchFamily="18" charset="0"/>
                            <a:ea typeface="Times New Roman" panose="02020603050405020304" pitchFamily="18" charset="0"/>
                          </a:rPr>
                          <m:t>𝑖</m:t>
                        </m:r>
                        <m:r>
                          <a:rPr lang="en-GB" sz="1200" i="1">
                            <a:solidFill>
                              <a:schemeClr val="tx2"/>
                            </a:solidFill>
                            <a:effectLst/>
                            <a:latin typeface="Cambria Math" panose="02040503050406030204" pitchFamily="18" charset="0"/>
                            <a:ea typeface="Times New Roman" panose="02020603050405020304" pitchFamily="18" charset="0"/>
                          </a:rPr>
                          <m:t>=1</m:t>
                        </m:r>
                      </m:sub>
                      <m:sup>
                        <m:r>
                          <a:rPr lang="en-GB" sz="1200" i="1">
                            <a:solidFill>
                              <a:schemeClr val="tx2"/>
                            </a:solidFill>
                            <a:effectLst/>
                            <a:latin typeface="Cambria Math" panose="02040503050406030204" pitchFamily="18" charset="0"/>
                            <a:ea typeface="Times New Roman" panose="02020603050405020304" pitchFamily="18" charset="0"/>
                          </a:rPr>
                          <m:t>𝑛</m:t>
                        </m:r>
                      </m:sup>
                      <m:e>
                        <m:r>
                          <a:rPr lang="en-GB" sz="1200" i="1">
                            <a:solidFill>
                              <a:schemeClr val="tx2"/>
                            </a:solidFill>
                            <a:effectLst/>
                            <a:latin typeface="Cambria Math" panose="02040503050406030204" pitchFamily="18" charset="0"/>
                            <a:ea typeface="Times New Roman" panose="02020603050405020304" pitchFamily="18" charset="0"/>
                          </a:rPr>
                          <m:t>(</m:t>
                        </m:r>
                        <m:sSub>
                          <m:sSubPr>
                            <m:ctrlPr>
                              <a:rPr lang="en-GB" sz="1200" i="1">
                                <a:solidFill>
                                  <a:schemeClr val="tx2"/>
                                </a:solidFill>
                                <a:effectLst/>
                                <a:latin typeface="Cambria Math" panose="02040503050406030204" pitchFamily="18" charset="0"/>
                                <a:ea typeface="Times New Roman" panose="02020603050405020304" pitchFamily="18" charset="0"/>
                              </a:rPr>
                            </m:ctrlPr>
                          </m:sSubPr>
                          <m:e>
                            <m:r>
                              <a:rPr lang="en-GB" sz="1200" i="1">
                                <a:solidFill>
                                  <a:schemeClr val="tx2"/>
                                </a:solidFill>
                                <a:effectLst/>
                                <a:latin typeface="Cambria Math" panose="02040503050406030204" pitchFamily="18" charset="0"/>
                                <a:ea typeface="Times New Roman" panose="02020603050405020304" pitchFamily="18" charset="0"/>
                              </a:rPr>
                              <m:t>𝐼</m:t>
                            </m:r>
                          </m:e>
                          <m:sub>
                            <m:r>
                              <a:rPr lang="en-GB" sz="1200" i="1">
                                <a:solidFill>
                                  <a:schemeClr val="tx2"/>
                                </a:solidFill>
                                <a:effectLst/>
                                <a:latin typeface="Cambria Math" panose="02040503050406030204" pitchFamily="18" charset="0"/>
                                <a:ea typeface="Times New Roman" panose="02020603050405020304" pitchFamily="18" charset="0"/>
                              </a:rPr>
                              <m:t>𝑖</m:t>
                            </m:r>
                          </m:sub>
                        </m:sSub>
                        <m:r>
                          <a:rPr lang="en-GB" sz="1200" i="1">
                            <a:solidFill>
                              <a:schemeClr val="tx2"/>
                            </a:solidFill>
                            <a:effectLst/>
                            <a:latin typeface="Cambria Math" panose="02040503050406030204" pitchFamily="18" charset="0"/>
                            <a:ea typeface="Times New Roman" panose="02020603050405020304" pitchFamily="18" charset="0"/>
                          </a:rPr>
                          <m:t> × </m:t>
                        </m:r>
                        <m:sSub>
                          <m:sSubPr>
                            <m:ctrlPr>
                              <a:rPr lang="en-GB" sz="1200" i="1">
                                <a:solidFill>
                                  <a:schemeClr val="tx2"/>
                                </a:solidFill>
                                <a:effectLst/>
                                <a:latin typeface="Cambria Math" panose="02040503050406030204" pitchFamily="18" charset="0"/>
                                <a:ea typeface="Times New Roman" panose="02020603050405020304" pitchFamily="18" charset="0"/>
                              </a:rPr>
                            </m:ctrlPr>
                          </m:sSubPr>
                          <m:e>
                            <m:r>
                              <a:rPr lang="en-GB" sz="1200" i="1">
                                <a:solidFill>
                                  <a:schemeClr val="tx2"/>
                                </a:solidFill>
                                <a:effectLst/>
                                <a:latin typeface="Cambria Math" panose="02040503050406030204" pitchFamily="18" charset="0"/>
                                <a:ea typeface="Times New Roman" panose="02020603050405020304" pitchFamily="18" charset="0"/>
                              </a:rPr>
                              <m:t>𝑊</m:t>
                            </m:r>
                          </m:e>
                          <m:sub>
                            <m:r>
                              <a:rPr lang="en-GB" sz="1200" i="1">
                                <a:solidFill>
                                  <a:schemeClr val="tx2"/>
                                </a:solidFill>
                                <a:effectLst/>
                                <a:latin typeface="Cambria Math" panose="02040503050406030204" pitchFamily="18" charset="0"/>
                                <a:ea typeface="Times New Roman" panose="02020603050405020304" pitchFamily="18" charset="0"/>
                              </a:rPr>
                              <m:t>𝑖</m:t>
                            </m:r>
                          </m:sub>
                        </m:sSub>
                        <m:r>
                          <a:rPr lang="en-GB" sz="1200" i="1">
                            <a:solidFill>
                              <a:schemeClr val="tx2"/>
                            </a:solidFill>
                            <a:effectLst/>
                            <a:latin typeface="Cambria Math" panose="02040503050406030204" pitchFamily="18" charset="0"/>
                            <a:ea typeface="Times New Roman" panose="02020603050405020304" pitchFamily="18" charset="0"/>
                          </a:rPr>
                          <m:t>)</m:t>
                        </m:r>
                      </m:e>
                    </m:nary>
                  </m:oMath>
                </a14:m>
                <a:endParaRPr lang="en-GB" sz="1200" dirty="0">
                  <a:solidFill>
                    <a:schemeClr val="tx2"/>
                  </a:solidFill>
                  <a:effectLst/>
                  <a:latin typeface="Trebuchet MS" panose="020B0603020202020204" pitchFamily="34" charset="0"/>
                  <a:ea typeface="Times New Roman" panose="02020603050405020304" pitchFamily="18" charset="0"/>
                </a:endParaRPr>
              </a:p>
              <a:p>
                <a:pPr marL="351790" marR="215265" indent="-171450">
                  <a:lnSpc>
                    <a:spcPct val="107000"/>
                  </a:lnSpc>
                  <a:spcBef>
                    <a:spcPts val="600"/>
                  </a:spcBef>
                  <a:spcAft>
                    <a:spcPts val="800"/>
                  </a:spcAft>
                  <a:buFontTx/>
                  <a:buChar char="-"/>
                  <a:tabLst>
                    <a:tab pos="1890395" algn="l"/>
                  </a:tabLst>
                </a:pPr>
                <a:r>
                  <a:rPr lang="en-GB" sz="1200" dirty="0">
                    <a:solidFill>
                      <a:schemeClr val="tx2"/>
                    </a:solidFill>
                    <a:effectLst/>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Ii</a:t>
                </a:r>
                <a:r>
                  <a:rPr lang="en-GB" sz="1200" dirty="0">
                    <a:solidFill>
                      <a:schemeClr val="tx2"/>
                    </a:solidFill>
                    <a:latin typeface="Trebuchet MS" panose="020B0603020202020204" pitchFamily="34" charset="0"/>
                    <a:ea typeface="Times New Roman" panose="02020603050405020304" pitchFamily="18" charset="0"/>
                  </a:rPr>
                  <a:t> je </a:t>
                </a:r>
                <a:r>
                  <a:rPr lang="en-GB" sz="1200" dirty="0" err="1">
                    <a:solidFill>
                      <a:schemeClr val="tx2"/>
                    </a:solidFill>
                    <a:latin typeface="Trebuchet MS" panose="020B0603020202020204" pitchFamily="34" charset="0"/>
                    <a:ea typeface="Times New Roman" panose="02020603050405020304" pitchFamily="18" charset="0"/>
                  </a:rPr>
                  <a:t>vrijednost</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rizika</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i</a:t>
                </a:r>
                <a:r>
                  <a:rPr lang="en-GB" sz="1200" dirty="0">
                    <a:solidFill>
                      <a:schemeClr val="tx2"/>
                    </a:solidFill>
                    <a:latin typeface="Trebuchet MS" panose="020B0603020202020204" pitchFamily="34" charset="0"/>
                    <a:ea typeface="Times New Roman" panose="02020603050405020304" pitchFamily="18" charset="0"/>
                  </a:rPr>
                  <a:t>-tog </a:t>
                </a:r>
                <a:r>
                  <a:rPr lang="en-GB" sz="1200" dirty="0" err="1">
                    <a:solidFill>
                      <a:schemeClr val="tx2"/>
                    </a:solidFill>
                    <a:latin typeface="Trebuchet MS" panose="020B0603020202020204" pitchFamily="34" charset="0"/>
                    <a:ea typeface="Times New Roman" panose="02020603050405020304" pitchFamily="18" charset="0"/>
                  </a:rPr>
                  <a:t>problema</a:t>
                </a:r>
                <a:endParaRPr lang="hr-HR" sz="1200" dirty="0">
                  <a:solidFill>
                    <a:schemeClr val="tx2"/>
                  </a:solidFill>
                  <a:latin typeface="Trebuchet MS" panose="020B0603020202020204" pitchFamily="34" charset="0"/>
                  <a:ea typeface="Times New Roman" panose="02020603050405020304" pitchFamily="18" charset="0"/>
                </a:endParaRPr>
              </a:p>
              <a:p>
                <a:pPr marL="351790" marR="215265" indent="-171450">
                  <a:lnSpc>
                    <a:spcPct val="107000"/>
                  </a:lnSpc>
                  <a:spcBef>
                    <a:spcPts val="600"/>
                  </a:spcBef>
                  <a:spcAft>
                    <a:spcPts val="800"/>
                  </a:spcAft>
                  <a:buFontTx/>
                  <a:buChar char="-"/>
                  <a:tabLst>
                    <a:tab pos="1890395" algn="l"/>
                  </a:tabLst>
                </a:pPr>
                <a:r>
                  <a:rPr lang="en-GB" sz="1200" dirty="0">
                    <a:solidFill>
                      <a:schemeClr val="tx2"/>
                    </a:solidFill>
                    <a:latin typeface="Trebuchet MS" panose="020B0603020202020204" pitchFamily="34" charset="0"/>
                    <a:ea typeface="Times New Roman" panose="02020603050405020304" pitchFamily="18" charset="0"/>
                  </a:rPr>
                  <a:t>Wi je </a:t>
                </a:r>
                <a:r>
                  <a:rPr lang="en-GB" sz="1200" dirty="0" err="1">
                    <a:solidFill>
                      <a:schemeClr val="tx2"/>
                    </a:solidFill>
                    <a:latin typeface="Trebuchet MS" panose="020B0603020202020204" pitchFamily="34" charset="0"/>
                    <a:ea typeface="Times New Roman" panose="02020603050405020304" pitchFamily="18" charset="0"/>
                  </a:rPr>
                  <a:t>težina</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povezana</a:t>
                </a:r>
                <a:r>
                  <a:rPr lang="en-GB" sz="1200" dirty="0">
                    <a:solidFill>
                      <a:schemeClr val="tx2"/>
                    </a:solidFill>
                    <a:latin typeface="Trebuchet MS" panose="020B0603020202020204" pitchFamily="34" charset="0"/>
                    <a:ea typeface="Times New Roman" panose="02020603050405020304" pitchFamily="18" charset="0"/>
                  </a:rPr>
                  <a:t> s </a:t>
                </a:r>
                <a:r>
                  <a:rPr lang="en-GB" sz="1200" dirty="0" err="1">
                    <a:solidFill>
                      <a:schemeClr val="tx2"/>
                    </a:solidFill>
                    <a:latin typeface="Trebuchet MS" panose="020B0603020202020204" pitchFamily="34" charset="0"/>
                    <a:ea typeface="Times New Roman" panose="02020603050405020304" pitchFamily="18" charset="0"/>
                  </a:rPr>
                  <a:t>i</a:t>
                </a:r>
                <a:r>
                  <a:rPr lang="en-GB" sz="1200" dirty="0">
                    <a:solidFill>
                      <a:schemeClr val="tx2"/>
                    </a:solidFill>
                    <a:latin typeface="Trebuchet MS" panose="020B0603020202020204" pitchFamily="34" charset="0"/>
                    <a:ea typeface="Times New Roman" panose="02020603050405020304" pitchFamily="18" charset="0"/>
                  </a:rPr>
                  <a:t>-tom </a:t>
                </a:r>
                <a:r>
                  <a:rPr lang="en-GB" sz="1200" dirty="0" err="1">
                    <a:solidFill>
                      <a:schemeClr val="tx2"/>
                    </a:solidFill>
                    <a:latin typeface="Trebuchet MS" panose="020B0603020202020204" pitchFamily="34" charset="0"/>
                    <a:ea typeface="Times New Roman" panose="02020603050405020304" pitchFamily="18" charset="0"/>
                  </a:rPr>
                  <a:t>opasnošću</a:t>
                </a:r>
                <a:endParaRPr lang="hr-HR" sz="1200" dirty="0">
                  <a:solidFill>
                    <a:schemeClr val="tx2"/>
                  </a:solidFill>
                  <a:latin typeface="Trebuchet MS" panose="020B0603020202020204" pitchFamily="34" charset="0"/>
                  <a:ea typeface="Times New Roman" panose="02020603050405020304" pitchFamily="18" charset="0"/>
                </a:endParaRPr>
              </a:p>
              <a:p>
                <a:pPr marL="351790" marR="215265" indent="-171450">
                  <a:lnSpc>
                    <a:spcPct val="107000"/>
                  </a:lnSpc>
                  <a:spcBef>
                    <a:spcPts val="600"/>
                  </a:spcBef>
                  <a:spcAft>
                    <a:spcPts val="800"/>
                  </a:spcAft>
                  <a:buFontTx/>
                  <a:buChar char="-"/>
                  <a:tabLst>
                    <a:tab pos="1890395" algn="l"/>
                  </a:tabLst>
                </a:pPr>
                <a:r>
                  <a:rPr lang="en-GB" sz="1200" dirty="0">
                    <a:solidFill>
                      <a:schemeClr val="tx2"/>
                    </a:solidFill>
                    <a:latin typeface="Trebuchet MS" panose="020B0603020202020204" pitchFamily="34" charset="0"/>
                    <a:ea typeface="Times New Roman" panose="02020603050405020304" pitchFamily="18" charset="0"/>
                  </a:rPr>
                  <a:t>n = </a:t>
                </a:r>
                <a:r>
                  <a:rPr lang="en-GB" sz="1200" dirty="0" err="1">
                    <a:solidFill>
                      <a:schemeClr val="tx2"/>
                    </a:solidFill>
                    <a:latin typeface="Trebuchet MS" panose="020B0603020202020204" pitchFamily="34" charset="0"/>
                    <a:ea typeface="Times New Roman" panose="02020603050405020304" pitchFamily="18" charset="0"/>
                  </a:rPr>
                  <a:t>ukupan</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broj</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razmatranih</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opasnosti</a:t>
                </a:r>
                <a:endParaRPr lang="hr-HR" sz="1200" dirty="0">
                  <a:solidFill>
                    <a:schemeClr val="tx2"/>
                  </a:solidFill>
                  <a:latin typeface="Trebuchet MS" panose="020B0603020202020204" pitchFamily="34" charset="0"/>
                  <a:ea typeface="Times New Roman" panose="02020603050405020304" pitchFamily="18" charset="0"/>
                </a:endParaRPr>
              </a:p>
              <a:p>
                <a:pPr marL="351790" marR="215265" indent="-171450">
                  <a:lnSpc>
                    <a:spcPct val="107000"/>
                  </a:lnSpc>
                  <a:spcBef>
                    <a:spcPts val="600"/>
                  </a:spcBef>
                  <a:spcAft>
                    <a:spcPts val="800"/>
                  </a:spcAft>
                  <a:buFontTx/>
                  <a:buChar char="-"/>
                  <a:tabLst>
                    <a:tab pos="1890395" algn="l"/>
                  </a:tabLst>
                </a:pPr>
                <a:r>
                  <a:rPr lang="en-GB" sz="1200" dirty="0" err="1">
                    <a:solidFill>
                      <a:schemeClr val="tx2"/>
                    </a:solidFill>
                    <a:latin typeface="Trebuchet MS" panose="020B0603020202020204" pitchFamily="34" charset="0"/>
                    <a:ea typeface="Times New Roman" panose="02020603050405020304" pitchFamily="18" charset="0"/>
                  </a:rPr>
                  <a:t>Faktori</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težine</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moraju</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ispunjavati</a:t>
                </a:r>
                <a:r>
                  <a:rPr lang="en-GB" sz="1200" dirty="0">
                    <a:solidFill>
                      <a:schemeClr val="tx2"/>
                    </a:solidFill>
                    <a:latin typeface="Trebuchet MS" panose="020B0603020202020204" pitchFamily="34" charset="0"/>
                    <a:ea typeface="Times New Roman" panose="02020603050405020304" pitchFamily="18" charset="0"/>
                  </a:rPr>
                  <a:t> </a:t>
                </a:r>
                <a:r>
                  <a:rPr lang="en-GB" sz="1200" dirty="0" err="1">
                    <a:solidFill>
                      <a:schemeClr val="tx2"/>
                    </a:solidFill>
                    <a:latin typeface="Trebuchet MS" panose="020B0603020202020204" pitchFamily="34" charset="0"/>
                    <a:ea typeface="Times New Roman" panose="02020603050405020304" pitchFamily="18" charset="0"/>
                  </a:rPr>
                  <a:t>sljedeća</a:t>
                </a:r>
                <a:r>
                  <a:rPr lang="en-GB" sz="1200" dirty="0">
                    <a:solidFill>
                      <a:schemeClr val="tx2"/>
                    </a:solidFill>
                    <a:latin typeface="Trebuchet MS" panose="020B0603020202020204" pitchFamily="34" charset="0"/>
                    <a:ea typeface="Times New Roman" panose="02020603050405020304" pitchFamily="18" charset="0"/>
                  </a:rPr>
                  <a:t> svojstva:</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0&lt;= </a:t>
                </a:r>
                <a:r>
                  <a:rPr lang="en-GB" sz="1200" i="1"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W</a:t>
                </a:r>
                <a:r>
                  <a:rPr lang="en-GB" sz="1200" i="1" baseline="-250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i</a:t>
                </a:r>
                <a:r>
                  <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rPr>
                  <a:t>&lt;=1</a:t>
                </a:r>
              </a:p>
              <a:p>
                <a:pPr marL="342900" marR="215265" lvl="0" indent="-342900" algn="l">
                  <a:lnSpc>
                    <a:spcPct val="107000"/>
                  </a:lnSpc>
                  <a:spcAft>
                    <a:spcPts val="800"/>
                  </a:spcAft>
                  <a:buFont typeface="Aptos"/>
                  <a:buChar char="-"/>
                  <a:tabLst>
                    <a:tab pos="1890395" algn="l"/>
                  </a:tabLst>
                </a:pPr>
                <a14:m>
                  <m:oMath xmlns:m="http://schemas.openxmlformats.org/officeDocument/2006/math">
                    <m:nary>
                      <m:naryPr>
                        <m:chr m:val="∑"/>
                        <m:limLoc m:val="undOvr"/>
                        <m:ctrlP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naryPr>
                      <m: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sub>
                      <m:sup>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𝑛</m:t>
                        </m:r>
                      </m:sup>
                      <m:e>
                        <m:sSub>
                          <m:sSubPr>
                            <m:ctrlP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ctrlPr>
                          </m:sSubPr>
                          <m:e>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𝑊</m:t>
                            </m:r>
                          </m:e>
                          <m: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𝑖</m:t>
                            </m:r>
                          </m:sub>
                        </m:sSub>
                        <m:r>
                          <a:rPr lang="en-GB" sz="1200" i="1">
                            <a:solidFill>
                              <a:schemeClr val="tx2"/>
                            </a:solidFill>
                            <a:effectLst/>
                            <a:latin typeface="Cambria Math" panose="02040503050406030204" pitchFamily="18" charset="0"/>
                            <a:ea typeface="Trebuchet MS" panose="020B0603020202020204" pitchFamily="34" charset="0"/>
                            <a:cs typeface="Times New Roman" panose="02020603050405020304" pitchFamily="18" charset="0"/>
                          </a:rPr>
                          <m:t>=1</m:t>
                        </m:r>
                      </m:e>
                    </m:nary>
                  </m:oMath>
                </a14:m>
                <a:endParaRPr lang="en-GB" sz="1200" dirty="0">
                  <a:solidFill>
                    <a:schemeClr val="tx2"/>
                  </a:solidFill>
                  <a:effectLst/>
                  <a:latin typeface="Trebuchet MS" panose="020B0603020202020204" pitchFamily="34" charset="0"/>
                  <a:ea typeface="Trebuchet MS" panose="020B0603020202020204" pitchFamily="34" charset="0"/>
                  <a:cs typeface="Times New Roman" panose="02020603050405020304" pitchFamily="18" charset="0"/>
                </a:endParaRP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mc:Choice>
        <mc:Fallback>
          <p:sp>
            <p:nvSpPr>
              <p:cNvPr id="6" name="CuadroTexto 5">
                <a:extLst>
                  <a:ext uri="{FF2B5EF4-FFF2-40B4-BE49-F238E27FC236}">
                    <a16:creationId xmlns:a16="http://schemas.microsoft.com/office/drawing/2014/main" id="{E9E50B99-26FF-411E-BF33-307B6103F3F0}"/>
                  </a:ext>
                </a:extLst>
              </p:cNvPr>
              <p:cNvSpPr txBox="1">
                <a:spLocks noRot="1" noChangeAspect="1" noMove="1" noResize="1" noEditPoints="1" noAdjustHandles="1" noChangeArrowheads="1" noChangeShapeType="1" noTextEdit="1"/>
              </p:cNvSpPr>
              <p:nvPr/>
            </p:nvSpPr>
            <p:spPr>
              <a:xfrm>
                <a:off x="554400" y="1721794"/>
                <a:ext cx="7754714" cy="2986074"/>
              </a:xfrm>
              <a:prstGeom prst="rect">
                <a:avLst/>
              </a:prstGeom>
              <a:blipFill>
                <a:blip r:embed="rId3"/>
                <a:stretch>
                  <a:fillRect l="-79"/>
                </a:stretch>
              </a:blipFill>
            </p:spPr>
            <p:txBody>
              <a:bodyPr/>
              <a:lstStyle/>
              <a:p>
                <a:r>
                  <a:rPr lang="hr-HR">
                    <a:noFill/>
                  </a:rPr>
                  <a:t> </a:t>
                </a:r>
              </a:p>
            </p:txBody>
          </p:sp>
        </mc:Fallback>
      </mc:AlternateContent>
      <p:sp>
        <p:nvSpPr>
          <p:cNvPr id="5" name="Google Shape;262;p14">
            <a:extLst>
              <a:ext uri="{FF2B5EF4-FFF2-40B4-BE49-F238E27FC236}">
                <a16:creationId xmlns:a16="http://schemas.microsoft.com/office/drawing/2014/main" id="{8CE10D06-D5C0-4967-BE96-614F98F60B6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7" name="Google Shape;220;p13">
            <a:extLst>
              <a:ext uri="{FF2B5EF4-FFF2-40B4-BE49-F238E27FC236}">
                <a16:creationId xmlns:a16="http://schemas.microsoft.com/office/drawing/2014/main" id="{995C9ED2-AF1B-48D9-BA1F-3532BFF29C6F}"/>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910440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99"/>
          <p:cNvSpPr/>
          <p:nvPr/>
        </p:nvSpPr>
        <p:spPr>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49" name="Google Shape;549;p99"/>
          <p:cNvSpPr/>
          <p:nvPr/>
        </p:nvSpPr>
        <p:spPr>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0" name="Google Shape;550;p99"/>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Proces procjene RBE Metode</a:t>
            </a:r>
            <a:endParaRPr dirty="0">
              <a:solidFill>
                <a:schemeClr val="accent4"/>
              </a:solidFill>
            </a:endParaRPr>
          </a:p>
        </p:txBody>
      </p:sp>
      <p:sp>
        <p:nvSpPr>
          <p:cNvPr id="551" name="Google Shape;551;p99"/>
          <p:cNvSpPr txBox="1"/>
          <p:nvPr/>
        </p:nvSpPr>
        <p:spPr>
          <a:xfrm>
            <a:off x="554400" y="835631"/>
            <a:ext cx="7917586"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Korak 7: </a:t>
            </a:r>
            <a:r>
              <a:rPr lang="hr-HR" b="1" dirty="0" err="1">
                <a:solidFill>
                  <a:schemeClr val="accent4"/>
                </a:solidFill>
              </a:rPr>
              <a:t>Agregacija</a:t>
            </a:r>
            <a:r>
              <a:rPr lang="hr-HR" b="1" dirty="0">
                <a:solidFill>
                  <a:schemeClr val="accent4"/>
                </a:solidFill>
              </a:rPr>
              <a:t> vrijednosti </a:t>
            </a:r>
            <a:r>
              <a:rPr lang="hr-HR" b="1" dirty="0" err="1">
                <a:solidFill>
                  <a:schemeClr val="accent4"/>
                </a:solidFill>
              </a:rPr>
              <a:t>makrokategorija</a:t>
            </a:r>
            <a:r>
              <a:rPr lang="hr-HR" b="1" dirty="0">
                <a:solidFill>
                  <a:schemeClr val="accent4"/>
                </a:solidFill>
              </a:rPr>
              <a:t> za izračun vrijednosti rizika problema (opasnosti)</a:t>
            </a:r>
            <a:endParaRPr b="1" dirty="0">
              <a:solidFill>
                <a:schemeClr val="accent4"/>
              </a:solidFill>
            </a:endParaRPr>
          </a:p>
        </p:txBody>
      </p:sp>
      <p:sp>
        <p:nvSpPr>
          <p:cNvPr id="552" name="Google Shape;552;p99"/>
          <p:cNvSpPr txBox="1"/>
          <p:nvPr/>
        </p:nvSpPr>
        <p:spPr>
          <a:xfrm>
            <a:off x="641202" y="1349857"/>
            <a:ext cx="7917600" cy="675000"/>
          </a:xfrm>
          <a:prstGeom prst="rect">
            <a:avLst/>
          </a:prstGeom>
          <a:noFill/>
          <a:ln>
            <a:noFill/>
          </a:ln>
        </p:spPr>
        <p:txBody>
          <a:bodyPr spcFirstLastPara="1" wrap="square" lIns="68550" tIns="34275" rIns="68550" bIns="34275" anchor="ctr" anchorCtr="0">
            <a:normAutofit/>
          </a:bodyPr>
          <a:lstStyle/>
          <a:p>
            <a:pPr lvl="0">
              <a:buClr>
                <a:srgbClr val="48BAA2"/>
              </a:buClr>
              <a:buSzPts val="4000"/>
            </a:pPr>
            <a:r>
              <a:rPr lang="hr-HR" b="1" dirty="0">
                <a:solidFill>
                  <a:schemeClr val="accent4"/>
                </a:solidFill>
              </a:rPr>
              <a:t>Primjer vrijednosti rizika i faktora težine povezanih s problemima</a:t>
            </a:r>
            <a:endParaRPr b="1" dirty="0">
              <a:solidFill>
                <a:schemeClr val="accent4"/>
              </a:solidFill>
            </a:endParaRPr>
          </a:p>
        </p:txBody>
      </p:sp>
      <p:graphicFrame>
        <p:nvGraphicFramePr>
          <p:cNvPr id="553" name="Google Shape;553;p99"/>
          <p:cNvGraphicFramePr/>
          <p:nvPr>
            <p:extLst>
              <p:ext uri="{D42A27DB-BD31-4B8C-83A1-F6EECF244321}">
                <p14:modId xmlns:p14="http://schemas.microsoft.com/office/powerpoint/2010/main" val="4042711944"/>
              </p:ext>
            </p:extLst>
          </p:nvPr>
        </p:nvGraphicFramePr>
        <p:xfrm>
          <a:off x="952500" y="2096500"/>
          <a:ext cx="7239000" cy="1508730"/>
        </p:xfrm>
        <a:graphic>
          <a:graphicData uri="http://schemas.openxmlformats.org/drawingml/2006/table">
            <a:tbl>
              <a:tblPr>
                <a:noFill/>
              </a:tblPr>
              <a:tblGrid>
                <a:gridCol w="2413000">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295450">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Problem</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Vrijednost rizika</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tc>
                  <a:txBody>
                    <a:bodyPr/>
                    <a:lstStyle/>
                    <a:p>
                      <a:pPr marL="0" lvl="0" indent="0" algn="ctr" rtl="0">
                        <a:spcBef>
                          <a:spcPts val="0"/>
                        </a:spcBef>
                        <a:spcAft>
                          <a:spcPts val="0"/>
                        </a:spcAft>
                        <a:buNone/>
                      </a:pPr>
                      <a:r>
                        <a:rPr lang="hr-HR" sz="1200" dirty="0">
                          <a:solidFill>
                            <a:schemeClr val="lt1"/>
                          </a:solidFill>
                          <a:latin typeface="Trebuchet MS"/>
                          <a:ea typeface="Trebuchet MS"/>
                          <a:cs typeface="Trebuchet MS"/>
                          <a:sym typeface="Trebuchet MS"/>
                        </a:rPr>
                        <a:t>Težina</a:t>
                      </a:r>
                      <a:endParaRPr sz="1200" dirty="0">
                        <a:solidFill>
                          <a:schemeClr val="lt1"/>
                        </a:solidFill>
                        <a:latin typeface="Trebuchet MS"/>
                        <a:ea typeface="Trebuchet MS"/>
                        <a:cs typeface="Trebuchet MS"/>
                        <a:sym typeface="Trebuchet MS"/>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Ekstremna vrućina</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0,46</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Obilne oborine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0,73</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0,2</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hr-HR" sz="1200" dirty="0">
                          <a:solidFill>
                            <a:schemeClr val="lt2"/>
                          </a:solidFill>
                          <a:latin typeface="Trebuchet MS"/>
                          <a:ea typeface="Trebuchet MS"/>
                          <a:cs typeface="Trebuchet MS"/>
                          <a:sym typeface="Trebuchet MS"/>
                        </a:rPr>
                        <a:t>Oluje</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a:solidFill>
                            <a:schemeClr val="lt2"/>
                          </a:solidFill>
                          <a:latin typeface="Trebuchet MS"/>
                          <a:ea typeface="Trebuchet MS"/>
                          <a:cs typeface="Trebuchet MS"/>
                          <a:sym typeface="Trebuchet MS"/>
                        </a:rPr>
                        <a:t>0,65</a:t>
                      </a:r>
                      <a:endParaRPr sz="120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tc>
                  <a:txBody>
                    <a:bodyPr/>
                    <a:lstStyle/>
                    <a:p>
                      <a:pPr marL="0" lvl="0" indent="0" algn="ctr" rtl="0">
                        <a:spcBef>
                          <a:spcPts val="0"/>
                        </a:spcBef>
                        <a:spcAft>
                          <a:spcPts val="0"/>
                        </a:spcAft>
                        <a:buNone/>
                      </a:pPr>
                      <a:r>
                        <a:rPr lang="en-MT" sz="1200" dirty="0">
                          <a:solidFill>
                            <a:schemeClr val="lt2"/>
                          </a:solidFill>
                          <a:latin typeface="Trebuchet MS"/>
                          <a:ea typeface="Trebuchet MS"/>
                          <a:cs typeface="Trebuchet MS"/>
                          <a:sym typeface="Trebuchet MS"/>
                        </a:rPr>
                        <a:t>0,1</a:t>
                      </a:r>
                      <a:endParaRPr sz="1200" dirty="0">
                        <a:solidFill>
                          <a:schemeClr val="lt2"/>
                        </a:solidFill>
                        <a:latin typeface="Trebuchet MS"/>
                        <a:ea typeface="Trebuchet MS"/>
                        <a:cs typeface="Trebuchet MS"/>
                        <a:sym typeface="Trebuchet MS"/>
                      </a:endParaRPr>
                    </a:p>
                  </a:txBody>
                  <a:tcPr marL="91425" marR="91425" marT="91425" marB="91425">
                    <a:lnL w="9525" cap="flat" cmpd="sng">
                      <a:solidFill>
                        <a:schemeClr val="accent1"/>
                      </a:solidFill>
                      <a:prstDash val="solid"/>
                      <a:round/>
                      <a:headEnd type="none" w="sm" len="sm"/>
                      <a:tailEnd type="none" w="sm" len="sm"/>
                    </a:lnL>
                    <a:lnR w="9525" cap="flat" cmpd="sng">
                      <a:solidFill>
                        <a:schemeClr val="accent1"/>
                      </a:solidFill>
                      <a:prstDash val="solid"/>
                      <a:round/>
                      <a:headEnd type="none" w="sm" len="sm"/>
                      <a:tailEnd type="none" w="sm" len="sm"/>
                    </a:lnR>
                    <a:lnT w="9525" cap="flat" cmpd="sng">
                      <a:solidFill>
                        <a:schemeClr val="accent1"/>
                      </a:solidFill>
                      <a:prstDash val="solid"/>
                      <a:round/>
                      <a:headEnd type="none" w="sm" len="sm"/>
                      <a:tailEnd type="none" w="sm" len="sm"/>
                    </a:lnT>
                    <a:lnB w="9525" cap="flat" cmpd="sng">
                      <a:solidFill>
                        <a:schemeClr val="accen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554" name="Google Shape;554;p99"/>
          <p:cNvSpPr txBox="1"/>
          <p:nvPr/>
        </p:nvSpPr>
        <p:spPr>
          <a:xfrm>
            <a:off x="613188" y="3781956"/>
            <a:ext cx="7917600" cy="675000"/>
          </a:xfrm>
          <a:prstGeom prst="rect">
            <a:avLst/>
          </a:prstGeom>
          <a:noFill/>
          <a:ln>
            <a:noFill/>
          </a:ln>
        </p:spPr>
        <p:txBody>
          <a:bodyPr spcFirstLastPara="1" wrap="square" lIns="68550" tIns="34275" rIns="68550" bIns="34275" anchor="ctr" anchorCtr="0">
            <a:normAutofit/>
          </a:bodyPr>
          <a:lstStyle/>
          <a:p>
            <a:pPr lvl="0" algn="ctr">
              <a:buClr>
                <a:srgbClr val="48BAA2"/>
              </a:buClr>
              <a:buSzPts val="4000"/>
            </a:pPr>
            <a:r>
              <a:rPr lang="hr-HR" sz="1200" dirty="0">
                <a:solidFill>
                  <a:srgbClr val="8BA7AC"/>
                </a:solidFill>
                <a:latin typeface="Trebuchet MS"/>
                <a:ea typeface="Trebuchet MS"/>
                <a:cs typeface="Trebuchet MS"/>
                <a:sym typeface="Trebuchet MS"/>
              </a:rPr>
              <a:t>Ukupna vrijednost rizika je:</a:t>
            </a:r>
            <a:endParaRPr sz="1200" dirty="0">
              <a:solidFill>
                <a:srgbClr val="8BA7AC"/>
              </a:solidFill>
              <a:latin typeface="Trebuchet MS"/>
              <a:ea typeface="Trebuchet MS"/>
              <a:cs typeface="Trebuchet MS"/>
              <a:sym typeface="Trebuchet MS"/>
            </a:endParaRPr>
          </a:p>
          <a:p>
            <a:pPr lvl="0" algn="ctr">
              <a:buClr>
                <a:srgbClr val="48BAA2"/>
              </a:buClr>
              <a:buSzPts val="4000"/>
            </a:pPr>
            <a:r>
              <a:rPr lang="hr-HR" sz="1200" dirty="0">
                <a:solidFill>
                  <a:srgbClr val="8BA7AC"/>
                </a:solidFill>
                <a:latin typeface="Trebuchet MS"/>
                <a:ea typeface="Trebuchet MS"/>
                <a:cs typeface="Trebuchet MS"/>
                <a:sym typeface="Trebuchet MS"/>
              </a:rPr>
              <a:t>Ukupna vrijednost rizika </a:t>
            </a:r>
            <a:r>
              <a:rPr lang="en-MT" sz="1200" dirty="0">
                <a:solidFill>
                  <a:srgbClr val="8BA7AC"/>
                </a:solidFill>
                <a:latin typeface="Trebuchet MS"/>
                <a:ea typeface="Trebuchet MS"/>
                <a:cs typeface="Trebuchet MS"/>
                <a:sym typeface="Trebuchet MS"/>
              </a:rPr>
              <a:t>= (0,46*0,5)+(0,73*0,2)+(0,65*0,1)= 0,44 (neutral</a:t>
            </a:r>
            <a:r>
              <a:rPr lang="hr-HR" sz="1200" dirty="0">
                <a:solidFill>
                  <a:srgbClr val="8BA7AC"/>
                </a:solidFill>
                <a:latin typeface="Trebuchet MS"/>
                <a:ea typeface="Trebuchet MS"/>
                <a:cs typeface="Trebuchet MS"/>
                <a:sym typeface="Trebuchet MS"/>
              </a:rPr>
              <a:t>no</a:t>
            </a:r>
            <a:r>
              <a:rPr lang="en-MT" sz="1200" dirty="0">
                <a:solidFill>
                  <a:srgbClr val="8BA7AC"/>
                </a:solidFill>
                <a:latin typeface="Trebuchet MS"/>
                <a:ea typeface="Trebuchet MS"/>
                <a:cs typeface="Trebuchet MS"/>
                <a:sym typeface="Trebuchet MS"/>
              </a:rPr>
              <a:t>)</a:t>
            </a:r>
            <a:endParaRPr sz="1200" dirty="0">
              <a:solidFill>
                <a:srgbClr val="8BA7AC"/>
              </a:solidFill>
              <a:latin typeface="Trebuchet MS"/>
              <a:ea typeface="Trebuchet MS"/>
              <a:cs typeface="Trebuchet MS"/>
              <a:sym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25" name="Rectángulo: esquinas redondeadas 24">
            <a:extLst>
              <a:ext uri="{FF2B5EF4-FFF2-40B4-BE49-F238E27FC236}">
                <a16:creationId xmlns:a16="http://schemas.microsoft.com/office/drawing/2014/main" id="{015E07DB-F956-4BD2-8BEC-3C643C0B8D97}"/>
              </a:ext>
            </a:extLst>
          </p:cNvPr>
          <p:cNvSpPr/>
          <p:nvPr/>
        </p:nvSpPr>
        <p:spPr>
          <a:xfrm>
            <a:off x="3015882" y="2072045"/>
            <a:ext cx="2773403" cy="199688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5" name="Google Shape;135;p2"/>
          <p:cNvSpPr txBox="1">
            <a:spLocks noGrp="1"/>
          </p:cNvSpPr>
          <p:nvPr>
            <p:ph type="title"/>
          </p:nvPr>
        </p:nvSpPr>
        <p:spPr>
          <a:xfrm>
            <a:off x="267031" y="72633"/>
            <a:ext cx="6858000" cy="675000"/>
          </a:xfrm>
          <a:prstGeom prst="rect">
            <a:avLst/>
          </a:prstGeom>
          <a:noFill/>
          <a:ln>
            <a:noFill/>
          </a:ln>
        </p:spPr>
        <p:txBody>
          <a:bodyPr spcFirstLastPara="1" wrap="square" lIns="68550" tIns="34275" rIns="68550" bIns="34275" anchor="ctr" anchorCtr="0">
            <a:normAutofit/>
          </a:bodyPr>
          <a:lstStyle/>
          <a:p>
            <a:pPr lvl="0" algn="l">
              <a:lnSpc>
                <a:spcPct val="100000"/>
              </a:lnSpc>
              <a:buClr>
                <a:srgbClr val="48BAA2"/>
              </a:buClr>
              <a:buSzPts val="4000"/>
            </a:pPr>
            <a:r>
              <a:rPr lang="hr-HR" dirty="0">
                <a:solidFill>
                  <a:schemeClr val="accent4"/>
                </a:solidFill>
              </a:rPr>
              <a:t>Rezultati procjene</a:t>
            </a:r>
            <a:endParaRPr dirty="0">
              <a:solidFill>
                <a:schemeClr val="accent4"/>
              </a:solidFill>
            </a:endParaRPr>
          </a:p>
        </p:txBody>
      </p:sp>
      <p:sp>
        <p:nvSpPr>
          <p:cNvPr id="5" name="Rectángulo: esquinas redondeadas 4">
            <a:extLst>
              <a:ext uri="{FF2B5EF4-FFF2-40B4-BE49-F238E27FC236}">
                <a16:creationId xmlns:a16="http://schemas.microsoft.com/office/drawing/2014/main" id="{6516941C-EC41-479C-9307-7FC89C468769}"/>
              </a:ext>
            </a:extLst>
          </p:cNvPr>
          <p:cNvSpPr/>
          <p:nvPr/>
        </p:nvSpPr>
        <p:spPr>
          <a:xfrm>
            <a:off x="1566663" y="993913"/>
            <a:ext cx="2043229" cy="176593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ángulo: esquinas redondeadas 10">
            <a:extLst>
              <a:ext uri="{FF2B5EF4-FFF2-40B4-BE49-F238E27FC236}">
                <a16:creationId xmlns:a16="http://schemas.microsoft.com/office/drawing/2014/main" id="{89E163DC-CF23-4CDC-ACCB-83C437490DA5}"/>
              </a:ext>
            </a:extLst>
          </p:cNvPr>
          <p:cNvSpPr/>
          <p:nvPr/>
        </p:nvSpPr>
        <p:spPr>
          <a:xfrm>
            <a:off x="5185832" y="993913"/>
            <a:ext cx="2043229" cy="176593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ángulo: esquinas redondeadas 11">
            <a:extLst>
              <a:ext uri="{FF2B5EF4-FFF2-40B4-BE49-F238E27FC236}">
                <a16:creationId xmlns:a16="http://schemas.microsoft.com/office/drawing/2014/main" id="{2FC604AF-C2C2-43C9-92EC-2023E1B24FB2}"/>
              </a:ext>
            </a:extLst>
          </p:cNvPr>
          <p:cNvSpPr/>
          <p:nvPr/>
        </p:nvSpPr>
        <p:spPr>
          <a:xfrm>
            <a:off x="1566663" y="3087335"/>
            <a:ext cx="2043229" cy="1765934"/>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ángulo: esquinas redondeadas 12">
            <a:extLst>
              <a:ext uri="{FF2B5EF4-FFF2-40B4-BE49-F238E27FC236}">
                <a16:creationId xmlns:a16="http://schemas.microsoft.com/office/drawing/2014/main" id="{426E74FC-8A73-4012-8E45-00F5C72CF5C1}"/>
              </a:ext>
            </a:extLst>
          </p:cNvPr>
          <p:cNvSpPr/>
          <p:nvPr/>
        </p:nvSpPr>
        <p:spPr>
          <a:xfrm>
            <a:off x="5280957" y="3063039"/>
            <a:ext cx="2043229" cy="176593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Google Shape;135;p2">
            <a:extLst>
              <a:ext uri="{FF2B5EF4-FFF2-40B4-BE49-F238E27FC236}">
                <a16:creationId xmlns:a16="http://schemas.microsoft.com/office/drawing/2014/main" id="{ABB289D7-81CD-41CB-A0FA-77C2504A1B2A}"/>
              </a:ext>
            </a:extLst>
          </p:cNvPr>
          <p:cNvSpPr txBox="1">
            <a:spLocks/>
          </p:cNvSpPr>
          <p:nvPr/>
        </p:nvSpPr>
        <p:spPr>
          <a:xfrm>
            <a:off x="1028913" y="2757942"/>
            <a:ext cx="6858000" cy="675000"/>
          </a:xfrm>
          <a:prstGeom prst="rect">
            <a:avLst/>
          </a:prstGeom>
          <a:noFill/>
          <a:ln>
            <a:noFill/>
          </a:ln>
        </p:spPr>
        <p:txBody>
          <a:bodyPr spcFirstLastPara="1" wrap="square" lIns="68550" tIns="34275" rIns="68550" bIns="34275" anchor="ctr" anchorCtr="0">
            <a:normAutofit fontScale="92500"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Clr>
                <a:srgbClr val="48BAA2"/>
              </a:buClr>
              <a:buSzPts val="4000"/>
            </a:pPr>
            <a:r>
              <a:rPr lang="en-GB" sz="2400" dirty="0">
                <a:solidFill>
                  <a:schemeClr val="tx2"/>
                </a:solidFill>
              </a:rPr>
              <a:t>R</a:t>
            </a:r>
            <a:r>
              <a:rPr lang="hr-HR" sz="2400" dirty="0" err="1">
                <a:solidFill>
                  <a:schemeClr val="tx2"/>
                </a:solidFill>
              </a:rPr>
              <a:t>ezultati</a:t>
            </a:r>
            <a:r>
              <a:rPr lang="hr-HR" sz="2400" dirty="0">
                <a:solidFill>
                  <a:schemeClr val="tx2"/>
                </a:solidFill>
              </a:rPr>
              <a:t> </a:t>
            </a:r>
          </a:p>
          <a:p>
            <a:pPr algn="ctr">
              <a:lnSpc>
                <a:spcPct val="100000"/>
              </a:lnSpc>
              <a:buClr>
                <a:srgbClr val="48BAA2"/>
              </a:buClr>
              <a:buSzPts val="4000"/>
            </a:pPr>
            <a:r>
              <a:rPr lang="hr-HR" sz="2400" dirty="0">
                <a:solidFill>
                  <a:schemeClr val="tx2"/>
                </a:solidFill>
              </a:rPr>
              <a:t>RBE Metode</a:t>
            </a:r>
            <a:endParaRPr lang="en-GB" sz="2400" dirty="0">
              <a:solidFill>
                <a:schemeClr val="tx2"/>
              </a:solidFill>
            </a:endParaRPr>
          </a:p>
        </p:txBody>
      </p:sp>
      <p:sp>
        <p:nvSpPr>
          <p:cNvPr id="15" name="CuadroTexto 14">
            <a:extLst>
              <a:ext uri="{FF2B5EF4-FFF2-40B4-BE49-F238E27FC236}">
                <a16:creationId xmlns:a16="http://schemas.microsoft.com/office/drawing/2014/main" id="{1867CC26-8415-4563-AE6A-00004E2FA090}"/>
              </a:ext>
            </a:extLst>
          </p:cNvPr>
          <p:cNvSpPr txBox="1"/>
          <p:nvPr/>
        </p:nvSpPr>
        <p:spPr>
          <a:xfrm>
            <a:off x="1627077" y="1193916"/>
            <a:ext cx="1922400" cy="1323439"/>
          </a:xfrm>
          <a:prstGeom prst="rect">
            <a:avLst/>
          </a:prstGeom>
          <a:noFill/>
        </p:spPr>
        <p:txBody>
          <a:bodyPr wrap="square" rtlCol="0">
            <a:spAutoFit/>
          </a:bodyPr>
          <a:lstStyle/>
          <a:p>
            <a:pPr algn="just"/>
            <a:r>
              <a:rPr lang="en-GB" sz="1000" dirty="0" err="1">
                <a:solidFill>
                  <a:schemeClr val="bg1"/>
                </a:solidFill>
                <a:latin typeface="Trebuchet MS" panose="020B0603020202020204" pitchFamily="34" charset="0"/>
              </a:rPr>
              <a:t>Vrijednosti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kategorija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pružaju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jasno</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razumijevanje</a:t>
            </a:r>
            <a:r>
              <a:rPr lang="en-GB" sz="1000" dirty="0">
                <a:solidFill>
                  <a:schemeClr val="bg1"/>
                </a:solidFill>
                <a:latin typeface="Trebuchet MS" panose="020B0603020202020204" pitchFamily="34" charset="0"/>
              </a:rPr>
              <a:t> koji </a:t>
            </a:r>
            <a:r>
              <a:rPr lang="en-GB" sz="1000" dirty="0" err="1">
                <a:solidFill>
                  <a:schemeClr val="bg1"/>
                </a:solidFill>
                <a:latin typeface="Trebuchet MS" panose="020B0603020202020204" pitchFamily="34" charset="0"/>
              </a:rPr>
              <a:t>su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elementi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unutar</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urbanih</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sustava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najviše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izloženi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ističu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područja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koja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zahtijevaju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prioritet</a:t>
            </a:r>
            <a:r>
              <a:rPr lang="en-GB" sz="1000" dirty="0">
                <a:solidFill>
                  <a:schemeClr val="bg1"/>
                </a:solidFill>
                <a:latin typeface="Trebuchet MS" panose="020B0603020202020204" pitchFamily="34" charset="0"/>
              </a:rPr>
              <a:t> u </a:t>
            </a:r>
            <a:r>
              <a:rPr lang="en-GB" sz="1000" dirty="0" err="1">
                <a:solidFill>
                  <a:schemeClr val="bg1"/>
                </a:solidFill>
                <a:latin typeface="Trebuchet MS" panose="020B0603020202020204" pitchFamily="34" charset="0"/>
              </a:rPr>
              <a:t>strategijama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prilagodbe</a:t>
            </a:r>
            <a:r>
              <a:rPr lang="en-GB" sz="1000" dirty="0">
                <a:solidFill>
                  <a:schemeClr val="bg1"/>
                </a:solidFill>
                <a:latin typeface="Trebuchet MS" panose="020B0603020202020204" pitchFamily="34" charset="0"/>
              </a:rPr>
              <a:t>.</a:t>
            </a:r>
          </a:p>
        </p:txBody>
      </p:sp>
      <p:sp>
        <p:nvSpPr>
          <p:cNvPr id="16" name="CuadroTexto 15">
            <a:extLst>
              <a:ext uri="{FF2B5EF4-FFF2-40B4-BE49-F238E27FC236}">
                <a16:creationId xmlns:a16="http://schemas.microsoft.com/office/drawing/2014/main" id="{0E1DE322-8168-4424-A9D9-C71D949C9E88}"/>
              </a:ext>
            </a:extLst>
          </p:cNvPr>
          <p:cNvSpPr txBox="1"/>
          <p:nvPr/>
        </p:nvSpPr>
        <p:spPr>
          <a:xfrm>
            <a:off x="1142895" y="641780"/>
            <a:ext cx="2890763" cy="432792"/>
          </a:xfrm>
          <a:prstGeom prst="ellipse">
            <a:avLst/>
          </a:prstGeom>
          <a:noFill/>
        </p:spPr>
        <p:txBody>
          <a:bodyPr wrap="square" rtlCol="0">
            <a:spAutoFit/>
          </a:bodyPr>
          <a:lstStyle/>
          <a:p>
            <a:r>
              <a:rPr lang="hr-HR" b="1" dirty="0">
                <a:solidFill>
                  <a:schemeClr val="accent5"/>
                </a:solidFill>
                <a:latin typeface="Trebuchet MS" panose="020B0603020202020204" pitchFamily="34" charset="0"/>
              </a:rPr>
              <a:t>Kategorije rizika</a:t>
            </a:r>
            <a:endParaRPr lang="en-GB" b="1" dirty="0">
              <a:solidFill>
                <a:schemeClr val="accent5"/>
              </a:solidFill>
              <a:latin typeface="Trebuchet MS" panose="020B0603020202020204" pitchFamily="34" charset="0"/>
            </a:endParaRPr>
          </a:p>
        </p:txBody>
      </p:sp>
      <p:sp>
        <p:nvSpPr>
          <p:cNvPr id="17" name="CuadroTexto 16">
            <a:extLst>
              <a:ext uri="{FF2B5EF4-FFF2-40B4-BE49-F238E27FC236}">
                <a16:creationId xmlns:a16="http://schemas.microsoft.com/office/drawing/2014/main" id="{CFB24A73-9756-430C-8FD3-2C9CE91ACF3B}"/>
              </a:ext>
            </a:extLst>
          </p:cNvPr>
          <p:cNvSpPr txBox="1"/>
          <p:nvPr/>
        </p:nvSpPr>
        <p:spPr>
          <a:xfrm>
            <a:off x="5262149" y="1227451"/>
            <a:ext cx="1922400" cy="1169551"/>
          </a:xfrm>
          <a:prstGeom prst="rect">
            <a:avLst/>
          </a:prstGeom>
          <a:noFill/>
        </p:spPr>
        <p:txBody>
          <a:bodyPr wrap="square" rtlCol="0">
            <a:spAutoFit/>
          </a:bodyPr>
          <a:lstStyle/>
          <a:p>
            <a:pPr algn="just"/>
            <a:r>
              <a:rPr lang="en-GB" sz="1000" dirty="0" err="1">
                <a:solidFill>
                  <a:schemeClr val="bg1"/>
                </a:solidFill>
                <a:latin typeface="Trebuchet MS" panose="020B0603020202020204" pitchFamily="34" charset="0"/>
              </a:rPr>
              <a:t>Vrijednosti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 (0,1) </a:t>
            </a:r>
            <a:r>
              <a:rPr lang="en-GB" sz="1000" dirty="0" err="1">
                <a:solidFill>
                  <a:schemeClr val="bg1"/>
                </a:solidFill>
                <a:latin typeface="Trebuchet MS" panose="020B0603020202020204" pitchFamily="34" charset="0"/>
              </a:rPr>
              <a:t>makro</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kategorija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pružaju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jasno</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razumijevanje</a:t>
            </a:r>
            <a:r>
              <a:rPr lang="en-GB" sz="1000" dirty="0">
                <a:solidFill>
                  <a:schemeClr val="bg1"/>
                </a:solidFill>
                <a:latin typeface="Trebuchet MS" panose="020B0603020202020204" pitchFamily="34" charset="0"/>
              </a:rPr>
              <a:t> koji </a:t>
            </a:r>
            <a:r>
              <a:rPr lang="en-GB" sz="1000" dirty="0" err="1">
                <a:solidFill>
                  <a:schemeClr val="bg1"/>
                </a:solidFill>
                <a:latin typeface="Trebuchet MS" panose="020B0603020202020204" pitchFamily="34" charset="0"/>
              </a:rPr>
              <a:t>su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urbani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sektori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najviše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izloženi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ističu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područja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koja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zahtijevaju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prioritet</a:t>
            </a:r>
            <a:r>
              <a:rPr lang="en-GB" sz="1000" dirty="0">
                <a:solidFill>
                  <a:schemeClr val="bg1"/>
                </a:solidFill>
                <a:latin typeface="Trebuchet MS" panose="020B0603020202020204" pitchFamily="34" charset="0"/>
              </a:rPr>
              <a:t> u </a:t>
            </a:r>
            <a:r>
              <a:rPr lang="en-GB" sz="1000" dirty="0" err="1">
                <a:solidFill>
                  <a:schemeClr val="bg1"/>
                </a:solidFill>
                <a:latin typeface="Trebuchet MS" panose="020B0603020202020204" pitchFamily="34" charset="0"/>
              </a:rPr>
              <a:t>strategijama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prilagodbe</a:t>
            </a:r>
            <a:r>
              <a:rPr lang="en-GB" sz="1000" dirty="0">
                <a:solidFill>
                  <a:schemeClr val="bg1"/>
                </a:solidFill>
                <a:latin typeface="Trebuchet MS" panose="020B0603020202020204" pitchFamily="34" charset="0"/>
              </a:rPr>
              <a:t>.</a:t>
            </a:r>
          </a:p>
        </p:txBody>
      </p:sp>
      <p:sp>
        <p:nvSpPr>
          <p:cNvPr id="18" name="CuadroTexto 17">
            <a:extLst>
              <a:ext uri="{FF2B5EF4-FFF2-40B4-BE49-F238E27FC236}">
                <a16:creationId xmlns:a16="http://schemas.microsoft.com/office/drawing/2014/main" id="{52713BED-4233-4BF5-9ACB-0C8729C19276}"/>
              </a:ext>
            </a:extLst>
          </p:cNvPr>
          <p:cNvSpPr txBox="1"/>
          <p:nvPr/>
        </p:nvSpPr>
        <p:spPr>
          <a:xfrm>
            <a:off x="5185832" y="626529"/>
            <a:ext cx="2890763" cy="432792"/>
          </a:xfrm>
          <a:prstGeom prst="ellipse">
            <a:avLst/>
          </a:prstGeom>
          <a:noFill/>
        </p:spPr>
        <p:txBody>
          <a:bodyPr wrap="square" rtlCol="0">
            <a:spAutoFit/>
          </a:bodyPr>
          <a:lstStyle/>
          <a:p>
            <a:r>
              <a:rPr lang="en-GB" b="1" dirty="0">
                <a:solidFill>
                  <a:schemeClr val="accent4"/>
                </a:solidFill>
                <a:latin typeface="Trebuchet MS" panose="020B0603020202020204" pitchFamily="34" charset="0"/>
              </a:rPr>
              <a:t>Ma</a:t>
            </a:r>
            <a:r>
              <a:rPr lang="hr-HR" b="1" dirty="0" err="1">
                <a:solidFill>
                  <a:schemeClr val="accent4"/>
                </a:solidFill>
                <a:latin typeface="Trebuchet MS" panose="020B0603020202020204" pitchFamily="34" charset="0"/>
              </a:rPr>
              <a:t>kro</a:t>
            </a:r>
            <a:r>
              <a:rPr lang="hr-HR" b="1" dirty="0">
                <a:solidFill>
                  <a:schemeClr val="accent4"/>
                </a:solidFill>
                <a:latin typeface="Trebuchet MS" panose="020B0603020202020204" pitchFamily="34" charset="0"/>
              </a:rPr>
              <a:t> kategorije</a:t>
            </a:r>
            <a:endParaRPr lang="en-GB" b="1" dirty="0">
              <a:solidFill>
                <a:schemeClr val="accent4"/>
              </a:solidFill>
              <a:latin typeface="Trebuchet MS" panose="020B0603020202020204" pitchFamily="34" charset="0"/>
            </a:endParaRPr>
          </a:p>
        </p:txBody>
      </p:sp>
      <p:sp>
        <p:nvSpPr>
          <p:cNvPr id="21" name="CuadroTexto 20">
            <a:extLst>
              <a:ext uri="{FF2B5EF4-FFF2-40B4-BE49-F238E27FC236}">
                <a16:creationId xmlns:a16="http://schemas.microsoft.com/office/drawing/2014/main" id="{A1282399-2CFE-4FD8-BD89-3A6A73FACAD4}"/>
              </a:ext>
            </a:extLst>
          </p:cNvPr>
          <p:cNvSpPr txBox="1"/>
          <p:nvPr/>
        </p:nvSpPr>
        <p:spPr>
          <a:xfrm>
            <a:off x="5338231" y="3157282"/>
            <a:ext cx="1922400" cy="1615827"/>
          </a:xfrm>
          <a:prstGeom prst="rect">
            <a:avLst/>
          </a:prstGeom>
          <a:noFill/>
        </p:spPr>
        <p:txBody>
          <a:bodyPr wrap="square" rtlCol="0">
            <a:spAutoFit/>
          </a:bodyPr>
          <a:lstStyle/>
          <a:p>
            <a:pPr algn="just"/>
            <a:r>
              <a:rPr lang="en-GB" sz="900" dirty="0">
                <a:solidFill>
                  <a:schemeClr val="bg1"/>
                </a:solidFill>
                <a:latin typeface="Trebuchet MS" panose="020B0603020202020204" pitchFamily="34" charset="0"/>
              </a:rPr>
              <a:t>RBE </a:t>
            </a:r>
            <a:r>
              <a:rPr lang="en-GB" sz="900" dirty="0" err="1">
                <a:solidFill>
                  <a:schemeClr val="bg1"/>
                </a:solidFill>
                <a:latin typeface="Trebuchet MS" panose="020B0603020202020204" pitchFamily="34" charset="0"/>
              </a:rPr>
              <a:t>metoda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pruža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jasnu</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metriku</a:t>
            </a:r>
            <a:r>
              <a:rPr lang="en-GB" sz="900" dirty="0">
                <a:solidFill>
                  <a:schemeClr val="bg1"/>
                </a:solidFill>
                <a:latin typeface="Trebuchet MS" panose="020B0603020202020204" pitchFamily="34" charset="0"/>
              </a:rPr>
              <a:t> za </a:t>
            </a:r>
            <a:r>
              <a:rPr lang="en-GB" sz="900" dirty="0" err="1">
                <a:solidFill>
                  <a:schemeClr val="bg1"/>
                </a:solidFill>
                <a:latin typeface="Trebuchet MS" panose="020B0603020202020204" pitchFamily="34" charset="0"/>
              </a:rPr>
              <a:t>procjenu</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učinkovitosti</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trenutnih</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mjera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prilagodbe</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hitnosti</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dodatnih</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intervencija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Interpretacija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rezultata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ključna</a:t>
            </a:r>
            <a:r>
              <a:rPr lang="en-GB" sz="900" dirty="0">
                <a:solidFill>
                  <a:schemeClr val="bg1"/>
                </a:solidFill>
                <a:latin typeface="Trebuchet MS" panose="020B0603020202020204" pitchFamily="34" charset="0"/>
              </a:rPr>
              <a:t> je za </a:t>
            </a:r>
            <a:r>
              <a:rPr lang="en-GB" sz="900" dirty="0" err="1">
                <a:solidFill>
                  <a:schemeClr val="bg1"/>
                </a:solidFill>
                <a:latin typeface="Trebuchet MS" panose="020B0603020202020204" pitchFamily="34" charset="0"/>
              </a:rPr>
              <a:t>informiranje</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strategija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prilagodbe</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klimatskim</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promjenama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naglašava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važnost</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integriranja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tih</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nalaza</a:t>
            </a:r>
            <a:r>
              <a:rPr lang="en-GB" sz="900" dirty="0">
                <a:solidFill>
                  <a:schemeClr val="bg1"/>
                </a:solidFill>
                <a:latin typeface="Trebuchet MS" panose="020B0603020202020204" pitchFamily="34" charset="0"/>
              </a:rPr>
              <a:t> u </a:t>
            </a:r>
            <a:r>
              <a:rPr lang="en-GB" sz="900" dirty="0" err="1">
                <a:solidFill>
                  <a:schemeClr val="bg1"/>
                </a:solidFill>
                <a:latin typeface="Trebuchet MS" panose="020B0603020202020204" pitchFamily="34" charset="0"/>
              </a:rPr>
              <a:t>šire</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okvire</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urbanističkog</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planiranja</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i</a:t>
            </a:r>
            <a:r>
              <a:rPr lang="en-GB" sz="900" dirty="0">
                <a:solidFill>
                  <a:schemeClr val="bg1"/>
                </a:solidFill>
                <a:latin typeface="Trebuchet MS" panose="020B0603020202020204" pitchFamily="34" charset="0"/>
              </a:rPr>
              <a:t> </a:t>
            </a:r>
            <a:r>
              <a:rPr lang="en-GB" sz="900" dirty="0" err="1">
                <a:solidFill>
                  <a:schemeClr val="bg1"/>
                </a:solidFill>
                <a:latin typeface="Trebuchet MS" panose="020B0603020202020204" pitchFamily="34" charset="0"/>
              </a:rPr>
              <a:t>politike</a:t>
            </a:r>
            <a:r>
              <a:rPr lang="en-GB" sz="900" dirty="0">
                <a:solidFill>
                  <a:schemeClr val="bg1"/>
                </a:solidFill>
                <a:latin typeface="Trebuchet MS" panose="020B0603020202020204" pitchFamily="34" charset="0"/>
              </a:rPr>
              <a:t>.</a:t>
            </a:r>
          </a:p>
        </p:txBody>
      </p:sp>
      <p:sp>
        <p:nvSpPr>
          <p:cNvPr id="22" name="CuadroTexto 21">
            <a:extLst>
              <a:ext uri="{FF2B5EF4-FFF2-40B4-BE49-F238E27FC236}">
                <a16:creationId xmlns:a16="http://schemas.microsoft.com/office/drawing/2014/main" id="{7DC347FF-35E7-4CC7-AAEC-4F62F50AC2FD}"/>
              </a:ext>
            </a:extLst>
          </p:cNvPr>
          <p:cNvSpPr txBox="1"/>
          <p:nvPr/>
        </p:nvSpPr>
        <p:spPr>
          <a:xfrm>
            <a:off x="5679649" y="2674373"/>
            <a:ext cx="2890763" cy="432792"/>
          </a:xfrm>
          <a:prstGeom prst="ellipse">
            <a:avLst/>
          </a:prstGeom>
          <a:noFill/>
        </p:spPr>
        <p:txBody>
          <a:bodyPr wrap="square" rtlCol="0">
            <a:spAutoFit/>
          </a:bodyPr>
          <a:lstStyle/>
          <a:p>
            <a:r>
              <a:rPr lang="en-GB" b="1" dirty="0" err="1">
                <a:solidFill>
                  <a:schemeClr val="accent3"/>
                </a:solidFill>
                <a:latin typeface="Trebuchet MS" panose="020B0603020202020204" pitchFamily="34" charset="0"/>
              </a:rPr>
              <a:t>Ukupni</a:t>
            </a:r>
            <a:r>
              <a:rPr lang="en-GB" b="1" dirty="0">
                <a:solidFill>
                  <a:schemeClr val="accent3"/>
                </a:solidFill>
                <a:latin typeface="Trebuchet MS" panose="020B0603020202020204" pitchFamily="34" charset="0"/>
              </a:rPr>
              <a:t> </a:t>
            </a:r>
            <a:r>
              <a:rPr lang="en-GB" b="1" dirty="0" err="1">
                <a:solidFill>
                  <a:schemeClr val="accent3"/>
                </a:solidFill>
                <a:latin typeface="Trebuchet MS" panose="020B0603020202020204" pitchFamily="34" charset="0"/>
              </a:rPr>
              <a:t>rizik</a:t>
            </a:r>
            <a:endParaRPr lang="en-GB" b="1" dirty="0">
              <a:solidFill>
                <a:schemeClr val="accent3"/>
              </a:solidFill>
              <a:latin typeface="Trebuchet MS" panose="020B0603020202020204" pitchFamily="34" charset="0"/>
            </a:endParaRPr>
          </a:p>
        </p:txBody>
      </p:sp>
      <p:sp>
        <p:nvSpPr>
          <p:cNvPr id="23" name="CuadroTexto 22">
            <a:extLst>
              <a:ext uri="{FF2B5EF4-FFF2-40B4-BE49-F238E27FC236}">
                <a16:creationId xmlns:a16="http://schemas.microsoft.com/office/drawing/2014/main" id="{8B810666-57DF-4484-ADE2-C5E16DCAF9BE}"/>
              </a:ext>
            </a:extLst>
          </p:cNvPr>
          <p:cNvSpPr txBox="1"/>
          <p:nvPr/>
        </p:nvSpPr>
        <p:spPr>
          <a:xfrm>
            <a:off x="1627077" y="3204379"/>
            <a:ext cx="1922400" cy="1477328"/>
          </a:xfrm>
          <a:prstGeom prst="rect">
            <a:avLst/>
          </a:prstGeom>
          <a:noFill/>
        </p:spPr>
        <p:txBody>
          <a:bodyPr wrap="square" rtlCol="0">
            <a:spAutoFit/>
          </a:bodyPr>
          <a:lstStyle/>
          <a:p>
            <a:pPr algn="just"/>
            <a:r>
              <a:rPr lang="en-GB" sz="1000" dirty="0" err="1">
                <a:solidFill>
                  <a:schemeClr val="bg1"/>
                </a:solidFill>
                <a:latin typeface="Trebuchet MS" panose="020B0603020202020204" pitchFamily="34" charset="0"/>
              </a:rPr>
              <a:t>Metoda</a:t>
            </a:r>
            <a:r>
              <a:rPr lang="en-GB" sz="1000" dirty="0">
                <a:solidFill>
                  <a:schemeClr val="bg1"/>
                </a:solidFill>
                <a:latin typeface="Trebuchet MS" panose="020B0603020202020204" pitchFamily="34" charset="0"/>
              </a:rPr>
              <a:t> RBE </a:t>
            </a:r>
            <a:r>
              <a:rPr lang="en-GB" sz="1000" dirty="0" err="1">
                <a:solidFill>
                  <a:schemeClr val="bg1"/>
                </a:solidFill>
                <a:latin typeface="Trebuchet MS" panose="020B0603020202020204" pitchFamily="34" charset="0"/>
              </a:rPr>
              <a:t>omogućuje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agregirani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prikaz</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utjecaja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svake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opasnosti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ukupni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profil</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Opasnosti</a:t>
            </a:r>
            <a:r>
              <a:rPr lang="en-GB" sz="1000" dirty="0">
                <a:solidFill>
                  <a:schemeClr val="bg1"/>
                </a:solidFill>
                <a:latin typeface="Trebuchet MS" panose="020B0603020202020204" pitchFamily="34" charset="0"/>
              </a:rPr>
              <a:t> s </a:t>
            </a:r>
            <a:r>
              <a:rPr lang="en-GB" sz="1000" dirty="0" err="1">
                <a:solidFill>
                  <a:schemeClr val="bg1"/>
                </a:solidFill>
                <a:latin typeface="Trebuchet MS" panose="020B0603020202020204" pitchFamily="34" charset="0"/>
              </a:rPr>
              <a:t>višim</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vrijednostima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ukazuju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veću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ranjivost</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klimatske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utjecaje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stoga</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zahtijevaju</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hitne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i</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kontinuirane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napore</a:t>
            </a:r>
            <a:r>
              <a:rPr lang="en-GB" sz="1000" dirty="0">
                <a:solidFill>
                  <a:schemeClr val="bg1"/>
                </a:solidFill>
                <a:latin typeface="Trebuchet MS" panose="020B0603020202020204" pitchFamily="34" charset="0"/>
              </a:rPr>
              <a:t> za </a:t>
            </a:r>
            <a:r>
              <a:rPr lang="en-GB" sz="1000" dirty="0" err="1">
                <a:solidFill>
                  <a:schemeClr val="bg1"/>
                </a:solidFill>
                <a:latin typeface="Trebuchet MS" panose="020B0603020202020204" pitchFamily="34" charset="0"/>
              </a:rPr>
              <a:t>ublažavanje</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tih</a:t>
            </a:r>
            <a:r>
              <a:rPr lang="en-GB" sz="1000" dirty="0">
                <a:solidFill>
                  <a:schemeClr val="bg1"/>
                </a:solidFill>
                <a:latin typeface="Trebuchet MS" panose="020B0603020202020204" pitchFamily="34" charset="0"/>
              </a:rPr>
              <a:t> </a:t>
            </a:r>
            <a:r>
              <a:rPr lang="en-GB" sz="1000" dirty="0" err="1">
                <a:solidFill>
                  <a:schemeClr val="bg1"/>
                </a:solidFill>
                <a:latin typeface="Trebuchet MS" panose="020B0603020202020204" pitchFamily="34" charset="0"/>
              </a:rPr>
              <a:t>rizika</a:t>
            </a:r>
            <a:r>
              <a:rPr lang="en-GB" sz="1000" dirty="0">
                <a:solidFill>
                  <a:schemeClr val="bg1"/>
                </a:solidFill>
                <a:latin typeface="Trebuchet MS" panose="020B0603020202020204" pitchFamily="34" charset="0"/>
              </a:rPr>
              <a:t>.</a:t>
            </a:r>
          </a:p>
        </p:txBody>
      </p:sp>
      <p:sp>
        <p:nvSpPr>
          <p:cNvPr id="24" name="CuadroTexto 23">
            <a:extLst>
              <a:ext uri="{FF2B5EF4-FFF2-40B4-BE49-F238E27FC236}">
                <a16:creationId xmlns:a16="http://schemas.microsoft.com/office/drawing/2014/main" id="{49B36703-0170-4DA1-B900-8465402AC273}"/>
              </a:ext>
            </a:extLst>
          </p:cNvPr>
          <p:cNvSpPr txBox="1"/>
          <p:nvPr/>
        </p:nvSpPr>
        <p:spPr>
          <a:xfrm>
            <a:off x="1277775" y="2731844"/>
            <a:ext cx="2043229" cy="432792"/>
          </a:xfrm>
          <a:prstGeom prst="ellipse">
            <a:avLst/>
          </a:prstGeom>
          <a:noFill/>
        </p:spPr>
        <p:txBody>
          <a:bodyPr wrap="square" rtlCol="0">
            <a:spAutoFit/>
          </a:bodyPr>
          <a:lstStyle/>
          <a:p>
            <a:r>
              <a:rPr lang="hr-HR" b="1" dirty="0">
                <a:solidFill>
                  <a:schemeClr val="accent6"/>
                </a:solidFill>
                <a:latin typeface="Trebuchet MS" panose="020B0603020202020204" pitchFamily="34" charset="0"/>
              </a:rPr>
              <a:t>Problemi</a:t>
            </a:r>
            <a:endParaRPr lang="en-GB" b="1" dirty="0">
              <a:solidFill>
                <a:schemeClr val="accent6"/>
              </a:solidFill>
              <a:latin typeface="Trebuchet MS" panose="020B0603020202020204" pitchFamily="34" charset="0"/>
            </a:endParaRPr>
          </a:p>
        </p:txBody>
      </p:sp>
    </p:spTree>
    <p:extLst>
      <p:ext uri="{BB962C8B-B14F-4D97-AF65-F5344CB8AC3E}">
        <p14:creationId xmlns:p14="http://schemas.microsoft.com/office/powerpoint/2010/main" val="2923287686"/>
      </p:ext>
    </p:extLst>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A5A51514123F41B2B0CBE380212B15" ma:contentTypeVersion="12" ma:contentTypeDescription="Create a new document." ma:contentTypeScope="" ma:versionID="788e2ca3c115d453a3d9c6802259f9ce">
  <xsd:schema xmlns:xsd="http://www.w3.org/2001/XMLSchema" xmlns:xs="http://www.w3.org/2001/XMLSchema" xmlns:p="http://schemas.microsoft.com/office/2006/metadata/properties" xmlns:ns2="3afd9d58-88a6-43ac-a57f-6f46d222935b" xmlns:ns3="c4542c7d-7b1a-4afc-909d-b8127a4ae4de" targetNamespace="http://schemas.microsoft.com/office/2006/metadata/properties" ma:root="true" ma:fieldsID="9e6159cc7ff72f98abd0b56ddc512a98" ns2:_="" ns3:_="">
    <xsd:import namespace="3afd9d58-88a6-43ac-a57f-6f46d222935b"/>
    <xsd:import namespace="c4542c7d-7b1a-4afc-909d-b8127a4ae4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fd9d58-88a6-43ac-a57f-6f46d22293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65529b3-693a-41aa-b0bf-d4da65b6367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542c7d-7b1a-4afc-909d-b8127a4ae4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ecf02e5-0238-4d22-85dc-2a8a6061e0e5}" ma:internalName="TaxCatchAll" ma:showField="CatchAllData" ma:web="c4542c7d-7b1a-4afc-909d-b8127a4ae4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4542c7d-7b1a-4afc-909d-b8127a4ae4de" xsi:nil="true"/>
    <lcf76f155ced4ddcb4097134ff3c332f xmlns="3afd9d58-88a6-43ac-a57f-6f46d222935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59DB0C-77DB-4B92-8850-BE393EB7268B}"/>
</file>

<file path=customXml/itemProps2.xml><?xml version="1.0" encoding="utf-8"?>
<ds:datastoreItem xmlns:ds="http://schemas.openxmlformats.org/officeDocument/2006/customXml" ds:itemID="{A572D9FB-0526-40CF-B4D1-1257631712CC}">
  <ds:schemaRefs>
    <ds:schemaRef ds:uri="http://schemas.microsoft.com/office/2006/metadata/properties"/>
    <ds:schemaRef ds:uri="http://schemas.microsoft.com/office/infopath/2007/PartnerControls"/>
    <ds:schemaRef ds:uri="c4542c7d-7b1a-4afc-909d-b8127a4ae4de"/>
    <ds:schemaRef ds:uri="3afd9d58-88a6-43ac-a57f-6f46d222935b"/>
  </ds:schemaRefs>
</ds:datastoreItem>
</file>

<file path=customXml/itemProps3.xml><?xml version="1.0" encoding="utf-8"?>
<ds:datastoreItem xmlns:ds="http://schemas.openxmlformats.org/officeDocument/2006/customXml" ds:itemID="{412A26DE-D6EE-4416-A11E-AFEE275411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14039</TotalTime>
  <Words>5266</Words>
  <Application>Microsoft Office PowerPoint</Application>
  <PresentationFormat>Prikaz na zaslonu (16:9)</PresentationFormat>
  <Paragraphs>671</Paragraphs>
  <Slides>46</Slides>
  <Notes>46</Notes>
  <HiddenSlides>0</HiddenSlides>
  <MMClips>0</MMClips>
  <ScaleCrop>false</ScaleCrop>
  <HeadingPairs>
    <vt:vector size="6" baseType="variant">
      <vt:variant>
        <vt:lpstr>Korišteni fontovi</vt:lpstr>
      </vt:variant>
      <vt:variant>
        <vt:i4>8</vt:i4>
      </vt:variant>
      <vt:variant>
        <vt:lpstr>Tema</vt:lpstr>
      </vt:variant>
      <vt:variant>
        <vt:i4>1</vt:i4>
      </vt:variant>
      <vt:variant>
        <vt:lpstr>Naslovi slajdova</vt:lpstr>
      </vt:variant>
      <vt:variant>
        <vt:i4>46</vt:i4>
      </vt:variant>
    </vt:vector>
  </HeadingPairs>
  <TitlesOfParts>
    <vt:vector size="55" baseType="lpstr">
      <vt:lpstr>inherit</vt:lpstr>
      <vt:lpstr>Aptos</vt:lpstr>
      <vt:lpstr>Arial</vt:lpstr>
      <vt:lpstr>Montserrat</vt:lpstr>
      <vt:lpstr>Calibri</vt:lpstr>
      <vt:lpstr>Noto Sans Symbols</vt:lpstr>
      <vt:lpstr>Trebuchet MS</vt:lpstr>
      <vt:lpstr>Cambria Math</vt:lpstr>
      <vt:lpstr>1_CentralEurope_iService</vt:lpstr>
      <vt:lpstr>PowerPoint prezentacija</vt:lpstr>
      <vt:lpstr>Što je RBE Metoda?</vt:lpstr>
      <vt:lpstr>Zašto je RBE Metoda potrebna?</vt:lpstr>
      <vt:lpstr>IPCC AR6</vt:lpstr>
      <vt:lpstr>Risk to Climate Change</vt:lpstr>
      <vt:lpstr>RBE Metoda: Ključne značajke</vt:lpstr>
      <vt:lpstr>Lančani učinci</vt:lpstr>
      <vt:lpstr>Three Axes of the Risk Assessment</vt:lpstr>
      <vt:lpstr>Opasnosti</vt:lpstr>
      <vt:lpstr>Urbani Sektori</vt:lpstr>
      <vt:lpstr>Kategorije rizika</vt:lpstr>
      <vt:lpstr>Kategorije rizika</vt:lpstr>
      <vt:lpstr> RBE metoda u odnosu na buduće uvjete</vt:lpstr>
      <vt:lpstr>Struktura RBE Metode</vt:lpstr>
      <vt:lpstr>Struktura RBE Metoda</vt:lpstr>
      <vt:lpstr>Struktura RBE Metode</vt:lpstr>
      <vt:lpstr>Struktura RBE Metode</vt:lpstr>
      <vt:lpstr>Proces procjene RBE metode</vt:lpstr>
      <vt:lpstr>Proces procjene metode RBE</vt:lpstr>
      <vt:lpstr>Proces procjene RBE Metode</vt:lpstr>
      <vt:lpstr>Proces procjene RBE Metode</vt:lpstr>
      <vt:lpstr>Proces procjene RBE Metode</vt:lpstr>
      <vt:lpstr>Proces procjene RBE Metode</vt:lpstr>
      <vt:lpstr>Proces procjene RBE Metode</vt:lpstr>
      <vt:lpstr>Proces procjene metode RBE</vt:lpstr>
      <vt:lpstr>Proces procjene metode RBE</vt:lpstr>
      <vt:lpstr>Proces procjene metode RBE</vt:lpstr>
      <vt:lpstr>Proces procjene RBE Metode</vt:lpstr>
      <vt:lpstr>Proces procjene RBE Meotde</vt:lpstr>
      <vt:lpstr>Proces procjene RBE Metode</vt:lpstr>
      <vt:lpstr>Proces procjene RBE Metode</vt:lpstr>
      <vt:lpstr>Proces procjene RBE Metode</vt:lpstr>
      <vt:lpstr>Proces procjene RBE Metode</vt:lpstr>
      <vt:lpstr>Proces procjene RBE metode </vt:lpstr>
      <vt:lpstr>Proces procjene RBE Metode</vt:lpstr>
      <vt:lpstr>Proces procjene RBE Meotde</vt:lpstr>
      <vt:lpstr>Proces procjene RBE Metode</vt:lpstr>
      <vt:lpstr>Proces procjene RBE metode</vt:lpstr>
      <vt:lpstr>Proces procjene RBE metode</vt:lpstr>
      <vt:lpstr>Proces procjene RBE metode</vt:lpstr>
      <vt:lpstr>Proces procjene RBE metode</vt:lpstr>
      <vt:lpstr>Proces procjene RBE metode</vt:lpstr>
      <vt:lpstr>Proces procjene RBE Metode</vt:lpstr>
      <vt:lpstr>Proces procjene RBE Metode</vt:lpstr>
      <vt:lpstr>Proces procjene RBE Metode</vt:lpstr>
      <vt:lpstr>Rezultati procjene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lastModifiedBy>Ines Kulušić</cp:lastModifiedBy>
  <cp:revision>64</cp:revision>
  <dcterms:created xsi:type="dcterms:W3CDTF">2025-03-18T17:43:02Z</dcterms:created>
  <dcterms:modified xsi:type="dcterms:W3CDTF">2025-09-15T11:56:04Z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0x010100BCA5A51514123F41B2B0CBE380212B15</vt:lpwstr>
  </property>
  <property fmtid="{D5CDD505-2E9C-101B-9397-08002B2CF9AE}" pid="3" name="MediaServiceImageTags">
    <vt:lpwstr/>
  </property>
</Properties>
</file>