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44"/>
  </p:notesMasterIdLst>
  <p:sldIdLst>
    <p:sldId id="256" r:id="rId5"/>
    <p:sldId id="257" r:id="rId6"/>
    <p:sldId id="307" r:id="rId7"/>
    <p:sldId id="259" r:id="rId8"/>
    <p:sldId id="359" r:id="rId9"/>
    <p:sldId id="262" r:id="rId10"/>
    <p:sldId id="263" r:id="rId11"/>
    <p:sldId id="264" r:id="rId12"/>
    <p:sldId id="357" r:id="rId13"/>
    <p:sldId id="358" r:id="rId14"/>
    <p:sldId id="362" r:id="rId15"/>
    <p:sldId id="363" r:id="rId16"/>
    <p:sldId id="311" r:id="rId17"/>
    <p:sldId id="364" r:id="rId18"/>
    <p:sldId id="312" r:id="rId19"/>
    <p:sldId id="365" r:id="rId20"/>
    <p:sldId id="313" r:id="rId21"/>
    <p:sldId id="366" r:id="rId22"/>
    <p:sldId id="272" r:id="rId23"/>
    <p:sldId id="273" r:id="rId24"/>
    <p:sldId id="274" r:id="rId25"/>
    <p:sldId id="275" r:id="rId26"/>
    <p:sldId id="27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1" r:id="rId37"/>
    <p:sldId id="292" r:id="rId38"/>
    <p:sldId id="293" r:id="rId39"/>
    <p:sldId id="290" r:id="rId40"/>
    <p:sldId id="356" r:id="rId41"/>
    <p:sldId id="367" r:id="rId42"/>
    <p:sldId id="368" r:id="rId43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45"/>
      <p:bold r:id="rId46"/>
      <p:italic r:id="rId47"/>
      <p:boldItalic r:id="rId48"/>
    </p:embeddedFont>
    <p:embeddedFont>
      <p:font typeface="Trebuchet MS" panose="020B0603020202020204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64" roundtripDataSignature="AMtx7miq9xO33d3g4XwuPoHKlzc62ZivJ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ntina Restrepo" initials="VR" lastIdx="2" clrIdx="0">
    <p:extLst>
      <p:ext uri="{19B8F6BF-5375-455C-9EA6-DF929625EA0E}">
        <p15:presenceInfo xmlns:p15="http://schemas.microsoft.com/office/powerpoint/2012/main" userId="af5fac109be07f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EEB1F-D671-486F-9FD6-223CD278753E}" v="1" dt="2025-09-11T07:21:39.022"/>
  </p1510:revLst>
</p1510:revInfo>
</file>

<file path=ppt/tableStyles.xml><?xml version="1.0" encoding="utf-8"?>
<a:tblStyleLst xmlns:a="http://schemas.openxmlformats.org/drawingml/2006/main" def="{434DCDA1-2905-4F39-BDB8-6E48AD9FA57C}">
  <a:tblStyle styleId="{434DCDA1-2905-4F39-BDB8-6E48AD9FA57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33" autoAdjust="0"/>
  </p:normalViewPr>
  <p:slideViewPr>
    <p:cSldViewPr snapToGrid="0">
      <p:cViewPr varScale="1">
        <p:scale>
          <a:sx n="93" d="100"/>
          <a:sy n="93" d="100"/>
        </p:scale>
        <p:origin x="1190" y="293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1.fntdata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4.fntdata"/><Relationship Id="rId64" Type="http://customschemas.google.com/relationships/presentationmetadata" Target="metadata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2.fntdata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5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5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ona Prar" userId="d00edb6d-68fb-4072-bd3a-44ed75947bf2" providerId="ADAL" clId="{22F704D8-C27B-491D-8ABA-EEF03968A921}"/>
    <pc:docChg chg="undo custSel modSld">
      <pc:chgData name="Ivona Prar" userId="d00edb6d-68fb-4072-bd3a-44ed75947bf2" providerId="ADAL" clId="{22F704D8-C27B-491D-8ABA-EEF03968A921}" dt="2025-09-12T10:32:50.165" v="1050" actId="20577"/>
      <pc:docMkLst>
        <pc:docMk/>
      </pc:docMkLst>
      <pc:sldChg chg="modSp mod">
        <pc:chgData name="Ivona Prar" userId="d00edb6d-68fb-4072-bd3a-44ed75947bf2" providerId="ADAL" clId="{22F704D8-C27B-491D-8ABA-EEF03968A921}" dt="2025-09-12T10:32:50.165" v="1050" actId="20577"/>
        <pc:sldMkLst>
          <pc:docMk/>
          <pc:sldMk cId="0" sldId="256"/>
        </pc:sldMkLst>
        <pc:spChg chg="mod">
          <ac:chgData name="Ivona Prar" userId="d00edb6d-68fb-4072-bd3a-44ed75947bf2" providerId="ADAL" clId="{22F704D8-C27B-491D-8ABA-EEF03968A921}" dt="2025-09-12T10:32:50.165" v="1050" actId="20577"/>
          <ac:spMkLst>
            <pc:docMk/>
            <pc:sldMk cId="0" sldId="256"/>
            <ac:spMk id="2" creationId="{4DCA41BD-5F13-2661-4A14-D3D35FF39CDF}"/>
          </ac:spMkLst>
        </pc:spChg>
        <pc:spChg chg="mod">
          <ac:chgData name="Ivona Prar" userId="d00edb6d-68fb-4072-bd3a-44ed75947bf2" providerId="ADAL" clId="{22F704D8-C27B-491D-8ABA-EEF03968A921}" dt="2025-09-12T10:32:44.400" v="1044" actId="20577"/>
          <ac:spMkLst>
            <pc:docMk/>
            <pc:sldMk cId="0" sldId="256"/>
            <ac:spMk id="513063354" creationId="{00000000-0000-0000-0000-000000000000}"/>
          </ac:spMkLst>
        </pc:spChg>
        <pc:spChg chg="mod">
          <ac:chgData name="Ivona Prar" userId="d00edb6d-68fb-4072-bd3a-44ed75947bf2" providerId="ADAL" clId="{22F704D8-C27B-491D-8ABA-EEF03968A921}" dt="2025-09-12T10:32:46.591" v="1046" actId="20577"/>
          <ac:spMkLst>
            <pc:docMk/>
            <pc:sldMk cId="0" sldId="256"/>
            <ac:spMk id="1830183452" creationId="{00000000-0000-0000-0000-000000000000}"/>
          </ac:spMkLst>
        </pc:spChg>
      </pc:sldChg>
      <pc:sldChg chg="modSp mod">
        <pc:chgData name="Ivona Prar" userId="d00edb6d-68fb-4072-bd3a-44ed75947bf2" providerId="ADAL" clId="{22F704D8-C27B-491D-8ABA-EEF03968A921}" dt="2025-09-11T07:10:12.277" v="137" actId="20577"/>
        <pc:sldMkLst>
          <pc:docMk/>
          <pc:sldMk cId="0" sldId="272"/>
        </pc:sldMkLst>
        <pc:spChg chg="mod">
          <ac:chgData name="Ivona Prar" userId="d00edb6d-68fb-4072-bd3a-44ed75947bf2" providerId="ADAL" clId="{22F704D8-C27B-491D-8ABA-EEF03968A921}" dt="2025-09-11T07:10:12.277" v="137" actId="20577"/>
          <ac:spMkLst>
            <pc:docMk/>
            <pc:sldMk cId="0" sldId="272"/>
            <ac:spMk id="325" creationId="{00000000-0000-0000-0000-000000000000}"/>
          </ac:spMkLst>
        </pc:spChg>
        <pc:graphicFrameChg chg="modGraphic">
          <ac:chgData name="Ivona Prar" userId="d00edb6d-68fb-4072-bd3a-44ed75947bf2" providerId="ADAL" clId="{22F704D8-C27B-491D-8ABA-EEF03968A921}" dt="2025-09-11T07:09:42.499" v="130" actId="20577"/>
          <ac:graphicFrameMkLst>
            <pc:docMk/>
            <pc:sldMk cId="0" sldId="272"/>
            <ac:graphicFrameMk id="327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49:53.411" v="618" actId="1036"/>
        <pc:sldMkLst>
          <pc:docMk/>
          <pc:sldMk cId="0" sldId="273"/>
        </pc:sldMkLst>
        <pc:graphicFrameChg chg="mod modGraphic">
          <ac:chgData name="Ivona Prar" userId="d00edb6d-68fb-4072-bd3a-44ed75947bf2" providerId="ADAL" clId="{22F704D8-C27B-491D-8ABA-EEF03968A921}" dt="2025-09-11T07:49:53.411" v="618" actId="1036"/>
          <ac:graphicFrameMkLst>
            <pc:docMk/>
            <pc:sldMk cId="0" sldId="273"/>
            <ac:graphicFrameMk id="338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13:20.559" v="215" actId="14734"/>
        <pc:sldMkLst>
          <pc:docMk/>
          <pc:sldMk cId="0" sldId="274"/>
        </pc:sldMkLst>
        <pc:spChg chg="mod">
          <ac:chgData name="Ivona Prar" userId="d00edb6d-68fb-4072-bd3a-44ed75947bf2" providerId="ADAL" clId="{22F704D8-C27B-491D-8ABA-EEF03968A921}" dt="2025-09-11T07:12:26.134" v="172" actId="1076"/>
          <ac:spMkLst>
            <pc:docMk/>
            <pc:sldMk cId="0" sldId="274"/>
            <ac:spMk id="351" creationId="{00000000-0000-0000-0000-000000000000}"/>
          </ac:spMkLst>
        </pc:spChg>
        <pc:graphicFrameChg chg="mod modGraphic">
          <ac:chgData name="Ivona Prar" userId="d00edb6d-68fb-4072-bd3a-44ed75947bf2" providerId="ADAL" clId="{22F704D8-C27B-491D-8ABA-EEF03968A921}" dt="2025-09-11T07:12:48.013" v="184" actId="20577"/>
          <ac:graphicFrameMkLst>
            <pc:docMk/>
            <pc:sldMk cId="0" sldId="274"/>
            <ac:graphicFrameMk id="349" creationId="{00000000-0000-0000-0000-000000000000}"/>
          </ac:graphicFrameMkLst>
        </pc:graphicFrameChg>
        <pc:graphicFrameChg chg="mod modGraphic">
          <ac:chgData name="Ivona Prar" userId="d00edb6d-68fb-4072-bd3a-44ed75947bf2" providerId="ADAL" clId="{22F704D8-C27B-491D-8ABA-EEF03968A921}" dt="2025-09-11T07:13:20.559" v="215" actId="14734"/>
          <ac:graphicFrameMkLst>
            <pc:docMk/>
            <pc:sldMk cId="0" sldId="274"/>
            <ac:graphicFrameMk id="350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20:57.495" v="246" actId="14100"/>
        <pc:sldMkLst>
          <pc:docMk/>
          <pc:sldMk cId="0" sldId="275"/>
        </pc:sldMkLst>
        <pc:spChg chg="mod">
          <ac:chgData name="Ivona Prar" userId="d00edb6d-68fb-4072-bd3a-44ed75947bf2" providerId="ADAL" clId="{22F704D8-C27B-491D-8ABA-EEF03968A921}" dt="2025-09-11T07:20:57.495" v="246" actId="14100"/>
          <ac:spMkLst>
            <pc:docMk/>
            <pc:sldMk cId="0" sldId="275"/>
            <ac:spMk id="367" creationId="{00000000-0000-0000-0000-000000000000}"/>
          </ac:spMkLst>
        </pc:spChg>
        <pc:graphicFrameChg chg="mod modGraphic">
          <ac:chgData name="Ivona Prar" userId="d00edb6d-68fb-4072-bd3a-44ed75947bf2" providerId="ADAL" clId="{22F704D8-C27B-491D-8ABA-EEF03968A921}" dt="2025-09-11T07:20:40.450" v="243" actId="20577"/>
          <ac:graphicFrameMkLst>
            <pc:docMk/>
            <pc:sldMk cId="0" sldId="275"/>
            <ac:graphicFrameMk id="365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24:39.826" v="342" actId="1036"/>
        <pc:sldMkLst>
          <pc:docMk/>
          <pc:sldMk cId="0" sldId="276"/>
        </pc:sldMkLst>
        <pc:spChg chg="mod">
          <ac:chgData name="Ivona Prar" userId="d00edb6d-68fb-4072-bd3a-44ed75947bf2" providerId="ADAL" clId="{22F704D8-C27B-491D-8ABA-EEF03968A921}" dt="2025-09-11T07:24:39.826" v="342" actId="1036"/>
          <ac:spMkLst>
            <pc:docMk/>
            <pc:sldMk cId="0" sldId="276"/>
            <ac:spMk id="13" creationId="{FC4FA45E-A89C-4DFC-87DD-1B3574A8EB48}"/>
          </ac:spMkLst>
        </pc:spChg>
        <pc:graphicFrameChg chg="mod modGraphic">
          <ac:chgData name="Ivona Prar" userId="d00edb6d-68fb-4072-bd3a-44ed75947bf2" providerId="ADAL" clId="{22F704D8-C27B-491D-8ABA-EEF03968A921}" dt="2025-09-11T07:24:35.842" v="340" actId="1036"/>
          <ac:graphicFrameMkLst>
            <pc:docMk/>
            <pc:sldMk cId="0" sldId="276"/>
            <ac:graphicFrameMk id="8" creationId="{9870BF72-B262-45E1-B105-74F13E36C499}"/>
          </ac:graphicFrameMkLst>
        </pc:graphicFrameChg>
        <pc:graphicFrameChg chg="mod modGraphic">
          <ac:chgData name="Ivona Prar" userId="d00edb6d-68fb-4072-bd3a-44ed75947bf2" providerId="ADAL" clId="{22F704D8-C27B-491D-8ABA-EEF03968A921}" dt="2025-09-11T07:23:34.934" v="287" actId="1036"/>
          <ac:graphicFrameMkLst>
            <pc:docMk/>
            <pc:sldMk cId="0" sldId="276"/>
            <ac:graphicFrameMk id="378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44:48.775" v="510" actId="1036"/>
        <pc:sldMkLst>
          <pc:docMk/>
          <pc:sldMk cId="0" sldId="281"/>
        </pc:sldMkLst>
        <pc:spChg chg="mod">
          <ac:chgData name="Ivona Prar" userId="d00edb6d-68fb-4072-bd3a-44ed75947bf2" providerId="ADAL" clId="{22F704D8-C27B-491D-8ABA-EEF03968A921}" dt="2025-09-11T07:44:48.775" v="510" actId="1036"/>
          <ac:spMkLst>
            <pc:docMk/>
            <pc:sldMk cId="0" sldId="281"/>
            <ac:spMk id="428" creationId="{00000000-0000-0000-0000-000000000000}"/>
          </ac:spMkLst>
        </pc:spChg>
        <pc:graphicFrameChg chg="modGraphic">
          <ac:chgData name="Ivona Prar" userId="d00edb6d-68fb-4072-bd3a-44ed75947bf2" providerId="ADAL" clId="{22F704D8-C27B-491D-8ABA-EEF03968A921}" dt="2025-09-11T07:27:46.704" v="360" actId="14734"/>
          <ac:graphicFrameMkLst>
            <pc:docMk/>
            <pc:sldMk cId="0" sldId="281"/>
            <ac:graphicFrameMk id="430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45:06.371" v="513" actId="1036"/>
        <pc:sldMkLst>
          <pc:docMk/>
          <pc:sldMk cId="0" sldId="282"/>
        </pc:sldMkLst>
        <pc:spChg chg="mod">
          <ac:chgData name="Ivona Prar" userId="d00edb6d-68fb-4072-bd3a-44ed75947bf2" providerId="ADAL" clId="{22F704D8-C27B-491D-8ABA-EEF03968A921}" dt="2025-09-11T07:45:06.371" v="513" actId="1036"/>
          <ac:spMkLst>
            <pc:docMk/>
            <pc:sldMk cId="0" sldId="282"/>
            <ac:spMk id="437" creationId="{00000000-0000-0000-0000-000000000000}"/>
          </ac:spMkLst>
        </pc:spChg>
        <pc:spChg chg="mod">
          <ac:chgData name="Ivona Prar" userId="d00edb6d-68fb-4072-bd3a-44ed75947bf2" providerId="ADAL" clId="{22F704D8-C27B-491D-8ABA-EEF03968A921}" dt="2025-09-11T07:43:20.782" v="465" actId="1036"/>
          <ac:spMkLst>
            <pc:docMk/>
            <pc:sldMk cId="0" sldId="282"/>
            <ac:spMk id="442" creationId="{00000000-0000-0000-0000-000000000000}"/>
          </ac:spMkLst>
        </pc:spChg>
        <pc:graphicFrameChg chg="mod modGraphic">
          <ac:chgData name="Ivona Prar" userId="d00edb6d-68fb-4072-bd3a-44ed75947bf2" providerId="ADAL" clId="{22F704D8-C27B-491D-8ABA-EEF03968A921}" dt="2025-09-11T07:42:11.282" v="429" actId="14734"/>
          <ac:graphicFrameMkLst>
            <pc:docMk/>
            <pc:sldMk cId="0" sldId="282"/>
            <ac:graphicFrameMk id="439" creationId="{00000000-0000-0000-0000-000000000000}"/>
          </ac:graphicFrameMkLst>
        </pc:graphicFrameChg>
        <pc:graphicFrameChg chg="mod modGraphic">
          <ac:chgData name="Ivona Prar" userId="d00edb6d-68fb-4072-bd3a-44ed75947bf2" providerId="ADAL" clId="{22F704D8-C27B-491D-8ABA-EEF03968A921}" dt="2025-09-11T07:43:52.541" v="499" actId="1035"/>
          <ac:graphicFrameMkLst>
            <pc:docMk/>
            <pc:sldMk cId="0" sldId="282"/>
            <ac:graphicFrameMk id="441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45:34.707" v="518" actId="20577"/>
        <pc:sldMkLst>
          <pc:docMk/>
          <pc:sldMk cId="0" sldId="283"/>
        </pc:sldMkLst>
        <pc:spChg chg="mod">
          <ac:chgData name="Ivona Prar" userId="d00edb6d-68fb-4072-bd3a-44ed75947bf2" providerId="ADAL" clId="{22F704D8-C27B-491D-8ABA-EEF03968A921}" dt="2025-09-11T07:45:34.707" v="518" actId="20577"/>
          <ac:spMkLst>
            <pc:docMk/>
            <pc:sldMk cId="0" sldId="283"/>
            <ac:spMk id="453" creationId="{00000000-0000-0000-0000-000000000000}"/>
          </ac:spMkLst>
        </pc:spChg>
      </pc:sldChg>
      <pc:sldChg chg="modSp mod">
        <pc:chgData name="Ivona Prar" userId="d00edb6d-68fb-4072-bd3a-44ed75947bf2" providerId="ADAL" clId="{22F704D8-C27B-491D-8ABA-EEF03968A921}" dt="2025-09-11T07:49:26.966" v="604" actId="20577"/>
        <pc:sldMkLst>
          <pc:docMk/>
          <pc:sldMk cId="0" sldId="284"/>
        </pc:sldMkLst>
        <pc:spChg chg="mod">
          <ac:chgData name="Ivona Prar" userId="d00edb6d-68fb-4072-bd3a-44ed75947bf2" providerId="ADAL" clId="{22F704D8-C27B-491D-8ABA-EEF03968A921}" dt="2025-09-11T07:46:47.780" v="520" actId="20577"/>
          <ac:spMkLst>
            <pc:docMk/>
            <pc:sldMk cId="0" sldId="284"/>
            <ac:spMk id="462" creationId="{00000000-0000-0000-0000-000000000000}"/>
          </ac:spMkLst>
        </pc:spChg>
        <pc:graphicFrameChg chg="modGraphic">
          <ac:chgData name="Ivona Prar" userId="d00edb6d-68fb-4072-bd3a-44ed75947bf2" providerId="ADAL" clId="{22F704D8-C27B-491D-8ABA-EEF03968A921}" dt="2025-09-11T07:49:26.966" v="604" actId="20577"/>
          <ac:graphicFrameMkLst>
            <pc:docMk/>
            <pc:sldMk cId="0" sldId="284"/>
            <ac:graphicFrameMk id="7" creationId="{A55CB0C8-686A-41BB-9B3E-4CB846401CA1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50:04.591" v="631" actId="1036"/>
        <pc:sldMkLst>
          <pc:docMk/>
          <pc:sldMk cId="0" sldId="285"/>
        </pc:sldMkLst>
        <pc:spChg chg="mod">
          <ac:chgData name="Ivona Prar" userId="d00edb6d-68fb-4072-bd3a-44ed75947bf2" providerId="ADAL" clId="{22F704D8-C27B-491D-8ABA-EEF03968A921}" dt="2025-09-11T07:50:04.591" v="631" actId="1036"/>
          <ac:spMkLst>
            <pc:docMk/>
            <pc:sldMk cId="0" sldId="285"/>
            <ac:spMk id="471" creationId="{00000000-0000-0000-0000-000000000000}"/>
          </ac:spMkLst>
        </pc:spChg>
        <pc:spChg chg="mod">
          <ac:chgData name="Ivona Prar" userId="d00edb6d-68fb-4072-bd3a-44ed75947bf2" providerId="ADAL" clId="{22F704D8-C27B-491D-8ABA-EEF03968A921}" dt="2025-09-11T07:49:02.965" v="582" actId="1038"/>
          <ac:spMkLst>
            <pc:docMk/>
            <pc:sldMk cId="0" sldId="285"/>
            <ac:spMk id="474" creationId="{00000000-0000-0000-0000-000000000000}"/>
          </ac:spMkLst>
        </pc:spChg>
        <pc:graphicFrameChg chg="modGraphic">
          <ac:chgData name="Ivona Prar" userId="d00edb6d-68fb-4072-bd3a-44ed75947bf2" providerId="ADAL" clId="{22F704D8-C27B-491D-8ABA-EEF03968A921}" dt="2025-09-11T07:49:20.230" v="593" actId="20577"/>
          <ac:graphicFrameMkLst>
            <pc:docMk/>
            <pc:sldMk cId="0" sldId="285"/>
            <ac:graphicFrameMk id="9" creationId="{25862FB8-FD2E-49AD-99C6-0AA2175FAB47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51:06.868" v="677" actId="1076"/>
        <pc:sldMkLst>
          <pc:docMk/>
          <pc:sldMk cId="0" sldId="286"/>
        </pc:sldMkLst>
        <pc:spChg chg="mod">
          <ac:chgData name="Ivona Prar" userId="d00edb6d-68fb-4072-bd3a-44ed75947bf2" providerId="ADAL" clId="{22F704D8-C27B-491D-8ABA-EEF03968A921}" dt="2025-09-11T07:50:14.992" v="644" actId="1035"/>
          <ac:spMkLst>
            <pc:docMk/>
            <pc:sldMk cId="0" sldId="286"/>
            <ac:spMk id="481" creationId="{00000000-0000-0000-0000-000000000000}"/>
          </ac:spMkLst>
        </pc:spChg>
        <pc:graphicFrameChg chg="mod modGraphic">
          <ac:chgData name="Ivona Prar" userId="d00edb6d-68fb-4072-bd3a-44ed75947bf2" providerId="ADAL" clId="{22F704D8-C27B-491D-8ABA-EEF03968A921}" dt="2025-09-11T07:51:06.868" v="677" actId="1076"/>
          <ac:graphicFrameMkLst>
            <pc:docMk/>
            <pc:sldMk cId="0" sldId="286"/>
            <ac:graphicFrameMk id="483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52:04.112" v="730" actId="20577"/>
        <pc:sldMkLst>
          <pc:docMk/>
          <pc:sldMk cId="0" sldId="287"/>
        </pc:sldMkLst>
        <pc:spChg chg="mod">
          <ac:chgData name="Ivona Prar" userId="d00edb6d-68fb-4072-bd3a-44ed75947bf2" providerId="ADAL" clId="{22F704D8-C27B-491D-8ABA-EEF03968A921}" dt="2025-09-11T07:51:27.596" v="695" actId="1036"/>
          <ac:spMkLst>
            <pc:docMk/>
            <pc:sldMk cId="0" sldId="287"/>
            <ac:spMk id="492" creationId="{00000000-0000-0000-0000-000000000000}"/>
          </ac:spMkLst>
        </pc:spChg>
        <pc:graphicFrameChg chg="mod modGraphic">
          <ac:chgData name="Ivona Prar" userId="d00edb6d-68fb-4072-bd3a-44ed75947bf2" providerId="ADAL" clId="{22F704D8-C27B-491D-8ABA-EEF03968A921}" dt="2025-09-11T07:52:04.112" v="730" actId="20577"/>
          <ac:graphicFrameMkLst>
            <pc:docMk/>
            <pc:sldMk cId="0" sldId="287"/>
            <ac:graphicFrameMk id="493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53:54.941" v="741" actId="20577"/>
        <pc:sldMkLst>
          <pc:docMk/>
          <pc:sldMk cId="0" sldId="288"/>
        </pc:sldMkLst>
        <pc:graphicFrameChg chg="modGraphic">
          <ac:chgData name="Ivona Prar" userId="d00edb6d-68fb-4072-bd3a-44ed75947bf2" providerId="ADAL" clId="{22F704D8-C27B-491D-8ABA-EEF03968A921}" dt="2025-09-11T07:53:54.941" v="741" actId="20577"/>
          <ac:graphicFrameMkLst>
            <pc:docMk/>
            <pc:sldMk cId="0" sldId="288"/>
            <ac:graphicFrameMk id="503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54:57.659" v="803" actId="20577"/>
        <pc:sldMkLst>
          <pc:docMk/>
          <pc:sldMk cId="0" sldId="289"/>
        </pc:sldMkLst>
        <pc:spChg chg="mod">
          <ac:chgData name="Ivona Prar" userId="d00edb6d-68fb-4072-bd3a-44ed75947bf2" providerId="ADAL" clId="{22F704D8-C27B-491D-8ABA-EEF03968A921}" dt="2025-09-11T07:54:22.040" v="757" actId="1035"/>
          <ac:spMkLst>
            <pc:docMk/>
            <pc:sldMk cId="0" sldId="289"/>
            <ac:spMk id="512" creationId="{00000000-0000-0000-0000-000000000000}"/>
          </ac:spMkLst>
        </pc:spChg>
        <pc:spChg chg="mod">
          <ac:chgData name="Ivona Prar" userId="d00edb6d-68fb-4072-bd3a-44ed75947bf2" providerId="ADAL" clId="{22F704D8-C27B-491D-8ABA-EEF03968A921}" dt="2025-09-11T07:54:31.423" v="782" actId="1035"/>
          <ac:spMkLst>
            <pc:docMk/>
            <pc:sldMk cId="0" sldId="289"/>
            <ac:spMk id="514" creationId="{00000000-0000-0000-0000-000000000000}"/>
          </ac:spMkLst>
        </pc:spChg>
        <pc:graphicFrameChg chg="mod modGraphic">
          <ac:chgData name="Ivona Prar" userId="d00edb6d-68fb-4072-bd3a-44ed75947bf2" providerId="ADAL" clId="{22F704D8-C27B-491D-8ABA-EEF03968A921}" dt="2025-09-11T07:54:57.659" v="803" actId="20577"/>
          <ac:graphicFrameMkLst>
            <pc:docMk/>
            <pc:sldMk cId="0" sldId="289"/>
            <ac:graphicFrameMk id="513" creationId="{00000000-0000-0000-0000-000000000000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11T07:59:18.126" v="886" actId="1076"/>
        <pc:sldMkLst>
          <pc:docMk/>
          <pc:sldMk cId="0" sldId="290"/>
        </pc:sldMkLst>
        <pc:spChg chg="mod">
          <ac:chgData name="Ivona Prar" userId="d00edb6d-68fb-4072-bd3a-44ed75947bf2" providerId="ADAL" clId="{22F704D8-C27B-491D-8ABA-EEF03968A921}" dt="2025-09-11T07:59:09.700" v="885" actId="1076"/>
          <ac:spMkLst>
            <pc:docMk/>
            <pc:sldMk cId="0" sldId="290"/>
            <ac:spMk id="531" creationId="{00000000-0000-0000-0000-000000000000}"/>
          </ac:spMkLst>
        </pc:spChg>
        <pc:spChg chg="mod ord">
          <ac:chgData name="Ivona Prar" userId="d00edb6d-68fb-4072-bd3a-44ed75947bf2" providerId="ADAL" clId="{22F704D8-C27B-491D-8ABA-EEF03968A921}" dt="2025-09-11T07:59:18.126" v="886" actId="1076"/>
          <ac:spMkLst>
            <pc:docMk/>
            <pc:sldMk cId="0" sldId="290"/>
            <ac:spMk id="532" creationId="{00000000-0000-0000-0000-000000000000}"/>
          </ac:spMkLst>
        </pc:spChg>
      </pc:sldChg>
      <pc:sldChg chg="modSp mod">
        <pc:chgData name="Ivona Prar" userId="d00edb6d-68fb-4072-bd3a-44ed75947bf2" providerId="ADAL" clId="{22F704D8-C27B-491D-8ABA-EEF03968A921}" dt="2025-09-11T07:55:34.228" v="808" actId="1035"/>
        <pc:sldMkLst>
          <pc:docMk/>
          <pc:sldMk cId="0" sldId="291"/>
        </pc:sldMkLst>
        <pc:spChg chg="mod">
          <ac:chgData name="Ivona Prar" userId="d00edb6d-68fb-4072-bd3a-44ed75947bf2" providerId="ADAL" clId="{22F704D8-C27B-491D-8ABA-EEF03968A921}" dt="2025-09-11T07:55:34.228" v="808" actId="1035"/>
          <ac:spMkLst>
            <pc:docMk/>
            <pc:sldMk cId="0" sldId="291"/>
            <ac:spMk id="698" creationId="{00000000-0000-0000-0000-000000000000}"/>
          </ac:spMkLst>
        </pc:spChg>
      </pc:sldChg>
      <pc:sldChg chg="modSp mod">
        <pc:chgData name="Ivona Prar" userId="d00edb6d-68fb-4072-bd3a-44ed75947bf2" providerId="ADAL" clId="{22F704D8-C27B-491D-8ABA-EEF03968A921}" dt="2025-09-11T07:56:35.515" v="817" actId="20577"/>
        <pc:sldMkLst>
          <pc:docMk/>
          <pc:sldMk cId="0" sldId="292"/>
        </pc:sldMkLst>
        <pc:spChg chg="mod">
          <ac:chgData name="Ivona Prar" userId="d00edb6d-68fb-4072-bd3a-44ed75947bf2" providerId="ADAL" clId="{22F704D8-C27B-491D-8ABA-EEF03968A921}" dt="2025-09-11T07:56:20.816" v="815" actId="1035"/>
          <ac:spMkLst>
            <pc:docMk/>
            <pc:sldMk cId="0" sldId="292"/>
            <ac:spMk id="727" creationId="{00000000-0000-0000-0000-000000000000}"/>
          </ac:spMkLst>
        </pc:spChg>
        <pc:spChg chg="mod">
          <ac:chgData name="Ivona Prar" userId="d00edb6d-68fb-4072-bd3a-44ed75947bf2" providerId="ADAL" clId="{22F704D8-C27B-491D-8ABA-EEF03968A921}" dt="2025-09-11T07:56:35.515" v="817" actId="20577"/>
          <ac:spMkLst>
            <pc:docMk/>
            <pc:sldMk cId="0" sldId="292"/>
            <ac:spMk id="730" creationId="{00000000-0000-0000-0000-000000000000}"/>
          </ac:spMkLst>
        </pc:spChg>
      </pc:sldChg>
      <pc:sldChg chg="modSp mod">
        <pc:chgData name="Ivona Prar" userId="d00edb6d-68fb-4072-bd3a-44ed75947bf2" providerId="ADAL" clId="{22F704D8-C27B-491D-8ABA-EEF03968A921}" dt="2025-09-11T07:57:47.716" v="843" actId="1038"/>
        <pc:sldMkLst>
          <pc:docMk/>
          <pc:sldMk cId="0" sldId="293"/>
        </pc:sldMkLst>
        <pc:spChg chg="mod">
          <ac:chgData name="Ivona Prar" userId="d00edb6d-68fb-4072-bd3a-44ed75947bf2" providerId="ADAL" clId="{22F704D8-C27B-491D-8ABA-EEF03968A921}" dt="2025-09-11T07:57:47.716" v="843" actId="1038"/>
          <ac:spMkLst>
            <pc:docMk/>
            <pc:sldMk cId="0" sldId="293"/>
            <ac:spMk id="759" creationId="{00000000-0000-0000-0000-000000000000}"/>
          </ac:spMkLst>
        </pc:spChg>
      </pc:sldChg>
      <pc:sldChg chg="modSp">
        <pc:chgData name="Ivona Prar" userId="d00edb6d-68fb-4072-bd3a-44ed75947bf2" providerId="ADAL" clId="{22F704D8-C27B-491D-8ABA-EEF03968A921}" dt="2025-09-09T07:33:38.733" v="26" actId="167"/>
        <pc:sldMkLst>
          <pc:docMk/>
          <pc:sldMk cId="111269448" sldId="311"/>
        </pc:sldMkLst>
        <pc:picChg chg="mod">
          <ac:chgData name="Ivona Prar" userId="d00edb6d-68fb-4072-bd3a-44ed75947bf2" providerId="ADAL" clId="{22F704D8-C27B-491D-8ABA-EEF03968A921}" dt="2025-09-09T07:33:38.733" v="26" actId="167"/>
          <ac:picMkLst>
            <pc:docMk/>
            <pc:sldMk cId="111269448" sldId="311"/>
            <ac:picMk id="1026" creationId="{74DB7D2C-CF2F-4E77-8628-9B5E4D855091}"/>
          </ac:picMkLst>
        </pc:picChg>
      </pc:sldChg>
      <pc:sldChg chg="modSp mod">
        <pc:chgData name="Ivona Prar" userId="d00edb6d-68fb-4072-bd3a-44ed75947bf2" providerId="ADAL" clId="{22F704D8-C27B-491D-8ABA-EEF03968A921}" dt="2025-09-09T07:35:24.102" v="36" actId="20577"/>
        <pc:sldMkLst>
          <pc:docMk/>
          <pc:sldMk cId="292280115" sldId="312"/>
        </pc:sldMkLst>
        <pc:spChg chg="mod">
          <ac:chgData name="Ivona Prar" userId="d00edb6d-68fb-4072-bd3a-44ed75947bf2" providerId="ADAL" clId="{22F704D8-C27B-491D-8ABA-EEF03968A921}" dt="2025-09-09T07:35:24.102" v="36" actId="20577"/>
          <ac:spMkLst>
            <pc:docMk/>
            <pc:sldMk cId="292280115" sldId="312"/>
            <ac:spMk id="3" creationId="{E6B47FE0-9CFE-4894-A96A-31B2944A9168}"/>
          </ac:spMkLst>
        </pc:spChg>
      </pc:sldChg>
      <pc:sldChg chg="modSp mod">
        <pc:chgData name="Ivona Prar" userId="d00edb6d-68fb-4072-bd3a-44ed75947bf2" providerId="ADAL" clId="{22F704D8-C27B-491D-8ABA-EEF03968A921}" dt="2025-09-09T07:39:31.342" v="100" actId="20577"/>
        <pc:sldMkLst>
          <pc:docMk/>
          <pc:sldMk cId="1492314368" sldId="313"/>
        </pc:sldMkLst>
        <pc:spChg chg="mod">
          <ac:chgData name="Ivona Prar" userId="d00edb6d-68fb-4072-bd3a-44ed75947bf2" providerId="ADAL" clId="{22F704D8-C27B-491D-8ABA-EEF03968A921}" dt="2025-09-09T07:39:31.342" v="100" actId="20577"/>
          <ac:spMkLst>
            <pc:docMk/>
            <pc:sldMk cId="1492314368" sldId="313"/>
            <ac:spMk id="3" creationId="{E6B47FE0-9CFE-4894-A96A-31B2944A9168}"/>
          </ac:spMkLst>
        </pc:spChg>
        <pc:spChg chg="mod">
          <ac:chgData name="Ivona Prar" userId="d00edb6d-68fb-4072-bd3a-44ed75947bf2" providerId="ADAL" clId="{22F704D8-C27B-491D-8ABA-EEF03968A921}" dt="2025-09-09T07:39:09.164" v="59" actId="20577"/>
          <ac:spMkLst>
            <pc:docMk/>
            <pc:sldMk cId="1492314368" sldId="313"/>
            <ac:spMk id="135" creationId="{00000000-0000-0000-0000-000000000000}"/>
          </ac:spMkLst>
        </pc:spChg>
      </pc:sldChg>
      <pc:sldChg chg="modSp mod">
        <pc:chgData name="Ivona Prar" userId="d00edb6d-68fb-4072-bd3a-44ed75947bf2" providerId="ADAL" clId="{22F704D8-C27B-491D-8ABA-EEF03968A921}" dt="2025-09-11T08:01:27.253" v="942" actId="20577"/>
        <pc:sldMkLst>
          <pc:docMk/>
          <pc:sldMk cId="2139720330" sldId="356"/>
        </pc:sldMkLst>
        <pc:spChg chg="mod">
          <ac:chgData name="Ivona Prar" userId="d00edb6d-68fb-4072-bd3a-44ed75947bf2" providerId="ADAL" clId="{22F704D8-C27B-491D-8ABA-EEF03968A921}" dt="2025-09-11T07:59:58.164" v="924" actId="20577"/>
          <ac:spMkLst>
            <pc:docMk/>
            <pc:sldMk cId="2139720330" sldId="356"/>
            <ac:spMk id="19" creationId="{79041B4B-8DFB-4C1C-B3F7-C856DD3E7103}"/>
          </ac:spMkLst>
        </pc:spChg>
        <pc:graphicFrameChg chg="modGraphic">
          <ac:chgData name="Ivona Prar" userId="d00edb6d-68fb-4072-bd3a-44ed75947bf2" providerId="ADAL" clId="{22F704D8-C27B-491D-8ABA-EEF03968A921}" dt="2025-09-11T08:01:27.253" v="942" actId="20577"/>
          <ac:graphicFrameMkLst>
            <pc:docMk/>
            <pc:sldMk cId="2139720330" sldId="356"/>
            <ac:graphicFrameMk id="5" creationId="{5271A01D-C9E1-4C3D-9F14-E5F4770E2E24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09T07:32:26.541" v="25" actId="20577"/>
        <pc:sldMkLst>
          <pc:docMk/>
          <pc:sldMk cId="1456695883" sldId="363"/>
        </pc:sldMkLst>
        <pc:graphicFrameChg chg="modGraphic">
          <ac:chgData name="Ivona Prar" userId="d00edb6d-68fb-4072-bd3a-44ed75947bf2" providerId="ADAL" clId="{22F704D8-C27B-491D-8ABA-EEF03968A921}" dt="2025-09-09T07:32:26.541" v="25" actId="20577"/>
          <ac:graphicFrameMkLst>
            <pc:docMk/>
            <pc:sldMk cId="1456695883" sldId="363"/>
            <ac:graphicFrameMk id="7" creationId="{EE76169F-4BFF-47F5-8C3F-43D7397124FD}"/>
          </ac:graphicFrameMkLst>
        </pc:graphicFrameChg>
      </pc:sldChg>
      <pc:sldChg chg="modSp mod">
        <pc:chgData name="Ivona Prar" userId="d00edb6d-68fb-4072-bd3a-44ed75947bf2" providerId="ADAL" clId="{22F704D8-C27B-491D-8ABA-EEF03968A921}" dt="2025-09-09T07:39:18.440" v="76" actId="20577"/>
        <pc:sldMkLst>
          <pc:docMk/>
          <pc:sldMk cId="148333065" sldId="364"/>
        </pc:sldMkLst>
        <pc:spChg chg="mod">
          <ac:chgData name="Ivona Prar" userId="d00edb6d-68fb-4072-bd3a-44ed75947bf2" providerId="ADAL" clId="{22F704D8-C27B-491D-8ABA-EEF03968A921}" dt="2025-09-09T07:39:18.440" v="76" actId="20577"/>
          <ac:spMkLst>
            <pc:docMk/>
            <pc:sldMk cId="148333065" sldId="364"/>
            <ac:spMk id="5" creationId="{F80AF41E-A3F2-4FA1-B70F-F01D6E671CB0}"/>
          </ac:spMkLst>
        </pc:spChg>
      </pc:sldChg>
      <pc:sldChg chg="modSp mod">
        <pc:chgData name="Ivona Prar" userId="d00edb6d-68fb-4072-bd3a-44ed75947bf2" providerId="ADAL" clId="{22F704D8-C27B-491D-8ABA-EEF03968A921}" dt="2025-09-09T07:37:38.074" v="37" actId="20577"/>
        <pc:sldMkLst>
          <pc:docMk/>
          <pc:sldMk cId="2648222263" sldId="365"/>
        </pc:sldMkLst>
        <pc:spChg chg="mod">
          <ac:chgData name="Ivona Prar" userId="d00edb6d-68fb-4072-bd3a-44ed75947bf2" providerId="ADAL" clId="{22F704D8-C27B-491D-8ABA-EEF03968A921}" dt="2025-09-09T07:37:38.074" v="37" actId="20577"/>
          <ac:spMkLst>
            <pc:docMk/>
            <pc:sldMk cId="2648222263" sldId="365"/>
            <ac:spMk id="10" creationId="{C946EA61-45AD-46B8-B50F-9AA2EBEA2E69}"/>
          </ac:spMkLst>
        </pc:spChg>
      </pc:sldChg>
      <pc:sldChg chg="modSp mod">
        <pc:chgData name="Ivona Prar" userId="d00edb6d-68fb-4072-bd3a-44ed75947bf2" providerId="ADAL" clId="{22F704D8-C27B-491D-8ABA-EEF03968A921}" dt="2025-09-09T07:44:29.314" v="119" actId="1035"/>
        <pc:sldMkLst>
          <pc:docMk/>
          <pc:sldMk cId="1957320326" sldId="366"/>
        </pc:sldMkLst>
        <pc:spChg chg="mod">
          <ac:chgData name="Ivona Prar" userId="d00edb6d-68fb-4072-bd3a-44ed75947bf2" providerId="ADAL" clId="{22F704D8-C27B-491D-8ABA-EEF03968A921}" dt="2025-09-09T07:44:29.314" v="119" actId="1035"/>
          <ac:spMkLst>
            <pc:docMk/>
            <pc:sldMk cId="1957320326" sldId="366"/>
            <ac:spMk id="135" creationId="{00000000-0000-0000-0000-000000000000}"/>
          </ac:spMkLst>
        </pc:spChg>
      </pc:sldChg>
      <pc:sldChg chg="modSp mod">
        <pc:chgData name="Ivona Prar" userId="d00edb6d-68fb-4072-bd3a-44ed75947bf2" providerId="ADAL" clId="{22F704D8-C27B-491D-8ABA-EEF03968A921}" dt="2025-09-11T08:04:31.283" v="1002" actId="120"/>
        <pc:sldMkLst>
          <pc:docMk/>
          <pc:sldMk cId="2548972816" sldId="367"/>
        </pc:sldMkLst>
        <pc:spChg chg="mod">
          <ac:chgData name="Ivona Prar" userId="d00edb6d-68fb-4072-bd3a-44ed75947bf2" providerId="ADAL" clId="{22F704D8-C27B-491D-8ABA-EEF03968A921}" dt="2025-09-11T08:04:31.283" v="1002" actId="120"/>
          <ac:spMkLst>
            <pc:docMk/>
            <pc:sldMk cId="2548972816" sldId="367"/>
            <ac:spMk id="3" creationId="{E6B47FE0-9CFE-4894-A96A-31B2944A9168}"/>
          </ac:spMkLst>
        </pc:spChg>
        <pc:spChg chg="mod">
          <ac:chgData name="Ivona Prar" userId="d00edb6d-68fb-4072-bd3a-44ed75947bf2" providerId="ADAL" clId="{22F704D8-C27B-491D-8ABA-EEF03968A921}" dt="2025-09-11T08:02:09.690" v="971" actId="1035"/>
          <ac:spMkLst>
            <pc:docMk/>
            <pc:sldMk cId="2548972816" sldId="367"/>
            <ac:spMk id="135" creationId="{00000000-0000-0000-0000-000000000000}"/>
          </ac:spMkLst>
        </pc:spChg>
      </pc:sldChg>
      <pc:sldChg chg="modSp mod">
        <pc:chgData name="Ivona Prar" userId="d00edb6d-68fb-4072-bd3a-44ed75947bf2" providerId="ADAL" clId="{22F704D8-C27B-491D-8ABA-EEF03968A921}" dt="2025-09-11T08:28:53.437" v="1042" actId="20577"/>
        <pc:sldMkLst>
          <pc:docMk/>
          <pc:sldMk cId="4019263918" sldId="368"/>
        </pc:sldMkLst>
        <pc:spChg chg="mod">
          <ac:chgData name="Ivona Prar" userId="d00edb6d-68fb-4072-bd3a-44ed75947bf2" providerId="ADAL" clId="{22F704D8-C27B-491D-8ABA-EEF03968A921}" dt="2025-09-11T08:28:53.437" v="1042" actId="20577"/>
          <ac:spMkLst>
            <pc:docMk/>
            <pc:sldMk cId="4019263918" sldId="368"/>
            <ac:spMk id="5" creationId="{B0E52373-775D-423B-AA43-1FD0B19953FF}"/>
          </ac:spMkLst>
        </pc:spChg>
        <pc:spChg chg="mod">
          <ac:chgData name="Ivona Prar" userId="d00edb6d-68fb-4072-bd3a-44ed75947bf2" providerId="ADAL" clId="{22F704D8-C27B-491D-8ABA-EEF03968A921}" dt="2025-09-11T08:27:50.875" v="1035" actId="20577"/>
          <ac:spMkLst>
            <pc:docMk/>
            <pc:sldMk cId="4019263918" sldId="368"/>
            <ac:spMk id="13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2797305" name="Google Shape;104;g356110b305c_0_8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2885804" name="Google Shape;105;g356110b305c_0_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1345781581" name="Google Shape;106;g356110b305c_0_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hr" b="1"/>
              <a:t>RBE metoda</a:t>
            </a:r>
            <a:r>
              <a:rPr lang="hr"/>
              <a:t> služi kao metodološki temelj RBE Assessment Systema. To je  pristup </a:t>
            </a:r>
            <a:r>
              <a:rPr lang="hr" b="1"/>
              <a:t>višekriterijskoj analizi</a:t>
            </a:r>
            <a:r>
              <a:rPr lang="hr"/>
              <a:t> razvijen za procjenu </a:t>
            </a:r>
            <a:r>
              <a:rPr lang="hr" b="1"/>
              <a:t>klimatskog rizika</a:t>
            </a:r>
            <a:r>
              <a:rPr lang="hr"/>
              <a:t> na  razini </a:t>
            </a:r>
            <a:r>
              <a:rPr lang="hr" b="1"/>
              <a:t>zgrada</a:t>
            </a:r>
            <a:r>
              <a:rPr lang="hr"/>
              <a:t> i </a:t>
            </a:r>
            <a:r>
              <a:rPr lang="hr" b="1"/>
              <a:t>susjedstva</a:t>
            </a:r>
            <a:r>
              <a:rPr lang="hr"/>
              <a:t>.</a:t>
            </a:r>
            <a:br>
              <a:rPr lang="en-GB"/>
            </a:br>
            <a:r>
              <a:rPr lang="hr"/>
              <a:t>Utemeljena na </a:t>
            </a:r>
            <a:r>
              <a:rPr lang="hr" b="1"/>
              <a:t>konceptualnom modelu lanaca udara</a:t>
            </a:r>
            <a:r>
              <a:rPr lang="hr"/>
              <a:t>, metoda generira: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"/>
              <a:t> </a:t>
            </a:r>
            <a:r>
              <a:rPr lang="hr" b="1"/>
              <a:t>ukupnu ocjenu rizika</a:t>
            </a:r>
            <a:r>
              <a:rPr lang="hr"/>
              <a:t> za određeno područje 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" b="1"/>
              <a:t>skup komplementarnih pokazatelja</a:t>
            </a:r>
            <a:r>
              <a:rPr lang="hr"/>
              <a:t> u kojima se detaljno opisuje razina rizika povezanog s klimom u određenim </a:t>
            </a:r>
            <a:r>
              <a:rPr lang="hr" b="1"/>
              <a:t>kategorijama rizika</a:t>
            </a:r>
            <a:r>
              <a:rPr lang="hr"/>
              <a:t> i </a:t>
            </a:r>
            <a:r>
              <a:rPr lang="hr" b="1"/>
              <a:t>urbanim sektorima</a:t>
            </a:r>
            <a:r>
              <a:rPr lang="hr"/>
              <a:t>. 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2147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51" name="Google Shape;151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0977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2783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7959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2723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6233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44351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7859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60757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6711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4847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8694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7456e6fff4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7456e6fff4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747d3b61a1_4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747d3b61a1_4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747d3b61a1_4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747d3b61a1_4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747d3b61a1_4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747d3b61a1_4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747d3b61a1_4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747d3b61a1_4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747d3b61a1_4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747d3b61a1_4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644833dae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644833dae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644833dae4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644833dae4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644833dae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644833dae4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644833dae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644833dae4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644833dae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644833dae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644833dae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644833dae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644833dae4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644833dae4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644833dae4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644833dae4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455514c2ac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3" name="Google Shape;693;g3455514c2ac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3455514c2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8" name="Google Shape;748;g3455514c2a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6455b5d5a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6455b5d5a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89350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42983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8105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ight">
  <p:cSld name="Title Slide - ligh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4"/>
          <p:cNvSpPr/>
          <p:nvPr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" name="Google Shape;16;p44"/>
          <p:cNvSpPr txBox="1">
            <a:spLocks noGrp="1"/>
          </p:cNvSpPr>
          <p:nvPr>
            <p:ph type="body" idx="1"/>
          </p:nvPr>
        </p:nvSpPr>
        <p:spPr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44"/>
          <p:cNvSpPr/>
          <p:nvPr/>
        </p:nvSpPr>
        <p:spPr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" name="Google Shape;18;p44"/>
          <p:cNvSpPr/>
          <p:nvPr/>
        </p:nvSpPr>
        <p:spPr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" name="Google Shape;19;p44"/>
          <p:cNvSpPr/>
          <p:nvPr/>
        </p:nvSpPr>
        <p:spPr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" name="Google Shape;20;p44"/>
          <p:cNvSpPr/>
          <p:nvPr/>
        </p:nvSpPr>
        <p:spPr>
          <a:xfrm rot="-8360992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" name="Google Shape;21;p44"/>
          <p:cNvSpPr/>
          <p:nvPr/>
        </p:nvSpPr>
        <p:spPr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" name="Google Shape;22;p44"/>
          <p:cNvSpPr/>
          <p:nvPr/>
        </p:nvSpPr>
        <p:spPr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" name="Google Shape;23;p44"/>
          <p:cNvSpPr/>
          <p:nvPr/>
        </p:nvSpPr>
        <p:spPr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" name="Google Shape;24;p44"/>
          <p:cNvSpPr/>
          <p:nvPr/>
        </p:nvSpPr>
        <p:spPr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44"/>
          <p:cNvSpPr/>
          <p:nvPr/>
        </p:nvSpPr>
        <p:spPr>
          <a:xfrm rot="9190019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6" name="Google Shape;26;p44"/>
          <p:cNvGrpSpPr/>
          <p:nvPr/>
        </p:nvGrpSpPr>
        <p:grpSpPr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27" name="Google Shape;27;p44"/>
            <p:cNvSpPr/>
            <p:nvPr/>
          </p:nvSpPr>
          <p:spPr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8" name="Google Shape;28;p44"/>
            <p:cNvSpPr/>
            <p:nvPr/>
          </p:nvSpPr>
          <p:spPr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9" name="Google Shape;29;p44"/>
            <p:cNvSpPr/>
            <p:nvPr/>
          </p:nvSpPr>
          <p:spPr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0" name="Google Shape;30;p44" descr="Slika koja sadrži tekst, snimku zaslona, font, logotip&#10;&#10;Automatski generirani opi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5"/>
          <p:cNvSpPr txBox="1">
            <a:spLocks noGrp="1"/>
          </p:cNvSpPr>
          <p:nvPr>
            <p:ph type="title"/>
          </p:nvPr>
        </p:nvSpPr>
        <p:spPr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5"/>
          <p:cNvSpPr txBox="1">
            <a:spLocks noGrp="1"/>
          </p:cNvSpPr>
          <p:nvPr>
            <p:ph type="dt" idx="10"/>
          </p:nvPr>
        </p:nvSpPr>
        <p:spPr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4" name="Google Shape;34;p45"/>
          <p:cNvSpPr txBox="1">
            <a:spLocks noGrp="1"/>
          </p:cNvSpPr>
          <p:nvPr>
            <p:ph type="ftr" idx="11"/>
          </p:nvPr>
        </p:nvSpPr>
        <p:spPr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5" name="Google Shape;35;p45"/>
          <p:cNvSpPr txBox="1">
            <a:spLocks noGrp="1"/>
          </p:cNvSpPr>
          <p:nvPr>
            <p:ph type="sldNum" idx="12"/>
          </p:nvPr>
        </p:nvSpPr>
        <p:spPr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T"/>
              <a:t>‹#›</a:t>
            </a:fld>
            <a:endParaRPr/>
          </a:p>
        </p:txBody>
      </p:sp>
      <p:sp>
        <p:nvSpPr>
          <p:cNvPr id="36" name="Google Shape;36;p45"/>
          <p:cNvSpPr txBox="1">
            <a:spLocks noGrp="1"/>
          </p:cNvSpPr>
          <p:nvPr>
            <p:ph type="body" idx="1"/>
          </p:nvPr>
        </p:nvSpPr>
        <p:spPr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6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6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6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7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7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7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47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8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8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1" name="Google Shape;51;p49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" name="Google Shape;52;p49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49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9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9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8" name="Google Shape;58;p50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50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50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50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50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_2">
  <p:cSld name="Chapterbreak_2">
    <p:bg>
      <p:bgPr>
        <a:solidFill>
          <a:schemeClr val="accent4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1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51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6" name="Google Shape;66;p51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">
  <p:cSld name="Chapterbreak">
    <p:bg>
      <p:bgPr>
        <a:solidFill>
          <a:schemeClr val="accent4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2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52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0" name="Google Shape;70;p52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Google Shape;72;p53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3" name="Google Shape;73;p53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4" name="Google Shape;74;p53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5" name="Google Shape;75;p53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6" name="Google Shape;76;p53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7" name="Google Shape;77;p53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T"/>
              <a:t>‹#›</a:t>
            </a:fld>
            <a:endParaRPr/>
          </a:p>
        </p:txBody>
      </p:sp>
      <p:sp>
        <p:nvSpPr>
          <p:cNvPr id="78" name="Google Shape;78;p53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5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55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9" name="Google Shape;89;p55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0" name="Google Shape;90;p55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1" name="Google Shape;91;p55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56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4" name="Google Shape;94;p56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95" name="Google Shape;95;p56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56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56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56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56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6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01" name="Google Shape;101;p56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02" name="Google Shape;102;p56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7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57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8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58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990949420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24774589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642229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889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3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MT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9573803" name="Google Shape;108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hr" sz="2400" b="1"/>
              <a:t>Materijal za obuku SuPeRBE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902832061" name="Google Shape;109;g356110b305c_0_8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Klimatske promjene i izgrađeni okoliš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1541182" name="Google Shape;110;g356110b305c_0_8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Osnove klimatskih promjena</a:t>
            </a:r>
            <a:r>
              <a:rPr lang="hr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0320710" name="Google Shape;111;g356110b305c_0_8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Razina kompetencije: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954856889" name="Google Shape;112;g356110b305c_0_8" title="superbe copertina.jp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252397771" name="Google Shape;113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hr" sz="1000"/>
              <a:t>Aktivnost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hr" sz="1000" err="1"/>
              <a:t>SuPeRBE projekt (CE0200768)</a:t>
            </a:r>
            <a:endParaRPr sz="1000"/>
          </a:p>
        </p:txBody>
      </p:sp>
      <p:sp>
        <p:nvSpPr>
          <p:cNvPr id="1782886618" name="Google Shape;114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 dirty="0"/>
              <a:t>S</a:t>
            </a:r>
            <a:r>
              <a:rPr lang="hr" sz="3000" b="1" dirty="0"/>
              <a:t>uPeRBE</a:t>
            </a:r>
            <a:r>
              <a:rPr lang="en-GB" sz="3000" b="1" dirty="0"/>
              <a:t> </a:t>
            </a:r>
            <a:r>
              <a:rPr lang="en-GB" sz="3000" b="1" dirty="0" err="1"/>
              <a:t>edukacijski</a:t>
            </a:r>
            <a:r>
              <a:rPr lang="en-GB" sz="3000" b="1" dirty="0"/>
              <a:t> </a:t>
            </a:r>
            <a:r>
              <a:rPr lang="en-GB" sz="3000" b="1" dirty="0" err="1"/>
              <a:t>materijali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513063354" name="Google Shape;116;g356110b305c_0_8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 RBE sustav za procjenu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7052136" name="Google Shape;117;g356110b305c_0_8"/>
          <p:cNvSpPr txBox="1"/>
          <p:nvPr/>
        </p:nvSpPr>
        <p:spPr bwMode="auto">
          <a:xfrm>
            <a:off x="5334001" y="3573131"/>
            <a:ext cx="387852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Razina kompetencije: 1/2/3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30183452" name="Google Shape;118;g356110b305c_0_8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2.2 RBTool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0986560" name="Google Shape;119;g356110b305c_0_8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područje stručnosti: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7976582" name="Google Shape;120;g356110b305c_0_8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Područje stručnosti: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CA41BD-5F13-2661-4A14-D3D35FF39CD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977877" y="4618112"/>
            <a:ext cx="243688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r" defTabSz="914400" eaLnBrk="0" fontAlgn="base" latinLnBrk="0" hangingPunct="0">
              <a:buSzPts val="800"/>
              <a:buNone/>
              <a:tabLst/>
              <a:defRPr/>
            </a:pPr>
            <a:r>
              <a:rPr lang="hr" altLang="it-IT" sz="1000" dirty="0"/>
              <a:t>Područje stručnosti: </a:t>
            </a:r>
            <a:r>
              <a:rPr lang="en-GB" altLang="it-IT" sz="1000" dirty="0"/>
              <a:t>2</a:t>
            </a:r>
            <a:r>
              <a:rPr lang="hr" altLang="it-IT" sz="1000" dirty="0"/>
              <a:t>.2 prema</a:t>
            </a:r>
            <a:endParaRPr lang="it-IT" altLang="it-IT" sz="1000" dirty="0"/>
          </a:p>
          <a:p>
            <a:pPr marL="0" indent="0" algn="r" defTabSz="914400" eaLnBrk="0" fontAlgn="base" latinLnBrk="0" hangingPunct="0">
              <a:buSzPts val="800"/>
              <a:buNone/>
              <a:tabLst/>
              <a:defRPr/>
            </a:pPr>
            <a:r>
              <a:rPr lang="hr" altLang="it-IT" sz="1000" dirty="0"/>
              <a:t>Sporazum o radionici CEN-a 17939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498095" y="6701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Što je RBTool?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66655BC-AE60-424F-A8F1-07D303F63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12" y="2517778"/>
            <a:ext cx="4912174" cy="2337722"/>
          </a:xfrm>
          <a:prstGeom prst="rect">
            <a:avLst/>
          </a:prstGeom>
        </p:spPr>
      </p:pic>
      <p:sp>
        <p:nvSpPr>
          <p:cNvPr id="133" name="Google Shape;133;p2"/>
          <p:cNvSpPr txBox="1">
            <a:spLocks noGrp="1"/>
          </p:cNvSpPr>
          <p:nvPr>
            <p:ph type="body" idx="1"/>
          </p:nvPr>
        </p:nvSpPr>
        <p:spPr>
          <a:xfrm>
            <a:off x="525354" y="1278648"/>
            <a:ext cx="8093292" cy="139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57150" algn="just" rtl="0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</a:pPr>
            <a:r>
              <a:rPr lang="hr" sz="1200" b="1" err="1">
                <a:solidFill>
                  <a:schemeClr val="tx2"/>
                </a:solidFill>
              </a:rPr>
              <a:t>RBTool (Resilient Building Tool) </a:t>
            </a:r>
            <a:r>
              <a:rPr lang="hr" sz="1200">
                <a:solidFill>
                  <a:schemeClr val="tx2"/>
                </a:solidFill>
              </a:rPr>
              <a:t>je okvir koji primjenjuje RBE metodu na razini zgrade. Omogućuje procjenu klimatskog rizika za pojedinačne zgrade, nove i postojeće, analizom ranjivosti njihovih komponenti. Alat strukturira ovu analizu u dvije glavne makrokategorije: građevinske komponente (kao što su materijali, tehnički sustavi i strukturni elementi) i izloženi elementi (uključujući stanare, funkcije i čimbenike specifične za lokaciju). Kroz ovaj pristup, RBTool </a:t>
            </a:r>
            <a:r>
              <a:rPr lang="hr" sz="1200" b="1">
                <a:solidFill>
                  <a:schemeClr val="tx2"/>
                </a:solidFill>
              </a:rPr>
              <a:t>integrira opasnosti, izloženost i ranjivost</a:t>
            </a:r>
            <a:r>
              <a:rPr lang="hr" sz="1200">
                <a:solidFill>
                  <a:schemeClr val="tx2"/>
                </a:solidFill>
              </a:rPr>
              <a:t> kako bi pružio točan profil rizika zgrade. Rezultati podupiru strategije prilagodbe na razini zgrade, planiranje obnove i dizajn otporan na klimatske promjene.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5;p2">
            <a:extLst>
              <a:ext uri="{FF2B5EF4-FFF2-40B4-BE49-F238E27FC236}">
                <a16:creationId xmlns:a16="http://schemas.microsoft.com/office/drawing/2014/main" id="{5DCDB0B8-A00A-45B8-9AA2-F3ED22680F14}"/>
              </a:ext>
            </a:extLst>
          </p:cNvPr>
          <p:cNvSpPr txBox="1">
            <a:spLocks/>
          </p:cNvSpPr>
          <p:nvPr/>
        </p:nvSpPr>
        <p:spPr>
          <a:xfrm>
            <a:off x="490895" y="4613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 implementira RBE metodu</a:t>
            </a:r>
            <a:endParaRPr lang="en-GB"/>
          </a:p>
        </p:txBody>
      </p:sp>
      <p:sp>
        <p:nvSpPr>
          <p:cNvPr id="8" name="Google Shape;133;p2">
            <a:extLst>
              <a:ext uri="{FF2B5EF4-FFF2-40B4-BE49-F238E27FC236}">
                <a16:creationId xmlns:a16="http://schemas.microsoft.com/office/drawing/2014/main" id="{C80DBB26-F30E-46B0-8212-9DBEEEA7B556}"/>
              </a:ext>
            </a:extLst>
          </p:cNvPr>
          <p:cNvSpPr txBox="1">
            <a:spLocks/>
          </p:cNvSpPr>
          <p:nvPr/>
        </p:nvSpPr>
        <p:spPr>
          <a:xfrm>
            <a:off x="490895" y="2421772"/>
            <a:ext cx="4140983" cy="1393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171450" indent="-57150" algn="just">
              <a:lnSpc>
                <a:spcPct val="100000"/>
              </a:lnSpc>
              <a:spcBef>
                <a:spcPts val="1350"/>
              </a:spcBef>
              <a:buSzPts val="2400"/>
              <a:buNone/>
            </a:pPr>
            <a:r>
              <a:rPr lang="hr" sz="1200" err="1"/>
              <a:t>RBTool je generički okvir koji implementira RBE metodu.</a:t>
            </a:r>
          </a:p>
          <a:p>
            <a:pPr marL="171450" indent="-57150" algn="just">
              <a:lnSpc>
                <a:spcPct val="100000"/>
              </a:lnSpc>
              <a:spcBef>
                <a:spcPts val="1350"/>
              </a:spcBef>
              <a:buSzPts val="2400"/>
              <a:buNone/>
            </a:pPr>
            <a:r>
              <a:rPr lang="hr" sz="1200"/>
              <a:t>RBE metoda je pristup višekriterijskoj analizi razvijen za procjenu klimatskog rizika na razini zgrade i susjedstva.</a:t>
            </a:r>
          </a:p>
          <a:p>
            <a:pPr marL="171450" indent="-57150" algn="just">
              <a:lnSpc>
                <a:spcPct val="100000"/>
              </a:lnSpc>
              <a:spcBef>
                <a:spcPts val="1350"/>
              </a:spcBef>
              <a:buSzPts val="2400"/>
              <a:buNone/>
            </a:pPr>
            <a:r>
              <a:rPr lang="hr" sz="1200" err="1"/>
              <a:t>RBTool generira ukupnu ocjenu rizika za određenu zgradu i skup komplementarnih pokazatelja koji detaljno opisuju razinu rizika povezanog s klimom u određenim kategorijama rizika i komponentama zgrade. </a:t>
            </a:r>
          </a:p>
          <a:p>
            <a:pPr marL="171450" indent="-57150" algn="just">
              <a:lnSpc>
                <a:spcPct val="100000"/>
              </a:lnSpc>
              <a:spcBef>
                <a:spcPts val="1350"/>
              </a:spcBef>
              <a:buSzPts val="2400"/>
              <a:buNone/>
            </a:pPr>
            <a:r>
              <a:rPr lang="hr" sz="1200"/>
              <a:t>RBE metoda temelji se na IPCC AR6 konceptu rizika. IPCC AR6, ili Šesto izvješće o procjeni Međuvladinog panela o klimatskim promjenama, najnovija je sveobuhvatna procjena znanstvenih spoznaja o klimatskim promjenama. Definira klimatski rizik kao interakciju opasnosti, izloženosti i ranjivosti.</a:t>
            </a:r>
          </a:p>
          <a:p>
            <a:pPr marL="171450" indent="-57150" algn="just">
              <a:lnSpc>
                <a:spcPct val="100000"/>
              </a:lnSpc>
              <a:spcBef>
                <a:spcPts val="1350"/>
              </a:spcBef>
              <a:buSzPts val="2400"/>
              <a:buNone/>
            </a:pPr>
            <a:r>
              <a:rPr lang="hr" sz="1200"/>
              <a:t>.</a:t>
            </a:r>
            <a:br>
              <a:rPr lang="en-GB" sz="1200"/>
            </a:br>
            <a:endParaRPr lang="en-GB" sz="1200">
              <a:solidFill>
                <a:schemeClr val="tx2"/>
              </a:solidFill>
            </a:endParaRPr>
          </a:p>
        </p:txBody>
      </p:sp>
      <p:pic>
        <p:nvPicPr>
          <p:cNvPr id="11" name="Picture 2" descr="Ilustracija koncepta klimatskih promjena | Vrhunski vektor">
            <a:extLst>
              <a:ext uri="{FF2B5EF4-FFF2-40B4-BE49-F238E27FC236}">
                <a16:creationId xmlns:a16="http://schemas.microsoft.com/office/drawing/2014/main" id="{CE15CDD2-4BDD-4A08-8AD9-AED24F137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780" y="1297661"/>
            <a:ext cx="2833928" cy="283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473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9"/>
          <p:cNvSpPr txBox="1">
            <a:spLocks noGrp="1"/>
          </p:cNvSpPr>
          <p:nvPr>
            <p:ph type="body" idx="1"/>
          </p:nvPr>
        </p:nvSpPr>
        <p:spPr>
          <a:xfrm>
            <a:off x="416991" y="1677732"/>
            <a:ext cx="6183833" cy="210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1430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hr" sz="1800" dirty="0">
                <a:solidFill>
                  <a:schemeClr val="lt2"/>
                </a:solidFill>
              </a:rPr>
              <a:t>Srednjoeuropska verzija RBTool-a podržava procjenu klimatskih rizika na temelju sljedeće strukture:</a:t>
            </a:r>
            <a:endParaRPr sz="1800" dirty="0"/>
          </a:p>
          <a:p>
            <a:pPr marL="11430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hr" sz="1800" dirty="0">
                <a:solidFill>
                  <a:schemeClr val="accent4"/>
                </a:solidFill>
              </a:rPr>
              <a:t>1. Problemi (opasnosti</a:t>
            </a:r>
            <a:r>
              <a:rPr lang="en-GB" sz="1800" dirty="0">
                <a:solidFill>
                  <a:schemeClr val="accent4"/>
                </a:solidFill>
              </a:rPr>
              <a:t>)</a:t>
            </a:r>
            <a:endParaRPr sz="1800" dirty="0">
              <a:solidFill>
                <a:schemeClr val="accent4"/>
              </a:solidFill>
            </a:endParaRPr>
          </a:p>
          <a:p>
            <a:pPr marL="11430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hr" sz="1800" dirty="0">
                <a:solidFill>
                  <a:schemeClr val="accent4"/>
                </a:solidFill>
              </a:rPr>
              <a:t>2.Makrokategorije (komponente zgrade)</a:t>
            </a:r>
            <a:endParaRPr sz="1800" dirty="0">
              <a:solidFill>
                <a:schemeClr val="accent4"/>
              </a:solidFill>
            </a:endParaRPr>
          </a:p>
          <a:p>
            <a:pPr marL="11430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hr" sz="1800" dirty="0">
                <a:solidFill>
                  <a:schemeClr val="accent4"/>
                </a:solidFill>
              </a:rPr>
              <a:t>3.Kategorije rizika (opasnost x izloženi element)</a:t>
            </a:r>
            <a:endParaRPr sz="1800" dirty="0">
              <a:solidFill>
                <a:schemeClr val="accent4"/>
              </a:solidFill>
            </a:endParaRPr>
          </a:p>
          <a:p>
            <a:pPr marL="11430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hr" sz="1800" dirty="0">
                <a:solidFill>
                  <a:schemeClr val="accent4"/>
                </a:solidFill>
              </a:rPr>
              <a:t>4.Kriteriji (pokazatelji)</a:t>
            </a:r>
            <a:endParaRPr sz="1800" dirty="0">
              <a:solidFill>
                <a:schemeClr val="accent4"/>
              </a:solidFill>
            </a:endParaRPr>
          </a:p>
          <a:p>
            <a:pPr marL="11430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sz="1800" dirty="0">
              <a:solidFill>
                <a:schemeClr val="lt2"/>
              </a:solidFill>
            </a:endParaRPr>
          </a:p>
        </p:txBody>
      </p:sp>
      <p:sp>
        <p:nvSpPr>
          <p:cNvPr id="154" name="Google Shape;154;p59"/>
          <p:cNvSpPr txBox="1"/>
          <p:nvPr/>
        </p:nvSpPr>
        <p:spPr>
          <a:xfrm>
            <a:off x="490895" y="4613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STRUKTURA RBTOOL-a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613295" y="24429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 dirty="0">
                <a:solidFill>
                  <a:schemeClr val="accent4"/>
                </a:solidFill>
              </a:rPr>
              <a:t>Struktura RBTool</a:t>
            </a:r>
            <a:r>
              <a:rPr lang="en-GB" dirty="0">
                <a:solidFill>
                  <a:schemeClr val="accent4"/>
                </a:solidFill>
              </a:rPr>
              <a:t>-</a:t>
            </a:r>
            <a:r>
              <a:rPr lang="hr" dirty="0">
                <a:solidFill>
                  <a:schemeClr val="accent4"/>
                </a:solidFill>
              </a:rPr>
              <a:t>a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21" name="Marcador de texto 2">
            <a:extLst>
              <a:ext uri="{FF2B5EF4-FFF2-40B4-BE49-F238E27FC236}">
                <a16:creationId xmlns:a16="http://schemas.microsoft.com/office/drawing/2014/main" id="{E429495E-785E-42B7-8013-CAFEAB4E0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1248889"/>
            <a:ext cx="3800305" cy="3650316"/>
          </a:xfrm>
        </p:spPr>
        <p:txBody>
          <a:bodyPr anchor="t">
            <a:noAutofit/>
          </a:bodyPr>
          <a:lstStyle/>
          <a:p>
            <a:pPr marL="114300" indent="0">
              <a:lnSpc>
                <a:spcPct val="100000"/>
              </a:lnSpc>
              <a:buNone/>
            </a:pPr>
            <a:r>
              <a:rPr lang="hr" sz="1200">
                <a:solidFill>
                  <a:schemeClr val="tx2"/>
                </a:solidFill>
              </a:rPr>
              <a:t>RNTool se dijeli na: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hr" sz="1200" b="1">
                <a:solidFill>
                  <a:schemeClr val="tx2"/>
                </a:solidFill>
              </a:rPr>
              <a:t>1. Problemi:</a:t>
            </a:r>
            <a:r>
              <a:rPr lang="hr" sz="1200">
                <a:solidFill>
                  <a:schemeClr val="tx2"/>
                </a:solidFill>
              </a:rPr>
              <a:t> Najznačajnije klimatske opasnosti za zgrade u srednjoj Europi.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hr" sz="1200" b="1">
                <a:solidFill>
                  <a:schemeClr val="tx2"/>
                </a:solidFill>
              </a:rPr>
              <a:t>2. Makro-kategorije</a:t>
            </a:r>
            <a:r>
              <a:rPr lang="hr" sz="1200">
                <a:solidFill>
                  <a:schemeClr val="tx2"/>
                </a:solidFill>
              </a:rPr>
              <a:t>: Građevinski sustavi/komponente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hr" sz="1200" b="1">
                <a:solidFill>
                  <a:schemeClr val="tx2"/>
                </a:solidFill>
              </a:rPr>
              <a:t>3.Izloženi elementi: </a:t>
            </a:r>
            <a:r>
              <a:rPr lang="hr" sz="1200">
                <a:solidFill>
                  <a:schemeClr val="tx2"/>
                </a:solidFill>
              </a:rPr>
              <a:t>Fizičke podkomponente unutar svake makrokategorije.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hr" sz="1200" b="1">
                <a:solidFill>
                  <a:schemeClr val="tx2"/>
                </a:solidFill>
              </a:rPr>
              <a:t>4.Kategorije rizika: </a:t>
            </a:r>
            <a:r>
              <a:rPr lang="hr" sz="1200">
                <a:solidFill>
                  <a:schemeClr val="tx2"/>
                </a:solidFill>
              </a:rPr>
              <a:t>specifična opasnost x izloženi parovi elemenata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hr" sz="1200" b="1">
                <a:solidFill>
                  <a:schemeClr val="tx2"/>
                </a:solidFill>
              </a:rPr>
              <a:t>5. Pokazatelji: </a:t>
            </a:r>
            <a:r>
              <a:rPr lang="hr" sz="1200">
                <a:solidFill>
                  <a:schemeClr val="tx2"/>
                </a:solidFill>
              </a:rPr>
              <a:t>kvalitativni i kvantitativni</a:t>
            </a:r>
          </a:p>
          <a:p>
            <a:pPr marL="114300" indent="0">
              <a:lnSpc>
                <a:spcPct val="100000"/>
              </a:lnSpc>
              <a:buNone/>
            </a:pPr>
            <a:endParaRPr lang="en-GB" sz="1200">
              <a:solidFill>
                <a:schemeClr val="tx2"/>
              </a:solidFill>
            </a:endParaRPr>
          </a:p>
          <a:p>
            <a:pPr marL="114300" indent="0">
              <a:lnSpc>
                <a:spcPct val="100000"/>
              </a:lnSpc>
              <a:buNone/>
            </a:pPr>
            <a:endParaRPr lang="en-GB" sz="1200" b="1">
              <a:solidFill>
                <a:schemeClr val="accent4"/>
              </a:solidFill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635B70-875C-41BA-B61A-A0F9BAE9F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873" y="1222703"/>
            <a:ext cx="4074527" cy="299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6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/>
          <p:nvPr/>
        </p:nvSpPr>
        <p:spPr>
          <a:xfrm>
            <a:off x="402225" y="1565425"/>
            <a:ext cx="8282400" cy="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Srednjoeuropska verzija RBTool</a:t>
            </a:r>
            <a:r>
              <a:rPr lang="en-GB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-a</a:t>
            </a: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podupire procjenu klimatskih rizika u vezi sa sljedećih 7 p</a:t>
            </a:r>
            <a:r>
              <a:rPr lang="en-GB" sz="1200" b="0" i="0" u="none" strike="noStrike" cap="none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roblema</a:t>
            </a: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3"/>
          <p:cNvSpPr txBox="1"/>
          <p:nvPr/>
        </p:nvSpPr>
        <p:spPr>
          <a:xfrm>
            <a:off x="402225" y="26493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" sz="2800" b="1" i="0" u="none" strike="noStrike" cap="none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Struktura RB</a:t>
            </a:r>
            <a:r>
              <a:rPr lang="en-GB" sz="2800" b="1" i="0" u="none" strike="noStrike" cap="none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Tool-a</a:t>
            </a:r>
            <a:endParaRPr sz="2800" b="1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3"/>
          <p:cNvSpPr txBox="1"/>
          <p:nvPr/>
        </p:nvSpPr>
        <p:spPr>
          <a:xfrm>
            <a:off x="1559625" y="3242845"/>
            <a:ext cx="107416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B Poplave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"/>
          <p:cNvSpPr txBox="1"/>
          <p:nvPr/>
        </p:nvSpPr>
        <p:spPr>
          <a:xfrm>
            <a:off x="1559625" y="4068157"/>
            <a:ext cx="19224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 Ekstremna vrućina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"/>
          <p:cNvSpPr txBox="1"/>
          <p:nvPr/>
        </p:nvSpPr>
        <p:spPr>
          <a:xfrm>
            <a:off x="4025338" y="2366694"/>
            <a:ext cx="1226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D Suše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4110538" y="3243894"/>
            <a:ext cx="105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E Oluje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4110538" y="4026771"/>
            <a:ext cx="1625954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F Šumski požar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"/>
          <p:cNvSpPr txBox="1"/>
          <p:nvPr/>
        </p:nvSpPr>
        <p:spPr>
          <a:xfrm>
            <a:off x="6455436" y="2500830"/>
            <a:ext cx="16545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G </a:t>
            </a:r>
            <a:r>
              <a:rPr lang="en-GB" sz="1200" b="0" i="0" u="none" strike="noStrike" cap="none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Klizišta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"/>
          <p:cNvSpPr txBox="1"/>
          <p:nvPr/>
        </p:nvSpPr>
        <p:spPr>
          <a:xfrm>
            <a:off x="1559625" y="2303932"/>
            <a:ext cx="1922400" cy="47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Obilne oborine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"/>
          <p:cNvSpPr txBox="1"/>
          <p:nvPr/>
        </p:nvSpPr>
        <p:spPr>
          <a:xfrm>
            <a:off x="402225" y="1077638"/>
            <a:ext cx="16545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PROBLEMI</a:t>
            </a:r>
            <a:endParaRPr sz="1800" b="1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2" name="Google Shape;182;p3" title="ChatGPT Image 12 ago 2025, 10_55_3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319" y="2300099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" title="ChatGPT Image 12 ago 2025, 11_12_3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2042" y="3939762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" title="ChatGPT Image 12 ago 2025, 11_12_37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2025" y="3176060"/>
            <a:ext cx="543301" cy="543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" title="ChatGPT Image 12 ago 2025, 10_57_27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6320" y="3136657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" title="ChatGPT Image 12 ago 2025, 10_58_21.png"/>
          <p:cNvPicPr preferRelativeResize="0"/>
          <p:nvPr/>
        </p:nvPicPr>
        <p:blipFill rotWithShape="1">
          <a:blip r:embed="rId7">
            <a:alphaModFix/>
          </a:blip>
          <a:srcRect l="66215" t="6785" r="10066" b="59322"/>
          <a:stretch/>
        </p:blipFill>
        <p:spPr>
          <a:xfrm>
            <a:off x="1016313" y="3939762"/>
            <a:ext cx="543302" cy="517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" title="ChatGPT Image 12 ago 2025, 10_58_21.png"/>
          <p:cNvPicPr preferRelativeResize="0"/>
          <p:nvPr/>
        </p:nvPicPr>
        <p:blipFill rotWithShape="1">
          <a:blip r:embed="rId7">
            <a:alphaModFix/>
          </a:blip>
          <a:srcRect l="11409" t="52082" r="65323" b="11003"/>
          <a:stretch/>
        </p:blipFill>
        <p:spPr>
          <a:xfrm>
            <a:off x="3482029" y="2264019"/>
            <a:ext cx="543302" cy="574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" title="ChatGPT Image 12 ago 2025, 11_45_50.png"/>
          <p:cNvPicPr preferRelativeResize="0"/>
          <p:nvPr/>
        </p:nvPicPr>
        <p:blipFill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5828728" y="2366694"/>
            <a:ext cx="599196" cy="5991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3"/>
          <p:cNvGrpSpPr/>
          <p:nvPr/>
        </p:nvGrpSpPr>
        <p:grpSpPr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90" name="Google Shape;190;p3"/>
            <p:cNvSpPr/>
            <p:nvPr/>
          </p:nvSpPr>
          <p:spPr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1" name="Google Shape;191;p3"/>
            <p:cNvCxnSpPr/>
            <p:nvPr/>
          </p:nvCxnSpPr>
          <p:spPr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92" name="Google Shape;192;p3"/>
            <p:cNvSpPr/>
            <p:nvPr/>
          </p:nvSpPr>
          <p:spPr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3"/>
          <p:cNvSpPr txBox="1"/>
          <p:nvPr/>
        </p:nvSpPr>
        <p:spPr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 txBox="1"/>
          <p:nvPr/>
        </p:nvSpPr>
        <p:spPr>
          <a:xfrm>
            <a:off x="402225" y="1218987"/>
            <a:ext cx="8467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Ključne komponente zgrade, obuhvaćene u </a:t>
            </a:r>
            <a:r>
              <a:rPr lang="en-GB" sz="1200" b="0" i="0" u="none" strike="noStrike" cap="none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en-GB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-u za </a:t>
            </a: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Srednju Europu: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4"/>
          <p:cNvSpPr txBox="1"/>
          <p:nvPr/>
        </p:nvSpPr>
        <p:spPr>
          <a:xfrm>
            <a:off x="379725" y="22463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" sz="2800" b="1" i="0" u="none" strike="noStrike" cap="none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Struktura RB</a:t>
            </a:r>
            <a:r>
              <a:rPr lang="en-GB" sz="2800" b="1" i="0" u="none" strike="noStrike" cap="none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Tool-a</a:t>
            </a:r>
            <a:endParaRPr sz="2800" b="1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2" name="Google Shape;202;p4"/>
          <p:cNvSpPr txBox="1"/>
          <p:nvPr/>
        </p:nvSpPr>
        <p:spPr>
          <a:xfrm>
            <a:off x="3947400" y="2776229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sym typeface="Trebuchet MS"/>
              </a:rPr>
              <a:t>Sanitarni sustavi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4"/>
          <p:cNvSpPr txBox="1"/>
          <p:nvPr/>
        </p:nvSpPr>
        <p:spPr>
          <a:xfrm>
            <a:off x="3947400" y="2209884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sym typeface="Trebuchet MS"/>
              </a:rPr>
              <a:t>Ventilacijski sustav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"/>
          <p:cNvSpPr txBox="1"/>
          <p:nvPr/>
        </p:nvSpPr>
        <p:spPr>
          <a:xfrm>
            <a:off x="464745" y="4036524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dirty="0">
                <a:solidFill>
                  <a:srgbClr val="708792"/>
                </a:solidFill>
                <a:latin typeface="Trebuchet MS"/>
                <a:sym typeface="Trebuchet MS"/>
              </a:rPr>
              <a:t>Energetski sustav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4"/>
          <p:cNvSpPr txBox="1"/>
          <p:nvPr/>
        </p:nvSpPr>
        <p:spPr>
          <a:xfrm>
            <a:off x="964200" y="2807835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Nosivi strukturni okvir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6" name="Google Shape;206;p4"/>
          <p:cNvSpPr txBox="1"/>
          <p:nvPr/>
        </p:nvSpPr>
        <p:spPr>
          <a:xfrm>
            <a:off x="964200" y="3465520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sym typeface="Trebuchet MS"/>
              </a:rPr>
              <a:t>Nenosivi elementi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964200" y="2175350"/>
            <a:ext cx="2598300" cy="47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chemeClr val="tx2"/>
                </a:solidFill>
                <a:latin typeface="Trebuchet MS" panose="020B0603020202020204" pitchFamily="34" charset="0"/>
                <a:sym typeface="Arial"/>
              </a:rPr>
              <a:t>Temelj</a:t>
            </a:r>
            <a:r>
              <a:rPr lang="en-GB" sz="1200" b="0" i="0" u="none" strike="noStrike" cap="none" dirty="0" err="1">
                <a:solidFill>
                  <a:schemeClr val="tx2"/>
                </a:solidFill>
                <a:latin typeface="Trebuchet MS" panose="020B0603020202020204" pitchFamily="34" charset="0"/>
                <a:sym typeface="Arial"/>
              </a:rPr>
              <a:t>i</a:t>
            </a:r>
            <a:r>
              <a:rPr lang="hr" sz="1200" b="0" i="0" u="none" strike="noStrike" cap="none" dirty="0">
                <a:solidFill>
                  <a:schemeClr val="tx2"/>
                </a:solidFill>
                <a:latin typeface="Trebuchet MS" panose="020B0603020202020204" pitchFamily="34" charset="0"/>
                <a:sym typeface="Arial"/>
              </a:rPr>
              <a:t> </a:t>
            </a:r>
            <a:endParaRPr sz="1200" b="0" i="0" u="none" strike="noStrike" cap="none" dirty="0">
              <a:solidFill>
                <a:schemeClr val="tx2"/>
              </a:solidFill>
              <a:latin typeface="Trebuchet MS" panose="020B0603020202020204" pitchFamily="34" charset="0"/>
              <a:sym typeface="Arial"/>
            </a:endParaRPr>
          </a:p>
        </p:txBody>
      </p:sp>
      <p:sp>
        <p:nvSpPr>
          <p:cNvPr id="208" name="Google Shape;208;p4"/>
          <p:cNvSpPr txBox="1"/>
          <p:nvPr/>
        </p:nvSpPr>
        <p:spPr>
          <a:xfrm>
            <a:off x="402225" y="819237"/>
            <a:ext cx="228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Makro kategorije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" name="Google Shape;202;p4">
            <a:extLst>
              <a:ext uri="{FF2B5EF4-FFF2-40B4-BE49-F238E27FC236}">
                <a16:creationId xmlns:a16="http://schemas.microsoft.com/office/drawing/2014/main" id="{7C7387EE-8365-49BB-B9CC-A96C3797ED8A}"/>
              </a:ext>
            </a:extLst>
          </p:cNvPr>
          <p:cNvSpPr txBox="1"/>
          <p:nvPr/>
        </p:nvSpPr>
        <p:spPr>
          <a:xfrm>
            <a:off x="3947400" y="3427990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sym typeface="Trebuchet MS"/>
              </a:rPr>
              <a:t>Ostali sustavi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02;p4">
            <a:extLst>
              <a:ext uri="{FF2B5EF4-FFF2-40B4-BE49-F238E27FC236}">
                <a16:creationId xmlns:a16="http://schemas.microsoft.com/office/drawing/2014/main" id="{D977C45D-021D-4616-A166-F4455F6FE62C}"/>
              </a:ext>
            </a:extLst>
          </p:cNvPr>
          <p:cNvSpPr txBox="1"/>
          <p:nvPr/>
        </p:nvSpPr>
        <p:spPr>
          <a:xfrm>
            <a:off x="3947400" y="4147391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Arial"/>
                <a:cs typeface="Arial"/>
                <a:sym typeface="Trebuchet MS"/>
              </a:rPr>
              <a:t>Komunalne usluge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202;p4">
            <a:extLst>
              <a:ext uri="{FF2B5EF4-FFF2-40B4-BE49-F238E27FC236}">
                <a16:creationId xmlns:a16="http://schemas.microsoft.com/office/drawing/2014/main" id="{7855D878-BDFA-4F0A-AD27-A4AE2682E619}"/>
              </a:ext>
            </a:extLst>
          </p:cNvPr>
          <p:cNvSpPr txBox="1"/>
          <p:nvPr/>
        </p:nvSpPr>
        <p:spPr>
          <a:xfrm>
            <a:off x="6576960" y="2705960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 err="1">
                <a:solidFill>
                  <a:srgbClr val="708792"/>
                </a:solidFill>
                <a:latin typeface="Trebuchet MS"/>
                <a:ea typeface="Arial"/>
                <a:cs typeface="Arial"/>
                <a:sym typeface="Trebuchet MS"/>
              </a:rPr>
              <a:t>Korisnici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203;p4">
            <a:extLst>
              <a:ext uri="{FF2B5EF4-FFF2-40B4-BE49-F238E27FC236}">
                <a16:creationId xmlns:a16="http://schemas.microsoft.com/office/drawing/2014/main" id="{A1776038-96EB-414C-B2D1-9E6FEFF501A4}"/>
              </a:ext>
            </a:extLst>
          </p:cNvPr>
          <p:cNvSpPr txBox="1"/>
          <p:nvPr/>
        </p:nvSpPr>
        <p:spPr>
          <a:xfrm>
            <a:off x="6545700" y="2139615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 err="1">
                <a:solidFill>
                  <a:srgbClr val="708792"/>
                </a:solidFill>
                <a:latin typeface="Trebuchet MS"/>
                <a:ea typeface="Arial"/>
                <a:cs typeface="Arial"/>
                <a:sym typeface="Trebuchet MS"/>
              </a:rPr>
              <a:t>Uređenje</a:t>
            </a:r>
            <a:r>
              <a:rPr lang="en-GB" sz="1200" b="0" i="0" u="none" strike="noStrike" cap="none" dirty="0">
                <a:solidFill>
                  <a:srgbClr val="708792"/>
                </a:solidFill>
                <a:latin typeface="Trebuchet MS"/>
                <a:ea typeface="Arial"/>
                <a:cs typeface="Arial"/>
                <a:sym typeface="Trebuchet MS"/>
              </a:rPr>
              <a:t> </a:t>
            </a:r>
            <a:r>
              <a:rPr lang="en-GB" sz="1200" b="0" i="0" u="none" strike="noStrike" cap="none" dirty="0" err="1">
                <a:solidFill>
                  <a:srgbClr val="708792"/>
                </a:solidFill>
                <a:latin typeface="Trebuchet MS"/>
                <a:ea typeface="Arial"/>
                <a:cs typeface="Arial"/>
                <a:sym typeface="Trebuchet MS"/>
              </a:rPr>
              <a:t>okoliša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202;p4">
            <a:extLst>
              <a:ext uri="{FF2B5EF4-FFF2-40B4-BE49-F238E27FC236}">
                <a16:creationId xmlns:a16="http://schemas.microsoft.com/office/drawing/2014/main" id="{132A69CF-6053-46E7-A43A-B12656F4633A}"/>
              </a:ext>
            </a:extLst>
          </p:cNvPr>
          <p:cNvSpPr txBox="1"/>
          <p:nvPr/>
        </p:nvSpPr>
        <p:spPr>
          <a:xfrm>
            <a:off x="6600408" y="3357721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dirty="0">
                <a:solidFill>
                  <a:srgbClr val="708792"/>
                </a:solidFill>
                <a:latin typeface="Trebuchet MS"/>
                <a:sym typeface="Trebuchet MS"/>
              </a:rPr>
              <a:t>L</a:t>
            </a: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Arial"/>
                <a:cs typeface="Arial"/>
                <a:sym typeface="Trebuchet MS"/>
              </a:rPr>
              <a:t>okacija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202;p4">
            <a:extLst>
              <a:ext uri="{FF2B5EF4-FFF2-40B4-BE49-F238E27FC236}">
                <a16:creationId xmlns:a16="http://schemas.microsoft.com/office/drawing/2014/main" id="{B9B8D364-70BC-40B2-B388-295BC19B1F3D}"/>
              </a:ext>
            </a:extLst>
          </p:cNvPr>
          <p:cNvSpPr txBox="1"/>
          <p:nvPr/>
        </p:nvSpPr>
        <p:spPr>
          <a:xfrm>
            <a:off x="6631667" y="4077122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dirty="0">
                <a:solidFill>
                  <a:srgbClr val="708792"/>
                </a:solidFill>
                <a:latin typeface="Trebuchet MS"/>
                <a:sym typeface="Trebuchet MS"/>
              </a:rPr>
              <a:t>Zajednica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 descr="Ikone temelja zgrade - Besplatne SVG i PNG slike temelja za izgradnju - Projekt imenica">
            <a:extLst>
              <a:ext uri="{FF2B5EF4-FFF2-40B4-BE49-F238E27FC236}">
                <a16:creationId xmlns:a16="http://schemas.microsoft.com/office/drawing/2014/main" id="{DB61F7BE-75E9-4CC0-9C61-2152DEA89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47" y="1993724"/>
            <a:ext cx="629927" cy="62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71 Nosiva konstrukcija Vektori i vektorska umjetnost | Shutterstock">
            <a:extLst>
              <a:ext uri="{FF2B5EF4-FFF2-40B4-BE49-F238E27FC236}">
                <a16:creationId xmlns:a16="http://schemas.microsoft.com/office/drawing/2014/main" id="{FA08F7E8-8A78-4245-921F-017E7AAD2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4" y="2747506"/>
            <a:ext cx="414766" cy="39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osive ikone - Besplatne SVG i PNG nosive slike - Projekt imenica">
            <a:extLst>
              <a:ext uri="{FF2B5EF4-FFF2-40B4-BE49-F238E27FC236}">
                <a16:creationId xmlns:a16="http://schemas.microsoft.com/office/drawing/2014/main" id="{2843A0D8-B8C1-4899-B0AB-5B6947B6B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25" y="3271239"/>
            <a:ext cx="655130" cy="65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kone energetskog sustava - Besplatne SVG i PNG slike energetskog sustava - Projekt imenica">
            <a:extLst>
              <a:ext uri="{FF2B5EF4-FFF2-40B4-BE49-F238E27FC236}">
                <a16:creationId xmlns:a16="http://schemas.microsoft.com/office/drawing/2014/main" id="{C9CAA303-D186-461F-8B3E-8E976FD86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4" y="4044593"/>
            <a:ext cx="455702" cy="45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Ventilator ili ventilacijski sustav Line Art Vector Icon za aplikacije i web stranice Royalty Free SVG, kliparts, vektori i stock ilustracije. Slika 190310463.">
            <a:extLst>
              <a:ext uri="{FF2B5EF4-FFF2-40B4-BE49-F238E27FC236}">
                <a16:creationId xmlns:a16="http://schemas.microsoft.com/office/drawing/2014/main" id="{79A83C66-6FB9-42B3-92ED-71BB4C695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100" y="2153996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anitarni čvor, sustav, WC, namještaj, ikona sobe - Preuzmite na Iconfinderu">
            <a:extLst>
              <a:ext uri="{FF2B5EF4-FFF2-40B4-BE49-F238E27FC236}">
                <a16:creationId xmlns:a16="http://schemas.microsoft.com/office/drawing/2014/main" id="{7DC277AB-0BE9-4A47-85A2-FE98E7090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34" y="2773985"/>
            <a:ext cx="414766" cy="41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100 besplatnih ikona skupa ikona sustava koje je dizajnirao Revicon">
            <a:extLst>
              <a:ext uri="{FF2B5EF4-FFF2-40B4-BE49-F238E27FC236}">
                <a16:creationId xmlns:a16="http://schemas.microsoft.com/office/drawing/2014/main" id="{1C613C35-D4A4-4D9E-BC78-2F065ED78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798" y="3406044"/>
            <a:ext cx="397002" cy="39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Ikone uslužnih programa - Besplatne slike SVG i PNG uslužnih programa - Projekt imenica">
            <a:extLst>
              <a:ext uri="{FF2B5EF4-FFF2-40B4-BE49-F238E27FC236}">
                <a16:creationId xmlns:a16="http://schemas.microsoft.com/office/drawing/2014/main" id="{6132B1F5-B07D-485D-85FB-B08821DF6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615" y="4029963"/>
            <a:ext cx="496185" cy="49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kona pejzaža | Freepik">
            <a:extLst>
              <a:ext uri="{FF2B5EF4-FFF2-40B4-BE49-F238E27FC236}">
                <a16:creationId xmlns:a16="http://schemas.microsoft.com/office/drawing/2014/main" id="{B6D03038-949F-4D90-9412-40F9D7544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625" y="2124467"/>
            <a:ext cx="397002" cy="39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195,000+ Grupa Ljudi Ikona Stock ilustracija, Vektorska grafika bez naknade i isječak crteža - iStock | Vektor ikone grupe ljudi, ikona raznolike grupe ljudi, ikona velike grupe ljudi">
            <a:extLst>
              <a:ext uri="{FF2B5EF4-FFF2-40B4-BE49-F238E27FC236}">
                <a16:creationId xmlns:a16="http://schemas.microsoft.com/office/drawing/2014/main" id="{BC7BDB43-D16E-4370-8A26-23ED90D74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105" y="2677152"/>
            <a:ext cx="552964" cy="55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kona lokacije Vektorska umjetnost, ikone i grafika za besplatno preuzimanje">
            <a:extLst>
              <a:ext uri="{FF2B5EF4-FFF2-40B4-BE49-F238E27FC236}">
                <a16:creationId xmlns:a16="http://schemas.microsoft.com/office/drawing/2014/main" id="{FEC01CEC-FFF4-4619-AD39-FDEBB8EBE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84" y="3228705"/>
            <a:ext cx="573346" cy="57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Zajednica - Besplatne korisničke ikone">
            <a:extLst>
              <a:ext uri="{FF2B5EF4-FFF2-40B4-BE49-F238E27FC236}">
                <a16:creationId xmlns:a16="http://schemas.microsoft.com/office/drawing/2014/main" id="{3FAEBA61-7ED0-4A96-8AC8-A596AA8A4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37" y="3952594"/>
            <a:ext cx="547701" cy="54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"/>
          <p:cNvSpPr txBox="1"/>
          <p:nvPr/>
        </p:nvSpPr>
        <p:spPr>
          <a:xfrm>
            <a:off x="376235" y="1361814"/>
            <a:ext cx="81117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Kategorija rizika predstavlja specifični rizik koji proizlazi iz interakcije između problema i izloženog elementa unutar određene komponente zgrade (makrokategorija).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7" name="Google Shape;227;p5"/>
          <p:cNvSpPr txBox="1"/>
          <p:nvPr/>
        </p:nvSpPr>
        <p:spPr>
          <a:xfrm>
            <a:off x="402225" y="19824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Struktura RBalata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8" name="Google Shape;228;p5"/>
          <p:cNvSpPr txBox="1"/>
          <p:nvPr/>
        </p:nvSpPr>
        <p:spPr>
          <a:xfrm>
            <a:off x="402225" y="901240"/>
            <a:ext cx="2301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Kategorije rizika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9" name="Google Shape;229;p5"/>
          <p:cNvSpPr txBox="1"/>
          <p:nvPr/>
        </p:nvSpPr>
        <p:spPr>
          <a:xfrm>
            <a:off x="402225" y="4075800"/>
            <a:ext cx="8111700" cy="815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Kategorije rizika definirane su u srednjoeuropskoj verziji RB</a:t>
            </a:r>
            <a:r>
              <a:rPr lang="en-GB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Tool-a</a:t>
            </a: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Te kategorije obuhvaćaju svih sedam p</a:t>
            </a:r>
            <a:r>
              <a:rPr lang="en-GB" sz="1200" b="0" i="0" u="none" strike="noStrike" cap="none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roblema</a:t>
            </a: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koja se obrađuju u alatu i obuhvaćaju ključne urbane sektore koji su najrelevantniji za prilagodbu klimatskim promjenama na razini četvrti.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5"/>
          <p:cNvSpPr txBox="1"/>
          <p:nvPr/>
        </p:nvSpPr>
        <p:spPr>
          <a:xfrm>
            <a:off x="455975" y="3070850"/>
            <a:ext cx="1784100" cy="68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Problem: </a:t>
            </a:r>
            <a:br>
              <a:rPr lang="en-MT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Obilne oborine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5"/>
          <p:cNvSpPr txBox="1"/>
          <p:nvPr/>
        </p:nvSpPr>
        <p:spPr>
          <a:xfrm>
            <a:off x="5469962" y="3679000"/>
            <a:ext cx="1990386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Građevinski element: Fasada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"/>
          <p:cNvSpPr txBox="1"/>
          <p:nvPr/>
        </p:nvSpPr>
        <p:spPr>
          <a:xfrm>
            <a:off x="6466675" y="3070850"/>
            <a:ext cx="2393400" cy="68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Izloženi element: </a:t>
            </a:r>
            <a:br>
              <a:rPr lang="en-GB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hr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Vanjski zidni sustavi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5"/>
          <p:cNvSpPr txBox="1"/>
          <p:nvPr/>
        </p:nvSpPr>
        <p:spPr>
          <a:xfrm>
            <a:off x="3487800" y="2174700"/>
            <a:ext cx="2168400" cy="898677"/>
          </a:xfrm>
          <a:prstGeom prst="rect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R="215265" algn="ctr">
              <a:lnSpc>
                <a:spcPct val="115000"/>
              </a:lnSpc>
              <a:spcBef>
                <a:spcPts val="600"/>
              </a:spcBef>
              <a:buSzPts val="1200"/>
            </a:pPr>
            <a:r>
              <a:rPr lang="hr" sz="1100" b="1" i="0" u="none" strike="noStrike" cap="none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Kategorija:</a:t>
            </a:r>
            <a:r>
              <a:rPr lang="hr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A4.2</a:t>
            </a:r>
            <a:r>
              <a:rPr lang="en-GB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hr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Opasnost od oštećenja fasadnih otvora</a:t>
            </a:r>
          </a:p>
        </p:txBody>
      </p:sp>
      <p:cxnSp>
        <p:nvCxnSpPr>
          <p:cNvPr id="234" name="Google Shape;234;p5"/>
          <p:cNvCxnSpPr>
            <a:stCxn id="230" idx="3"/>
            <a:endCxn id="232" idx="1"/>
          </p:cNvCxnSpPr>
          <p:nvPr/>
        </p:nvCxnSpPr>
        <p:spPr>
          <a:xfrm>
            <a:off x="2240075" y="3414006"/>
            <a:ext cx="4226600" cy="127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9ACA3C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235" name="Google Shape;235;p5"/>
          <p:cNvSpPr txBox="1"/>
          <p:nvPr/>
        </p:nvSpPr>
        <p:spPr>
          <a:xfrm>
            <a:off x="3095700" y="3328590"/>
            <a:ext cx="295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Predstavlja interakciju između</a:t>
            </a:r>
            <a:endParaRPr sz="1400" b="0" i="0" u="none" strike="noStrike" cap="none" dirty="0">
              <a:solidFill>
                <a:srgbClr val="9ACA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5"/>
          <p:cNvCxnSpPr>
            <a:stCxn id="233" idx="2"/>
            <a:endCxn id="235" idx="0"/>
          </p:cNvCxnSpPr>
          <p:nvPr/>
        </p:nvCxnSpPr>
        <p:spPr>
          <a:xfrm>
            <a:off x="4572000" y="3073377"/>
            <a:ext cx="0" cy="255213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37" name="Google Shape;237;p5"/>
          <p:cNvSpPr txBox="1"/>
          <p:nvPr/>
        </p:nvSpPr>
        <p:spPr>
          <a:xfrm>
            <a:off x="3714300" y="3770440"/>
            <a:ext cx="1715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unutar određenog</a:t>
            </a:r>
            <a:endParaRPr sz="1400" b="0" i="0" u="none" strike="noStrike" cap="none" dirty="0">
              <a:solidFill>
                <a:srgbClr val="9ACA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8" name="Google Shape;238;p5"/>
          <p:cNvCxnSpPr>
            <a:cxnSpLocks/>
          </p:cNvCxnSpPr>
          <p:nvPr/>
        </p:nvCxnSpPr>
        <p:spPr>
          <a:xfrm>
            <a:off x="4572000" y="3587750"/>
            <a:ext cx="0" cy="293863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9" name="Google Shape;239;p5"/>
          <p:cNvCxnSpPr/>
          <p:nvPr/>
        </p:nvCxnSpPr>
        <p:spPr>
          <a:xfrm>
            <a:off x="5133075" y="3966950"/>
            <a:ext cx="432600" cy="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grpSp>
        <p:nvGrpSpPr>
          <p:cNvPr id="240" name="Google Shape;240;p5"/>
          <p:cNvGrpSpPr/>
          <p:nvPr/>
        </p:nvGrpSpPr>
        <p:grpSpPr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241" name="Google Shape;241;p5"/>
            <p:cNvSpPr/>
            <p:nvPr/>
          </p:nvSpPr>
          <p:spPr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2" name="Google Shape;242;p5"/>
            <p:cNvCxnSpPr/>
            <p:nvPr/>
          </p:nvCxnSpPr>
          <p:spPr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43" name="Google Shape;243;p5"/>
            <p:cNvSpPr/>
            <p:nvPr/>
          </p:nvSpPr>
          <p:spPr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4" name="Google Shape;244;p5"/>
          <p:cNvSpPr txBox="1"/>
          <p:nvPr/>
        </p:nvSpPr>
        <p:spPr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613295" y="24429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Struktura alata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0970D79-B027-4633-96AF-7B323C0A2C6C}"/>
              </a:ext>
            </a:extLst>
          </p:cNvPr>
          <p:cNvSpPr txBox="1"/>
          <p:nvPr/>
        </p:nvSpPr>
        <p:spPr>
          <a:xfrm>
            <a:off x="1084572" y="1285136"/>
            <a:ext cx="1821600" cy="476071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sz="1600" b="1">
                <a:solidFill>
                  <a:schemeClr val="bg1"/>
                </a:solidFill>
                <a:latin typeface="Trebuchet MS" panose="020B0603020202020204" pitchFamily="34" charset="0"/>
              </a:rPr>
              <a:t>Rizik</a:t>
            </a:r>
          </a:p>
        </p:txBody>
      </p:sp>
      <p:pic>
        <p:nvPicPr>
          <p:cNvPr id="21" name="Immagine 1">
            <a:extLst>
              <a:ext uri="{FF2B5EF4-FFF2-40B4-BE49-F238E27FC236}">
                <a16:creationId xmlns:a16="http://schemas.microsoft.com/office/drawing/2014/main" id="{A327AB9A-85E7-4B1A-86BF-93EBFAB6156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95" y="919295"/>
            <a:ext cx="2410160" cy="3844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magine 26">
            <a:extLst>
              <a:ext uri="{FF2B5EF4-FFF2-40B4-BE49-F238E27FC236}">
                <a16:creationId xmlns:a16="http://schemas.microsoft.com/office/drawing/2014/main" id="{6979ADB5-87B1-400B-B957-5EE45F95157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564" y="919295"/>
            <a:ext cx="2184273" cy="3844032"/>
          </a:xfrm>
          <a:prstGeom prst="rect">
            <a:avLst/>
          </a:prstGeom>
          <a:noFill/>
        </p:spPr>
      </p:pic>
      <p:pic>
        <p:nvPicPr>
          <p:cNvPr id="32" name="Immagine 27">
            <a:extLst>
              <a:ext uri="{FF2B5EF4-FFF2-40B4-BE49-F238E27FC236}">
                <a16:creationId xmlns:a16="http://schemas.microsoft.com/office/drawing/2014/main" id="{7D0A1148-ABD4-48A1-93B9-FCBC5FFDA7C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546" y="919295"/>
            <a:ext cx="2184273" cy="2309102"/>
          </a:xfrm>
          <a:prstGeom prst="rect">
            <a:avLst/>
          </a:prstGeom>
          <a:noFill/>
        </p:spPr>
      </p:pic>
      <p:pic>
        <p:nvPicPr>
          <p:cNvPr id="33" name="Immagine 28">
            <a:extLst>
              <a:ext uri="{FF2B5EF4-FFF2-40B4-BE49-F238E27FC236}">
                <a16:creationId xmlns:a16="http://schemas.microsoft.com/office/drawing/2014/main" id="{F6AA5BE8-6B16-4925-B97E-95638C48D7F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546" y="3486293"/>
            <a:ext cx="2184273" cy="1069002"/>
          </a:xfrm>
          <a:prstGeom prst="rect">
            <a:avLst/>
          </a:prstGeom>
          <a:noFill/>
        </p:spPr>
      </p:pic>
      <p:sp>
        <p:nvSpPr>
          <p:cNvPr id="8" name="Google Shape;262;p14">
            <a:extLst>
              <a:ext uri="{FF2B5EF4-FFF2-40B4-BE49-F238E27FC236}">
                <a16:creationId xmlns:a16="http://schemas.microsoft.com/office/drawing/2014/main" id="{B8442370-B049-4312-A2A3-06F31CAC2916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4012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613295" y="24429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Struktura alata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0970D79-B027-4633-96AF-7B323C0A2C6C}"/>
              </a:ext>
            </a:extLst>
          </p:cNvPr>
          <p:cNvSpPr txBox="1"/>
          <p:nvPr/>
        </p:nvSpPr>
        <p:spPr>
          <a:xfrm>
            <a:off x="1084572" y="1285136"/>
            <a:ext cx="1821600" cy="476071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sz="1600" b="1">
                <a:solidFill>
                  <a:schemeClr val="bg1"/>
                </a:solidFill>
                <a:latin typeface="Trebuchet MS" panose="020B0603020202020204" pitchFamily="34" charset="0"/>
              </a:rPr>
              <a:t>Rizik</a:t>
            </a:r>
          </a:p>
        </p:txBody>
      </p:sp>
      <p:pic>
        <p:nvPicPr>
          <p:cNvPr id="8" name="Immagine 29">
            <a:extLst>
              <a:ext uri="{FF2B5EF4-FFF2-40B4-BE49-F238E27FC236}">
                <a16:creationId xmlns:a16="http://schemas.microsoft.com/office/drawing/2014/main" id="{8752A6C6-2940-4BA2-A1F9-4E1043358CD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4" y="1285136"/>
            <a:ext cx="2491786" cy="2940439"/>
          </a:xfrm>
          <a:prstGeom prst="rect">
            <a:avLst/>
          </a:prstGeom>
          <a:noFill/>
        </p:spPr>
      </p:pic>
      <p:pic>
        <p:nvPicPr>
          <p:cNvPr id="9" name="Immagine 9">
            <a:extLst>
              <a:ext uri="{FF2B5EF4-FFF2-40B4-BE49-F238E27FC236}">
                <a16:creationId xmlns:a16="http://schemas.microsoft.com/office/drawing/2014/main" id="{C9F0B313-3247-485D-9E00-C73F03DDFF8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30" y="1285136"/>
            <a:ext cx="2592319" cy="294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30">
            <a:extLst>
              <a:ext uri="{FF2B5EF4-FFF2-40B4-BE49-F238E27FC236}">
                <a16:creationId xmlns:a16="http://schemas.microsoft.com/office/drawing/2014/main" id="{0A3FF24A-D5A4-4F32-B282-C67F9CC642F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780" y="1285136"/>
            <a:ext cx="2491786" cy="868691"/>
          </a:xfrm>
          <a:prstGeom prst="rect">
            <a:avLst/>
          </a:prstGeom>
          <a:noFill/>
        </p:spPr>
      </p:pic>
      <p:sp>
        <p:nvSpPr>
          <p:cNvPr id="7" name="Google Shape;262;p14">
            <a:extLst>
              <a:ext uri="{FF2B5EF4-FFF2-40B4-BE49-F238E27FC236}">
                <a16:creationId xmlns:a16="http://schemas.microsoft.com/office/drawing/2014/main" id="{62F7E45E-93DC-428B-8786-A34D4A732614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9123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30214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Kriteriji i pokazatelji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9F01C18-45ED-4DFA-AD5A-95A892843F8F}"/>
              </a:ext>
            </a:extLst>
          </p:cNvPr>
          <p:cNvSpPr txBox="1"/>
          <p:nvPr/>
        </p:nvSpPr>
        <p:spPr>
          <a:xfrm>
            <a:off x="554400" y="1503049"/>
            <a:ext cx="57375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Kao </a:t>
            </a:r>
            <a:r>
              <a:rPr lang="en-GB" sz="1200" dirty="0" err="1">
                <a:solidFill>
                  <a:schemeClr val="tx2"/>
                </a:solidFill>
                <a:latin typeface="Trebuchet MS" panose="020B0603020202020204" pitchFamily="34" charset="0"/>
              </a:rPr>
              <a:t>i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u 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RNTool-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u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, svaka kategorija rizika u RBTool-u procjenjuje se putem strukturiranog skupa kriterija ranjivosti, izloženosti i opasnosti, koji se operacionaliziraju putem pokazatelja.</a:t>
            </a:r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endParaRPr lang="hr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Svaki pokazatelj dokumentiran je sa: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-opis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om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i mjern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om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jedinic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om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(ako je primjenjivo)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-smjer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om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izvedbe (Viši je bolji, Niži je bolji ili Kvalitativni)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m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jeril</a:t>
            </a:r>
            <a:r>
              <a:rPr lang="en-GB" sz="1200" dirty="0" err="1">
                <a:solidFill>
                  <a:schemeClr val="tx2"/>
                </a:solidFill>
                <a:latin typeface="Trebuchet MS" panose="020B0603020202020204" pitchFamily="34" charset="0"/>
              </a:rPr>
              <a:t>ima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: </a:t>
            </a:r>
            <a:endParaRPr lang="hr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   -vrijednost 0 = optimalno stanje (rezultat = 0)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   -vrijednost 1 = kritično stanje (ocjena = 1)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-metod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om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procjene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-izvori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ma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podataka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-referenc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ama</a:t>
            </a:r>
            <a:endParaRPr lang="hr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1026" name="Picture 2" descr="207,700+ indikatora Stock Fotografije, Slike i slike bez naknade - iStock |  Indikator automobila, ikona indikatora, indikator performansi">
            <a:extLst>
              <a:ext uri="{FF2B5EF4-FFF2-40B4-BE49-F238E27FC236}">
                <a16:creationId xmlns:a16="http://schemas.microsoft.com/office/drawing/2014/main" id="{2E7E6F20-EBC9-419A-8882-82790E6AD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303" y="1909210"/>
            <a:ext cx="2492990" cy="249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62;p14">
            <a:extLst>
              <a:ext uri="{FF2B5EF4-FFF2-40B4-BE49-F238E27FC236}">
                <a16:creationId xmlns:a16="http://schemas.microsoft.com/office/drawing/2014/main" id="{B1096DF1-A919-45E1-8745-ADE39EDDAC14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20;p13">
            <a:extLst>
              <a:ext uri="{FF2B5EF4-FFF2-40B4-BE49-F238E27FC236}">
                <a16:creationId xmlns:a16="http://schemas.microsoft.com/office/drawing/2014/main" id="{A621B80B-46A4-4094-A3DD-5854795D2C10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9172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30214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Kriteriji izloženosti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9F01C18-45ED-4DFA-AD5A-95A892843F8F}"/>
              </a:ext>
            </a:extLst>
          </p:cNvPr>
          <p:cNvSpPr txBox="1"/>
          <p:nvPr/>
        </p:nvSpPr>
        <p:spPr>
          <a:xfrm>
            <a:off x="554400" y="1503049"/>
            <a:ext cx="30596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Što se tiče izloženosti, RBTool usvaja jedinstveni kvalitativni kriterij pod nazivom “</a:t>
            </a:r>
            <a:r>
              <a:rPr lang="en-GB" sz="1200" dirty="0" err="1">
                <a:solidFill>
                  <a:schemeClr val="tx2"/>
                </a:solidFill>
                <a:latin typeface="Trebuchet MS" panose="020B0603020202020204" pitchFamily="34" charset="0"/>
              </a:rPr>
              <a:t>Opseg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izloženosti", povezan s kvalitativnim pokazateljem "Razina izloženosti". Taj se pokazatelj upotrebljava za izražavanje mjere u kojoj je određeni izloženi element (vidjeti tablicu) prisutan i stoga potencijalno pod utjecajem određene klimatske opasnosti. Razina izloženosti odgovara na pitanje: "Koliko je elemenata izloženo?", usredotočujući se na količinu ili </a:t>
            </a:r>
            <a:r>
              <a:rPr lang="en-GB" sz="1200" dirty="0" err="1">
                <a:solidFill>
                  <a:schemeClr val="tx2"/>
                </a:solidFill>
                <a:latin typeface="Trebuchet MS" panose="020B0603020202020204" pitchFamily="34" charset="0"/>
              </a:rPr>
              <a:t>učestalost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izloženih elemenata unutar zgrade.</a:t>
            </a:r>
          </a:p>
        </p:txBody>
      </p:sp>
      <p:sp>
        <p:nvSpPr>
          <p:cNvPr id="5" name="Google Shape;262;p14">
            <a:extLst>
              <a:ext uri="{FF2B5EF4-FFF2-40B4-BE49-F238E27FC236}">
                <a16:creationId xmlns:a16="http://schemas.microsoft.com/office/drawing/2014/main" id="{82ECE96D-A537-4E10-B07C-CFB01DAC5C42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20;p13">
            <a:extLst>
              <a:ext uri="{FF2B5EF4-FFF2-40B4-BE49-F238E27FC236}">
                <a16:creationId xmlns:a16="http://schemas.microsoft.com/office/drawing/2014/main" id="{1FC06DA9-C9C3-4B74-B909-10EBD4AE9F02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7" name="Google Shape;365;p32">
            <a:extLst>
              <a:ext uri="{FF2B5EF4-FFF2-40B4-BE49-F238E27FC236}">
                <a16:creationId xmlns:a16="http://schemas.microsoft.com/office/drawing/2014/main" id="{EE76169F-4BFF-47F5-8C3F-43D7397124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932183"/>
              </p:ext>
            </p:extLst>
          </p:nvPr>
        </p:nvGraphicFramePr>
        <p:xfrm>
          <a:off x="4237120" y="1509529"/>
          <a:ext cx="4251995" cy="260399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19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2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5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Razina izloženosti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Normalizirana vrijednost</a:t>
                      </a:r>
                      <a:endParaRPr sz="7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Scenarij</a:t>
                      </a:r>
                      <a:endParaRPr sz="7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00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Vrlo mali broj izoliranih izloženih elemenata ili ukupna površina &lt;5 % povezane komponente zgrade (makrokategorija)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5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Nekoliko izloženih elemenata ili ukupna površina manja od 15% odgovarajuće komponente zgrade </a:t>
                      </a:r>
                      <a:r>
                        <a:rPr lang="en-GB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(m</a:t>
                      </a: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akrokategorija)</a:t>
                      </a:r>
                      <a:endParaRPr sz="7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33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Umjeren broj izloženih elemenata ili ukupna površina između 15% i 30% odgovarajuće komponente zgrade (makrokategorija)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00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Brojni izloženi elementi ili ukupna površina čine između 30% i 60% odgovarajuće građevinske komponente (makrokategorija)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8148236"/>
                  </a:ext>
                </a:extLst>
              </a:tr>
              <a:tr h="26500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0,9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Izloženi elementi dominiraju relevantnom komponentom zgrade (kategorija makro) ili ukupnom površinom &gt;60% povezane komponente zgrade (makro</a:t>
                      </a:r>
                      <a:r>
                        <a:rPr lang="en-GB" sz="700" dirty="0" err="1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kategorija</a:t>
                      </a: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5624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695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+ tisuća ikona konteksta bez naknade, fotografija i slika |  Shutterstock">
            <a:extLst>
              <a:ext uri="{FF2B5EF4-FFF2-40B4-BE49-F238E27FC236}">
                <a16:creationId xmlns:a16="http://schemas.microsoft.com/office/drawing/2014/main" id="{74DB7D2C-CF2F-4E77-8628-9B5E4D8550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50"/>
          <a:stretch/>
        </p:blipFill>
        <p:spPr bwMode="auto">
          <a:xfrm>
            <a:off x="4780800" y="2470657"/>
            <a:ext cx="4238625" cy="117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Kontekstualizacija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A3EDD41-490F-45D7-BB2B-E33041DFFA98}"/>
              </a:ext>
            </a:extLst>
          </p:cNvPr>
          <p:cNvSpPr txBox="1"/>
          <p:nvPr/>
        </p:nvSpPr>
        <p:spPr>
          <a:xfrm>
            <a:off x="489600" y="1353316"/>
            <a:ext cx="816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 sz="1600">
                <a:solidFill>
                  <a:schemeClr val="tx2"/>
                </a:solidFill>
                <a:latin typeface="Trebuchet MS" panose="020B0603020202020204" pitchFamily="34" charset="0"/>
              </a:rPr>
              <a:t>Da bi se učinkovito koristio, RBTool zahtijeva kontekstualizaciju koja pretvara opći okvir u lokalni alat za operativnu procjenu prilagođen specifičnim zgradama i teritorijalnim potrebama.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0AF41E-A3F2-4FA1-B70F-F01D6E671CB0}"/>
              </a:ext>
            </a:extLst>
          </p:cNvPr>
          <p:cNvSpPr txBox="1"/>
          <p:nvPr/>
        </p:nvSpPr>
        <p:spPr>
          <a:xfrm>
            <a:off x="489600" y="2787539"/>
            <a:ext cx="816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>
                <a:solidFill>
                  <a:schemeClr val="accent4"/>
                </a:solidFill>
                <a:latin typeface="Trebuchet MS" panose="020B0603020202020204" pitchFamily="34" charset="0"/>
              </a:rPr>
              <a:t>-Relevantnost pokazatelja</a:t>
            </a:r>
          </a:p>
          <a:p>
            <a:pPr algn="just"/>
            <a:r>
              <a:rPr lang="hr">
                <a:solidFill>
                  <a:schemeClr val="accent4"/>
                </a:solidFill>
                <a:latin typeface="Trebuchet MS" panose="020B0603020202020204" pitchFamily="34" charset="0"/>
              </a:rPr>
              <a:t>-Upotreba primjenjivih referentnih vrijednosti</a:t>
            </a:r>
          </a:p>
          <a:p>
            <a:pPr algn="just"/>
            <a:r>
              <a:rPr lang="hr">
                <a:solidFill>
                  <a:schemeClr val="accent4"/>
                </a:solidFill>
                <a:latin typeface="Trebuchet MS" panose="020B0603020202020204" pitchFamily="34" charset="0"/>
              </a:rPr>
              <a:t>-Značajne vrijednosti rizika</a:t>
            </a:r>
          </a:p>
          <a:p>
            <a:pPr algn="just"/>
            <a:r>
              <a:rPr lang="hr">
                <a:solidFill>
                  <a:schemeClr val="accent4"/>
                </a:solidFill>
                <a:latin typeface="Trebuchet MS" panose="020B0603020202020204" pitchFamily="34" charset="0"/>
              </a:rPr>
              <a:t>-Učinkovita procjena usmjerena na ono što je stvarno važno</a:t>
            </a:r>
          </a:p>
        </p:txBody>
      </p:sp>
      <p:sp>
        <p:nvSpPr>
          <p:cNvPr id="6" name="Google Shape;135;p2">
            <a:extLst>
              <a:ext uri="{FF2B5EF4-FFF2-40B4-BE49-F238E27FC236}">
                <a16:creationId xmlns:a16="http://schemas.microsoft.com/office/drawing/2014/main" id="{E2FF835C-C047-4F8D-87D3-371886AC0B53}"/>
              </a:ext>
            </a:extLst>
          </p:cNvPr>
          <p:cNvSpPr txBox="1">
            <a:spLocks/>
          </p:cNvSpPr>
          <p:nvPr/>
        </p:nvSpPr>
        <p:spPr>
          <a:xfrm>
            <a:off x="554400" y="228418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</a:pPr>
            <a:r>
              <a:rPr lang="hr" sz="1400">
                <a:solidFill>
                  <a:schemeClr val="accent4"/>
                </a:solidFill>
              </a:rPr>
              <a:t>Njime se osigurava:</a:t>
            </a:r>
          </a:p>
        </p:txBody>
      </p:sp>
    </p:spTree>
    <p:extLst>
      <p:ext uri="{BB962C8B-B14F-4D97-AF65-F5344CB8AC3E}">
        <p14:creationId xmlns:p14="http://schemas.microsoft.com/office/powerpoint/2010/main" val="111269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160631"/>
            <a:ext cx="8100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Pregled procesa kontekstualizacije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0AF41E-A3F2-4FA1-B70F-F01D6E671CB0}"/>
              </a:ext>
            </a:extLst>
          </p:cNvPr>
          <p:cNvSpPr txBox="1"/>
          <p:nvPr/>
        </p:nvSpPr>
        <p:spPr>
          <a:xfrm>
            <a:off x="612000" y="1725667"/>
            <a:ext cx="8164800" cy="2118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r" sz="1800" dirty="0">
                <a:solidFill>
                  <a:schemeClr val="tx2"/>
                </a:solidFill>
                <a:latin typeface="Trebuchet MS" panose="020B0603020202020204" pitchFamily="34" charset="0"/>
              </a:rPr>
              <a:t>1.Odabir relevantnih opasnosti</a:t>
            </a:r>
          </a:p>
          <a:p>
            <a:pPr algn="just">
              <a:lnSpc>
                <a:spcPct val="150000"/>
              </a:lnSpc>
            </a:pPr>
            <a:r>
              <a:rPr lang="hr" sz="1800" dirty="0">
                <a:solidFill>
                  <a:schemeClr val="tx2"/>
                </a:solidFill>
                <a:latin typeface="Trebuchet MS" panose="020B0603020202020204" pitchFamily="34" charset="0"/>
              </a:rPr>
              <a:t>2.Odabir makrokategorija i kategorija rizika</a:t>
            </a:r>
          </a:p>
          <a:p>
            <a:pPr algn="just">
              <a:lnSpc>
                <a:spcPct val="150000"/>
              </a:lnSpc>
            </a:pPr>
            <a:r>
              <a:rPr lang="hr" sz="1800" dirty="0">
                <a:solidFill>
                  <a:schemeClr val="tx2"/>
                </a:solidFill>
                <a:latin typeface="Trebuchet MS" panose="020B0603020202020204" pitchFamily="34" charset="0"/>
              </a:rPr>
              <a:t>3.Definicija referentne vrijednosti</a:t>
            </a:r>
          </a:p>
          <a:p>
            <a:pPr algn="just">
              <a:lnSpc>
                <a:spcPct val="150000"/>
              </a:lnSpc>
            </a:pPr>
            <a:r>
              <a:rPr lang="hr" sz="1800" dirty="0">
                <a:solidFill>
                  <a:schemeClr val="tx2"/>
                </a:solidFill>
                <a:latin typeface="Trebuchet MS" panose="020B0603020202020204" pitchFamily="34" charset="0"/>
              </a:rPr>
              <a:t>4.Procjena teži</a:t>
            </a:r>
            <a:r>
              <a:rPr lang="en-GB" sz="1800" dirty="0" err="1">
                <a:solidFill>
                  <a:schemeClr val="tx2"/>
                </a:solidFill>
                <a:latin typeface="Trebuchet MS" panose="020B0603020202020204" pitchFamily="34" charset="0"/>
              </a:rPr>
              <a:t>nskog</a:t>
            </a:r>
            <a:r>
              <a:rPr lang="en-GB" sz="1800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GB" sz="1800" dirty="0" err="1">
                <a:solidFill>
                  <a:schemeClr val="tx2"/>
                </a:solidFill>
                <a:latin typeface="Trebuchet MS" panose="020B0603020202020204" pitchFamily="34" charset="0"/>
              </a:rPr>
              <a:t>faktora</a:t>
            </a:r>
            <a:endParaRPr lang="hr" sz="18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hr" sz="1800" dirty="0">
                <a:solidFill>
                  <a:schemeClr val="tx2"/>
                </a:solidFill>
                <a:latin typeface="Trebuchet MS" panose="020B0603020202020204" pitchFamily="34" charset="0"/>
              </a:rPr>
              <a:t>5.Provjera lokalnih podataka i pokazatelja</a:t>
            </a:r>
          </a:p>
        </p:txBody>
      </p:sp>
      <p:sp>
        <p:nvSpPr>
          <p:cNvPr id="6" name="Google Shape;135;p2">
            <a:extLst>
              <a:ext uri="{FF2B5EF4-FFF2-40B4-BE49-F238E27FC236}">
                <a16:creationId xmlns:a16="http://schemas.microsoft.com/office/drawing/2014/main" id="{E2FF835C-C047-4F8D-87D3-371886AC0B53}"/>
              </a:ext>
            </a:extLst>
          </p:cNvPr>
          <p:cNvSpPr txBox="1">
            <a:spLocks/>
          </p:cNvSpPr>
          <p:nvPr/>
        </p:nvSpPr>
        <p:spPr>
          <a:xfrm>
            <a:off x="612000" y="1050667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</a:pPr>
            <a:r>
              <a:rPr lang="hr" sz="2000">
                <a:solidFill>
                  <a:schemeClr val="accent4"/>
                </a:solidFill>
              </a:rPr>
              <a:t>Glavni koraci:</a:t>
            </a:r>
          </a:p>
        </p:txBody>
      </p:sp>
      <p:sp>
        <p:nvSpPr>
          <p:cNvPr id="7" name="Google Shape;262;p14">
            <a:extLst>
              <a:ext uri="{FF2B5EF4-FFF2-40B4-BE49-F238E27FC236}">
                <a16:creationId xmlns:a16="http://schemas.microsoft.com/office/drawing/2014/main" id="{59EDB16C-3283-4C74-8B34-F360337D94D7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220;p13">
            <a:extLst>
              <a:ext uri="{FF2B5EF4-FFF2-40B4-BE49-F238E27FC236}">
                <a16:creationId xmlns:a16="http://schemas.microsoft.com/office/drawing/2014/main" id="{069D4A76-5862-457B-95DD-F7FCD9D3C29A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333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Korak 1: Odabir relevantnih opasnosti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6B47FE0-9CFE-4894-A96A-31B2944A9168}"/>
              </a:ext>
            </a:extLst>
          </p:cNvPr>
          <p:cNvSpPr txBox="1"/>
          <p:nvPr/>
        </p:nvSpPr>
        <p:spPr>
          <a:xfrm>
            <a:off x="554400" y="1286123"/>
            <a:ext cx="369735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Nisu sve klimatske opasnosti jednako relevantne na svim teritorijima. Stoga je prvi korak kontekstualizacije odabir najznačajnijih problema (opasnosti) za lokalni fond zgrada. Taj se odabir može temeljiti na: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-lokaln</a:t>
            </a:r>
            <a:r>
              <a:rPr lang="en-GB" sz="1200" dirty="0" err="1">
                <a:solidFill>
                  <a:schemeClr val="accent4"/>
                </a:solidFill>
                <a:latin typeface="Trebuchet MS" panose="020B0603020202020204" pitchFamily="34" charset="0"/>
              </a:rPr>
              <a:t>im</a:t>
            </a:r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 ili regionaln</a:t>
            </a:r>
            <a:r>
              <a:rPr lang="en-GB" sz="1200" dirty="0" err="1">
                <a:solidFill>
                  <a:schemeClr val="accent4"/>
                </a:solidFill>
                <a:latin typeface="Trebuchet MS" panose="020B0603020202020204" pitchFamily="34" charset="0"/>
              </a:rPr>
              <a:t>im</a:t>
            </a:r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 procjen</a:t>
            </a:r>
            <a:r>
              <a:rPr lang="en-GB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ama</a:t>
            </a:r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 osjetljivosti na klimatske promjene</a:t>
            </a:r>
          </a:p>
          <a:p>
            <a:pPr algn="just"/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-SECAP-ovi ili nacionalne strategije prilagodbe</a:t>
            </a:r>
          </a:p>
          <a:p>
            <a:pPr algn="just"/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-podaci o povijesnoj šteti na zgradama</a:t>
            </a:r>
          </a:p>
          <a:p>
            <a:pPr algn="just"/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-savjetovanje s dionicima (npr. lokalni inženjeri, upravitelji objekata)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Opasnosti sa zanemarivom vjerojatnošću ili utjecajem mogu se isključiti iz lokalne verzije RBTool-a.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2050" name="Picture 2" descr="Postavljene su ikone boja za prirodne katastrofe. Globalne klimatske promjene. Vremenska prognoza, lavina, šumski požar, pljusak. Opasnosti za okoliš. Destruktivna sila prirode. Izolirane vektorske ilustracije 5961983 Vector Art u Vecteezyju">
            <a:extLst>
              <a:ext uri="{FF2B5EF4-FFF2-40B4-BE49-F238E27FC236}">
                <a16:creationId xmlns:a16="http://schemas.microsoft.com/office/drawing/2014/main" id="{8CC6D0D2-5C26-4663-988F-014A0D12C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246" y="1190562"/>
            <a:ext cx="3053443" cy="305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62;p14">
            <a:extLst>
              <a:ext uri="{FF2B5EF4-FFF2-40B4-BE49-F238E27FC236}">
                <a16:creationId xmlns:a16="http://schemas.microsoft.com/office/drawing/2014/main" id="{7E5AC991-CD0E-4B33-9674-14CFF56D12FB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20;p13">
            <a:extLst>
              <a:ext uri="{FF2B5EF4-FFF2-40B4-BE49-F238E27FC236}">
                <a16:creationId xmlns:a16="http://schemas.microsoft.com/office/drawing/2014/main" id="{524788D5-1BA4-4148-950D-9FFEB338371F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280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320055"/>
            <a:ext cx="7794943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>
                <a:solidFill>
                  <a:schemeClr val="accent4"/>
                </a:solidFill>
              </a:rPr>
              <a:t>Korak 2: Odabir makrokategorija i kategorija rizika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A669941-0EA2-4597-A124-C335F68B68BE}"/>
              </a:ext>
            </a:extLst>
          </p:cNvPr>
          <p:cNvSpPr txBox="1"/>
          <p:nvPr/>
        </p:nvSpPr>
        <p:spPr>
          <a:xfrm>
            <a:off x="4572000" y="2046004"/>
            <a:ext cx="26635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 sz="1200">
                <a:solidFill>
                  <a:schemeClr val="tx2"/>
                </a:solidFill>
                <a:latin typeface="Trebuchet MS" panose="020B0603020202020204" pitchFamily="34" charset="0"/>
              </a:rPr>
              <a:t>Kategorije rizika povezane sa svakom makro kategorijom moraju se odabrati s obzirom na tipologiju i uporabu zgrade. Bolnica i stambeni blok, na primjer, mogu zahtijevati različite skupove kategorija rizika zbog različitih profila ranjivosti i kritičnih funkcija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1742ED0-4E48-487B-861C-8CFE3CA0DBD2}"/>
              </a:ext>
            </a:extLst>
          </p:cNvPr>
          <p:cNvSpPr txBox="1"/>
          <p:nvPr/>
        </p:nvSpPr>
        <p:spPr>
          <a:xfrm>
            <a:off x="4572000" y="1597526"/>
            <a:ext cx="2890763" cy="432792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b="1">
                <a:solidFill>
                  <a:schemeClr val="accent4"/>
                </a:solidFill>
                <a:latin typeface="Trebuchet MS" panose="020B0603020202020204" pitchFamily="34" charset="0"/>
              </a:rPr>
              <a:t>Kategorije rizika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88C99AA-506F-412C-85BC-0ABBEA845306}"/>
              </a:ext>
            </a:extLst>
          </p:cNvPr>
          <p:cNvSpPr txBox="1"/>
          <p:nvPr/>
        </p:nvSpPr>
        <p:spPr>
          <a:xfrm>
            <a:off x="1542308" y="2030318"/>
            <a:ext cx="25244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 sz="1200">
                <a:solidFill>
                  <a:schemeClr val="tx2"/>
                </a:solidFill>
                <a:latin typeface="Trebuchet MS" panose="020B0603020202020204" pitchFamily="34" charset="0"/>
              </a:rPr>
              <a:t>Svaka kategorija makronaredbi odgovara komponentama zgrade, prostorima ili korisnicima koji mogu, ali i ne moraju biti prisutni, ovisno o dizajnu, funkciji i kontekstu zgrade. Uključivanje makrokategorije u postupak procjene trebalo bi odražavati njezinu stvarnu relevantnost i prisutnost u određenoj zgradi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946EA61-45AD-46B8-B50F-9AA2EBEA2E69}"/>
              </a:ext>
            </a:extLst>
          </p:cNvPr>
          <p:cNvSpPr txBox="1"/>
          <p:nvPr/>
        </p:nvSpPr>
        <p:spPr>
          <a:xfrm>
            <a:off x="1478954" y="1613212"/>
            <a:ext cx="2890763" cy="432792"/>
          </a:xfrm>
          <a:prstGeom prst="ellipse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b="1" dirty="0">
                <a:solidFill>
                  <a:schemeClr val="accent4"/>
                </a:solidFill>
                <a:latin typeface="Trebuchet MS" panose="020B0603020202020204" pitchFamily="34" charset="0"/>
              </a:rPr>
              <a:t>Makrokategorije</a:t>
            </a:r>
          </a:p>
        </p:txBody>
      </p:sp>
      <p:sp>
        <p:nvSpPr>
          <p:cNvPr id="11" name="Google Shape;262;p14">
            <a:extLst>
              <a:ext uri="{FF2B5EF4-FFF2-40B4-BE49-F238E27FC236}">
                <a16:creationId xmlns:a16="http://schemas.microsoft.com/office/drawing/2014/main" id="{FF4365D0-1782-4832-AE73-DF042D5EE1CD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220;p13">
            <a:extLst>
              <a:ext uri="{FF2B5EF4-FFF2-40B4-BE49-F238E27FC236}">
                <a16:creationId xmlns:a16="http://schemas.microsoft.com/office/drawing/2014/main" id="{F4CB237D-D676-4815-B187-2D37057D42BB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8222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 dirty="0">
                <a:solidFill>
                  <a:schemeClr val="accent4"/>
                </a:solidFill>
              </a:rPr>
              <a:t>Korak 4: Dodjela </a:t>
            </a:r>
            <a:r>
              <a:rPr lang="en-GB" dirty="0" err="1">
                <a:solidFill>
                  <a:schemeClr val="accent4"/>
                </a:solidFill>
              </a:rPr>
              <a:t>težinskog</a:t>
            </a:r>
            <a:r>
              <a:rPr lang="en-GB" dirty="0">
                <a:solidFill>
                  <a:schemeClr val="accent4"/>
                </a:solidFill>
              </a:rPr>
              <a:t> </a:t>
            </a:r>
            <a:r>
              <a:rPr lang="en-GB" dirty="0" err="1">
                <a:solidFill>
                  <a:schemeClr val="accent4"/>
                </a:solidFill>
              </a:rPr>
              <a:t>faktora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6B47FE0-9CFE-4894-A96A-31B2944A9168}"/>
              </a:ext>
            </a:extLst>
          </p:cNvPr>
          <p:cNvSpPr txBox="1"/>
          <p:nvPr/>
        </p:nvSpPr>
        <p:spPr>
          <a:xfrm>
            <a:off x="554400" y="1662321"/>
            <a:ext cx="493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U RBTool-u dodjeljivanje </a:t>
            </a:r>
            <a:r>
              <a:rPr lang="en-GB" sz="1200" dirty="0" err="1">
                <a:solidFill>
                  <a:schemeClr val="tx2"/>
                </a:solidFill>
                <a:latin typeface="Trebuchet MS" panose="020B0603020202020204" pitchFamily="34" charset="0"/>
              </a:rPr>
              <a:t>težinskog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Trebuchet MS" panose="020B0603020202020204" pitchFamily="34" charset="0"/>
              </a:rPr>
              <a:t>faktora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kategorijama rizika i makrokategorijama trebalo bi se temeljiti na njihovoj relativnoj važnosti u specifičnom kontekstu procjene. Postupak ponderiranja treba uzeti u obzir: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-Funkcionalna relevantnost.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-Osjetljivost na ranjivost.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-Potencijalne posljedice oštećenja ili poremećaja.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-Stručna prosudba i participativne metode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4098" name="Picture 2" descr="Benchmarking - Besplatne poslovne ikone">
            <a:extLst>
              <a:ext uri="{FF2B5EF4-FFF2-40B4-BE49-F238E27FC236}">
                <a16:creationId xmlns:a16="http://schemas.microsoft.com/office/drawing/2014/main" id="{A72FE11E-2018-47F5-95A2-379755CFA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1597479"/>
            <a:ext cx="1948542" cy="194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62;p14">
            <a:extLst>
              <a:ext uri="{FF2B5EF4-FFF2-40B4-BE49-F238E27FC236}">
                <a16:creationId xmlns:a16="http://schemas.microsoft.com/office/drawing/2014/main" id="{63023463-8B99-4993-AC1F-F44DEE3F684E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20;p13">
            <a:extLst>
              <a:ext uri="{FF2B5EF4-FFF2-40B4-BE49-F238E27FC236}">
                <a16:creationId xmlns:a16="http://schemas.microsoft.com/office/drawing/2014/main" id="{610F5E69-335F-415C-AAC0-B8DEA75A43F4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2314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3130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 dirty="0">
                <a:solidFill>
                  <a:schemeClr val="accent4"/>
                </a:solidFill>
              </a:rPr>
              <a:t>Korak 5: Provjera valjanosti pokazatelja i izvori podataka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6B47FE0-9CFE-4894-A96A-31B2944A9168}"/>
              </a:ext>
            </a:extLst>
          </p:cNvPr>
          <p:cNvSpPr txBox="1"/>
          <p:nvPr/>
        </p:nvSpPr>
        <p:spPr>
          <a:xfrm>
            <a:off x="554400" y="1597479"/>
            <a:ext cx="493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 sz="1200">
                <a:solidFill>
                  <a:schemeClr val="accent4"/>
                </a:solidFill>
                <a:latin typeface="Trebuchet MS" panose="020B0603020202020204" pitchFamily="34" charset="0"/>
              </a:rPr>
              <a:t>1.Provjerite lokalne podatke ovisno o: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-Dostupnost i točnost informacija.</a:t>
            </a: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-Kompatibilnost podataka s metodom procjene.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2. Po potrebi podesite indikatore.</a:t>
            </a:r>
          </a:p>
          <a:p>
            <a:pPr algn="just"/>
            <a:endParaRPr lang="en-GB" sz="1200" dirty="0">
              <a:solidFill>
                <a:schemeClr val="accent4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accent4"/>
                </a:solidFill>
                <a:latin typeface="Trebuchet MS" panose="020B0603020202020204" pitchFamily="34" charset="0"/>
              </a:rPr>
              <a:t>3.Dokumentirajte izvore podataka kao što su energetski pregledi, BIM, inspekcije na licu mjesta.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6146" name="Picture 2" descr="Izvor podataka Vektorska umjetnost, ikone i grafika za besplatno preuzimanje">
            <a:extLst>
              <a:ext uri="{FF2B5EF4-FFF2-40B4-BE49-F238E27FC236}">
                <a16:creationId xmlns:a16="http://schemas.microsoft.com/office/drawing/2014/main" id="{0D769E61-768E-4025-A734-56B944AC0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02"/>
          <a:stretch/>
        </p:blipFill>
        <p:spPr bwMode="auto">
          <a:xfrm>
            <a:off x="5976257" y="1351857"/>
            <a:ext cx="2495550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62;p14">
            <a:extLst>
              <a:ext uri="{FF2B5EF4-FFF2-40B4-BE49-F238E27FC236}">
                <a16:creationId xmlns:a16="http://schemas.microsoft.com/office/drawing/2014/main" id="{801560B6-6100-4A08-901B-0CA79041C2DB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20;p13">
            <a:extLst>
              <a:ext uri="{FF2B5EF4-FFF2-40B4-BE49-F238E27FC236}">
                <a16:creationId xmlns:a16="http://schemas.microsoft.com/office/drawing/2014/main" id="{ABDA2738-29A0-48B2-8466-E27C85922DE3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7320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9"/>
          <p:cNvSpPr txBox="1"/>
          <p:nvPr/>
        </p:nvSpPr>
        <p:spPr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5" name="Google Shape;325;p29"/>
          <p:cNvSpPr txBox="1"/>
          <p:nvPr/>
        </p:nvSpPr>
        <p:spPr>
          <a:xfrm>
            <a:off x="613300" y="1039075"/>
            <a:ext cx="57123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1. k</a:t>
            </a:r>
            <a:r>
              <a:rPr lang="hr" sz="16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orak Dodjeljivanje vrijednosti opasnosti</a:t>
            </a:r>
            <a:endParaRPr sz="1600" b="1" dirty="0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6" name="Google Shape;326;p29"/>
          <p:cNvSpPr txBox="1"/>
          <p:nvPr/>
        </p:nvSpPr>
        <p:spPr>
          <a:xfrm>
            <a:off x="613300" y="1901263"/>
            <a:ext cx="45831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1.1 Dodjeljuje se vrijednost vjerojatnosti opasnosti (HV)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27" name="Google Shape;327;p29"/>
          <p:cNvGraphicFramePr/>
          <p:nvPr>
            <p:extLst>
              <p:ext uri="{D42A27DB-BD31-4B8C-83A1-F6EECF244321}">
                <p14:modId xmlns:p14="http://schemas.microsoft.com/office/powerpoint/2010/main" val="3448852685"/>
              </p:ext>
            </p:extLst>
          </p:nvPr>
        </p:nvGraphicFramePr>
        <p:xfrm>
          <a:off x="777088" y="2583325"/>
          <a:ext cx="3272275" cy="1143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6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err="1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Kod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Rizik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HV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Obilne oborine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Ekstremne temperature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0,9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8" name="Google Shape;328;p29"/>
          <p:cNvSpPr txBox="1"/>
          <p:nvPr/>
        </p:nvSpPr>
        <p:spPr>
          <a:xfrm>
            <a:off x="4993413" y="28777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HV vrijednost se kreće od 0 do 1. HV odgovara na pitanje: koliko je ozbiljna opasnost?</a:t>
            </a: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613295" y="1492532"/>
            <a:ext cx="840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Opcija 1</a:t>
            </a:r>
            <a:endParaRPr sz="1200" b="1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30" name="Google Shape;330;p29"/>
          <p:cNvCxnSpPr>
            <a:endCxn id="328" idx="1"/>
          </p:cNvCxnSpPr>
          <p:nvPr/>
        </p:nvCxnSpPr>
        <p:spPr>
          <a:xfrm rot="10800000" flipH="1">
            <a:off x="4152513" y="3154800"/>
            <a:ext cx="840900" cy="4200"/>
          </a:xfrm>
          <a:prstGeom prst="straightConnector1">
            <a:avLst/>
          </a:prstGeom>
          <a:noFill/>
          <a:ln w="9525" cap="flat" cmpd="sng">
            <a:solidFill>
              <a:srgbClr val="18BAA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" name="Google Shape;262;p14">
            <a:extLst>
              <a:ext uri="{FF2B5EF4-FFF2-40B4-BE49-F238E27FC236}">
                <a16:creationId xmlns:a16="http://schemas.microsoft.com/office/drawing/2014/main" id="{4CF8657D-340E-44F1-BC10-7C5608DCEC44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0"/>
          <p:cNvSpPr txBox="1"/>
          <p:nvPr/>
        </p:nvSpPr>
        <p:spPr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RNToola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7" name="Google Shape;337;p30"/>
          <p:cNvSpPr txBox="1"/>
          <p:nvPr/>
        </p:nvSpPr>
        <p:spPr>
          <a:xfrm>
            <a:off x="613300" y="1888075"/>
            <a:ext cx="75783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Alternativno, klimatski pokazatelji mogu se koristiti za određivanje HV-a. Slijedi primjer za obilne oborine Hazard A</a:t>
            </a:r>
            <a:endParaRPr sz="12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38" name="Google Shape;338;p30"/>
          <p:cNvGraphicFramePr/>
          <p:nvPr>
            <p:extLst>
              <p:ext uri="{D42A27DB-BD31-4B8C-83A1-F6EECF244321}">
                <p14:modId xmlns:p14="http://schemas.microsoft.com/office/powerpoint/2010/main" val="1405263822"/>
              </p:ext>
            </p:extLst>
          </p:nvPr>
        </p:nvGraphicFramePr>
        <p:xfrm>
          <a:off x="952500" y="2456325"/>
          <a:ext cx="7239000" cy="23773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Kod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Kriteriji opasnosti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Pokazatelj opasnosti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Mjerna jedinica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H.A1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R20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Broj dana s oborinama ≥ 20 mm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broj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H.A2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SDII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Jednostavan dnevni indeks intenziteta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mm/dan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H.A3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RX1DAN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Maksimalna ukupna količina oborina koja padne u jednom danu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</a:t>
                      </a: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60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9" name="Google Shape;339;p30"/>
          <p:cNvSpPr txBox="1"/>
          <p:nvPr/>
        </p:nvSpPr>
        <p:spPr>
          <a:xfrm>
            <a:off x="613300" y="1039075"/>
            <a:ext cx="1020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1. korak</a:t>
            </a:r>
            <a:endParaRPr sz="16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0" name="Google Shape;340;p30"/>
          <p:cNvSpPr txBox="1"/>
          <p:nvPr/>
        </p:nvSpPr>
        <p:spPr>
          <a:xfrm>
            <a:off x="613300" y="1513988"/>
            <a:ext cx="840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Opcija 2</a:t>
            </a:r>
            <a:endParaRPr sz="1200" b="1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Google Shape;262;p14">
            <a:extLst>
              <a:ext uri="{FF2B5EF4-FFF2-40B4-BE49-F238E27FC236}">
                <a16:creationId xmlns:a16="http://schemas.microsoft.com/office/drawing/2014/main" id="{259A2AF9-3D81-4EB7-8F6E-1F8284BC7E87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1"/>
          <p:cNvSpPr/>
          <p:nvPr/>
        </p:nvSpPr>
        <p:spPr>
          <a:xfrm>
            <a:off x="5974200" y="3709300"/>
            <a:ext cx="1651200" cy="770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1"/>
          <p:cNvSpPr txBox="1"/>
          <p:nvPr/>
        </p:nvSpPr>
        <p:spPr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8" name="Google Shape;348;p31"/>
          <p:cNvSpPr txBox="1"/>
          <p:nvPr/>
        </p:nvSpPr>
        <p:spPr>
          <a:xfrm>
            <a:off x="613295" y="1527602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Vrijednost klimatskih opasnosti normalizira se u intervalu (0-1) - Primjer za H.A3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49" name="Google Shape;349;p31"/>
          <p:cNvGraphicFramePr/>
          <p:nvPr>
            <p:extLst>
              <p:ext uri="{D42A27DB-BD31-4B8C-83A1-F6EECF244321}">
                <p14:modId xmlns:p14="http://schemas.microsoft.com/office/powerpoint/2010/main" val="111809379"/>
              </p:ext>
            </p:extLst>
          </p:nvPr>
        </p:nvGraphicFramePr>
        <p:xfrm>
          <a:off x="697370" y="1903550"/>
          <a:ext cx="7239000" cy="1097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8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3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Zakonik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Kriteriji opasnosti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Pokazatelj opasnosti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Mjerna jedinica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H.A3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RX1DAN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Maksimalna ukupna količina oborina koja padne u jednom danu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</a:t>
                      </a: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60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50" name="Google Shape;350;p31"/>
          <p:cNvGraphicFramePr/>
          <p:nvPr>
            <p:extLst>
              <p:ext uri="{D42A27DB-BD31-4B8C-83A1-F6EECF244321}">
                <p14:modId xmlns:p14="http://schemas.microsoft.com/office/powerpoint/2010/main" val="2014238935"/>
              </p:ext>
            </p:extLst>
          </p:nvPr>
        </p:nvGraphicFramePr>
        <p:xfrm>
          <a:off x="697370" y="3309350"/>
          <a:ext cx="4441875" cy="1524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38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1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Referentna vrijednost 1 – kritična</a:t>
                      </a:r>
                      <a:endParaRPr sz="105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Xmax</a:t>
                      </a:r>
                      <a:endParaRPr sz="105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100</a:t>
                      </a:r>
                      <a:endParaRPr sz="105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Referentna</a:t>
                      </a:r>
                      <a:r>
                        <a:rPr lang="en-GB" sz="105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05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</a:t>
                      </a:r>
                      <a:r>
                        <a:rPr lang="hr" sz="105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0 - optimalno</a:t>
                      </a:r>
                      <a:endParaRPr sz="105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Xmin</a:t>
                      </a:r>
                      <a:endParaRPr sz="105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20</a:t>
                      </a:r>
                      <a:endParaRPr sz="105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 pokazatelja</a:t>
                      </a:r>
                      <a:endParaRPr sz="105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Xi</a:t>
                      </a:r>
                      <a:endParaRPr sz="105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60</a:t>
                      </a:r>
                      <a:endParaRPr sz="105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Normalizirana vrijednost</a:t>
                      </a:r>
                      <a:endParaRPr sz="105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5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05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1" name="Google Shape;351;p31"/>
          <p:cNvSpPr txBox="1"/>
          <p:nvPr/>
        </p:nvSpPr>
        <p:spPr>
          <a:xfrm>
            <a:off x="613295" y="299290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Vrsta: Niže je bolje</a:t>
            </a:r>
            <a:endParaRPr sz="1200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52" name="Google Shape;352;p31"/>
          <p:cNvGrpSpPr/>
          <p:nvPr/>
        </p:nvGrpSpPr>
        <p:grpSpPr>
          <a:xfrm>
            <a:off x="6077400" y="3760550"/>
            <a:ext cx="2184300" cy="718850"/>
            <a:chOff x="6077400" y="3760550"/>
            <a:chExt cx="2184300" cy="718850"/>
          </a:xfrm>
        </p:grpSpPr>
        <p:sp>
          <p:nvSpPr>
            <p:cNvPr id="353" name="Google Shape;353;p31"/>
            <p:cNvSpPr txBox="1"/>
            <p:nvPr/>
          </p:nvSpPr>
          <p:spPr>
            <a:xfrm>
              <a:off x="6077400" y="3760550"/>
              <a:ext cx="2184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" sz="1200">
                  <a:solidFill>
                    <a:srgbClr val="53656D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Nv=Xi-Xmin </a:t>
              </a:r>
              <a:endParaRPr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54" name="Google Shape;354;p31"/>
            <p:cNvSpPr txBox="1"/>
            <p:nvPr/>
          </p:nvSpPr>
          <p:spPr>
            <a:xfrm>
              <a:off x="6374325" y="3996400"/>
              <a:ext cx="1116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" sz="1200">
                  <a:solidFill>
                    <a:srgbClr val="53656D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Xmax - Xmin </a:t>
              </a:r>
              <a:endParaRPr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cxnSp>
          <p:nvCxnSpPr>
            <p:cNvPr id="355" name="Google Shape;355;p31"/>
            <p:cNvCxnSpPr/>
            <p:nvPr/>
          </p:nvCxnSpPr>
          <p:spPr>
            <a:xfrm>
              <a:off x="6374325" y="4085500"/>
              <a:ext cx="11163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6" name="Google Shape;356;p31"/>
          <p:cNvSpPr txBox="1"/>
          <p:nvPr/>
        </p:nvSpPr>
        <p:spPr>
          <a:xfrm>
            <a:off x="613295" y="768712"/>
            <a:ext cx="1020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1. korak</a:t>
            </a:r>
            <a:endParaRPr sz="16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613295" y="1271207"/>
            <a:ext cx="840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Opcija 2</a:t>
            </a:r>
            <a:endParaRPr sz="1200" b="1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" name="Google Shape;262;p14">
            <a:extLst>
              <a:ext uri="{FF2B5EF4-FFF2-40B4-BE49-F238E27FC236}">
                <a16:creationId xmlns:a16="http://schemas.microsoft.com/office/drawing/2014/main" id="{5B198F00-B4FE-4DFF-A78E-1E8E5052DF77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2"/>
          <p:cNvSpPr txBox="1"/>
          <p:nvPr/>
        </p:nvSpPr>
        <p:spPr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4" name="Google Shape;364;p32"/>
          <p:cNvSpPr txBox="1"/>
          <p:nvPr/>
        </p:nvSpPr>
        <p:spPr>
          <a:xfrm>
            <a:off x="624300" y="178857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Vrijednost klimatskih opasnosti normalizira se u intervalu (0-1) - Primjer za H.A3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65" name="Google Shape;365;p32"/>
          <p:cNvGraphicFramePr/>
          <p:nvPr>
            <p:extLst>
              <p:ext uri="{D42A27DB-BD31-4B8C-83A1-F6EECF244321}">
                <p14:modId xmlns:p14="http://schemas.microsoft.com/office/powerpoint/2010/main" val="185138836"/>
              </p:ext>
            </p:extLst>
          </p:nvPr>
        </p:nvGraphicFramePr>
        <p:xfrm>
          <a:off x="750300" y="2217730"/>
          <a:ext cx="7778225" cy="22097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0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4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5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Kod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Kriteriji opasnosti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Pokazatelj opasnosti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Normalizirana 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Težin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ski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faktor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Ponderirana 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H.A1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R20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Broj dana s oborinama ≥ 20 mm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0,33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0,23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H.A2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SDII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Jednostavan dnevni indeks intenziteta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0,33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0,23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H.A3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RX1DAN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Maksimalna ukupna količina oborina koja padne u jednom danu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0,33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6" name="Google Shape;366;p32"/>
          <p:cNvSpPr txBox="1"/>
          <p:nvPr/>
        </p:nvSpPr>
        <p:spPr>
          <a:xfrm>
            <a:off x="7471300" y="4326975"/>
            <a:ext cx="922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HV: 0,63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7" name="Google Shape;367;p32"/>
          <p:cNvSpPr txBox="1"/>
          <p:nvPr/>
        </p:nvSpPr>
        <p:spPr>
          <a:xfrm>
            <a:off x="750300" y="4379756"/>
            <a:ext cx="6257926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Napomena:</a:t>
            </a: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Ponderirana vrijednost =</a:t>
            </a:r>
            <a:r>
              <a:rPr lang="en-GB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normalizirana vrijednost * težina</a:t>
            </a:r>
            <a:endParaRPr sz="1200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8" name="Google Shape;368;p32"/>
          <p:cNvSpPr txBox="1"/>
          <p:nvPr/>
        </p:nvSpPr>
        <p:spPr>
          <a:xfrm>
            <a:off x="613300" y="1039075"/>
            <a:ext cx="1020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1. korak</a:t>
            </a:r>
            <a:endParaRPr sz="16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9" name="Google Shape;369;p32"/>
          <p:cNvSpPr txBox="1"/>
          <p:nvPr/>
        </p:nvSpPr>
        <p:spPr>
          <a:xfrm>
            <a:off x="613300" y="1470175"/>
            <a:ext cx="840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Opcija 2</a:t>
            </a:r>
            <a:endParaRPr sz="1200" b="1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" name="Google Shape;262;p14">
            <a:extLst>
              <a:ext uri="{FF2B5EF4-FFF2-40B4-BE49-F238E27FC236}">
                <a16:creationId xmlns:a16="http://schemas.microsoft.com/office/drawing/2014/main" id="{E82B9D63-1631-4194-B9E2-A304D358E697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3"/>
          <p:cNvSpPr txBox="1"/>
          <p:nvPr/>
        </p:nvSpPr>
        <p:spPr>
          <a:xfrm>
            <a:off x="613295" y="1499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6" name="Google Shape;376;p33"/>
          <p:cNvSpPr txBox="1"/>
          <p:nvPr/>
        </p:nvSpPr>
        <p:spPr>
          <a:xfrm>
            <a:off x="584725" y="557475"/>
            <a:ext cx="65436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 vrijednosti izloženosti (EV) za kategorije rizika</a:t>
            </a:r>
            <a:endParaRPr sz="16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7" name="Google Shape;377;p33"/>
          <p:cNvSpPr txBox="1"/>
          <p:nvPr/>
        </p:nvSpPr>
        <p:spPr>
          <a:xfrm>
            <a:off x="577875" y="989988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Izračunava </a:t>
            </a:r>
            <a:r>
              <a:rPr lang="hr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 se vrijednost pokazatelja izloženosti</a:t>
            </a: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povezanih s kategorijama rizika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78" name="Google Shape;378;p33"/>
          <p:cNvGraphicFramePr/>
          <p:nvPr>
            <p:extLst>
              <p:ext uri="{D42A27DB-BD31-4B8C-83A1-F6EECF244321}">
                <p14:modId xmlns:p14="http://schemas.microsoft.com/office/powerpoint/2010/main" val="4032070603"/>
              </p:ext>
            </p:extLst>
          </p:nvPr>
        </p:nvGraphicFramePr>
        <p:xfrm>
          <a:off x="689577" y="1328078"/>
          <a:ext cx="7607479" cy="16153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18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5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0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04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34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9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endParaRPr sz="1000" b="1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Obilne oborine</a:t>
                      </a:r>
                      <a:endParaRPr sz="1000" b="1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A8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</a:t>
                      </a:r>
                      <a:endParaRPr sz="10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Fasada</a:t>
                      </a:r>
                      <a:endParaRPr sz="10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Kriteriji izloženosti</a:t>
                      </a:r>
                      <a:endParaRPr sz="10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Indikator </a:t>
                      </a:r>
                      <a:r>
                        <a:rPr lang="en-GB" sz="10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izloženosti</a:t>
                      </a:r>
                      <a:endParaRPr sz="10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Jedinica </a:t>
                      </a:r>
                      <a:endParaRPr sz="10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</a:t>
                      </a:r>
                      <a:endParaRPr sz="10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</a:t>
                      </a:r>
                      <a:endParaRPr sz="1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Fasadni otvori</a:t>
                      </a:r>
                      <a:endParaRPr sz="1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E.4.2.1.</a:t>
                      </a:r>
                      <a:endParaRPr sz="1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Produžetak ostakljene ovojnice</a:t>
                      </a:r>
                      <a:endParaRPr sz="1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Ukupna površina ostakljenih elemenata u ovojnici zgrade</a:t>
                      </a:r>
                      <a:endParaRPr sz="10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m² ostakljenja/m² ukupne površine ovojnice</a:t>
                      </a:r>
                      <a:endParaRPr sz="1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0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60%</a:t>
                      </a:r>
                      <a:endParaRPr sz="10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Google Shape;393;p35">
            <a:extLst>
              <a:ext uri="{FF2B5EF4-FFF2-40B4-BE49-F238E27FC236}">
                <a16:creationId xmlns:a16="http://schemas.microsoft.com/office/drawing/2014/main" id="{5B7295F4-C038-48D6-A71F-F64D4E407287}"/>
              </a:ext>
            </a:extLst>
          </p:cNvPr>
          <p:cNvSpPr/>
          <p:nvPr/>
        </p:nvSpPr>
        <p:spPr>
          <a:xfrm>
            <a:off x="6153500" y="3933125"/>
            <a:ext cx="1651200" cy="770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8" name="Google Shape;397;p35">
            <a:extLst>
              <a:ext uri="{FF2B5EF4-FFF2-40B4-BE49-F238E27FC236}">
                <a16:creationId xmlns:a16="http://schemas.microsoft.com/office/drawing/2014/main" id="{9870BF72-B262-45E1-B105-74F13E36C4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6862907"/>
              </p:ext>
            </p:extLst>
          </p:nvPr>
        </p:nvGraphicFramePr>
        <p:xfrm>
          <a:off x="703000" y="3278950"/>
          <a:ext cx="4632825" cy="1524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32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Referentna vrijednost 1 – kritična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Xmax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100%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Referentna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</a:t>
                      </a: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0 - optimalno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Xmin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0%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 pokazatelja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Xi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60%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Normalizirana vrijednost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9" name="Google Shape;399;p35">
            <a:extLst>
              <a:ext uri="{FF2B5EF4-FFF2-40B4-BE49-F238E27FC236}">
                <a16:creationId xmlns:a16="http://schemas.microsoft.com/office/drawing/2014/main" id="{FAB5C24D-0156-4489-9568-D7E65A7676E2}"/>
              </a:ext>
            </a:extLst>
          </p:cNvPr>
          <p:cNvGrpSpPr/>
          <p:nvPr/>
        </p:nvGrpSpPr>
        <p:grpSpPr>
          <a:xfrm>
            <a:off x="6256700" y="3984375"/>
            <a:ext cx="2184300" cy="718850"/>
            <a:chOff x="6077400" y="3760550"/>
            <a:chExt cx="2184300" cy="718850"/>
          </a:xfrm>
        </p:grpSpPr>
        <p:sp>
          <p:nvSpPr>
            <p:cNvPr id="10" name="Google Shape;400;p35">
              <a:extLst>
                <a:ext uri="{FF2B5EF4-FFF2-40B4-BE49-F238E27FC236}">
                  <a16:creationId xmlns:a16="http://schemas.microsoft.com/office/drawing/2014/main" id="{77AE2B34-9056-43B9-8603-7EF1912CE841}"/>
                </a:ext>
              </a:extLst>
            </p:cNvPr>
            <p:cNvSpPr txBox="1"/>
            <p:nvPr/>
          </p:nvSpPr>
          <p:spPr>
            <a:xfrm>
              <a:off x="6077400" y="3760550"/>
              <a:ext cx="2184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" sz="1200">
                  <a:solidFill>
                    <a:srgbClr val="53656D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Nv=Xi-Xmin </a:t>
              </a:r>
              <a:endParaRPr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1" name="Google Shape;401;p35">
              <a:extLst>
                <a:ext uri="{FF2B5EF4-FFF2-40B4-BE49-F238E27FC236}">
                  <a16:creationId xmlns:a16="http://schemas.microsoft.com/office/drawing/2014/main" id="{56BDD88B-1033-4526-8E94-654F0B6BF2EE}"/>
                </a:ext>
              </a:extLst>
            </p:cNvPr>
            <p:cNvSpPr txBox="1"/>
            <p:nvPr/>
          </p:nvSpPr>
          <p:spPr>
            <a:xfrm>
              <a:off x="6374325" y="3996400"/>
              <a:ext cx="1116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" sz="1200">
                  <a:solidFill>
                    <a:srgbClr val="53656D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Xmax - Xmin </a:t>
              </a:r>
              <a:endParaRPr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cxnSp>
          <p:nvCxnSpPr>
            <p:cNvPr id="12" name="Google Shape;402;p35">
              <a:extLst>
                <a:ext uri="{FF2B5EF4-FFF2-40B4-BE49-F238E27FC236}">
                  <a16:creationId xmlns:a16="http://schemas.microsoft.com/office/drawing/2014/main" id="{78A449AE-5C67-48C2-BC24-508D45AC9A0F}"/>
                </a:ext>
              </a:extLst>
            </p:cNvPr>
            <p:cNvCxnSpPr/>
            <p:nvPr/>
          </p:nvCxnSpPr>
          <p:spPr>
            <a:xfrm>
              <a:off x="6374325" y="4085500"/>
              <a:ext cx="11163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" name="Google Shape;398;p35">
            <a:extLst>
              <a:ext uri="{FF2B5EF4-FFF2-40B4-BE49-F238E27FC236}">
                <a16:creationId xmlns:a16="http://schemas.microsoft.com/office/drawing/2014/main" id="{FC4FA45E-A89C-4DFC-87DD-1B3574A8EB48}"/>
              </a:ext>
            </a:extLst>
          </p:cNvPr>
          <p:cNvSpPr txBox="1"/>
          <p:nvPr/>
        </p:nvSpPr>
        <p:spPr>
          <a:xfrm>
            <a:off x="613295" y="2918438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Vrsta: Niže je bolje</a:t>
            </a:r>
            <a:endParaRPr sz="1200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" name="Google Shape;262;p14">
            <a:extLst>
              <a:ext uri="{FF2B5EF4-FFF2-40B4-BE49-F238E27FC236}">
                <a16:creationId xmlns:a16="http://schemas.microsoft.com/office/drawing/2014/main" id="{D10F9E0A-2714-4EBA-AFE1-C7755E24CB1F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8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8" name="Google Shape;428;p38"/>
          <p:cNvSpPr txBox="1"/>
          <p:nvPr/>
        </p:nvSpPr>
        <p:spPr>
          <a:xfrm>
            <a:off x="613300" y="124619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Izračunava se vrijednost pokazatelja ranjivosti kategorija rizika (primjer za kategoriju rizika C8.1)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9" name="Google Shape;429;p38"/>
          <p:cNvSpPr txBox="1"/>
          <p:nvPr/>
        </p:nvSpPr>
        <p:spPr>
          <a:xfrm>
            <a:off x="613300" y="770125"/>
            <a:ext cx="6307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 vrijednosti ranjivosti za kategorije rizika</a:t>
            </a:r>
            <a:endParaRPr sz="16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30" name="Google Shape;430;p38"/>
          <p:cNvGraphicFramePr/>
          <p:nvPr>
            <p:extLst>
              <p:ext uri="{D42A27DB-BD31-4B8C-83A1-F6EECF244321}">
                <p14:modId xmlns:p14="http://schemas.microsoft.com/office/powerpoint/2010/main" val="168900617"/>
              </p:ext>
            </p:extLst>
          </p:nvPr>
        </p:nvGraphicFramePr>
        <p:xfrm>
          <a:off x="471900" y="1783817"/>
          <a:ext cx="8200200" cy="20726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4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10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85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4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2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1000">
                <a:tc row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Fasade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Indikator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Jedinica 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A4.2.1.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Sigurni prozori i rolete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Udio prozora zaštićenih od tuče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b="1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%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A4.2.2.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Učinkovitost brtvljenja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Udio otvora s učinkovitom zaštitom od infiltracije vode/zraka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b="1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%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30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A4.2.3.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Čvrstoća stakla protiv pritiska vode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Udio prozora ocijenjenih za otpornost na pritisak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b="1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%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A4.2.4.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Jednostavnost rastavljanja i promjene materijala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Udio materijala koji se lako mogu zamijeniti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b="1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%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40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Google Shape;262;p14">
            <a:extLst>
              <a:ext uri="{FF2B5EF4-FFF2-40B4-BE49-F238E27FC236}">
                <a16:creationId xmlns:a16="http://schemas.microsoft.com/office/drawing/2014/main" id="{9D7EB5AF-8927-493D-98EF-7B400D10CB6F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9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7" name="Google Shape;437;p39"/>
          <p:cNvSpPr txBox="1"/>
          <p:nvPr/>
        </p:nvSpPr>
        <p:spPr>
          <a:xfrm>
            <a:off x="613300" y="122371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Vrijednost pokazatelja ranjivosti kategorija rizika normalizira se u intervalu 0-1 (primjer za kriterij A4.2.1)</a:t>
            </a:r>
            <a:endParaRPr sz="1200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8" name="Google Shape;438;p39"/>
          <p:cNvSpPr txBox="1"/>
          <p:nvPr/>
        </p:nvSpPr>
        <p:spPr>
          <a:xfrm>
            <a:off x="613300" y="770125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Korak 3/4/5 Izračun vrijednosti ranjivosti za kategorije rizika</a:t>
            </a:r>
            <a:endParaRPr sz="1600" b="1" dirty="0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39" name="Google Shape;439;p39"/>
          <p:cNvGraphicFramePr/>
          <p:nvPr>
            <p:extLst>
              <p:ext uri="{D42A27DB-BD31-4B8C-83A1-F6EECF244321}">
                <p14:modId xmlns:p14="http://schemas.microsoft.com/office/powerpoint/2010/main" val="2482635523"/>
              </p:ext>
            </p:extLst>
          </p:nvPr>
        </p:nvGraphicFramePr>
        <p:xfrm>
          <a:off x="760212" y="1639384"/>
          <a:ext cx="5318299" cy="762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5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Indikator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Jedinica 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Sigurni prozori i rolete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Udio prozora zaštićenih od tuče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b="1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%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25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40" name="Google Shape;440;p39"/>
          <p:cNvSpPr/>
          <p:nvPr/>
        </p:nvSpPr>
        <p:spPr>
          <a:xfrm>
            <a:off x="6355200" y="3709300"/>
            <a:ext cx="1651200" cy="770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441" name="Google Shape;441;p39"/>
          <p:cNvGraphicFramePr/>
          <p:nvPr>
            <p:extLst>
              <p:ext uri="{D42A27DB-BD31-4B8C-83A1-F6EECF244321}">
                <p14:modId xmlns:p14="http://schemas.microsoft.com/office/powerpoint/2010/main" val="573246054"/>
              </p:ext>
            </p:extLst>
          </p:nvPr>
        </p:nvGraphicFramePr>
        <p:xfrm>
          <a:off x="760212" y="2964580"/>
          <a:ext cx="4632825" cy="1859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3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Referentna vrijednost 1 – kritična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Xmax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Referentna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0 - optimalno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Xmin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100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 pokazatelja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Xi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25</a:t>
                      </a:r>
                      <a:endParaRPr sz="12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Normalizirana vrijednost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0,75</a:t>
                      </a:r>
                      <a:endParaRPr sz="12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2" name="Google Shape;442;p39"/>
          <p:cNvSpPr txBox="1"/>
          <p:nvPr/>
        </p:nvSpPr>
        <p:spPr>
          <a:xfrm>
            <a:off x="748211" y="2462952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Vrsta: Što više je bolje</a:t>
            </a:r>
            <a:endParaRPr sz="1200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443" name="Google Shape;443;p39"/>
          <p:cNvGrpSpPr/>
          <p:nvPr/>
        </p:nvGrpSpPr>
        <p:grpSpPr>
          <a:xfrm>
            <a:off x="6458400" y="3760550"/>
            <a:ext cx="2184300" cy="718850"/>
            <a:chOff x="6077400" y="3760550"/>
            <a:chExt cx="2184300" cy="718850"/>
          </a:xfrm>
        </p:grpSpPr>
        <p:sp>
          <p:nvSpPr>
            <p:cNvPr id="444" name="Google Shape;444;p39"/>
            <p:cNvSpPr txBox="1"/>
            <p:nvPr/>
          </p:nvSpPr>
          <p:spPr>
            <a:xfrm>
              <a:off x="6077400" y="3760550"/>
              <a:ext cx="2184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" sz="1200">
                  <a:solidFill>
                    <a:srgbClr val="53656D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Nv=Xi-Xmin </a:t>
              </a:r>
              <a:endParaRPr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45" name="Google Shape;445;p39"/>
            <p:cNvSpPr txBox="1"/>
            <p:nvPr/>
          </p:nvSpPr>
          <p:spPr>
            <a:xfrm>
              <a:off x="6374325" y="3996400"/>
              <a:ext cx="1116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r" sz="1200">
                  <a:solidFill>
                    <a:srgbClr val="53656D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Xmax - Xmin </a:t>
              </a:r>
              <a:endParaRPr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cxnSp>
          <p:nvCxnSpPr>
            <p:cNvPr id="446" name="Google Shape;446;p39"/>
            <p:cNvCxnSpPr/>
            <p:nvPr/>
          </p:nvCxnSpPr>
          <p:spPr>
            <a:xfrm>
              <a:off x="6374325" y="4085500"/>
              <a:ext cx="11163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" name="Google Shape;262;p14">
            <a:extLst>
              <a:ext uri="{FF2B5EF4-FFF2-40B4-BE49-F238E27FC236}">
                <a16:creationId xmlns:a16="http://schemas.microsoft.com/office/drawing/2014/main" id="{BBD75635-DEB8-4B2A-B1CE-CB352AAED80E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0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3" name="Google Shape;453;p40"/>
          <p:cNvSpPr txBox="1"/>
          <p:nvPr/>
        </p:nvSpPr>
        <p:spPr>
          <a:xfrm>
            <a:off x="613300" y="126868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Za izračun vrijednosti ranjivosti (VV) za kategorije rizika</a:t>
            </a:r>
            <a:r>
              <a:rPr lang="en-GB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pokazateljima ranjivosti dodjeljuje se ponder (primjer za kategoriju rizika C8)</a:t>
            </a:r>
            <a:endParaRPr sz="1200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54" name="Google Shape;454;p40"/>
          <p:cNvSpPr txBox="1"/>
          <p:nvPr/>
        </p:nvSpPr>
        <p:spPr>
          <a:xfrm>
            <a:off x="613300" y="770125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Korak 3/4/5 Izračun vrijednosti ranjivosti za kategorije rizika</a:t>
            </a:r>
            <a:endParaRPr sz="1600" b="1" dirty="0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" name="Google Shape;430;p38">
            <a:extLst>
              <a:ext uri="{FF2B5EF4-FFF2-40B4-BE49-F238E27FC236}">
                <a16:creationId xmlns:a16="http://schemas.microsoft.com/office/drawing/2014/main" id="{DE1D9849-F81B-4A5C-AFF8-D165F2F799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4272797"/>
              </p:ext>
            </p:extLst>
          </p:nvPr>
        </p:nvGraphicFramePr>
        <p:xfrm>
          <a:off x="976725" y="2164817"/>
          <a:ext cx="6967303" cy="1905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4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33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7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row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Fasade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Normalizirana 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A4.2.1.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Sigurni prozori i rolete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0.75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A4.2.2.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Učinkovitost brtvljenja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0.70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A4.2.3.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Čvrstoća stakla protiv pritiska vode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0.85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A4.2.4.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Jednostavnost rastavljanja i promjene materijala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0.60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Google Shape;262;p14">
            <a:extLst>
              <a:ext uri="{FF2B5EF4-FFF2-40B4-BE49-F238E27FC236}">
                <a16:creationId xmlns:a16="http://schemas.microsoft.com/office/drawing/2014/main" id="{0B068D78-EA32-4654-BBDA-3D61381FA96B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1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2" name="Google Shape;462;p41"/>
          <p:cNvSpPr txBox="1"/>
          <p:nvPr/>
        </p:nvSpPr>
        <p:spPr>
          <a:xfrm>
            <a:off x="613300" y="137777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Izračunava se vrijednost pokazatelja ranjivosti kategorij</a:t>
            </a:r>
            <a:r>
              <a:rPr lang="en-GB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rizika (primjer za kategoriju rizika C8.1)</a:t>
            </a:r>
            <a:endParaRPr sz="1200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3" name="Google Shape;463;p41"/>
          <p:cNvSpPr txBox="1"/>
          <p:nvPr/>
        </p:nvSpPr>
        <p:spPr>
          <a:xfrm>
            <a:off x="613300" y="770125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Korak 3/4/5 Izračun vrijednosti ranjivosti za kategorije rizika</a:t>
            </a:r>
            <a:endParaRPr sz="16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" name="Google Shape;430;p38">
            <a:extLst>
              <a:ext uri="{FF2B5EF4-FFF2-40B4-BE49-F238E27FC236}">
                <a16:creationId xmlns:a16="http://schemas.microsoft.com/office/drawing/2014/main" id="{A55CB0C8-686A-41BB-9B3E-4CB846401C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3360660"/>
              </p:ext>
            </p:extLst>
          </p:nvPr>
        </p:nvGraphicFramePr>
        <p:xfrm>
          <a:off x="976725" y="1860775"/>
          <a:ext cx="6967304" cy="20726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5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0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8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0783">
                  <a:extLst>
                    <a:ext uri="{9D8B030D-6E8A-4147-A177-3AD203B41FA5}">
                      <a16:colId xmlns:a16="http://schemas.microsoft.com/office/drawing/2014/main" val="4098251325"/>
                    </a:ext>
                  </a:extLst>
                </a:gridCol>
              </a:tblGrid>
              <a:tr h="381000">
                <a:tc row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Fasade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Normalizirana 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Težin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ski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faktor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A4.2.1.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Sigurni prozori i rolete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0.75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0.30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A4.2.2.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Učinkovitost brtvljenja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0.70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0.20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A4.2.3.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Čvrstoća stakla protiv pritiska vode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0.85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0.25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A4.2.4.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Jednostavnost rastavljanja i promjene materijala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0.60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 dirty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0.25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Google Shape;262;p14">
            <a:extLst>
              <a:ext uri="{FF2B5EF4-FFF2-40B4-BE49-F238E27FC236}">
                <a16:creationId xmlns:a16="http://schemas.microsoft.com/office/drawing/2014/main" id="{BE9D2C7C-7C24-4986-B0D5-0DAA31F6BBF8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2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1" name="Google Shape;471;p42"/>
          <p:cNvSpPr txBox="1"/>
          <p:nvPr/>
        </p:nvSpPr>
        <p:spPr>
          <a:xfrm>
            <a:off x="613300" y="125119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Izračunava se vrijednost pokazatelja ranjivosti kategorija rizika (primjer za kategoriju rizika C8.1)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2" name="Google Shape;472;p42"/>
          <p:cNvSpPr txBox="1"/>
          <p:nvPr/>
        </p:nvSpPr>
        <p:spPr>
          <a:xfrm>
            <a:off x="594250" y="665350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Korak 3/4/5 Izračun vrijednosti ranjivosti za kategorije rizika</a:t>
            </a:r>
            <a:endParaRPr sz="1600" b="1" dirty="0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4" name="Google Shape;474;p42"/>
          <p:cNvSpPr txBox="1"/>
          <p:nvPr/>
        </p:nvSpPr>
        <p:spPr>
          <a:xfrm>
            <a:off x="7066640" y="3731115"/>
            <a:ext cx="6384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0,72</a:t>
            </a:r>
            <a:endParaRPr b="1" dirty="0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9" name="Google Shape;430;p38">
            <a:extLst>
              <a:ext uri="{FF2B5EF4-FFF2-40B4-BE49-F238E27FC236}">
                <a16:creationId xmlns:a16="http://schemas.microsoft.com/office/drawing/2014/main" id="{25862FB8-FD2E-49AD-99C6-0AA2175FA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561278"/>
              </p:ext>
            </p:extLst>
          </p:nvPr>
        </p:nvGraphicFramePr>
        <p:xfrm>
          <a:off x="985872" y="1718650"/>
          <a:ext cx="6967303" cy="20726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56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8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17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797">
                  <a:extLst>
                    <a:ext uri="{9D8B030D-6E8A-4147-A177-3AD203B41FA5}">
                      <a16:colId xmlns:a16="http://schemas.microsoft.com/office/drawing/2014/main" val="4098251325"/>
                    </a:ext>
                  </a:extLst>
                </a:gridCol>
                <a:gridCol w="1140145">
                  <a:extLst>
                    <a:ext uri="{9D8B030D-6E8A-4147-A177-3AD203B41FA5}">
                      <a16:colId xmlns:a16="http://schemas.microsoft.com/office/drawing/2014/main" val="50313692"/>
                    </a:ext>
                  </a:extLst>
                </a:gridCol>
              </a:tblGrid>
              <a:tr h="381000">
                <a:tc row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Fasade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Kriterij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Normalizirana 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Težin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ski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faktor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 težine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A4.2.1.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Sigurni prozori i rolete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0.75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 dirty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0.30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0.22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A4.2.2.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Učinkovitost brtvljenja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0.70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0.20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0.14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A4.2.3.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Čvrstoća stakla protiv pritiska vode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0.85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0.25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0.21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A4.2.4.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Jednostavnost rastavljanja i promjene materijala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0.60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0.25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" sz="1200" b="0" dirty="0">
                          <a:solidFill>
                            <a:schemeClr val="tx2"/>
                          </a:solidFill>
                          <a:effectLst/>
                          <a:latin typeface="Trebuchet MS" panose="020B0603020202020204" pitchFamily="34" charset="0"/>
                        </a:rPr>
                        <a:t>0.15</a:t>
                      </a:r>
                    </a:p>
                  </a:txBody>
                  <a:tcPr marL="22860" marR="2286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Google Shape;262;p14">
            <a:extLst>
              <a:ext uri="{FF2B5EF4-FFF2-40B4-BE49-F238E27FC236}">
                <a16:creationId xmlns:a16="http://schemas.microsoft.com/office/drawing/2014/main" id="{9F354FA1-16D3-48C2-A05A-5B3DE6B57F41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3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1" name="Google Shape;481;p43"/>
          <p:cNvSpPr txBox="1"/>
          <p:nvPr/>
        </p:nvSpPr>
        <p:spPr>
          <a:xfrm>
            <a:off x="613300" y="124369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Vrijednost rizika kategorija rizika izračunava se kao ponderirana geometrijska sredina HV, EV i VV (primjer za kategoriju rizika A4)</a:t>
            </a:r>
            <a:endParaRPr sz="1200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2" name="Google Shape;482;p43"/>
          <p:cNvSpPr txBox="1"/>
          <p:nvPr/>
        </p:nvSpPr>
        <p:spPr>
          <a:xfrm>
            <a:off x="613300" y="617725"/>
            <a:ext cx="6307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 vrijednosti rizika za kategorije rizika </a:t>
            </a:r>
            <a:endParaRPr sz="16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83" name="Google Shape;483;p43"/>
          <p:cNvGraphicFramePr/>
          <p:nvPr>
            <p:extLst>
              <p:ext uri="{D42A27DB-BD31-4B8C-83A1-F6EECF244321}">
                <p14:modId xmlns:p14="http://schemas.microsoft.com/office/powerpoint/2010/main" val="561562968"/>
              </p:ext>
            </p:extLst>
          </p:nvPr>
        </p:nvGraphicFramePr>
        <p:xfrm>
          <a:off x="2704984" y="2054035"/>
          <a:ext cx="3845717" cy="1905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7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Fasade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Težin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ski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faktor</a:t>
                      </a: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Opasnost (HV)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0,63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err="1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Izloženost</a:t>
                      </a: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(EV)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Ranjivost (VV)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0,68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b="1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 rizika kategorije</a:t>
                      </a:r>
                      <a:endParaRPr sz="1200" b="1">
                        <a:solidFill>
                          <a:srgbClr val="18BAA8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0,61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84" name="Google Shape;484;p43"/>
          <p:cNvSpPr txBox="1"/>
          <p:nvPr/>
        </p:nvSpPr>
        <p:spPr>
          <a:xfrm>
            <a:off x="613300" y="4395013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Napomena:</a:t>
            </a: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Pondere dodjeljuje korisnik, ukupna vrijednost mora biti 1</a:t>
            </a: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Google Shape;262;p14">
            <a:extLst>
              <a:ext uri="{FF2B5EF4-FFF2-40B4-BE49-F238E27FC236}">
                <a16:creationId xmlns:a16="http://schemas.microsoft.com/office/drawing/2014/main" id="{083EA940-5155-430E-8D73-D91AC9B5F8FD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4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1" name="Google Shape;491;p44"/>
          <p:cNvSpPr txBox="1"/>
          <p:nvPr/>
        </p:nvSpPr>
        <p:spPr>
          <a:xfrm>
            <a:off x="613300" y="127922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Vrijednost rizika makrokategorija izračunava se kao ponderirani zbroj vrijednosti rizika kategorija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2" name="Google Shape;492;p44"/>
          <p:cNvSpPr txBox="1"/>
          <p:nvPr/>
        </p:nvSpPr>
        <p:spPr>
          <a:xfrm>
            <a:off x="613300" y="563315"/>
            <a:ext cx="7534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 vrijednosti rizika za element zgrade (makrokategorija) </a:t>
            </a:r>
            <a:endParaRPr sz="1600" b="1" dirty="0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93" name="Google Shape;493;p44"/>
          <p:cNvGraphicFramePr/>
          <p:nvPr>
            <p:extLst>
              <p:ext uri="{D42A27DB-BD31-4B8C-83A1-F6EECF244321}">
                <p14:modId xmlns:p14="http://schemas.microsoft.com/office/powerpoint/2010/main" val="2482509836"/>
              </p:ext>
            </p:extLst>
          </p:nvPr>
        </p:nvGraphicFramePr>
        <p:xfrm>
          <a:off x="786850" y="1739830"/>
          <a:ext cx="7187375" cy="27583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Fasade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Razina rizika kategorije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Težin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ski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faktor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Ponderirana 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A4.1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Opasnost od oštećenja vanjskih zidnih sustava, obloga i zasjenjivača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0,67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0,33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A4.2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Opasnost od oštećenja fasadnih otvora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0,18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A4.3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Opasnost od oštećenja vanjskih boja, premaza i žbuka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0,81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b="1" dirty="0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 rizika makrokategorije</a:t>
                      </a:r>
                      <a:endParaRPr sz="1200" b="1" dirty="0">
                        <a:solidFill>
                          <a:srgbClr val="18BAA8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4" name="Google Shape;494;p44"/>
          <p:cNvSpPr txBox="1"/>
          <p:nvPr/>
        </p:nvSpPr>
        <p:spPr>
          <a:xfrm>
            <a:off x="733222" y="4576254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Napomena:</a:t>
            </a: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hr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Pondere dodjeljuje korisnik, ukupna vrijednost mora biti 1</a:t>
            </a:r>
            <a:endParaRPr sz="1200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Google Shape;262;p14">
            <a:extLst>
              <a:ext uri="{FF2B5EF4-FFF2-40B4-BE49-F238E27FC236}">
                <a16:creationId xmlns:a16="http://schemas.microsoft.com/office/drawing/2014/main" id="{7A9EB0B3-FE03-4200-8121-E3E35A1303D4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5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1" name="Google Shape;501;p45"/>
          <p:cNvSpPr txBox="1"/>
          <p:nvPr/>
        </p:nvSpPr>
        <p:spPr>
          <a:xfrm>
            <a:off x="613300" y="142535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Vrijednost rizika u odnosu na opasnost izračunana kao ponderirani zbroj vrijednosti rizika makrokategorija (primjer za opasnost A)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2" name="Google Shape;502;p45"/>
          <p:cNvSpPr txBox="1"/>
          <p:nvPr/>
        </p:nvSpPr>
        <p:spPr>
          <a:xfrm>
            <a:off x="613300" y="848125"/>
            <a:ext cx="7534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 vrijednosti rizika za opasnost </a:t>
            </a:r>
            <a:endParaRPr sz="16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03" name="Google Shape;503;p45"/>
          <p:cNvGraphicFramePr/>
          <p:nvPr>
            <p:extLst>
              <p:ext uri="{D42A27DB-BD31-4B8C-83A1-F6EECF244321}">
                <p14:modId xmlns:p14="http://schemas.microsoft.com/office/powerpoint/2010/main" val="2817773363"/>
              </p:ext>
            </p:extLst>
          </p:nvPr>
        </p:nvGraphicFramePr>
        <p:xfrm>
          <a:off x="786863" y="2054475"/>
          <a:ext cx="7187375" cy="17413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Obilne oborine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Razina rizika makrokategorije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Težin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ski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faktor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Ponderirana 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A4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Fasada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Krov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0,32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b="1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 rizika opasnosti</a:t>
                      </a:r>
                      <a:endParaRPr sz="1200" b="1">
                        <a:solidFill>
                          <a:srgbClr val="18BAA8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0,68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4" name="Google Shape;504;p45"/>
          <p:cNvSpPr txBox="1"/>
          <p:nvPr/>
        </p:nvSpPr>
        <p:spPr>
          <a:xfrm>
            <a:off x="613295" y="412894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Napomena:</a:t>
            </a: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Pondere dodjeljuje korisnik, ukupna vrijednost mora biti 1</a:t>
            </a: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Google Shape;262;p14">
            <a:extLst>
              <a:ext uri="{FF2B5EF4-FFF2-40B4-BE49-F238E27FC236}">
                <a16:creationId xmlns:a16="http://schemas.microsoft.com/office/drawing/2014/main" id="{3C4DA040-BD57-476E-91EC-EC37917064B8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6"/>
          <p:cNvSpPr txBox="1"/>
          <p:nvPr/>
        </p:nvSpPr>
        <p:spPr>
          <a:xfrm>
            <a:off x="613295" y="17312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Praktični primjer RBTool-a</a:t>
            </a:r>
            <a:endParaRPr sz="2800" b="1"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1" name="Google Shape;511;p46"/>
          <p:cNvSpPr txBox="1"/>
          <p:nvPr/>
        </p:nvSpPr>
        <p:spPr>
          <a:xfrm>
            <a:off x="613300" y="142535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Ukupna vrijednost rizika izračunana kao ponderirani zbroj vrijednosti rizika opasnosti </a:t>
            </a:r>
            <a:endParaRPr sz="120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2" name="Google Shape;512;p46"/>
          <p:cNvSpPr txBox="1"/>
          <p:nvPr/>
        </p:nvSpPr>
        <p:spPr>
          <a:xfrm>
            <a:off x="613300" y="615780"/>
            <a:ext cx="7534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r" sz="1600" b="1" dirty="0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Izračun ukupne vrijednosti rizika </a:t>
            </a:r>
            <a:endParaRPr sz="1600" b="1" dirty="0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13" name="Google Shape;513;p46"/>
          <p:cNvGraphicFramePr/>
          <p:nvPr>
            <p:extLst>
              <p:ext uri="{D42A27DB-BD31-4B8C-83A1-F6EECF244321}">
                <p14:modId xmlns:p14="http://schemas.microsoft.com/office/powerpoint/2010/main" val="1719974651"/>
              </p:ext>
            </p:extLst>
          </p:nvPr>
        </p:nvGraphicFramePr>
        <p:xfrm>
          <a:off x="960425" y="1972030"/>
          <a:ext cx="7187375" cy="16916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Kod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Rizik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Vrijednost rizika opasnosti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Težin</a:t>
                      </a:r>
                      <a:r>
                        <a:rPr lang="en-GB" sz="1200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ski </a:t>
                      </a:r>
                      <a:r>
                        <a:rPr lang="en-GB" sz="1200" dirty="0" err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faktor</a:t>
                      </a:r>
                      <a:endParaRPr sz="1200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Ponderirana vrijednost</a:t>
                      </a:r>
                      <a:endParaRPr sz="12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Obilne oborine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0,68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0,27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Ekstremne temperature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0,45</a:t>
                      </a:r>
                      <a:endParaRPr sz="12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300" b="1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Ukupna vrijednost rizika</a:t>
                      </a:r>
                      <a:endParaRPr sz="1300" b="1">
                        <a:solidFill>
                          <a:srgbClr val="18BAA8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1200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0,72</a:t>
                      </a:r>
                      <a:endParaRPr sz="1200" dirty="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14" name="Google Shape;514;p46"/>
          <p:cNvSpPr txBox="1"/>
          <p:nvPr/>
        </p:nvSpPr>
        <p:spPr>
          <a:xfrm>
            <a:off x="613300" y="3825389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Napomena:</a:t>
            </a:r>
            <a:r>
              <a:rPr lang="hr" sz="120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Pondere dodjeljuje korisnik, ukupna vrijednost mora biti 1</a:t>
            </a: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262;p14">
            <a:extLst>
              <a:ext uri="{FF2B5EF4-FFF2-40B4-BE49-F238E27FC236}">
                <a16:creationId xmlns:a16="http://schemas.microsoft.com/office/drawing/2014/main" id="{0FF947FA-063B-444D-BE8B-AE508052EC43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455514c2ac_0_29"/>
          <p:cNvSpPr/>
          <p:nvPr/>
        </p:nvSpPr>
        <p:spPr>
          <a:xfrm>
            <a:off x="4501675" y="1060575"/>
            <a:ext cx="4301100" cy="3447000"/>
          </a:xfrm>
          <a:prstGeom prst="rect">
            <a:avLst/>
          </a:prstGeom>
          <a:noFill/>
          <a:ln w="38100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7" name="Google Shape;697;g3455514c2ac_0_29"/>
          <p:cNvSpPr txBox="1"/>
          <p:nvPr/>
        </p:nvSpPr>
        <p:spPr>
          <a:xfrm>
            <a:off x="103125" y="296400"/>
            <a:ext cx="80364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16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r" sz="25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REZULTATI PROCJENE RIZIKA PO KATEGORIJAMA</a:t>
            </a:r>
            <a:endParaRPr sz="28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8" name="Google Shape;698;g3455514c2ac_0_29"/>
          <p:cNvSpPr txBox="1"/>
          <p:nvPr/>
        </p:nvSpPr>
        <p:spPr>
          <a:xfrm>
            <a:off x="431900" y="2268075"/>
            <a:ext cx="3371400" cy="87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Sustav ocjenjivanja također daje rezultate na razini izloženih elemenata unutar zgrade.</a:t>
            </a:r>
            <a:br>
              <a:rPr lang="es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9" name="Google Shape;699;g3455514c2ac_0_29"/>
          <p:cNvSpPr txBox="1"/>
          <p:nvPr/>
        </p:nvSpPr>
        <p:spPr>
          <a:xfrm>
            <a:off x="4750124" y="1608305"/>
            <a:ext cx="1940100" cy="6314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Opasnost od oštećenja vanjskih zidnih sustava, obloga i zasjenjivača</a:t>
            </a:r>
            <a:endParaRPr sz="12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0" name="Google Shape;700;g3455514c2ac_0_29"/>
          <p:cNvSpPr txBox="1"/>
          <p:nvPr/>
        </p:nvSpPr>
        <p:spPr>
          <a:xfrm>
            <a:off x="4750131" y="2508532"/>
            <a:ext cx="1545600" cy="6314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>
              <a:buClr>
                <a:schemeClr val="dk1"/>
              </a:buClr>
              <a:buSzPts val="1200"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Opasnost od oštećenja fasadnih otvora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1" name="Google Shape;701;g3455514c2ac_0_29"/>
          <p:cNvSpPr txBox="1"/>
          <p:nvPr/>
        </p:nvSpPr>
        <p:spPr>
          <a:xfrm>
            <a:off x="7082813" y="1297425"/>
            <a:ext cx="9651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0,67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02" name="Google Shape;702;g3455514c2ac_0_29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482025" y="1701582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g3455514c2ac_0_29"/>
          <p:cNvSpPr/>
          <p:nvPr/>
        </p:nvSpPr>
        <p:spPr>
          <a:xfrm>
            <a:off x="7742675" y="1603312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9" name="Google Shape;709;g3455514c2ac_0_29"/>
          <p:cNvSpPr/>
          <p:nvPr/>
        </p:nvSpPr>
        <p:spPr>
          <a:xfrm>
            <a:off x="2064468" y="2839987"/>
            <a:ext cx="525900" cy="694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B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g3455514c2ac_0_29"/>
          <p:cNvSpPr txBox="1"/>
          <p:nvPr/>
        </p:nvSpPr>
        <p:spPr>
          <a:xfrm>
            <a:off x="1175538" y="3731851"/>
            <a:ext cx="2567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1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Kategorija rizika</a:t>
            </a:r>
            <a:endParaRPr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1" name="Google Shape;711;g3455514c2ac_0_29"/>
          <p:cNvSpPr txBox="1"/>
          <p:nvPr/>
        </p:nvSpPr>
        <p:spPr>
          <a:xfrm>
            <a:off x="431899" y="1253700"/>
            <a:ext cx="3393749" cy="354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1800" b="1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Građevinska komponenta: Fasade</a:t>
            </a:r>
            <a:endParaRPr sz="1800">
              <a:solidFill>
                <a:schemeClr val="accent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2" name="Google Shape;712;g3455514c2ac_0_29"/>
          <p:cNvSpPr txBox="1"/>
          <p:nvPr/>
        </p:nvSpPr>
        <p:spPr>
          <a:xfrm>
            <a:off x="4750118" y="3593269"/>
            <a:ext cx="1545600" cy="8161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Opasnost od oštećenja vanjskih boja, premaza i žbuka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3" name="Google Shape;713;g3455514c2ac_0_29"/>
          <p:cNvSpPr txBox="1"/>
          <p:nvPr/>
        </p:nvSpPr>
        <p:spPr>
          <a:xfrm>
            <a:off x="7082813" y="2376725"/>
            <a:ext cx="9651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0,71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4" name="Google Shape;714;g3455514c2ac_0_29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482025" y="2780882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g3455514c2ac_0_29"/>
          <p:cNvSpPr/>
          <p:nvPr/>
        </p:nvSpPr>
        <p:spPr>
          <a:xfrm>
            <a:off x="7971275" y="2682612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6" name="Google Shape;716;g3455514c2ac_0_29"/>
          <p:cNvSpPr txBox="1"/>
          <p:nvPr/>
        </p:nvSpPr>
        <p:spPr>
          <a:xfrm>
            <a:off x="7082813" y="3436213"/>
            <a:ext cx="9651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0,82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7" name="Google Shape;717;g3455514c2ac_0_29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482025" y="3840370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g3455514c2ac_0_29"/>
          <p:cNvSpPr/>
          <p:nvPr/>
        </p:nvSpPr>
        <p:spPr>
          <a:xfrm>
            <a:off x="8106900" y="3720260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9" name="Google Shape;719;g3455514c2ac_0_29"/>
          <p:cNvSpPr/>
          <p:nvPr/>
        </p:nvSpPr>
        <p:spPr>
          <a:xfrm rot="-5400000">
            <a:off x="4006172" y="3355832"/>
            <a:ext cx="525900" cy="9219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B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62;p14">
            <a:extLst>
              <a:ext uri="{FF2B5EF4-FFF2-40B4-BE49-F238E27FC236}">
                <a16:creationId xmlns:a16="http://schemas.microsoft.com/office/drawing/2014/main" id="{193F565E-C4B5-40D4-A981-BBCB9398DC40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36"/>
          <p:cNvSpPr/>
          <p:nvPr/>
        </p:nvSpPr>
        <p:spPr>
          <a:xfrm>
            <a:off x="4501677" y="1281768"/>
            <a:ext cx="3891000" cy="3225600"/>
          </a:xfrm>
          <a:prstGeom prst="rect">
            <a:avLst/>
          </a:prstGeom>
          <a:noFill/>
          <a:ln w="38100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6" name="Google Shape;726;p36"/>
          <p:cNvSpPr txBox="1"/>
          <p:nvPr/>
        </p:nvSpPr>
        <p:spPr>
          <a:xfrm>
            <a:off x="103124" y="296400"/>
            <a:ext cx="8456259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16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r" sz="25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REZULTATI PROCJENE RIZIKA PO KOMPONENTAMA ZGRADE</a:t>
            </a:r>
            <a:endParaRPr sz="28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7" name="Google Shape;727;p36"/>
          <p:cNvSpPr txBox="1"/>
          <p:nvPr/>
        </p:nvSpPr>
        <p:spPr>
          <a:xfrm>
            <a:off x="431900" y="1940810"/>
            <a:ext cx="3371400" cy="87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Za svaku klimatsku opasnost, sustav ocjenjivanja daje ocjenu koja označava razinu rizika građevinskih komponenti uključenih u procjenu.</a:t>
            </a:r>
            <a:br>
              <a:rPr lang="es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8" name="Google Shape;728;p36"/>
          <p:cNvSpPr txBox="1"/>
          <p:nvPr/>
        </p:nvSpPr>
        <p:spPr>
          <a:xfrm>
            <a:off x="431900" y="1281775"/>
            <a:ext cx="33714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" sz="1800" b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Opasnost: Obilne oborine</a:t>
            </a:r>
            <a:endParaRPr sz="18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9" name="Google Shape;729;p36"/>
          <p:cNvSpPr txBox="1"/>
          <p:nvPr/>
        </p:nvSpPr>
        <p:spPr>
          <a:xfrm>
            <a:off x="4715224" y="2154955"/>
            <a:ext cx="1940100" cy="35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8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Fasade</a:t>
            </a:r>
            <a:endParaRPr sz="18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0" name="Google Shape;730;p36"/>
          <p:cNvSpPr txBox="1"/>
          <p:nvPr/>
        </p:nvSpPr>
        <p:spPr>
          <a:xfrm>
            <a:off x="4794968" y="3331069"/>
            <a:ext cx="1545600" cy="35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8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Krovov</a:t>
            </a:r>
            <a:r>
              <a:rPr lang="en-GB" sz="1800" dirty="0" err="1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i</a:t>
            </a:r>
            <a:endParaRPr sz="1800" b="0" i="0" u="none" strike="noStrike" cap="none" dirty="0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1" name="Google Shape;731;p36"/>
          <p:cNvSpPr txBox="1"/>
          <p:nvPr/>
        </p:nvSpPr>
        <p:spPr>
          <a:xfrm>
            <a:off x="6945750" y="1830825"/>
            <a:ext cx="9651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0,71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32" name="Google Shape;732;p36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024825" y="2234982"/>
            <a:ext cx="2166675" cy="32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36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024825" y="3440882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36"/>
          <p:cNvSpPr txBox="1"/>
          <p:nvPr/>
        </p:nvSpPr>
        <p:spPr>
          <a:xfrm>
            <a:off x="6945750" y="2985550"/>
            <a:ext cx="10635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0,65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5" name="Google Shape;735;p36"/>
          <p:cNvSpPr/>
          <p:nvPr/>
        </p:nvSpPr>
        <p:spPr>
          <a:xfrm>
            <a:off x="7437875" y="2136712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6" name="Google Shape;736;p36"/>
          <p:cNvSpPr/>
          <p:nvPr/>
        </p:nvSpPr>
        <p:spPr>
          <a:xfrm>
            <a:off x="7341875" y="3342619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2" name="Google Shape;742;p36"/>
          <p:cNvSpPr/>
          <p:nvPr/>
        </p:nvSpPr>
        <p:spPr>
          <a:xfrm>
            <a:off x="2064468" y="2839987"/>
            <a:ext cx="525900" cy="694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B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36"/>
          <p:cNvSpPr txBox="1"/>
          <p:nvPr/>
        </p:nvSpPr>
        <p:spPr>
          <a:xfrm>
            <a:off x="1018551" y="3775261"/>
            <a:ext cx="2567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" sz="1800" b="1">
                <a:solidFill>
                  <a:srgbClr val="48BAA2"/>
                </a:solidFill>
                <a:latin typeface="Trebuchet MS"/>
                <a:ea typeface="Trebuchet MS"/>
                <a:cs typeface="Trebuchet MS"/>
                <a:sym typeface="Trebuchet MS"/>
              </a:rPr>
              <a:t>Građevinska komponenta</a:t>
            </a:r>
            <a:endParaRPr>
              <a:solidFill>
                <a:srgbClr val="48BAA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4" name="Google Shape;744;p36"/>
          <p:cNvSpPr/>
          <p:nvPr/>
        </p:nvSpPr>
        <p:spPr>
          <a:xfrm rot="-5400000">
            <a:off x="4203234" y="3473707"/>
            <a:ext cx="525900" cy="9219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B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5" name="Google Shape;745;p36"/>
          <p:cNvPicPr preferRelativeResize="0"/>
          <p:nvPr/>
        </p:nvPicPr>
        <p:blipFill rotWithShape="1">
          <a:blip r:embed="rId4">
            <a:alphaModFix/>
          </a:blip>
          <a:srcRect l="13554" t="44615" r="69301" b="31428"/>
          <a:stretch/>
        </p:blipFill>
        <p:spPr>
          <a:xfrm>
            <a:off x="3643425" y="1183751"/>
            <a:ext cx="580624" cy="64707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62;p14">
            <a:extLst>
              <a:ext uri="{FF2B5EF4-FFF2-40B4-BE49-F238E27FC236}">
                <a16:creationId xmlns:a16="http://schemas.microsoft.com/office/drawing/2014/main" id="{D6F62638-B20A-4A6F-8C63-3CF576DA397D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455514c2ac_0_0"/>
          <p:cNvSpPr/>
          <p:nvPr/>
        </p:nvSpPr>
        <p:spPr>
          <a:xfrm>
            <a:off x="4730275" y="824573"/>
            <a:ext cx="3891000" cy="2280900"/>
          </a:xfrm>
          <a:prstGeom prst="rect">
            <a:avLst/>
          </a:prstGeom>
          <a:noFill/>
          <a:ln w="38100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2" name="Google Shape;752;g3455514c2ac_0_0"/>
          <p:cNvSpPr/>
          <p:nvPr/>
        </p:nvSpPr>
        <p:spPr>
          <a:xfrm>
            <a:off x="4740175" y="3253450"/>
            <a:ext cx="3891000" cy="1362600"/>
          </a:xfrm>
          <a:prstGeom prst="rect">
            <a:avLst/>
          </a:prstGeom>
          <a:noFill/>
          <a:ln w="38100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3" name="Google Shape;753;g3455514c2ac_0_0"/>
          <p:cNvSpPr txBox="1"/>
          <p:nvPr/>
        </p:nvSpPr>
        <p:spPr>
          <a:xfrm>
            <a:off x="103122" y="296400"/>
            <a:ext cx="8604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16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hr" sz="25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REZULTATI PROCJENE RIZIKA PREMA OPASNOSTI I PREKORAČENJU</a:t>
            </a:r>
            <a:endParaRPr sz="28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4" name="Google Shape;754;g3455514c2ac_0_0"/>
          <p:cNvSpPr txBox="1"/>
          <p:nvPr/>
        </p:nvSpPr>
        <p:spPr>
          <a:xfrm>
            <a:off x="613700" y="1624575"/>
            <a:ext cx="3371400" cy="243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Primjenom sustava ocjenjivanja dobivaju se rezultati (0,1) koji predstavljaju: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ukupnu razinu rizika zgrade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rizik povezan sa svakim pojedinačnim problemom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rizik prema građevinskoj komponenti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rizik koji se odnosi na određene izložene elemente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55" name="Google Shape;755;g3455514c2ac_0_0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4801324" y="3805399"/>
            <a:ext cx="3737378" cy="56733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g3455514c2ac_0_0"/>
          <p:cNvSpPr/>
          <p:nvPr/>
        </p:nvSpPr>
        <p:spPr>
          <a:xfrm>
            <a:off x="7419753" y="3643005"/>
            <a:ext cx="246721" cy="178754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7" name="Google Shape;757;g3455514c2ac_0_0"/>
          <p:cNvSpPr txBox="1"/>
          <p:nvPr/>
        </p:nvSpPr>
        <p:spPr>
          <a:xfrm>
            <a:off x="5765395" y="3253458"/>
            <a:ext cx="23748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" sz="18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UKUPNI RIZIK – 0,72</a:t>
            </a:r>
            <a:endParaRPr sz="18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58" name="Google Shape;758;g3455514c2ac_0_0"/>
          <p:cNvPicPr preferRelativeResize="0"/>
          <p:nvPr/>
        </p:nvPicPr>
        <p:blipFill rotWithShape="1">
          <a:blip r:embed="rId4">
            <a:alphaModFix/>
          </a:blip>
          <a:srcRect l="13554" r="69301" b="31427"/>
          <a:stretch/>
        </p:blipFill>
        <p:spPr>
          <a:xfrm>
            <a:off x="5482675" y="1319925"/>
            <a:ext cx="580624" cy="1852201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g3455514c2ac_0_0"/>
          <p:cNvSpPr txBox="1"/>
          <p:nvPr/>
        </p:nvSpPr>
        <p:spPr>
          <a:xfrm>
            <a:off x="5552346" y="926348"/>
            <a:ext cx="2482173" cy="354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" sz="18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RIZIK PO OPASNO</a:t>
            </a:r>
            <a:r>
              <a:rPr lang="en-GB" sz="18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STI</a:t>
            </a:r>
            <a:endParaRPr sz="18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0" name="Google Shape;760;g3455514c2ac_0_0"/>
          <p:cNvSpPr txBox="1"/>
          <p:nvPr/>
        </p:nvSpPr>
        <p:spPr>
          <a:xfrm>
            <a:off x="4943824" y="1240555"/>
            <a:ext cx="19401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Ekstremne temperature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1" name="Google Shape;761;g3455514c2ac_0_0"/>
          <p:cNvSpPr txBox="1"/>
          <p:nvPr/>
        </p:nvSpPr>
        <p:spPr>
          <a:xfrm>
            <a:off x="5023568" y="2195269"/>
            <a:ext cx="15456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Obilne oborine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2" name="Google Shape;762;g3455514c2ac_0_0"/>
          <p:cNvSpPr txBox="1"/>
          <p:nvPr/>
        </p:nvSpPr>
        <p:spPr>
          <a:xfrm>
            <a:off x="7174350" y="1221225"/>
            <a:ext cx="9651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0,75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63" name="Google Shape;763;g3455514c2ac_0_0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253425" y="1625382"/>
            <a:ext cx="2166675" cy="32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g3455514c2ac_0_0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253425" y="2678882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g3455514c2ac_0_0"/>
          <p:cNvSpPr txBox="1"/>
          <p:nvPr/>
        </p:nvSpPr>
        <p:spPr>
          <a:xfrm>
            <a:off x="7174350" y="2223550"/>
            <a:ext cx="10635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r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0,68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6" name="Google Shape;766;g3455514c2ac_0_0"/>
          <p:cNvSpPr/>
          <p:nvPr/>
        </p:nvSpPr>
        <p:spPr>
          <a:xfrm>
            <a:off x="7666475" y="1527112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7" name="Google Shape;767;g3455514c2ac_0_0"/>
          <p:cNvSpPr/>
          <p:nvPr/>
        </p:nvSpPr>
        <p:spPr>
          <a:xfrm>
            <a:off x="7598662" y="2580615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62;p14">
            <a:extLst>
              <a:ext uri="{FF2B5EF4-FFF2-40B4-BE49-F238E27FC236}">
                <a16:creationId xmlns:a16="http://schemas.microsoft.com/office/drawing/2014/main" id="{9FFDA58E-45B9-4B08-8FE5-DB81667304BD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7"/>
          <p:cNvSpPr/>
          <p:nvPr/>
        </p:nvSpPr>
        <p:spPr>
          <a:xfrm>
            <a:off x="4730277" y="1738968"/>
            <a:ext cx="3891000" cy="3068980"/>
          </a:xfrm>
          <a:prstGeom prst="rect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25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1" name="Google Shape;521;p47"/>
          <p:cNvSpPr/>
          <p:nvPr/>
        </p:nvSpPr>
        <p:spPr>
          <a:xfrm>
            <a:off x="4730275" y="376375"/>
            <a:ext cx="3891000" cy="1362600"/>
          </a:xfrm>
          <a:prstGeom prst="rect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25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2" name="Google Shape;522;p47"/>
          <p:cNvSpPr/>
          <p:nvPr/>
        </p:nvSpPr>
        <p:spPr>
          <a:xfrm>
            <a:off x="0" y="0"/>
            <a:ext cx="1524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25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3" name="Google Shape;523;p47"/>
          <p:cNvSpPr/>
          <p:nvPr/>
        </p:nvSpPr>
        <p:spPr>
          <a:xfrm>
            <a:off x="1" y="948448"/>
            <a:ext cx="1233000" cy="385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125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CCC</a:t>
            </a:r>
            <a:endParaRPr/>
          </a:p>
        </p:txBody>
      </p:sp>
      <p:sp>
        <p:nvSpPr>
          <p:cNvPr id="524" name="Google Shape;524;p47"/>
          <p:cNvSpPr txBox="1"/>
          <p:nvPr/>
        </p:nvSpPr>
        <p:spPr>
          <a:xfrm>
            <a:off x="103128" y="296401"/>
            <a:ext cx="44688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16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2500" b="1">
                <a:solidFill>
                  <a:srgbClr val="18BAA8"/>
                </a:solidFill>
                <a:latin typeface="Trebuchet MS"/>
                <a:ea typeface="Trebuchet MS"/>
                <a:cs typeface="Trebuchet MS"/>
                <a:sym typeface="Trebuchet MS"/>
              </a:rPr>
              <a:t>REZULTATI PROCJENE RIZIKA</a:t>
            </a:r>
            <a:endParaRPr sz="2800" b="1">
              <a:solidFill>
                <a:srgbClr val="18BAA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5" name="Google Shape;525;p47"/>
          <p:cNvSpPr txBox="1"/>
          <p:nvPr/>
        </p:nvSpPr>
        <p:spPr>
          <a:xfrm>
            <a:off x="431900" y="1080200"/>
            <a:ext cx="3371400" cy="243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Primjenom sustava ocjenjivanja dobivaju se rezultati (0,1) koji predstavljaju:</a:t>
            </a: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70510" algn="l" rtl="0"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ukupnu razinu rizika zgrade</a:t>
            </a:r>
            <a:b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70510" algn="l" rtl="0"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rizik povezan sa svakom pojedinačnom opasnošću</a:t>
            </a:r>
            <a:b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70510" algn="l" rtl="0"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rizik od građevinskog elementa</a:t>
            </a:r>
            <a:b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70510" algn="l" rtl="0"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</a:pPr>
            <a:r>
              <a:rPr lang="hr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rizik koji se odnosi na određene izložene elemente</a:t>
            </a:r>
            <a:b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6" name="Google Shape;526;p47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4791424" y="928324"/>
            <a:ext cx="3737378" cy="567335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7"/>
          <p:cNvSpPr/>
          <p:nvPr/>
        </p:nvSpPr>
        <p:spPr>
          <a:xfrm>
            <a:off x="7573508" y="769694"/>
            <a:ext cx="246721" cy="178754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8" name="Google Shape;528;p47"/>
          <p:cNvSpPr txBox="1"/>
          <p:nvPr/>
        </p:nvSpPr>
        <p:spPr>
          <a:xfrm>
            <a:off x="5755495" y="376383"/>
            <a:ext cx="23748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800" b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UKUPNI RIZIK – 0,72</a:t>
            </a:r>
            <a:endParaRPr sz="18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9" name="Google Shape;529;p47"/>
          <p:cNvPicPr preferRelativeResize="0"/>
          <p:nvPr/>
        </p:nvPicPr>
        <p:blipFill rotWithShape="1">
          <a:blip r:embed="rId4">
            <a:alphaModFix/>
          </a:blip>
          <a:srcRect l="13554" t="7287" r="69302" b="31427"/>
          <a:stretch/>
        </p:blipFill>
        <p:spPr>
          <a:xfrm>
            <a:off x="5345113" y="2996975"/>
            <a:ext cx="580624" cy="1655375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7"/>
          <p:cNvSpPr txBox="1"/>
          <p:nvPr/>
        </p:nvSpPr>
        <p:spPr>
          <a:xfrm>
            <a:off x="5657277" y="1840748"/>
            <a:ext cx="20370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800" b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RIZIK PO OPASNOSTI</a:t>
            </a:r>
            <a:endParaRPr sz="180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1" name="Google Shape;531;p47"/>
          <p:cNvSpPr txBox="1"/>
          <p:nvPr/>
        </p:nvSpPr>
        <p:spPr>
          <a:xfrm>
            <a:off x="4763505" y="2730947"/>
            <a:ext cx="1891486" cy="2621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Ekstremne temperature</a:t>
            </a:r>
          </a:p>
        </p:txBody>
      </p:sp>
      <p:sp>
        <p:nvSpPr>
          <p:cNvPr id="532" name="Google Shape;532;p47"/>
          <p:cNvSpPr txBox="1"/>
          <p:nvPr/>
        </p:nvSpPr>
        <p:spPr>
          <a:xfrm>
            <a:off x="5045704" y="3691751"/>
            <a:ext cx="1545600" cy="2621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dirty="0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Obilne oborine</a:t>
            </a:r>
          </a:p>
        </p:txBody>
      </p:sp>
      <p:sp>
        <p:nvSpPr>
          <p:cNvPr id="533" name="Google Shape;533;p47"/>
          <p:cNvSpPr txBox="1"/>
          <p:nvPr/>
        </p:nvSpPr>
        <p:spPr>
          <a:xfrm>
            <a:off x="7174350" y="2592825"/>
            <a:ext cx="9651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0,75 </a:t>
            </a:r>
            <a:endParaRPr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34" name="Google Shape;534;p47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253425" y="2996982"/>
            <a:ext cx="2166675" cy="32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7"/>
          <p:cNvPicPr preferRelativeResize="0"/>
          <p:nvPr/>
        </p:nvPicPr>
        <p:blipFill rotWithShape="1">
          <a:blip r:embed="rId3">
            <a:alphaModFix/>
          </a:blip>
          <a:srcRect t="21482"/>
          <a:stretch/>
        </p:blipFill>
        <p:spPr>
          <a:xfrm>
            <a:off x="6253425" y="4050482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7"/>
          <p:cNvSpPr txBox="1"/>
          <p:nvPr/>
        </p:nvSpPr>
        <p:spPr>
          <a:xfrm>
            <a:off x="7174350" y="3595150"/>
            <a:ext cx="10635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" sz="1200" b="1">
                <a:solidFill>
                  <a:srgbClr val="53656D"/>
                </a:solidFill>
                <a:latin typeface="Trebuchet MS"/>
                <a:ea typeface="Trebuchet MS"/>
                <a:cs typeface="Trebuchet MS"/>
                <a:sym typeface="Trebuchet MS"/>
              </a:rPr>
              <a:t>RIZIK 0,68</a:t>
            </a:r>
            <a:endParaRPr>
              <a:solidFill>
                <a:srgbClr val="53656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7" name="Google Shape;537;p47"/>
          <p:cNvSpPr/>
          <p:nvPr/>
        </p:nvSpPr>
        <p:spPr>
          <a:xfrm>
            <a:off x="7660481" y="2898712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8" name="Google Shape;538;p47"/>
          <p:cNvSpPr/>
          <p:nvPr/>
        </p:nvSpPr>
        <p:spPr>
          <a:xfrm>
            <a:off x="7558652" y="3930644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" name="Google Shape;262;p14">
            <a:extLst>
              <a:ext uri="{FF2B5EF4-FFF2-40B4-BE49-F238E27FC236}">
                <a16:creationId xmlns:a16="http://schemas.microsoft.com/office/drawing/2014/main" id="{7D3C0BA6-2205-474C-A38B-57107E84D137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35;p2">
            <a:extLst>
              <a:ext uri="{FF2B5EF4-FFF2-40B4-BE49-F238E27FC236}">
                <a16:creationId xmlns:a16="http://schemas.microsoft.com/office/drawing/2014/main" id="{79041B4B-8DFB-4C1C-B3F7-C856DD3E7103}"/>
              </a:ext>
            </a:extLst>
          </p:cNvPr>
          <p:cNvSpPr txBox="1">
            <a:spLocks/>
          </p:cNvSpPr>
          <p:nvPr/>
        </p:nvSpPr>
        <p:spPr>
          <a:xfrm>
            <a:off x="490895" y="794008"/>
            <a:ext cx="473165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</a:pPr>
            <a:r>
              <a:rPr lang="hr" dirty="0">
                <a:solidFill>
                  <a:schemeClr val="accent4"/>
                </a:solidFill>
              </a:rPr>
              <a:t>Procjena unakrsne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hr" dirty="0">
                <a:solidFill>
                  <a:schemeClr val="accent4"/>
                </a:solidFill>
              </a:rPr>
              <a:t>ljestvice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F7D4D9E0-B92E-4321-8997-C01E87FC867E}"/>
              </a:ext>
            </a:extLst>
          </p:cNvPr>
          <p:cNvSpPr txBox="1">
            <a:spLocks/>
          </p:cNvSpPr>
          <p:nvPr/>
        </p:nvSpPr>
        <p:spPr>
          <a:xfrm>
            <a:off x="533284" y="1799624"/>
            <a:ext cx="3751504" cy="143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114300" indent="0" algn="just">
              <a:buFont typeface="Noto Sans Symbols"/>
              <a:buNone/>
            </a:pPr>
            <a:r>
              <a:rPr lang="hr" sz="1200">
                <a:solidFill>
                  <a:schemeClr val="tx2"/>
                </a:solidFill>
              </a:rPr>
              <a:t>Urbani sektori usklađeni su između RNTool-a i RBToola, što omogućuje dosljednu upotrebu podataka i koordinirano planiranje u svim razinama. Time se osigurava da mjere na razini zgrada doprinose ciljevima urbane otpornosti i da se strategije susjedstva temelje na ranjivostima zgrada.</a:t>
            </a:r>
          </a:p>
          <a:p>
            <a:pPr marL="114300" indent="0" algn="just">
              <a:buFont typeface="Noto Sans Symbols"/>
              <a:buNone/>
            </a:pPr>
            <a:endParaRPr lang="en-GB" sz="1600">
              <a:solidFill>
                <a:schemeClr val="tx2"/>
              </a:solidFill>
            </a:endParaRPr>
          </a:p>
        </p:txBody>
      </p:sp>
      <p:graphicFrame>
        <p:nvGraphicFramePr>
          <p:cNvPr id="5" name="Google Shape;365;p32">
            <a:extLst>
              <a:ext uri="{FF2B5EF4-FFF2-40B4-BE49-F238E27FC236}">
                <a16:creationId xmlns:a16="http://schemas.microsoft.com/office/drawing/2014/main" id="{5271A01D-C9E1-4C3D-9F14-E5F4770E2E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4956012"/>
              </p:ext>
            </p:extLst>
          </p:nvPr>
        </p:nvGraphicFramePr>
        <p:xfrm>
          <a:off x="5222551" y="906882"/>
          <a:ext cx="2753044" cy="376705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4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3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Makro kategorija</a:t>
                      </a:r>
                      <a:endParaRPr sz="7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Urbani sektor</a:t>
                      </a:r>
                      <a:endParaRPr sz="70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AB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4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Temelj</a:t>
                      </a:r>
                      <a:r>
                        <a:rPr lang="en-GB" sz="700" dirty="0" err="1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endParaRPr sz="7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Građevina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01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Nosivi strukturni okvir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Građevina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Nenosivi elementi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Građevina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4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Fasada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Građevina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8148236"/>
                  </a:ext>
                </a:extLst>
              </a:tr>
              <a:tr h="2014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Krov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Građevina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5624192"/>
                  </a:ext>
                </a:extLst>
              </a:tr>
              <a:tr h="23087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Opremanj</a:t>
                      </a:r>
                      <a:r>
                        <a:rPr lang="en-GB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</a:t>
                      </a:r>
                      <a:endParaRPr lang="hr" sz="7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Zgrade, voda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736248"/>
                  </a:ext>
                </a:extLst>
              </a:tr>
              <a:tr h="22421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Ugrađeni sustavi rasvjete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Energija, zdravlje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7876151"/>
                  </a:ext>
                </a:extLst>
              </a:tr>
              <a:tr h="23745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Energetski sustav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Energija, zdravlje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1218153"/>
                  </a:ext>
                </a:extLst>
              </a:tr>
              <a:tr h="2110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Ventilacijski sustav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Energija, zdravlje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1620545"/>
                  </a:ext>
                </a:extLst>
              </a:tr>
              <a:tr h="2014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Sanitarni sustavi</a:t>
                      </a:r>
                      <a:endParaRPr sz="7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Energija, zdravlje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91205694"/>
                  </a:ext>
                </a:extLst>
              </a:tr>
              <a:tr h="2110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Ostali sustavi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Energija, zdravlje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8470951"/>
                  </a:ext>
                </a:extLst>
              </a:tr>
              <a:tr h="21766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Komunalne usluge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Energija, zdravlje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2587442"/>
                  </a:ext>
                </a:extLst>
              </a:tr>
              <a:tr h="2014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Landscaping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Okoliš i biološka raznolikost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7248384"/>
                  </a:ext>
                </a:extLst>
              </a:tr>
              <a:tr h="2242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Stanar</a:t>
                      </a:r>
                      <a:r>
                        <a:rPr lang="en-GB" sz="700" dirty="0" err="1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endParaRPr sz="7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Zdravlje</a:t>
                      </a: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6743709"/>
                  </a:ext>
                </a:extLst>
              </a:tr>
              <a:tr h="2110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Lokacija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Građevina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1615278"/>
                  </a:ext>
                </a:extLst>
              </a:tr>
              <a:tr h="2014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Zajednica</a:t>
                      </a:r>
                      <a:endParaRPr sz="70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" sz="700" dirty="0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Civilna zaštita i hitne službe</a:t>
                      </a:r>
                      <a:endParaRPr sz="700" dirty="0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9461" marR="49461" marT="49461" marB="4946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4800097"/>
                  </a:ext>
                </a:extLst>
              </a:tr>
            </a:tbl>
          </a:graphicData>
        </a:graphic>
      </p:graphicFrame>
      <p:sp>
        <p:nvSpPr>
          <p:cNvPr id="8" name="Google Shape;262;p14">
            <a:extLst>
              <a:ext uri="{FF2B5EF4-FFF2-40B4-BE49-F238E27FC236}">
                <a16:creationId xmlns:a16="http://schemas.microsoft.com/office/drawing/2014/main" id="{D2332661-B20B-48A6-821D-C37B25A32918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220;p13">
            <a:extLst>
              <a:ext uri="{FF2B5EF4-FFF2-40B4-BE49-F238E27FC236}">
                <a16:creationId xmlns:a16="http://schemas.microsoft.com/office/drawing/2014/main" id="{43F3D8FF-BE89-490C-8794-47CFE45758D1}"/>
              </a:ext>
            </a:extLst>
          </p:cNvPr>
          <p:cNvSpPr/>
          <p:nvPr/>
        </p:nvSpPr>
        <p:spPr bwMode="auto">
          <a:xfrm>
            <a:off x="58647" y="53257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97203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512896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hr" dirty="0">
                <a:solidFill>
                  <a:schemeClr val="accent4"/>
                </a:solidFill>
              </a:rPr>
              <a:t>Specifičnost RBTool pokazatelja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6B47FE0-9CFE-4894-A96A-31B2944A9168}"/>
              </a:ext>
            </a:extLst>
          </p:cNvPr>
          <p:cNvSpPr txBox="1"/>
          <p:nvPr/>
        </p:nvSpPr>
        <p:spPr>
          <a:xfrm>
            <a:off x="554400" y="1597478"/>
            <a:ext cx="518237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" sz="1200" b="1" dirty="0">
                <a:solidFill>
                  <a:schemeClr val="accent4"/>
                </a:solidFill>
                <a:latin typeface="Trebuchet MS" panose="020B0603020202020204" pitchFamily="34" charset="0"/>
              </a:rPr>
              <a:t>Kriteriji ranjivosti i opasnosti slični su onima u RNToolu: 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jamčenje procjene </a:t>
            </a:r>
            <a:r>
              <a:rPr lang="en-GB" sz="1200" dirty="0" err="1">
                <a:solidFill>
                  <a:schemeClr val="tx2"/>
                </a:solidFill>
                <a:latin typeface="Trebuchet MS" panose="020B0603020202020204" pitchFamily="34" charset="0"/>
              </a:rPr>
              <a:t>među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Trebuchet MS" panose="020B0603020202020204" pitchFamily="34" charset="0"/>
              </a:rPr>
              <a:t>sektorima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– da se isti sektor (npr. voda, energija, promet) može analizirati u cijelosti, od njegova nastanka u zgradama do upravljanja na razini susjedstva.</a:t>
            </a:r>
          </a:p>
          <a:p>
            <a:pPr algn="just"/>
            <a:endParaRPr lang="en-GB" sz="1200" dirty="0">
              <a:solidFill>
                <a:schemeClr val="accent4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b="1" dirty="0">
                <a:solidFill>
                  <a:schemeClr val="accent4"/>
                </a:solidFill>
                <a:latin typeface="Trebuchet MS" panose="020B0603020202020204" pitchFamily="34" charset="0"/>
              </a:rPr>
              <a:t>Izloženost se procjenjuje prema jednom kvalitativnom kriteriju:</a:t>
            </a:r>
            <a:endParaRPr lang="en-GB" sz="1200" dirty="0">
              <a:solidFill>
                <a:schemeClr val="accent4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Razina izloženosti: Koliko je elemenata izloženo.</a:t>
            </a: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Normalizirana ljestvica: od 0,1 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(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vrlo malo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)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 do 0,9 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(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dominantna prisutnost</a:t>
            </a:r>
            <a:r>
              <a:rPr lang="en-GB" sz="1200" dirty="0">
                <a:solidFill>
                  <a:schemeClr val="tx2"/>
                </a:solidFill>
                <a:latin typeface="Trebuchet MS" panose="020B0603020202020204" pitchFamily="34" charset="0"/>
              </a:rPr>
              <a:t>)</a:t>
            </a:r>
            <a:r>
              <a:rPr lang="hr" sz="1200" dirty="0">
                <a:solidFill>
                  <a:schemeClr val="tx2"/>
                </a:solidFill>
                <a:latin typeface="Trebuchet MS" panose="020B0603020202020204" pitchFamily="34" charset="0"/>
              </a:rPr>
              <a:t>.</a:t>
            </a:r>
          </a:p>
          <a:p>
            <a:pPr algn="just"/>
            <a:endParaRPr lang="en-GB" sz="1200" dirty="0">
              <a:solidFill>
                <a:schemeClr val="accent4"/>
              </a:solidFill>
              <a:latin typeface="Trebuchet MS" panose="020B0603020202020204" pitchFamily="34" charset="0"/>
            </a:endParaRP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endParaRPr lang="en-GB" sz="12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2050" name="Picture 2" descr="Analiza dizajna ikona konteksta 43272621 vektorske umjetnosti u Vecteezyju">
            <a:extLst>
              <a:ext uri="{FF2B5EF4-FFF2-40B4-BE49-F238E27FC236}">
                <a16:creationId xmlns:a16="http://schemas.microsoft.com/office/drawing/2014/main" id="{B2B837F8-B27C-4307-B573-1E7126713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125" y="1597478"/>
            <a:ext cx="2636550" cy="26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62;p14">
            <a:extLst>
              <a:ext uri="{FF2B5EF4-FFF2-40B4-BE49-F238E27FC236}">
                <a16:creationId xmlns:a16="http://schemas.microsoft.com/office/drawing/2014/main" id="{9AF900E4-AC14-41BA-ADA2-D4F295A65928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62;p14">
            <a:extLst>
              <a:ext uri="{FF2B5EF4-FFF2-40B4-BE49-F238E27FC236}">
                <a16:creationId xmlns:a16="http://schemas.microsoft.com/office/drawing/2014/main" id="{D074E932-3564-4E85-9316-9194AFA64EDD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20;p13">
            <a:extLst>
              <a:ext uri="{FF2B5EF4-FFF2-40B4-BE49-F238E27FC236}">
                <a16:creationId xmlns:a16="http://schemas.microsoft.com/office/drawing/2014/main" id="{B0365E32-69E0-4757-AF64-BFFA93F08A42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8972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554400" y="23558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 err="1">
                <a:solidFill>
                  <a:schemeClr val="accent4"/>
                </a:solidFill>
              </a:rPr>
              <a:t>Rezultati</a:t>
            </a:r>
            <a:r>
              <a:rPr lang="hr" dirty="0">
                <a:solidFill>
                  <a:schemeClr val="accent4"/>
                </a:solidFill>
              </a:rPr>
              <a:t> i njihov</a:t>
            </a:r>
            <a:r>
              <a:rPr lang="en-GB" dirty="0">
                <a:solidFill>
                  <a:schemeClr val="accent4"/>
                </a:solidFill>
              </a:rPr>
              <a:t>o </a:t>
            </a:r>
            <a:r>
              <a:rPr lang="en-GB" dirty="0" err="1">
                <a:solidFill>
                  <a:schemeClr val="accent4"/>
                </a:solidFill>
              </a:rPr>
              <a:t>korištenje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6B47FE0-9CFE-4894-A96A-31B2944A9168}"/>
              </a:ext>
            </a:extLst>
          </p:cNvPr>
          <p:cNvSpPr txBox="1"/>
          <p:nvPr/>
        </p:nvSpPr>
        <p:spPr>
          <a:xfrm>
            <a:off x="630600" y="2076450"/>
            <a:ext cx="5182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GB" sz="1200">
              <a:solidFill>
                <a:schemeClr val="accent4"/>
              </a:solidFill>
              <a:latin typeface="Trebuchet MS" panose="020B0603020202020204" pitchFamily="34" charset="0"/>
            </a:endParaRPr>
          </a:p>
          <a:p>
            <a:pPr algn="just"/>
            <a:endParaRPr lang="en-GB" sz="12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just"/>
            <a:endParaRPr lang="en-GB" sz="120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0E52373-775D-423B-AA43-1FD0B1995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400" y="1106954"/>
            <a:ext cx="795900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Trebuchet MS" panose="020B0603020202020204" pitchFamily="34" charset="0"/>
              </a:rPr>
              <a:t>Vrijednosti rizika navedene na više razina: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-Prema kategoriji rizika:</a:t>
            </a:r>
            <a:r>
              <a:rPr kumimoji="0" lang="hr" alt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 Omogućuje detaljno razumijevanje specifičnih vrsta rizika povezanih s klimom koji utječu na zgradu (npr. rizik od poplava, toplinski stres, šteta od vjetra).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-Prema makrokategoriji (npr. fasada, krov):</a:t>
            </a:r>
            <a:r>
              <a:rPr kumimoji="0" lang="hr" alt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 Olakšava ciljane procjene komponenti zgrade, pomažući u utvrđivanju koji su strukturni elementi najranjiviji.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-Ukupni rizik zgrade:</a:t>
            </a:r>
            <a:r>
              <a:rPr kumimoji="0" lang="hr" alt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 Objedinjuje sve kategorije u jednu metriku, nudeći sveobuhvatan pregled ukupnog profila klimatskog rizika zgrade.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Trebuchet MS" panose="020B0603020202020204" pitchFamily="34" charset="0"/>
              </a:rPr>
              <a:t>Podržava donošenje odluka za: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-</a:t>
            </a:r>
            <a:r>
              <a:rPr lang="en-GB" altLang="en-US" sz="1200" b="1" dirty="0">
                <a:solidFill>
                  <a:schemeClr val="tx2"/>
                </a:solidFill>
                <a:latin typeface="Trebuchet MS" panose="020B0603020202020204" pitchFamily="34" charset="0"/>
              </a:rPr>
              <a:t>O</a:t>
            </a:r>
            <a:r>
              <a:rPr kumimoji="0" lang="hr" altLang="en-US" sz="12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bnov</a:t>
            </a: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u</a:t>
            </a: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 zgrada otporn</a:t>
            </a:r>
            <a:r>
              <a:rPr kumimoji="0" lang="en-GB" altLang="en-US" sz="1200" b="1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ih</a:t>
            </a: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 na klimatske promjene:</a:t>
            </a:r>
            <a:r>
              <a:rPr kumimoji="0" lang="hr" alt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 usmjerava osmišljavanje i provedbu mjera prilagodbe kako bi se povećala otpornost zgrade na predviđene klimatske opasnosti.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-Određivanje prioriteta intervencija:</a:t>
            </a:r>
            <a:r>
              <a:rPr kumimoji="0" lang="hr" alt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 pomaže dionicima u učinkovitoj raspodjeli resursa utvrđivanjem najhitnijih i najučinkovitijih mjera.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" altLang="en-US" sz="1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-Integracija s rezultatima RNTool-a na razini susjedstva:</a:t>
            </a:r>
            <a:r>
              <a:rPr kumimoji="0" lang="hr" alt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rebuchet MS" panose="020B0603020202020204" pitchFamily="34" charset="0"/>
              </a:rPr>
              <a:t> osigurava dosljednost između procjena na razini zgrada i strategija otpornosti na razini šireg susjedstva, potičući koordinirano planiranje prilagodbe klimatskim promjenama.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7" name="Google Shape;262;p14">
            <a:extLst>
              <a:ext uri="{FF2B5EF4-FFF2-40B4-BE49-F238E27FC236}">
                <a16:creationId xmlns:a16="http://schemas.microsoft.com/office/drawing/2014/main" id="{8D45D41D-4451-4B34-AF0D-2414CB762616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220;p13">
            <a:extLst>
              <a:ext uri="{FF2B5EF4-FFF2-40B4-BE49-F238E27FC236}">
                <a16:creationId xmlns:a16="http://schemas.microsoft.com/office/drawing/2014/main" id="{4B8CB747-A206-425A-91AC-B4A3E899D2BB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9263918"/>
      </p:ext>
    </p:extLst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A5A51514123F41B2B0CBE380212B15" ma:contentTypeVersion="12" ma:contentTypeDescription="Stvaranje novog dokumenta." ma:contentTypeScope="" ma:versionID="854c4a6f9459b53ad91f2462ec422942">
  <xsd:schema xmlns:xsd="http://www.w3.org/2001/XMLSchema" xmlns:xs="http://www.w3.org/2001/XMLSchema" xmlns:p="http://schemas.microsoft.com/office/2006/metadata/properties" xmlns:ns2="3afd9d58-88a6-43ac-a57f-6f46d222935b" xmlns:ns3="c4542c7d-7b1a-4afc-909d-b8127a4ae4de" targetNamespace="http://schemas.microsoft.com/office/2006/metadata/properties" ma:root="true" ma:fieldsID="fb6426e87e19e4e056cd34837c6f1931" ns2:_="" ns3:_="">
    <xsd:import namespace="3afd9d58-88a6-43ac-a57f-6f46d222935b"/>
    <xsd:import namespace="c4542c7d-7b1a-4afc-909d-b8127a4ae4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d9d58-88a6-43ac-a57f-6f46d22293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Oznake slika" ma:readOnly="false" ma:fieldId="{5cf76f15-5ced-4ddc-b409-7134ff3c332f}" ma:taxonomyMulti="true" ma:sspId="c65529b3-693a-41aa-b0bf-d4da65b636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542c7d-7b1a-4afc-909d-b8127a4ae4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ecf02e5-0238-4d22-85dc-2a8a6061e0e5}" ma:internalName="TaxCatchAll" ma:showField="CatchAllData" ma:web="c4542c7d-7b1a-4afc-909d-b8127a4ae4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542c7d-7b1a-4afc-909d-b8127a4ae4de" xsi:nil="true"/>
    <lcf76f155ced4ddcb4097134ff3c332f xmlns="3afd9d58-88a6-43ac-a57f-6f46d222935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F38619C-A28C-4B30-8545-859715C204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fd9d58-88a6-43ac-a57f-6f46d222935b"/>
    <ds:schemaRef ds:uri="c4542c7d-7b1a-4afc-909d-b8127a4ae4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D0104F-2BE3-4987-86DC-F22AE5700F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82D131-6874-4CEB-B4F1-ADF4868E1CD2}">
  <ds:schemaRefs>
    <ds:schemaRef ds:uri="3afd9d58-88a6-43ac-a57f-6f46d222935b"/>
    <ds:schemaRef ds:uri="c4542c7d-7b1a-4afc-909d-b8127a4ae4d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2653</TotalTime>
  <Words>2904</Words>
  <Application>Microsoft Office PowerPoint</Application>
  <PresentationFormat>On-screen Show (16:9)</PresentationFormat>
  <Paragraphs>594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Montserrat</vt:lpstr>
      <vt:lpstr>Noto Sans Symbols</vt:lpstr>
      <vt:lpstr>Trebuchet MS</vt:lpstr>
      <vt:lpstr>Calibri</vt:lpstr>
      <vt:lpstr>Arial</vt:lpstr>
      <vt:lpstr>1_CentralEurope_iService</vt:lpstr>
      <vt:lpstr>PowerPoint Presentation</vt:lpstr>
      <vt:lpstr>Što je RBTool?</vt:lpstr>
      <vt:lpstr>PowerPoint Presentation</vt:lpstr>
      <vt:lpstr>PowerPoint Presentation</vt:lpstr>
      <vt:lpstr>Struktura RBTool-a</vt:lpstr>
      <vt:lpstr>PowerPoint Presentation</vt:lpstr>
      <vt:lpstr>PowerPoint Presentation</vt:lpstr>
      <vt:lpstr>PowerPoint Presentation</vt:lpstr>
      <vt:lpstr>Struktura alata</vt:lpstr>
      <vt:lpstr>Struktura alata</vt:lpstr>
      <vt:lpstr>Kriteriji i pokazatelji</vt:lpstr>
      <vt:lpstr>Kriteriji izloženosti</vt:lpstr>
      <vt:lpstr>Kontekstualizacija</vt:lpstr>
      <vt:lpstr>Pregled procesa kontekstualizacije</vt:lpstr>
      <vt:lpstr>Korak 1: Odabir relevantnih opasnosti</vt:lpstr>
      <vt:lpstr>Korak 2: Odabir makrokategorija i kategorija rizika</vt:lpstr>
      <vt:lpstr>Korak 4: Dodjela težinskog faktora</vt:lpstr>
      <vt:lpstr>Korak 5: Provjera valjanosti pokazatelja i izvori podataka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Specifičnost RBTool pokazatelja</vt:lpstr>
      <vt:lpstr>Rezultati i njihovo korištenje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Ivona Prar</dc:creator>
  <cp:lastModifiedBy>Ivona Prar</cp:lastModifiedBy>
  <cp:revision>1</cp:revision>
  <dcterms:modified xsi:type="dcterms:W3CDTF">2025-09-12T10:33:00Z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0x010100BCA5A51514123F41B2B0CBE380212B15</vt:lpwstr>
  </property>
  <property fmtid="{D5CDD505-2E9C-101B-9397-08002B2CF9AE}" pid="3" name="MediaServiceImageTags">
    <vt:lpwstr/>
  </property>
</Properties>
</file>