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gRbLRgW1p+NV7Wsc0OB5R6TY3a3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D344E05-B1E4-408F-A37C-2359E1EDC3BA}">
  <a:tblStyle styleId="{FD344E05-B1E4-408F-A37C-2359E1EDC3B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D62C5B2-04D9-4C80-B642-02EE3B8A7BA7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1041" autoAdjust="0"/>
  </p:normalViewPr>
  <p:slideViewPr>
    <p:cSldViewPr snapToGrid="0">
      <p:cViewPr varScale="1">
        <p:scale>
          <a:sx n="88" d="100"/>
          <a:sy n="88" d="100"/>
        </p:scale>
        <p:origin x="133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ona Prar" userId="d00edb6d-68fb-4072-bd3a-44ed75947bf2" providerId="ADAL" clId="{22F704D8-C27B-491D-8ABA-EEF03968A921}"/>
    <pc:docChg chg="modSld">
      <pc:chgData name="Ivona Prar" userId="d00edb6d-68fb-4072-bd3a-44ed75947bf2" providerId="ADAL" clId="{22F704D8-C27B-491D-8ABA-EEF03968A921}" dt="2025-09-12T10:33:44.618" v="5" actId="20577"/>
      <pc:docMkLst>
        <pc:docMk/>
      </pc:docMkLst>
      <pc:sldChg chg="modSp mod">
        <pc:chgData name="Ivona Prar" userId="d00edb6d-68fb-4072-bd3a-44ed75947bf2" providerId="ADAL" clId="{22F704D8-C27B-491D-8ABA-EEF03968A921}" dt="2025-09-12T10:33:44.618" v="5" actId="20577"/>
        <pc:sldMkLst>
          <pc:docMk/>
          <pc:sldMk cId="0" sldId="256"/>
        </pc:sldMkLst>
        <pc:spChg chg="mod">
          <ac:chgData name="Ivona Prar" userId="d00edb6d-68fb-4072-bd3a-44ed75947bf2" providerId="ADAL" clId="{22F704D8-C27B-491D-8ABA-EEF03968A921}" dt="2025-09-12T10:33:44.618" v="5" actId="20577"/>
          <ac:spMkLst>
            <pc:docMk/>
            <pc:sldMk cId="0" sldId="256"/>
            <ac:spMk id="62" creationId="{00000000-0000-0000-0000-000000000000}"/>
          </ac:spMkLst>
        </pc:spChg>
        <pc:spChg chg="mod">
          <ac:chgData name="Ivona Prar" userId="d00edb6d-68fb-4072-bd3a-44ed75947bf2" providerId="ADAL" clId="{22F704D8-C27B-491D-8ABA-EEF03968A921}" dt="2025-09-12T10:33:39.529" v="1" actId="20577"/>
          <ac:spMkLst>
            <pc:docMk/>
            <pc:sldMk cId="0" sldId="256"/>
            <ac:spMk id="63" creationId="{00000000-0000-0000-0000-000000000000}"/>
          </ac:spMkLst>
        </pc:spChg>
        <pc:spChg chg="mod">
          <ac:chgData name="Ivona Prar" userId="d00edb6d-68fb-4072-bd3a-44ed75947bf2" providerId="ADAL" clId="{22F704D8-C27B-491D-8ABA-EEF03968A921}" dt="2025-09-12T10:33:40.984" v="3" actId="20577"/>
          <ac:spMkLst>
            <pc:docMk/>
            <pc:sldMk cId="0" sldId="256"/>
            <ac:spMk id="6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9" name="Google Shape;6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6" name="Google Shape;28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6" name="Google Shape;32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3" name="Google Shape;35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3" name="Google Shape;37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7" name="Google Shape;407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4" name="Google Shape;42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9" name="Google Shape;43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1" name="Google Shape;461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8" name="Google Shape;47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2" name="Google Shape;492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6" name="Google Shape;50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7" name="Google Shape;52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1" name="Google Shape;54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5" name="Google Shape;555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9" name="Google Shape;56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0" name="Google Shape;59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4" name="Google Shape;60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8" name="Google Shape;618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3" name="Google Shape;633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8" name="Google Shape;648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3" name="Google Shape;663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8" name="Google Shape;678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g3455514c2ac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93" name="Google Shape;693;g3455514c2ac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22" name="Google Shape;722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g3455514c2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48" name="Google Shape;748;g3455514c2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3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3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0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41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3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43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4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4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4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45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45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4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6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7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rPr lang="hr"/>
              <a:t>xx%</a:t>
            </a:r>
          </a:p>
        </p:txBody>
      </p:sp>
      <p:sp>
        <p:nvSpPr>
          <p:cNvPr id="46" name="Google Shape;46;p47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3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/>
        </p:nvSpPr>
        <p:spPr>
          <a:xfrm>
            <a:off x="723130" y="1936627"/>
            <a:ext cx="50658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hr" sz="2400" b="1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SuPeRBE materijal za obuku</a:t>
            </a:r>
            <a:endParaRPr sz="24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5" name="Google Shape;55;p1"/>
          <p:cNvSpPr txBox="1"/>
          <p:nvPr/>
        </p:nvSpPr>
        <p:spPr>
          <a:xfrm>
            <a:off x="719320" y="2612349"/>
            <a:ext cx="71895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920"/>
              <a:buFont typeface="Noto Sans Symbols"/>
              <a:buNone/>
            </a:pPr>
            <a:r>
              <a:rPr lang="hr" sz="24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Klimatske promjene i izgrađeni okoliš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719320" y="3158000"/>
            <a:ext cx="64770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920"/>
              <a:buFont typeface="Noto Sans Symbols"/>
              <a:buNone/>
            </a:pPr>
            <a:r>
              <a:rPr lang="hr" sz="24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Osnove klimatskih promjena</a:t>
            </a:r>
            <a:r>
              <a:rPr lang="hr" sz="1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 txBox="1"/>
          <p:nvPr/>
        </p:nvSpPr>
        <p:spPr>
          <a:xfrm>
            <a:off x="5788925" y="3776181"/>
            <a:ext cx="33072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600"/>
              <a:buFont typeface="Noto Sans Symbols"/>
              <a:buNone/>
            </a:pPr>
            <a:r>
              <a:rPr lang="hr" sz="20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Razina kompetencije: 2</a:t>
            </a:r>
            <a:endParaRPr sz="20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58" name="Google Shape;58;p1" title="superbe copertina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14128"/>
            <a:ext cx="9168625" cy="5260328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"/>
          <p:cNvSpPr txBox="1"/>
          <p:nvPr/>
        </p:nvSpPr>
        <p:spPr>
          <a:xfrm>
            <a:off x="236220" y="4396648"/>
            <a:ext cx="3063600" cy="5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hr" sz="10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Aktivnost 3.2</a:t>
            </a:r>
            <a:endParaRPr sz="24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hr" sz="10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Projekt SuPeRBE (CE0200768)</a:t>
            </a:r>
            <a:endParaRPr sz="10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0" name="Google Shape;60;p1"/>
          <p:cNvSpPr txBox="1"/>
          <p:nvPr/>
        </p:nvSpPr>
        <p:spPr>
          <a:xfrm>
            <a:off x="520080" y="1420989"/>
            <a:ext cx="69636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hr" sz="3000" b="1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SuPeRBE </a:t>
            </a:r>
            <a:r>
              <a:rPr lang="en-GB" sz="3000" b="1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edukacijski</a:t>
            </a:r>
            <a:r>
              <a:rPr lang="en-GB" sz="3000" b="1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3000" b="1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materijal</a:t>
            </a:r>
            <a:endParaRPr sz="30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1" name="Google Shape;61;p1"/>
          <p:cNvSpPr txBox="1"/>
          <p:nvPr/>
        </p:nvSpPr>
        <p:spPr>
          <a:xfrm>
            <a:off x="5396000" y="3573125"/>
            <a:ext cx="38166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600"/>
              <a:buFont typeface="Noto Sans Symbols"/>
              <a:buNone/>
            </a:pPr>
            <a:r>
              <a:rPr lang="hr" sz="20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Razina kompetencije: 1/2/3</a:t>
            </a:r>
            <a:endParaRPr sz="20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2" name="Google Shape;62;p1"/>
          <p:cNvSpPr txBox="1"/>
          <p:nvPr/>
        </p:nvSpPr>
        <p:spPr>
          <a:xfrm>
            <a:off x="5977877" y="4618112"/>
            <a:ext cx="24369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hr" sz="10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Područje stručnosti: </a:t>
            </a:r>
            <a:r>
              <a:rPr lang="hr" sz="10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2.3 prema</a:t>
            </a:r>
            <a:endParaRPr sz="24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hr" sz="10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Sporazumu o radionici CEN-a 17939</a:t>
            </a:r>
            <a:endParaRPr sz="24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/>
          <p:nvPr/>
        </p:nvSpPr>
        <p:spPr>
          <a:xfrm>
            <a:off x="494520" y="2231887"/>
            <a:ext cx="71895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920"/>
              <a:buFont typeface="Noto Sans Symbols"/>
              <a:buNone/>
            </a:pPr>
            <a:r>
              <a:rPr lang="hr" sz="24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2 RBE sustav za procjenu - RNTool - RBTool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"/>
          <p:cNvSpPr txBox="1"/>
          <p:nvPr/>
        </p:nvSpPr>
        <p:spPr>
          <a:xfrm>
            <a:off x="463670" y="2929400"/>
            <a:ext cx="64770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920"/>
              <a:buFont typeface="Noto Sans Symbols"/>
              <a:buNone/>
            </a:pPr>
            <a:r>
              <a:rPr lang="hr" sz="24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2.3 RNTool-CE</a:t>
            </a:r>
            <a:r>
              <a:rPr lang="hr" sz="18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"/>
          <p:cNvSpPr txBox="1"/>
          <p:nvPr/>
        </p:nvSpPr>
        <p:spPr>
          <a:xfrm>
            <a:off x="516270" y="1974512"/>
            <a:ext cx="71895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920"/>
              <a:buFont typeface="Noto Sans Symbols"/>
              <a:buNone/>
            </a:pPr>
            <a:r>
              <a:rPr lang="hr" sz="17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Makro područje stručnosti:</a:t>
            </a:r>
            <a:endParaRPr sz="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490720" y="2695375"/>
            <a:ext cx="7189500" cy="4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7575" tIns="108775" rIns="217575" bIns="108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8792"/>
              </a:buClr>
              <a:buSzPts val="1920"/>
              <a:buFont typeface="Noto Sans Symbols"/>
              <a:buNone/>
            </a:pPr>
            <a:r>
              <a:rPr lang="hr" sz="17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Područje stručnosti:</a:t>
            </a:r>
            <a:endParaRPr sz="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"/>
          <p:cNvSpPr txBox="1"/>
          <p:nvPr/>
        </p:nvSpPr>
        <p:spPr>
          <a:xfrm>
            <a:off x="402217" y="1172653"/>
            <a:ext cx="5233200" cy="13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Alat za otporno susjedstvo (RNTool) generički je okvir koji implementira RBE metodu na razini susjedstva. Metodološku strukturu RBE metode prevodi u alat koji može procijeniti ukupnu razinu klimatskog rizika u svim opasnostima, urbanim sektorima i izloženim elementima.</a:t>
            </a: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2" name="Google Shape;72;p2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Što je RNTool?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3" name="Google Shape;73;p2"/>
          <p:cNvSpPr txBox="1"/>
          <p:nvPr/>
        </p:nvSpPr>
        <p:spPr>
          <a:xfrm>
            <a:off x="613295" y="2588406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BAA2"/>
              </a:buClr>
              <a:buSzPts val="4000"/>
              <a:buFont typeface="Trebuchet MS"/>
              <a:buNone/>
            </a:pPr>
            <a:r>
              <a:rPr lang="hr" sz="16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Ključne </a:t>
            </a:r>
            <a:r>
              <a:rPr lang="en-GB" sz="1600" b="1" i="0" u="none" strike="noStrike" cap="none" dirty="0" err="1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karakteristike</a:t>
            </a:r>
            <a:r>
              <a:rPr lang="hr" sz="16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 RNTool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2"/>
          <p:cNvSpPr txBox="1"/>
          <p:nvPr/>
        </p:nvSpPr>
        <p:spPr>
          <a:xfrm>
            <a:off x="512470" y="3285353"/>
            <a:ext cx="5012700" cy="12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-</a:t>
            </a:r>
            <a:r>
              <a:rPr lang="en-GB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Modularna i prilagodljiva struktura.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-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7 opasnosti, 84 kategorije rizika, &gt;1000 kriterija procjene.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hr" sz="14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-Cilj: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gradovima pružiti prilagodljiv i operativan alat za prilagodbu klimatskim promjenama.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5" name="Google Shape;75;p2" title="rntool portada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37683" y="647800"/>
            <a:ext cx="2618568" cy="392785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" name="Google Shape;76;p2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77" name="Google Shape;77;p2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78" name="Google Shape;78;p2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79" name="Google Shape;79;p2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" name="Google Shape;80;p2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3"/>
          <p:cNvSpPr txBox="1"/>
          <p:nvPr/>
        </p:nvSpPr>
        <p:spPr>
          <a:xfrm>
            <a:off x="402225" y="1565425"/>
            <a:ext cx="8282400" cy="2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Srednjoeuropska verzija RNToola podržava procjenu klimatskog rizika u odnosu na sljedećih 7 pitanja: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6" name="Google Shape;86;p3"/>
          <p:cNvSpPr txBox="1"/>
          <p:nvPr/>
        </p:nvSpPr>
        <p:spPr>
          <a:xfrm>
            <a:off x="618170" y="26627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Struktura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7" name="Google Shape;87;p3"/>
          <p:cNvSpPr txBox="1"/>
          <p:nvPr/>
        </p:nvSpPr>
        <p:spPr>
          <a:xfrm>
            <a:off x="950025" y="3146713"/>
            <a:ext cx="1347698" cy="397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B Poplave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3"/>
          <p:cNvSpPr txBox="1"/>
          <p:nvPr/>
        </p:nvSpPr>
        <p:spPr>
          <a:xfrm>
            <a:off x="950025" y="3972025"/>
            <a:ext cx="1922400" cy="397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C Ekstremne vrućine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"/>
          <p:cNvSpPr txBox="1"/>
          <p:nvPr/>
        </p:nvSpPr>
        <p:spPr>
          <a:xfrm>
            <a:off x="4889900" y="2250325"/>
            <a:ext cx="1226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D Suše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3"/>
          <p:cNvSpPr txBox="1"/>
          <p:nvPr/>
        </p:nvSpPr>
        <p:spPr>
          <a:xfrm>
            <a:off x="4975100" y="3127525"/>
            <a:ext cx="1055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E Oluje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3"/>
          <p:cNvSpPr txBox="1"/>
          <p:nvPr/>
        </p:nvSpPr>
        <p:spPr>
          <a:xfrm>
            <a:off x="4975099" y="3972025"/>
            <a:ext cx="1467017" cy="397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 Šumski požar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3"/>
          <p:cNvSpPr txBox="1"/>
          <p:nvPr/>
        </p:nvSpPr>
        <p:spPr>
          <a:xfrm>
            <a:off x="7068825" y="3146713"/>
            <a:ext cx="1654500" cy="397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G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Klizišta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3"/>
          <p:cNvSpPr txBox="1"/>
          <p:nvPr/>
        </p:nvSpPr>
        <p:spPr>
          <a:xfrm>
            <a:off x="950025" y="2207800"/>
            <a:ext cx="1922400" cy="473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A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Obilne oborine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3"/>
          <p:cNvSpPr txBox="1"/>
          <p:nvPr/>
        </p:nvSpPr>
        <p:spPr>
          <a:xfrm>
            <a:off x="402225" y="1077638"/>
            <a:ext cx="1654500" cy="503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PROBLEMI</a:t>
            </a:r>
            <a:endParaRPr sz="1800" b="1" i="0" u="none" strike="noStrike" cap="none" dirty="0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95" name="Google Shape;95;p3" title="ChatGPT Image 12 ago 2025, 10_55_3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6719" y="2203967"/>
            <a:ext cx="543301" cy="543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3" title="ChatGPT Image 12 ago 2025, 11_12_31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46604" y="3885016"/>
            <a:ext cx="543301" cy="543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3" title="ChatGPT Image 12 ago 2025, 11_12_37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46587" y="3059691"/>
            <a:ext cx="543301" cy="543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3" title="ChatGPT Image 12 ago 2025, 10_57_27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6720" y="3040525"/>
            <a:ext cx="543301" cy="543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3" title="ChatGPT Image 12 ago 2025, 10_58_21.png"/>
          <p:cNvPicPr preferRelativeResize="0"/>
          <p:nvPr/>
        </p:nvPicPr>
        <p:blipFill rotWithShape="1">
          <a:blip r:embed="rId7">
            <a:alphaModFix/>
          </a:blip>
          <a:srcRect l="66215" t="6785" r="10066" b="59322"/>
          <a:stretch/>
        </p:blipFill>
        <p:spPr>
          <a:xfrm>
            <a:off x="406713" y="3843630"/>
            <a:ext cx="543302" cy="517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 title="ChatGPT Image 12 ago 2025, 10_58_21.png"/>
          <p:cNvPicPr preferRelativeResize="0"/>
          <p:nvPr/>
        </p:nvPicPr>
        <p:blipFill rotWithShape="1">
          <a:blip r:embed="rId7">
            <a:alphaModFix/>
          </a:blip>
          <a:srcRect l="11409" t="52082" r="65323" b="11003"/>
          <a:stretch/>
        </p:blipFill>
        <p:spPr>
          <a:xfrm>
            <a:off x="4346591" y="2147650"/>
            <a:ext cx="543302" cy="574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3" title="ChatGPT Image 12 ago 2025, 11_45_50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42117" y="3012577"/>
            <a:ext cx="599196" cy="5991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2" name="Google Shape;102;p3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103" name="Google Shape;103;p3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04" name="Google Shape;104;p3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05" name="Google Shape;105;p3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6" name="Google Shape;106;p3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/>
        </p:nvSpPr>
        <p:spPr>
          <a:xfrm>
            <a:off x="402225" y="1237556"/>
            <a:ext cx="8467500" cy="4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Ključni urbani sektori (8), kojima se bavi RNTool za 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rednju Europu,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su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sljedeć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2" name="Google Shape;112;p4"/>
          <p:cNvSpPr txBox="1"/>
          <p:nvPr/>
        </p:nvSpPr>
        <p:spPr>
          <a:xfrm>
            <a:off x="618170" y="21265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Struktura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3" name="Google Shape;113;p4"/>
          <p:cNvSpPr txBox="1"/>
          <p:nvPr/>
        </p:nvSpPr>
        <p:spPr>
          <a:xfrm>
            <a:off x="5993795" y="3188551"/>
            <a:ext cx="2572200" cy="609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Turizam (obilne oborine, ekstremne vrućine,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klizišta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4"/>
          <p:cNvSpPr txBox="1"/>
          <p:nvPr/>
        </p:nvSpPr>
        <p:spPr>
          <a:xfrm>
            <a:off x="5791520" y="1952131"/>
            <a:ext cx="2774475" cy="82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Hitne službe (obilne oborine, poplave, ekstremne vrućine, suša, oluje, šumski požari,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klizišta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4"/>
          <p:cNvSpPr txBox="1"/>
          <p:nvPr/>
        </p:nvSpPr>
        <p:spPr>
          <a:xfrm>
            <a:off x="4724816" y="4252491"/>
            <a:ext cx="2598300" cy="82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Zdravlje (obilne oborine, poplave, ekstremne vrućine, suša, oluje)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3228959" y="3247500"/>
            <a:ext cx="2598300" cy="609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Okoliš i biološka raznolikost (ekstremne vrućine, suša)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4"/>
          <p:cNvSpPr txBox="1"/>
          <p:nvPr/>
        </p:nvSpPr>
        <p:spPr>
          <a:xfrm>
            <a:off x="3189817" y="2014670"/>
            <a:ext cx="2598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Voda (poplave, suše)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4"/>
          <p:cNvSpPr txBox="1"/>
          <p:nvPr/>
        </p:nvSpPr>
        <p:spPr>
          <a:xfrm>
            <a:off x="402225" y="3274602"/>
            <a:ext cx="2598300" cy="609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Energija (obilne oborine, ekstremne vrućine, oluje)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9" name="Google Shape;119;p4"/>
          <p:cNvSpPr txBox="1"/>
          <p:nvPr/>
        </p:nvSpPr>
        <p:spPr>
          <a:xfrm>
            <a:off x="1927832" y="4272116"/>
            <a:ext cx="2598300" cy="82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Prijevoz (obilne oborine, poplave, ekstremne vrućine, oluje, šumski požari,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klizišta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4"/>
          <p:cNvSpPr txBox="1"/>
          <p:nvPr/>
        </p:nvSpPr>
        <p:spPr>
          <a:xfrm>
            <a:off x="402225" y="1965090"/>
            <a:ext cx="2598300" cy="8986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Zgrade (obilne oborine, poplave, ekstremne vrućine, oluje,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klizišta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4"/>
          <p:cNvSpPr txBox="1"/>
          <p:nvPr/>
        </p:nvSpPr>
        <p:spPr>
          <a:xfrm>
            <a:off x="402225" y="848980"/>
            <a:ext cx="3872790" cy="503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Kategorije makronaredbi</a:t>
            </a:r>
            <a:endParaRPr sz="1800" b="1" i="0" u="none" strike="noStrike" cap="none" dirty="0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22" name="Google Shape;122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26527" t="8259" r="51071" b="61159"/>
          <a:stretch/>
        </p:blipFill>
        <p:spPr>
          <a:xfrm>
            <a:off x="1275113" y="2820989"/>
            <a:ext cx="540526" cy="49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29353" t="52161" r="54094" b="19137"/>
          <a:stretch/>
        </p:blipFill>
        <p:spPr>
          <a:xfrm>
            <a:off x="5566491" y="3846666"/>
            <a:ext cx="443251" cy="512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74769" t="54134" r="6859" b="20652"/>
          <a:stretch/>
        </p:blipFill>
        <p:spPr>
          <a:xfrm>
            <a:off x="6921883" y="2817056"/>
            <a:ext cx="443251" cy="405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74569" t="7066" r="7060" b="60371"/>
          <a:stretch/>
        </p:blipFill>
        <p:spPr>
          <a:xfrm>
            <a:off x="4024143" y="1573657"/>
            <a:ext cx="443251" cy="52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51559" t="7542" r="27651" b="59906"/>
          <a:stretch/>
        </p:blipFill>
        <p:spPr>
          <a:xfrm>
            <a:off x="2825557" y="3846666"/>
            <a:ext cx="490852" cy="512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4946" t="52429" r="75692" b="22355"/>
          <a:stretch/>
        </p:blipFill>
        <p:spPr>
          <a:xfrm>
            <a:off x="3968659" y="2777950"/>
            <a:ext cx="603341" cy="52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5130" t="6339" r="75507" b="61097"/>
          <a:stretch/>
        </p:blipFill>
        <p:spPr>
          <a:xfrm>
            <a:off x="1311800" y="1572873"/>
            <a:ext cx="467174" cy="52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4" title="ChatGPT Image 12 ago 2025, 11_54_10.png"/>
          <p:cNvPicPr preferRelativeResize="0"/>
          <p:nvPr/>
        </p:nvPicPr>
        <p:blipFill rotWithShape="1">
          <a:blip r:embed="rId3">
            <a:alphaModFix/>
          </a:blip>
          <a:srcRect l="51555" t="52620" r="29083" b="22165"/>
          <a:stretch/>
        </p:blipFill>
        <p:spPr>
          <a:xfrm>
            <a:off x="6811735" y="1572873"/>
            <a:ext cx="467174" cy="4056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0" name="Google Shape;130;p4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131" name="Google Shape;131;p4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32" name="Google Shape;132;p4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33" name="Google Shape;133;p4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4" name="Google Shape;134;p4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"/>
          <p:cNvSpPr txBox="1"/>
          <p:nvPr/>
        </p:nvSpPr>
        <p:spPr>
          <a:xfrm>
            <a:off x="402225" y="1421625"/>
            <a:ext cx="8111700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Kategorija rizika predstavlja specifični rizik koji proizlazi iz interakcije između opasnosti (problema) i izloženog elementa unutar određenog urbanog sektora (makro kategorija).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0" name="Google Shape;140;p5"/>
          <p:cNvSpPr txBox="1"/>
          <p:nvPr/>
        </p:nvSpPr>
        <p:spPr>
          <a:xfrm>
            <a:off x="613295" y="19807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Struktura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1" name="Google Shape;141;p5"/>
          <p:cNvSpPr txBox="1"/>
          <p:nvPr/>
        </p:nvSpPr>
        <p:spPr>
          <a:xfrm>
            <a:off x="402225" y="866637"/>
            <a:ext cx="23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Kategorije rizika</a:t>
            </a:r>
            <a:endParaRPr sz="1800" b="1" i="0" u="none" strike="noStrike" cap="none" dirty="0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2" name="Google Shape;142;p5"/>
          <p:cNvSpPr txBox="1"/>
          <p:nvPr/>
        </p:nvSpPr>
        <p:spPr>
          <a:xfrm>
            <a:off x="402225" y="4170575"/>
            <a:ext cx="8111700" cy="9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srednjoeuropskoj verziji RNTool-a definirane su 84 kategorije rizika. Te kategorije obuhvaćaju svih sedam p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roblema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(opasnosti) koj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e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alat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obrađuje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 obuhvaćaju ključne gradske sektore koji su najrelevantniji za prilagodbu klimatskim promjenama na razini susjedstva.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3" name="Google Shape;143;p5"/>
          <p:cNvSpPr txBox="1"/>
          <p:nvPr/>
        </p:nvSpPr>
        <p:spPr>
          <a:xfrm>
            <a:off x="455975" y="3070850"/>
            <a:ext cx="1784100" cy="5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Opasnost: 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obilne oborine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5"/>
          <p:cNvSpPr txBox="1"/>
          <p:nvPr/>
        </p:nvSpPr>
        <p:spPr>
          <a:xfrm>
            <a:off x="5610638" y="3679000"/>
            <a:ext cx="1390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Urbani sektor: 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265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Voda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5"/>
          <p:cNvSpPr txBox="1"/>
          <p:nvPr/>
        </p:nvSpPr>
        <p:spPr>
          <a:xfrm>
            <a:off x="6466675" y="2922365"/>
            <a:ext cx="2393400" cy="8986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Izloženi element: </a:t>
            </a:r>
            <a:b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nepropusn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površinski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materijali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5"/>
          <p:cNvSpPr txBox="1"/>
          <p:nvPr/>
        </p:nvSpPr>
        <p:spPr>
          <a:xfrm>
            <a:off x="3487800" y="2174700"/>
            <a:ext cx="2168400" cy="794100"/>
          </a:xfrm>
          <a:prstGeom prst="rect">
            <a:avLst/>
          </a:prstGeom>
          <a:noFill/>
          <a:ln w="9525" cap="flat" cmpd="sng">
            <a:solidFill>
              <a:srgbClr val="9AC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Kategorija: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A4.2 Opasnost od oštećenja Vodovodna mreža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7" name="Google Shape;147;p5"/>
          <p:cNvCxnSpPr>
            <a:stCxn id="143" idx="3"/>
            <a:endCxn id="145" idx="1"/>
          </p:cNvCxnSpPr>
          <p:nvPr/>
        </p:nvCxnSpPr>
        <p:spPr>
          <a:xfrm>
            <a:off x="2240075" y="3361700"/>
            <a:ext cx="4226600" cy="10004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rgbClr val="9ACA3C"/>
            </a:solidFill>
            <a:prstDash val="solid"/>
            <a:round/>
            <a:headEnd type="stealth" w="med" len="med"/>
            <a:tailEnd type="stealth" w="med" len="med"/>
          </a:ln>
        </p:spPr>
      </p:cxnSp>
      <p:sp>
        <p:nvSpPr>
          <p:cNvPr id="148" name="Google Shape;148;p5"/>
          <p:cNvSpPr txBox="1"/>
          <p:nvPr/>
        </p:nvSpPr>
        <p:spPr>
          <a:xfrm>
            <a:off x="3095700" y="3281700"/>
            <a:ext cx="2952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Predstavlja interakciju između</a:t>
            </a:r>
            <a:endParaRPr sz="1400" b="0" i="0" u="none" strike="noStrike" cap="none">
              <a:solidFill>
                <a:srgbClr val="9ACA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9" name="Google Shape;149;p5"/>
          <p:cNvCxnSpPr>
            <a:stCxn id="146" idx="2"/>
            <a:endCxn id="148" idx="0"/>
          </p:cNvCxnSpPr>
          <p:nvPr/>
        </p:nvCxnSpPr>
        <p:spPr>
          <a:xfrm>
            <a:off x="4572000" y="2968800"/>
            <a:ext cx="0" cy="312900"/>
          </a:xfrm>
          <a:prstGeom prst="straightConnector1">
            <a:avLst/>
          </a:prstGeom>
          <a:noFill/>
          <a:ln w="9525" cap="flat" cmpd="sng">
            <a:solidFill>
              <a:srgbClr val="9ACA3C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150" name="Google Shape;150;p5"/>
          <p:cNvSpPr txBox="1"/>
          <p:nvPr/>
        </p:nvSpPr>
        <p:spPr>
          <a:xfrm>
            <a:off x="3714300" y="3755200"/>
            <a:ext cx="1715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unutar određenog</a:t>
            </a:r>
            <a:endParaRPr sz="1400" b="0" i="0" u="none" strike="noStrike" cap="none">
              <a:solidFill>
                <a:srgbClr val="9ACA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1" name="Google Shape;151;p5"/>
          <p:cNvCxnSpPr/>
          <p:nvPr/>
        </p:nvCxnSpPr>
        <p:spPr>
          <a:xfrm>
            <a:off x="4572000" y="3565048"/>
            <a:ext cx="0" cy="312900"/>
          </a:xfrm>
          <a:prstGeom prst="straightConnector1">
            <a:avLst/>
          </a:prstGeom>
          <a:noFill/>
          <a:ln w="9525" cap="flat" cmpd="sng">
            <a:solidFill>
              <a:srgbClr val="9ACA3C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52" name="Google Shape;152;p5"/>
          <p:cNvCxnSpPr/>
          <p:nvPr/>
        </p:nvCxnSpPr>
        <p:spPr>
          <a:xfrm>
            <a:off x="5133075" y="3966950"/>
            <a:ext cx="432600" cy="0"/>
          </a:xfrm>
          <a:prstGeom prst="straightConnector1">
            <a:avLst/>
          </a:prstGeom>
          <a:noFill/>
          <a:ln w="9525" cap="flat" cmpd="sng">
            <a:solidFill>
              <a:srgbClr val="9ACA3C"/>
            </a:solidFill>
            <a:prstDash val="solid"/>
            <a:round/>
            <a:headEnd type="none" w="sm" len="sm"/>
            <a:tailEnd type="stealth" w="med" len="med"/>
          </a:ln>
        </p:spPr>
      </p:cxnSp>
      <p:grpSp>
        <p:nvGrpSpPr>
          <p:cNvPr id="153" name="Google Shape;153;p5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154" name="Google Shape;154;p5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55" name="Google Shape;155;p5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56" name="Google Shape;156;p5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7" name="Google Shape;157;p5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5" y="122825"/>
            <a:ext cx="2876550" cy="452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6450" y="122825"/>
            <a:ext cx="2876550" cy="354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49175" y="160925"/>
            <a:ext cx="2876550" cy="3467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5" name="Google Shape;165;p6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166" name="Google Shape;166;p6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67" name="Google Shape;167;p6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68" name="Google Shape;168;p6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9" name="Google Shape;169;p6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2876550" cy="180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72163" y="152400"/>
            <a:ext cx="2876550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72175" y="3108450"/>
            <a:ext cx="2876550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191950" y="152400"/>
            <a:ext cx="2876550" cy="22479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8" name="Google Shape;178;p7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179" name="Google Shape;179;p7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80" name="Google Shape;180;p7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1" name="Google Shape;181;p7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2" name="Google Shape;182;p7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"/>
          <p:cNvSpPr txBox="1"/>
          <p:nvPr/>
        </p:nvSpPr>
        <p:spPr>
          <a:xfrm>
            <a:off x="4164225" y="2433776"/>
            <a:ext cx="4754100" cy="247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Broj kriterija ranjivosti i izloženosti po opasnosti (problemu) je: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Obilne oborine: 240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Poplave: 300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Ekstremna vrućina: 157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Suše: 36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8"/>
          <p:cNvSpPr/>
          <p:nvPr/>
        </p:nvSpPr>
        <p:spPr>
          <a:xfrm>
            <a:off x="531164" y="3375951"/>
            <a:ext cx="2689800" cy="675000"/>
          </a:xfrm>
          <a:prstGeom prst="roundRect">
            <a:avLst>
              <a:gd name="adj" fmla="val 16667"/>
            </a:avLst>
          </a:prstGeom>
          <a:solidFill>
            <a:srgbClr val="18BAA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8"/>
          <p:cNvSpPr/>
          <p:nvPr/>
        </p:nvSpPr>
        <p:spPr>
          <a:xfrm>
            <a:off x="531164" y="4127126"/>
            <a:ext cx="2689800" cy="396600"/>
          </a:xfrm>
          <a:prstGeom prst="roundRect">
            <a:avLst>
              <a:gd name="adj" fmla="val 16667"/>
            </a:avLst>
          </a:prstGeom>
          <a:solidFill>
            <a:srgbClr val="9ACA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8"/>
          <p:cNvSpPr txBox="1"/>
          <p:nvPr/>
        </p:nvSpPr>
        <p:spPr>
          <a:xfrm>
            <a:off x="6739024" y="3235250"/>
            <a:ext cx="22470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Oluje: 124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Šumski požar: 15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45720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Klizišta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: 80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8"/>
          <p:cNvSpPr txBox="1"/>
          <p:nvPr/>
        </p:nvSpPr>
        <p:spPr>
          <a:xfrm>
            <a:off x="402225" y="1578125"/>
            <a:ext cx="8516100" cy="58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b="1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Svaka </a:t>
            </a: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kategorija rizika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u RNTool-u procjenjuje se </a:t>
            </a: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na temelju strukturiranog skupa kriterija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koji se </a:t>
            </a: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operacionaliziraju putem pokazatelja.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Ovi pokazatelji služe kao temeljne jedinice za mjerenje razine ranjivosti, izloženosti i opasnosti na razini susjedstva.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2" name="Google Shape;192;p8"/>
          <p:cNvSpPr txBox="1"/>
          <p:nvPr/>
        </p:nvSpPr>
        <p:spPr>
          <a:xfrm>
            <a:off x="608420" y="23215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Struktura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3" name="Google Shape;193;p8"/>
          <p:cNvSpPr txBox="1"/>
          <p:nvPr/>
        </p:nvSpPr>
        <p:spPr>
          <a:xfrm>
            <a:off x="402225" y="10776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Kriteriji i pokazatelji</a:t>
            </a:r>
            <a:endParaRPr sz="1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94" name="Google Shape;194;p8" title="ChatGPT Image 12 ago 2025, 10_55_3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0641" y="3219536"/>
            <a:ext cx="242865" cy="242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8" title="ChatGPT Image 12 ago 2025, 11_12_31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81803" y="3693405"/>
            <a:ext cx="242865" cy="242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8" title="ChatGPT Image 12 ago 2025, 11_12_37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81795" y="3330035"/>
            <a:ext cx="242865" cy="242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8" title="ChatGPT Image 12 ago 2025, 10_57_27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450641" y="3566864"/>
            <a:ext cx="242865" cy="242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8" title="ChatGPT Image 12 ago 2025, 10_58_21.png"/>
          <p:cNvPicPr preferRelativeResize="0"/>
          <p:nvPr/>
        </p:nvPicPr>
        <p:blipFill rotWithShape="1">
          <a:blip r:embed="rId7">
            <a:alphaModFix/>
          </a:blip>
          <a:srcRect l="66215" t="6785" r="10066" b="59322"/>
          <a:stretch/>
        </p:blipFill>
        <p:spPr>
          <a:xfrm>
            <a:off x="4450638" y="3948443"/>
            <a:ext cx="242872" cy="231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8" title="ChatGPT Image 12 ago 2025, 10_58_21.png"/>
          <p:cNvPicPr preferRelativeResize="0"/>
          <p:nvPr/>
        </p:nvPicPr>
        <p:blipFill rotWithShape="1">
          <a:blip r:embed="rId7">
            <a:alphaModFix/>
          </a:blip>
          <a:srcRect l="11409" t="52082" r="65323" b="11003"/>
          <a:stretch/>
        </p:blipFill>
        <p:spPr>
          <a:xfrm>
            <a:off x="4450638" y="4318547"/>
            <a:ext cx="242872" cy="2568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8" title="ChatGPT Image 12 ago 2025, 11_45_50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69296" y="4056748"/>
            <a:ext cx="267853" cy="267853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8"/>
          <p:cNvSpPr txBox="1"/>
          <p:nvPr/>
        </p:nvSpPr>
        <p:spPr>
          <a:xfrm>
            <a:off x="476839" y="2433776"/>
            <a:ext cx="3000000" cy="2185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Srednjoeuropska verzija RNTool uključuje ukupno </a:t>
            </a: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1.022 kriterija ocjenjivanja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, raspoređenih na sljedeći način: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952</a:t>
            </a: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kriterija ranjivosti i izloženosti (izravno povezanih s kategorijama rizika)</a:t>
            </a:r>
            <a:br>
              <a:rPr lang="es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70</a:t>
            </a: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kriterija opasnosti (povezanih s pitanjima).</a:t>
            </a: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02" name="Google Shape;202;p8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203" name="Google Shape;203;p8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04" name="Google Shape;204;p8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5" name="Google Shape;205;p8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6" name="Google Shape;206;p8"/>
          <p:cNvSpPr txBox="1"/>
          <p:nvPr/>
        </p:nvSpPr>
        <p:spPr>
          <a:xfrm>
            <a:off x="8332886" y="4749514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9"/>
          <p:cNvSpPr txBox="1"/>
          <p:nvPr/>
        </p:nvSpPr>
        <p:spPr>
          <a:xfrm>
            <a:off x="608420" y="23215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Struktura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2" name="Google Shape;212;p9"/>
          <p:cNvSpPr txBox="1"/>
          <p:nvPr/>
        </p:nvSpPr>
        <p:spPr>
          <a:xfrm>
            <a:off x="402225" y="696650"/>
            <a:ext cx="3980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265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Primjeri kriterija i pokazatelja</a:t>
            </a:r>
            <a:endParaRPr sz="1800" b="1" i="0" u="none" strike="noStrike" cap="none" dirty="0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213" name="Google Shape;213;p9"/>
          <p:cNvGraphicFramePr/>
          <p:nvPr>
            <p:extLst>
              <p:ext uri="{D42A27DB-BD31-4B8C-83A1-F6EECF244321}">
                <p14:modId xmlns:p14="http://schemas.microsoft.com/office/powerpoint/2010/main" val="740960021"/>
              </p:ext>
            </p:extLst>
          </p:nvPr>
        </p:nvGraphicFramePr>
        <p:xfrm>
          <a:off x="252425" y="1268025"/>
          <a:ext cx="8639150" cy="3644702"/>
        </p:xfrm>
        <a:graphic>
          <a:graphicData uri="http://schemas.openxmlformats.org/drawingml/2006/table">
            <a:tbl>
              <a:tblPr>
                <a:noFill/>
                <a:tableStyleId>{FD344E05-B1E4-408F-A37C-2359E1EDC3BA}</a:tableStyleId>
              </a:tblPr>
              <a:tblGrid>
                <a:gridCol w="1053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9864">
                  <a:extLst>
                    <a:ext uri="{9D8B030D-6E8A-4147-A177-3AD203B41FA5}">
                      <a16:colId xmlns:a16="http://schemas.microsoft.com/office/drawing/2014/main" val="3441655892"/>
                    </a:ext>
                  </a:extLst>
                </a:gridCol>
                <a:gridCol w="3074525">
                  <a:extLst>
                    <a:ext uri="{9D8B030D-6E8A-4147-A177-3AD203B41FA5}">
                      <a16:colId xmlns:a16="http://schemas.microsoft.com/office/drawing/2014/main" val="2531760338"/>
                    </a:ext>
                  </a:extLst>
                </a:gridCol>
                <a:gridCol w="2330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solidFill>
                            <a:srgbClr val="FFFFFF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G10</a:t>
                      </a:r>
                      <a:endParaRPr sz="1000" b="1" u="none" strike="noStrike" cap="none">
                        <a:solidFill>
                          <a:srgbClr val="FFFFFF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663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solidFill>
                            <a:srgbClr val="FFFFFF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TURIZAM</a:t>
                      </a:r>
                      <a:endParaRPr sz="1000" b="1" u="none" strike="noStrike" cap="none">
                        <a:solidFill>
                          <a:srgbClr val="FFFFFF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b">
                    <a:lnT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G10.1</a:t>
                      </a:r>
                      <a:endParaRPr sz="1000" b="1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b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 od štete za hotele i odmarališta</a:t>
                      </a:r>
                      <a:endParaRPr sz="1000" b="1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350"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solidFill>
                            <a:srgbClr val="996633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RANJIVOST</a:t>
                      </a:r>
                      <a:endParaRPr sz="1000" b="1" u="none" strike="noStrike" cap="none">
                        <a:solidFill>
                          <a:srgbClr val="996633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Zakonik</a:t>
                      </a:r>
                      <a:endParaRPr sz="1000" b="1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</a:t>
                      </a:r>
                      <a:endParaRPr sz="1000" b="1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</a:t>
                      </a:r>
                      <a:endParaRPr sz="1000" b="1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</a:t>
                      </a:r>
                      <a:endParaRPr sz="1000" b="1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G10.1.1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 dirty="0" err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Litica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Udaljenost od </a:t>
                      </a:r>
                      <a:r>
                        <a:rPr lang="en-GB" sz="1000" u="none" strike="noStrike" cap="none" dirty="0" err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vrha</a:t>
                      </a:r>
                      <a:r>
                        <a:rPr lang="en-GB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r>
                        <a:rPr lang="en-GB" sz="1000" u="none" strike="noStrike" cap="none" dirty="0" err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ili</a:t>
                      </a:r>
                      <a:r>
                        <a:rPr lang="en-GB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r>
                        <a:rPr lang="en-GB" sz="1000" u="none" strike="noStrike" cap="none" dirty="0" err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dna</a:t>
                      </a:r>
                      <a:r>
                        <a:rPr lang="en-GB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r>
                        <a:rPr lang="en-GB" sz="1000" u="none" strike="noStrike" cap="none" dirty="0" err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litice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Metri (m)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8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G10.1.2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Sustavi odvodnje na licu mjesta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Prisutnost sustava odvodnje unutar područja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Kapacitet u litrama u sekundi (L/s); Stanje (dobro/pošteno/loše)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57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G10.1.3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Potporne konstrukcije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Prisutnost potpornih konstrukcija ili sustava za stabilizaciju kosine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(Da/Ne)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350"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b="1" u="none" strike="noStrike" cap="none">
                          <a:solidFill>
                            <a:srgbClr val="996633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IZLOŽENOST</a:t>
                      </a:r>
                      <a:endParaRPr sz="1000" b="1" u="none" strike="noStrike" cap="none">
                        <a:solidFill>
                          <a:srgbClr val="996633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57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G10.1-E1</a:t>
                      </a:r>
                      <a:endParaRPr sz="1000" u="none" strike="noStrike" cap="none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hotela i odmarališta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Ukupni izgrađeni volumen hotela i odmarališta podijeljen s proširenjem urbanog područja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hr" sz="1000" u="none" strike="noStrike" cap="none" dirty="0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m3/m2</a:t>
                      </a:r>
                      <a:endParaRPr sz="1000" u="none" strike="noStrike" cap="none" dirty="0"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73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214" name="Google Shape;214;p9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215" name="Google Shape;215;p9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16" name="Google Shape;216;p9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17" name="Google Shape;217;p9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8" name="Google Shape;218;p9"/>
          <p:cNvSpPr txBox="1"/>
          <p:nvPr/>
        </p:nvSpPr>
        <p:spPr>
          <a:xfrm>
            <a:off x="8348547" y="4765438"/>
            <a:ext cx="217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0"/>
          <p:cNvSpPr txBox="1"/>
          <p:nvPr/>
        </p:nvSpPr>
        <p:spPr>
          <a:xfrm>
            <a:off x="613295" y="2224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Struktura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4" name="Google Shape;224;p10"/>
          <p:cNvSpPr/>
          <p:nvPr/>
        </p:nvSpPr>
        <p:spPr>
          <a:xfrm>
            <a:off x="6287525" y="3039625"/>
            <a:ext cx="2226900" cy="1595700"/>
          </a:xfrm>
          <a:prstGeom prst="roundRect">
            <a:avLst>
              <a:gd name="adj" fmla="val 16667"/>
            </a:avLst>
          </a:prstGeom>
          <a:solidFill>
            <a:srgbClr val="18BAA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0"/>
          <p:cNvSpPr/>
          <p:nvPr/>
        </p:nvSpPr>
        <p:spPr>
          <a:xfrm>
            <a:off x="3096550" y="3039625"/>
            <a:ext cx="2732700" cy="1595700"/>
          </a:xfrm>
          <a:prstGeom prst="roundRect">
            <a:avLst>
              <a:gd name="adj" fmla="val 16667"/>
            </a:avLst>
          </a:prstGeom>
          <a:solidFill>
            <a:srgbClr val="F68A4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0"/>
          <p:cNvSpPr/>
          <p:nvPr/>
        </p:nvSpPr>
        <p:spPr>
          <a:xfrm>
            <a:off x="457850" y="3039625"/>
            <a:ext cx="1968900" cy="1595700"/>
          </a:xfrm>
          <a:prstGeom prst="roundRect">
            <a:avLst>
              <a:gd name="adj" fmla="val 16667"/>
            </a:avLst>
          </a:prstGeom>
          <a:solidFill>
            <a:srgbClr val="9ACA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0"/>
          <p:cNvSpPr txBox="1"/>
          <p:nvPr/>
        </p:nvSpPr>
        <p:spPr>
          <a:xfrm>
            <a:off x="6241050" y="3128075"/>
            <a:ext cx="2432100" cy="135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6</a:t>
            </a:r>
            <a:endParaRPr sz="16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Reference: znanstvena literatura, tehnički standardi ili institucionalni izvori koji potvrđuju pokazatelj.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8" name="Google Shape;228;p10"/>
          <p:cNvSpPr txBox="1"/>
          <p:nvPr/>
        </p:nvSpPr>
        <p:spPr>
          <a:xfrm>
            <a:off x="3072000" y="3128075"/>
            <a:ext cx="30000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5</a:t>
            </a:r>
            <a:br>
              <a:rPr lang="es" sz="16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Izvori podataka, prijedlozi o tome gdje pronaći ili kako prikupiti potrebne podatke</a:t>
            </a: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9" name="Google Shape;229;p10"/>
          <p:cNvSpPr txBox="1"/>
          <p:nvPr/>
        </p:nvSpPr>
        <p:spPr>
          <a:xfrm>
            <a:off x="433300" y="3026656"/>
            <a:ext cx="2226900" cy="16927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4</a:t>
            </a:r>
            <a:endParaRPr lang="en-GB" sz="1600" b="1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br>
              <a:rPr lang="es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Metoda procjene, smjernice o tome kako treba izračunati ili odrediti vrijednost pokazatelja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0" name="Google Shape;230;p10"/>
          <p:cNvSpPr/>
          <p:nvPr/>
        </p:nvSpPr>
        <p:spPr>
          <a:xfrm>
            <a:off x="4300750" y="3182325"/>
            <a:ext cx="324300" cy="3243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0"/>
          <p:cNvSpPr/>
          <p:nvPr/>
        </p:nvSpPr>
        <p:spPr>
          <a:xfrm>
            <a:off x="7182000" y="3182325"/>
            <a:ext cx="324300" cy="3243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0"/>
          <p:cNvSpPr/>
          <p:nvPr/>
        </p:nvSpPr>
        <p:spPr>
          <a:xfrm>
            <a:off x="6287525" y="1323075"/>
            <a:ext cx="2226900" cy="1527600"/>
          </a:xfrm>
          <a:prstGeom prst="roundRect">
            <a:avLst>
              <a:gd name="adj" fmla="val 16667"/>
            </a:avLst>
          </a:prstGeom>
          <a:solidFill>
            <a:srgbClr val="18BAA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0"/>
          <p:cNvSpPr/>
          <p:nvPr/>
        </p:nvSpPr>
        <p:spPr>
          <a:xfrm>
            <a:off x="3096550" y="1323075"/>
            <a:ext cx="2732700" cy="1527600"/>
          </a:xfrm>
          <a:prstGeom prst="roundRect">
            <a:avLst>
              <a:gd name="adj" fmla="val 16667"/>
            </a:avLst>
          </a:prstGeom>
          <a:solidFill>
            <a:srgbClr val="F68A4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0"/>
          <p:cNvSpPr/>
          <p:nvPr/>
        </p:nvSpPr>
        <p:spPr>
          <a:xfrm>
            <a:off x="457850" y="1323075"/>
            <a:ext cx="1968900" cy="1595700"/>
          </a:xfrm>
          <a:prstGeom prst="roundRect">
            <a:avLst>
              <a:gd name="adj" fmla="val 16667"/>
            </a:avLst>
          </a:prstGeom>
          <a:solidFill>
            <a:srgbClr val="9ACA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0"/>
          <p:cNvSpPr txBox="1"/>
          <p:nvPr/>
        </p:nvSpPr>
        <p:spPr>
          <a:xfrm>
            <a:off x="6241050" y="1411525"/>
            <a:ext cx="2432100" cy="14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16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Referentne vrijednosti: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mjerilo 0, optimalno stanje (normalizirani rezultat = 0)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Mjerilo 1, kritično stanje (normalizirani rezultat = 1)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6" name="Google Shape;236;p10"/>
          <p:cNvSpPr txBox="1"/>
          <p:nvPr/>
        </p:nvSpPr>
        <p:spPr>
          <a:xfrm>
            <a:off x="3072000" y="1411525"/>
            <a:ext cx="3000000" cy="954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br>
              <a:rPr lang="es" sz="16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Smjer izvedbe: Više je bolje (HiB), niže je bolje (LiB) ili kvalitativno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7" name="Google Shape;237;p10"/>
          <p:cNvSpPr txBox="1"/>
          <p:nvPr/>
        </p:nvSpPr>
        <p:spPr>
          <a:xfrm>
            <a:off x="457850" y="1411525"/>
            <a:ext cx="2226900" cy="1277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1600" b="1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br>
              <a:rPr lang="es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hr" sz="11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Opis pokazatelja i njegove mjerne jedinice (ako je primjenjivo)</a:t>
            </a:r>
            <a:endParaRPr sz="11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8" name="Google Shape;238;p10"/>
          <p:cNvSpPr/>
          <p:nvPr/>
        </p:nvSpPr>
        <p:spPr>
          <a:xfrm>
            <a:off x="1307550" y="1540115"/>
            <a:ext cx="324300" cy="3243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0"/>
          <p:cNvSpPr/>
          <p:nvPr/>
        </p:nvSpPr>
        <p:spPr>
          <a:xfrm>
            <a:off x="4300750" y="1465775"/>
            <a:ext cx="324300" cy="3243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0"/>
          <p:cNvSpPr/>
          <p:nvPr/>
        </p:nvSpPr>
        <p:spPr>
          <a:xfrm>
            <a:off x="7182000" y="1465775"/>
            <a:ext cx="324300" cy="3243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0"/>
          <p:cNvSpPr txBox="1"/>
          <p:nvPr/>
        </p:nvSpPr>
        <p:spPr>
          <a:xfrm>
            <a:off x="435875" y="778900"/>
            <a:ext cx="83364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Za svaki pokazatelj</a:t>
            </a:r>
            <a:r>
              <a:rPr lang="en-GB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,</a:t>
            </a:r>
            <a:r>
              <a:rPr lang="hr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 RNTool pruža:</a:t>
            </a:r>
            <a:endParaRPr sz="1200" b="0" i="0" u="none" strike="noStrike" cap="none" dirty="0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2" name="Google Shape;242;p10"/>
          <p:cNvSpPr txBox="1"/>
          <p:nvPr/>
        </p:nvSpPr>
        <p:spPr>
          <a:xfrm>
            <a:off x="1527228" y="4707300"/>
            <a:ext cx="7029000" cy="3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hr" sz="900" b="1" i="0" u="none" strike="noStrike" cap="none">
                <a:solidFill>
                  <a:srgbClr val="90ABB1"/>
                </a:solidFill>
                <a:latin typeface="Trebuchet MS"/>
                <a:ea typeface="Trebuchet MS"/>
                <a:cs typeface="Trebuchet MS"/>
                <a:sym typeface="Trebuchet MS"/>
              </a:rPr>
              <a:t>Napomena:</a:t>
            </a:r>
            <a:r>
              <a:rPr lang="hr" sz="900" b="0" i="0" u="none" strike="noStrike" cap="none">
                <a:solidFill>
                  <a:srgbClr val="90ABB1"/>
                </a:solidFill>
                <a:latin typeface="Trebuchet MS"/>
                <a:ea typeface="Trebuchet MS"/>
                <a:cs typeface="Trebuchet MS"/>
                <a:sym typeface="Trebuchet MS"/>
              </a:rPr>
              <a:t> Referentne vrijednosti definirane su u RNTool-u, ali su namijenjene prilagodbi lokalnom kontekstu radi učinkovite uporabe.</a:t>
            </a:r>
            <a:endParaRPr sz="900" b="0" i="0" u="none" strike="noStrike" cap="none">
              <a:solidFill>
                <a:srgbClr val="90ABB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3" name="Google Shape;243;p10"/>
          <p:cNvSpPr/>
          <p:nvPr/>
        </p:nvSpPr>
        <p:spPr>
          <a:xfrm>
            <a:off x="1291350" y="3158800"/>
            <a:ext cx="324300" cy="3243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44" name="Google Shape;244;p10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245" name="Google Shape;245;p10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46" name="Google Shape;246;p10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47" name="Google Shape;247;p10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8" name="Google Shape;248;p10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1"/>
          <p:cNvSpPr txBox="1"/>
          <p:nvPr/>
        </p:nvSpPr>
        <p:spPr>
          <a:xfrm>
            <a:off x="613295" y="2224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Kontekstualizacija RNTool-a</a:t>
            </a:r>
            <a:endParaRPr sz="2800" b="1" i="0" u="none" strike="noStrike" cap="none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4" name="Google Shape;254;p11"/>
          <p:cNvSpPr txBox="1"/>
          <p:nvPr/>
        </p:nvSpPr>
        <p:spPr>
          <a:xfrm>
            <a:off x="430670" y="1350245"/>
            <a:ext cx="4141330" cy="341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RNTool je generički okvir za procjenu koji pruža sveobuhvatnu strukturu za procjenu klimatskih rizika na razini susjedstva. </a:t>
            </a:r>
            <a:endParaRPr dirty="0"/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chemeClr val="accent3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Međutim, </a:t>
            </a:r>
            <a:r>
              <a:rPr lang="hr" sz="1200" b="1" i="0" u="none" strike="noStrike" cap="none" dirty="0">
                <a:solidFill>
                  <a:srgbClr val="92D050"/>
                </a:solidFill>
                <a:latin typeface="Trebuchet MS"/>
                <a:ea typeface="Trebuchet MS"/>
                <a:cs typeface="Trebuchet MS"/>
                <a:sym typeface="Trebuchet MS"/>
              </a:rPr>
              <a:t>da bi postao operativni </a:t>
            </a: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alat, RNTool mora proći proces kontekstualizacije. Tim se procesom generički okvir pretvara u alat za operativnu procjenu. </a:t>
            </a:r>
            <a:endParaRPr dirty="0"/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chemeClr val="accent3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Proces kontekstualizacije uključuje nekoliko </a:t>
            </a:r>
            <a:r>
              <a:rPr lang="hr" sz="1200" b="0" i="0" u="none" strike="noStrike" cap="none" dirty="0">
                <a:solidFill>
                  <a:srgbClr val="92D050"/>
                </a:solidFill>
                <a:latin typeface="Trebuchet MS"/>
                <a:ea typeface="Trebuchet MS"/>
                <a:cs typeface="Trebuchet MS"/>
                <a:sym typeface="Trebuchet MS"/>
              </a:rPr>
              <a:t>ključnih koraka</a:t>
            </a: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, od kojih svaki doprinosi prilagođavanju RNTool-a jedinstvenim karakteristikama lokalnog konteksta.</a:t>
            </a:r>
            <a:endParaRPr dirty="0"/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br>
              <a:rPr lang="es" sz="1200" b="0" i="0" u="none" strike="noStrike" cap="none" dirty="0">
                <a:solidFill>
                  <a:srgbClr val="9ACA3C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 dirty="0">
              <a:solidFill>
                <a:srgbClr val="9ACA3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55" name="Google Shape;255;p11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256" name="Google Shape;256;p11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57" name="Google Shape;257;p11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58" name="Google Shape;258;p11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9" name="Google Shape;259;p11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1"/>
          <p:cNvSpPr txBox="1"/>
          <p:nvPr/>
        </p:nvSpPr>
        <p:spPr>
          <a:xfrm>
            <a:off x="4951140" y="1722064"/>
            <a:ext cx="3850888" cy="2015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92D050"/>
                </a:solidFill>
                <a:latin typeface="Trebuchet MS"/>
                <a:ea typeface="Trebuchet MS"/>
                <a:cs typeface="Trebuchet MS"/>
                <a:sym typeface="Trebuchet MS"/>
              </a:rPr>
              <a:t>Ključni koraci:</a:t>
            </a:r>
            <a:endParaRPr dirty="0"/>
          </a:p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92D05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marR="21590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Arial"/>
              <a:buAutoNum type="arabicPeriod"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Odabir relevantnih p</a:t>
            </a:r>
            <a:r>
              <a:rPr lang="en-GB" sz="1200" b="0" i="0" u="none" strike="noStrike" cap="none" dirty="0" err="1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roblema</a:t>
            </a: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 (opasnosti)</a:t>
            </a:r>
            <a:endParaRPr dirty="0"/>
          </a:p>
          <a:p>
            <a:pPr marL="228600" marR="21590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Arial"/>
              <a:buAutoNum type="arabicPeriod"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Odabir makrokategorija (urbani sektori)</a:t>
            </a:r>
            <a:endParaRPr dirty="0"/>
          </a:p>
          <a:p>
            <a:pPr marL="228600" marR="21590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Arial"/>
              <a:buAutoNum type="arabicPeriod"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Odabir kategorija rizika</a:t>
            </a:r>
            <a:endParaRPr sz="1200" b="0" i="0" u="none" strike="noStrike" cap="none" dirty="0">
              <a:solidFill>
                <a:schemeClr val="accent3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28600" marR="21590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Arial"/>
              <a:buAutoNum type="arabicPeriod"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Komparativna analiza kriterija</a:t>
            </a:r>
            <a:endParaRPr dirty="0"/>
          </a:p>
          <a:p>
            <a:pPr marL="228600" marR="21590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Arial"/>
              <a:buAutoNum type="arabicPeriod"/>
            </a:pPr>
            <a:r>
              <a:rPr lang="hr" sz="1200" b="0" i="0" u="none" strike="noStrike" cap="none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Dodjela </a:t>
            </a:r>
            <a:r>
              <a:rPr lang="en-GB" sz="1200" dirty="0" err="1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težinskog</a:t>
            </a:r>
            <a:r>
              <a:rPr lang="en-GB" sz="1200" dirty="0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faktora</a:t>
            </a:r>
            <a:endParaRPr sz="1200" b="0" i="0" u="none" strike="noStrike" cap="none" dirty="0">
              <a:solidFill>
                <a:schemeClr val="accent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2"/>
          <p:cNvSpPr/>
          <p:nvPr/>
        </p:nvSpPr>
        <p:spPr>
          <a:xfrm>
            <a:off x="1405500" y="3260375"/>
            <a:ext cx="1303800" cy="1303800"/>
          </a:xfrm>
          <a:prstGeom prst="ellipse">
            <a:avLst/>
          </a:prstGeom>
          <a:noFill/>
          <a:ln w="19050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2"/>
          <p:cNvSpPr/>
          <p:nvPr/>
        </p:nvSpPr>
        <p:spPr>
          <a:xfrm>
            <a:off x="3089125" y="3260375"/>
            <a:ext cx="1303800" cy="1303800"/>
          </a:xfrm>
          <a:prstGeom prst="ellipse">
            <a:avLst/>
          </a:prstGeom>
          <a:noFill/>
          <a:ln w="19050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2"/>
          <p:cNvSpPr txBox="1"/>
          <p:nvPr/>
        </p:nvSpPr>
        <p:spPr>
          <a:xfrm>
            <a:off x="402225" y="1172650"/>
            <a:ext cx="8066700" cy="12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Da bi postao operativni alat, RNTool mora proći proces kontekstualizacije. Tim se procesom generički okvir pretvara u alat za operativnu procjenu. Proces kontekstualizacije uključuje nekoliko ključnih koraka, od kojih svaki doprinosi prilagođavanju RNTool-a jedinstvenim karakteristikama lokalnog konteksta.</a:t>
            </a: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8" name="Google Shape;268;p12"/>
          <p:cNvSpPr txBox="1"/>
          <p:nvPr/>
        </p:nvSpPr>
        <p:spPr>
          <a:xfrm>
            <a:off x="613295" y="3101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Kontekstualizacija RNTool-a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9" name="Google Shape;269;p12"/>
          <p:cNvSpPr txBox="1"/>
          <p:nvPr/>
        </p:nvSpPr>
        <p:spPr>
          <a:xfrm>
            <a:off x="402225" y="2273086"/>
            <a:ext cx="8392200" cy="815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Prvi korak: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br>
              <a:rPr lang="es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Odabir relevantnih p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roblema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(opasnosti) koja su najrelevantnija za specifičan kontekst općine. Ovaj odabir mo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gu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voditi: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0" name="Google Shape;270;p12"/>
          <p:cNvSpPr txBox="1"/>
          <p:nvPr/>
        </p:nvSpPr>
        <p:spPr>
          <a:xfrm>
            <a:off x="402225" y="1077650"/>
            <a:ext cx="4892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14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5.2.1 Odabir relevantnih pitanja (opasnosti)</a:t>
            </a:r>
            <a:endParaRPr sz="14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1" name="Google Shape;271;p12"/>
          <p:cNvSpPr txBox="1"/>
          <p:nvPr/>
        </p:nvSpPr>
        <p:spPr>
          <a:xfrm>
            <a:off x="6356075" y="3484285"/>
            <a:ext cx="15516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Savjetovanje s lokalnim stručnjacima i dionicima.</a:t>
            </a:r>
            <a:endParaRPr sz="11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2" name="Google Shape;272;p12"/>
          <p:cNvSpPr txBox="1"/>
          <p:nvPr/>
        </p:nvSpPr>
        <p:spPr>
          <a:xfrm>
            <a:off x="4760075" y="3524038"/>
            <a:ext cx="15960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Povijesni podaci o ekstremnim vremenskim prilikama</a:t>
            </a:r>
            <a:endParaRPr sz="11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3" name="Google Shape;273;p12"/>
          <p:cNvSpPr txBox="1"/>
          <p:nvPr/>
        </p:nvSpPr>
        <p:spPr>
          <a:xfrm>
            <a:off x="3085125" y="3333306"/>
            <a:ext cx="15516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Regionalni ili nacionalni planovi i strategije za prilagodbu klimatskim promjenama</a:t>
            </a:r>
            <a:endParaRPr sz="11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4" name="Google Shape;274;p12"/>
          <p:cNvSpPr txBox="1"/>
          <p:nvPr/>
        </p:nvSpPr>
        <p:spPr>
          <a:xfrm>
            <a:off x="1288975" y="3431274"/>
            <a:ext cx="17490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hr" sz="11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Postojeći akcijski planovi za održivu energiju i klimu (SECAP-ovi)</a:t>
            </a:r>
            <a:endParaRPr sz="11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5" name="Google Shape;275;p12"/>
          <p:cNvSpPr/>
          <p:nvPr/>
        </p:nvSpPr>
        <p:spPr>
          <a:xfrm>
            <a:off x="4772750" y="3260375"/>
            <a:ext cx="1303800" cy="1303800"/>
          </a:xfrm>
          <a:prstGeom prst="ellipse">
            <a:avLst/>
          </a:prstGeom>
          <a:noFill/>
          <a:ln w="19050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12"/>
          <p:cNvSpPr/>
          <p:nvPr/>
        </p:nvSpPr>
        <p:spPr>
          <a:xfrm>
            <a:off x="6368625" y="3260375"/>
            <a:ext cx="1303800" cy="1303800"/>
          </a:xfrm>
          <a:prstGeom prst="ellipse">
            <a:avLst/>
          </a:prstGeom>
          <a:noFill/>
          <a:ln w="19050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12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2"/>
          <p:cNvSpPr/>
          <p:nvPr/>
        </p:nvSpPr>
        <p:spPr>
          <a:xfrm>
            <a:off x="164850" y="116150"/>
            <a:ext cx="8775175" cy="4907975"/>
          </a:xfrm>
          <a:prstGeom prst="flowChartProcess">
            <a:avLst/>
          </a:prstGeom>
          <a:noFill/>
          <a:ln w="1905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9" name="Google Shape;279;p12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280" name="Google Shape;280;p12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81" name="Google Shape;281;p12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82" name="Google Shape;282;p12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3" name="Google Shape;283;p12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"/>
          <p:cNvSpPr txBox="1"/>
          <p:nvPr/>
        </p:nvSpPr>
        <p:spPr>
          <a:xfrm>
            <a:off x="618170" y="29545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Kontekstualizacija RNTool-a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89" name="Google Shape;289;p13"/>
          <p:cNvSpPr txBox="1"/>
          <p:nvPr/>
        </p:nvSpPr>
        <p:spPr>
          <a:xfrm>
            <a:off x="402225" y="1554150"/>
            <a:ext cx="79980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Drugi korak:</a:t>
            </a:r>
            <a:endParaRPr sz="1200" b="0" i="0" u="none" strike="noStrike" cap="none" dirty="0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Za svaki odabrani problem (opasnost), sljedeći korak je identificiranje urbanih sektora (makrokategorija) koji su izloženi i potencijalno pogođeni. Ovaj se odabir temelji na: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0" name="Google Shape;290;p13"/>
          <p:cNvSpPr txBox="1"/>
          <p:nvPr/>
        </p:nvSpPr>
        <p:spPr>
          <a:xfrm>
            <a:off x="402225" y="1077650"/>
            <a:ext cx="4892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14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5.2.2. Odabir makrokategorija (gradski sektori)</a:t>
            </a:r>
            <a:endParaRPr sz="14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1" name="Google Shape;291;p13"/>
          <p:cNvSpPr txBox="1"/>
          <p:nvPr/>
        </p:nvSpPr>
        <p:spPr>
          <a:xfrm>
            <a:off x="6404025" y="2600900"/>
            <a:ext cx="19962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Institucionalni kapacitet za provedbu mjera prilagodbe u svakom sektoru.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13"/>
          <p:cNvSpPr txBox="1"/>
          <p:nvPr/>
        </p:nvSpPr>
        <p:spPr>
          <a:xfrm>
            <a:off x="2901225" y="2521827"/>
            <a:ext cx="3000000" cy="20312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Ovisnost usluga o izloženoj infrastrukturi. Ako se pravilno funkcioniranje sektora (npr. zdravstvo)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oslanja na infrastrukturu koja je izložena riziku od određene opasnosti, tada bi sektor te infrastrukture (npr. energija, voda, mobilnost) trebao biti uključen u procjenu čak i ako to nije primarni cilj opasnosti.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13"/>
          <p:cNvSpPr txBox="1"/>
          <p:nvPr/>
        </p:nvSpPr>
        <p:spPr>
          <a:xfrm>
            <a:off x="402225" y="2578975"/>
            <a:ext cx="19962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Prisutnost i kritičnost urbanih funkcija u općini (npr. mobilnost, zdravlje, voda)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13"/>
          <p:cNvSpPr/>
          <p:nvPr/>
        </p:nvSpPr>
        <p:spPr>
          <a:xfrm>
            <a:off x="329175" y="2557675"/>
            <a:ext cx="1970700" cy="18897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13"/>
          <p:cNvSpPr/>
          <p:nvPr/>
        </p:nvSpPr>
        <p:spPr>
          <a:xfrm>
            <a:off x="2837925" y="2557675"/>
            <a:ext cx="2941500" cy="18897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13"/>
          <p:cNvSpPr/>
          <p:nvPr/>
        </p:nvSpPr>
        <p:spPr>
          <a:xfrm>
            <a:off x="6317475" y="2557675"/>
            <a:ext cx="1970700" cy="18897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13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3"/>
          <p:cNvSpPr/>
          <p:nvPr/>
        </p:nvSpPr>
        <p:spPr>
          <a:xfrm>
            <a:off x="164850" y="116150"/>
            <a:ext cx="8775175" cy="4907975"/>
          </a:xfrm>
          <a:prstGeom prst="flowChartProcess">
            <a:avLst/>
          </a:prstGeom>
          <a:noFill/>
          <a:ln w="1905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9" name="Google Shape;299;p13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300" name="Google Shape;300;p13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01" name="Google Shape;301;p13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02" name="Google Shape;302;p13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3" name="Google Shape;303;p13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13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4"/>
          <p:cNvSpPr/>
          <p:nvPr/>
        </p:nvSpPr>
        <p:spPr>
          <a:xfrm>
            <a:off x="767400" y="3337025"/>
            <a:ext cx="1632300" cy="400200"/>
          </a:xfrm>
          <a:prstGeom prst="roundRect">
            <a:avLst>
              <a:gd name="adj" fmla="val 16667"/>
            </a:avLst>
          </a:prstGeom>
          <a:solidFill>
            <a:srgbClr val="F68A4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4"/>
          <p:cNvSpPr/>
          <p:nvPr/>
        </p:nvSpPr>
        <p:spPr>
          <a:xfrm>
            <a:off x="3072000" y="3337025"/>
            <a:ext cx="2708700" cy="400200"/>
          </a:xfrm>
          <a:prstGeom prst="roundRect">
            <a:avLst>
              <a:gd name="adj" fmla="val 16667"/>
            </a:avLst>
          </a:prstGeom>
          <a:solidFill>
            <a:srgbClr val="F68A4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14"/>
          <p:cNvSpPr/>
          <p:nvPr/>
        </p:nvSpPr>
        <p:spPr>
          <a:xfrm>
            <a:off x="6432225" y="3337025"/>
            <a:ext cx="1632300" cy="400200"/>
          </a:xfrm>
          <a:prstGeom prst="roundRect">
            <a:avLst>
              <a:gd name="adj" fmla="val 16667"/>
            </a:avLst>
          </a:prstGeom>
          <a:solidFill>
            <a:srgbClr val="F68A4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4"/>
          <p:cNvSpPr txBox="1"/>
          <p:nvPr/>
        </p:nvSpPr>
        <p:spPr>
          <a:xfrm>
            <a:off x="618170" y="28085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Kontekstualizacija RNTool-a 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2" name="Google Shape;312;p14"/>
          <p:cNvSpPr txBox="1"/>
          <p:nvPr/>
        </p:nvSpPr>
        <p:spPr>
          <a:xfrm>
            <a:off x="402225" y="1648525"/>
            <a:ext cx="7998000" cy="1338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Treći korak:</a:t>
            </a:r>
            <a:endParaRPr sz="1200" b="1" i="0" u="none" strike="noStrike" cap="none" dirty="0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Nakon odabira relevantnih gradskih sektora, sljedeći je korak utvrđivanje kategorija rizika koje predstavljaju specifične interakcije između opasnosti i izloženih elemenata koji predstavljaju opipljive i procjenjive klimatske rizike. Trebalo bi zadržati samo najrelevantnije 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najlakše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za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procijenu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kategorije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rizika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na temelju: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3" name="Google Shape;313;p14"/>
          <p:cNvSpPr txBox="1"/>
          <p:nvPr/>
        </p:nvSpPr>
        <p:spPr>
          <a:xfrm>
            <a:off x="402225" y="1077650"/>
            <a:ext cx="4892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hr" sz="14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5.2.3. Odabir kategorija rizika </a:t>
            </a:r>
            <a:endParaRPr sz="14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4" name="Google Shape;314;p14"/>
          <p:cNvSpPr txBox="1"/>
          <p:nvPr/>
        </p:nvSpPr>
        <p:spPr>
          <a:xfrm>
            <a:off x="6356025" y="3341700"/>
            <a:ext cx="1968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Prioritet</a:t>
            </a:r>
            <a:r>
              <a:rPr lang="en-GB" sz="1200" dirty="0" err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ima</a:t>
            </a: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dionika</a:t>
            </a: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5" name="Google Shape;315;p14"/>
          <p:cNvSpPr txBox="1"/>
          <p:nvPr/>
        </p:nvSpPr>
        <p:spPr>
          <a:xfrm>
            <a:off x="3072000" y="3284552"/>
            <a:ext cx="30000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Stratešk</a:t>
            </a:r>
            <a:r>
              <a:rPr lang="en-GB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e</a:t>
            </a: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važnost</a:t>
            </a:r>
            <a:r>
              <a:rPr lang="en-GB" sz="1200" b="0" i="0" u="none" strike="noStrike" cap="none" dirty="0" err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za lokalno planiranje</a:t>
            </a: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6" name="Google Shape;316;p14"/>
          <p:cNvSpPr txBox="1"/>
          <p:nvPr/>
        </p:nvSpPr>
        <p:spPr>
          <a:xfrm>
            <a:off x="645075" y="3300880"/>
            <a:ext cx="20667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Dostupnost</a:t>
            </a:r>
            <a:r>
              <a:rPr lang="en-GB" sz="1200" b="0" i="0" u="none" strike="noStrike" cap="none" dirty="0" err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hr" sz="1200" b="0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podataka</a:t>
            </a:r>
            <a:endParaRPr sz="1200" b="0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7" name="Google Shape;317;p14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4"/>
          <p:cNvSpPr/>
          <p:nvPr/>
        </p:nvSpPr>
        <p:spPr>
          <a:xfrm>
            <a:off x="164850" y="116150"/>
            <a:ext cx="8775175" cy="4907975"/>
          </a:xfrm>
          <a:prstGeom prst="flowChartProcess">
            <a:avLst/>
          </a:prstGeom>
          <a:noFill/>
          <a:ln w="1905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9" name="Google Shape;319;p14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320" name="Google Shape;320;p14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21" name="Google Shape;321;p14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22" name="Google Shape;322;p14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3" name="Google Shape;323;p14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14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5"/>
          <p:cNvSpPr txBox="1"/>
          <p:nvPr/>
        </p:nvSpPr>
        <p:spPr>
          <a:xfrm>
            <a:off x="613295" y="324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Kontekstualizacija RNTool-a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9" name="Google Shape;329;p15"/>
          <p:cNvSpPr txBox="1"/>
          <p:nvPr/>
        </p:nvSpPr>
        <p:spPr>
          <a:xfrm>
            <a:off x="613300" y="1304950"/>
            <a:ext cx="76563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Četvrti korak:</a:t>
            </a:r>
            <a:endParaRPr sz="12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Svaka kategorija rizika procjenjuje se kroz skup kriterija (opasnost, izloženost i ranjivost), od kojih je svaki povezan s određenim pokazateljem. Proces kontekstualizacije zahtijeva:</a:t>
            </a: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0" name="Google Shape;330;p15"/>
          <p:cNvSpPr txBox="1"/>
          <p:nvPr/>
        </p:nvSpPr>
        <p:spPr>
          <a:xfrm>
            <a:off x="613300" y="923500"/>
            <a:ext cx="4869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hr" sz="14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5.2.4. Komparativna analiza kriterija</a:t>
            </a:r>
            <a:endParaRPr sz="14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1" name="Google Shape;331;p15"/>
          <p:cNvSpPr txBox="1"/>
          <p:nvPr/>
        </p:nvSpPr>
        <p:spPr>
          <a:xfrm>
            <a:off x="4714184" y="2366035"/>
            <a:ext cx="3166843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Definiranje ili prilagodba metode procjene za izračun vrijednosti pokazatelja.</a:t>
            </a:r>
            <a:endParaRPr sz="12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2" name="Google Shape;332;p15"/>
          <p:cNvSpPr txBox="1"/>
          <p:nvPr/>
        </p:nvSpPr>
        <p:spPr>
          <a:xfrm>
            <a:off x="743850" y="2281799"/>
            <a:ext cx="3166843" cy="815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Dodjeljivanje lokalnih mjerila (vrijednost 0 za optimalne performanse i vrijednost 1 za kritične performanse)</a:t>
            </a:r>
            <a:endParaRPr sz="1200" b="0" i="0" u="none" strike="noStrike" cap="none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3" name="Google Shape;333;p15"/>
          <p:cNvSpPr txBox="1"/>
          <p:nvPr/>
        </p:nvSpPr>
        <p:spPr>
          <a:xfrm>
            <a:off x="710075" y="3242450"/>
            <a:ext cx="76563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Pri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referentnih vrijednosti i metoda trebalo bi poštovati sljedeću hijerarhiju izvora: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5"/>
          <p:cNvSpPr txBox="1"/>
          <p:nvPr/>
        </p:nvSpPr>
        <p:spPr>
          <a:xfrm>
            <a:off x="710075" y="3944825"/>
            <a:ext cx="17874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Obvezujući propisi (npr. građevinski propisi, zakoni)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15"/>
          <p:cNvSpPr txBox="1"/>
          <p:nvPr/>
        </p:nvSpPr>
        <p:spPr>
          <a:xfrm>
            <a:off x="2696150" y="3852575"/>
            <a:ext cx="18657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Priznate tehničke norme (npr. ISO, CEN, nacionalne norme)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5"/>
          <p:cNvSpPr txBox="1"/>
          <p:nvPr/>
        </p:nvSpPr>
        <p:spPr>
          <a:xfrm>
            <a:off x="4908000" y="3760175"/>
            <a:ext cx="18657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Mjerodavne smjernice (npr. nacionalni planski dokumenti, izvješća EU-a)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15"/>
          <p:cNvSpPr txBox="1"/>
          <p:nvPr/>
        </p:nvSpPr>
        <p:spPr>
          <a:xfrm>
            <a:off x="7119850" y="3727000"/>
            <a:ext cx="16578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Recenzirana znanstvena literatura i druge tehničke reference.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15"/>
          <p:cNvSpPr/>
          <p:nvPr/>
        </p:nvSpPr>
        <p:spPr>
          <a:xfrm>
            <a:off x="710075" y="2313000"/>
            <a:ext cx="3000000" cy="8142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15"/>
          <p:cNvSpPr/>
          <p:nvPr/>
        </p:nvSpPr>
        <p:spPr>
          <a:xfrm>
            <a:off x="4710025" y="2313000"/>
            <a:ext cx="3000000" cy="8142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15"/>
          <p:cNvSpPr txBox="1"/>
          <p:nvPr/>
        </p:nvSpPr>
        <p:spPr>
          <a:xfrm>
            <a:off x="422325" y="4061950"/>
            <a:ext cx="409200" cy="4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1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1" name="Google Shape;341;p15"/>
          <p:cNvSpPr txBox="1"/>
          <p:nvPr/>
        </p:nvSpPr>
        <p:spPr>
          <a:xfrm>
            <a:off x="2286950" y="4061950"/>
            <a:ext cx="409200" cy="4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2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2" name="Google Shape;342;p15"/>
          <p:cNvSpPr txBox="1"/>
          <p:nvPr/>
        </p:nvSpPr>
        <p:spPr>
          <a:xfrm>
            <a:off x="4527300" y="4061950"/>
            <a:ext cx="409200" cy="4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3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3" name="Google Shape;343;p15"/>
          <p:cNvSpPr txBox="1"/>
          <p:nvPr/>
        </p:nvSpPr>
        <p:spPr>
          <a:xfrm>
            <a:off x="6710650" y="4061950"/>
            <a:ext cx="409200" cy="4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4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4" name="Google Shape;344;p15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5"/>
          <p:cNvSpPr/>
          <p:nvPr/>
        </p:nvSpPr>
        <p:spPr>
          <a:xfrm>
            <a:off x="164850" y="116150"/>
            <a:ext cx="8775175" cy="4907975"/>
          </a:xfrm>
          <a:prstGeom prst="flowChartProcess">
            <a:avLst/>
          </a:prstGeom>
          <a:noFill/>
          <a:ln w="1905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6" name="Google Shape;346;p15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347" name="Google Shape;347;p15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48" name="Google Shape;348;p15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49" name="Google Shape;349;p15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50" name="Google Shape;350;p15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6"/>
          <p:cNvSpPr txBox="1"/>
          <p:nvPr/>
        </p:nvSpPr>
        <p:spPr>
          <a:xfrm>
            <a:off x="613295" y="21267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Kontekstualizacija RNTool-a 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56" name="Google Shape;356;p16"/>
          <p:cNvSpPr txBox="1"/>
          <p:nvPr/>
        </p:nvSpPr>
        <p:spPr>
          <a:xfrm>
            <a:off x="662425" y="1422950"/>
            <a:ext cx="7737600" cy="1338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Peti korak:</a:t>
            </a:r>
            <a:endParaRPr sz="1200" b="0" i="0" u="none" strike="noStrike" cap="none" dirty="0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21590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Dodjela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težinskih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na više razina postupka izračuna rizika.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Težinski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utječu na relativnu važnost različitih kriterija i komponenata rizika, što utječe na način izračuna i tumačenja konačnih vrijednosti rizika. Kako bi se osigurala transparentnost, dosljednost i relevantnost, pri dodjeljivanju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težinskih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faktora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u RNTool-u treba slijediti sljedeća opća načela: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57" name="Google Shape;357;p16"/>
          <p:cNvSpPr txBox="1"/>
          <p:nvPr/>
        </p:nvSpPr>
        <p:spPr>
          <a:xfrm>
            <a:off x="613300" y="926850"/>
            <a:ext cx="3166764" cy="630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hr" sz="1400" b="1" i="0" u="none" strike="noStrike" cap="none" dirty="0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5.2.5 Dodjela </a:t>
            </a:r>
            <a:r>
              <a:rPr lang="en-GB" b="1" dirty="0" err="1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težinskog</a:t>
            </a:r>
            <a:r>
              <a:rPr lang="en-GB" b="1" dirty="0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b="1" dirty="0" err="1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faktora</a:t>
            </a:r>
            <a:endParaRPr sz="1400" b="1" i="0" u="none" strike="noStrike" cap="none" dirty="0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58" name="Google Shape;358;p16"/>
          <p:cNvSpPr txBox="1"/>
          <p:nvPr/>
        </p:nvSpPr>
        <p:spPr>
          <a:xfrm>
            <a:off x="5800225" y="3024200"/>
            <a:ext cx="2528125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Transparentno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st.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Obrazloženje za svak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težin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ski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mora biti dokumentiran kako bi se omogućila buduća ažuriranja ili revizije.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16"/>
          <p:cNvSpPr txBox="1"/>
          <p:nvPr/>
        </p:nvSpPr>
        <p:spPr>
          <a:xfrm>
            <a:off x="3272100" y="3024200"/>
            <a:ext cx="2528125" cy="16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Participativn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Težinski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bi se u idealnom slučaju trebali definirati savjetovanjem s lokalnim stručnjacima, dionicima i međusektorskim timovima (npr. urbanisti, hitne službe, agencije za zaštitu okoliša).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16"/>
          <p:cNvSpPr txBox="1"/>
          <p:nvPr/>
        </p:nvSpPr>
        <p:spPr>
          <a:xfrm>
            <a:off x="764416" y="3024200"/>
            <a:ext cx="2507684" cy="136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21590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Vođen</a:t>
            </a:r>
            <a:r>
              <a:rPr lang="en-GB" sz="1200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svrhom.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Težinski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faktori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bi trebali odražavati prioritete lokalne politike, percipiranu ozbiljnost učinaka i pouzdanost dostupnih podataka.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16"/>
          <p:cNvSpPr/>
          <p:nvPr/>
        </p:nvSpPr>
        <p:spPr>
          <a:xfrm>
            <a:off x="754125" y="2962950"/>
            <a:ext cx="2375700" cy="18042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16"/>
          <p:cNvSpPr/>
          <p:nvPr/>
        </p:nvSpPr>
        <p:spPr>
          <a:xfrm>
            <a:off x="3277175" y="2962950"/>
            <a:ext cx="2375700" cy="18042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16"/>
          <p:cNvSpPr/>
          <p:nvPr/>
        </p:nvSpPr>
        <p:spPr>
          <a:xfrm>
            <a:off x="5800225" y="2962950"/>
            <a:ext cx="2375700" cy="18042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16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6"/>
          <p:cNvSpPr/>
          <p:nvPr/>
        </p:nvSpPr>
        <p:spPr>
          <a:xfrm>
            <a:off x="164850" y="116150"/>
            <a:ext cx="8775175" cy="4907975"/>
          </a:xfrm>
          <a:prstGeom prst="flowChartProcess">
            <a:avLst/>
          </a:prstGeom>
          <a:noFill/>
          <a:ln w="1905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6" name="Google Shape;366;p16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367" name="Google Shape;367;p16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68" name="Google Shape;368;p16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69" name="Google Shape;369;p16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0" name="Google Shape;370;p16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16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7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7"/>
          <p:cNvSpPr/>
          <p:nvPr/>
        </p:nvSpPr>
        <p:spPr>
          <a:xfrm>
            <a:off x="2215425" y="3920413"/>
            <a:ext cx="935700" cy="9357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17"/>
          <p:cNvSpPr/>
          <p:nvPr/>
        </p:nvSpPr>
        <p:spPr>
          <a:xfrm>
            <a:off x="2215425" y="2391788"/>
            <a:ext cx="935700" cy="9357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17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F68A42"/>
                </a:solidFill>
                <a:latin typeface="Trebuchet MS"/>
                <a:ea typeface="Trebuchet MS"/>
                <a:cs typeface="Trebuchet MS"/>
                <a:sym typeface="Trebuchet MS"/>
              </a:rPr>
              <a:t>Rezultati procjene RNTool-a</a:t>
            </a:r>
            <a:endParaRPr sz="2800" b="1" i="0" u="none" strike="noStrike" cap="none">
              <a:solidFill>
                <a:srgbClr val="F68A4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79" name="Google Shape;379;p17"/>
          <p:cNvSpPr txBox="1"/>
          <p:nvPr/>
        </p:nvSpPr>
        <p:spPr>
          <a:xfrm>
            <a:off x="1248125" y="1239450"/>
            <a:ext cx="2368654" cy="704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Dobivene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vrijednosti rizika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80" name="Google Shape;380;p17"/>
          <p:cNvSpPr txBox="1"/>
          <p:nvPr/>
        </p:nvSpPr>
        <p:spPr>
          <a:xfrm>
            <a:off x="5889341" y="1120506"/>
            <a:ext cx="1081500" cy="704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Korištenje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17"/>
          <p:cNvSpPr txBox="1"/>
          <p:nvPr/>
        </p:nvSpPr>
        <p:spPr>
          <a:xfrm>
            <a:off x="2179696" y="4062375"/>
            <a:ext cx="1081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Ukupni rizik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17"/>
          <p:cNvSpPr txBox="1"/>
          <p:nvPr/>
        </p:nvSpPr>
        <p:spPr>
          <a:xfrm>
            <a:off x="950788" y="3245400"/>
            <a:ext cx="935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Opasnosti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17"/>
          <p:cNvSpPr txBox="1"/>
          <p:nvPr/>
        </p:nvSpPr>
        <p:spPr>
          <a:xfrm>
            <a:off x="2086575" y="2435236"/>
            <a:ext cx="1193400" cy="5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Urbani 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sektori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17"/>
          <p:cNvSpPr txBox="1"/>
          <p:nvPr/>
        </p:nvSpPr>
        <p:spPr>
          <a:xfrm>
            <a:off x="914400" y="1816045"/>
            <a:ext cx="935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17"/>
          <p:cNvSpPr/>
          <p:nvPr/>
        </p:nvSpPr>
        <p:spPr>
          <a:xfrm>
            <a:off x="914400" y="1681513"/>
            <a:ext cx="935700" cy="9357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17"/>
          <p:cNvSpPr/>
          <p:nvPr/>
        </p:nvSpPr>
        <p:spPr>
          <a:xfrm>
            <a:off x="878013" y="3148038"/>
            <a:ext cx="935700" cy="9357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7" name="Google Shape;387;p17"/>
          <p:cNvCxnSpPr>
            <a:endCxn id="377" idx="0"/>
          </p:cNvCxnSpPr>
          <p:nvPr/>
        </p:nvCxnSpPr>
        <p:spPr>
          <a:xfrm>
            <a:off x="1850175" y="2149388"/>
            <a:ext cx="833100" cy="242400"/>
          </a:xfrm>
          <a:prstGeom prst="curvedConnector2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388" name="Google Shape;388;p17"/>
          <p:cNvCxnSpPr>
            <a:stCxn id="383" idx="1"/>
            <a:endCxn id="386" idx="0"/>
          </p:cNvCxnSpPr>
          <p:nvPr/>
        </p:nvCxnSpPr>
        <p:spPr>
          <a:xfrm flipH="1">
            <a:off x="1345875" y="2726086"/>
            <a:ext cx="740700" cy="422100"/>
          </a:xfrm>
          <a:prstGeom prst="curvedConnector2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89" name="Google Shape;389;p17"/>
          <p:cNvCxnSpPr>
            <a:stCxn id="386" idx="4"/>
            <a:endCxn id="381" idx="1"/>
          </p:cNvCxnSpPr>
          <p:nvPr/>
        </p:nvCxnSpPr>
        <p:spPr>
          <a:xfrm rot="-5400000" flipH="1">
            <a:off x="1681113" y="3748488"/>
            <a:ext cx="163200" cy="833700"/>
          </a:xfrm>
          <a:prstGeom prst="curvedConnector2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390" name="Google Shape;390;p17"/>
          <p:cNvSpPr txBox="1"/>
          <p:nvPr/>
        </p:nvSpPr>
        <p:spPr>
          <a:xfrm>
            <a:off x="7621782" y="2155255"/>
            <a:ext cx="1264637" cy="1129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Integrirane urbane strategije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17"/>
          <p:cNvSpPr txBox="1"/>
          <p:nvPr/>
        </p:nvSpPr>
        <p:spPr>
          <a:xfrm>
            <a:off x="5646783" y="2072452"/>
            <a:ext cx="1543206" cy="1341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Financiranje EU-a ili nacionalno financiranje (npr. PNRR)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p17"/>
          <p:cNvSpPr txBox="1"/>
          <p:nvPr/>
        </p:nvSpPr>
        <p:spPr>
          <a:xfrm>
            <a:off x="4044625" y="2285884"/>
            <a:ext cx="1081500" cy="5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Planovi prilagodbe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17"/>
          <p:cNvSpPr/>
          <p:nvPr/>
        </p:nvSpPr>
        <p:spPr>
          <a:xfrm>
            <a:off x="7673500" y="2108303"/>
            <a:ext cx="1193400" cy="11934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17"/>
          <p:cNvSpPr/>
          <p:nvPr/>
        </p:nvSpPr>
        <p:spPr>
          <a:xfrm>
            <a:off x="5693225" y="1960700"/>
            <a:ext cx="1488600" cy="14886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17"/>
          <p:cNvSpPr/>
          <p:nvPr/>
        </p:nvSpPr>
        <p:spPr>
          <a:xfrm>
            <a:off x="3975300" y="2108303"/>
            <a:ext cx="1193400" cy="1193400"/>
          </a:xfrm>
          <a:prstGeom prst="ellipse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96" name="Google Shape;396;p17"/>
          <p:cNvCxnSpPr>
            <a:stCxn id="395" idx="0"/>
          </p:cNvCxnSpPr>
          <p:nvPr/>
        </p:nvCxnSpPr>
        <p:spPr>
          <a:xfrm rot="-5400000">
            <a:off x="4921350" y="1140353"/>
            <a:ext cx="618600" cy="1317300"/>
          </a:xfrm>
          <a:prstGeom prst="curvedConnector2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stealth" w="med" len="med"/>
            <a:tailEnd type="none" w="sm" len="sm"/>
          </a:ln>
        </p:spPr>
      </p:cxnSp>
      <p:cxnSp>
        <p:nvCxnSpPr>
          <p:cNvPr id="397" name="Google Shape;397;p17"/>
          <p:cNvCxnSpPr>
            <a:endCxn id="393" idx="0"/>
          </p:cNvCxnSpPr>
          <p:nvPr/>
        </p:nvCxnSpPr>
        <p:spPr>
          <a:xfrm>
            <a:off x="6978400" y="1424003"/>
            <a:ext cx="1291800" cy="684300"/>
          </a:xfrm>
          <a:prstGeom prst="curvedConnector2">
            <a:avLst/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398" name="Google Shape;398;p17"/>
          <p:cNvCxnSpPr>
            <a:endCxn id="394" idx="0"/>
          </p:cNvCxnSpPr>
          <p:nvPr/>
        </p:nvCxnSpPr>
        <p:spPr>
          <a:xfrm rot="-5400000" flipH="1">
            <a:off x="6258425" y="1781600"/>
            <a:ext cx="351900" cy="6300"/>
          </a:xfrm>
          <a:prstGeom prst="curvedConnector3">
            <a:avLst>
              <a:gd name="adj1" fmla="val 49993"/>
            </a:avLst>
          </a:prstGeom>
          <a:noFill/>
          <a:ln w="9525" cap="flat" cmpd="sng">
            <a:solidFill>
              <a:srgbClr val="F68A42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399" name="Google Shape;399;p17"/>
          <p:cNvSpPr/>
          <p:nvPr/>
        </p:nvSpPr>
        <p:spPr>
          <a:xfrm>
            <a:off x="164850" y="116150"/>
            <a:ext cx="8775175" cy="4907975"/>
          </a:xfrm>
          <a:prstGeom prst="flowChartProcess">
            <a:avLst/>
          </a:prstGeom>
          <a:noFill/>
          <a:ln w="1905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0" name="Google Shape;400;p17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401" name="Google Shape;401;p17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02" name="Google Shape;402;p17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03" name="Google Shape;403;p17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04" name="Google Shape;404;p17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8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10" name="Google Shape;410;p18"/>
          <p:cNvSpPr txBox="1"/>
          <p:nvPr/>
        </p:nvSpPr>
        <p:spPr>
          <a:xfrm>
            <a:off x="613300" y="1039075"/>
            <a:ext cx="5712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1 Dodjela vrijednosti opasnosti problemima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11" name="Google Shape;411;p18"/>
          <p:cNvSpPr txBox="1"/>
          <p:nvPr/>
        </p:nvSpPr>
        <p:spPr>
          <a:xfrm>
            <a:off x="613300" y="1901263"/>
            <a:ext cx="4583100" cy="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1.1 Dodjeljuje se vrijednost vjerojatnosti opasnosti (HV)</a:t>
            </a:r>
            <a:endParaRPr sz="1200" b="0" i="0" u="none" strike="noStrike" cap="non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412" name="Google Shape;412;p18"/>
          <p:cNvGraphicFramePr/>
          <p:nvPr>
            <p:extLst>
              <p:ext uri="{D42A27DB-BD31-4B8C-83A1-F6EECF244321}">
                <p14:modId xmlns:p14="http://schemas.microsoft.com/office/powerpoint/2010/main" val="2646489981"/>
              </p:ext>
            </p:extLst>
          </p:nvPr>
        </p:nvGraphicFramePr>
        <p:xfrm>
          <a:off x="777088" y="2583325"/>
          <a:ext cx="3272275" cy="114300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6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HV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Obilne oborine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Ekstremne temperature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0,9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13" name="Google Shape;413;p18"/>
          <p:cNvSpPr txBox="1"/>
          <p:nvPr/>
        </p:nvSpPr>
        <p:spPr>
          <a:xfrm>
            <a:off x="4993413" y="2877750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HV kreće se od 0 do 1. HV odgovara na pitanje: koliko je ozbiljna opasnost?</a:t>
            </a: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14" name="Google Shape;414;p18"/>
          <p:cNvSpPr txBox="1"/>
          <p:nvPr/>
        </p:nvSpPr>
        <p:spPr>
          <a:xfrm>
            <a:off x="613300" y="1470175"/>
            <a:ext cx="84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Opcija 1</a:t>
            </a:r>
            <a:endParaRPr sz="1200" b="1" i="0" u="none" strike="noStrike" cap="non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cxnSp>
        <p:nvCxnSpPr>
          <p:cNvPr id="415" name="Google Shape;415;p18"/>
          <p:cNvCxnSpPr>
            <a:endCxn id="413" idx="1"/>
          </p:cNvCxnSpPr>
          <p:nvPr/>
        </p:nvCxnSpPr>
        <p:spPr>
          <a:xfrm rot="10800000" flipH="1">
            <a:off x="4152513" y="3154800"/>
            <a:ext cx="840900" cy="4200"/>
          </a:xfrm>
          <a:prstGeom prst="straightConnector1">
            <a:avLst/>
          </a:prstGeom>
          <a:noFill/>
          <a:ln w="9525" cap="flat" cmpd="sng">
            <a:solidFill>
              <a:srgbClr val="18BAA8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416" name="Google Shape;416;p18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17" name="Google Shape;417;p18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418" name="Google Shape;418;p18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19" name="Google Shape;419;p18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20" name="Google Shape;420;p18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1" name="Google Shape;421;p18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18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19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27" name="Google Shape;427;p19"/>
          <p:cNvSpPr txBox="1"/>
          <p:nvPr/>
        </p:nvSpPr>
        <p:spPr>
          <a:xfrm>
            <a:off x="613300" y="1847255"/>
            <a:ext cx="75783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Alternativno, klimatski pokazatelji mogu se koristiti za određivanje HV. Slijedi primjer za opasnost od obilnih oborina</a:t>
            </a:r>
            <a:endParaRPr sz="1200" b="0" i="0" u="none" strike="noStrike" cap="none" dirty="0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428" name="Google Shape;428;p19"/>
          <p:cNvGraphicFramePr/>
          <p:nvPr>
            <p:extLst>
              <p:ext uri="{D42A27DB-BD31-4B8C-83A1-F6EECF244321}">
                <p14:modId xmlns:p14="http://schemas.microsoft.com/office/powerpoint/2010/main" val="1088630115"/>
              </p:ext>
            </p:extLst>
          </p:nvPr>
        </p:nvGraphicFramePr>
        <p:xfrm>
          <a:off x="952500" y="2517890"/>
          <a:ext cx="7239000" cy="237732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8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2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8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7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Mjerna jedinica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R20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Broj dana s oborinama ≥ 20 mm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broj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SDII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Jednostavan dnevni indeks intenziteta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mm/dan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8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RX1DAN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Maksimalna ukupna količina oborina koja padne u jednom danu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</a:t>
                      </a: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29" name="Google Shape;429;p19"/>
          <p:cNvSpPr txBox="1"/>
          <p:nvPr/>
        </p:nvSpPr>
        <p:spPr>
          <a:xfrm>
            <a:off x="613300" y="1039075"/>
            <a:ext cx="102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1. korak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30" name="Google Shape;430;p19"/>
          <p:cNvSpPr txBox="1"/>
          <p:nvPr/>
        </p:nvSpPr>
        <p:spPr>
          <a:xfrm>
            <a:off x="613300" y="1513988"/>
            <a:ext cx="84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Opcija 2</a:t>
            </a:r>
            <a:endParaRPr sz="1200" b="1" i="0" u="none" strike="noStrike" cap="non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31" name="Google Shape;431;p19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32" name="Google Shape;432;p19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433" name="Google Shape;433;p19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34" name="Google Shape;434;p19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35" name="Google Shape;435;p19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6" name="Google Shape;436;p19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20"/>
          <p:cNvSpPr/>
          <p:nvPr/>
        </p:nvSpPr>
        <p:spPr>
          <a:xfrm>
            <a:off x="5974200" y="3709300"/>
            <a:ext cx="1651200" cy="770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20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 dirty="0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 dirty="0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43" name="Google Shape;443;p20"/>
          <p:cNvSpPr txBox="1"/>
          <p:nvPr/>
        </p:nvSpPr>
        <p:spPr>
          <a:xfrm>
            <a:off x="700500" y="176030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klimatskih opasnosti normalizira se u intervalu (0 – 1) – primjer za H.A3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444" name="Google Shape;444;p20"/>
          <p:cNvGraphicFramePr/>
          <p:nvPr>
            <p:extLst>
              <p:ext uri="{D42A27DB-BD31-4B8C-83A1-F6EECF244321}">
                <p14:modId xmlns:p14="http://schemas.microsoft.com/office/powerpoint/2010/main" val="69315014"/>
              </p:ext>
            </p:extLst>
          </p:nvPr>
        </p:nvGraphicFramePr>
        <p:xfrm>
          <a:off x="952500" y="2130818"/>
          <a:ext cx="7239000" cy="109722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8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73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7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Mjerna jedinica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RX1DAN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Maksimalna ukupna količina oborina koja padne u jednom danu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</a:t>
                      </a: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45" name="Google Shape;445;p20"/>
          <p:cNvGraphicFramePr/>
          <p:nvPr>
            <p:extLst>
              <p:ext uri="{D42A27DB-BD31-4B8C-83A1-F6EECF244321}">
                <p14:modId xmlns:p14="http://schemas.microsoft.com/office/powerpoint/2010/main" val="159708072"/>
              </p:ext>
            </p:extLst>
          </p:nvPr>
        </p:nvGraphicFramePr>
        <p:xfrm>
          <a:off x="862326" y="3537078"/>
          <a:ext cx="4441875" cy="152400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2139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0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1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Mjerilo 1 - Kritično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Xmax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Mjerilo 0 - Optimalno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Xmin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pokazatelja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Xi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46" name="Google Shape;446;p20"/>
          <p:cNvSpPr txBox="1"/>
          <p:nvPr/>
        </p:nvSpPr>
        <p:spPr>
          <a:xfrm>
            <a:off x="700500" y="3181963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Vrsta: Niže je bolje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447" name="Google Shape;447;p20"/>
          <p:cNvGrpSpPr/>
          <p:nvPr/>
        </p:nvGrpSpPr>
        <p:grpSpPr>
          <a:xfrm>
            <a:off x="6077400" y="3760550"/>
            <a:ext cx="2184300" cy="718850"/>
            <a:chOff x="6077400" y="3760550"/>
            <a:chExt cx="2184300" cy="718850"/>
          </a:xfrm>
        </p:grpSpPr>
        <p:sp>
          <p:nvSpPr>
            <p:cNvPr id="448" name="Google Shape;448;p20"/>
            <p:cNvSpPr txBox="1"/>
            <p:nvPr/>
          </p:nvSpPr>
          <p:spPr>
            <a:xfrm>
              <a:off x="6077400" y="3760550"/>
              <a:ext cx="21843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hr" sz="1200" b="0" i="0" u="none" strike="noStrike" cap="none">
                  <a:solidFill>
                    <a:srgbClr val="53656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Nv=Xi-Xmin </a:t>
              </a:r>
              <a:endParaRPr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449" name="Google Shape;449;p20"/>
            <p:cNvSpPr txBox="1"/>
            <p:nvPr/>
          </p:nvSpPr>
          <p:spPr>
            <a:xfrm>
              <a:off x="6374325" y="3996400"/>
              <a:ext cx="11163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hr" sz="1200" b="0" i="0" u="none" strike="noStrike" cap="none">
                  <a:solidFill>
                    <a:srgbClr val="53656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Xmax - Xmin </a:t>
              </a:r>
              <a:endParaRPr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450" name="Google Shape;450;p20"/>
            <p:cNvCxnSpPr/>
            <p:nvPr/>
          </p:nvCxnSpPr>
          <p:spPr>
            <a:xfrm>
              <a:off x="6374325" y="4085500"/>
              <a:ext cx="1116300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451" name="Google Shape;451;p20"/>
          <p:cNvSpPr txBox="1"/>
          <p:nvPr/>
        </p:nvSpPr>
        <p:spPr>
          <a:xfrm>
            <a:off x="613300" y="1039075"/>
            <a:ext cx="102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1. korak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52" name="Google Shape;452;p20"/>
          <p:cNvSpPr txBox="1"/>
          <p:nvPr/>
        </p:nvSpPr>
        <p:spPr>
          <a:xfrm>
            <a:off x="613300" y="1470175"/>
            <a:ext cx="84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Opcija 2</a:t>
            </a:r>
            <a:endParaRPr sz="1200" b="1" i="0" u="none" strike="noStrike" cap="non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53" name="Google Shape;453;p20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54" name="Google Shape;454;p20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455" name="Google Shape;455;p20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56" name="Google Shape;456;p20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57" name="Google Shape;457;p20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8" name="Google Shape;458;p20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1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64" name="Google Shape;464;p21"/>
          <p:cNvSpPr txBox="1"/>
          <p:nvPr/>
        </p:nvSpPr>
        <p:spPr>
          <a:xfrm>
            <a:off x="624300" y="1788575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klimatskih opasnosti normalizira se u intervalu (0 – 1) – primjer za H.A3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465" name="Google Shape;465;p21"/>
          <p:cNvGraphicFramePr/>
          <p:nvPr>
            <p:extLst>
              <p:ext uri="{D42A27DB-BD31-4B8C-83A1-F6EECF244321}">
                <p14:modId xmlns:p14="http://schemas.microsoft.com/office/powerpoint/2010/main" val="2748570479"/>
              </p:ext>
            </p:extLst>
          </p:nvPr>
        </p:nvGraphicFramePr>
        <p:xfrm>
          <a:off x="750300" y="2251191"/>
          <a:ext cx="7778225" cy="202683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80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5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63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6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9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53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ski </a:t>
                      </a: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faktor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Ponderirana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H.A1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R20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Broj dana s oborinama ≥ 20 mm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H.A2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SDII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Jednostavan dnevni indeks intenziteta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H.A3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RX1DAN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Maksimalna ukupna količina oborina koja padne u jednom danu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0,17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66" name="Google Shape;466;p21"/>
          <p:cNvSpPr txBox="1"/>
          <p:nvPr/>
        </p:nvSpPr>
        <p:spPr>
          <a:xfrm>
            <a:off x="7520284" y="4237169"/>
            <a:ext cx="922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HV: 0,63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67" name="Google Shape;467;p21"/>
          <p:cNvSpPr txBox="1"/>
          <p:nvPr/>
        </p:nvSpPr>
        <p:spPr>
          <a:xfrm>
            <a:off x="750299" y="4502380"/>
            <a:ext cx="5715815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Napomena:</a:t>
            </a: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Ponderirana vrijednost = normalizirana vrijednost * </a:t>
            </a:r>
            <a:r>
              <a:rPr lang="en-GB" sz="1200" dirty="0" err="1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težinski</a:t>
            </a:r>
            <a:r>
              <a:rPr lang="en-GB" sz="1200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1200" dirty="0" err="1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faktor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68" name="Google Shape;468;p21"/>
          <p:cNvSpPr txBox="1"/>
          <p:nvPr/>
        </p:nvSpPr>
        <p:spPr>
          <a:xfrm>
            <a:off x="613300" y="998255"/>
            <a:ext cx="102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1. korak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69" name="Google Shape;469;p21"/>
          <p:cNvSpPr txBox="1"/>
          <p:nvPr/>
        </p:nvSpPr>
        <p:spPr>
          <a:xfrm>
            <a:off x="613300" y="1445683"/>
            <a:ext cx="84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Opcija 2</a:t>
            </a:r>
            <a:endParaRPr sz="1200" b="1" i="0" u="none" strike="noStrike" cap="non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70" name="Google Shape;470;p21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71" name="Google Shape;471;p21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472" name="Google Shape;472;p21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73" name="Google Shape;473;p21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74" name="Google Shape;474;p21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5" name="Google Shape;475;p21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2"/>
          <p:cNvSpPr txBox="1"/>
          <p:nvPr/>
        </p:nvSpPr>
        <p:spPr>
          <a:xfrm>
            <a:off x="613295" y="1499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81" name="Google Shape;481;p22"/>
          <p:cNvSpPr txBox="1"/>
          <p:nvPr/>
        </p:nvSpPr>
        <p:spPr>
          <a:xfrm>
            <a:off x="613300" y="543869"/>
            <a:ext cx="6543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2 Izračun vrijednosti izloženosti (EV) za kategorije rizika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82" name="Google Shape;482;p22"/>
          <p:cNvSpPr txBox="1"/>
          <p:nvPr/>
        </p:nvSpPr>
        <p:spPr>
          <a:xfrm>
            <a:off x="568350" y="1006318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Izračunava </a:t>
            </a:r>
            <a:r>
              <a:rPr lang="hr" sz="12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se vrijednost pokazatelja izloženosti</a:t>
            </a: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povezanih s kategorijama rizika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483" name="Google Shape;483;p22"/>
          <p:cNvGraphicFramePr/>
          <p:nvPr>
            <p:extLst>
              <p:ext uri="{D42A27DB-BD31-4B8C-83A1-F6EECF244321}">
                <p14:modId xmlns:p14="http://schemas.microsoft.com/office/powerpoint/2010/main" val="807322972"/>
              </p:ext>
            </p:extLst>
          </p:nvPr>
        </p:nvGraphicFramePr>
        <p:xfrm>
          <a:off x="306563" y="1307994"/>
          <a:ext cx="8530875" cy="362691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542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3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8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11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11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35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</a:t>
                      </a:r>
                      <a:endParaRPr sz="11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6FA8DC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b="1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Obilne oborine</a:t>
                      </a:r>
                      <a:endParaRPr sz="1100" b="1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6FA8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Transport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izloženosti</a:t>
                      </a:r>
                      <a:endParaRPr sz="11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ekspozicije</a:t>
                      </a:r>
                      <a:endParaRPr sz="11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 </a:t>
                      </a:r>
                      <a:endParaRPr sz="11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A2.1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štete za infrastrukturu javnog prijevoza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E.A2.1.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javnog prijevoza</a:t>
                      </a:r>
                      <a:endParaRPr sz="11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Ukupna duljina ruta javnog prijevoza po jedinici površine gradskog područja.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km/km²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A2.3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Opasnost od oštećenja biciklističkih i pješačkih staza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E.A2.3.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Proširenje biciklističkih i pješačkih staza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Metri biciklističkih i pješačkih staza po stanovniku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m/stanovnik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A2.4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oštećenja cestovne mreže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E.A2.4.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ceste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Ukupna duljina ceste podijeljena s urbanim područjem.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km/km²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2,8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A3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Energija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izloženosti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ekspozicije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 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A3.1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 od oštećenja dalekovoda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E.A3.1.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Izloženi dalekovodi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Udio izloženih električnih vodova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%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90</a:t>
                      </a:r>
                      <a:endParaRPr sz="11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84" name="Google Shape;484;p22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85" name="Google Shape;485;p22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486" name="Google Shape;486;p22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87" name="Google Shape;487;p22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88" name="Google Shape;488;p22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89" name="Google Shape;489;p22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23"/>
          <p:cNvSpPr txBox="1"/>
          <p:nvPr/>
        </p:nvSpPr>
        <p:spPr>
          <a:xfrm>
            <a:off x="613295" y="1499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95" name="Google Shape;495;p23"/>
          <p:cNvSpPr txBox="1"/>
          <p:nvPr/>
        </p:nvSpPr>
        <p:spPr>
          <a:xfrm>
            <a:off x="613300" y="641841"/>
            <a:ext cx="6543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2. korak 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96" name="Google Shape;496;p23"/>
          <p:cNvSpPr txBox="1"/>
          <p:nvPr/>
        </p:nvSpPr>
        <p:spPr>
          <a:xfrm>
            <a:off x="568350" y="1047138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Izračunava se vrijednost pokazatelja izloženosti povezanih s kategorijama rizika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497" name="Google Shape;497;p23"/>
          <p:cNvGraphicFramePr/>
          <p:nvPr>
            <p:extLst>
              <p:ext uri="{D42A27DB-BD31-4B8C-83A1-F6EECF244321}">
                <p14:modId xmlns:p14="http://schemas.microsoft.com/office/powerpoint/2010/main" val="3604688773"/>
              </p:ext>
            </p:extLst>
          </p:nvPr>
        </p:nvGraphicFramePr>
        <p:xfrm>
          <a:off x="306563" y="1440343"/>
          <a:ext cx="8530875" cy="310878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18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8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2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125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64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</a:t>
                      </a:r>
                      <a:endParaRPr sz="11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F6B26B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Ekstremna vrućina</a:t>
                      </a:r>
                      <a:endParaRPr sz="11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C3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Energija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izloženosti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ekspozicije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 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C3.1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oštećenja infrastrukture električne mreže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E.C3.1.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mreže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Ukupna duljina prijenosnih i distribucijskih vodova po jedinici površine.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km/km²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5,2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C3.2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štete za postrojenja za obnovljivu energiju (PV)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E.C3.2.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fotonaponske snage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fotonaponske snage po jedinici površine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kWp/km2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50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Zdravlje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Kriteriji izloženosti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ekspozicije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 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1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Zdravstveni rizik za stanovnike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E.C8.1.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stanovništva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Ukupan broj stanovnika podijeljen s ukupnom površinom urbane zone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n/km2</a:t>
                      </a:r>
                      <a:endParaRPr sz="11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1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6590</a:t>
                      </a:r>
                      <a:endParaRPr sz="11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98" name="Google Shape;498;p23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99" name="Google Shape;499;p23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00" name="Google Shape;500;p23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01" name="Google Shape;501;p23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02" name="Google Shape;502;p23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03" name="Google Shape;503;p23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23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24"/>
          <p:cNvSpPr/>
          <p:nvPr/>
        </p:nvSpPr>
        <p:spPr>
          <a:xfrm>
            <a:off x="6153500" y="3933125"/>
            <a:ext cx="1651200" cy="770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9" name="Google Shape;509;p24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10" name="Google Shape;510;p24"/>
          <p:cNvSpPr txBox="1"/>
          <p:nvPr/>
        </p:nvSpPr>
        <p:spPr>
          <a:xfrm>
            <a:off x="700500" y="1419675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indikatora izloženosti normalizira se  u intervalu od 0 do 1 kako bi se izračunala vrijednost izloženosti (EV)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511" name="Google Shape;511;p24"/>
          <p:cNvGraphicFramePr/>
          <p:nvPr>
            <p:extLst>
              <p:ext uri="{D42A27DB-BD31-4B8C-83A1-F6EECF244321}">
                <p14:modId xmlns:p14="http://schemas.microsoft.com/office/powerpoint/2010/main" val="2800580843"/>
              </p:ext>
            </p:extLst>
          </p:nvPr>
        </p:nvGraphicFramePr>
        <p:xfrm>
          <a:off x="700500" y="1943683"/>
          <a:ext cx="7850475" cy="111249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52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5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9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5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2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21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Zdravlje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 izloženosti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 ekspozicije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Zdravstveni rizik za stanovnike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Gustoća stanovništva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Ukupan broj stanovnika podijeljen s ukupnom površinom urbane zone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n/km2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6590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12" name="Google Shape;512;p24"/>
          <p:cNvGraphicFramePr/>
          <p:nvPr>
            <p:extLst>
              <p:ext uri="{D42A27DB-BD31-4B8C-83A1-F6EECF244321}">
                <p14:modId xmlns:p14="http://schemas.microsoft.com/office/powerpoint/2010/main" val="1718357699"/>
              </p:ext>
            </p:extLst>
          </p:nvPr>
        </p:nvGraphicFramePr>
        <p:xfrm>
          <a:off x="700500" y="3401055"/>
          <a:ext cx="4632825" cy="152400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223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Mjerilo 1 - Kritično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Xmax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10000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Mjerilo 0 - Optimalno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Xmin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1000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pokazatelja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Xi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6590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3" name="Google Shape;513;p24"/>
          <p:cNvSpPr txBox="1"/>
          <p:nvPr/>
        </p:nvSpPr>
        <p:spPr>
          <a:xfrm>
            <a:off x="700500" y="3026847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Vrsta: Niže je bolje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514" name="Google Shape;514;p24"/>
          <p:cNvGrpSpPr/>
          <p:nvPr/>
        </p:nvGrpSpPr>
        <p:grpSpPr>
          <a:xfrm>
            <a:off x="6256700" y="3984375"/>
            <a:ext cx="2184300" cy="718850"/>
            <a:chOff x="6077400" y="3760550"/>
            <a:chExt cx="2184300" cy="718850"/>
          </a:xfrm>
        </p:grpSpPr>
        <p:sp>
          <p:nvSpPr>
            <p:cNvPr id="515" name="Google Shape;515;p24"/>
            <p:cNvSpPr txBox="1"/>
            <p:nvPr/>
          </p:nvSpPr>
          <p:spPr>
            <a:xfrm>
              <a:off x="6077400" y="3760550"/>
              <a:ext cx="21843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hr" sz="1200" b="0" i="0" u="none" strike="noStrike" cap="none">
                  <a:solidFill>
                    <a:srgbClr val="53656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Nv=Xi-Xmin </a:t>
              </a:r>
              <a:endParaRPr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516" name="Google Shape;516;p24"/>
            <p:cNvSpPr txBox="1"/>
            <p:nvPr/>
          </p:nvSpPr>
          <p:spPr>
            <a:xfrm>
              <a:off x="6374325" y="3996400"/>
              <a:ext cx="11163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hr" sz="1200" b="0" i="0" u="none" strike="noStrike" cap="none">
                  <a:solidFill>
                    <a:srgbClr val="53656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Xmax - Xmin </a:t>
              </a:r>
              <a:endParaRPr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517" name="Google Shape;517;p24"/>
            <p:cNvCxnSpPr/>
            <p:nvPr/>
          </p:nvCxnSpPr>
          <p:spPr>
            <a:xfrm>
              <a:off x="6374325" y="4085500"/>
              <a:ext cx="1116300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518" name="Google Shape;518;p24"/>
          <p:cNvSpPr txBox="1"/>
          <p:nvPr/>
        </p:nvSpPr>
        <p:spPr>
          <a:xfrm>
            <a:off x="613300" y="924779"/>
            <a:ext cx="102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2. korak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19" name="Google Shape;519;p24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20" name="Google Shape;520;p24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21" name="Google Shape;521;p24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22" name="Google Shape;522;p24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23" name="Google Shape;523;p24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24" name="Google Shape;524;p24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24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25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30" name="Google Shape;530;p25"/>
          <p:cNvSpPr txBox="1"/>
          <p:nvPr/>
        </p:nvSpPr>
        <p:spPr>
          <a:xfrm>
            <a:off x="605866" y="1391863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Tablica s vrijednostima izloženosti izračunanim za sve kategorije rizika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531" name="Google Shape;531;p25"/>
          <p:cNvGraphicFramePr/>
          <p:nvPr>
            <p:extLst>
              <p:ext uri="{D42A27DB-BD31-4B8C-83A1-F6EECF244321}">
                <p14:modId xmlns:p14="http://schemas.microsoft.com/office/powerpoint/2010/main" val="1109869797"/>
              </p:ext>
            </p:extLst>
          </p:nvPr>
        </p:nvGraphicFramePr>
        <p:xfrm>
          <a:off x="1239700" y="1826463"/>
          <a:ext cx="6770800" cy="266700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52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53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48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6FA8D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Obilne oborine</a:t>
                      </a:r>
                      <a:endParaRPr sz="1200" b="1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6FA8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Transport</a:t>
                      </a:r>
                      <a:endParaRPr sz="14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EV</a:t>
                      </a:r>
                      <a:endParaRPr sz="14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A2.1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štete za infrastrukturu javnog prijevoza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A2.3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Opasnost od oštećenja biciklističkih i pješačkih staza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A2.4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oštećenja cestovne mreže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A3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Energija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EV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A3.1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 od oštećenja dalekovoda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32" name="Google Shape;532;p25"/>
          <p:cNvSpPr txBox="1"/>
          <p:nvPr/>
        </p:nvSpPr>
        <p:spPr>
          <a:xfrm>
            <a:off x="613300" y="949270"/>
            <a:ext cx="102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2. korak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33" name="Google Shape;533;p25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34" name="Google Shape;534;p25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35" name="Google Shape;535;p25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36" name="Google Shape;536;p25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37" name="Google Shape;537;p25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8" name="Google Shape;538;p25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25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26"/>
          <p:cNvSpPr txBox="1"/>
          <p:nvPr/>
        </p:nvSpPr>
        <p:spPr>
          <a:xfrm>
            <a:off x="613295" y="475703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44" name="Google Shape;544;p26"/>
          <p:cNvSpPr txBox="1"/>
          <p:nvPr/>
        </p:nvSpPr>
        <p:spPr>
          <a:xfrm>
            <a:off x="613300" y="136299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Tablica s vrijednostima izloženosti izračunanim za sve kategorije rizika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545" name="Google Shape;545;p26"/>
          <p:cNvGraphicFramePr/>
          <p:nvPr/>
        </p:nvGraphicFramePr>
        <p:xfrm>
          <a:off x="1239700" y="1826463"/>
          <a:ext cx="6770800" cy="245361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652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8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9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F6B26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Ekstremne temperature</a:t>
                      </a:r>
                      <a:endParaRPr sz="1200" b="1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C3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Energija</a:t>
                      </a:r>
                      <a:endParaRPr sz="14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EV</a:t>
                      </a:r>
                      <a:endParaRPr sz="14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C3.1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 od oštećenja infrastrukture električne mreže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0,9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C3.2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 od štete za postrojenja za proizvodnju energije iz obnovljivih izvora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Zdravlje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EV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Zdravstveni rizik za stanovnike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46" name="Google Shape;546;p26"/>
          <p:cNvSpPr txBox="1"/>
          <p:nvPr/>
        </p:nvSpPr>
        <p:spPr>
          <a:xfrm>
            <a:off x="613300" y="908446"/>
            <a:ext cx="1020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2. korak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47" name="Google Shape;547;p26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48" name="Google Shape;548;p26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49" name="Google Shape;549;p26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50" name="Google Shape;550;p26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51" name="Google Shape;551;p26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2" name="Google Shape;552;p26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26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27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58" name="Google Shape;558;p27"/>
          <p:cNvSpPr txBox="1"/>
          <p:nvPr/>
        </p:nvSpPr>
        <p:spPr>
          <a:xfrm>
            <a:off x="613300" y="1201225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Izračunava se vrijednost pokazatelja ranjivosti kategorija rizika (primjer za kategoriju rizika C8.1)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59" name="Google Shape;559;p27"/>
          <p:cNvSpPr txBox="1"/>
          <p:nvPr/>
        </p:nvSpPr>
        <p:spPr>
          <a:xfrm>
            <a:off x="613300" y="770125"/>
            <a:ext cx="6307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3/4/5 Izračun vrijednosti ranjivosti za kategorije rizika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560" name="Google Shape;560;p27"/>
          <p:cNvGraphicFramePr/>
          <p:nvPr>
            <p:extLst>
              <p:ext uri="{D42A27DB-BD31-4B8C-83A1-F6EECF244321}">
                <p14:modId xmlns:p14="http://schemas.microsoft.com/office/powerpoint/2010/main" val="1417404383"/>
              </p:ext>
            </p:extLst>
          </p:nvPr>
        </p:nvGraphicFramePr>
        <p:xfrm>
          <a:off x="235300" y="1655100"/>
          <a:ext cx="8763075" cy="333744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1000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08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97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329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9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3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1000">
                <a:tc rowSpan="7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 Zdravstveni rizik za stanovnike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rowSpan="7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 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C8.1.1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asfaltiranih površina da reflektiraju sunčevo zračenje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srednji</a:t>
                      </a: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SRI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krovova da reflektiraju sunčevo zračenje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srednji</a:t>
                      </a: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SRI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37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Reflektivnost urbanog područja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srednji albedo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0,27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Zasjenjivanje popločanih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</a:t>
                      </a: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dio zasjenjenih popločanih površina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%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20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Vidljivost neba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srednji faktor pogleda na nebo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Dostupnost zelenih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</a:t>
                      </a: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dio zelenih površina u ukupnoj površini urbane zone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%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19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61" name="Google Shape;561;p27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62" name="Google Shape;562;p27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63" name="Google Shape;563;p27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64" name="Google Shape;564;p27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65" name="Google Shape;565;p27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6" name="Google Shape;566;p27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27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28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72" name="Google Shape;572;p28"/>
          <p:cNvSpPr txBox="1"/>
          <p:nvPr/>
        </p:nvSpPr>
        <p:spPr>
          <a:xfrm>
            <a:off x="613300" y="1265211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pokazatelja ranjivosti kategorija rizika normalizira se u intervalu od 0 do 1 (primjer za kriterij C8.1.1)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73" name="Google Shape;573;p28"/>
          <p:cNvSpPr txBox="1"/>
          <p:nvPr/>
        </p:nvSpPr>
        <p:spPr>
          <a:xfrm>
            <a:off x="613300" y="721141"/>
            <a:ext cx="6307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3/4/5 Izračun vrijednosti ranjivosti za kategorije rizika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574" name="Google Shape;574;p28"/>
          <p:cNvGraphicFramePr/>
          <p:nvPr>
            <p:extLst>
              <p:ext uri="{D42A27DB-BD31-4B8C-83A1-F6EECF244321}">
                <p14:modId xmlns:p14="http://schemas.microsoft.com/office/powerpoint/2010/main" val="1556135909"/>
              </p:ext>
            </p:extLst>
          </p:nvPr>
        </p:nvGraphicFramePr>
        <p:xfrm>
          <a:off x="727600" y="1734065"/>
          <a:ext cx="5322136" cy="92961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254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54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52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Indikator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Jedinica 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asfaltiranih površina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Srednji</a:t>
                      </a: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SRI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75" name="Google Shape;575;p28"/>
          <p:cNvSpPr/>
          <p:nvPr/>
        </p:nvSpPr>
        <p:spPr>
          <a:xfrm>
            <a:off x="6355200" y="3709300"/>
            <a:ext cx="1651200" cy="770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6" name="Google Shape;576;p28"/>
          <p:cNvGraphicFramePr/>
          <p:nvPr>
            <p:extLst>
              <p:ext uri="{D42A27DB-BD31-4B8C-83A1-F6EECF244321}">
                <p14:modId xmlns:p14="http://schemas.microsoft.com/office/powerpoint/2010/main" val="318495956"/>
              </p:ext>
            </p:extLst>
          </p:nvPr>
        </p:nvGraphicFramePr>
        <p:xfrm>
          <a:off x="876300" y="3167010"/>
          <a:ext cx="4632825" cy="152400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223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Mjerilo 1 - Kritično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Xmax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58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Mjerilo 0 - Optimalno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Xmin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pokazatelja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Xi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16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53656D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 dirty="0">
                        <a:solidFill>
                          <a:srgbClr val="53656D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77" name="Google Shape;577;p28"/>
          <p:cNvSpPr txBox="1"/>
          <p:nvPr/>
        </p:nvSpPr>
        <p:spPr>
          <a:xfrm>
            <a:off x="624300" y="2629515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Vrsta: više </a:t>
            </a:r>
            <a:r>
              <a:rPr lang="en-GB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je</a:t>
            </a: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bolje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578" name="Google Shape;578;p28"/>
          <p:cNvGrpSpPr/>
          <p:nvPr/>
        </p:nvGrpSpPr>
        <p:grpSpPr>
          <a:xfrm>
            <a:off x="6458400" y="3760550"/>
            <a:ext cx="2184300" cy="718850"/>
            <a:chOff x="6077400" y="3760550"/>
            <a:chExt cx="2184300" cy="718850"/>
          </a:xfrm>
        </p:grpSpPr>
        <p:sp>
          <p:nvSpPr>
            <p:cNvPr id="579" name="Google Shape;579;p28"/>
            <p:cNvSpPr txBox="1"/>
            <p:nvPr/>
          </p:nvSpPr>
          <p:spPr>
            <a:xfrm>
              <a:off x="6077400" y="3760550"/>
              <a:ext cx="21843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hr" sz="1200" b="0" i="0" u="none" strike="noStrike" cap="none">
                  <a:solidFill>
                    <a:srgbClr val="53656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Nv=Xi-Xmin </a:t>
              </a:r>
              <a:endParaRPr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580" name="Google Shape;580;p28"/>
            <p:cNvSpPr txBox="1"/>
            <p:nvPr/>
          </p:nvSpPr>
          <p:spPr>
            <a:xfrm>
              <a:off x="6374325" y="3996400"/>
              <a:ext cx="11163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hr" sz="1200" b="0" i="0" u="none" strike="noStrike" cap="none">
                  <a:solidFill>
                    <a:srgbClr val="53656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Xmax - Xmin </a:t>
              </a:r>
              <a:endParaRPr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cxnSp>
          <p:nvCxnSpPr>
            <p:cNvPr id="581" name="Google Shape;581;p28"/>
            <p:cNvCxnSpPr/>
            <p:nvPr/>
          </p:nvCxnSpPr>
          <p:spPr>
            <a:xfrm>
              <a:off x="6374325" y="4085500"/>
              <a:ext cx="1116300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582" name="Google Shape;582;p28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83" name="Google Shape;583;p28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84" name="Google Shape;584;p28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85" name="Google Shape;585;p28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86" name="Google Shape;586;p28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7" name="Google Shape;587;p28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28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29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93" name="Google Shape;593;p29"/>
          <p:cNvSpPr txBox="1"/>
          <p:nvPr/>
        </p:nvSpPr>
        <p:spPr>
          <a:xfrm>
            <a:off x="613300" y="1136903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Za izračun vrijednosti ranjivosti (VV) za kategorije rizika pokazateljima osjetljivosti dodjeljuje se ponder (primjer za kategoriju rizika C8)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94" name="Google Shape;594;p29"/>
          <p:cNvSpPr txBox="1"/>
          <p:nvPr/>
        </p:nvSpPr>
        <p:spPr>
          <a:xfrm>
            <a:off x="613300" y="639496"/>
            <a:ext cx="6307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3/4/5 Izračun vrijednosti ranjivosti za kategorije rizika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595" name="Google Shape;595;p29"/>
          <p:cNvGraphicFramePr/>
          <p:nvPr>
            <p:extLst>
              <p:ext uri="{D42A27DB-BD31-4B8C-83A1-F6EECF244321}">
                <p14:modId xmlns:p14="http://schemas.microsoft.com/office/powerpoint/2010/main" val="2777551899"/>
              </p:ext>
            </p:extLst>
          </p:nvPr>
        </p:nvGraphicFramePr>
        <p:xfrm>
          <a:off x="322550" y="1712067"/>
          <a:ext cx="8498900" cy="300222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1000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79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1000">
                <a:tc rowSpan="7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 Zdravstveni rizik za stanovnike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rowSpan="7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asfaltiranih površina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krovova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Reflektivnost urbanog područja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Zasjenjivanje popločanih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Vidljivost neba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Dostupnost zelenih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0,74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96" name="Google Shape;596;p29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97" name="Google Shape;597;p29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598" name="Google Shape;598;p29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99" name="Google Shape;599;p29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00" name="Google Shape;600;p29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1" name="Google Shape;601;p29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30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07" name="Google Shape;607;p30"/>
          <p:cNvSpPr txBox="1"/>
          <p:nvPr/>
        </p:nvSpPr>
        <p:spPr>
          <a:xfrm>
            <a:off x="613300" y="1296132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Izračunava se vrijednost pokazatelja ranjivosti kategorija rizika (primjer za kategoriju rizika C8.1)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08" name="Google Shape;608;p30"/>
          <p:cNvSpPr txBox="1"/>
          <p:nvPr/>
        </p:nvSpPr>
        <p:spPr>
          <a:xfrm>
            <a:off x="613300" y="737469"/>
            <a:ext cx="6307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3/4/5 Izračun vrijednosti ranjivosti za kategorije rizika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609" name="Google Shape;609;p30"/>
          <p:cNvGraphicFramePr/>
          <p:nvPr>
            <p:extLst>
              <p:ext uri="{D42A27DB-BD31-4B8C-83A1-F6EECF244321}">
                <p14:modId xmlns:p14="http://schemas.microsoft.com/office/powerpoint/2010/main" val="1856230961"/>
              </p:ext>
            </p:extLst>
          </p:nvPr>
        </p:nvGraphicFramePr>
        <p:xfrm>
          <a:off x="322538" y="1702590"/>
          <a:ext cx="8498925" cy="316983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774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90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3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1000">
                <a:tc rowSpan="7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 Zdravstveni rizik za stanovnike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rowSpan="7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ski </a:t>
                      </a: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faktor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asfaltiranih površina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krovova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Reflektivnost urbanog područja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Zasjenjivanje popločanih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Vidljivost neba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Dostupnost zelenih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10" name="Google Shape;610;p30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11" name="Google Shape;611;p30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612" name="Google Shape;612;p30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13" name="Google Shape;613;p30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14" name="Google Shape;614;p30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5" name="Google Shape;615;p30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31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21" name="Google Shape;621;p31"/>
          <p:cNvSpPr txBox="1"/>
          <p:nvPr/>
        </p:nvSpPr>
        <p:spPr>
          <a:xfrm>
            <a:off x="613300" y="1063227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Izračunava se vrijednost pokazatelja ranjivosti kategorija rizika (primjer za kategoriju rizika C8.1)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22" name="Google Shape;622;p31"/>
          <p:cNvSpPr txBox="1"/>
          <p:nvPr/>
        </p:nvSpPr>
        <p:spPr>
          <a:xfrm>
            <a:off x="613300" y="653105"/>
            <a:ext cx="6307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3/4/5 Izračun vrijednosti ranjivosti za kategorije rizika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623" name="Google Shape;623;p31"/>
          <p:cNvGraphicFramePr/>
          <p:nvPr>
            <p:extLst>
              <p:ext uri="{D42A27DB-BD31-4B8C-83A1-F6EECF244321}">
                <p14:modId xmlns:p14="http://schemas.microsoft.com/office/powerpoint/2010/main" val="1152325841"/>
              </p:ext>
            </p:extLst>
          </p:nvPr>
        </p:nvGraphicFramePr>
        <p:xfrm>
          <a:off x="255300" y="1399056"/>
          <a:ext cx="8633400" cy="316983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81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2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5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2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0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1000">
                <a:tc rowSpan="7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 Zdravstveni rizik za stanovnike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 rowSpan="7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Zakonik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Kriterij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Normalizirana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Težinski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faktor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asfaltiranih površina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Sposobnost krovova da reflektiraju sunčevo zračenje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Reflektivnost urbanog područja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Zasjenjivanje popločanih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Vidljivost neba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0,02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C8.1.6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Dostupnost zelenih površina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0,1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24" name="Google Shape;624;p31"/>
          <p:cNvSpPr txBox="1"/>
          <p:nvPr/>
        </p:nvSpPr>
        <p:spPr>
          <a:xfrm>
            <a:off x="7945014" y="4487032"/>
            <a:ext cx="6384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hr" sz="14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0,6</a:t>
            </a:r>
            <a:endParaRPr sz="14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25" name="Google Shape;625;p31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26" name="Google Shape;626;p31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627" name="Google Shape;627;p31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28" name="Google Shape;628;p31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29" name="Google Shape;629;p31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30" name="Google Shape;630;p31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31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32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36" name="Google Shape;636;p32"/>
          <p:cNvSpPr txBox="1"/>
          <p:nvPr/>
        </p:nvSpPr>
        <p:spPr>
          <a:xfrm>
            <a:off x="613300" y="1338756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kategorij</a:t>
            </a:r>
            <a:r>
              <a:rPr lang="en-GB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e</a:t>
            </a: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rizika izračunava se kao ponderirana geometrijska sredina VV, EV i VV (primjer za kategoriju rizika C8)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37" name="Google Shape;637;p32"/>
          <p:cNvSpPr txBox="1"/>
          <p:nvPr/>
        </p:nvSpPr>
        <p:spPr>
          <a:xfrm>
            <a:off x="613300" y="617725"/>
            <a:ext cx="6307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6. Izračun vrijednosti rizika za kategorije rizika 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638" name="Google Shape;638;p32"/>
          <p:cNvGraphicFramePr/>
          <p:nvPr>
            <p:extLst>
              <p:ext uri="{D42A27DB-BD31-4B8C-83A1-F6EECF244321}">
                <p14:modId xmlns:p14="http://schemas.microsoft.com/office/powerpoint/2010/main" val="3984779745"/>
              </p:ext>
            </p:extLst>
          </p:nvPr>
        </p:nvGraphicFramePr>
        <p:xfrm>
          <a:off x="2757450" y="2038888"/>
          <a:ext cx="3490000" cy="190500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167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6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C8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Zdravlje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</a:t>
                      </a: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Opasnost (HV)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0,9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Ekspozicija (EV)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Slaba točka (VV)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rgbClr val="18BAA8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rizika kategorije</a:t>
                      </a:r>
                      <a:endParaRPr sz="1200" b="1" u="none" strike="noStrike" cap="none">
                        <a:solidFill>
                          <a:srgbClr val="18BAA8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0,67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39" name="Google Shape;639;p32"/>
          <p:cNvSpPr txBox="1"/>
          <p:nvPr/>
        </p:nvSpPr>
        <p:spPr>
          <a:xfrm>
            <a:off x="613300" y="464235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Napomena:</a:t>
            </a: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ski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dodjeljuje korisnik, ukupna vrijednost mora biti 1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40" name="Google Shape;640;p32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41" name="Google Shape;641;p32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642" name="Google Shape;642;p32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43" name="Google Shape;643;p32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44" name="Google Shape;644;p32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45" name="Google Shape;645;p32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32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33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33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52" name="Google Shape;652;p33"/>
          <p:cNvSpPr txBox="1"/>
          <p:nvPr/>
        </p:nvSpPr>
        <p:spPr>
          <a:xfrm>
            <a:off x="613300" y="1448153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rizika makro kategorija izračunava se kao ponderirani zbroj vrijednosti rizika kategorija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53" name="Google Shape;653;p33"/>
          <p:cNvSpPr txBox="1"/>
          <p:nvPr/>
        </p:nvSpPr>
        <p:spPr>
          <a:xfrm>
            <a:off x="613300" y="848125"/>
            <a:ext cx="7534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7 Izračun vrijednosti rizika za urbani sektor (makrokategorija) 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654" name="Google Shape;654;p33"/>
          <p:cNvGraphicFramePr/>
          <p:nvPr>
            <p:extLst>
              <p:ext uri="{D42A27DB-BD31-4B8C-83A1-F6EECF244321}">
                <p14:modId xmlns:p14="http://schemas.microsoft.com/office/powerpoint/2010/main" val="1658566309"/>
              </p:ext>
            </p:extLst>
          </p:nvPr>
        </p:nvGraphicFramePr>
        <p:xfrm>
          <a:off x="786850" y="1879021"/>
          <a:ext cx="7187375" cy="257544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70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4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6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Transport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Razina rizika kategorije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ski </a:t>
                      </a: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faktor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Ponderirana vrijednost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štete za infrastrukturu javnog prijevoza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0,67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Opasnost od oštećenja biciklističkih i pješačkih staza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A2.4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Rizik od oštećenja cestovne mreže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rgbClr val="18BAA8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rizika makro kategorije</a:t>
                      </a:r>
                      <a:endParaRPr sz="1200" b="1" u="none" strike="noStrike" cap="none">
                        <a:solidFill>
                          <a:srgbClr val="18BAA8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55" name="Google Shape;655;p33"/>
          <p:cNvSpPr txBox="1"/>
          <p:nvPr/>
        </p:nvSpPr>
        <p:spPr>
          <a:xfrm>
            <a:off x="613300" y="464235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Napomena:</a:t>
            </a: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ski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dodjeljuje korisnik, ukupna vrijednost mora biti 1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656" name="Google Shape;656;p33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657" name="Google Shape;657;p33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8" name="Google Shape;658;p33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59" name="Google Shape;659;p33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0" name="Google Shape;660;p33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33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34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66" name="Google Shape;666;p34"/>
          <p:cNvSpPr txBox="1"/>
          <p:nvPr/>
        </p:nvSpPr>
        <p:spPr>
          <a:xfrm>
            <a:off x="613300" y="142535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Vrijednost rizika u odnosu na opasnost izračunana kao ponderirani zbroj vrijednosti rizika makrokategorija (primjer za opasnost A)</a:t>
            </a:r>
            <a:endParaRPr sz="12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67" name="Google Shape;667;p34"/>
          <p:cNvSpPr txBox="1"/>
          <p:nvPr/>
        </p:nvSpPr>
        <p:spPr>
          <a:xfrm>
            <a:off x="613300" y="848125"/>
            <a:ext cx="7534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8 Izračun vrijednosti rizika za opasnost </a:t>
            </a:r>
            <a:endParaRPr sz="16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668" name="Google Shape;668;p34"/>
          <p:cNvGraphicFramePr/>
          <p:nvPr>
            <p:extLst>
              <p:ext uri="{D42A27DB-BD31-4B8C-83A1-F6EECF244321}">
                <p14:modId xmlns:p14="http://schemas.microsoft.com/office/powerpoint/2010/main" val="2393223698"/>
              </p:ext>
            </p:extLst>
          </p:nvPr>
        </p:nvGraphicFramePr>
        <p:xfrm>
          <a:off x="786863" y="2054475"/>
          <a:ext cx="7187375" cy="174135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70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4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6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8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Obilne oborine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Razina rizika makro kategorije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ski </a:t>
                      </a: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faktor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Ponderirana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Transport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0,70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Energija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0,41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b="1" u="none" strike="noStrike" cap="none">
                          <a:solidFill>
                            <a:srgbClr val="18BAA8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rizika opasnosti</a:t>
                      </a:r>
                      <a:endParaRPr sz="1200" b="1" u="none" strike="noStrike" cap="none">
                        <a:solidFill>
                          <a:srgbClr val="18BAA8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0,76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69" name="Google Shape;669;p34"/>
          <p:cNvSpPr txBox="1"/>
          <p:nvPr/>
        </p:nvSpPr>
        <p:spPr>
          <a:xfrm>
            <a:off x="613300" y="464235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Napomena:</a:t>
            </a: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Težine dodjeljuje korisnik, ukupna vrijednost mora biti 1</a:t>
            </a: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70" name="Google Shape;670;p34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71" name="Google Shape;671;p34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672" name="Google Shape;672;p34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73" name="Google Shape;673;p34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74" name="Google Shape;674;p34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75" name="Google Shape;675;p34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34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35"/>
          <p:cNvSpPr txBox="1"/>
          <p:nvPr/>
        </p:nvSpPr>
        <p:spPr>
          <a:xfrm>
            <a:off x="613295" y="173128"/>
            <a:ext cx="6858000" cy="6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hr" sz="2800" b="1" i="0" u="none" strike="noStrike" cap="none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Praktični primjer RNTool-a</a:t>
            </a:r>
            <a:endParaRPr sz="2800" b="1" i="0" u="none" strike="noStrike" cap="none"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81" name="Google Shape;681;p35"/>
          <p:cNvSpPr txBox="1"/>
          <p:nvPr/>
        </p:nvSpPr>
        <p:spPr>
          <a:xfrm>
            <a:off x="613300" y="142535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Ukupna vrijednost rizika izračunana kao ponderirani zbroj vrijednosti rizika opasnosti </a:t>
            </a:r>
            <a:endParaRPr sz="12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82" name="Google Shape;682;p35"/>
          <p:cNvSpPr txBox="1"/>
          <p:nvPr/>
        </p:nvSpPr>
        <p:spPr>
          <a:xfrm>
            <a:off x="613300" y="848125"/>
            <a:ext cx="7534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hr" sz="16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Korak 9 Izračun ukupne vrijednosti rizika </a:t>
            </a:r>
            <a:endParaRPr sz="1600" b="1" i="0" u="none" strike="noStrike" cap="none" dirty="0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683" name="Google Shape;683;p35"/>
          <p:cNvGraphicFramePr/>
          <p:nvPr>
            <p:extLst>
              <p:ext uri="{D42A27DB-BD31-4B8C-83A1-F6EECF244321}">
                <p14:modId xmlns:p14="http://schemas.microsoft.com/office/powerpoint/2010/main" val="3222261663"/>
              </p:ext>
            </p:extLst>
          </p:nvPr>
        </p:nvGraphicFramePr>
        <p:xfrm>
          <a:off x="786863" y="2054475"/>
          <a:ext cx="7187375" cy="1691610"/>
        </p:xfrm>
        <a:graphic>
          <a:graphicData uri="http://schemas.openxmlformats.org/drawingml/2006/table">
            <a:tbl>
              <a:tblPr>
                <a:noFill/>
                <a:tableStyleId>{0D62C5B2-04D9-4C80-B642-02EE3B8A7BA7}</a:tableStyleId>
              </a:tblPr>
              <a:tblGrid>
                <a:gridCol w="70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4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6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Kod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Rizik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Vrijednost rizika opasnosti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Težin</a:t>
                      </a:r>
                      <a:r>
                        <a:rPr lang="en-GB" sz="1200" u="none" strike="noStrike" cap="none" dirty="0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ski </a:t>
                      </a:r>
                      <a:r>
                        <a:rPr lang="en-GB" sz="1200" u="none" strike="noStrike" cap="none" dirty="0" err="1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faktor</a:t>
                      </a:r>
                      <a:endParaRPr sz="1200" u="none" strike="noStrike" cap="none" dirty="0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chemeClr val="lt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Ponderirana vrijednost</a:t>
                      </a:r>
                      <a:endParaRPr sz="1200" u="none" strike="noStrike" cap="none">
                        <a:solidFill>
                          <a:schemeClr val="lt1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solidFill>
                      <a:srgbClr val="90AB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Obilne oborine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0,76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0,4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0,3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C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Ekstremne temperature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0,82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0,6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0,5</a:t>
                      </a:r>
                      <a:endParaRPr sz="1200" u="none" strike="noStrike" cap="none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hr" sz="1300" b="1" u="none" strike="noStrike" cap="none">
                          <a:solidFill>
                            <a:srgbClr val="18BAA8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Ukupna vrijednost rizika</a:t>
                      </a:r>
                      <a:endParaRPr sz="1300" b="1" u="none" strike="noStrike" cap="none">
                        <a:solidFill>
                          <a:srgbClr val="18BAA8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hr" sz="1200" u="none" strike="noStrike" cap="none" dirty="0">
                          <a:solidFill>
                            <a:srgbClr val="708792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0,8</a:t>
                      </a:r>
                      <a:endParaRPr sz="1200" u="none" strike="noStrike" cap="none" dirty="0">
                        <a:solidFill>
                          <a:srgbClr val="708792"/>
                        </a:solidFill>
                        <a:latin typeface="Trebuchet MS"/>
                        <a:ea typeface="Trebuchet MS"/>
                        <a:cs typeface="Trebuchet MS"/>
                        <a:sym typeface="Trebuchet MS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84" name="Google Shape;684;p35"/>
          <p:cNvSpPr txBox="1"/>
          <p:nvPr/>
        </p:nvSpPr>
        <p:spPr>
          <a:xfrm>
            <a:off x="613300" y="4642350"/>
            <a:ext cx="8200200" cy="4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Napomena:</a:t>
            </a:r>
            <a:r>
              <a:rPr lang="hr" sz="1200" b="0" i="0" u="none" strike="noStrike" cap="none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Težin</a:t>
            </a:r>
            <a:r>
              <a:rPr lang="en-GB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ski </a:t>
            </a:r>
            <a:r>
              <a:rPr lang="en-GB" sz="1200" b="0" i="0" u="none" strike="noStrike" cap="none" dirty="0" err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faktor</a:t>
            </a:r>
            <a:r>
              <a:rPr lang="hr" sz="1200" b="0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 dodjeljuje korisnik, ukupna vrijednost mora biti 1</a:t>
            </a:r>
            <a:endParaRPr sz="12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85" name="Google Shape;685;p35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86" name="Google Shape;686;p35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687" name="Google Shape;687;p35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88" name="Google Shape;688;p35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89" name="Google Shape;689;p35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90" name="Google Shape;690;p35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35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g3455514c2ac_0_29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Google Shape;696;g3455514c2ac_0_29"/>
          <p:cNvSpPr/>
          <p:nvPr/>
        </p:nvSpPr>
        <p:spPr>
          <a:xfrm>
            <a:off x="4501675" y="1060575"/>
            <a:ext cx="4301100" cy="3447000"/>
          </a:xfrm>
          <a:prstGeom prst="rect">
            <a:avLst/>
          </a:prstGeom>
          <a:noFill/>
          <a:ln w="38100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5"/>
              <a:buFont typeface="Arial"/>
              <a:buNone/>
            </a:pPr>
            <a:endParaRPr sz="1125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97" name="Google Shape;697;g3455514c2ac_0_29"/>
          <p:cNvSpPr txBox="1"/>
          <p:nvPr/>
        </p:nvSpPr>
        <p:spPr>
          <a:xfrm>
            <a:off x="103125" y="296400"/>
            <a:ext cx="8036400" cy="5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160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hr" sz="25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REZULTATI PROCJENE RIZIKA PO KATEGORIJAMA</a:t>
            </a:r>
            <a:endParaRPr sz="28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98" name="Google Shape;698;g3455514c2ac_0_29"/>
          <p:cNvSpPr txBox="1"/>
          <p:nvPr/>
        </p:nvSpPr>
        <p:spPr>
          <a:xfrm>
            <a:off x="431900" y="2305550"/>
            <a:ext cx="3371400" cy="875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70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708792"/>
              </a:buClr>
              <a:buSzPts val="1200"/>
              <a:buFont typeface="Trebuchet MS"/>
              <a:buChar char="•"/>
            </a:pPr>
            <a:r>
              <a:rPr lang="hr" sz="120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Sustav ocjenjivanja također daje rezultate na razini izloženih elemenata unutar urbanog sektora.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99" name="Google Shape;699;g3455514c2ac_0_29"/>
          <p:cNvSpPr txBox="1"/>
          <p:nvPr/>
        </p:nvSpPr>
        <p:spPr>
          <a:xfrm>
            <a:off x="4750124" y="1608305"/>
            <a:ext cx="1940100" cy="44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hr" sz="120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 od štete za infrastrukturu javnog prijevoza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00" name="Google Shape;700;g3455514c2ac_0_29"/>
          <p:cNvSpPr txBox="1"/>
          <p:nvPr/>
        </p:nvSpPr>
        <p:spPr>
          <a:xfrm>
            <a:off x="4750131" y="2508532"/>
            <a:ext cx="1545600" cy="631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hr" sz="120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Opasnost od oštećenja biciklističkih i pješačkih staza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01" name="Google Shape;701;g3455514c2ac_0_29"/>
          <p:cNvSpPr txBox="1"/>
          <p:nvPr/>
        </p:nvSpPr>
        <p:spPr>
          <a:xfrm>
            <a:off x="7082813" y="1297425"/>
            <a:ext cx="9651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0,67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02" name="Google Shape;702;g3455514c2ac_0_29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482025" y="1701582"/>
            <a:ext cx="2166675" cy="328896"/>
          </a:xfrm>
          <a:prstGeom prst="rect">
            <a:avLst/>
          </a:prstGeom>
          <a:noFill/>
          <a:ln>
            <a:noFill/>
          </a:ln>
        </p:spPr>
      </p:pic>
      <p:sp>
        <p:nvSpPr>
          <p:cNvPr id="703" name="Google Shape;703;g3455514c2ac_0_29"/>
          <p:cNvSpPr/>
          <p:nvPr/>
        </p:nvSpPr>
        <p:spPr>
          <a:xfrm>
            <a:off x="7742675" y="1603312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704" name="Google Shape;704;g3455514c2ac_0_29"/>
          <p:cNvGrpSpPr/>
          <p:nvPr/>
        </p:nvGrpSpPr>
        <p:grpSpPr>
          <a:xfrm>
            <a:off x="8305799" y="4495700"/>
            <a:ext cx="838163" cy="594908"/>
            <a:chOff x="6739053" y="4087216"/>
            <a:chExt cx="838163" cy="594908"/>
          </a:xfrm>
        </p:grpSpPr>
        <p:sp>
          <p:nvSpPr>
            <p:cNvPr id="705" name="Google Shape;705;g3455514c2ac_0_29"/>
            <p:cNvSpPr/>
            <p:nvPr/>
          </p:nvSpPr>
          <p:spPr>
            <a:xfrm>
              <a:off x="6739053" y="4317924"/>
              <a:ext cx="364200" cy="3642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706" name="Google Shape;706;g3455514c2ac_0_29"/>
            <p:cNvCxnSpPr/>
            <p:nvPr/>
          </p:nvCxnSpPr>
          <p:spPr>
            <a:xfrm rot="10800000" flipH="1">
              <a:off x="7051287" y="4226892"/>
              <a:ext cx="368100" cy="182100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707" name="Google Shape;707;g3455514c2ac_0_29"/>
            <p:cNvSpPr/>
            <p:nvPr/>
          </p:nvSpPr>
          <p:spPr>
            <a:xfrm>
              <a:off x="7395116" y="4087216"/>
              <a:ext cx="182100" cy="182100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08" name="Google Shape;708;g3455514c2ac_0_29"/>
          <p:cNvSpPr txBox="1"/>
          <p:nvPr/>
        </p:nvSpPr>
        <p:spPr>
          <a:xfrm>
            <a:off x="8296970" y="4765438"/>
            <a:ext cx="4104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36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9" name="Google Shape;709;g3455514c2ac_0_29"/>
          <p:cNvSpPr/>
          <p:nvPr/>
        </p:nvSpPr>
        <p:spPr>
          <a:xfrm>
            <a:off x="2064468" y="2839987"/>
            <a:ext cx="525900" cy="6945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8BAA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0" name="Google Shape;710;g3455514c2ac_0_29"/>
          <p:cNvSpPr txBox="1"/>
          <p:nvPr/>
        </p:nvSpPr>
        <p:spPr>
          <a:xfrm>
            <a:off x="1175538" y="3731851"/>
            <a:ext cx="2567700" cy="3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800" b="1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Kategorija rizika</a:t>
            </a:r>
            <a:endParaRPr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11" name="Google Shape;711;g3455514c2ac_0_29"/>
          <p:cNvSpPr txBox="1"/>
          <p:nvPr/>
        </p:nvSpPr>
        <p:spPr>
          <a:xfrm>
            <a:off x="431900" y="1253700"/>
            <a:ext cx="3141900" cy="3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800" b="1">
                <a:solidFill>
                  <a:schemeClr val="accent3"/>
                </a:solidFill>
                <a:latin typeface="Trebuchet MS"/>
                <a:ea typeface="Trebuchet MS"/>
                <a:cs typeface="Trebuchet MS"/>
                <a:sym typeface="Trebuchet MS"/>
              </a:rPr>
              <a:t>Urbani sektor: Promet</a:t>
            </a:r>
            <a:endParaRPr sz="1800">
              <a:solidFill>
                <a:schemeClr val="accent3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12" name="Google Shape;712;g3455514c2ac_0_29"/>
          <p:cNvSpPr txBox="1"/>
          <p:nvPr/>
        </p:nvSpPr>
        <p:spPr>
          <a:xfrm>
            <a:off x="4750118" y="3593269"/>
            <a:ext cx="1545600" cy="44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hr" sz="120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 od oštećenja cestovne mreže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13" name="Google Shape;713;g3455514c2ac_0_29"/>
          <p:cNvSpPr txBox="1"/>
          <p:nvPr/>
        </p:nvSpPr>
        <p:spPr>
          <a:xfrm>
            <a:off x="7082813" y="2376725"/>
            <a:ext cx="9651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0,82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14" name="Google Shape;714;g3455514c2ac_0_29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482025" y="2780882"/>
            <a:ext cx="2166675" cy="328896"/>
          </a:xfrm>
          <a:prstGeom prst="rect">
            <a:avLst/>
          </a:prstGeom>
          <a:noFill/>
          <a:ln>
            <a:noFill/>
          </a:ln>
        </p:spPr>
      </p:pic>
      <p:sp>
        <p:nvSpPr>
          <p:cNvPr id="715" name="Google Shape;715;g3455514c2ac_0_29"/>
          <p:cNvSpPr/>
          <p:nvPr/>
        </p:nvSpPr>
        <p:spPr>
          <a:xfrm>
            <a:off x="7971275" y="2682612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16" name="Google Shape;716;g3455514c2ac_0_29"/>
          <p:cNvSpPr txBox="1"/>
          <p:nvPr/>
        </p:nvSpPr>
        <p:spPr>
          <a:xfrm>
            <a:off x="7082813" y="3436213"/>
            <a:ext cx="9651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0,65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17" name="Google Shape;717;g3455514c2ac_0_29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482025" y="3840370"/>
            <a:ext cx="2166675" cy="328896"/>
          </a:xfrm>
          <a:prstGeom prst="rect">
            <a:avLst/>
          </a:prstGeom>
          <a:noFill/>
          <a:ln>
            <a:noFill/>
          </a:ln>
        </p:spPr>
      </p:pic>
      <p:sp>
        <p:nvSpPr>
          <p:cNvPr id="718" name="Google Shape;718;g3455514c2ac_0_29"/>
          <p:cNvSpPr/>
          <p:nvPr/>
        </p:nvSpPr>
        <p:spPr>
          <a:xfrm>
            <a:off x="7742675" y="3742100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19" name="Google Shape;719;g3455514c2ac_0_29"/>
          <p:cNvSpPr/>
          <p:nvPr/>
        </p:nvSpPr>
        <p:spPr>
          <a:xfrm rot="-5400000">
            <a:off x="4006172" y="3355832"/>
            <a:ext cx="525900" cy="9219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8BAA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36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" name="Google Shape;725;p36"/>
          <p:cNvSpPr/>
          <p:nvPr/>
        </p:nvSpPr>
        <p:spPr>
          <a:xfrm>
            <a:off x="4501677" y="1281768"/>
            <a:ext cx="3891000" cy="3225600"/>
          </a:xfrm>
          <a:prstGeom prst="rect">
            <a:avLst/>
          </a:prstGeom>
          <a:noFill/>
          <a:ln w="38100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5"/>
              <a:buFont typeface="Arial"/>
              <a:buNone/>
            </a:pPr>
            <a:endParaRPr sz="1125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26" name="Google Shape;726;p36"/>
          <p:cNvSpPr txBox="1"/>
          <p:nvPr/>
        </p:nvSpPr>
        <p:spPr>
          <a:xfrm>
            <a:off x="103125" y="296400"/>
            <a:ext cx="8036400" cy="5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160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hr" sz="2500" b="1" i="0" u="none" strike="noStrike" cap="none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REZULTATI PROCJENE RIZIKA PO URBANOM SEKTORU</a:t>
            </a:r>
            <a:endParaRPr sz="2800" b="1" i="0" u="none" strike="noStrike" cap="none">
              <a:solidFill>
                <a:srgbClr val="18BAA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27" name="Google Shape;727;p36"/>
          <p:cNvSpPr txBox="1"/>
          <p:nvPr/>
        </p:nvSpPr>
        <p:spPr>
          <a:xfrm>
            <a:off x="431900" y="1993275"/>
            <a:ext cx="3371400" cy="875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70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708792"/>
              </a:buClr>
              <a:buSzPts val="1200"/>
              <a:buFont typeface="Trebuchet MS"/>
              <a:buChar char="•"/>
            </a:pPr>
            <a:r>
              <a:rPr lang="hr" sz="120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Za svaku klimatsku opasnost sustav ocjenjivanja daje ocjenu koja pokazuje razinu rizika urbanih sektora uključenih u procjenu.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28" name="Google Shape;728;p36"/>
          <p:cNvSpPr txBox="1"/>
          <p:nvPr/>
        </p:nvSpPr>
        <p:spPr>
          <a:xfrm>
            <a:off x="431900" y="1281775"/>
            <a:ext cx="3371400" cy="3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Opasnost: obilne oborine</a:t>
            </a:r>
            <a:endParaRPr sz="18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29" name="Google Shape;729;p36"/>
          <p:cNvSpPr txBox="1"/>
          <p:nvPr/>
        </p:nvSpPr>
        <p:spPr>
          <a:xfrm>
            <a:off x="4715223" y="2154955"/>
            <a:ext cx="2387705" cy="3544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800" dirty="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Prijevoz</a:t>
            </a:r>
            <a:endParaRPr sz="1800" b="0" i="0" u="none" strike="noStrike" cap="none" dirty="0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30" name="Google Shape;730;p36"/>
          <p:cNvSpPr txBox="1"/>
          <p:nvPr/>
        </p:nvSpPr>
        <p:spPr>
          <a:xfrm>
            <a:off x="4794968" y="3331069"/>
            <a:ext cx="1545600" cy="354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800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Energija</a:t>
            </a:r>
            <a:endParaRPr sz="18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31" name="Google Shape;731;p36"/>
          <p:cNvSpPr txBox="1"/>
          <p:nvPr/>
        </p:nvSpPr>
        <p:spPr>
          <a:xfrm>
            <a:off x="6945750" y="1830825"/>
            <a:ext cx="9651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0,7</a:t>
            </a:r>
            <a:r>
              <a:rPr lang="hr" sz="1200" b="1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0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32" name="Google Shape;732;p36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024825" y="2234982"/>
            <a:ext cx="2166675" cy="328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33" name="Google Shape;733;p36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024825" y="3440882"/>
            <a:ext cx="2166675" cy="328896"/>
          </a:xfrm>
          <a:prstGeom prst="rect">
            <a:avLst/>
          </a:prstGeom>
          <a:noFill/>
          <a:ln>
            <a:noFill/>
          </a:ln>
        </p:spPr>
      </p:pic>
      <p:sp>
        <p:nvSpPr>
          <p:cNvPr id="734" name="Google Shape;734;p36"/>
          <p:cNvSpPr txBox="1"/>
          <p:nvPr/>
        </p:nvSpPr>
        <p:spPr>
          <a:xfrm>
            <a:off x="6945750" y="2985550"/>
            <a:ext cx="10635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0,82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35" name="Google Shape;735;p36"/>
          <p:cNvSpPr/>
          <p:nvPr/>
        </p:nvSpPr>
        <p:spPr>
          <a:xfrm>
            <a:off x="7437875" y="2136712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36" name="Google Shape;736;p36"/>
          <p:cNvSpPr/>
          <p:nvPr/>
        </p:nvSpPr>
        <p:spPr>
          <a:xfrm>
            <a:off x="7666475" y="3342612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737" name="Google Shape;737;p36"/>
          <p:cNvGrpSpPr/>
          <p:nvPr/>
        </p:nvGrpSpPr>
        <p:grpSpPr>
          <a:xfrm>
            <a:off x="8305799" y="4495700"/>
            <a:ext cx="838201" cy="594981"/>
            <a:chOff x="6739053" y="4087216"/>
            <a:chExt cx="838201" cy="594981"/>
          </a:xfrm>
        </p:grpSpPr>
        <p:sp>
          <p:nvSpPr>
            <p:cNvPr id="738" name="Google Shape;738;p36"/>
            <p:cNvSpPr/>
            <p:nvPr/>
          </p:nvSpPr>
          <p:spPr>
            <a:xfrm>
              <a:off x="6739053" y="4317924"/>
              <a:ext cx="364273" cy="36427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739" name="Google Shape;739;p36"/>
            <p:cNvCxnSpPr/>
            <p:nvPr/>
          </p:nvCxnSpPr>
          <p:spPr>
            <a:xfrm rot="10800000" flipH="1">
              <a:off x="7051287" y="4226855"/>
              <a:ext cx="367991" cy="182137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740" name="Google Shape;740;p36"/>
            <p:cNvSpPr/>
            <p:nvPr/>
          </p:nvSpPr>
          <p:spPr>
            <a:xfrm>
              <a:off x="7395116" y="4087216"/>
              <a:ext cx="182138" cy="182138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41" name="Google Shape;741;p36"/>
          <p:cNvSpPr txBox="1"/>
          <p:nvPr/>
        </p:nvSpPr>
        <p:spPr>
          <a:xfrm>
            <a:off x="8296970" y="4765438"/>
            <a:ext cx="41027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hr">
                <a:solidFill>
                  <a:schemeClr val="lt1"/>
                </a:solidFill>
              </a:rPr>
              <a:t>7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2" name="Google Shape;742;p36"/>
          <p:cNvSpPr/>
          <p:nvPr/>
        </p:nvSpPr>
        <p:spPr>
          <a:xfrm>
            <a:off x="2064468" y="2839987"/>
            <a:ext cx="525900" cy="6945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8BAA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3" name="Google Shape;743;p36"/>
          <p:cNvSpPr txBox="1"/>
          <p:nvPr/>
        </p:nvSpPr>
        <p:spPr>
          <a:xfrm>
            <a:off x="1175538" y="3731851"/>
            <a:ext cx="2567700" cy="3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800" b="1">
                <a:solidFill>
                  <a:srgbClr val="48BAA2"/>
                </a:solidFill>
                <a:latin typeface="Trebuchet MS"/>
                <a:ea typeface="Trebuchet MS"/>
                <a:cs typeface="Trebuchet MS"/>
                <a:sym typeface="Trebuchet MS"/>
              </a:rPr>
              <a:t>Urbani sektori</a:t>
            </a:r>
            <a:endParaRPr>
              <a:solidFill>
                <a:srgbClr val="48BAA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44" name="Google Shape;744;p36"/>
          <p:cNvSpPr/>
          <p:nvPr/>
        </p:nvSpPr>
        <p:spPr>
          <a:xfrm rot="-5400000">
            <a:off x="4203234" y="3473707"/>
            <a:ext cx="525900" cy="9219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8BAA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5" name="Google Shape;745;p36"/>
          <p:cNvPicPr preferRelativeResize="0"/>
          <p:nvPr/>
        </p:nvPicPr>
        <p:blipFill rotWithShape="1">
          <a:blip r:embed="rId4">
            <a:alphaModFix/>
          </a:blip>
          <a:srcRect l="13554" t="44615" r="69301" b="31428"/>
          <a:stretch/>
        </p:blipFill>
        <p:spPr>
          <a:xfrm>
            <a:off x="3643425" y="1183751"/>
            <a:ext cx="580624" cy="647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g3455514c2ac_0_0"/>
          <p:cNvSpPr/>
          <p:nvPr/>
        </p:nvSpPr>
        <p:spPr>
          <a:xfrm>
            <a:off x="103125" y="43150"/>
            <a:ext cx="8951925" cy="5063150"/>
          </a:xfrm>
          <a:prstGeom prst="flowChartProcess">
            <a:avLst/>
          </a:prstGeom>
          <a:noFill/>
          <a:ln w="1905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" name="Google Shape;751;g3455514c2ac_0_0"/>
          <p:cNvSpPr/>
          <p:nvPr/>
        </p:nvSpPr>
        <p:spPr>
          <a:xfrm>
            <a:off x="4730275" y="824573"/>
            <a:ext cx="3891000" cy="2280900"/>
          </a:xfrm>
          <a:prstGeom prst="rect">
            <a:avLst/>
          </a:prstGeom>
          <a:noFill/>
          <a:ln w="38100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5"/>
              <a:buFont typeface="Arial"/>
              <a:buNone/>
            </a:pPr>
            <a:endParaRPr sz="1125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52" name="Google Shape;752;g3455514c2ac_0_0"/>
          <p:cNvSpPr/>
          <p:nvPr/>
        </p:nvSpPr>
        <p:spPr>
          <a:xfrm>
            <a:off x="4740175" y="3253450"/>
            <a:ext cx="3891000" cy="1362600"/>
          </a:xfrm>
          <a:prstGeom prst="rect">
            <a:avLst/>
          </a:prstGeom>
          <a:noFill/>
          <a:ln w="38100" cap="flat" cmpd="sng">
            <a:solidFill>
              <a:srgbClr val="48BAA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5"/>
              <a:buFont typeface="Arial"/>
              <a:buNone/>
            </a:pPr>
            <a:endParaRPr sz="1125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53" name="Google Shape;753;g3455514c2ac_0_0"/>
          <p:cNvSpPr txBox="1"/>
          <p:nvPr/>
        </p:nvSpPr>
        <p:spPr>
          <a:xfrm>
            <a:off x="103122" y="296400"/>
            <a:ext cx="8604300" cy="5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160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hr" sz="2500" b="1" i="0" u="none" strike="noStrike" cap="none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REZULTATI PROCJENE RIZIKA PO OPASNOSTIMA I </a:t>
            </a:r>
            <a:r>
              <a:rPr lang="en-GB" sz="2500" b="1" dirty="0">
                <a:solidFill>
                  <a:srgbClr val="18BAA8"/>
                </a:solidFill>
                <a:latin typeface="Trebuchet MS"/>
                <a:ea typeface="Trebuchet MS"/>
                <a:cs typeface="Trebuchet MS"/>
                <a:sym typeface="Trebuchet MS"/>
              </a:rPr>
              <a:t>UKUPNO</a:t>
            </a:r>
          </a:p>
        </p:txBody>
      </p:sp>
      <p:sp>
        <p:nvSpPr>
          <p:cNvPr id="754" name="Google Shape;754;g3455514c2ac_0_0"/>
          <p:cNvSpPr txBox="1"/>
          <p:nvPr/>
        </p:nvSpPr>
        <p:spPr>
          <a:xfrm>
            <a:off x="613700" y="1624575"/>
            <a:ext cx="3371400" cy="2437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Primjenom sustava ocjenjivanja dobivaju se bodovi (0,1) koji predstavljaju:</a:t>
            </a: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70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708792"/>
              </a:buClr>
              <a:buSzPts val="1200"/>
              <a:buFont typeface="Trebuchet MS"/>
              <a:buChar char="•"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ukupnu razinu rizika urbanog područja 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70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708792"/>
              </a:buClr>
              <a:buSzPts val="1200"/>
              <a:buFont typeface="Trebuchet MS"/>
              <a:buChar char="•"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 povezan sa svakom pojedinačnom opasnošću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70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708792"/>
              </a:buClr>
              <a:buSzPts val="1200"/>
              <a:buFont typeface="Trebuchet MS"/>
              <a:buChar char="•"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 po urbanom sektoru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70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708792"/>
              </a:buClr>
              <a:buSzPts val="1200"/>
              <a:buFont typeface="Trebuchet MS"/>
              <a:buChar char="•"/>
            </a:pPr>
            <a:r>
              <a:rPr lang="hr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 koji se odnosi na određene izložene elemente</a:t>
            </a:r>
            <a:br>
              <a:rPr lang="es" sz="1200" b="0" i="0" u="none" strike="noStrike" cap="none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200" b="0" i="0" u="none" strike="noStrike" cap="none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55" name="Google Shape;755;g3455514c2ac_0_0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4801324" y="3805399"/>
            <a:ext cx="3737378" cy="567335"/>
          </a:xfrm>
          <a:prstGeom prst="rect">
            <a:avLst/>
          </a:prstGeom>
          <a:noFill/>
          <a:ln>
            <a:noFill/>
          </a:ln>
        </p:spPr>
      </p:pic>
      <p:sp>
        <p:nvSpPr>
          <p:cNvPr id="756" name="Google Shape;756;g3455514c2ac_0_0"/>
          <p:cNvSpPr/>
          <p:nvPr/>
        </p:nvSpPr>
        <p:spPr>
          <a:xfrm>
            <a:off x="7583408" y="3646769"/>
            <a:ext cx="246721" cy="178754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57" name="Google Shape;757;g3455514c2ac_0_0"/>
          <p:cNvSpPr txBox="1"/>
          <p:nvPr/>
        </p:nvSpPr>
        <p:spPr>
          <a:xfrm>
            <a:off x="5765395" y="3253458"/>
            <a:ext cx="2374800" cy="3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UKUPNI RIZIK – 0,80</a:t>
            </a:r>
            <a:endParaRPr sz="18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58" name="Google Shape;758;g3455514c2ac_0_0"/>
          <p:cNvPicPr preferRelativeResize="0"/>
          <p:nvPr/>
        </p:nvPicPr>
        <p:blipFill rotWithShape="1">
          <a:blip r:embed="rId4">
            <a:alphaModFix/>
          </a:blip>
          <a:srcRect l="13554" r="69301" b="31427"/>
          <a:stretch/>
        </p:blipFill>
        <p:spPr>
          <a:xfrm>
            <a:off x="5482675" y="1319925"/>
            <a:ext cx="580624" cy="1852201"/>
          </a:xfrm>
          <a:prstGeom prst="rect">
            <a:avLst/>
          </a:prstGeom>
          <a:noFill/>
          <a:ln>
            <a:noFill/>
          </a:ln>
        </p:spPr>
      </p:pic>
      <p:sp>
        <p:nvSpPr>
          <p:cNvPr id="759" name="Google Shape;759;g3455514c2ac_0_0"/>
          <p:cNvSpPr txBox="1"/>
          <p:nvPr/>
        </p:nvSpPr>
        <p:spPr>
          <a:xfrm>
            <a:off x="5477004" y="915897"/>
            <a:ext cx="2482173" cy="3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hr" sz="1800" b="1" i="0" u="none" strike="noStrike" cap="none" dirty="0">
                <a:solidFill>
                  <a:srgbClr val="708792"/>
                </a:solidFill>
                <a:latin typeface="Trebuchet MS"/>
                <a:ea typeface="Trebuchet MS"/>
                <a:cs typeface="Trebuchet MS"/>
                <a:sym typeface="Trebuchet MS"/>
              </a:rPr>
              <a:t>RIZIK PO OPASNOSTI</a:t>
            </a:r>
            <a:endParaRPr sz="1800" b="0" i="0" u="none" strike="noStrike" cap="none" dirty="0">
              <a:solidFill>
                <a:srgbClr val="7087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0" name="Google Shape;760;g3455514c2ac_0_0"/>
          <p:cNvSpPr txBox="1"/>
          <p:nvPr/>
        </p:nvSpPr>
        <p:spPr>
          <a:xfrm>
            <a:off x="4943824" y="1240555"/>
            <a:ext cx="19401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Ekstremne temperature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1" name="Google Shape;761;g3455514c2ac_0_0"/>
          <p:cNvSpPr txBox="1"/>
          <p:nvPr/>
        </p:nvSpPr>
        <p:spPr>
          <a:xfrm>
            <a:off x="5023568" y="2195269"/>
            <a:ext cx="15456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0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Obilne oborine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2" name="Google Shape;762;g3455514c2ac_0_0"/>
          <p:cNvSpPr txBox="1"/>
          <p:nvPr/>
        </p:nvSpPr>
        <p:spPr>
          <a:xfrm>
            <a:off x="7174350" y="1221225"/>
            <a:ext cx="9651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0,76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63" name="Google Shape;763;g3455514c2ac_0_0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253425" y="1625382"/>
            <a:ext cx="2166675" cy="328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g3455514c2ac_0_0"/>
          <p:cNvPicPr preferRelativeResize="0"/>
          <p:nvPr/>
        </p:nvPicPr>
        <p:blipFill rotWithShape="1">
          <a:blip r:embed="rId3">
            <a:alphaModFix/>
          </a:blip>
          <a:srcRect t="21482"/>
          <a:stretch/>
        </p:blipFill>
        <p:spPr>
          <a:xfrm>
            <a:off x="6253425" y="2678882"/>
            <a:ext cx="2166675" cy="328896"/>
          </a:xfrm>
          <a:prstGeom prst="rect">
            <a:avLst/>
          </a:prstGeom>
          <a:noFill/>
          <a:ln>
            <a:noFill/>
          </a:ln>
        </p:spPr>
      </p:pic>
      <p:sp>
        <p:nvSpPr>
          <p:cNvPr id="765" name="Google Shape;765;g3455514c2ac_0_0"/>
          <p:cNvSpPr txBox="1"/>
          <p:nvPr/>
        </p:nvSpPr>
        <p:spPr>
          <a:xfrm>
            <a:off x="7174350" y="2223550"/>
            <a:ext cx="1063500" cy="26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76775" tIns="38375" rIns="76775" bIns="383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hr" sz="1200" b="1" i="0" u="none" strike="noStrike" cap="none">
                <a:solidFill>
                  <a:srgbClr val="53656D"/>
                </a:solidFill>
                <a:latin typeface="Trebuchet MS"/>
                <a:ea typeface="Trebuchet MS"/>
                <a:cs typeface="Trebuchet MS"/>
                <a:sym typeface="Trebuchet MS"/>
              </a:rPr>
              <a:t>RIZIK 0,82 </a:t>
            </a:r>
            <a:endParaRPr sz="1400" b="0" i="0" u="none" strike="noStrike" cap="none">
              <a:solidFill>
                <a:srgbClr val="5365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6" name="Google Shape;766;g3455514c2ac_0_0"/>
          <p:cNvSpPr/>
          <p:nvPr/>
        </p:nvSpPr>
        <p:spPr>
          <a:xfrm>
            <a:off x="7666475" y="1527112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7" name="Google Shape;767;g3455514c2ac_0_0"/>
          <p:cNvSpPr/>
          <p:nvPr/>
        </p:nvSpPr>
        <p:spPr>
          <a:xfrm>
            <a:off x="7895075" y="2580612"/>
            <a:ext cx="135625" cy="98263"/>
          </a:xfrm>
          <a:prstGeom prst="flowChartMerge">
            <a:avLst/>
          </a:prstGeom>
          <a:solidFill>
            <a:srgbClr val="FFBE00"/>
          </a:solidFill>
          <a:ln w="25400" cap="flat" cmpd="sng">
            <a:solidFill>
              <a:srgbClr val="3C48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768" name="Google Shape;768;g3455514c2ac_0_0"/>
          <p:cNvGrpSpPr/>
          <p:nvPr/>
        </p:nvGrpSpPr>
        <p:grpSpPr>
          <a:xfrm>
            <a:off x="8305799" y="4495700"/>
            <a:ext cx="838163" cy="594908"/>
            <a:chOff x="6739053" y="4087216"/>
            <a:chExt cx="838163" cy="594908"/>
          </a:xfrm>
        </p:grpSpPr>
        <p:sp>
          <p:nvSpPr>
            <p:cNvPr id="769" name="Google Shape;769;g3455514c2ac_0_0"/>
            <p:cNvSpPr/>
            <p:nvPr/>
          </p:nvSpPr>
          <p:spPr>
            <a:xfrm>
              <a:off x="6739053" y="4317924"/>
              <a:ext cx="364200" cy="3642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770" name="Google Shape;770;g3455514c2ac_0_0"/>
            <p:cNvCxnSpPr/>
            <p:nvPr/>
          </p:nvCxnSpPr>
          <p:spPr>
            <a:xfrm rot="10800000" flipH="1">
              <a:off x="7051287" y="4226892"/>
              <a:ext cx="368100" cy="182100"/>
            </a:xfrm>
            <a:prstGeom prst="straightConnector1">
              <a:avLst/>
            </a:prstGeom>
            <a:noFill/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771" name="Google Shape;771;g3455514c2ac_0_0"/>
            <p:cNvSpPr/>
            <p:nvPr/>
          </p:nvSpPr>
          <p:spPr>
            <a:xfrm>
              <a:off x="7395116" y="4087216"/>
              <a:ext cx="182100" cy="182100"/>
            </a:xfrm>
            <a:prstGeom prst="ellipse">
              <a:avLst/>
            </a:prstGeom>
            <a:noFill/>
            <a:ln w="25400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72" name="Google Shape;772;g3455514c2ac_0_0"/>
          <p:cNvSpPr txBox="1"/>
          <p:nvPr/>
        </p:nvSpPr>
        <p:spPr>
          <a:xfrm>
            <a:off x="8296970" y="4765438"/>
            <a:ext cx="4104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hr">
                <a:solidFill>
                  <a:schemeClr val="lt1"/>
                </a:solidFill>
              </a:rPr>
              <a:t>8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CA5A51514123F41B2B0CBE380212B15" ma:contentTypeVersion="12" ma:contentTypeDescription="Stvaranje novog dokumenta." ma:contentTypeScope="" ma:versionID="854c4a6f9459b53ad91f2462ec422942">
  <xsd:schema xmlns:xsd="http://www.w3.org/2001/XMLSchema" xmlns:xs="http://www.w3.org/2001/XMLSchema" xmlns:p="http://schemas.microsoft.com/office/2006/metadata/properties" xmlns:ns2="3afd9d58-88a6-43ac-a57f-6f46d222935b" xmlns:ns3="c4542c7d-7b1a-4afc-909d-b8127a4ae4de" targetNamespace="http://schemas.microsoft.com/office/2006/metadata/properties" ma:root="true" ma:fieldsID="fb6426e87e19e4e056cd34837c6f1931" ns2:_="" ns3:_="">
    <xsd:import namespace="3afd9d58-88a6-43ac-a57f-6f46d222935b"/>
    <xsd:import namespace="c4542c7d-7b1a-4afc-909d-b8127a4ae4d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fd9d58-88a6-43ac-a57f-6f46d22293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Oznake slika" ma:readOnly="false" ma:fieldId="{5cf76f15-5ced-4ddc-b409-7134ff3c332f}" ma:taxonomyMulti="true" ma:sspId="c65529b3-693a-41aa-b0bf-d4da65b63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542c7d-7b1a-4afc-909d-b8127a4ae4de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2ecf02e5-0238-4d22-85dc-2a8a6061e0e5}" ma:internalName="TaxCatchAll" ma:showField="CatchAllData" ma:web="c4542c7d-7b1a-4afc-909d-b8127a4ae4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sadržaja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4542c7d-7b1a-4afc-909d-b8127a4ae4de" xsi:nil="true"/>
    <lcf76f155ced4ddcb4097134ff3c332f xmlns="3afd9d58-88a6-43ac-a57f-6f46d222935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142938-F96D-4C78-9856-44257776A9E8}"/>
</file>

<file path=customXml/itemProps2.xml><?xml version="1.0" encoding="utf-8"?>
<ds:datastoreItem xmlns:ds="http://schemas.openxmlformats.org/officeDocument/2006/customXml" ds:itemID="{4A4700F4-23D3-4512-A2A9-5078B8823D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BA94EB-617E-4B3A-99EA-292BA7BECAEE}">
  <ds:schemaRefs>
    <ds:schemaRef ds:uri="3afd9d58-88a6-43ac-a57f-6f46d222935b"/>
    <ds:schemaRef ds:uri="c4542c7d-7b1a-4afc-909d-b8127a4ae4d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3070</Words>
  <Application>Microsoft Office PowerPoint</Application>
  <PresentationFormat>On-screen Show (16:9)</PresentationFormat>
  <Paragraphs>751</Paragraphs>
  <Slides>38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Noto Sans Symbols</vt:lpstr>
      <vt:lpstr>Trebuchet MS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Ivona Prar</dc:creator>
  <cp:lastModifiedBy>Ivona Prar</cp:lastModifiedBy>
  <cp:revision>3</cp:revision>
  <dcterms:modified xsi:type="dcterms:W3CDTF">2025-09-12T10:33:50Z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0x010100BCA5A51514123F41B2B0CBE380212B15</vt:lpwstr>
  </property>
  <property fmtid="{D5CDD505-2E9C-101B-9397-08002B2CF9AE}" pid="3" name="MediaServiceImageTags">
    <vt:lpwstr/>
  </property>
</Properties>
</file>