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4"/>
  </p:sldMasterIdLst>
  <p:notesMasterIdLst>
    <p:notesMasterId r:id="rId15"/>
  </p:notesMasterIdLst>
  <p:sldIdLst>
    <p:sldId id="257" r:id="rId5"/>
    <p:sldId id="311" r:id="rId6"/>
    <p:sldId id="325" r:id="rId7"/>
    <p:sldId id="339" r:id="rId8"/>
    <p:sldId id="258" r:id="rId9"/>
    <p:sldId id="326" r:id="rId10"/>
    <p:sldId id="318" r:id="rId11"/>
    <p:sldId id="330" r:id="rId12"/>
    <p:sldId id="357" r:id="rId13"/>
    <p:sldId id="336" r:id="rId1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pos="5488" userDrawn="1">
          <p15:clr>
            <a:srgbClr val="A4A3A4"/>
          </p15:clr>
        </p15:guide>
        <p15:guide id="2" pos="2880">
          <p15:clr>
            <a:srgbClr val="A4A3A4"/>
          </p15:clr>
        </p15:guide>
        <p15:guide id="3" pos="363">
          <p15:clr>
            <a:srgbClr val="A4A3A4"/>
          </p15:clr>
        </p15:guide>
        <p15:guide id="4" pos="3220">
          <p15:clr>
            <a:srgbClr val="A4A3A4"/>
          </p15:clr>
        </p15:guide>
        <p15:guide id="5" pos="113" userDrawn="1">
          <p15:clr>
            <a:srgbClr val="A4A3A4"/>
          </p15:clr>
        </p15:guide>
        <p15:guide id="6" orient="horz" pos="162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E6D6514-60F9-C0B8-E02F-0008DBF421BA}" name="Felicioni, Licia" initials="FL" userId="S::feliclic@cvut.cz::d14afec8-200e-4809-9e7b-d7cb15307a5d" providerId="AD"/>
  <p188:author id="{3D7860A2-58AF-9BF4-4B90-A096E2EF94E7}" name="Klepacova, Katerina" initials="KK" userId="S::salkokat@cvut.cz::c272bbc8-7130-440e-ad94-e85deacc14a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CA3C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94DDBF-B4B6-4DF5-5CF4-5A9B4DABEC83}" v="5" dt="2025-12-09T10:51:31.454"/>
    <p1510:client id="{5398E8B2-A436-73B7-3E05-B5BDBC0614C3}" v="15" dt="2025-12-09T10:50:23.875"/>
    <p1510:client id="{82F72B18-5230-1815-0023-058FF4547CA1}" v="14" dt="2025-12-09T10:48:35.904"/>
    <p1510:client id="{9289ED17-39AA-0487-4808-94A9BB57B709}" v="5" dt="2025-12-09T10:51:02.467"/>
    <p1510:client id="{C5D25538-253B-439B-A63D-B6D0536F7D9E}" v="2" dt="2025-12-10T16:02:37.0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Světlý sty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pos="5488"/>
        <p:guide pos="2880"/>
        <p:guide pos="363"/>
        <p:guide pos="3220"/>
        <p:guide pos="113"/>
        <p:guide orient="horz" pos="162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C5D25538-253B-439B-A63D-B6D0536F7D9E}"/>
    <pc:docChg chg="modSld">
      <pc:chgData name="" userId="" providerId="" clId="Web-{C5D25538-253B-439B-A63D-B6D0536F7D9E}" dt="2025-12-10T16:02:37.085" v="1" actId="1076"/>
      <pc:docMkLst>
        <pc:docMk/>
      </pc:docMkLst>
      <pc:sldChg chg="modSp">
        <pc:chgData name="" userId="" providerId="" clId="Web-{C5D25538-253B-439B-A63D-B6D0536F7D9E}" dt="2025-12-10T16:02:37.085" v="1" actId="1076"/>
        <pc:sldMkLst>
          <pc:docMk/>
          <pc:sldMk cId="0" sldId="257"/>
        </pc:sldMkLst>
        <pc:spChg chg="mod">
          <ac:chgData name="" userId="" providerId="" clId="Web-{C5D25538-253B-439B-A63D-B6D0536F7D9E}" dt="2025-12-10T16:02:37.085" v="1" actId="1076"/>
          <ac:spMkLst>
            <pc:docMk/>
            <pc:sldMk cId="0" sldId="257"/>
            <ac:spMk id="44219064" creationId="{00000000-0000-0000-0000-000000000000}"/>
          </ac:spMkLst>
        </pc:spChg>
      </pc:sldChg>
    </pc:docChg>
  </pc:docChgLst>
  <pc:docChgLst>
    <pc:chgData name="Felicioni, Licia" userId="S::feliclic@cvut.cz::d14afec8-200e-4809-9e7b-d7cb15307a5d" providerId="AD" clId="Web-{5094DDBF-B4B6-4DF5-5CF4-5A9B4DABEC83}"/>
    <pc:docChg chg="delSld">
      <pc:chgData name="Felicioni, Licia" userId="S::feliclic@cvut.cz::d14afec8-200e-4809-9e7b-d7cb15307a5d" providerId="AD" clId="Web-{5094DDBF-B4B6-4DF5-5CF4-5A9B4DABEC83}" dt="2025-12-09T10:51:31.454" v="4"/>
      <pc:docMkLst>
        <pc:docMk/>
      </pc:docMkLst>
      <pc:sldChg chg="del">
        <pc:chgData name="Felicioni, Licia" userId="S::feliclic@cvut.cz::d14afec8-200e-4809-9e7b-d7cb15307a5d" providerId="AD" clId="Web-{5094DDBF-B4B6-4DF5-5CF4-5A9B4DABEC83}" dt="2025-12-09T10:51:31.454" v="3"/>
        <pc:sldMkLst>
          <pc:docMk/>
          <pc:sldMk cId="1208425830" sldId="319"/>
        </pc:sldMkLst>
      </pc:sldChg>
      <pc:sldChg chg="del">
        <pc:chgData name="Felicioni, Licia" userId="S::feliclic@cvut.cz::d14afec8-200e-4809-9e7b-d7cb15307a5d" providerId="AD" clId="Web-{5094DDBF-B4B6-4DF5-5CF4-5A9B4DABEC83}" dt="2025-12-09T10:51:31.454" v="4"/>
        <pc:sldMkLst>
          <pc:docMk/>
          <pc:sldMk cId="3922363688" sldId="327"/>
        </pc:sldMkLst>
      </pc:sldChg>
      <pc:sldChg chg="del">
        <pc:chgData name="Felicioni, Licia" userId="S::feliclic@cvut.cz::d14afec8-200e-4809-9e7b-d7cb15307a5d" providerId="AD" clId="Web-{5094DDBF-B4B6-4DF5-5CF4-5A9B4DABEC83}" dt="2025-12-09T10:51:31.454" v="2"/>
        <pc:sldMkLst>
          <pc:docMk/>
          <pc:sldMk cId="496761386" sldId="331"/>
        </pc:sldMkLst>
      </pc:sldChg>
      <pc:sldChg chg="del">
        <pc:chgData name="Felicioni, Licia" userId="S::feliclic@cvut.cz::d14afec8-200e-4809-9e7b-d7cb15307a5d" providerId="AD" clId="Web-{5094DDBF-B4B6-4DF5-5CF4-5A9B4DABEC83}" dt="2025-12-09T10:51:31.454" v="1"/>
        <pc:sldMkLst>
          <pc:docMk/>
          <pc:sldMk cId="3426768038" sldId="334"/>
        </pc:sldMkLst>
      </pc:sldChg>
      <pc:sldChg chg="del">
        <pc:chgData name="Felicioni, Licia" userId="S::feliclic@cvut.cz::d14afec8-200e-4809-9e7b-d7cb15307a5d" providerId="AD" clId="Web-{5094DDBF-B4B6-4DF5-5CF4-5A9B4DABEC83}" dt="2025-12-09T10:51:31.454" v="0"/>
        <pc:sldMkLst>
          <pc:docMk/>
          <pc:sldMk cId="3931628921" sldId="33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31296304" name="Google Shape;3;n"/>
          <p:cNvSpPr txBox="1">
            <a:spLocks noGrp="1"/>
          </p:cNvSpPr>
          <p:nvPr>
            <p:ph type="hdr" idx="2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32296881" name="Google Shape;4;n"/>
          <p:cNvSpPr txBox="1">
            <a:spLocks noGrp="1"/>
          </p:cNvSpPr>
          <p:nvPr>
            <p:ph type="dt" idx="10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8940723" name="Google Shape;5;n"/>
          <p:cNvSpPr>
            <a:spLocks noGrp="1" noRot="1" noChangeAspect="1"/>
          </p:cNvSpPr>
          <p:nvPr>
            <p:ph type="sldImg" idx="3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80721539" name="Google Shape;6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36004516" name="Google Shape;7;n"/>
          <p:cNvSpPr txBox="1">
            <a:spLocks noGrp="1"/>
          </p:cNvSpPr>
          <p:nvPr>
            <p:ph type="ftr" idx="11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53542374" name="Google Shape;8;n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23490022" name="Google Shape;110;g35670ae33ce_0_0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291176" name="Google Shape;111;g35670ae33ce_0_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074153571" name="Google Shape;112;g35670ae33ce_0_0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fld id="{00000000-1234-1234-1234-123412341234}" type="slidenum">
              <a:rPr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79861011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9880578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7819657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5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10CF5-E3C4-505D-D37B-EDA6EE9DC4C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7352431" name="Slide Image Placeholder 1">
            <a:extLst>
              <a:ext uri="{FF2B5EF4-FFF2-40B4-BE49-F238E27FC236}">
                <a16:creationId xmlns:a16="http://schemas.microsoft.com/office/drawing/2014/main" id="{B37B0B40-74DD-DCAA-9EC9-12FB078616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19588351" name="Notes Placeholder 2">
            <a:extLst>
              <a:ext uri="{FF2B5EF4-FFF2-40B4-BE49-F238E27FC236}">
                <a16:creationId xmlns:a16="http://schemas.microsoft.com/office/drawing/2014/main" id="{11F29BBC-39FE-A84A-3308-F6A92044EF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61294482" name="Slide Number Placeholder 3">
            <a:extLst>
              <a:ext uri="{FF2B5EF4-FFF2-40B4-BE49-F238E27FC236}">
                <a16:creationId xmlns:a16="http://schemas.microsoft.com/office/drawing/2014/main" id="{1A2C0075-E99C-3B92-3A7C-A9834C56DC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833541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5ADC6-77F3-9CCC-55CF-5AC4941905EC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7352431" name="Slide Image Placeholder 1">
            <a:extLst>
              <a:ext uri="{FF2B5EF4-FFF2-40B4-BE49-F238E27FC236}">
                <a16:creationId xmlns:a16="http://schemas.microsoft.com/office/drawing/2014/main" id="{55216278-3000-E380-10B4-FC98EE0982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19588351" name="Notes Placeholder 2">
            <a:extLst>
              <a:ext uri="{FF2B5EF4-FFF2-40B4-BE49-F238E27FC236}">
                <a16:creationId xmlns:a16="http://schemas.microsoft.com/office/drawing/2014/main" id="{D4FE1307-F82A-D065-3C55-6E586629EC9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61294482" name="Slide Number Placeholder 3">
            <a:extLst>
              <a:ext uri="{FF2B5EF4-FFF2-40B4-BE49-F238E27FC236}">
                <a16:creationId xmlns:a16="http://schemas.microsoft.com/office/drawing/2014/main" id="{8EB923F0-21C8-D1D4-3335-E92662F376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062104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D7903-D1F7-3655-6962-39431E1C1B6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7352431" name="Slide Image Placeholder 1">
            <a:extLst>
              <a:ext uri="{FF2B5EF4-FFF2-40B4-BE49-F238E27FC236}">
                <a16:creationId xmlns:a16="http://schemas.microsoft.com/office/drawing/2014/main" id="{331D7AC3-EE95-1023-6F13-D05D2580CA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19588351" name="Notes Placeholder 2">
            <a:extLst>
              <a:ext uri="{FF2B5EF4-FFF2-40B4-BE49-F238E27FC236}">
                <a16:creationId xmlns:a16="http://schemas.microsoft.com/office/drawing/2014/main" id="{EDC70CB7-EFEC-B409-8A26-0BB38C0381F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61294482" name="Slide Number Placeholder 3">
            <a:extLst>
              <a:ext uri="{FF2B5EF4-FFF2-40B4-BE49-F238E27FC236}">
                <a16:creationId xmlns:a16="http://schemas.microsoft.com/office/drawing/2014/main" id="{C76AC9B5-D38A-B2FC-9952-FD1213247D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511218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F5B5BB-075F-BFC9-C23C-32A1EE631946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7352431" name="Slide Image Placeholder 1">
            <a:extLst>
              <a:ext uri="{FF2B5EF4-FFF2-40B4-BE49-F238E27FC236}">
                <a16:creationId xmlns:a16="http://schemas.microsoft.com/office/drawing/2014/main" id="{00945265-E018-D888-6C40-A4E022549B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19588351" name="Notes Placeholder 2">
            <a:extLst>
              <a:ext uri="{FF2B5EF4-FFF2-40B4-BE49-F238E27FC236}">
                <a16:creationId xmlns:a16="http://schemas.microsoft.com/office/drawing/2014/main" id="{27448627-9A2D-8B21-2406-8A3E6507AC5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61294482" name="Slide Number Placeholder 3">
            <a:extLst>
              <a:ext uri="{FF2B5EF4-FFF2-40B4-BE49-F238E27FC236}">
                <a16:creationId xmlns:a16="http://schemas.microsoft.com/office/drawing/2014/main" id="{BAB1CD1D-D6C1-5A34-7A61-56C0430AFA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93774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972B9-94E0-B38C-79BA-904270FCAE8C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7352431" name="Slide Image Placeholder 1">
            <a:extLst>
              <a:ext uri="{FF2B5EF4-FFF2-40B4-BE49-F238E27FC236}">
                <a16:creationId xmlns:a16="http://schemas.microsoft.com/office/drawing/2014/main" id="{E0F0C737-5C5E-0BD7-1B69-77EAB27A78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19588351" name="Notes Placeholder 2">
            <a:extLst>
              <a:ext uri="{FF2B5EF4-FFF2-40B4-BE49-F238E27FC236}">
                <a16:creationId xmlns:a16="http://schemas.microsoft.com/office/drawing/2014/main" id="{6CE7499D-B9D8-CEE3-10A2-C5AF1E18470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61294482" name="Slide Number Placeholder 3">
            <a:extLst>
              <a:ext uri="{FF2B5EF4-FFF2-40B4-BE49-F238E27FC236}">
                <a16:creationId xmlns:a16="http://schemas.microsoft.com/office/drawing/2014/main" id="{4527B608-7782-BF64-086E-2DFBB6D737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4371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Timeline Start" userDrawn="1">
  <p:cSld name="Timeline Star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600297114" name="Google Shape;15;p15"/>
          <p:cNvCxnSpPr/>
          <p:nvPr/>
        </p:nvCxnSpPr>
        <p:spPr bwMode="auto">
          <a:xfrm>
            <a:off x="4416983" y="3663950"/>
            <a:ext cx="0" cy="1505531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613269535" name="Google Shape;16;p15"/>
          <p:cNvCxnSpPr/>
          <p:nvPr/>
        </p:nvCxnSpPr>
        <p:spPr bwMode="auto">
          <a:xfrm flipH="1">
            <a:off x="4419601" y="1483242"/>
            <a:ext cx="1" cy="1315772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Headlines + Text" userDrawn="1">
  <p:cSld name="Headlines +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184887" name="Google Shape;35;p7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12175335" name="Google Shape;36;p7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18601683" name="Google Shape;37;p7"/>
          <p:cNvSpPr txBox="1">
            <a:spLocks noGrp="1"/>
          </p:cNvSpPr>
          <p:nvPr>
            <p:ph type="body" idx="2"/>
          </p:nvPr>
        </p:nvSpPr>
        <p:spPr bwMode="auto">
          <a:xfrm>
            <a:off x="296864" y="1001413"/>
            <a:ext cx="8562975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1_Headlines + two columns" userDrawn="1">
  <p:cSld name="1_Headlines + two 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68610130" name="Google Shape;39;p8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86568124" name="Google Shape;40;p8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31271593" name="Google Shape;41;p8"/>
          <p:cNvSpPr txBox="1">
            <a:spLocks noGrp="1"/>
          </p:cNvSpPr>
          <p:nvPr>
            <p:ph type="body" idx="2"/>
          </p:nvPr>
        </p:nvSpPr>
        <p:spPr bwMode="auto">
          <a:xfrm>
            <a:off x="296865" y="1001413"/>
            <a:ext cx="8434186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19762977" name="Google Shape;42;p8"/>
          <p:cNvSpPr txBox="1">
            <a:spLocks noGrp="1"/>
          </p:cNvSpPr>
          <p:nvPr>
            <p:ph type="body" idx="3"/>
          </p:nvPr>
        </p:nvSpPr>
        <p:spPr bwMode="auto">
          <a:xfrm>
            <a:off x="4591050" y="1682602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Headline + Text / no subline" userDrawn="1">
  <p:cSld name="Headline + Text / no sublin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28873817" name="Google Shape;44;p9"/>
          <p:cNvSpPr txBox="1">
            <a:spLocks noGrp="1"/>
          </p:cNvSpPr>
          <p:nvPr>
            <p:ph type="title"/>
          </p:nvPr>
        </p:nvSpPr>
        <p:spPr bwMode="auto"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26092925" name="Google Shape;45;p9"/>
          <p:cNvSpPr txBox="1">
            <a:spLocks noGrp="1"/>
          </p:cNvSpPr>
          <p:nvPr>
            <p:ph type="body" idx="1"/>
          </p:nvPr>
        </p:nvSpPr>
        <p:spPr bwMode="auto">
          <a:xfrm>
            <a:off x="296864" y="980854"/>
            <a:ext cx="8562974" cy="312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Chapter Break with Pic left" userDrawn="1">
  <p:cSld name="Chapter Break with Pic le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07808838" name="Google Shape;47;p10"/>
          <p:cNvSpPr/>
          <p:nvPr/>
        </p:nvSpPr>
        <p:spPr bwMode="auto">
          <a:xfrm>
            <a:off x="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673526646" name="Google Shape;48;p10"/>
          <p:cNvCxnSpPr/>
          <p:nvPr/>
        </p:nvCxnSpPr>
        <p:spPr bwMode="auto">
          <a:xfrm>
            <a:off x="1704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68977465" name="Google Shape;49;p10"/>
          <p:cNvSpPr>
            <a:spLocks noGrp="1"/>
          </p:cNvSpPr>
          <p:nvPr>
            <p:ph type="pic" idx="2"/>
          </p:nvPr>
        </p:nvSpPr>
        <p:spPr bwMode="auto"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392394970" name="Google Shape;50;p10"/>
          <p:cNvSpPr txBox="1">
            <a:spLocks noGrp="1"/>
          </p:cNvSpPr>
          <p:nvPr>
            <p:ph type="body" idx="1"/>
          </p:nvPr>
        </p:nvSpPr>
        <p:spPr bwMode="auto">
          <a:xfrm>
            <a:off x="659040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29176684" name="Google Shape;51;p10"/>
          <p:cNvSpPr txBox="1">
            <a:spLocks noGrp="1"/>
          </p:cNvSpPr>
          <p:nvPr>
            <p:ph type="body" idx="3"/>
          </p:nvPr>
        </p:nvSpPr>
        <p:spPr bwMode="auto">
          <a:xfrm>
            <a:off x="659040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25249440" name="Google Shape;52;p10"/>
          <p:cNvSpPr txBox="1">
            <a:spLocks noGrp="1"/>
          </p:cNvSpPr>
          <p:nvPr>
            <p:ph type="body" idx="4"/>
          </p:nvPr>
        </p:nvSpPr>
        <p:spPr bwMode="auto">
          <a:xfrm>
            <a:off x="5617933" y="4808762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Chapter Break with Pic right" userDrawn="1">
  <p:cSld name="Chapter Break with Pic righ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70639005" name="Google Shape;54;p11"/>
          <p:cNvSpPr/>
          <p:nvPr/>
        </p:nvSpPr>
        <p:spPr bwMode="auto">
          <a:xfrm>
            <a:off x="457200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356441670" name="Google Shape;55;p11"/>
          <p:cNvCxnSpPr/>
          <p:nvPr/>
        </p:nvCxnSpPr>
        <p:spPr bwMode="auto">
          <a:xfrm>
            <a:off x="6276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75312607" name="Google Shape;56;p11"/>
          <p:cNvSpPr>
            <a:spLocks noGrp="1"/>
          </p:cNvSpPr>
          <p:nvPr>
            <p:ph type="pic" idx="2"/>
          </p:nvPr>
        </p:nvSpPr>
        <p:spPr bwMode="auto">
          <a:xfrm>
            <a:off x="0" y="-14748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2003654085" name="Google Shape;57;p11"/>
          <p:cNvSpPr txBox="1">
            <a:spLocks noGrp="1"/>
          </p:cNvSpPr>
          <p:nvPr>
            <p:ph type="body" idx="1"/>
          </p:nvPr>
        </p:nvSpPr>
        <p:spPr bwMode="auto">
          <a:xfrm>
            <a:off x="5210968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31131196" name="Google Shape;58;p11"/>
          <p:cNvSpPr txBox="1">
            <a:spLocks noGrp="1"/>
          </p:cNvSpPr>
          <p:nvPr>
            <p:ph type="body" idx="3"/>
          </p:nvPr>
        </p:nvSpPr>
        <p:spPr bwMode="auto">
          <a:xfrm>
            <a:off x="5210968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58875618" name="Google Shape;59;p11"/>
          <p:cNvSpPr txBox="1">
            <a:spLocks noGrp="1"/>
          </p:cNvSpPr>
          <p:nvPr>
            <p:ph type="body" idx="4"/>
          </p:nvPr>
        </p:nvSpPr>
        <p:spPr bwMode="auto">
          <a:xfrm>
            <a:off x="-72574" y="4800595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Chapterbreak_2" userDrawn="1">
  <p:cSld name="Chapterbreak_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43002742" name="Google Shape;61;p12"/>
          <p:cNvSpPr txBox="1">
            <a:spLocks noGrp="1"/>
          </p:cNvSpPr>
          <p:nvPr>
            <p:ph type="body" idx="1"/>
          </p:nvPr>
        </p:nvSpPr>
        <p:spPr bwMode="auto"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dk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95459311" name="Google Shape;62;p12"/>
          <p:cNvSpPr txBox="1">
            <a:spLocks noGrp="1"/>
          </p:cNvSpPr>
          <p:nvPr>
            <p:ph type="body" idx="2"/>
          </p:nvPr>
        </p:nvSpPr>
        <p:spPr bwMode="auto"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00000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1082989917" name="Google Shape;63;p12"/>
          <p:cNvCxnSpPr/>
          <p:nvPr/>
        </p:nvCxnSpPr>
        <p:spPr bwMode="auto"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Chapterbreak" userDrawn="1">
  <p:cSld name="Chapterbrea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95266708" name="Google Shape;65;p13"/>
          <p:cNvSpPr txBox="1">
            <a:spLocks noGrp="1"/>
          </p:cNvSpPr>
          <p:nvPr>
            <p:ph type="body" idx="1"/>
          </p:nvPr>
        </p:nvSpPr>
        <p:spPr bwMode="auto"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42896565" name="Google Shape;66;p13"/>
          <p:cNvSpPr txBox="1">
            <a:spLocks noGrp="1"/>
          </p:cNvSpPr>
          <p:nvPr>
            <p:ph type="body" idx="2"/>
          </p:nvPr>
        </p:nvSpPr>
        <p:spPr bwMode="auto"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396170644" name="Google Shape;67;p13"/>
          <p:cNvCxnSpPr/>
          <p:nvPr/>
        </p:nvCxnSpPr>
        <p:spPr bwMode="auto"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Timeline OVERVIEW" userDrawn="1">
  <p:cSld name="Timeline OVERVIEW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725931651" name="Google Shape;69;p14"/>
          <p:cNvCxnSpPr/>
          <p:nvPr/>
        </p:nvCxnSpPr>
        <p:spPr bwMode="auto">
          <a:xfrm flipH="1">
            <a:off x="4419601" y="1033123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024191954" name="Google Shape;70;p14"/>
          <p:cNvCxnSpPr/>
          <p:nvPr/>
        </p:nvCxnSpPr>
        <p:spPr bwMode="auto">
          <a:xfrm flipH="1">
            <a:off x="4417813" y="1778759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529924217" name="Google Shape;71;p14"/>
          <p:cNvCxnSpPr/>
          <p:nvPr/>
        </p:nvCxnSpPr>
        <p:spPr bwMode="auto">
          <a:xfrm flipH="1">
            <a:off x="4417813" y="2524395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816296287" name="Google Shape;72;p14"/>
          <p:cNvCxnSpPr/>
          <p:nvPr/>
        </p:nvCxnSpPr>
        <p:spPr bwMode="auto">
          <a:xfrm flipH="1">
            <a:off x="4417815" y="4015665"/>
            <a:ext cx="1" cy="484898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343424365" name="Google Shape;73;p14"/>
          <p:cNvCxnSpPr/>
          <p:nvPr/>
        </p:nvCxnSpPr>
        <p:spPr bwMode="auto">
          <a:xfrm flipH="1">
            <a:off x="4417813" y="3270030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1480776614" name="Google Shape;74;p14"/>
          <p:cNvSpPr txBox="1">
            <a:spLocks noGrp="1"/>
          </p:cNvSpPr>
          <p:nvPr>
            <p:ph type="sldNum" idx="12"/>
          </p:nvPr>
        </p:nvSpPr>
        <p:spPr bwMode="auto">
          <a:xfrm>
            <a:off x="8435759" y="4767263"/>
            <a:ext cx="50207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806424134" name="Google Shape;75;p14"/>
          <p:cNvSpPr/>
          <p:nvPr/>
        </p:nvSpPr>
        <p:spPr bwMode="auto">
          <a:xfrm rot="-2175147">
            <a:off x="4082178" y="431573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Timeline middle" userDrawn="1">
  <p:cSld name="Timeline midd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53293914" name="Google Shape;77;p16"/>
          <p:cNvSpPr txBox="1">
            <a:spLocks noGrp="1"/>
          </p:cNvSpPr>
          <p:nvPr>
            <p:ph type="body" idx="1"/>
          </p:nvPr>
        </p:nvSpPr>
        <p:spPr bwMode="auto">
          <a:xfrm>
            <a:off x="4603038" y="389999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23932754" name="Google Shape;78;p16"/>
          <p:cNvSpPr txBox="1">
            <a:spLocks noGrp="1"/>
          </p:cNvSpPr>
          <p:nvPr>
            <p:ph type="body" idx="2"/>
          </p:nvPr>
        </p:nvSpPr>
        <p:spPr bwMode="auto">
          <a:xfrm>
            <a:off x="4603038" y="327002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95866496" name="Google Shape;79;p16"/>
          <p:cNvSpPr txBox="1">
            <a:spLocks noGrp="1"/>
          </p:cNvSpPr>
          <p:nvPr>
            <p:ph type="body" idx="3"/>
          </p:nvPr>
        </p:nvSpPr>
        <p:spPr bwMode="auto">
          <a:xfrm>
            <a:off x="4603038" y="170314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1556757" name="Google Shape;80;p16"/>
          <p:cNvSpPr txBox="1">
            <a:spLocks noGrp="1"/>
          </p:cNvSpPr>
          <p:nvPr>
            <p:ph type="body" idx="4"/>
          </p:nvPr>
        </p:nvSpPr>
        <p:spPr bwMode="auto">
          <a:xfrm>
            <a:off x="4603038" y="107317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30963406" name="Google Shape;81;p16"/>
          <p:cNvSpPr txBox="1">
            <a:spLocks noGrp="1"/>
          </p:cNvSpPr>
          <p:nvPr>
            <p:ph type="body" idx="5"/>
          </p:nvPr>
        </p:nvSpPr>
        <p:spPr bwMode="auto">
          <a:xfrm>
            <a:off x="306657" y="306796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08320038" name="Google Shape;82;p16"/>
          <p:cNvSpPr txBox="1">
            <a:spLocks noGrp="1"/>
          </p:cNvSpPr>
          <p:nvPr>
            <p:ph type="body" idx="6"/>
          </p:nvPr>
        </p:nvSpPr>
        <p:spPr bwMode="auto">
          <a:xfrm>
            <a:off x="306658" y="243799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1023682373" name="Google Shape;83;p16"/>
          <p:cNvCxnSpPr/>
          <p:nvPr/>
        </p:nvCxnSpPr>
        <p:spPr bwMode="auto">
          <a:xfrm>
            <a:off x="4409888" y="3657600"/>
            <a:ext cx="0" cy="102212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1591293976" name="Google Shape;84;p16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519740839" name="Google Shape;85;p16"/>
          <p:cNvCxnSpPr/>
          <p:nvPr/>
        </p:nvCxnSpPr>
        <p:spPr bwMode="auto">
          <a:xfrm>
            <a:off x="4409888" y="1387096"/>
            <a:ext cx="0" cy="178155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Timeline End" userDrawn="1">
  <p:cSld name="Timeline End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538840709" name="Google Shape;87;p17"/>
          <p:cNvCxnSpPr/>
          <p:nvPr/>
        </p:nvCxnSpPr>
        <p:spPr bwMode="auto">
          <a:xfrm flipH="1">
            <a:off x="4409888" y="3091039"/>
            <a:ext cx="7095" cy="1588685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734124083" name="Google Shape;88;p17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139577228" name="Google Shape;89;p17"/>
          <p:cNvSpPr txBox="1">
            <a:spLocks noGrp="1"/>
          </p:cNvSpPr>
          <p:nvPr>
            <p:ph type="body" idx="1"/>
          </p:nvPr>
        </p:nvSpPr>
        <p:spPr bwMode="auto">
          <a:xfrm>
            <a:off x="4603038" y="326201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91903997" name="Google Shape;90;p17"/>
          <p:cNvSpPr txBox="1">
            <a:spLocks noGrp="1"/>
          </p:cNvSpPr>
          <p:nvPr>
            <p:ph type="body" idx="2"/>
          </p:nvPr>
        </p:nvSpPr>
        <p:spPr bwMode="auto">
          <a:xfrm>
            <a:off x="4603038" y="263204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83321844" name="Google Shape;91;p17"/>
          <p:cNvSpPr txBox="1">
            <a:spLocks noGrp="1"/>
          </p:cNvSpPr>
          <p:nvPr>
            <p:ph type="body" idx="3"/>
          </p:nvPr>
        </p:nvSpPr>
        <p:spPr bwMode="auto">
          <a:xfrm>
            <a:off x="4603038" y="106516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39089330" name="Google Shape;92;p17"/>
          <p:cNvSpPr txBox="1">
            <a:spLocks noGrp="1"/>
          </p:cNvSpPr>
          <p:nvPr>
            <p:ph type="body" idx="4"/>
          </p:nvPr>
        </p:nvSpPr>
        <p:spPr bwMode="auto">
          <a:xfrm>
            <a:off x="4603038" y="43519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9164874" name="Google Shape;93;p17"/>
          <p:cNvSpPr txBox="1">
            <a:spLocks noGrp="1"/>
          </p:cNvSpPr>
          <p:nvPr>
            <p:ph type="body" idx="5"/>
          </p:nvPr>
        </p:nvSpPr>
        <p:spPr bwMode="auto">
          <a:xfrm>
            <a:off x="306657" y="242998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130046518" name="Google Shape;94;p17"/>
          <p:cNvSpPr txBox="1">
            <a:spLocks noGrp="1"/>
          </p:cNvSpPr>
          <p:nvPr>
            <p:ph type="body" idx="6"/>
          </p:nvPr>
        </p:nvSpPr>
        <p:spPr bwMode="auto">
          <a:xfrm>
            <a:off x="306658" y="180001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30870304" name="Google Shape;95;p17"/>
          <p:cNvCxnSpPr/>
          <p:nvPr/>
        </p:nvCxnSpPr>
        <p:spPr bwMode="auto">
          <a:xfrm>
            <a:off x="4409888" y="1387096"/>
            <a:ext cx="0" cy="136071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sp>
        <p:nvSpPr>
          <p:cNvPr id="1687580272" name="Google Shape;96;p17"/>
          <p:cNvSpPr/>
          <p:nvPr/>
        </p:nvSpPr>
        <p:spPr bwMode="auto">
          <a:xfrm rot="-2175147">
            <a:off x="4075828" y="457608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Light grey background with page count" userDrawn="1">
  <p:cSld name="Light grey background with page count"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04311998" name="Google Shape;98;p18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558018614" name="Google Shape;99;p18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Darker grey background/empty" userDrawn="1">
  <p:cSld name="Darker grey background/empty">
    <p:bg>
      <p:bgPr>
        <a:solidFill>
          <a:srgbClr val="C8D3D8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93537486" name="Google Shape;101;p19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996929407" name="Google Shape;102;p19"/>
          <p:cNvSpPr/>
          <p:nvPr/>
        </p:nvSpPr>
        <p:spPr bwMode="auto">
          <a:xfrm>
            <a:off x="8357616" y="4681728"/>
            <a:ext cx="4572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3704412" name="Google Shape;10;p5"/>
          <p:cNvSpPr/>
          <p:nvPr/>
        </p:nvSpPr>
        <p:spPr bwMode="auto">
          <a:xfrm rot="1328560">
            <a:off x="8492289" y="4013863"/>
            <a:ext cx="966584" cy="1146378"/>
          </a:xfrm>
          <a:custGeom>
            <a:avLst/>
            <a:gdLst/>
            <a:ahLst/>
            <a:cxnLst/>
            <a:rect l="l" t="t" r="r" b="b"/>
            <a:pathLst>
              <a:path w="1384" h="1640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851219756" name="Google Shape;11;p5"/>
          <p:cNvSpPr txBox="1">
            <a:spLocks noGrp="1"/>
          </p:cNvSpPr>
          <p:nvPr>
            <p:ph type="body" idx="1"/>
          </p:nvPr>
        </p:nvSpPr>
        <p:spPr bwMode="auto">
          <a:xfrm>
            <a:off x="299805" y="972460"/>
            <a:ext cx="8064216" cy="3038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marR="0" lvl="0" indent="-350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38536963" name="Google Shape;12;p5"/>
          <p:cNvSpPr txBox="1">
            <a:spLocks noGrp="1"/>
          </p:cNvSpPr>
          <p:nvPr>
            <p:ph type="title"/>
          </p:nvPr>
        </p:nvSpPr>
        <p:spPr bwMode="auto">
          <a:xfrm>
            <a:off x="-6888" y="198806"/>
            <a:ext cx="6588442" cy="467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37513549" name="Google Shape;13;p5"/>
          <p:cNvSpPr txBox="1"/>
          <p:nvPr/>
        </p:nvSpPr>
        <p:spPr bwMode="auto">
          <a:xfrm>
            <a:off x="8276806" y="4638769"/>
            <a:ext cx="640165" cy="338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400" rIns="182825" bIns="914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en-GB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‹#›</a:t>
            </a:fld>
            <a:endParaRPr sz="10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climatetechhandbook.com/solution-high-performance-glass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rchinfo.sk/diela/bytovy-dom/nikola-house.ht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olinear.co.uk/five-award-winning-buildings-with-solar-shading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uthriedouglas.com/shading-for/external-blinds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eavita.fr/design-exterieur/volets-papillon-bois-espaces-fluide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44892690" name="Google Shape;114;g35670ae33ce_0_0"/>
          <p:cNvSpPr txBox="1">
            <a:spLocks noGrp="1"/>
          </p:cNvSpPr>
          <p:nvPr>
            <p:ph type="body" idx="4294967295"/>
          </p:nvPr>
        </p:nvSpPr>
        <p:spPr bwMode="auto">
          <a:xfrm>
            <a:off x="723130" y="1936627"/>
            <a:ext cx="5065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sz="2400" b="1">
                <a:highlight>
                  <a:srgbClr val="FFFF00"/>
                </a:highlight>
              </a:rPr>
              <a:t>SuPeRBE Training Material</a:t>
            </a:r>
            <a:endParaRPr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sz="2400" b="1">
              <a:solidFill>
                <a:srgbClr val="53656D"/>
              </a:solidFill>
              <a:highlight>
                <a:srgbClr val="FFFF00"/>
              </a:highlight>
            </a:endParaRPr>
          </a:p>
        </p:txBody>
      </p:sp>
      <p:sp>
        <p:nvSpPr>
          <p:cNvPr id="683180622" name="Google Shape;115;g35670ae33ce_0_0"/>
          <p:cNvSpPr txBox="1"/>
          <p:nvPr/>
        </p:nvSpPr>
        <p:spPr bwMode="auto">
          <a:xfrm>
            <a:off x="719320" y="26123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sz="2400" b="1" i="0" u="none" strike="noStrike" cap="none">
                <a:solidFill>
                  <a:schemeClr val="accent4"/>
                </a:solidFill>
                <a:highlight>
                  <a:srgbClr val="FFFF00"/>
                </a:highlight>
                <a:latin typeface="Trebuchet MS"/>
                <a:ea typeface="Trebuchet MS"/>
                <a:cs typeface="Trebuchet MS"/>
              </a:rPr>
              <a:t>Climate change and built environment</a:t>
            </a:r>
            <a:endParaRPr sz="1400" b="0" i="0" u="none" strike="noStrike" cap="none">
              <a:solidFill>
                <a:srgbClr val="000000"/>
              </a:solidFill>
              <a:highlight>
                <a:srgbClr val="FFFF00"/>
              </a:highlight>
              <a:latin typeface="Arial"/>
              <a:ea typeface="Arial"/>
              <a:cs typeface="Arial"/>
            </a:endParaRPr>
          </a:p>
        </p:txBody>
      </p:sp>
      <p:sp>
        <p:nvSpPr>
          <p:cNvPr id="1203673983" name="Google Shape;116;g35670ae33ce_0_0"/>
          <p:cNvSpPr txBox="1"/>
          <p:nvPr/>
        </p:nvSpPr>
        <p:spPr bwMode="auto">
          <a:xfrm>
            <a:off x="719320" y="31580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sz="2400" b="1" i="0" u="none" strike="noStrike" cap="none">
                <a:solidFill>
                  <a:schemeClr val="accent4"/>
                </a:solidFill>
                <a:highlight>
                  <a:srgbClr val="FFFF00"/>
                </a:highlight>
                <a:latin typeface="Trebuchet MS"/>
                <a:ea typeface="Trebuchet MS"/>
                <a:cs typeface="Trebuchet MS"/>
              </a:rPr>
              <a:t>Fundamentals of climate change</a:t>
            </a:r>
            <a:r>
              <a:rPr sz="1800" b="1" i="0" u="none" strike="noStrike" cap="none">
                <a:solidFill>
                  <a:schemeClr val="accent4"/>
                </a:solidFill>
                <a:highlight>
                  <a:srgbClr val="FFFF00"/>
                </a:highlight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highlight>
                <a:srgbClr val="FFFF00"/>
              </a:highlight>
              <a:latin typeface="Arial"/>
              <a:ea typeface="Arial"/>
              <a:cs typeface="Arial"/>
            </a:endParaRPr>
          </a:p>
        </p:txBody>
      </p:sp>
      <p:sp>
        <p:nvSpPr>
          <p:cNvPr id="58878134" name="Google Shape;117;g35670ae33ce_0_0"/>
          <p:cNvSpPr txBox="1"/>
          <p:nvPr/>
        </p:nvSpPr>
        <p:spPr bwMode="auto">
          <a:xfrm>
            <a:off x="5788925" y="3776181"/>
            <a:ext cx="330719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sz="2000" b="1" i="0" u="none" strike="noStrike" cap="none">
                <a:solidFill>
                  <a:schemeClr val="accent4"/>
                </a:solidFill>
                <a:highlight>
                  <a:srgbClr val="FFFF00"/>
                </a:highlight>
                <a:latin typeface="Trebuchet MS"/>
                <a:ea typeface="Trebuchet MS"/>
                <a:cs typeface="Trebuchet MS"/>
              </a:rPr>
              <a:t>Level of competence: 2</a:t>
            </a:r>
          </a:p>
        </p:txBody>
      </p:sp>
      <p:pic>
        <p:nvPicPr>
          <p:cNvPr id="1785906781" name="Google Shape;118;g35670ae33ce_0_0" title="superbe copertina.jpg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0" y="-14128"/>
            <a:ext cx="9168625" cy="5260328"/>
          </a:xfrm>
          <a:prstGeom prst="rect">
            <a:avLst/>
          </a:prstGeom>
          <a:noFill/>
          <a:ln>
            <a:noFill/>
          </a:ln>
        </p:spPr>
      </p:pic>
      <p:sp>
        <p:nvSpPr>
          <p:cNvPr id="752314531" name="Google Shape;119;g35670ae33ce_0_0"/>
          <p:cNvSpPr txBox="1">
            <a:spLocks noGrp="1"/>
          </p:cNvSpPr>
          <p:nvPr>
            <p:ph type="body" idx="4294967295"/>
          </p:nvPr>
        </p:nvSpPr>
        <p:spPr bwMode="auto">
          <a:xfrm>
            <a:off x="388620" y="4396648"/>
            <a:ext cx="3063600" cy="5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"/>
              <a:buFont typeface="Noto Sans Symbols"/>
              <a:buNone/>
              <a:defRPr/>
            </a:pPr>
            <a:endParaRPr sz="9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sz="1000"/>
              <a:t>A</a:t>
            </a:r>
            <a:r>
              <a:rPr lang="cs-CZ" sz="1000"/>
              <a:t>k</a:t>
            </a:r>
            <a:r>
              <a:rPr sz="1000" err="1"/>
              <a:t>tivit</a:t>
            </a:r>
            <a:r>
              <a:rPr lang="cs-CZ" sz="1000"/>
              <a:t>a</a:t>
            </a:r>
            <a:r>
              <a:rPr sz="1000"/>
              <a:t> 3.2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sz="1000" err="1"/>
              <a:t>SuPeRBE</a:t>
            </a:r>
            <a:r>
              <a:rPr sz="1000"/>
              <a:t> </a:t>
            </a:r>
            <a:r>
              <a:rPr sz="1000" err="1"/>
              <a:t>Proje</a:t>
            </a:r>
            <a:r>
              <a:rPr lang="cs-CZ" sz="1000"/>
              <a:t>k</a:t>
            </a:r>
            <a:r>
              <a:rPr sz="1000"/>
              <a:t>t (CE0200768)</a:t>
            </a:r>
          </a:p>
        </p:txBody>
      </p:sp>
      <p:sp>
        <p:nvSpPr>
          <p:cNvPr id="974014367" name="Google Shape;120;g35670ae33ce_0_0"/>
          <p:cNvSpPr txBox="1">
            <a:spLocks noGrp="1"/>
          </p:cNvSpPr>
          <p:nvPr>
            <p:ph type="body" idx="4294967295"/>
          </p:nvPr>
        </p:nvSpPr>
        <p:spPr bwMode="auto">
          <a:xfrm>
            <a:off x="520079" y="1340779"/>
            <a:ext cx="766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sz="3000" b="1" err="1"/>
              <a:t>SuPeRBE</a:t>
            </a:r>
            <a:r>
              <a:rPr sz="3000" b="1"/>
              <a:t> </a:t>
            </a:r>
            <a:r>
              <a:rPr lang="cs-CZ" sz="3000" b="1"/>
              <a:t>školicí</a:t>
            </a:r>
            <a:r>
              <a:rPr sz="3000" b="1"/>
              <a:t> </a:t>
            </a:r>
            <a:r>
              <a:rPr lang="cs-CZ" sz="3000" b="1"/>
              <a:t>m</a:t>
            </a:r>
            <a:r>
              <a:rPr sz="3000" b="1" err="1"/>
              <a:t>ateri</a:t>
            </a:r>
            <a:r>
              <a:rPr lang="cs-CZ" sz="3000" b="1"/>
              <a:t>á</a:t>
            </a:r>
            <a:r>
              <a:rPr sz="3000" b="1"/>
              <a:t>l</a:t>
            </a:r>
            <a:endParaRPr sz="3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sz="3000" b="1">
              <a:solidFill>
                <a:srgbClr val="53656D"/>
              </a:solidFill>
            </a:endParaRPr>
          </a:p>
        </p:txBody>
      </p:sp>
      <p:sp>
        <p:nvSpPr>
          <p:cNvPr id="44219064" name="Google Shape;122;g35670ae33ce_0_0"/>
          <p:cNvSpPr txBox="1"/>
          <p:nvPr/>
        </p:nvSpPr>
        <p:spPr bwMode="auto">
          <a:xfrm>
            <a:off x="6285857" y="3929419"/>
            <a:ext cx="3794704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lang="cs-CZ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Úroveň odbornosti</a:t>
            </a:r>
            <a:r>
              <a:rPr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it-IT" sz="18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1</a:t>
            </a:r>
            <a:endParaRPr sz="18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193562998" name="Google Shape;123;g35670ae33ce_0_0"/>
          <p:cNvSpPr txBox="1"/>
          <p:nvPr/>
        </p:nvSpPr>
        <p:spPr bwMode="auto">
          <a:xfrm>
            <a:off x="576270" y="1858937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defRPr/>
            </a:pPr>
            <a:r>
              <a:rPr lang="cs-CZ" sz="13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Makro oblast odbornosti</a:t>
            </a:r>
            <a:r>
              <a:rPr lang="cs-CZ" sz="13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</a:t>
            </a:r>
            <a:r>
              <a:rPr lang="cs-CZ" sz="13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10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2090108323" name="Google Shape;124;g35670ae33ce_0_0"/>
          <p:cNvSpPr txBox="1"/>
          <p:nvPr/>
        </p:nvSpPr>
        <p:spPr bwMode="auto">
          <a:xfrm>
            <a:off x="576280" y="2040904"/>
            <a:ext cx="6739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buClr>
                <a:srgbClr val="708792"/>
              </a:buClr>
              <a:buSzPts val="1600"/>
              <a:defRPr/>
            </a:pPr>
            <a:r>
              <a:rPr lang="pl-PL" sz="2000" b="1">
                <a:solidFill>
                  <a:schemeClr val="accent4"/>
                </a:solidFill>
                <a:latin typeface="Trebuchet MS" panose="020B0603020202020204" pitchFamily="34" charset="0"/>
              </a:rPr>
              <a:t>Hodnocení rizik na úrovni budovy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8792"/>
              </a:buClr>
              <a:buSzPts val="1600"/>
              <a:buFont typeface="Noto Sans Symbols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7613648" name="Google Shape;125;g35670ae33ce_0_0"/>
          <p:cNvSpPr txBox="1"/>
          <p:nvPr/>
        </p:nvSpPr>
        <p:spPr bwMode="auto">
          <a:xfrm>
            <a:off x="576275" y="2303269"/>
            <a:ext cx="7132200" cy="7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8792"/>
              </a:buClr>
              <a:buSzPts val="1600"/>
              <a:buFont typeface="Noto Sans Symbols"/>
              <a:buNone/>
              <a:defRPr/>
            </a:pPr>
            <a:r>
              <a:rPr lang="cs-CZ" sz="2000" b="1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Hazard</a:t>
            </a:r>
            <a:r>
              <a:rPr sz="20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sz="2000" b="0" i="0" u="none" strike="noStrike" cap="none" err="1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Extr</a:t>
            </a:r>
            <a:r>
              <a:rPr lang="cs-CZ" sz="20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é</a:t>
            </a:r>
            <a:r>
              <a:rPr sz="20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m</a:t>
            </a:r>
            <a:r>
              <a:rPr lang="cs-CZ" sz="20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ní</a:t>
            </a:r>
            <a:r>
              <a:rPr sz="20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20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horko</a:t>
            </a:r>
            <a:r>
              <a:rPr lang="en-GB" sz="20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 (C)</a:t>
            </a:r>
            <a:endParaRPr sz="2000" b="1" i="0" u="none" strike="noStrike" cap="none">
              <a:solidFill>
                <a:srgbClr val="9ACA3C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8792"/>
              </a:buClr>
              <a:buSzPts val="1600"/>
              <a:buFont typeface="Noto Sans Symbols"/>
              <a:buNone/>
              <a:defRPr/>
            </a:pPr>
            <a:endParaRPr sz="2000" b="0" i="0" u="none" strike="noStrike" cap="none">
              <a:solidFill>
                <a:srgbClr val="9ACA3C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031441870" name="Google Shape;126;g35670ae33ce_0_0"/>
          <p:cNvSpPr txBox="1"/>
          <p:nvPr/>
        </p:nvSpPr>
        <p:spPr bwMode="auto">
          <a:xfrm>
            <a:off x="544925" y="3379650"/>
            <a:ext cx="6276600" cy="5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8792"/>
              </a:buClr>
              <a:buSzPts val="1600"/>
              <a:buFont typeface="Noto Sans Symbols"/>
              <a:buNone/>
              <a:defRPr/>
            </a:pPr>
            <a:r>
              <a:rPr lang="cs-CZ" sz="20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Kategorie rizika</a:t>
            </a:r>
            <a:r>
              <a:rPr sz="20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:</a:t>
            </a:r>
            <a:r>
              <a:rPr sz="20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200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Otvíravé prvky fasády</a:t>
            </a:r>
            <a:r>
              <a:rPr sz="20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(C</a:t>
            </a:r>
            <a:r>
              <a:rPr lang="cs-CZ" sz="20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4</a:t>
            </a:r>
            <a:r>
              <a:rPr sz="20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.</a:t>
            </a:r>
            <a:r>
              <a:rPr lang="cs-CZ" sz="20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2</a:t>
            </a:r>
            <a:r>
              <a:rPr sz="20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2400" b="0" i="0" u="none" strike="noStrike" cap="none">
              <a:solidFill>
                <a:srgbClr val="9ACA3C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52696908" name="Google Shape;127;g35670ae33ce_0_0"/>
          <p:cNvSpPr txBox="1"/>
          <p:nvPr/>
        </p:nvSpPr>
        <p:spPr bwMode="auto">
          <a:xfrm>
            <a:off x="712575" y="2893375"/>
            <a:ext cx="4183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lang="cs-CZ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Stavební</a:t>
            </a:r>
            <a:r>
              <a:rPr lang="cs-CZ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prvek</a:t>
            </a:r>
            <a:r>
              <a:rPr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cs-CZ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Fasáda</a:t>
            </a:r>
            <a:r>
              <a:rPr lang="en-GB" sz="20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(C</a:t>
            </a:r>
            <a:r>
              <a:rPr lang="cs-CZ" sz="20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4</a:t>
            </a:r>
            <a:r>
              <a:rPr lang="en-GB" sz="20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24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248510142" name="Google Shape;128;g35670ae33ce_0_0"/>
          <p:cNvSpPr txBox="1"/>
          <p:nvPr/>
        </p:nvSpPr>
        <p:spPr bwMode="auto">
          <a:xfrm>
            <a:off x="576270" y="2672187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defRPr/>
            </a:pPr>
            <a:r>
              <a:rPr lang="cs-CZ" sz="13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Oblast odbornosti</a:t>
            </a:r>
            <a:r>
              <a:rPr lang="cs-CZ" sz="13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3" name="Google Shape;121;g35670ae33ce_0_0">
            <a:extLst>
              <a:ext uri="{FF2B5EF4-FFF2-40B4-BE49-F238E27FC236}">
                <a16:creationId xmlns:a16="http://schemas.microsoft.com/office/drawing/2014/main" id="{9C5C22DB-0B3E-2A37-6DBB-83CE236A3DAC}"/>
              </a:ext>
            </a:extLst>
          </p:cNvPr>
          <p:cNvSpPr txBox="1">
            <a:spLocks noGrp="1"/>
          </p:cNvSpPr>
          <p:nvPr/>
        </p:nvSpPr>
        <p:spPr bwMode="auto">
          <a:xfrm>
            <a:off x="5821330" y="4548413"/>
            <a:ext cx="3170400" cy="7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0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indent="0" algn="r">
              <a:buNone/>
            </a:pPr>
            <a:r>
              <a:rPr lang="en-US" sz="1000" dirty="0">
                <a:sym typeface="Trebuchet MS"/>
              </a:rPr>
              <a:t>Oblast </a:t>
            </a:r>
            <a:r>
              <a:rPr lang="en-US" sz="1000" dirty="0" err="1">
                <a:latin typeface="Trebuchet MS"/>
                <a:ea typeface="Trebuchet MS"/>
                <a:cs typeface="Trebuchet MS"/>
                <a:sym typeface="Trebuchet MS"/>
              </a:rPr>
              <a:t>odbornosti</a:t>
            </a:r>
            <a:r>
              <a:rPr lang="en-US" sz="1000" b="1" dirty="0"/>
              <a:t>:</a:t>
            </a:r>
            <a:r>
              <a:rPr lang="en-MT" sz="1000" b="1" dirty="0"/>
              <a:t> </a:t>
            </a:r>
            <a:r>
              <a:rPr lang="en-GB" sz="1000" b="1" dirty="0"/>
              <a:t>MAE10</a:t>
            </a:r>
            <a:r>
              <a:rPr lang="en-MT" sz="1000" b="1" dirty="0"/>
              <a:t> </a:t>
            </a:r>
            <a:r>
              <a:rPr lang="cs-CZ" sz="1000" dirty="0"/>
              <a:t>dle</a:t>
            </a:r>
            <a:r>
              <a:rPr lang="en-MT" sz="1000" dirty="0"/>
              <a:t> </a:t>
            </a:r>
            <a:endParaRPr lang="en-US" dirty="0"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</a:pPr>
            <a:r>
              <a:rPr lang="en-MT" sz="1000" dirty="0">
                <a:latin typeface="Trebuchet MS"/>
                <a:ea typeface="Trebuchet MS"/>
                <a:cs typeface="Trebuchet MS"/>
                <a:sym typeface="Trebuchet MS"/>
              </a:rPr>
              <a:t>CEN Workshop Agreement 17939</a:t>
            </a:r>
            <a:endParaRPr dirty="0"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60"/>
              <a:buFont typeface="Noto Sans Symbols"/>
              <a:buNone/>
            </a:pPr>
            <a:endParaRPr sz="1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50C7D-4A0D-32B8-807A-B90631673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Skupina 3">
            <a:extLst>
              <a:ext uri="{FF2B5EF4-FFF2-40B4-BE49-F238E27FC236}">
                <a16:creationId xmlns:a16="http://schemas.microsoft.com/office/drawing/2014/main" id="{DE9C15DB-CAF0-D3A1-55E2-627168AADF79}"/>
              </a:ext>
            </a:extLst>
          </p:cNvPr>
          <p:cNvGrpSpPr>
            <a:grpSpLocks/>
          </p:cNvGrpSpPr>
          <p:nvPr/>
        </p:nvGrpSpPr>
        <p:grpSpPr>
          <a:xfrm>
            <a:off x="4572000" y="246221"/>
            <a:ext cx="4572000" cy="4897279"/>
            <a:chOff x="4572000" y="246221"/>
            <a:chExt cx="4572000" cy="4897279"/>
          </a:xfrm>
        </p:grpSpPr>
        <p:pic>
          <p:nvPicPr>
            <p:cNvPr id="7" name="Picture 6" descr="A city with trees and buildings in the background&#10;&#10;AI-generated content may be incorrect.">
              <a:extLst>
                <a:ext uri="{FF2B5EF4-FFF2-40B4-BE49-F238E27FC236}">
                  <a16:creationId xmlns:a16="http://schemas.microsoft.com/office/drawing/2014/main" id="{8858D90A-CAB7-E5C9-AE97-B0394DFAEA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/>
            </a:blip>
            <a:srcRect l="23333" r="26667" b="3074"/>
            <a:stretch/>
          </p:blipFill>
          <p:spPr>
            <a:xfrm>
              <a:off x="4572000" y="246221"/>
              <a:ext cx="4572000" cy="4897279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8EEDD10-A74D-027E-C32C-71D6F7C36CC8}"/>
                </a:ext>
              </a:extLst>
            </p:cNvPr>
            <p:cNvSpPr>
              <a:spLocks/>
            </p:cNvSpPr>
            <p:nvPr/>
          </p:nvSpPr>
          <p:spPr>
            <a:xfrm>
              <a:off x="4572001" y="246221"/>
              <a:ext cx="4324350" cy="4897279"/>
            </a:xfrm>
            <a:prstGeom prst="rect">
              <a:avLst/>
            </a:prstGeom>
            <a:gradFill flip="none" rotWithShape="1">
              <a:gsLst>
                <a:gs pos="15000">
                  <a:srgbClr val="FFFFFF"/>
                </a:gs>
                <a:gs pos="0">
                  <a:schemeClr val="bg1"/>
                </a:gs>
                <a:gs pos="100000">
                  <a:srgbClr val="FFFFFF">
                    <a:alpha val="0"/>
                  </a:srgbClr>
                </a:gs>
                <a:gs pos="42000">
                  <a:schemeClr val="bg1">
                    <a:alpha val="41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" name="Rectangle 2">
            <a:extLst>
              <a:ext uri="{FF2B5EF4-FFF2-40B4-BE49-F238E27FC236}">
                <a16:creationId xmlns:a16="http://schemas.microsoft.com/office/drawing/2014/main" id="{9B9A9D77-FE74-44B2-6463-E1CAFA9B6C26}"/>
              </a:ext>
            </a:extLst>
          </p:cNvPr>
          <p:cNvSpPr/>
          <p:nvPr/>
        </p:nvSpPr>
        <p:spPr>
          <a:xfrm>
            <a:off x="296865" y="990762"/>
            <a:ext cx="481488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>
                <a:latin typeface="Trebuchet MS" panose="020B0603020202020204" pitchFamily="34" charset="0"/>
              </a:rPr>
              <a:t>Vlny veder jsou dlouhotrvající období extrémního horka, které zatěžují budovy i lidské zdraví.</a:t>
            </a:r>
            <a:br>
              <a:rPr lang="cs-CZ">
                <a:latin typeface="Trebuchet MS" panose="020B0603020202020204" pitchFamily="34" charset="0"/>
              </a:rPr>
            </a:br>
            <a:r>
              <a:rPr lang="cs-CZ">
                <a:latin typeface="Trebuchet MS" panose="020B0603020202020204" pitchFamily="34" charset="0"/>
              </a:rPr>
              <a:t>Městské oblasti jsou obzvlášť zranitelné kvůli efektu tepelného ostrova a nízkému tepelnému komfortu v budovách.</a:t>
            </a:r>
            <a:endParaRPr lang="en-US">
              <a:solidFill>
                <a:schemeClr val="bg2"/>
              </a:solidFill>
              <a:latin typeface="Trebuchet MS" panose="020B0603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A2FE9D0-920A-2778-4FD2-C67F787B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063" y="460299"/>
            <a:ext cx="8135937" cy="514505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cs-CZ" sz="2000"/>
              <a:t>Vlny veder a přehřívání měst</a:t>
            </a:r>
            <a:endParaRPr lang="en-US" sz="2000">
              <a:latin typeface="Trebuchet MS" panose="020B06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31" name="Skupina 30">
            <a:extLst>
              <a:ext uri="{FF2B5EF4-FFF2-40B4-BE49-F238E27FC236}">
                <a16:creationId xmlns:a16="http://schemas.microsoft.com/office/drawing/2014/main" id="{98EAEEFF-FCE2-003B-11DE-9B76356B284A}"/>
              </a:ext>
            </a:extLst>
          </p:cNvPr>
          <p:cNvGrpSpPr>
            <a:grpSpLocks/>
          </p:cNvGrpSpPr>
          <p:nvPr/>
        </p:nvGrpSpPr>
        <p:grpSpPr>
          <a:xfrm>
            <a:off x="2782895" y="2512321"/>
            <a:ext cx="2246400" cy="2246400"/>
            <a:chOff x="2782895" y="2512321"/>
            <a:chExt cx="2246400" cy="2246400"/>
          </a:xfrm>
        </p:grpSpPr>
        <p:pic>
          <p:nvPicPr>
            <p:cNvPr id="27" name="Obrázek 26" descr="Obsah obrázku snímek obrazovky, Obdélník, černá, design&#10;&#10;Obsah generovaný pomocí AI může být nesprávný.">
              <a:extLst>
                <a:ext uri="{FF2B5EF4-FFF2-40B4-BE49-F238E27FC236}">
                  <a16:creationId xmlns:a16="http://schemas.microsoft.com/office/drawing/2014/main" id="{70F7ABAC-661A-0C89-B945-653E579E86E2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82895" y="2512321"/>
              <a:ext cx="2246400" cy="2246400"/>
            </a:xfrm>
            <a:prstGeom prst="rect">
              <a:avLst/>
            </a:prstGeom>
          </p:spPr>
        </p:pic>
        <p:pic>
          <p:nvPicPr>
            <p:cNvPr id="15" name="Obrázek 14" descr="Obsah obrázku snímek obrazovky, Obdélník, design, smartphone&#10;&#10;Obsah generovaný pomocí AI může být nesprávný.">
              <a:extLst>
                <a:ext uri="{FF2B5EF4-FFF2-40B4-BE49-F238E27FC236}">
                  <a16:creationId xmlns:a16="http://schemas.microsoft.com/office/drawing/2014/main" id="{8C4C83CF-5289-E17F-E52D-6CECDBFF2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96725" y="2604654"/>
              <a:ext cx="240269" cy="216000"/>
            </a:xfrm>
            <a:prstGeom prst="rect">
              <a:avLst/>
            </a:prstGeom>
          </p:spPr>
        </p:pic>
      </p:grpSp>
      <p:grpSp>
        <p:nvGrpSpPr>
          <p:cNvPr id="32" name="Skupina 31">
            <a:extLst>
              <a:ext uri="{FF2B5EF4-FFF2-40B4-BE49-F238E27FC236}">
                <a16:creationId xmlns:a16="http://schemas.microsoft.com/office/drawing/2014/main" id="{5783E03E-F641-F593-4B31-F2BBC2F37E7B}"/>
              </a:ext>
            </a:extLst>
          </p:cNvPr>
          <p:cNvGrpSpPr>
            <a:grpSpLocks/>
          </p:cNvGrpSpPr>
          <p:nvPr/>
        </p:nvGrpSpPr>
        <p:grpSpPr>
          <a:xfrm>
            <a:off x="393659" y="2512321"/>
            <a:ext cx="2246400" cy="2246400"/>
            <a:chOff x="393659" y="2512321"/>
            <a:chExt cx="2246400" cy="2246400"/>
          </a:xfrm>
        </p:grpSpPr>
        <p:pic>
          <p:nvPicPr>
            <p:cNvPr id="28" name="Obrázek 27" descr="Obsah obrázku snímek obrazovky, Obdélník, černá, design&#10;&#10;Obsah generovaný pomocí AI může být nesprávný.">
              <a:extLst>
                <a:ext uri="{FF2B5EF4-FFF2-40B4-BE49-F238E27FC236}">
                  <a16:creationId xmlns:a16="http://schemas.microsoft.com/office/drawing/2014/main" id="{C5ADD87E-63D9-0C98-B86C-8766E488BFF3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3659" y="2512321"/>
              <a:ext cx="2246400" cy="2246400"/>
            </a:xfrm>
            <a:prstGeom prst="rect">
              <a:avLst/>
            </a:prstGeom>
          </p:spPr>
        </p:pic>
        <p:pic>
          <p:nvPicPr>
            <p:cNvPr id="17" name="Obrázek 16" descr="Obsah obrázku symbol, kreativita&#10;&#10;Obsah generovaný pomocí AI může být nesprávný.">
              <a:extLst>
                <a:ext uri="{FF2B5EF4-FFF2-40B4-BE49-F238E27FC236}">
                  <a16:creationId xmlns:a16="http://schemas.microsoft.com/office/drawing/2014/main" id="{2CE8A297-8292-227E-363C-F16B962ED26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22606" y="2604654"/>
              <a:ext cx="211636" cy="216000"/>
            </a:xfrm>
            <a:prstGeom prst="rect">
              <a:avLst/>
            </a:prstGeom>
          </p:spPr>
        </p:pic>
      </p:grp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AA4D09C8-D014-8DA9-2F4F-64FBE4FEE30A}"/>
              </a:ext>
            </a:extLst>
          </p:cNvPr>
          <p:cNvSpPr txBox="1"/>
          <p:nvPr/>
        </p:nvSpPr>
        <p:spPr>
          <a:xfrm>
            <a:off x="442601" y="2613121"/>
            <a:ext cx="1911350" cy="292388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cs-CZ" sz="1300"/>
              <a:t>Co to </a:t>
            </a:r>
            <a:r>
              <a:rPr lang="cs-CZ" sz="1300" err="1"/>
              <a:t>zhošuje</a:t>
            </a:r>
            <a:r>
              <a:rPr lang="cs-CZ" sz="1300"/>
              <a:t>?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365212DC-7FBE-C217-8ACC-2A0647F6383A}"/>
              </a:ext>
            </a:extLst>
          </p:cNvPr>
          <p:cNvSpPr txBox="1"/>
          <p:nvPr/>
        </p:nvSpPr>
        <p:spPr>
          <a:xfrm>
            <a:off x="2859064" y="2604654"/>
            <a:ext cx="1778736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Co můžeme dělat?</a:t>
            </a:r>
          </a:p>
        </p:txBody>
      </p:sp>
      <p:sp>
        <p:nvSpPr>
          <p:cNvPr id="29" name="TextovéPole 28">
            <a:extLst>
              <a:ext uri="{FF2B5EF4-FFF2-40B4-BE49-F238E27FC236}">
                <a16:creationId xmlns:a16="http://schemas.microsoft.com/office/drawing/2014/main" id="{5C682471-987B-1EB5-A0CB-68E649FDF1D2}"/>
              </a:ext>
            </a:extLst>
          </p:cNvPr>
          <p:cNvSpPr txBox="1"/>
          <p:nvPr/>
        </p:nvSpPr>
        <p:spPr>
          <a:xfrm>
            <a:off x="386719" y="3075940"/>
            <a:ext cx="2246399" cy="1720407"/>
          </a:xfrm>
          <a:prstGeom prst="rect">
            <a:avLst/>
          </a:prstGeom>
        </p:spPr>
        <p:txBody>
          <a:bodyPr wrap="square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cs-CZ" altLang="cs-CZ" sz="1200">
                <a:solidFill>
                  <a:schemeClr val="tx1"/>
                </a:solidFill>
              </a:rPr>
              <a:t> Tmavé povrchy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cs-CZ" altLang="cs-CZ" sz="1200">
                <a:solidFill>
                  <a:schemeClr val="tx1"/>
                </a:solidFill>
              </a:rPr>
              <a:t> Nedostatek vegetace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cs-CZ" altLang="cs-CZ" sz="1200">
                <a:solidFill>
                  <a:schemeClr val="tx1"/>
                </a:solidFill>
              </a:rPr>
              <a:t> Špatná tepelná izolace nebo větrání budov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cs-CZ" altLang="cs-CZ" sz="1200">
                <a:solidFill>
                  <a:schemeClr val="tx1"/>
                </a:solidFill>
              </a:rPr>
              <a:t> Efekt městského tepelného ostrova</a:t>
            </a:r>
          </a:p>
        </p:txBody>
      </p:sp>
      <p:sp>
        <p:nvSpPr>
          <p:cNvPr id="36" name="TextovéPole 35">
            <a:extLst>
              <a:ext uri="{FF2B5EF4-FFF2-40B4-BE49-F238E27FC236}">
                <a16:creationId xmlns:a16="http://schemas.microsoft.com/office/drawing/2014/main" id="{8B962D32-5636-6570-BFB2-8BC7F56BC64E}"/>
              </a:ext>
            </a:extLst>
          </p:cNvPr>
          <p:cNvSpPr txBox="1"/>
          <p:nvPr/>
        </p:nvSpPr>
        <p:spPr>
          <a:xfrm>
            <a:off x="2775954" y="3075940"/>
            <a:ext cx="2246400" cy="144315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cs-CZ" altLang="cs-CZ" sz="1200">
                <a:solidFill>
                  <a:schemeClr val="tx1"/>
                </a:solidFill>
              </a:rPr>
              <a:t> Zastínění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cs-CZ" altLang="cs-CZ" sz="1200">
                <a:solidFill>
                  <a:schemeClr val="tx1"/>
                </a:solidFill>
              </a:rPr>
              <a:t> Přirozené větrání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cs-CZ" altLang="cs-CZ" sz="1200">
                <a:solidFill>
                  <a:schemeClr val="tx1"/>
                </a:solidFill>
              </a:rPr>
              <a:t> Zelené střechy a stromy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cs-CZ" altLang="cs-CZ" sz="1200">
                <a:solidFill>
                  <a:schemeClr val="tx1"/>
                </a:solidFill>
              </a:rPr>
              <a:t> Reflexní materiály a tepelná izolace</a:t>
            </a:r>
          </a:p>
        </p:txBody>
      </p:sp>
      <p:pic>
        <p:nvPicPr>
          <p:cNvPr id="40" name="Obrázek 39" descr="Obsah obrázku symbol, kruh, Grafika, Písmo&#10;&#10;Obsah generovaný pomocí AI může být nesprávný.">
            <a:extLst>
              <a:ext uri="{FF2B5EF4-FFF2-40B4-BE49-F238E27FC236}">
                <a16:creationId xmlns:a16="http://schemas.microsoft.com/office/drawing/2014/main" id="{80190834-B72E-48DD-31A5-3426C6EAD6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659" y="472920"/>
            <a:ext cx="514505" cy="51450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5938230-F9CA-3C80-1986-B310B985A0EF}"/>
              </a:ext>
            </a:extLst>
          </p:cNvPr>
          <p:cNvSpPr txBox="1"/>
          <p:nvPr/>
        </p:nvSpPr>
        <p:spPr>
          <a:xfrm>
            <a:off x="-55482" y="0"/>
            <a:ext cx="9254964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en-GB" sz="1000" i="1">
                <a:solidFill>
                  <a:schemeClr val="bg1">
                    <a:lumMod val="65000"/>
                  </a:schemeClr>
                </a:solidFill>
                <a:latin typeface="Trebuchet MS" panose="020B0603020202020204" pitchFamily="34" charset="0"/>
              </a:rPr>
              <a:t>Recognizing climate risks relevant to the built environment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728A9793-9239-1160-1DCC-1114966507F1}"/>
              </a:ext>
            </a:extLst>
          </p:cNvPr>
          <p:cNvSpPr txBox="1"/>
          <p:nvPr/>
        </p:nvSpPr>
        <p:spPr>
          <a:xfrm>
            <a:off x="0" y="4885880"/>
            <a:ext cx="19191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u="sng">
                <a:solidFill>
                  <a:schemeClr val="tx2"/>
                </a:solidFill>
                <a:latin typeface="Trebuchet MS" panose="020B0603020202020204" pitchFamily="34" charset="0"/>
              </a:rPr>
              <a:t>Zdroj: Evropská komise, 2023</a:t>
            </a:r>
          </a:p>
        </p:txBody>
      </p:sp>
    </p:spTree>
    <p:extLst>
      <p:ext uri="{BB962C8B-B14F-4D97-AF65-F5344CB8AC3E}">
        <p14:creationId xmlns:p14="http://schemas.microsoft.com/office/powerpoint/2010/main" val="4242410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7C90-2239-0CBA-1917-7B0A34804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DBBE8C20-82E6-804C-B422-A84C98041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063" y="460299"/>
            <a:ext cx="8135937" cy="514505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cs-CZ" sz="2000">
                <a:ea typeface="Tahoma"/>
                <a:cs typeface="Tahoma"/>
              </a:rPr>
              <a:t>Vlny veder a přehřívání budov</a:t>
            </a:r>
            <a:endParaRPr lang="en-US" sz="2000">
              <a:ea typeface="Tahoma"/>
              <a:cs typeface="Tahoma"/>
            </a:endParaRPr>
          </a:p>
        </p:txBody>
      </p:sp>
      <p:pic>
        <p:nvPicPr>
          <p:cNvPr id="40" name="Obrázek 39" descr="Obsah obrázku symbol, kruh, Grafika, Písmo&#10;&#10;Obsah generovaný pomocí AI může být nesprávný.">
            <a:extLst>
              <a:ext uri="{FF2B5EF4-FFF2-40B4-BE49-F238E27FC236}">
                <a16:creationId xmlns:a16="http://schemas.microsoft.com/office/drawing/2014/main" id="{F606003B-767A-B073-9FD9-1CB4834525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876" y="462137"/>
            <a:ext cx="514505" cy="51450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004AC88-9835-7738-1695-9E06769A3D3D}"/>
              </a:ext>
            </a:extLst>
          </p:cNvPr>
          <p:cNvSpPr txBox="1"/>
          <p:nvPr/>
        </p:nvSpPr>
        <p:spPr>
          <a:xfrm>
            <a:off x="-55482" y="0"/>
            <a:ext cx="9254964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en-GB" sz="1000" i="1">
                <a:solidFill>
                  <a:schemeClr val="bg1">
                    <a:lumMod val="65000"/>
                  </a:schemeClr>
                </a:solidFill>
                <a:latin typeface="Trebuchet MS" panose="020B0603020202020204" pitchFamily="34" charset="0"/>
              </a:rPr>
              <a:t>Recognizing climate risks relevant to the built environment</a:t>
            </a:r>
          </a:p>
        </p:txBody>
      </p:sp>
      <p:sp>
        <p:nvSpPr>
          <p:cNvPr id="2" name="Google Shape;37;p7">
            <a:extLst>
              <a:ext uri="{FF2B5EF4-FFF2-40B4-BE49-F238E27FC236}">
                <a16:creationId xmlns:a16="http://schemas.microsoft.com/office/drawing/2014/main" id="{DC662ED4-066F-58E5-817A-557D5178783B}"/>
              </a:ext>
            </a:extLst>
          </p:cNvPr>
          <p:cNvSpPr txBox="1">
            <a:spLocks/>
          </p:cNvSpPr>
          <p:nvPr/>
        </p:nvSpPr>
        <p:spPr bwMode="auto">
          <a:xfrm>
            <a:off x="845837" y="979846"/>
            <a:ext cx="8014000" cy="584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40"/>
              <a:buFont typeface="Trebuchet MS"/>
              <a:buNone/>
              <a:defRPr sz="28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r>
              <a:rPr lang="cs-CZ"/>
              <a:t>Otvíravé prvky fasády</a:t>
            </a:r>
          </a:p>
        </p:txBody>
      </p:sp>
      <p:grpSp>
        <p:nvGrpSpPr>
          <p:cNvPr id="28" name="Skupina 31">
            <a:extLst>
              <a:ext uri="{FF2B5EF4-FFF2-40B4-BE49-F238E27FC236}">
                <a16:creationId xmlns:a16="http://schemas.microsoft.com/office/drawing/2014/main" id="{730D3DC4-8AC5-4875-FDD5-5869C40A6BA3}"/>
              </a:ext>
            </a:extLst>
          </p:cNvPr>
          <p:cNvGrpSpPr>
            <a:grpSpLocks/>
          </p:cNvGrpSpPr>
          <p:nvPr/>
        </p:nvGrpSpPr>
        <p:grpSpPr>
          <a:xfrm>
            <a:off x="393659" y="1434020"/>
            <a:ext cx="3788371" cy="3497229"/>
            <a:chOff x="393659" y="2512321"/>
            <a:chExt cx="2246400" cy="2246400"/>
          </a:xfrm>
        </p:grpSpPr>
        <p:pic>
          <p:nvPicPr>
            <p:cNvPr id="26" name="Obrázek 27" descr="Obsah obrázku snímek obrazovky, Obdélník, černá, design&#10;&#10;Obsah generovaný pomocí AI může být nesprávný.">
              <a:extLst>
                <a:ext uri="{FF2B5EF4-FFF2-40B4-BE49-F238E27FC236}">
                  <a16:creationId xmlns:a16="http://schemas.microsoft.com/office/drawing/2014/main" id="{5A285942-1199-1D15-0A4A-4D416FE0916A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3659" y="2512321"/>
              <a:ext cx="2246400" cy="2246400"/>
            </a:xfrm>
            <a:prstGeom prst="rect">
              <a:avLst/>
            </a:prstGeom>
          </p:spPr>
        </p:pic>
        <p:pic>
          <p:nvPicPr>
            <p:cNvPr id="27" name="Obrázek 16" descr="Obsah obrázku symbol, kreativita&#10;&#10;Obsah generovaný pomocí AI může být nesprávný.">
              <a:extLst>
                <a:ext uri="{FF2B5EF4-FFF2-40B4-BE49-F238E27FC236}">
                  <a16:creationId xmlns:a16="http://schemas.microsoft.com/office/drawing/2014/main" id="{DD72764D-BA46-BA2F-F955-47AAE18FA6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54576" y="2612611"/>
              <a:ext cx="211636" cy="263740"/>
            </a:xfrm>
            <a:prstGeom prst="rect">
              <a:avLst/>
            </a:prstGeom>
          </p:spPr>
        </p:pic>
      </p:grpSp>
      <p:sp>
        <p:nvSpPr>
          <p:cNvPr id="30" name="TextovéPole 19">
            <a:extLst>
              <a:ext uri="{FF2B5EF4-FFF2-40B4-BE49-F238E27FC236}">
                <a16:creationId xmlns:a16="http://schemas.microsoft.com/office/drawing/2014/main" id="{FFEF2355-903A-633C-8F93-BCC049EAAF1C}"/>
              </a:ext>
            </a:extLst>
          </p:cNvPr>
          <p:cNvSpPr txBox="1"/>
          <p:nvPr/>
        </p:nvSpPr>
        <p:spPr>
          <a:xfrm>
            <a:off x="582780" y="1708920"/>
            <a:ext cx="2633812" cy="323165"/>
          </a:xfrm>
          <a:prstGeom prst="rect">
            <a:avLst/>
          </a:prstGeom>
        </p:spPr>
        <p:txBody>
          <a:bodyPr wrap="square" lIns="91440" tIns="45720" rIns="91440" bIns="45720" anchor="b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cs-CZ" sz="1500" b="1">
                <a:solidFill>
                  <a:srgbClr val="7F7F7F"/>
                </a:solidFill>
                <a:latin typeface="Trebuchet MS"/>
                <a:sym typeface="Arial"/>
              </a:rPr>
              <a:t>Proč to zhoršuje situaci</a:t>
            </a:r>
            <a:r>
              <a:rPr lang="cs-CZ" sz="1500" b="1">
                <a:solidFill>
                  <a:srgbClr val="7F7F7F"/>
                </a:solidFill>
                <a:latin typeface="Trebuchet MS"/>
                <a:ea typeface="Roboto"/>
                <a:cs typeface="Arial"/>
                <a:sym typeface="Arial"/>
              </a:rPr>
              <a:t>?</a:t>
            </a:r>
            <a:endParaRPr lang="en-US"/>
          </a:p>
        </p:txBody>
      </p:sp>
      <p:sp>
        <p:nvSpPr>
          <p:cNvPr id="34" name="TextovéPole 28">
            <a:extLst>
              <a:ext uri="{FF2B5EF4-FFF2-40B4-BE49-F238E27FC236}">
                <a16:creationId xmlns:a16="http://schemas.microsoft.com/office/drawing/2014/main" id="{7F54E0D4-63E6-AE87-E477-F69F40F708DE}"/>
              </a:ext>
            </a:extLst>
          </p:cNvPr>
          <p:cNvSpPr txBox="1"/>
          <p:nvPr/>
        </p:nvSpPr>
        <p:spPr>
          <a:xfrm>
            <a:off x="375936" y="2277997"/>
            <a:ext cx="3745238" cy="347787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200">
                <a:solidFill>
                  <a:srgbClr val="7F7F7F"/>
                </a:solidFill>
                <a:latin typeface="Trebuchet MS"/>
                <a:ea typeface="Roboto"/>
                <a:cs typeface="Arial"/>
                <a:sym typeface="Arial"/>
              </a:rPr>
              <a:t>Okna jsou hlavním vstupním místem solárních zisků</a:t>
            </a:r>
            <a:endParaRPr lang="cs-CZ" sz="1200">
              <a:solidFill>
                <a:srgbClr val="7F7F7F"/>
              </a:solidFill>
              <a:latin typeface="Trebuchet MS"/>
              <a:ea typeface="Roboto"/>
              <a:cs typeface="Arial"/>
            </a:endParaRP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200">
                <a:solidFill>
                  <a:srgbClr val="7F7F7F"/>
                </a:solidFill>
                <a:latin typeface="Trebuchet MS"/>
                <a:ea typeface="Roboto"/>
                <a:cs typeface="Arial"/>
              </a:rPr>
              <a:t>Přehřívání je kombinací vysokých solárních zisků a nedostatečného větrání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200">
                <a:solidFill>
                  <a:srgbClr val="7F7F7F"/>
                </a:solidFill>
                <a:latin typeface="Trebuchet MS"/>
                <a:ea typeface="Roboto"/>
                <a:cs typeface="Arial"/>
              </a:rPr>
              <a:t>Vnější stínění je jedním z klíčových prvků omezujících přehřívání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200">
                <a:solidFill>
                  <a:srgbClr val="7F7F7F"/>
                </a:solidFill>
                <a:latin typeface="Trebuchet MS"/>
                <a:ea typeface="Roboto"/>
                <a:cs typeface="Arial"/>
              </a:rPr>
              <a:t>Velké, špatně zastíněné prosklení výrazně zvyšuje riziko přehřívání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200">
                <a:solidFill>
                  <a:srgbClr val="7F7F7F"/>
                </a:solidFill>
                <a:latin typeface="Trebuchet MS"/>
                <a:ea typeface="Roboto"/>
                <a:cs typeface="Arial"/>
              </a:rPr>
              <a:t>Otvíravé prvky fasády jsou zásadní pro pasivní chlazení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200">
                <a:solidFill>
                  <a:srgbClr val="7F7F7F"/>
                </a:solidFill>
                <a:latin typeface="Trebuchet MS"/>
                <a:ea typeface="Roboto"/>
                <a:cs typeface="Arial"/>
              </a:rPr>
              <a:t>Okna propojují budovu s venkovním mikroklimatem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cs-CZ" sz="1200">
              <a:solidFill>
                <a:srgbClr val="7F7F7F"/>
              </a:solidFill>
              <a:latin typeface="Trebuchet MS"/>
              <a:ea typeface="Roboto"/>
              <a:cs typeface="Arial"/>
            </a:endParaRP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cs-CZ" sz="1200">
              <a:solidFill>
                <a:srgbClr val="7F7F7F"/>
              </a:solidFill>
              <a:latin typeface="Trebuchet MS"/>
              <a:ea typeface="Roboto"/>
              <a:cs typeface="Arial"/>
            </a:endParaRP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cs-CZ" sz="1200">
              <a:solidFill>
                <a:srgbClr val="7F7F7F"/>
              </a:solidFill>
              <a:latin typeface="Trebuchet MS"/>
              <a:ea typeface="Roboto"/>
              <a:cs typeface="Arial"/>
            </a:endParaRPr>
          </a:p>
        </p:txBody>
      </p:sp>
      <p:pic>
        <p:nvPicPr>
          <p:cNvPr id="38" name="Obrázek 27" descr="Obsah obrázku snímek obrazovky, Obdélník, černá, design&#10;&#10;Obsah generovaný pomocí AI může být nesprávný.">
            <a:extLst>
              <a:ext uri="{FF2B5EF4-FFF2-40B4-BE49-F238E27FC236}">
                <a16:creationId xmlns:a16="http://schemas.microsoft.com/office/drawing/2014/main" id="{40FFB377-6711-01D2-A0FB-F0E7B542252D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566686" y="1434020"/>
            <a:ext cx="3788371" cy="3508012"/>
          </a:xfrm>
          <a:prstGeom prst="rect">
            <a:avLst/>
          </a:prstGeom>
        </p:spPr>
      </p:pic>
      <p:pic>
        <p:nvPicPr>
          <p:cNvPr id="42" name="Obrázek 14" descr="Obsah obrázku snímek obrazovky, Obdélník, design, smartphone&#10;&#10;Obsah generovaný pomocí AI může být nesprávný.">
            <a:extLst>
              <a:ext uri="{FF2B5EF4-FFF2-40B4-BE49-F238E27FC236}">
                <a16:creationId xmlns:a16="http://schemas.microsoft.com/office/drawing/2014/main" id="{B6DBD1DD-B191-2799-137C-C7421728DA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3673" y="1754233"/>
            <a:ext cx="402014" cy="388528"/>
          </a:xfrm>
          <a:prstGeom prst="rect">
            <a:avLst/>
          </a:prstGeom>
        </p:spPr>
      </p:pic>
      <p:sp>
        <p:nvSpPr>
          <p:cNvPr id="43" name="TextovéPole 19">
            <a:extLst>
              <a:ext uri="{FF2B5EF4-FFF2-40B4-BE49-F238E27FC236}">
                <a16:creationId xmlns:a16="http://schemas.microsoft.com/office/drawing/2014/main" id="{C1862719-B7EA-03BC-AE85-50D1FAC2ADBE}"/>
              </a:ext>
            </a:extLst>
          </p:cNvPr>
          <p:cNvSpPr txBox="1"/>
          <p:nvPr/>
        </p:nvSpPr>
        <p:spPr>
          <a:xfrm>
            <a:off x="4852855" y="1708920"/>
            <a:ext cx="2633812" cy="323165"/>
          </a:xfrm>
          <a:prstGeom prst="rect">
            <a:avLst/>
          </a:prstGeom>
        </p:spPr>
        <p:txBody>
          <a:bodyPr wrap="square" lIns="91440" tIns="45720" rIns="91440" bIns="45720" anchor="b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cs-CZ" sz="1500" b="1">
                <a:solidFill>
                  <a:srgbClr val="7F7F7F"/>
                </a:solidFill>
                <a:latin typeface="Trebuchet MS"/>
                <a:ea typeface="Roboto"/>
                <a:cs typeface="Arial"/>
                <a:sym typeface="Arial"/>
              </a:rPr>
              <a:t>Co můžeme zlepšit?</a:t>
            </a:r>
          </a:p>
        </p:txBody>
      </p:sp>
      <p:sp>
        <p:nvSpPr>
          <p:cNvPr id="44" name="TextovéPole 28">
            <a:extLst>
              <a:ext uri="{FF2B5EF4-FFF2-40B4-BE49-F238E27FC236}">
                <a16:creationId xmlns:a16="http://schemas.microsoft.com/office/drawing/2014/main" id="{E6BB156F-B751-DB7E-D63A-0BF29FC66ADA}"/>
              </a:ext>
            </a:extLst>
          </p:cNvPr>
          <p:cNvSpPr txBox="1"/>
          <p:nvPr/>
        </p:nvSpPr>
        <p:spPr>
          <a:xfrm>
            <a:off x="4624445" y="2277997"/>
            <a:ext cx="3734455" cy="290848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200">
                <a:solidFill>
                  <a:srgbClr val="7F7F7F"/>
                </a:solidFill>
                <a:latin typeface="Trebuchet MS"/>
                <a:ea typeface="Roboto"/>
                <a:cs typeface="Arial"/>
                <a:sym typeface="Arial"/>
              </a:rPr>
              <a:t>Snížit solární zisky skrze zasklení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200">
                <a:solidFill>
                  <a:srgbClr val="7F7F7F"/>
                </a:solidFill>
                <a:latin typeface="Trebuchet MS"/>
                <a:ea typeface="Roboto"/>
                <a:cs typeface="Arial"/>
              </a:rPr>
              <a:t>Optimalizovat velikost a orientaci zasklení + vhodný solární faktor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200">
                <a:solidFill>
                  <a:srgbClr val="7F7F7F"/>
                </a:solidFill>
                <a:latin typeface="Trebuchet MS"/>
                <a:ea typeface="Roboto"/>
                <a:cs typeface="Arial"/>
              </a:rPr>
              <a:t>Integrovat účinné vnější zastínění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200">
                <a:solidFill>
                  <a:srgbClr val="7F7F7F"/>
                </a:solidFill>
                <a:latin typeface="Trebuchet MS"/>
                <a:cs typeface="Arial"/>
              </a:rPr>
              <a:t>Upřednostnit vnější stínění před vnitřním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200">
                <a:solidFill>
                  <a:srgbClr val="7F7F7F"/>
                </a:solidFill>
                <a:latin typeface="Trebuchet MS"/>
                <a:cs typeface="Arial"/>
              </a:rPr>
              <a:t>Podpořit pasivní chlazení a bezpečné noční větrání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200">
                <a:solidFill>
                  <a:srgbClr val="7F7F7F"/>
                </a:solidFill>
                <a:latin typeface="Trebuchet MS"/>
                <a:cs typeface="Arial"/>
              </a:rPr>
              <a:t>Podporovat „správné“ chování uživatelů místo maladaptace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200">
                <a:solidFill>
                  <a:srgbClr val="7F7F7F"/>
                </a:solidFill>
                <a:latin typeface="Trebuchet MS"/>
                <a:cs typeface="Arial"/>
              </a:rPr>
              <a:t>Navrhovat stínění tak, aby při použití neblokovalo denní světlo a výhledy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cs-CZ" sz="1200">
              <a:solidFill>
                <a:srgbClr val="7F7F7F"/>
              </a:solidFill>
              <a:latin typeface="Trebuchet MS"/>
              <a:ea typeface="Roboto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60914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3C52F-C082-F22B-C496-C1B197C5D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1;p12">
            <a:extLst>
              <a:ext uri="{FF2B5EF4-FFF2-40B4-BE49-F238E27FC236}">
                <a16:creationId xmlns:a16="http://schemas.microsoft.com/office/drawing/2014/main" id="{D99864A0-6500-5DBB-00D8-BCC30D44EFCE}"/>
              </a:ext>
            </a:extLst>
          </p:cNvPr>
          <p:cNvSpPr txBox="1"/>
          <p:nvPr/>
        </p:nvSpPr>
        <p:spPr bwMode="auto">
          <a:xfrm>
            <a:off x="382864" y="1821284"/>
            <a:ext cx="8533436" cy="3106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spcBef>
                <a:spcPts val="563"/>
              </a:spcBef>
            </a:pPr>
            <a:r>
              <a:rPr lang="cs-CZ" sz="1800">
                <a:solidFill>
                  <a:srgbClr val="7F7F7F"/>
                </a:solidFill>
                <a:latin typeface="Trebuchet MS"/>
                <a:sym typeface="Trebuchet MS"/>
              </a:rPr>
              <a:t>Výrazně ovlivňují </a:t>
            </a:r>
            <a:r>
              <a:rPr lang="cs-CZ" sz="1800">
                <a:solidFill>
                  <a:schemeClr val="accent4"/>
                </a:solidFill>
                <a:latin typeface="Trebuchet MS"/>
                <a:sym typeface="Trebuchet MS"/>
              </a:rPr>
              <a:t>expozici</a:t>
            </a:r>
            <a:r>
              <a:rPr lang="en-US" sz="1800">
                <a:solidFill>
                  <a:schemeClr val="accent4"/>
                </a:solidFill>
                <a:latin typeface="Trebuchet MS"/>
                <a:sym typeface="Trebuchet MS"/>
              </a:rPr>
              <a:t> </a:t>
            </a:r>
            <a:r>
              <a:rPr lang="en-US" sz="1800">
                <a:solidFill>
                  <a:srgbClr val="7F7F7F"/>
                </a:solidFill>
                <a:latin typeface="Trebuchet MS"/>
                <a:sym typeface="Trebuchet MS"/>
              </a:rPr>
              <a:t>a</a:t>
            </a:r>
            <a:r>
              <a:rPr lang="cs-CZ" sz="180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cs-CZ" sz="1800">
                <a:solidFill>
                  <a:srgbClr val="9ACA3C"/>
                </a:solidFill>
                <a:latin typeface="Trebuchet MS"/>
                <a:sym typeface="Trebuchet MS"/>
              </a:rPr>
              <a:t>zranitelnost </a:t>
            </a:r>
            <a:r>
              <a:rPr lang="cs-CZ" sz="1800">
                <a:solidFill>
                  <a:srgbClr val="7F7F7F"/>
                </a:solidFill>
                <a:latin typeface="Trebuchet MS"/>
                <a:sym typeface="Trebuchet MS"/>
              </a:rPr>
              <a:t>budovy a jsou hlavním nástrojem pro opatření adaptace na </a:t>
            </a:r>
            <a:r>
              <a:rPr lang="cs-CZ" sz="1800">
                <a:solidFill>
                  <a:schemeClr val="accent4"/>
                </a:solidFill>
                <a:latin typeface="Trebuchet MS"/>
                <a:sym typeface="Trebuchet MS"/>
              </a:rPr>
              <a:t>extrémní horko</a:t>
            </a:r>
          </a:p>
          <a:p>
            <a:pPr>
              <a:lnSpc>
                <a:spcPct val="90000"/>
              </a:lnSpc>
              <a:spcBef>
                <a:spcPts val="563"/>
              </a:spcBef>
            </a:pPr>
            <a:endParaRPr lang="cs-CZ" sz="1800">
              <a:solidFill>
                <a:srgbClr val="9ACA3C"/>
              </a:solidFill>
              <a:latin typeface="Trebuchet MS"/>
              <a:sym typeface="Trebuchet MS"/>
            </a:endParaRPr>
          </a:p>
          <a:p>
            <a:pPr marL="171450" indent="-171450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</a:pPr>
            <a:r>
              <a:rPr lang="cs-CZ" b="1">
                <a:solidFill>
                  <a:srgbClr val="9ACA3C"/>
                </a:solidFill>
                <a:latin typeface="Trebuchet MS"/>
                <a:sym typeface="Trebuchet MS"/>
              </a:rPr>
              <a:t>Expozice</a:t>
            </a:r>
            <a:r>
              <a:rPr lang="en-US" b="1">
                <a:solidFill>
                  <a:srgbClr val="9ACA3C"/>
                </a:solidFill>
                <a:latin typeface="Trebuchet MS"/>
                <a:sym typeface="Trebuchet MS"/>
              </a:rPr>
              <a:t> –</a:t>
            </a:r>
            <a:r>
              <a:rPr lang="en-US">
                <a:solidFill>
                  <a:srgbClr val="9ACA3C"/>
                </a:solidFill>
                <a:latin typeface="Trebuchet MS"/>
                <a:sym typeface="Trebuchet MS"/>
              </a:rPr>
              <a:t> </a:t>
            </a:r>
            <a:r>
              <a:rPr lang="cs-CZ">
                <a:solidFill>
                  <a:srgbClr val="7F7F7F"/>
                </a:solidFill>
                <a:latin typeface="Trebuchet MS"/>
              </a:rPr>
              <a:t>roste nebo klesá podle toho, kolik solární energie a horkého vzduchu vstupuje do budovy</a:t>
            </a:r>
          </a:p>
          <a:p>
            <a:pPr>
              <a:lnSpc>
                <a:spcPct val="90000"/>
              </a:lnSpc>
              <a:spcBef>
                <a:spcPts val="563"/>
              </a:spcBef>
            </a:pPr>
            <a:endParaRPr lang="en-US">
              <a:solidFill>
                <a:srgbClr val="7F7F7F"/>
              </a:solidFill>
              <a:latin typeface="Trebuchet MS"/>
            </a:endParaRPr>
          </a:p>
          <a:p>
            <a:pPr marL="171450" indent="-171450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</a:pPr>
            <a:r>
              <a:rPr lang="cs-CZ" b="1">
                <a:solidFill>
                  <a:srgbClr val="9ACA3C"/>
                </a:solidFill>
                <a:latin typeface="Trebuchet MS"/>
              </a:rPr>
              <a:t>Zranitelnost</a:t>
            </a:r>
            <a:r>
              <a:rPr lang="en-US" b="1">
                <a:solidFill>
                  <a:srgbClr val="9ACA3C"/>
                </a:solidFill>
                <a:latin typeface="Trebuchet MS"/>
              </a:rPr>
              <a:t> -</a:t>
            </a:r>
            <a:r>
              <a:rPr lang="en-US">
                <a:solidFill>
                  <a:srgbClr val="7F7F7F"/>
                </a:solidFill>
                <a:latin typeface="Trebuchet MS"/>
              </a:rPr>
              <a:t> </a:t>
            </a:r>
            <a:r>
              <a:rPr lang="cs-CZ">
                <a:solidFill>
                  <a:srgbClr val="7F7F7F"/>
                </a:solidFill>
                <a:latin typeface="Trebuchet MS"/>
              </a:rPr>
              <a:t>jak otvory fasády podporují pasivní chlazení a umožňují udržet přijatelný komfort i během výpadků chlazení nebo elektřiny</a:t>
            </a:r>
          </a:p>
          <a:p>
            <a:pPr>
              <a:lnSpc>
                <a:spcPct val="90000"/>
              </a:lnSpc>
              <a:spcBef>
                <a:spcPts val="563"/>
              </a:spcBef>
            </a:pPr>
            <a:endParaRPr lang="en-US">
              <a:solidFill>
                <a:srgbClr val="7F7F7F"/>
              </a:solidFill>
              <a:latin typeface="Trebuchet MS"/>
            </a:endParaRPr>
          </a:p>
          <a:p>
            <a:pPr marL="171450" indent="-171450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</a:pPr>
            <a:r>
              <a:rPr lang="cs-CZ" b="1">
                <a:solidFill>
                  <a:srgbClr val="9ACA3C"/>
                </a:solidFill>
                <a:latin typeface="Trebuchet MS"/>
              </a:rPr>
              <a:t>Adaptační opatření </a:t>
            </a:r>
            <a:r>
              <a:rPr lang="en-US">
                <a:solidFill>
                  <a:srgbClr val="7F7F7F"/>
                </a:solidFill>
                <a:latin typeface="Trebuchet MS"/>
              </a:rPr>
              <a:t>- </a:t>
            </a:r>
            <a:r>
              <a:rPr lang="cs-CZ">
                <a:solidFill>
                  <a:srgbClr val="7F7F7F"/>
                </a:solidFill>
                <a:latin typeface="Trebuchet MS"/>
              </a:rPr>
              <a:t>zaměřuje se na účinné stínění, přirozené a noční větrání a automatizaci snižující tepelné zisky</a:t>
            </a:r>
            <a:endParaRPr lang="en-US">
              <a:solidFill>
                <a:srgbClr val="7F7F7F"/>
              </a:solidFill>
              <a:latin typeface="Trebuchet M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0794448-0695-5A45-14F9-BCABB53D5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063" y="460299"/>
            <a:ext cx="8135937" cy="514505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cs-CZ" sz="2000">
                <a:ea typeface="Tahoma"/>
                <a:cs typeface="Tahoma"/>
              </a:rPr>
              <a:t>Vlny veder a přehřívání budov</a:t>
            </a:r>
            <a:endParaRPr lang="en-US" sz="2000">
              <a:ea typeface="Tahoma"/>
              <a:cs typeface="Tahoma"/>
            </a:endParaRPr>
          </a:p>
        </p:txBody>
      </p:sp>
      <p:pic>
        <p:nvPicPr>
          <p:cNvPr id="40" name="Obrázek 39" descr="Obsah obrázku symbol, kruh, Grafika, Písmo&#10;&#10;Obsah generovaný pomocí AI může být nesprávný.">
            <a:extLst>
              <a:ext uri="{FF2B5EF4-FFF2-40B4-BE49-F238E27FC236}">
                <a16:creationId xmlns:a16="http://schemas.microsoft.com/office/drawing/2014/main" id="{6F4C02CC-3E7E-255C-D0C5-B5B9B44F9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876" y="462137"/>
            <a:ext cx="514505" cy="51450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5B67EDA-0037-E6DA-6A58-0B47EC097CDD}"/>
              </a:ext>
            </a:extLst>
          </p:cNvPr>
          <p:cNvSpPr txBox="1"/>
          <p:nvPr/>
        </p:nvSpPr>
        <p:spPr>
          <a:xfrm>
            <a:off x="-55482" y="0"/>
            <a:ext cx="9254964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en-GB" sz="1000" i="1">
                <a:solidFill>
                  <a:schemeClr val="bg1">
                    <a:lumMod val="65000"/>
                  </a:schemeClr>
                </a:solidFill>
                <a:latin typeface="Trebuchet MS" panose="020B0603020202020204" pitchFamily="34" charset="0"/>
              </a:rPr>
              <a:t>Recognizing climate risks relevant to the built environment</a:t>
            </a:r>
          </a:p>
        </p:txBody>
      </p:sp>
      <p:sp>
        <p:nvSpPr>
          <p:cNvPr id="2" name="Google Shape;37;p7">
            <a:extLst>
              <a:ext uri="{FF2B5EF4-FFF2-40B4-BE49-F238E27FC236}">
                <a16:creationId xmlns:a16="http://schemas.microsoft.com/office/drawing/2014/main" id="{0A6E4D49-FD31-1D82-2430-693AA973A0AD}"/>
              </a:ext>
            </a:extLst>
          </p:cNvPr>
          <p:cNvSpPr txBox="1">
            <a:spLocks/>
          </p:cNvSpPr>
          <p:nvPr/>
        </p:nvSpPr>
        <p:spPr bwMode="auto">
          <a:xfrm>
            <a:off x="845837" y="979846"/>
            <a:ext cx="8014000" cy="584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40"/>
              <a:buFont typeface="Trebuchet MS"/>
              <a:buNone/>
              <a:defRPr sz="28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r>
              <a:rPr lang="cs-CZ"/>
              <a:t>Fasádní otvory</a:t>
            </a:r>
          </a:p>
        </p:txBody>
      </p:sp>
    </p:spTree>
    <p:extLst>
      <p:ext uri="{BB962C8B-B14F-4D97-AF65-F5344CB8AC3E}">
        <p14:creationId xmlns:p14="http://schemas.microsoft.com/office/powerpoint/2010/main" val="3205618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60101749" name="Google Shape;35;p7"/>
          <p:cNvSpPr txBox="1">
            <a:spLocks noGrp="1"/>
          </p:cNvSpPr>
          <p:nvPr>
            <p:ph type="title"/>
          </p:nvPr>
        </p:nvSpPr>
        <p:spPr bwMode="auto">
          <a:xfrm>
            <a:off x="907201" y="249929"/>
            <a:ext cx="8093924" cy="514504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0000"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r>
              <a:rPr lang="cs-CZ"/>
              <a:t>Nebezpečí: Extrémní horko</a:t>
            </a:r>
            <a:endParaRPr/>
          </a:p>
        </p:txBody>
      </p:sp>
      <p:sp>
        <p:nvSpPr>
          <p:cNvPr id="509686385" name="Google Shape;37;p7"/>
          <p:cNvSpPr txBox="1">
            <a:spLocks noGrp="1"/>
          </p:cNvSpPr>
          <p:nvPr>
            <p:ph type="body" idx="2"/>
          </p:nvPr>
        </p:nvSpPr>
        <p:spPr bwMode="auto">
          <a:xfrm>
            <a:off x="576262" y="1001412"/>
            <a:ext cx="8283575" cy="56304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r>
              <a:rPr lang="cs-CZ"/>
              <a:t>C4 - Fasáda</a:t>
            </a:r>
            <a:endParaRPr/>
          </a:p>
        </p:txBody>
      </p:sp>
      <p:graphicFrame>
        <p:nvGraphicFramePr>
          <p:cNvPr id="2" name="Tabulka 1">
            <a:extLst>
              <a:ext uri="{FF2B5EF4-FFF2-40B4-BE49-F238E27FC236}">
                <a16:creationId xmlns:a16="http://schemas.microsoft.com/office/drawing/2014/main" id="{5A6F15A7-F577-18B0-A244-8EC4D316FC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325685"/>
              </p:ext>
            </p:extLst>
          </p:nvPr>
        </p:nvGraphicFramePr>
        <p:xfrm>
          <a:off x="576262" y="2004131"/>
          <a:ext cx="8135938" cy="229426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941972">
                  <a:extLst>
                    <a:ext uri="{9D8B030D-6E8A-4147-A177-3AD203B41FA5}">
                      <a16:colId xmlns:a16="http://schemas.microsoft.com/office/drawing/2014/main" val="3560455216"/>
                    </a:ext>
                  </a:extLst>
                </a:gridCol>
                <a:gridCol w="7193966">
                  <a:extLst>
                    <a:ext uri="{9D8B030D-6E8A-4147-A177-3AD203B41FA5}">
                      <a16:colId xmlns:a16="http://schemas.microsoft.com/office/drawing/2014/main" val="1729793842"/>
                    </a:ext>
                  </a:extLst>
                </a:gridCol>
              </a:tblGrid>
              <a:tr h="382378">
                <a:tc grid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800" err="1">
                          <a:effectLst/>
                          <a:latin typeface="Trebuchet MS"/>
                        </a:rPr>
                        <a:t>Criterion</a:t>
                      </a:r>
                      <a:endParaRPr lang="cs-CZ" sz="1800">
                        <a:effectLst/>
                        <a:latin typeface="Trebuchet MS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4514449"/>
                  </a:ext>
                </a:extLst>
              </a:tr>
              <a:tr h="38237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>
                          <a:effectLst/>
                          <a:latin typeface="Trebuchet MS"/>
                        </a:rPr>
                        <a:t>C4.2.1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5" algn="l" fontAlgn="ctr">
                        <a:buNone/>
                      </a:pPr>
                      <a:r>
                        <a:rPr lang="cs-CZ">
                          <a:effectLst/>
                          <a:latin typeface="Trebuchet MS"/>
                        </a:rPr>
                        <a:t>  Vysoce energeticky úsporné zasklení oken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8105925"/>
                  </a:ext>
                </a:extLst>
              </a:tr>
              <a:tr h="38237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>
                          <a:effectLst/>
                          <a:latin typeface="Trebuchet MS" panose="020B0603020202020204" pitchFamily="34" charset="0"/>
                        </a:rPr>
                        <a:t>C4.2.2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5" algn="l" fontAlgn="ctr">
                        <a:buNone/>
                      </a:pPr>
                      <a:r>
                        <a:rPr lang="cs-CZ">
                          <a:effectLst/>
                          <a:latin typeface="Trebuchet MS" panose="020B0603020202020204" pitchFamily="34" charset="0"/>
                        </a:rPr>
                        <a:t>  O</a:t>
                      </a:r>
                      <a:r>
                        <a:rPr lang="cs-CZ">
                          <a:latin typeface="Trebuchet MS" panose="020B0603020202020204" pitchFamily="34" charset="0"/>
                        </a:rPr>
                        <a:t>ptimalizace orientace (vůči světovým stranám) a rozmístění oken</a:t>
                      </a:r>
                      <a:endParaRPr lang="en-US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4134266"/>
                  </a:ext>
                </a:extLst>
              </a:tr>
              <a:tr h="38237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>
                          <a:effectLst/>
                          <a:latin typeface="Trebuchet MS"/>
                        </a:rPr>
                        <a:t>C4.2.3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5" algn="l" fontAlgn="ctr">
                        <a:buNone/>
                      </a:pPr>
                      <a:r>
                        <a:rPr lang="cs-CZ">
                          <a:effectLst/>
                          <a:latin typeface="Trebuchet MS" panose="020B0603020202020204" pitchFamily="34" charset="0"/>
                        </a:rPr>
                        <a:t>  </a:t>
                      </a:r>
                      <a:r>
                        <a:rPr lang="cs-CZ">
                          <a:latin typeface="Trebuchet MS" panose="020B0603020202020204" pitchFamily="34" charset="0"/>
                        </a:rPr>
                        <a:t>Solární stínicí zařízení pro okna</a:t>
                      </a:r>
                      <a:endParaRPr lang="en-US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3231918"/>
                  </a:ext>
                </a:extLst>
              </a:tr>
              <a:tr h="38237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>
                          <a:effectLst/>
                          <a:latin typeface="Trebuchet MS"/>
                        </a:rPr>
                        <a:t>C4.2.4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5" algn="l" fontAlgn="ctr">
                        <a:buNone/>
                      </a:pPr>
                      <a:r>
                        <a:rPr lang="cs-CZ">
                          <a:effectLst/>
                          <a:latin typeface="Trebuchet MS"/>
                        </a:rPr>
                        <a:t>  Automatizované systémy žaluzií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3720467"/>
                  </a:ext>
                </a:extLst>
              </a:tr>
              <a:tr h="38237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>
                          <a:effectLst/>
                          <a:latin typeface="Trebuchet MS"/>
                        </a:rPr>
                        <a:t>C4.2.5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5" algn="l" fontAlgn="ctr">
                        <a:buNone/>
                      </a:pPr>
                      <a:r>
                        <a:rPr lang="cs-CZ">
                          <a:effectLst/>
                          <a:latin typeface="Trebuchet MS"/>
                        </a:rPr>
                        <a:t>  Regulace slunečního záření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0859513"/>
                  </a:ext>
                </a:extLst>
              </a:tr>
            </a:tbl>
          </a:graphicData>
        </a:graphic>
      </p:graphicFrame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A47BB8-6CBC-1312-BF0C-7393E450D7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261" y="1387729"/>
            <a:ext cx="8283576" cy="353449"/>
          </a:xfrm>
        </p:spPr>
        <p:txBody>
          <a:bodyPr/>
          <a:lstStyle/>
          <a:p>
            <a:r>
              <a:rPr lang="cs-CZ"/>
              <a:t>C4.2 – Otvíravé prvky fasády</a:t>
            </a:r>
          </a:p>
        </p:txBody>
      </p:sp>
      <p:pic>
        <p:nvPicPr>
          <p:cNvPr id="5" name="Obrázek 4" descr="Obsah obrázku symbol, kruh, Grafika, Písmo&#10;&#10;Obsah generovaný pomocí AI může být nesprávný.">
            <a:extLst>
              <a:ext uri="{FF2B5EF4-FFF2-40B4-BE49-F238E27FC236}">
                <a16:creationId xmlns:a16="http://schemas.microsoft.com/office/drawing/2014/main" id="{C8017482-DD01-69EC-F5B1-CB5E6D2835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75" y="175419"/>
            <a:ext cx="663524" cy="66352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9A1F04CA-1A84-22FC-FF2D-7E5921A9AC2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211;p12">
            <a:extLst>
              <a:ext uri="{FF2B5EF4-FFF2-40B4-BE49-F238E27FC236}">
                <a16:creationId xmlns:a16="http://schemas.microsoft.com/office/drawing/2014/main" id="{36B53AFE-5165-2E37-7D60-9A837E86D413}"/>
              </a:ext>
            </a:extLst>
          </p:cNvPr>
          <p:cNvSpPr txBox="1"/>
          <p:nvPr/>
        </p:nvSpPr>
        <p:spPr bwMode="auto">
          <a:xfrm>
            <a:off x="340002" y="1228354"/>
            <a:ext cx="5261598" cy="3699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cs-CZ" sz="15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Popis</a:t>
            </a:r>
            <a:r>
              <a:rPr lang="en-MT" sz="15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00" b="1" i="0" u="none" strike="noStrike" cap="none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300">
                <a:solidFill>
                  <a:srgbClr val="7F7F7F"/>
                </a:solidFill>
                <a:latin typeface="Trebuchet MS"/>
              </a:rPr>
              <a:t>Toto kritérium hodnotí použití vysoce výkonného okenního zasklení s nízkou tepelnou propustností (součinitelem prostupu tepla – U-hodnotou) ke snížení tepelných zisků během extrémních veder, zlepšení tepelného komfortu v interiéru a podpoře pasivního chlazení, zároveň při zachování dostatečné úrovně denního světla.</a:t>
            </a:r>
          </a:p>
          <a:p>
            <a:pPr>
              <a:lnSpc>
                <a:spcPct val="90000"/>
              </a:lnSpc>
              <a:spcBef>
                <a:spcPts val="563"/>
              </a:spcBef>
              <a:buSzPts val="1200"/>
            </a:pPr>
            <a:endParaRPr lang="en-US" sz="1200">
              <a:solidFill>
                <a:srgbClr val="7F7F7F"/>
              </a:solidFill>
              <a:latin typeface="Trebuchet MS"/>
            </a:endParaRPr>
          </a:p>
          <a:p>
            <a:pPr>
              <a:lnSpc>
                <a:spcPct val="90000"/>
              </a:lnSpc>
              <a:spcBef>
                <a:spcPts val="563"/>
              </a:spcBef>
              <a:buSzPts val="1500"/>
            </a:pPr>
            <a:r>
              <a:rPr lang="cs-CZ" sz="1500" b="1">
                <a:solidFill>
                  <a:srgbClr val="7F7F7F"/>
                </a:solidFill>
                <a:latin typeface="Trebuchet MS"/>
              </a:rPr>
              <a:t>Cíl:</a:t>
            </a:r>
          </a:p>
          <a:p>
            <a:pPr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300">
                <a:solidFill>
                  <a:srgbClr val="7F7F7F"/>
                </a:solidFill>
                <a:latin typeface="Trebuchet MS"/>
              </a:rPr>
              <a:t>Podporovat instalaci okenních zasklívacích systémů s nízkými U-hodnotami, které omezují nežádoucí solární a tepelně vodivé zisky v horkých obdobích, čímž snižují potřebu chlazení, zabraňují přehřívání a zajišťují komfortní podmínky v interiéru bez omezení přístupu denního světla.</a:t>
            </a:r>
          </a:p>
          <a:p>
            <a:pPr>
              <a:lnSpc>
                <a:spcPct val="90000"/>
              </a:lnSpc>
              <a:spcBef>
                <a:spcPts val="563"/>
              </a:spcBef>
              <a:buSzPts val="1200"/>
            </a:pPr>
            <a:endParaRPr lang="cs-CZ">
              <a:solidFill>
                <a:srgbClr val="7F7F7F"/>
              </a:solidFill>
              <a:latin typeface="Trebuchet MS"/>
            </a:endParaRPr>
          </a:p>
          <a:p>
            <a:pPr>
              <a:lnSpc>
                <a:spcPct val="90000"/>
              </a:lnSpc>
              <a:spcBef>
                <a:spcPts val="563"/>
              </a:spcBef>
              <a:buSzPts val="1500"/>
            </a:pPr>
            <a:r>
              <a:rPr lang="cs-CZ" sz="1500" b="1">
                <a:solidFill>
                  <a:srgbClr val="7F7F7F"/>
                </a:solidFill>
                <a:latin typeface="Trebuchet MS"/>
              </a:rPr>
              <a:t>Význam:</a:t>
            </a:r>
          </a:p>
          <a:p>
            <a:pPr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300">
                <a:solidFill>
                  <a:srgbClr val="7F7F7F"/>
                </a:solidFill>
                <a:latin typeface="Trebuchet MS"/>
              </a:rPr>
              <a:t>Při častějších a intenzivnějších vlnách veder může nekvalitní zasklení výrazně zvyšovat vnitřní teploty, potřebu chlazení a riziko přehřívání. Volba zasklení s nízkou U-hodnotou a vhodnými povlaky je klíčovým pasivním návrhovým opatřením, které podporuje odolný provoz budov, snižuje spotřebu energie a zvyšuje komfort uživatelů, a to při zachování vizuálního kontaktu s venkovním prostředím.</a:t>
            </a:r>
          </a:p>
        </p:txBody>
      </p:sp>
      <p:sp>
        <p:nvSpPr>
          <p:cNvPr id="5" name="Google Shape;347;p17">
            <a:extLst>
              <a:ext uri="{FF2B5EF4-FFF2-40B4-BE49-F238E27FC236}">
                <a16:creationId xmlns:a16="http://schemas.microsoft.com/office/drawing/2014/main" id="{30298A54-666C-67F1-7AB0-042FC56BB0C3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cs-CZ" sz="1700" b="1" cap="all">
                <a:solidFill>
                  <a:srgbClr val="70AD47"/>
                </a:solidFill>
                <a:latin typeface="Trebuchet MS"/>
              </a:rPr>
              <a:t>C4.2.1 Vysoce energeticky úsporné zasklení oken</a:t>
            </a:r>
          </a:p>
        </p:txBody>
      </p:sp>
      <p:pic>
        <p:nvPicPr>
          <p:cNvPr id="8" name="Obrázek 7" descr="Obsah obrázku grafický design, meč, design, ilustrace&#10;&#10;Obsah generovaný pomocí AI může být nesprávný.">
            <a:extLst>
              <a:ext uri="{FF2B5EF4-FFF2-40B4-BE49-F238E27FC236}">
                <a16:creationId xmlns:a16="http://schemas.microsoft.com/office/drawing/2014/main" id="{5A1BB937-A41F-37DD-32DA-142375632C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806"/>
          <a:stretch>
            <a:fillRect/>
          </a:stretch>
        </p:blipFill>
        <p:spPr>
          <a:xfrm>
            <a:off x="5606226" y="942607"/>
            <a:ext cx="3422701" cy="3794330"/>
          </a:xfrm>
          <a:prstGeom prst="rect">
            <a:avLst/>
          </a:prstGeom>
        </p:spPr>
      </p:pic>
      <p:sp>
        <p:nvSpPr>
          <p:cNvPr id="15" name="TextovéPole 14">
            <a:hlinkClick r:id="rId4"/>
            <a:extLst>
              <a:ext uri="{FF2B5EF4-FFF2-40B4-BE49-F238E27FC236}">
                <a16:creationId xmlns:a16="http://schemas.microsoft.com/office/drawing/2014/main" id="{3EB44542-0D80-304B-C768-AEBF327889EE}"/>
              </a:ext>
            </a:extLst>
          </p:cNvPr>
          <p:cNvSpPr txBox="1"/>
          <p:nvPr/>
        </p:nvSpPr>
        <p:spPr>
          <a:xfrm>
            <a:off x="5111751" y="4958834"/>
            <a:ext cx="107305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" err="1">
                <a:solidFill>
                  <a:srgbClr val="7F7F7F"/>
                </a:solidFill>
              </a:rPr>
              <a:t>Climate</a:t>
            </a:r>
            <a:r>
              <a:rPr lang="cs-CZ" sz="600">
                <a:solidFill>
                  <a:srgbClr val="7F7F7F"/>
                </a:solidFill>
              </a:rPr>
              <a:t> Tech Handbook</a:t>
            </a:r>
          </a:p>
        </p:txBody>
      </p:sp>
      <p:pic>
        <p:nvPicPr>
          <p:cNvPr id="16" name="Obrázek 15" descr="Obsah obrázku grafický design, meč, design, ilustrace&#10;&#10;Obsah generovaný pomocí AI může být nesprávný.">
            <a:extLst>
              <a:ext uri="{FF2B5EF4-FFF2-40B4-BE49-F238E27FC236}">
                <a16:creationId xmlns:a16="http://schemas.microsoft.com/office/drawing/2014/main" id="{08726546-2567-565D-8147-BA24EC98382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362" t="3805" r="80107" b="68744"/>
          <a:stretch>
            <a:fillRect/>
          </a:stretch>
        </p:blipFill>
        <p:spPr bwMode="auto">
          <a:xfrm>
            <a:off x="5284846" y="940207"/>
            <a:ext cx="985200" cy="109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251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F2389B2F-0159-4045-297F-7B04A4612D48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8" name="Obrázek 17" descr="Obsah obrázku venku, budova, obloha, auto&#10;&#10;Obsah generovaný pomocí AI může být nesprávný.">
            <a:extLst>
              <a:ext uri="{FF2B5EF4-FFF2-40B4-BE49-F238E27FC236}">
                <a16:creationId xmlns:a16="http://schemas.microsoft.com/office/drawing/2014/main" id="{B424D48D-17D3-33D1-34AA-3F854FEE22E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190" t="-231" r="37082" b="231"/>
          <a:stretch>
            <a:fillRect/>
          </a:stretch>
        </p:blipFill>
        <p:spPr>
          <a:xfrm>
            <a:off x="5515200" y="-11866"/>
            <a:ext cx="3628800" cy="5143500"/>
          </a:xfrm>
          <a:prstGeom prst="rect">
            <a:avLst/>
          </a:prstGeom>
        </p:spPr>
      </p:pic>
      <p:sp>
        <p:nvSpPr>
          <p:cNvPr id="4" name="Google Shape;211;p12">
            <a:extLst>
              <a:ext uri="{FF2B5EF4-FFF2-40B4-BE49-F238E27FC236}">
                <a16:creationId xmlns:a16="http://schemas.microsoft.com/office/drawing/2014/main" id="{4F24BD0E-DC34-4CA1-E7DF-4E1E139D210E}"/>
              </a:ext>
            </a:extLst>
          </p:cNvPr>
          <p:cNvSpPr txBox="1"/>
          <p:nvPr/>
        </p:nvSpPr>
        <p:spPr bwMode="auto">
          <a:xfrm>
            <a:off x="340002" y="1228354"/>
            <a:ext cx="5175198" cy="3699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cs-CZ" sz="1500" b="1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Popis</a:t>
            </a:r>
            <a:r>
              <a:rPr lang="en-MT" sz="15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00" b="1" i="0" u="none" strike="noStrike" cap="none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200">
                <a:solidFill>
                  <a:srgbClr val="7F7F7F"/>
                </a:solidFill>
                <a:latin typeface="Trebuchet MS"/>
              </a:rPr>
              <a:t>Toto kritérium hodnotí návrh a umístění oken s cílem optimalizovat solární zisky a denní osvětlení při současném minimalizování rizika přehřívání během extrémních vln veder. Zohledňuje se orientace budovy, funkce místností, možnosti stínění a strategie přirozeného větrání.</a:t>
            </a:r>
            <a:endParaRPr lang="en-US" sz="1200">
              <a:solidFill>
                <a:srgbClr val="7F7F7F"/>
              </a:solidFill>
              <a:latin typeface="Trebuchet MS"/>
              <a:sym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5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Cíl</a:t>
            </a:r>
            <a:r>
              <a:rPr lang="en-MT" sz="15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975" b="1" i="0" u="none" strike="noStrike" cap="none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200">
                <a:solidFill>
                  <a:srgbClr val="7F7F7F"/>
                </a:solidFill>
                <a:latin typeface="Trebuchet MS"/>
              </a:rPr>
              <a:t>Podporovat návrhy rozmístění oken, které snižují riziko přehřívání během extrémního horka, zároveň zachovávají dostatečný přístup denního světla a umožňují účinné přirozené větrání – a to díky zohlednění orientace, velikosti, rozmístění a stínění již v raných fázích návrhu.</a:t>
            </a:r>
            <a:endParaRPr lang="en-US" sz="1200">
              <a:solidFill>
                <a:srgbClr val="7F7F7F"/>
              </a:solidFill>
              <a:latin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</a:pPr>
            <a:r>
              <a:rPr lang="en-MT" sz="1500" b="1">
                <a:solidFill>
                  <a:srgbClr val="7F7F7F"/>
                </a:solidFill>
                <a:latin typeface="Trebuchet MS"/>
                <a:sym typeface="Trebuchet MS"/>
              </a:rPr>
              <a:t>Význam:</a:t>
            </a:r>
            <a:endParaRPr/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200">
                <a:solidFill>
                  <a:srgbClr val="7F7F7F"/>
                </a:solidFill>
                <a:latin typeface="Trebuchet MS"/>
              </a:rPr>
              <a:t>V podmínkách oteplujícího se klimatu s častějšími a intenzivnějšími vlnami veder může nevhodná orientace a umístění oken vést k nadměrným solárním ziskům, zvýšené potřebě chlazení a nízkému tepelnému komfortu. Dobře navržené rozmístění oken, které vyvažuje přístup denního světla, solární kontrolu a křížové větrání, představuje klíčovou pasivní strategii pro odolné a energeticky účinné budovy.</a:t>
            </a:r>
            <a:endParaRPr sz="1200">
              <a:solidFill>
                <a:srgbClr val="7F7F7F"/>
              </a:solidFill>
              <a:latin typeface="Trebuchet MS"/>
              <a:sym typeface="Trebuchet MS"/>
            </a:endParaRPr>
          </a:p>
        </p:txBody>
      </p:sp>
      <p:sp>
        <p:nvSpPr>
          <p:cNvPr id="5" name="Google Shape;347;p17">
            <a:extLst>
              <a:ext uri="{FF2B5EF4-FFF2-40B4-BE49-F238E27FC236}">
                <a16:creationId xmlns:a16="http://schemas.microsoft.com/office/drawing/2014/main" id="{DF3C5CA9-C49C-8665-54C1-8155A54776CA}"/>
              </a:ext>
            </a:extLst>
          </p:cNvPr>
          <p:cNvSpPr txBox="1"/>
          <p:nvPr/>
        </p:nvSpPr>
        <p:spPr bwMode="auto">
          <a:xfrm>
            <a:off x="340003" y="402976"/>
            <a:ext cx="7674286" cy="621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en-US" sz="1700" b="1" cap="all">
                <a:solidFill>
                  <a:srgbClr val="70AD47"/>
                </a:solidFill>
                <a:latin typeface="Trebuchet MS"/>
              </a:rPr>
              <a:t>C4.2.2 O</a:t>
            </a:r>
            <a:r>
              <a:rPr lang="cs-CZ" sz="1700" b="1" cap="all">
                <a:solidFill>
                  <a:srgbClr val="70AD47"/>
                </a:solidFill>
                <a:latin typeface="Trebuchet MS"/>
              </a:rPr>
              <a:t>PTIMALIZACE ORIENTACE VŮČI SVĚTOVÝM </a:t>
            </a:r>
          </a:p>
          <a:p>
            <a:pPr>
              <a:buSzPts val="1725"/>
            </a:pPr>
            <a:r>
              <a:rPr lang="cs-CZ" sz="1700" b="1" cap="all">
                <a:solidFill>
                  <a:srgbClr val="70AD47"/>
                </a:solidFill>
                <a:latin typeface="Trebuchet MS"/>
              </a:rPr>
              <a:t>STRANÁM A ROZMÍSTĚNÍ OKEN</a:t>
            </a:r>
          </a:p>
        </p:txBody>
      </p:sp>
      <p:sp>
        <p:nvSpPr>
          <p:cNvPr id="15" name="TextovéPole 14">
            <a:hlinkClick r:id="rId4"/>
            <a:extLst>
              <a:ext uri="{FF2B5EF4-FFF2-40B4-BE49-F238E27FC236}">
                <a16:creationId xmlns:a16="http://schemas.microsoft.com/office/drawing/2014/main" id="{EEB66773-9E5E-CB8C-FDF9-A349118FB615}"/>
              </a:ext>
            </a:extLst>
          </p:cNvPr>
          <p:cNvSpPr txBox="1"/>
          <p:nvPr/>
        </p:nvSpPr>
        <p:spPr>
          <a:xfrm>
            <a:off x="8175675" y="4927560"/>
            <a:ext cx="107305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">
                <a:solidFill>
                  <a:schemeClr val="bg1"/>
                </a:solidFill>
              </a:rPr>
              <a:t>Nikola House, Bratislava</a:t>
            </a:r>
          </a:p>
        </p:txBody>
      </p:sp>
    </p:spTree>
    <p:extLst>
      <p:ext uri="{BB962C8B-B14F-4D97-AF65-F5344CB8AC3E}">
        <p14:creationId xmlns:p14="http://schemas.microsoft.com/office/powerpoint/2010/main" val="34260549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D76D87B4-F12F-9F42-6E5B-EE7D1088FE86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211;p12">
            <a:extLst>
              <a:ext uri="{FF2B5EF4-FFF2-40B4-BE49-F238E27FC236}">
                <a16:creationId xmlns:a16="http://schemas.microsoft.com/office/drawing/2014/main" id="{067C5847-8A46-9C2A-AB77-F2D55E780404}"/>
              </a:ext>
            </a:extLst>
          </p:cNvPr>
          <p:cNvSpPr txBox="1"/>
          <p:nvPr/>
        </p:nvSpPr>
        <p:spPr bwMode="auto">
          <a:xfrm>
            <a:off x="340002" y="1173188"/>
            <a:ext cx="5035785" cy="3730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cs-CZ" sz="15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Popis</a:t>
            </a:r>
            <a:r>
              <a:rPr lang="en-MT" sz="15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00" b="1" i="0" u="none" strike="noStrike" cap="none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300">
                <a:solidFill>
                  <a:srgbClr val="7F7F7F"/>
                </a:solidFill>
                <a:latin typeface="Trebuchet MS"/>
              </a:rPr>
              <a:t>Toto kritérium hodnotí instalaci a použití venkovních nebo integrovaných solárních stínicích prvků (např. lamely, přesahy, žaluzie) na oknech za účelem snížení solárních tepelných zisků během extrémních veder, a to při zachování denního světla a komfortu uživatelů.</a:t>
            </a:r>
            <a:endParaRPr lang="en-US" sz="1300">
              <a:solidFill>
                <a:srgbClr val="7F7F7F"/>
              </a:solidFill>
              <a:latin typeface="Trebuchet MS"/>
              <a:sym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endParaRPr lang="cs-CZ" sz="120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5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Cíl</a:t>
            </a:r>
            <a:r>
              <a:rPr lang="en-MT" sz="15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975" b="1" i="0" u="none" strike="noStrike" cap="none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300">
                <a:solidFill>
                  <a:srgbClr val="7F7F7F"/>
                </a:solidFill>
                <a:latin typeface="Trebuchet MS"/>
              </a:rPr>
              <a:t>Podpořit návrh a instalaci účinných solárních stínicích zařízení, která významně snižují nežádoucí solární tepelné zisky přes okna během extrémního horka, čímž omezují přehřívání, snižují potřebu chlazení a zajišťují komfortní vnitřní prostředí, aniž by narušila denní světlo a výhledy.</a:t>
            </a:r>
            <a:endParaRPr lang="en-US" sz="1300">
              <a:solidFill>
                <a:srgbClr val="7F7F7F"/>
              </a:solidFill>
              <a:latin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endParaRPr lang="cs-CZ" sz="1200">
              <a:solidFill>
                <a:srgbClr val="7F7F7F"/>
              </a:solidFill>
              <a:latin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en-MT" sz="1500" b="1" err="1">
                <a:solidFill>
                  <a:srgbClr val="7F7F7F"/>
                </a:solidFill>
                <a:latin typeface="Trebuchet MS"/>
                <a:sym typeface="Trebuchet MS"/>
              </a:rPr>
              <a:t>Význam</a:t>
            </a:r>
            <a:r>
              <a:rPr lang="en-MT" sz="1500" b="1">
                <a:solidFill>
                  <a:srgbClr val="7F7F7F"/>
                </a:solidFill>
                <a:latin typeface="Trebuchet MS"/>
                <a:sym typeface="Trebuchet MS"/>
              </a:rPr>
              <a:t>:</a:t>
            </a:r>
            <a:endParaRPr sz="1500" b="1">
              <a:solidFill>
                <a:srgbClr val="7F7F7F"/>
              </a:solidFill>
              <a:latin typeface="Trebuchet MS"/>
              <a:sym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300">
                <a:solidFill>
                  <a:srgbClr val="7F7F7F"/>
                </a:solidFill>
                <a:latin typeface="Trebuchet MS"/>
              </a:rPr>
              <a:t>V podmínkách oteplujícího se klimatu mohou okna bez dostatečného stínění vést k vysokým solárním ziskům, zvýšené potřebě chlazení, oslnění a tepelnému </a:t>
            </a:r>
            <a:r>
              <a:rPr lang="cs-CZ" sz="1300" err="1">
                <a:solidFill>
                  <a:srgbClr val="7F7F7F"/>
                </a:solidFill>
                <a:latin typeface="Trebuchet MS"/>
              </a:rPr>
              <a:t>nekomfortu</a:t>
            </a:r>
            <a:r>
              <a:rPr lang="cs-CZ" sz="1300">
                <a:solidFill>
                  <a:srgbClr val="7F7F7F"/>
                </a:solidFill>
                <a:latin typeface="Trebuchet MS"/>
              </a:rPr>
              <a:t>, zejména během vln veder. Vhodně navržené a provozované solární stínicí prvky (pevné, pohyblivé nebo dynamické) představují klíčové pasivní opatření pro regulaci solárního záření, podporu tepelného komfortu a zvýšení odolnosti a energetické výkonnosti budov.</a:t>
            </a:r>
            <a:endParaRPr sz="1300">
              <a:solidFill>
                <a:srgbClr val="7F7F7F"/>
              </a:solidFill>
              <a:latin typeface="Trebuchet MS"/>
              <a:sym typeface="Trebuchet MS"/>
            </a:endParaRPr>
          </a:p>
        </p:txBody>
      </p:sp>
      <p:sp>
        <p:nvSpPr>
          <p:cNvPr id="5" name="Google Shape;347;p17">
            <a:extLst>
              <a:ext uri="{FF2B5EF4-FFF2-40B4-BE49-F238E27FC236}">
                <a16:creationId xmlns:a16="http://schemas.microsoft.com/office/drawing/2014/main" id="{DDD8AF03-4216-5ED6-AC72-536D176D538A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en-US" sz="1700" b="1" cap="all">
                <a:solidFill>
                  <a:srgbClr val="70AD47"/>
                </a:solidFill>
                <a:latin typeface="Trebuchet MS"/>
              </a:rPr>
              <a:t>C4.2.3 </a:t>
            </a:r>
            <a:r>
              <a:rPr lang="cs-CZ" sz="1700" b="1" cap="all">
                <a:solidFill>
                  <a:srgbClr val="70AD47"/>
                </a:solidFill>
                <a:latin typeface="Trebuchet MS"/>
              </a:rPr>
              <a:t>Solární stínící prvky oken</a:t>
            </a:r>
          </a:p>
        </p:txBody>
      </p:sp>
      <p:pic>
        <p:nvPicPr>
          <p:cNvPr id="3" name="Obrázek 2" descr="Obsah obrázku budova, Kompozitní materiál, mrakodrap, venku&#10;&#10;Obsah generovaný pomocí AI může být nesprávný.">
            <a:extLst>
              <a:ext uri="{FF2B5EF4-FFF2-40B4-BE49-F238E27FC236}">
                <a16:creationId xmlns:a16="http://schemas.microsoft.com/office/drawing/2014/main" id="{88C053ED-A879-7EF7-C6A8-97DD0C54085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931" r="29390"/>
          <a:stretch>
            <a:fillRect/>
          </a:stretch>
        </p:blipFill>
        <p:spPr>
          <a:xfrm>
            <a:off x="5464276" y="0"/>
            <a:ext cx="3679723" cy="5143500"/>
          </a:xfrm>
          <a:prstGeom prst="rect">
            <a:avLst/>
          </a:prstGeom>
        </p:spPr>
      </p:pic>
      <p:sp>
        <p:nvSpPr>
          <p:cNvPr id="15" name="TextovéPole 14">
            <a:hlinkClick r:id="rId4"/>
            <a:extLst>
              <a:ext uri="{FF2B5EF4-FFF2-40B4-BE49-F238E27FC236}">
                <a16:creationId xmlns:a16="http://schemas.microsoft.com/office/drawing/2014/main" id="{E222ECE4-AE38-0393-23A7-18AD92CC9C72}"/>
              </a:ext>
            </a:extLst>
          </p:cNvPr>
          <p:cNvSpPr txBox="1"/>
          <p:nvPr/>
        </p:nvSpPr>
        <p:spPr>
          <a:xfrm>
            <a:off x="7470876" y="4903668"/>
            <a:ext cx="2160640" cy="18466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600">
                <a:solidFill>
                  <a:schemeClr val="bg1"/>
                </a:solidFill>
              </a:rPr>
              <a:t>Cancer center for the University of Arizona</a:t>
            </a:r>
            <a:endParaRPr lang="cs-CZ" sz="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605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FBA2D6D9-8D36-6271-C698-D9F2EBABFD90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venku, obloha, mrak, strom&#10;&#10;Obsah generovaný pomocí AI může být nesprávný.">
            <a:extLst>
              <a:ext uri="{FF2B5EF4-FFF2-40B4-BE49-F238E27FC236}">
                <a16:creationId xmlns:a16="http://schemas.microsoft.com/office/drawing/2014/main" id="{624149E6-F2F8-C3CB-64D3-339EF39BDB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9712" t="-231" r="6398" b="231"/>
          <a:stretch>
            <a:fillRect/>
          </a:stretch>
        </p:blipFill>
        <p:spPr>
          <a:xfrm>
            <a:off x="5746750" y="0"/>
            <a:ext cx="3397250" cy="5143500"/>
          </a:xfrm>
          <a:prstGeom prst="rect">
            <a:avLst/>
          </a:prstGeom>
        </p:spPr>
      </p:pic>
      <p:sp>
        <p:nvSpPr>
          <p:cNvPr id="4" name="Google Shape;211;p12">
            <a:extLst>
              <a:ext uri="{FF2B5EF4-FFF2-40B4-BE49-F238E27FC236}">
                <a16:creationId xmlns:a16="http://schemas.microsoft.com/office/drawing/2014/main" id="{5F743779-8188-33BF-1C10-8748D1413773}"/>
              </a:ext>
            </a:extLst>
          </p:cNvPr>
          <p:cNvSpPr txBox="1"/>
          <p:nvPr/>
        </p:nvSpPr>
        <p:spPr bwMode="auto">
          <a:xfrm>
            <a:off x="340001" y="952500"/>
            <a:ext cx="5176135" cy="3975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fontScale="92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cs-CZ" sz="1500" b="1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Popis</a:t>
            </a:r>
            <a:r>
              <a:rPr lang="en-MT" sz="15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00" b="1" i="0" u="none" strike="noStrike" cap="none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20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Toto kritérium hodnotí </a:t>
            </a:r>
            <a:r>
              <a:rPr lang="cs-CZ" sz="1200" b="1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implementaci automatizovaných systémů žaluzií</a:t>
            </a:r>
            <a:r>
              <a:rPr lang="cs-CZ" sz="120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, které reagují na solární záření, vnitřní teplotu nebo časové programy, aby snížily tepelné zisky a zlepšily tepelný komfort během extrémních veder, a to při zachování dostupnosti denního světla a podpoře strategií pasivního chlazení.</a:t>
            </a:r>
          </a:p>
          <a:p>
            <a:pPr>
              <a:lnSpc>
                <a:spcPct val="90000"/>
              </a:lnSpc>
              <a:spcBef>
                <a:spcPts val="563"/>
              </a:spcBef>
              <a:buSzPts val="1200"/>
            </a:pPr>
            <a:endParaRPr lang="en-US" sz="1200">
              <a:solidFill>
                <a:schemeClr val="bg1">
                  <a:lumMod val="50000"/>
                </a:schemeClr>
              </a:solidFill>
              <a:latin typeface="Trebuchet MS" panose="020B0603020202020204" pitchFamily="34" charset="0"/>
              <a:ea typeface="Trebuchet MS"/>
              <a:cs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500" b="1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Cíl</a:t>
            </a:r>
            <a:r>
              <a:rPr lang="en-MT" sz="15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975" b="1" i="0" u="none" strike="noStrike" cap="none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r>
              <a:rPr lang="cs-CZ" sz="120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Zvýšit využití automatizovaných systémů žaluzií v pravidelně užívaných místnostech tak, aby žaluzie spolehlivě reagovaly na přehřívání a solární zisky, čímž se omezí vnitřní tepelné zatížení, sníží potřeba chlazení a zlepší tepelný i vizuální komfort — bez toho, aby bylo nutné se spolehnout pouze na chování uživatelů.</a:t>
            </a:r>
          </a:p>
          <a:p>
            <a:pPr>
              <a:lnSpc>
                <a:spcPct val="90000"/>
              </a:lnSpc>
              <a:spcBef>
                <a:spcPts val="563"/>
              </a:spcBef>
              <a:buSzPts val="1200"/>
            </a:pPr>
            <a:endParaRPr lang="en-US" sz="1200">
              <a:solidFill>
                <a:srgbClr val="7F7F7F"/>
              </a:solidFill>
              <a:latin typeface="Trebuchet MS"/>
              <a:sym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en-MT" sz="1500" b="1">
                <a:solidFill>
                  <a:srgbClr val="7F7F7F"/>
                </a:solidFill>
                <a:latin typeface="Trebuchet MS"/>
                <a:sym typeface="Trebuchet MS"/>
              </a:rPr>
              <a:t>Význam:</a:t>
            </a:r>
            <a:endParaRPr sz="1500" b="1">
              <a:solidFill>
                <a:srgbClr val="7F7F7F"/>
              </a:solidFill>
              <a:latin typeface="Trebuchet MS"/>
              <a:sym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20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Během extrémních veder jsou ručně ovládané žaluzie často používány nekonzistentně, což vede k trvalým solárním ziskům, oslnění a přehřívání. Automatizované systémy žaluzií, které reagují na solární záření, vnitřní teplotu nebo časové programy, poskytují předvídatelnou regulaci solárních zisků, podporují pasivní chlazení a strategie přirozeného větrání a zvyšují odolnost a energetickou výkonnost budovy — zejména v pravidelně užívaných prostorech.</a:t>
            </a:r>
            <a:endParaRPr sz="1200">
              <a:solidFill>
                <a:schemeClr val="bg1">
                  <a:lumMod val="50000"/>
                </a:schemeClr>
              </a:solidFill>
              <a:latin typeface="Trebuchet MS" panose="020B0603020202020204" pitchFamily="34" charset="0"/>
              <a:sym typeface="Trebuchet MS"/>
            </a:endParaRPr>
          </a:p>
        </p:txBody>
      </p:sp>
      <p:sp>
        <p:nvSpPr>
          <p:cNvPr id="5" name="Google Shape;347;p17">
            <a:extLst>
              <a:ext uri="{FF2B5EF4-FFF2-40B4-BE49-F238E27FC236}">
                <a16:creationId xmlns:a16="http://schemas.microsoft.com/office/drawing/2014/main" id="{4486409F-82B5-F45B-4D17-A5E3F37310EB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en-US" sz="1700" b="1" cap="all">
                <a:solidFill>
                  <a:srgbClr val="70AD47"/>
                </a:solidFill>
                <a:latin typeface="Trebuchet MS"/>
              </a:rPr>
              <a:t>C4.2.4 </a:t>
            </a:r>
            <a:r>
              <a:rPr lang="cs-CZ" sz="1700" b="1" cap="all">
                <a:solidFill>
                  <a:srgbClr val="70AD47"/>
                </a:solidFill>
                <a:latin typeface="Trebuchet MS"/>
              </a:rPr>
              <a:t>Automatizované systémy žaluzií</a:t>
            </a:r>
          </a:p>
        </p:txBody>
      </p:sp>
      <p:sp>
        <p:nvSpPr>
          <p:cNvPr id="15" name="TextovéPole 14">
            <a:hlinkClick r:id="rId4"/>
            <a:extLst>
              <a:ext uri="{FF2B5EF4-FFF2-40B4-BE49-F238E27FC236}">
                <a16:creationId xmlns:a16="http://schemas.microsoft.com/office/drawing/2014/main" id="{5832E03B-E9C1-85A2-4255-19A0004A8C48}"/>
              </a:ext>
            </a:extLst>
          </p:cNvPr>
          <p:cNvSpPr txBox="1"/>
          <p:nvPr/>
        </p:nvSpPr>
        <p:spPr>
          <a:xfrm>
            <a:off x="8464323" y="4891484"/>
            <a:ext cx="107305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" err="1">
                <a:solidFill>
                  <a:schemeClr val="bg1"/>
                </a:solidFill>
              </a:rPr>
              <a:t>Guthrie</a:t>
            </a:r>
            <a:r>
              <a:rPr lang="cs-CZ" sz="600">
                <a:solidFill>
                  <a:schemeClr val="bg1"/>
                </a:solidFill>
              </a:rPr>
              <a:t> </a:t>
            </a:r>
            <a:r>
              <a:rPr lang="cs-CZ" sz="600" err="1">
                <a:solidFill>
                  <a:schemeClr val="bg1"/>
                </a:solidFill>
              </a:rPr>
              <a:t>Doiglas</a:t>
            </a:r>
            <a:endParaRPr lang="cs-CZ" sz="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7520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2A32ADFF-9AD6-94C3-CCCA-0B3336FC952A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211;p12">
            <a:extLst>
              <a:ext uri="{FF2B5EF4-FFF2-40B4-BE49-F238E27FC236}">
                <a16:creationId xmlns:a16="http://schemas.microsoft.com/office/drawing/2014/main" id="{41BDFD3B-437B-4104-1936-AD4FF6999BD6}"/>
              </a:ext>
            </a:extLst>
          </p:cNvPr>
          <p:cNvSpPr txBox="1"/>
          <p:nvPr/>
        </p:nvSpPr>
        <p:spPr bwMode="auto">
          <a:xfrm>
            <a:off x="340003" y="1259628"/>
            <a:ext cx="5261598" cy="3699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cs-CZ" sz="15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Popis</a:t>
            </a:r>
            <a:r>
              <a:rPr lang="en-MT" sz="15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00" b="1" i="0" u="none" strike="noStrike" cap="none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200">
                <a:solidFill>
                  <a:srgbClr val="7F7F7F"/>
                </a:solidFill>
                <a:latin typeface="Trebuchet MS" panose="020B0603020202020204" pitchFamily="34" charset="0"/>
              </a:rPr>
              <a:t>Tento indikátor hodnotí, zda budova dokáže omezit přehřívání během vln veder prostřednictvím kontroly celkové prostupnosti solární energie okenními systémy — tj. zasklením v kombinaci s pevnými nebo pohyblivými stínicími prvky.</a:t>
            </a:r>
            <a:endParaRPr lang="en-US" sz="1200">
              <a:solidFill>
                <a:srgbClr val="7F7F7F"/>
              </a:solidFill>
              <a:latin typeface="Trebuchet MS" panose="020B0603020202020204" pitchFamily="34" charset="0"/>
              <a:sym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endParaRPr lang="cs-CZ" sz="1500" b="1" i="0" u="none" strike="noStrike" cap="none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5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Cíl</a:t>
            </a:r>
            <a:r>
              <a:rPr lang="en-MT" sz="15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975" b="1" i="0" u="none" strike="noStrike" cap="none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200">
                <a:solidFill>
                  <a:srgbClr val="7F7F7F"/>
                </a:solidFill>
                <a:latin typeface="Trebuchet MS" panose="020B0603020202020204" pitchFamily="34" charset="0"/>
              </a:rPr>
              <a:t>Podporovat návrhy oken a stínění s nízkou celkovou prostupností solární energie, aby byly solární zisky v létě účinně regulovány, čímž se sníží riziko přehřívání a potřeba chlazení, zatímco je zachováno dostatečné denní světlo a výhledy.</a:t>
            </a:r>
            <a:endParaRPr lang="en-US" sz="120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endParaRPr lang="cs-CZ" sz="1500" b="1">
              <a:solidFill>
                <a:srgbClr val="7F7F7F"/>
              </a:solidFill>
              <a:latin typeface="Trebuchet MS"/>
              <a:sym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en-MT" sz="1500" b="1" err="1">
                <a:solidFill>
                  <a:srgbClr val="7F7F7F"/>
                </a:solidFill>
                <a:latin typeface="Trebuchet MS"/>
                <a:sym typeface="Trebuchet MS"/>
              </a:rPr>
              <a:t>Význam</a:t>
            </a:r>
            <a:r>
              <a:rPr lang="en-MT" sz="1500" b="1">
                <a:solidFill>
                  <a:srgbClr val="7F7F7F"/>
                </a:solidFill>
                <a:latin typeface="Trebuchet MS"/>
                <a:sym typeface="Trebuchet MS"/>
              </a:rPr>
              <a:t>:</a:t>
            </a:r>
            <a:endParaRPr sz="1500" b="1">
              <a:solidFill>
                <a:srgbClr val="7F7F7F"/>
              </a:solidFill>
              <a:latin typeface="Trebuchet MS"/>
              <a:sym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200">
                <a:solidFill>
                  <a:srgbClr val="7F7F7F"/>
                </a:solidFill>
                <a:latin typeface="Trebuchet MS" panose="020B0603020202020204" pitchFamily="34" charset="0"/>
              </a:rPr>
              <a:t>Při častějších a intenzivnějších vlnách veder mohou nadměrné solární zisky způsobené špatně navrženým zasklením a stíněním vést k vysokým vnitřním teplotám, </a:t>
            </a:r>
            <a:r>
              <a:rPr lang="cs-CZ" sz="1200" err="1">
                <a:solidFill>
                  <a:srgbClr val="7F7F7F"/>
                </a:solidFill>
                <a:latin typeface="Trebuchet MS" panose="020B0603020202020204" pitchFamily="34" charset="0"/>
              </a:rPr>
              <a:t>nekomfortu</a:t>
            </a:r>
            <a:r>
              <a:rPr lang="cs-CZ" sz="1200">
                <a:solidFill>
                  <a:srgbClr val="7F7F7F"/>
                </a:solidFill>
                <a:latin typeface="Trebuchet MS" panose="020B0603020202020204" pitchFamily="34" charset="0"/>
              </a:rPr>
              <a:t> a zvýšeným nárokům na chlazení. Regulace celkového solárního faktoru okenních systémů je proto klíčovou pasivní strategií pro klimaticky odolné a energeticky účinné budovy.</a:t>
            </a:r>
            <a:endParaRPr sz="1200">
              <a:solidFill>
                <a:srgbClr val="7F7F7F"/>
              </a:solidFill>
              <a:latin typeface="Trebuchet MS" panose="020B0603020202020204" pitchFamily="34" charset="0"/>
              <a:sym typeface="Trebuchet MS"/>
            </a:endParaRPr>
          </a:p>
        </p:txBody>
      </p:sp>
      <p:sp>
        <p:nvSpPr>
          <p:cNvPr id="5" name="Google Shape;347;p17">
            <a:extLst>
              <a:ext uri="{FF2B5EF4-FFF2-40B4-BE49-F238E27FC236}">
                <a16:creationId xmlns:a16="http://schemas.microsoft.com/office/drawing/2014/main" id="{1C939EBB-6FF5-A077-D18A-96D72FC1DBE7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en-US" sz="1700" b="1" cap="all">
                <a:solidFill>
                  <a:srgbClr val="70AD47"/>
                </a:solidFill>
                <a:latin typeface="Trebuchet MS"/>
              </a:rPr>
              <a:t>C4.2.5 </a:t>
            </a:r>
            <a:r>
              <a:rPr lang="cs-CZ" sz="1700" b="1" cap="all">
                <a:solidFill>
                  <a:srgbClr val="70AD47"/>
                </a:solidFill>
                <a:latin typeface="Trebuchet MS"/>
              </a:rPr>
              <a:t>Regulace slunečního záření</a:t>
            </a:r>
          </a:p>
        </p:txBody>
      </p:sp>
      <p:pic>
        <p:nvPicPr>
          <p:cNvPr id="3" name="Obrázek 2" descr="Obsah obrázku budova, okno, rošt, klec&#10;&#10;Obsah generovaný pomocí AI může být nesprávný.">
            <a:extLst>
              <a:ext uri="{FF2B5EF4-FFF2-40B4-BE49-F238E27FC236}">
                <a16:creationId xmlns:a16="http://schemas.microsoft.com/office/drawing/2014/main" id="{B06FA021-CBC5-E9F4-5184-22ECE34FB0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15" name="TextovéPole 14">
            <a:hlinkClick r:id="rId4"/>
            <a:extLst>
              <a:ext uri="{FF2B5EF4-FFF2-40B4-BE49-F238E27FC236}">
                <a16:creationId xmlns:a16="http://schemas.microsoft.com/office/drawing/2014/main" id="{A3A4E88A-770B-2D99-B86B-51F65004A4B2}"/>
              </a:ext>
            </a:extLst>
          </p:cNvPr>
          <p:cNvSpPr txBox="1"/>
          <p:nvPr/>
        </p:nvSpPr>
        <p:spPr>
          <a:xfrm>
            <a:off x="5658007" y="4958834"/>
            <a:ext cx="107305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" err="1">
                <a:solidFill>
                  <a:schemeClr val="bg1"/>
                </a:solidFill>
              </a:rPr>
              <a:t>Wooden</a:t>
            </a:r>
            <a:r>
              <a:rPr lang="cs-CZ" sz="600">
                <a:solidFill>
                  <a:schemeClr val="bg1"/>
                </a:solidFill>
              </a:rPr>
              <a:t> </a:t>
            </a:r>
            <a:r>
              <a:rPr lang="cs-CZ" sz="600" err="1">
                <a:solidFill>
                  <a:schemeClr val="bg1"/>
                </a:solidFill>
              </a:rPr>
              <a:t>butterfly</a:t>
            </a:r>
            <a:r>
              <a:rPr lang="cs-CZ" sz="600">
                <a:solidFill>
                  <a:schemeClr val="bg1"/>
                </a:solidFill>
              </a:rPr>
              <a:t> </a:t>
            </a:r>
            <a:r>
              <a:rPr lang="cs-CZ" sz="600" err="1">
                <a:solidFill>
                  <a:schemeClr val="bg1"/>
                </a:solidFill>
              </a:rPr>
              <a:t>shutters</a:t>
            </a:r>
            <a:endParaRPr lang="cs-CZ" sz="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926419"/>
      </p:ext>
    </p:extLst>
  </p:cSld>
  <p:clrMapOvr>
    <a:masterClrMapping/>
  </p:clrMapOvr>
</p:sld>
</file>

<file path=ppt/theme/theme1.xml><?xml version="1.0" encoding="utf-8"?>
<a:theme xmlns:a="http://schemas.openxmlformats.org/drawingml/2006/main" name="CentralEurope_iService">
  <a:themeElements>
    <a:clrScheme name="CENTRAL EUROPE 21/27">
      <a:dk1>
        <a:srgbClr val="000000"/>
      </a:dk1>
      <a:lt1>
        <a:srgbClr val="FFFFFF"/>
      </a:lt1>
      <a:dk2>
        <a:srgbClr val="0C0C0C"/>
      </a:dk2>
      <a:lt2>
        <a:srgbClr val="708792"/>
      </a:lt2>
      <a:accent1>
        <a:srgbClr val="90ABB1"/>
      </a:accent1>
      <a:accent2>
        <a:srgbClr val="C8D3D8"/>
      </a:accent2>
      <a:accent3>
        <a:srgbClr val="18BAA8"/>
      </a:accent3>
      <a:accent4>
        <a:srgbClr val="9ACA3C"/>
      </a:accent4>
      <a:accent5>
        <a:srgbClr val="F68A42"/>
      </a:accent5>
      <a:accent6>
        <a:srgbClr val="0E6EB6"/>
      </a:accent6>
      <a:hlink>
        <a:srgbClr val="708792"/>
      </a:hlink>
      <a:folHlink>
        <a:srgbClr val="70879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3C5717FB35FD3408FC973FAD27DF30A" ma:contentTypeVersion="14" ma:contentTypeDescription="Vytvoří nový dokument" ma:contentTypeScope="" ma:versionID="6c5fae546cd4efbab6ff268bebb765c3">
  <xsd:schema xmlns:xsd="http://www.w3.org/2001/XMLSchema" xmlns:xs="http://www.w3.org/2001/XMLSchema" xmlns:p="http://schemas.microsoft.com/office/2006/metadata/properties" xmlns:ns2="d3b63abe-a700-4914-8878-a8a488c562b0" xmlns:ns3="ce60cd6d-3977-486f-a814-132bf722bbce" targetNamespace="http://schemas.microsoft.com/office/2006/metadata/properties" ma:root="true" ma:fieldsID="bc7741dccbaab88f893959e312448c2a" ns2:_="" ns3:_="">
    <xsd:import namespace="d3b63abe-a700-4914-8878-a8a488c562b0"/>
    <xsd:import namespace="ce60cd6d-3977-486f-a814-132bf722bb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b63abe-a700-4914-8878-a8a488c562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ů" ma:readOnly="false" ma:fieldId="{5cf76f15-5ced-4ddc-b409-7134ff3c332f}" ma:taxonomyMulti="true" ma:sspId="66d2233e-f51f-4a80-9a78-f59575beef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60cd6d-3977-486f-a814-132bf722bbc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bc9af8a-041b-4d93-8ece-c11d50eda82d}" ma:internalName="TaxCatchAll" ma:showField="CatchAllData" ma:web="ce60cd6d-3977-486f-a814-132bf722bb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3b63abe-a700-4914-8878-a8a488c562b0">
      <Terms xmlns="http://schemas.microsoft.com/office/infopath/2007/PartnerControls"/>
    </lcf76f155ced4ddcb4097134ff3c332f>
    <TaxCatchAll xmlns="ce60cd6d-3977-486f-a814-132bf722bbce" xsi:nil="true"/>
  </documentManagement>
</p:properties>
</file>

<file path=customXml/itemProps1.xml><?xml version="1.0" encoding="utf-8"?>
<ds:datastoreItem xmlns:ds="http://schemas.openxmlformats.org/officeDocument/2006/customXml" ds:itemID="{4E4F5238-1B12-4E6B-9D63-32FB8497F9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11A19C2-492B-480C-BF5F-5CB81E5A9257}">
  <ds:schemaRefs>
    <ds:schemaRef ds:uri="ce60cd6d-3977-486f-a814-132bf722bbce"/>
    <ds:schemaRef ds:uri="d3b63abe-a700-4914-8878-a8a488c562b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1CBA135-A0C7-4C0E-A0F1-6A627468D22A}">
  <ds:schemaRefs>
    <ds:schemaRef ds:uri="ce60cd6d-3977-486f-a814-132bf722bbce"/>
    <ds:schemaRef ds:uri="d3b63abe-a700-4914-8878-a8a488c562b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(16:9)</PresentationFormat>
  <Slides>10</Slides>
  <Notes>7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CentralEurope_iService</vt:lpstr>
      <vt:lpstr>PowerPoint Presentation</vt:lpstr>
      <vt:lpstr>Vlny veder a přehřívání měst</vt:lpstr>
      <vt:lpstr>Vlny veder a přehřívání budov</vt:lpstr>
      <vt:lpstr>Vlny veder a přehřívání budov</vt:lpstr>
      <vt:lpstr>Nebezpečí: Extrémní horko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Claudio Capitanio</dc:creator>
  <cp:revision>20</cp:revision>
  <dcterms:created xsi:type="dcterms:W3CDTF">2025-03-18T17:43:02Z</dcterms:created>
  <dcterms:modified xsi:type="dcterms:W3CDTF">2025-12-10T16:02:45Z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0x010100B3C5717FB35FD3408FC973FAD27DF30A</vt:lpwstr>
  </property>
  <property fmtid="{D5CDD505-2E9C-101B-9397-08002B2CF9AE}" pid="3" name="MediaServiceImageTags">
    <vt:lpwstr/>
  </property>
</Properties>
</file>