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5"/>
  </p:notesMasterIdLst>
  <p:sldIdLst>
    <p:sldId id="257" r:id="rId5"/>
    <p:sldId id="311" r:id="rId6"/>
    <p:sldId id="325" r:id="rId7"/>
    <p:sldId id="339" r:id="rId8"/>
    <p:sldId id="258" r:id="rId9"/>
    <p:sldId id="326" r:id="rId10"/>
    <p:sldId id="327" r:id="rId11"/>
    <p:sldId id="329" r:id="rId12"/>
    <p:sldId id="318" r:id="rId13"/>
    <p:sldId id="319" r:id="rId14"/>
    <p:sldId id="320" r:id="rId15"/>
    <p:sldId id="330" r:id="rId16"/>
    <p:sldId id="331" r:id="rId17"/>
    <p:sldId id="332" r:id="rId18"/>
    <p:sldId id="357" r:id="rId19"/>
    <p:sldId id="334" r:id="rId20"/>
    <p:sldId id="363" r:id="rId21"/>
    <p:sldId id="336" r:id="rId22"/>
    <p:sldId id="337" r:id="rId23"/>
    <p:sldId id="338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A3C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98E8B2-A436-73B7-3E05-B5BDBC0614C3}" v="15" dt="2025-12-09T10:50:23.875"/>
    <p1510:client id="{82F72B18-5230-1815-0023-058FF4547CA1}" v="14" dt="2025-12-09T10:48:35.904"/>
    <p1510:client id="{B4BCD043-4B64-43B8-AD00-B185E2B626DD}" v="3" dt="2025-12-10T16:02:13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5488"/>
        <p:guide pos="2880"/>
        <p:guide pos="363"/>
        <p:guide pos="3220"/>
        <p:guide pos="113"/>
        <p:guide orient="horz" pos="162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S::feliclic@cvut.cz::d14afec8-200e-4809-9e7b-d7cb15307a5d" providerId="AD" clId="Web-{B4BCD043-4B64-43B8-AD00-B185E2B626DD}"/>
    <pc:docChg chg="modSld">
      <pc:chgData name="Felicioni, Licia" userId="S::feliclic@cvut.cz::d14afec8-200e-4809-9e7b-d7cb15307a5d" providerId="AD" clId="Web-{B4BCD043-4B64-43B8-AD00-B185E2B626DD}" dt="2025-12-10T16:02:12.094" v="1" actId="1076"/>
      <pc:docMkLst>
        <pc:docMk/>
      </pc:docMkLst>
      <pc:sldChg chg="modSp">
        <pc:chgData name="Felicioni, Licia" userId="S::feliclic@cvut.cz::d14afec8-200e-4809-9e7b-d7cb15307a5d" providerId="AD" clId="Web-{B4BCD043-4B64-43B8-AD00-B185E2B626DD}" dt="2025-12-10T16:02:12.094" v="1" actId="1076"/>
        <pc:sldMkLst>
          <pc:docMk/>
          <pc:sldMk cId="0" sldId="257"/>
        </pc:sldMkLst>
        <pc:spChg chg="mod">
          <ac:chgData name="Felicioni, Licia" userId="S::feliclic@cvut.cz::d14afec8-200e-4809-9e7b-d7cb15307a5d" providerId="AD" clId="Web-{B4BCD043-4B64-43B8-AD00-B185E2B626DD}" dt="2025-12-10T16:02:12.094" v="1" actId="1076"/>
          <ac:spMkLst>
            <pc:docMk/>
            <pc:sldMk cId="0" sldId="257"/>
            <ac:spMk id="44219064" creationId="{00000000-0000-0000-0000-000000000000}"/>
          </ac:spMkLst>
        </pc:spChg>
      </pc:sldChg>
    </pc:docChg>
  </pc:docChgLst>
  <pc:docChgLst>
    <pc:chgData name="Felicioni, Licia" userId="S::feliclic@cvut.cz::d14afec8-200e-4809-9e7b-d7cb15307a5d" providerId="AD" clId="Web-{5398E8B2-A436-73B7-3E05-B5BDBC0614C3}"/>
    <pc:docChg chg="modSld">
      <pc:chgData name="Felicioni, Licia" userId="S::feliclic@cvut.cz::d14afec8-200e-4809-9e7b-d7cb15307a5d" providerId="AD" clId="Web-{5398E8B2-A436-73B7-3E05-B5BDBC0614C3}" dt="2025-12-09T10:50:23.875" v="14"/>
      <pc:docMkLst>
        <pc:docMk/>
      </pc:docMkLst>
      <pc:sldChg chg="delSp">
        <pc:chgData name="Felicioni, Licia" userId="S::feliclic@cvut.cz::d14afec8-200e-4809-9e7b-d7cb15307a5d" providerId="AD" clId="Web-{5398E8B2-A436-73B7-3E05-B5BDBC0614C3}" dt="2025-12-09T10:50:07.937" v="4"/>
        <pc:sldMkLst>
          <pc:docMk/>
          <pc:sldMk cId="1208425830" sldId="319"/>
        </pc:sldMkLst>
        <pc:spChg chg="del">
          <ac:chgData name="Felicioni, Licia" userId="S::feliclic@cvut.cz::d14afec8-200e-4809-9e7b-d7cb15307a5d" providerId="AD" clId="Web-{5398E8B2-A436-73B7-3E05-B5BDBC0614C3}" dt="2025-12-09T10:50:07.937" v="3"/>
          <ac:spMkLst>
            <pc:docMk/>
            <pc:sldMk cId="1208425830" sldId="319"/>
            <ac:spMk id="5144070" creationId="{38D810B3-0976-CE83-213C-E0B63A0A7A79}"/>
          </ac:spMkLst>
        </pc:spChg>
        <pc:spChg chg="del">
          <ac:chgData name="Felicioni, Licia" userId="S::feliclic@cvut.cz::d14afec8-200e-4809-9e7b-d7cb15307a5d" providerId="AD" clId="Web-{5398E8B2-A436-73B7-3E05-B5BDBC0614C3}" dt="2025-12-09T10:50:07.937" v="4"/>
          <ac:spMkLst>
            <pc:docMk/>
            <pc:sldMk cId="1208425830" sldId="319"/>
            <ac:spMk id="785101594" creationId="{BB36D846-5F29-BEE0-D9F6-8045D70BAB8F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09.531" v="5"/>
        <pc:sldMkLst>
          <pc:docMk/>
          <pc:sldMk cId="2626152441" sldId="320"/>
        </pc:sldMkLst>
        <pc:spChg chg="del">
          <ac:chgData name="Felicioni, Licia" userId="S::feliclic@cvut.cz::d14afec8-200e-4809-9e7b-d7cb15307a5d" providerId="AD" clId="Web-{5398E8B2-A436-73B7-3E05-B5BDBC0614C3}" dt="2025-12-09T10:50:09.531" v="5"/>
          <ac:spMkLst>
            <pc:docMk/>
            <pc:sldMk cId="2626152441" sldId="320"/>
            <ac:spMk id="1623579794" creationId="{B817BE29-7686-DE51-6402-7182022D1F24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00.218" v="1"/>
        <pc:sldMkLst>
          <pc:docMk/>
          <pc:sldMk cId="3922363688" sldId="327"/>
        </pc:sldMkLst>
        <pc:spChg chg="del">
          <ac:chgData name="Felicioni, Licia" userId="S::feliclic@cvut.cz::d14afec8-200e-4809-9e7b-d7cb15307a5d" providerId="AD" clId="Web-{5398E8B2-A436-73B7-3E05-B5BDBC0614C3}" dt="2025-12-09T10:50:00.218" v="0"/>
          <ac:spMkLst>
            <pc:docMk/>
            <pc:sldMk cId="3922363688" sldId="327"/>
            <ac:spMk id="5144070" creationId="{FA1D353C-191B-11D6-5C64-5E020F4D08F6}"/>
          </ac:spMkLst>
        </pc:spChg>
        <pc:spChg chg="del">
          <ac:chgData name="Felicioni, Licia" userId="S::feliclic@cvut.cz::d14afec8-200e-4809-9e7b-d7cb15307a5d" providerId="AD" clId="Web-{5398E8B2-A436-73B7-3E05-B5BDBC0614C3}" dt="2025-12-09T10:50:00.218" v="1"/>
          <ac:spMkLst>
            <pc:docMk/>
            <pc:sldMk cId="3922363688" sldId="327"/>
            <ac:spMk id="785101594" creationId="{C81F45B9-66B0-CCCC-EE40-AE8169E1F98D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03.640" v="2"/>
        <pc:sldMkLst>
          <pc:docMk/>
          <pc:sldMk cId="944182199" sldId="329"/>
        </pc:sldMkLst>
        <pc:spChg chg="del">
          <ac:chgData name="Felicioni, Licia" userId="S::feliclic@cvut.cz::d14afec8-200e-4809-9e7b-d7cb15307a5d" providerId="AD" clId="Web-{5398E8B2-A436-73B7-3E05-B5BDBC0614C3}" dt="2025-12-09T10:50:03.640" v="2"/>
          <ac:spMkLst>
            <pc:docMk/>
            <pc:sldMk cId="944182199" sldId="329"/>
            <ac:spMk id="1623579794" creationId="{0640A0D2-C443-F449-C91C-603952064D61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12.609" v="7"/>
        <pc:sldMkLst>
          <pc:docMk/>
          <pc:sldMk cId="496761386" sldId="331"/>
        </pc:sldMkLst>
        <pc:spChg chg="del">
          <ac:chgData name="Felicioni, Licia" userId="S::feliclic@cvut.cz::d14afec8-200e-4809-9e7b-d7cb15307a5d" providerId="AD" clId="Web-{5398E8B2-A436-73B7-3E05-B5BDBC0614C3}" dt="2025-12-09T10:50:12.609" v="7"/>
          <ac:spMkLst>
            <pc:docMk/>
            <pc:sldMk cId="496761386" sldId="331"/>
            <ac:spMk id="5144070" creationId="{AD4EC287-666F-ABCF-3FDB-AB6B002BA9C7}"/>
          </ac:spMkLst>
        </pc:spChg>
        <pc:spChg chg="del">
          <ac:chgData name="Felicioni, Licia" userId="S::feliclic@cvut.cz::d14afec8-200e-4809-9e7b-d7cb15307a5d" providerId="AD" clId="Web-{5398E8B2-A436-73B7-3E05-B5BDBC0614C3}" dt="2025-12-09T10:50:11.922" v="6"/>
          <ac:spMkLst>
            <pc:docMk/>
            <pc:sldMk cId="496761386" sldId="331"/>
            <ac:spMk id="785101594" creationId="{312034AA-71F8-E6D8-606B-06294DA18083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14.656" v="8"/>
        <pc:sldMkLst>
          <pc:docMk/>
          <pc:sldMk cId="2866755539" sldId="332"/>
        </pc:sldMkLst>
        <pc:spChg chg="del">
          <ac:chgData name="Felicioni, Licia" userId="S::feliclic@cvut.cz::d14afec8-200e-4809-9e7b-d7cb15307a5d" providerId="AD" clId="Web-{5398E8B2-A436-73B7-3E05-B5BDBC0614C3}" dt="2025-12-09T10:50:14.656" v="8"/>
          <ac:spMkLst>
            <pc:docMk/>
            <pc:sldMk cId="2866755539" sldId="332"/>
            <ac:spMk id="1623579794" creationId="{C4DBF40B-65F4-CB83-6281-D20BAF03546D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17.313" v="10"/>
        <pc:sldMkLst>
          <pc:docMk/>
          <pc:sldMk cId="3426768038" sldId="334"/>
        </pc:sldMkLst>
        <pc:spChg chg="del">
          <ac:chgData name="Felicioni, Licia" userId="S::feliclic@cvut.cz::d14afec8-200e-4809-9e7b-d7cb15307a5d" providerId="AD" clId="Web-{5398E8B2-A436-73B7-3E05-B5BDBC0614C3}" dt="2025-12-09T10:50:17.157" v="9"/>
          <ac:spMkLst>
            <pc:docMk/>
            <pc:sldMk cId="3426768038" sldId="334"/>
            <ac:spMk id="5144070" creationId="{244E3E47-2D1C-1CF5-15C1-097E38A32047}"/>
          </ac:spMkLst>
        </pc:spChg>
        <pc:spChg chg="del">
          <ac:chgData name="Felicioni, Licia" userId="S::feliclic@cvut.cz::d14afec8-200e-4809-9e7b-d7cb15307a5d" providerId="AD" clId="Web-{5398E8B2-A436-73B7-3E05-B5BDBC0614C3}" dt="2025-12-09T10:50:17.313" v="10"/>
          <ac:spMkLst>
            <pc:docMk/>
            <pc:sldMk cId="3426768038" sldId="334"/>
            <ac:spMk id="785101594" creationId="{D5DC8BBC-5A6E-9DB7-49F2-8C06054BD9ED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22.078" v="13"/>
        <pc:sldMkLst>
          <pc:docMk/>
          <pc:sldMk cId="3931628921" sldId="337"/>
        </pc:sldMkLst>
        <pc:spChg chg="del">
          <ac:chgData name="Felicioni, Licia" userId="S::feliclic@cvut.cz::d14afec8-200e-4809-9e7b-d7cb15307a5d" providerId="AD" clId="Web-{5398E8B2-A436-73B7-3E05-B5BDBC0614C3}" dt="2025-12-09T10:50:21.453" v="12"/>
          <ac:spMkLst>
            <pc:docMk/>
            <pc:sldMk cId="3931628921" sldId="337"/>
            <ac:spMk id="5144070" creationId="{D386FC58-DC4C-60FA-A396-145B40C54310}"/>
          </ac:spMkLst>
        </pc:spChg>
        <pc:spChg chg="del">
          <ac:chgData name="Felicioni, Licia" userId="S::feliclic@cvut.cz::d14afec8-200e-4809-9e7b-d7cb15307a5d" providerId="AD" clId="Web-{5398E8B2-A436-73B7-3E05-B5BDBC0614C3}" dt="2025-12-09T10:50:22.078" v="13"/>
          <ac:spMkLst>
            <pc:docMk/>
            <pc:sldMk cId="3931628921" sldId="337"/>
            <ac:spMk id="785101594" creationId="{3E2EB9BC-71E4-7FA3-698D-4FA61BE1CC84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23.875" v="14"/>
        <pc:sldMkLst>
          <pc:docMk/>
          <pc:sldMk cId="2628775356" sldId="338"/>
        </pc:sldMkLst>
        <pc:spChg chg="del">
          <ac:chgData name="Felicioni, Licia" userId="S::feliclic@cvut.cz::d14afec8-200e-4809-9e7b-d7cb15307a5d" providerId="AD" clId="Web-{5398E8B2-A436-73B7-3E05-B5BDBC0614C3}" dt="2025-12-09T10:50:23.875" v="14"/>
          <ac:spMkLst>
            <pc:docMk/>
            <pc:sldMk cId="2628775356" sldId="338"/>
            <ac:spMk id="1623579794" creationId="{44B7C559-AE35-6A53-B6AA-BC7C1AE1A369}"/>
          </ac:spMkLst>
        </pc:spChg>
      </pc:sldChg>
      <pc:sldChg chg="delSp">
        <pc:chgData name="Felicioni, Licia" userId="S::feliclic@cvut.cz::d14afec8-200e-4809-9e7b-d7cb15307a5d" providerId="AD" clId="Web-{5398E8B2-A436-73B7-3E05-B5BDBC0614C3}" dt="2025-12-09T10:50:19.516" v="11"/>
        <pc:sldMkLst>
          <pc:docMk/>
          <pc:sldMk cId="2906410015" sldId="363"/>
        </pc:sldMkLst>
        <pc:spChg chg="del">
          <ac:chgData name="Felicioni, Licia" userId="S::feliclic@cvut.cz::d14afec8-200e-4809-9e7b-d7cb15307a5d" providerId="AD" clId="Web-{5398E8B2-A436-73B7-3E05-B5BDBC0614C3}" dt="2025-12-09T10:50:19.516" v="11"/>
          <ac:spMkLst>
            <pc:docMk/>
            <pc:sldMk cId="2906410015" sldId="363"/>
            <ac:spMk id="1623579794" creationId="{25ED0642-B927-577A-D1E5-4B0349B31F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986101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80578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81965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AD3F-C01C-D4FE-20DE-EF1A9C62374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AE760C6F-1C8F-83DF-54BA-F7F957EC4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5806B5C-4B63-568C-BA29-5BEC603792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64A0E4F-3698-49D8-E468-82EE52239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913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11F5F-B7D6-56D0-7A78-593797A618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F058D9DA-8BDD-032A-2D3B-1AC330175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96A5BB06-EA1C-EC30-1C4C-56D8550A6D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7B02E855-E808-ADC1-BF7F-C228200A9D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6142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ADC6-77F3-9CCC-55CF-5AC4941905E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55216278-3000-E380-10B4-FC98EE098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D4FE1307-F82A-D065-3C55-6E586629EC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8EB923F0-21C8-D1D4-3335-E92662F376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210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8E478-2BEC-866F-5A94-86456DCE5E3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DE4A5856-6D88-D62F-A482-62B0846CD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927593EF-B1C7-622B-2A7A-FEB5EC584E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E182B922-DBA2-1A23-4615-6F621F468B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013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2DAE-7AD9-8B4D-4716-2AA1C4E4DBE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38F357A5-FE74-F19E-C0B4-A27E406C1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44FE2632-C310-A43F-C5D4-CA215DF8B8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A4EB777D-88DF-75A2-A56B-44059AB306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9821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D7903-D1F7-3655-6962-39431E1C1B6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331D7AC3-EE95-1023-6F13-D05D2580C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EDC70CB7-EFEC-B409-8A26-0BB38C0381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C76AC9B5-D38A-B2FC-9952-FD1213247D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1121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CC434-5A64-5EB5-827F-91170245AFB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2B7F7CAE-9B7E-DEF9-6427-4A170AF60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1688CD3B-7B03-FE17-ED98-8814899259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AD6FBA9B-3289-99B8-01E3-415CACB85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618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676C3-1DF9-F12E-9D97-427448BB543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18C0EF3B-1763-1B98-90F0-C1896732F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A415D3BE-5FAE-CF45-1E27-D9A9271F3D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8ABCB1DA-DF4C-1350-2C2C-85DDA880E2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408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5B5BB-075F-BFC9-C23C-32A1EE63194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00945265-E018-D888-6C40-A4E022549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27448627-9A2D-8B21-2406-8A3E6507AC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BAB1CD1D-D6C1-5A34-7A61-56C0430AFA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9377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A493A-29FF-4C59-9997-361B5AC84FA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F79CE4C6-0BFD-54F3-9902-C9855DF55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92B624B-20CD-3510-5063-0C5BA2C639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C780EC33-3858-1840-17AC-CD2F82027E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0129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1649-E49D-FDCF-3433-54D1324AFEA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2EE3A182-A319-E97A-8D7C-BFCFF9D91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4DC6E5C2-F0D9-B09F-DB49-EB576F7216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E55AF1BD-797F-D4F6-7CA9-40C8683F3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5257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972B9-94E0-B38C-79BA-904270FCAE8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E0F0C737-5C5E-0BD7-1B69-77EAB27A7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CE7499D-B9D8-CEE3-10A2-C5AF1E1847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4527B608-7782-BF64-086E-2DFBB6D73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4371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99F43-9C3E-8917-8BB6-40B375B391A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4830876C-5D25-6BB7-0269-DACE08C07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614130D9-C1DB-21B2-904A-E040D7FDBA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568C863D-2C71-385E-AD6D-F5F98F3E56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064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CBB74-C950-5BB4-1C67-3CC0C13F853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152181D0-0F8E-B9B9-D119-9755519A8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C654E2B1-0E82-DF22-6DA4-579F246D02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60AABA3D-4726-A76C-7789-53BBF947D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299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limatetechhandbook.com/solution-high-performance-glas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chinfo.sk/diela/bytovy-dom/nikola-house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olinear.co.uk/five-award-winning-buildings-with-solar-shading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uthriedouglas.com/shading-for/external-blinds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avita.fr/design-exterieur/volets-papillon-bois-espaces-fluides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sz="2400" b="1">
                <a:highlight>
                  <a:srgbClr val="FFFF00"/>
                </a:highlight>
              </a:rPr>
              <a:t>SuPeRBE Training Material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sz="24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sz="24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sz="18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sz="20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sz="1000"/>
              <a:t>A</a:t>
            </a:r>
            <a:r>
              <a:rPr lang="cs-CZ" sz="1000"/>
              <a:t>k</a:t>
            </a:r>
            <a:r>
              <a:rPr sz="1000" err="1"/>
              <a:t>tivit</a:t>
            </a:r>
            <a:r>
              <a:rPr lang="cs-CZ" sz="1000"/>
              <a:t>a</a:t>
            </a:r>
            <a:r>
              <a:rPr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sz="1000" err="1"/>
              <a:t>SuPeRBE</a:t>
            </a:r>
            <a:r>
              <a:rPr sz="1000"/>
              <a:t> </a:t>
            </a:r>
            <a:r>
              <a:rPr sz="1000" err="1"/>
              <a:t>Proje</a:t>
            </a:r>
            <a:r>
              <a:rPr lang="cs-CZ" sz="1000"/>
              <a:t>k</a:t>
            </a:r>
            <a:r>
              <a:rPr sz="1000"/>
              <a:t>t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sz="3000" b="1" err="1"/>
              <a:t>SuPeRBE</a:t>
            </a:r>
            <a:r>
              <a:rPr sz="3000" b="1"/>
              <a:t> </a:t>
            </a:r>
            <a:r>
              <a:rPr lang="cs-CZ" sz="3000" b="1"/>
              <a:t>školicí</a:t>
            </a:r>
            <a:r>
              <a:rPr sz="3000" b="1"/>
              <a:t> </a:t>
            </a:r>
            <a:r>
              <a:rPr lang="cs-CZ" sz="3000" b="1"/>
              <a:t>m</a:t>
            </a:r>
            <a:r>
              <a:rPr sz="3000" b="1" err="1"/>
              <a:t>ateri</a:t>
            </a:r>
            <a:r>
              <a:rPr lang="cs-CZ" sz="3000" b="1"/>
              <a:t>á</a:t>
            </a:r>
            <a:r>
              <a:rPr sz="3000" b="1"/>
              <a:t>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6161918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18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 odbornosti</a:t>
            </a:r>
            <a:r>
              <a:rPr sz="18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sz="18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sz="18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odbornosti</a:t>
            </a:r>
            <a:r>
              <a:rPr lang="cs-CZ" sz="1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10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sz="2000" b="0" i="0" u="none" strike="noStrike" cap="none" err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ní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horko</a:t>
            </a:r>
            <a:r>
              <a:rPr lang="en-GB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(C)</a:t>
            </a:r>
            <a:endParaRPr sz="20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endParaRPr sz="2000" b="0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79650"/>
            <a:ext cx="6276600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cs-CZ"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</a:t>
            </a:r>
            <a:r>
              <a:rPr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Otvíravé prvky fasády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(C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2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b="0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893375"/>
            <a:ext cx="418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prvek</a:t>
            </a:r>
            <a:r>
              <a:rPr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Fasáda</a:t>
            </a:r>
            <a:r>
              <a:rPr lang="en-GB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</a:t>
            </a:r>
            <a:r>
              <a:rPr lang="cs-CZ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lang="en-GB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6721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ym typeface="Trebuchet MS"/>
              </a:rPr>
              <a:t>Oblast </a:t>
            </a:r>
            <a:r>
              <a:rPr lang="en-US" sz="1000" dirty="0" err="1">
                <a:latin typeface="Trebuchet MS"/>
                <a:ea typeface="Trebuchet MS"/>
                <a:cs typeface="Trebuchet MS"/>
                <a:sym typeface="Trebuchet MS"/>
              </a:rPr>
              <a:t>odbornosti</a:t>
            </a:r>
            <a:r>
              <a:rPr lang="en-US" sz="1000" b="1" dirty="0"/>
              <a:t>:</a:t>
            </a:r>
            <a:r>
              <a:rPr lang="en-MT" sz="1000" b="1" dirty="0"/>
              <a:t> </a:t>
            </a:r>
            <a:r>
              <a:rPr lang="en-GB" sz="1000" b="1" dirty="0"/>
              <a:t>MAE10</a:t>
            </a:r>
            <a:r>
              <a:rPr lang="en-MT" sz="1000" b="1" dirty="0"/>
              <a:t> </a:t>
            </a:r>
            <a:r>
              <a:rPr lang="cs-CZ" sz="1000" dirty="0"/>
              <a:t>dle</a:t>
            </a:r>
            <a:r>
              <a:rPr lang="en-MT" sz="1000" dirty="0"/>
              <a:t> </a:t>
            </a:r>
            <a:endParaRPr lang="en-US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MT" sz="1000" dirty="0">
                <a:latin typeface="Trebuchet MS"/>
                <a:ea typeface="Trebuchet MS"/>
                <a:cs typeface="Trebuchet MS"/>
                <a:sym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>
                <a:latin typeface="Trebuchet MS" panose="020B0603020202020204" pitchFamily="34" charset="0"/>
              </a:rPr>
              <a:t>Vlny veder jsou dlouhotrvající období extrémního horka, které zatěžují budovy i lidské zdraví.</a:t>
            </a:r>
            <a:br>
              <a:rPr lang="cs-CZ">
                <a:latin typeface="Trebuchet MS" panose="020B0603020202020204" pitchFamily="34" charset="0"/>
              </a:rPr>
            </a:br>
            <a:r>
              <a:rPr lang="cs-CZ">
                <a:latin typeface="Trebuchet MS" panose="020B0603020202020204" pitchFamily="34" charset="0"/>
              </a:rPr>
              <a:t>Městské oblasti jsou obzvlášť zranitelné kvůli efektu tepelného ostrova a nízkému tepelnému komfortu v budovách.</a:t>
            </a:r>
            <a:endParaRPr lang="en-US">
              <a:solidFill>
                <a:schemeClr val="bg2"/>
              </a:solidFill>
              <a:latin typeface="Trebuchet MS" panose="020B0603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/>
              <a:t>Vlny veder a přehřívání měst</a:t>
            </a:r>
            <a:endParaRPr lang="en-US" sz="2000"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42601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/>
              <a:t>Co to </a:t>
            </a:r>
            <a:r>
              <a:rPr lang="cs-CZ" sz="1300" err="1"/>
              <a:t>zhošuje</a:t>
            </a:r>
            <a:r>
              <a:rPr lang="cs-CZ" sz="1300"/>
              <a:t>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2859064" y="2604654"/>
            <a:ext cx="1778736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Co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386719" y="3075940"/>
            <a:ext cx="2246399" cy="1720407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Tmavé povrchy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Nedostatek vegetace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Špatná tepelná izolace nebo větrání budov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2775954" y="3075940"/>
            <a:ext cx="2246400" cy="14431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Zastínění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Přirozené větrání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Zelené střechy a stromy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Reflexní materiály a tepelná izolace</a:t>
            </a: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19191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>
                <a:solidFill>
                  <a:schemeClr val="tx2"/>
                </a:solidFill>
                <a:latin typeface="Trebuchet MS" panose="020B0603020202020204" pitchFamily="34" charset="0"/>
              </a:rPr>
              <a:t>Zdroj: Evropská komise, 2023</a:t>
            </a:r>
          </a:p>
        </p:txBody>
      </p:sp>
    </p:spTree>
    <p:extLst>
      <p:ext uri="{BB962C8B-B14F-4D97-AF65-F5344CB8AC3E}">
        <p14:creationId xmlns:p14="http://schemas.microsoft.com/office/powerpoint/2010/main" val="424241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>
                <a:ea typeface="Tahoma"/>
                <a:cs typeface="Tahoma"/>
              </a:rPr>
              <a:t>Vlny veder a přehřívání budov</a:t>
            </a:r>
            <a:endParaRPr lang="en-US" sz="200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/>
              <a:t>Otvíravé prvky fasády</a:t>
            </a:r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788371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>
                <a:solidFill>
                  <a:srgbClr val="7F7F7F"/>
                </a:solidFill>
                <a:latin typeface="Trebuchet MS"/>
                <a:sym typeface="Arial"/>
              </a:rPr>
              <a:t>Proč to zhoršuje situaci</a:t>
            </a:r>
            <a:r>
              <a:rPr lang="cs-CZ" sz="1500" b="1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?</a:t>
            </a:r>
            <a:endParaRPr lang="en-US"/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Okna jsou hlavním vstupním místem solárních zisků</a:t>
            </a: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Přehřívání je kombinací vysokých solárních zisků a nedostatečného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Vnější stínění je jedním z klíčových prvků omezujících přehřívání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Velké, špatně zastíněné prosklení výrazně zvyšuje riziko přehřívání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Otvíravé prvky fasády jsou zásadní pro pasivní chlazení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Okna propojují budovu s venkovním mikroklimatem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66686" y="1434020"/>
            <a:ext cx="3788371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754233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Co můžeme zlepšit?</a:t>
            </a: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624445" y="2277997"/>
            <a:ext cx="3734455" cy="290848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Snížit solární zisky skrze zasklení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Optimalizovat velikost a orientaci zasklení + vhodný solární faktor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Integrovat účinné vnější zastínění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Upřednostnit vnější stínění před vnitřním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Podpořit pasivní chlazení a bezpečné noční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Podporovat „správné“ chování uživatelů místo maladaptace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Navrhovat stínění tak, aby při použití neblokovalo denní světlo a výhledy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821284"/>
            <a:ext cx="8533436" cy="310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Výrazně ovlivňují </a:t>
            </a:r>
            <a:r>
              <a:rPr lang="cs-CZ" sz="1800">
                <a:solidFill>
                  <a:schemeClr val="accent4"/>
                </a:solidFill>
                <a:latin typeface="Trebuchet MS"/>
                <a:sym typeface="Trebuchet MS"/>
              </a:rPr>
              <a:t>expozici</a:t>
            </a:r>
            <a:r>
              <a:rPr lang="en-US" sz="1800">
                <a:solidFill>
                  <a:schemeClr val="accent4"/>
                </a:solidFill>
                <a:latin typeface="Trebuchet MS"/>
                <a:sym typeface="Trebuchet MS"/>
              </a:rPr>
              <a:t> </a:t>
            </a:r>
            <a:r>
              <a:rPr lang="en-US" sz="1800">
                <a:solidFill>
                  <a:srgbClr val="7F7F7F"/>
                </a:solidFill>
                <a:latin typeface="Trebuchet MS"/>
                <a:sym typeface="Trebuchet MS"/>
              </a:rPr>
              <a:t>a</a:t>
            </a: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cs-CZ" sz="1800">
                <a:solidFill>
                  <a:srgbClr val="9ACA3C"/>
                </a:solidFill>
                <a:latin typeface="Trebuchet MS"/>
                <a:sym typeface="Trebuchet MS"/>
              </a:rPr>
              <a:t>zranitelnost </a:t>
            </a: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budovy a jsou hlavním nástrojem pro opatření adaptace na </a:t>
            </a:r>
            <a:r>
              <a:rPr lang="cs-CZ" sz="1800">
                <a:solidFill>
                  <a:schemeClr val="accent4"/>
                </a:solidFill>
                <a:latin typeface="Trebuchet MS"/>
                <a:sym typeface="Trebuchet MS"/>
              </a:rPr>
              <a:t>extrémní horko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cs-CZ" sz="180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  <a:sym typeface="Trebuchet MS"/>
              </a:rPr>
              <a:t>Expozice</a:t>
            </a:r>
            <a:r>
              <a:rPr lang="en-US" b="1">
                <a:solidFill>
                  <a:srgbClr val="9ACA3C"/>
                </a:solidFill>
                <a:latin typeface="Trebuchet MS"/>
                <a:sym typeface="Trebuchet MS"/>
              </a:rPr>
              <a:t> –</a:t>
            </a:r>
            <a:r>
              <a:rPr lang="en-US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cs-CZ">
                <a:solidFill>
                  <a:srgbClr val="7F7F7F"/>
                </a:solidFill>
                <a:latin typeface="Trebuchet MS"/>
              </a:rPr>
              <a:t>roste nebo klesá podle toho, kolik solární energie a horkého vzduchu vstupuje do budovy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US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US" b="1">
                <a:solidFill>
                  <a:srgbClr val="9ACA3C"/>
                </a:solidFill>
                <a:latin typeface="Trebuchet MS"/>
              </a:rPr>
              <a:t> -</a:t>
            </a:r>
            <a:r>
              <a:rPr lang="en-US">
                <a:solidFill>
                  <a:srgbClr val="7F7F7F"/>
                </a:solidFill>
                <a:latin typeface="Trebuchet MS"/>
              </a:rPr>
              <a:t> </a:t>
            </a:r>
            <a:r>
              <a:rPr lang="cs-CZ">
                <a:solidFill>
                  <a:srgbClr val="7F7F7F"/>
                </a:solidFill>
                <a:latin typeface="Trebuchet MS"/>
              </a:rPr>
              <a:t>jak otvory fasády podporují pasivní chlazení a umožňují udržet přijatelný komfort i během výpadků chlazení nebo elektřiny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US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</a:rPr>
              <a:t>Adaptační opatření </a:t>
            </a:r>
            <a:r>
              <a:rPr lang="en-US">
                <a:solidFill>
                  <a:srgbClr val="7F7F7F"/>
                </a:solidFill>
                <a:latin typeface="Trebuchet MS"/>
              </a:rPr>
              <a:t>- </a:t>
            </a:r>
            <a:r>
              <a:rPr lang="cs-CZ">
                <a:solidFill>
                  <a:srgbClr val="7F7F7F"/>
                </a:solidFill>
                <a:latin typeface="Trebuchet MS"/>
              </a:rPr>
              <a:t>zaměřuje se na účinné stínění, přirozené a noční větrání a automatizaci snižující tepelné zisky</a:t>
            </a:r>
            <a:endParaRPr lang="en-US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>
                <a:ea typeface="Tahoma"/>
                <a:cs typeface="Tahoma"/>
              </a:rPr>
              <a:t>Vlny veder a přehřívání budov</a:t>
            </a:r>
            <a:endParaRPr lang="en-US" sz="200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0A6E4D49-FD31-1D82-2430-693AA973A0AD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/>
              <a:t>Fasádní otvory</a:t>
            </a:r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0101749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907201" y="249929"/>
            <a:ext cx="8093924" cy="514504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000"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r>
              <a:rPr lang="cs-CZ"/>
              <a:t>Nebezpečí: Extrémní horko</a:t>
            </a:r>
            <a:endParaRPr/>
          </a:p>
        </p:txBody>
      </p:sp>
      <p:sp>
        <p:nvSpPr>
          <p:cNvPr id="509686385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576262" y="1001412"/>
            <a:ext cx="8283575" cy="56304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r>
              <a:rPr lang="cs-CZ"/>
              <a:t>C4 - Fasáda</a:t>
            </a:r>
            <a:endParaRPr/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5A6F15A7-F577-18B0-A244-8EC4D316F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325685"/>
              </p:ext>
            </p:extLst>
          </p:nvPr>
        </p:nvGraphicFramePr>
        <p:xfrm>
          <a:off x="576262" y="2004131"/>
          <a:ext cx="8135938" cy="22942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41972">
                  <a:extLst>
                    <a:ext uri="{9D8B030D-6E8A-4147-A177-3AD203B41FA5}">
                      <a16:colId xmlns:a16="http://schemas.microsoft.com/office/drawing/2014/main" val="3560455216"/>
                    </a:ext>
                  </a:extLst>
                </a:gridCol>
                <a:gridCol w="7193966">
                  <a:extLst>
                    <a:ext uri="{9D8B030D-6E8A-4147-A177-3AD203B41FA5}">
                      <a16:colId xmlns:a16="http://schemas.microsoft.com/office/drawing/2014/main" val="1729793842"/>
                    </a:ext>
                  </a:extLst>
                </a:gridCol>
              </a:tblGrid>
              <a:tr h="382378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800" err="1">
                          <a:effectLst/>
                          <a:latin typeface="Trebuchet MS"/>
                        </a:rPr>
                        <a:t>Criterion</a:t>
                      </a:r>
                      <a:endParaRPr lang="cs-CZ" sz="1800"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4514449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Vysoce energeticky úsporné zasklení oken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105925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C4.2.2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  O</a:t>
                      </a:r>
                      <a:r>
                        <a:rPr lang="cs-CZ">
                          <a:latin typeface="Trebuchet MS" panose="020B0603020202020204" pitchFamily="34" charset="0"/>
                        </a:rPr>
                        <a:t>ptimalizace orientace (vůči světovým stranám) a rozmístění oken</a:t>
                      </a:r>
                      <a:endParaRPr lang="en-US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134266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C4.2.3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  </a:t>
                      </a:r>
                      <a:r>
                        <a:rPr lang="cs-CZ">
                          <a:latin typeface="Trebuchet MS" panose="020B0603020202020204" pitchFamily="34" charset="0"/>
                        </a:rPr>
                        <a:t>Solární stínicí zařízení pro okna</a:t>
                      </a:r>
                      <a:endParaRPr lang="en-US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231918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C4.2.4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Automatizované systémy žaluzií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720467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Regulace slunečního záření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859513"/>
                  </a:ext>
                </a:extLst>
              </a:tr>
            </a:tbl>
          </a:graphicData>
        </a:graphic>
      </p:graphicFrame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A47BB8-6CBC-1312-BF0C-7393E450D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61" y="1387729"/>
            <a:ext cx="8283576" cy="353449"/>
          </a:xfrm>
        </p:spPr>
        <p:txBody>
          <a:bodyPr/>
          <a:lstStyle/>
          <a:p>
            <a:r>
              <a:rPr lang="cs-CZ"/>
              <a:t>C4.2 – Otvíravé prvky fasády</a:t>
            </a:r>
          </a:p>
        </p:txBody>
      </p:sp>
      <p:pic>
        <p:nvPicPr>
          <p:cNvPr id="5" name="Obrázek 4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C8017482-DD01-69EC-F5B1-CB5E6D283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75419"/>
            <a:ext cx="663524" cy="6635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40002" y="1228354"/>
            <a:ext cx="52615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Toto kritérium hodnotí použití vysoce výkonného okenního zasklení s nízkou tepelnou propustností (součinitelem prostupu tepla – U-hodnotou) ke snížení tepelných zisků během extrémních veder, zlepšení tepelného komfortu v interiéru a podpoře pasivního chlazení, zároveň při zachování dostatečné úrovně denního světla.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</a:pPr>
            <a:r>
              <a:rPr lang="cs-CZ" sz="1500" b="1">
                <a:solidFill>
                  <a:srgbClr val="7F7F7F"/>
                </a:solidFill>
                <a:latin typeface="Trebuchet MS"/>
              </a:rPr>
              <a:t>Cíl: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Podporovat instalaci okenních zasklívacích systémů s nízkými U-hodnotami, které omezují nežádoucí solární a tepelně vodivé zisky v horkých obdobích, čímž snižují potřebu chlazení, zabraňují přehřívání a zajišťují komfortní podmínky v interiéru bez omezení přístupu denního světla.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cs-CZ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</a:pPr>
            <a:r>
              <a:rPr lang="cs-CZ" sz="1500" b="1">
                <a:solidFill>
                  <a:srgbClr val="7F7F7F"/>
                </a:solidFill>
                <a:latin typeface="Trebuchet MS"/>
              </a:rPr>
              <a:t>Význam: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Při častějších a intenzivnějších vlnách veder může nekvalitní zasklení výrazně zvyšovat vnitřní teploty, potřebu chlazení a riziko přehřívání. Volba zasklení s nízkou U-hodnotou a vhodnými povlaky je klíčovým pasivním návrhovým opatřením, které podporuje odolný provoz budov, snižuje spotřebu energie a zvyšuje komfort uživatelů, a to při zachování vizuálního kontaktu s venkovním prostředím.</a:t>
            </a: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30298A54-666C-67F1-7AB0-042FC56BB0C3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C4.2.1 Vysoce energeticky úsporné zasklení oken</a:t>
            </a:r>
          </a:p>
        </p:txBody>
      </p:sp>
      <p:pic>
        <p:nvPicPr>
          <p:cNvPr id="8" name="Obrázek 7" descr="Obsah obrázku grafický design, meč, design, ilustrace&#10;&#10;Obsah generovaný pomocí AI může být nesprávný.">
            <a:extLst>
              <a:ext uri="{FF2B5EF4-FFF2-40B4-BE49-F238E27FC236}">
                <a16:creationId xmlns:a16="http://schemas.microsoft.com/office/drawing/2014/main" id="{5A1BB937-A41F-37DD-32DA-142375632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06"/>
          <a:stretch>
            <a:fillRect/>
          </a:stretch>
        </p:blipFill>
        <p:spPr>
          <a:xfrm>
            <a:off x="5606226" y="942607"/>
            <a:ext cx="3422701" cy="379433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3EB44542-0D80-304B-C768-AEBF327889EE}"/>
              </a:ext>
            </a:extLst>
          </p:cNvPr>
          <p:cNvSpPr txBox="1"/>
          <p:nvPr/>
        </p:nvSpPr>
        <p:spPr>
          <a:xfrm>
            <a:off x="5111751" y="495883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rgbClr val="7F7F7F"/>
                </a:solidFill>
              </a:rPr>
              <a:t>Climate</a:t>
            </a:r>
            <a:r>
              <a:rPr lang="cs-CZ" sz="600">
                <a:solidFill>
                  <a:srgbClr val="7F7F7F"/>
                </a:solidFill>
              </a:rPr>
              <a:t> Tech Handbook</a:t>
            </a:r>
          </a:p>
        </p:txBody>
      </p:sp>
      <p:pic>
        <p:nvPicPr>
          <p:cNvPr id="16" name="Obrázek 15" descr="Obsah obrázku grafický design, meč, design, ilustrace&#10;&#10;Obsah generovaný pomocí AI může být nesprávný.">
            <a:extLst>
              <a:ext uri="{FF2B5EF4-FFF2-40B4-BE49-F238E27FC236}">
                <a16:creationId xmlns:a16="http://schemas.microsoft.com/office/drawing/2014/main" id="{08726546-2567-565D-8147-BA24EC9838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2" t="3805" r="80107" b="68744"/>
          <a:stretch>
            <a:fillRect/>
          </a:stretch>
        </p:blipFill>
        <p:spPr bwMode="auto">
          <a:xfrm>
            <a:off x="5284846" y="940207"/>
            <a:ext cx="985200" cy="10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A8B4626-286F-3CAC-AB24-FD708A3F2AC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C99188AE-5BF5-BDBE-88DA-F21E77EC6A32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C4.2.1 Vysoce energeticky úsporné zasklení oken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5FF185B-B673-C12B-DA13-74A41C64502D}"/>
              </a:ext>
            </a:extLst>
          </p:cNvPr>
          <p:cNvSpPr txBox="1"/>
          <p:nvPr/>
        </p:nvSpPr>
        <p:spPr bwMode="auto">
          <a:xfrm>
            <a:off x="340002" y="1195200"/>
            <a:ext cx="827839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Indikátor:</a:t>
            </a: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U-hodnota instalovaných okenních zasklívacích systémů (včetně rámu, distančního rámečku a skla), vyjádřená ve W/m²K, představující míru přenosu tepla zasklením na jednotku plochy a na stupeň teplotního rozdílu mezi vnitřním a venkovním vzduchem. Indikátor je reprezentován charakteristickou U-hodnotou použitých zasklívacích systémů v budově.</a:t>
            </a:r>
          </a:p>
          <a:p>
            <a:endParaRPr lang="cs-CZ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Referenční hodnoty:</a:t>
            </a:r>
          </a:p>
          <a:p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Kritická hodnota (1):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U ≥ 1,41 W/m²K</a:t>
            </a:r>
            <a:b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</a:br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Optimální hodnota (0):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U ≤ 0,80 W/m²K</a:t>
            </a:r>
          </a:p>
          <a:p>
            <a:endParaRPr lang="cs-CZ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Výpočet:</a:t>
            </a: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Indikátor je určen jako reprezentativní U-hodnota (W/m²K) okenních zasklívacích systémů instalovaných v budově, obvykle vyjádřená jako plošně vážený průměr U-hodnot všech typů zasklení, nebo — pokud to metoda vyžaduje — jako U-hodnota dominantního zasklívacího systému.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2236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68F1C71-B406-49E0-468F-73BB9B152B4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3FEF6C2A-B17B-74D1-A29C-D66223EA7EAE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C4.2.1 Vysoce energeticky úsporné zasklení oken </a:t>
            </a: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545E48D-B3FB-1584-9286-AE8ADF3B7CDF}"/>
              </a:ext>
            </a:extLst>
          </p:cNvPr>
          <p:cNvSpPr txBox="1"/>
          <p:nvPr/>
        </p:nvSpPr>
        <p:spPr bwMode="auto">
          <a:xfrm>
            <a:off x="340003" y="1426860"/>
            <a:ext cx="837219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Získejte výrobcem deklarovanou U-hodnotu pro každý instalovaný zasklívací systém (včetně rámu, distančního      	       rámečku a skla), nebo ji vypočítejte podle ISO 10077-1.</a:t>
            </a: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Ověřte skladbu zasklení, povlaky (např.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nízkoemisní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nebo solárně-kontrolní), výplň plynem a vlastnosti rámu použité v projektu.</a:t>
            </a: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Vypočítejte reprezentativní U-hodnotu pro budovu jako plošně vážený průměr U-hodnot všech typů zasklení, nebo použijte U-hodnotu dominantního zasklívacího systému, pokud to hodnoticí metoda vyžaduje.</a:t>
            </a: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Ověřte výslednou U-hodnotu vůči stavební dokumentaci a produktovým údajům (výrobní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datasheety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, EPD okenních systémů, stavební výkresy a specifikace, výpočtové zprávy U-hodnot, průkaz energetické náročnosti nebo energetické modely).</a:t>
            </a:r>
            <a:endParaRPr lang="en-US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97F3579A-B020-2EEF-5F9F-21E32E6AA554}"/>
              </a:ext>
            </a:extLst>
          </p:cNvPr>
          <p:cNvSpPr txBox="1"/>
          <p:nvPr/>
        </p:nvSpPr>
        <p:spPr bwMode="auto">
          <a:xfrm>
            <a:off x="340003" y="620802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cs-CZ" b="1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PO KROKU</a:t>
            </a:r>
            <a:endParaRPr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44182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2389B2F-0159-4045-297F-7B04A4612D4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Obrázek 17" descr="Obsah obrázku venku, budova, obloha, auto&#10;&#10;Obsah generovaný pomocí AI může být nesprávný.">
            <a:extLst>
              <a:ext uri="{FF2B5EF4-FFF2-40B4-BE49-F238E27FC236}">
                <a16:creationId xmlns:a16="http://schemas.microsoft.com/office/drawing/2014/main" id="{B424D48D-17D3-33D1-34AA-3F854FEE22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0" t="-231" r="37082" b="231"/>
          <a:stretch>
            <a:fillRect/>
          </a:stretch>
        </p:blipFill>
        <p:spPr>
          <a:xfrm>
            <a:off x="5515200" y="-11866"/>
            <a:ext cx="3628800" cy="5143500"/>
          </a:xfrm>
          <a:prstGeom prst="rect">
            <a:avLst/>
          </a:prstGeom>
        </p:spPr>
      </p:pic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F24BD0E-DC34-4CA1-E7DF-4E1E139D210E}"/>
              </a:ext>
            </a:extLst>
          </p:cNvPr>
          <p:cNvSpPr txBox="1"/>
          <p:nvPr/>
        </p:nvSpPr>
        <p:spPr bwMode="auto">
          <a:xfrm>
            <a:off x="340002" y="1228354"/>
            <a:ext cx="51751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Toto kritérium hodnotí návrh a umístění oken s cílem optimalizovat solární zisky a denní osvětlení při současném minimalizování rizika přehřívání během extrémních vln veder. Zohledňuje se orientace budovy, funkce místností, možnosti stínění a strategie přirozeného větrání.</a:t>
            </a:r>
            <a:endParaRPr lang="en-US" sz="12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Podporovat návrhy rozmístění oken, které snižují riziko přehřívání během extrémního horka, zároveň zachovávají dostatečný přístup denního světla a umožňují účinné přirozené větrání – a to díky zohlednění orientace, velikosti, rozmístění a stínění již v raných fázích návrhu.</a:t>
            </a: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</a:pP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Význam:</a:t>
            </a:r>
            <a:endParaRPr/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V podmínkách oteplujícího se klimatu s častějšími a intenzivnějšími vlnami veder může nevhodná orientace a umístění oken vést k nadměrným solárním ziskům, zvýšené potřebě chlazení a nízkému tepelnému komfortu. Dobře navržené rozmístění oken, které vyvažuje přístup denního světla, solární kontrolu a křížové větrání, představuje klíčovou pasivní strategii pro odolné a energeticky účinné budovy.</a:t>
            </a:r>
            <a:endParaRPr sz="1200">
              <a:solidFill>
                <a:srgbClr val="7F7F7F"/>
              </a:solidFill>
              <a:latin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DF3C5CA9-C49C-8665-54C1-8155A54776CA}"/>
              </a:ext>
            </a:extLst>
          </p:cNvPr>
          <p:cNvSpPr txBox="1"/>
          <p:nvPr/>
        </p:nvSpPr>
        <p:spPr bwMode="auto">
          <a:xfrm>
            <a:off x="340003" y="402976"/>
            <a:ext cx="7674286" cy="62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C4.2.2 O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PTIMALIZACE ORIENTACE VŮČI SVĚTOVÝM </a:t>
            </a:r>
          </a:p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STRANÁM A ROZMÍSTĚNÍ OKEN</a:t>
            </a:r>
          </a:p>
        </p:txBody>
      </p:sp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EEB66773-9E5E-CB8C-FDF9-A349118FB615}"/>
              </a:ext>
            </a:extLst>
          </p:cNvPr>
          <p:cNvSpPr txBox="1"/>
          <p:nvPr/>
        </p:nvSpPr>
        <p:spPr>
          <a:xfrm>
            <a:off x="8175675" y="4927560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>
                <a:solidFill>
                  <a:schemeClr val="bg1"/>
                </a:solidFill>
              </a:rPr>
              <a:t>Nikola House, Bratislava</a:t>
            </a:r>
          </a:p>
        </p:txBody>
      </p:sp>
    </p:spTree>
    <p:extLst>
      <p:ext uri="{BB962C8B-B14F-4D97-AF65-F5344CB8AC3E}">
        <p14:creationId xmlns:p14="http://schemas.microsoft.com/office/powerpoint/2010/main" val="3426054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471116D-8A5D-2D8C-571D-1785A7A01E9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A70DAC13-DA04-4378-F4C5-3E39A1E60C77}"/>
              </a:ext>
            </a:extLst>
          </p:cNvPr>
          <p:cNvSpPr txBox="1"/>
          <p:nvPr/>
        </p:nvSpPr>
        <p:spPr bwMode="auto">
          <a:xfrm>
            <a:off x="340003" y="834824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C4.2.2 O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PTIMALIZACE ORIENTACE VŮČI SVĚTOVÝM STRANÁM A ROZMÍSTĚNÍ OKEN</a:t>
            </a:r>
          </a:p>
          <a:p>
            <a:pPr>
              <a:buSzPts val="1725"/>
            </a:pPr>
            <a:endParaRPr lang="cs-CZ" sz="1700" b="1" cap="all">
              <a:solidFill>
                <a:srgbClr val="70AD47"/>
              </a:solidFill>
              <a:latin typeface="Trebuchet MS"/>
            </a:endParaRP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0D06559C-9468-ACBF-1EA2-8B4FB1A02DD7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Správné umístění oken, hodnocené kvalitativně na základě jejich orientace, velikosti a rozmístění ve vztahu k místním klimatickým podmínkám, potenciálu pasivního chlazení (křížové větrání) a možnostem stínění (přesahy, okolní stavby, vegetace), s cílem zabránit přehřívání v obytných místnostech.</a:t>
            </a: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 b="1">
                <a:solidFill>
                  <a:srgbClr val="7F7F7F"/>
                </a:solidFill>
                <a:latin typeface="Trebuchet MS" panose="020B0603020202020204" pitchFamily="34" charset="0"/>
              </a:rPr>
              <a:t>Kritická hodnota 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(1): špatné umístění oken s vysokým rizikem přehřívání a bez účinných strategií zmírnění</a:t>
            </a:r>
            <a:b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200" b="1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(0): okna převážně orientovaná pro optimalizaci denního světla při minimalizaci přímých solárních zisků v létě (např. sever, stíněný východ/západ, dobře kontrolovaný jih), s rozmístěním podporujícím křížové větrání a tepelný komfort během extrémního horka.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Indikátor je vyjádřen jako kvalitativní hodnocení orientace a umístění oken, odvozené z odborného posouzení architektonické dokumentace a podmínek na místě. Hodnocení odráží, jak účinně návrh oken omezuje riziko přehřívání při zachování denního světla a přirozeného větrání — v souladu s kvalitativní škálou definovanou hodnoticím postupem.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0842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5C9FC6F-C2ED-CB12-A9F4-0C5A28D2C1B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C8E49B20-C516-D363-1C3F-E5B4A8F78489}"/>
              </a:ext>
            </a:extLst>
          </p:cNvPr>
          <p:cNvSpPr txBox="1"/>
          <p:nvPr/>
        </p:nvSpPr>
        <p:spPr bwMode="auto">
          <a:xfrm>
            <a:off x="340003" y="6086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C4.2.2 O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PTIMALIZACE ORIENTACE VŮČI SVĚTOVÝM STRANÁM A ROZMÍSTĚNÍ OKEN</a:t>
            </a: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2210A802-126C-C76F-B4A6-66D2391E79A9}"/>
              </a:ext>
            </a:extLst>
          </p:cNvPr>
          <p:cNvSpPr txBox="1"/>
          <p:nvPr/>
        </p:nvSpPr>
        <p:spPr bwMode="auto">
          <a:xfrm>
            <a:off x="340002" y="1426860"/>
            <a:ext cx="822784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Prostudujte architektonické výkresy a stavební plány, abyste určili orientaci, velikost a umístění oken ve všech    pravidelně užívaných místnostech.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Posuďte poměr oken k ploše stěn, potenciál stínění (přesahy, balkony, venkovní stínicí prvky, okolní budovy, vegetace) a orientaci v kontextu místních klimatických dat a diagramů sluneční dráhy.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Vyhodnoťte potenciál pro přirozené větrání a křížové větrání na základě umístění oken, typu otevírání a uspořádání přilehlých prostor.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cs-CZ" altLang="cs-CZ" sz="1200">
              <a:solidFill>
                <a:srgbClr val="7F7F7F"/>
              </a:solidFill>
              <a:latin typeface="Trebuchet MS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Určete celkovou účinnost návrhu oken při snižování rizika přehřívání během extrémního horka a současném zajištění dostatečného denního světla. Poté přiřaďte kvalitativní úroveň výkonu dle metodiky (od „špatné umístění oken s vysokým rizikem přehřívání“ po „optimalizovanou orientaci a umístění“).</a:t>
            </a:r>
            <a:endParaRPr lang="cs-CZ" altLang="cs-CZ" sz="1200">
              <a:solidFill>
                <a:srgbClr val="7F7F7F"/>
              </a:solidFill>
              <a:latin typeface="Trebuchet MS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Zdokumentujte kvalitativní posouzení, klíčové prvky návrhu a veškerá identifikovaná zmírňující opatření (např. venkovní stínění, vegetace, nastavitelné žaluzie) jako součást záznamu o hodnocení.</a:t>
            </a: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5292A44-8713-2793-8A56-717D8C6270C9}"/>
              </a:ext>
            </a:extLst>
          </p:cNvPr>
          <p:cNvSpPr txBox="1"/>
          <p:nvPr/>
        </p:nvSpPr>
        <p:spPr bwMode="auto">
          <a:xfrm>
            <a:off x="340003" y="1057935"/>
            <a:ext cx="7674286" cy="25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cs-CZ" b="1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</a:t>
            </a:r>
            <a:endParaRPr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26152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76D87B4-F12F-9F42-6E5B-EE7D1088FE8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067C5847-8A46-9C2A-AB77-F2D55E780404}"/>
              </a:ext>
            </a:extLst>
          </p:cNvPr>
          <p:cNvSpPr txBox="1"/>
          <p:nvPr/>
        </p:nvSpPr>
        <p:spPr bwMode="auto">
          <a:xfrm>
            <a:off x="340002" y="1173188"/>
            <a:ext cx="5035785" cy="373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Toto kritérium hodnotí instalaci a použití venkovních nebo integrovaných solárních stínicích prvků (např. lamely, přesahy, žaluzie) na oknech za účelem snížení solárních tepelných zisků během extrémních veder, a to při zachování denního světla a komfortu uživatelů.</a:t>
            </a:r>
            <a:endParaRPr lang="en-US" sz="13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Podpořit návrh a instalaci účinných solárních stínicích zařízení, která významně snižují nežádoucí solární tepelné zisky přes okna během extrémního horka, čímž omezují přehřívání, snižují potřebu chlazení a zajišťují komfortní vnitřní prostředí, aniž by narušila denní světlo a výhledy.</a:t>
            </a:r>
            <a:endParaRPr lang="en-US" sz="13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 err="1">
                <a:solidFill>
                  <a:srgbClr val="7F7F7F"/>
                </a:solidFill>
                <a:latin typeface="Trebuchet MS"/>
                <a:sym typeface="Trebuchet MS"/>
              </a:rPr>
              <a:t>Význam</a:t>
            </a: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V podmínkách oteplujícího se klimatu mohou okna bez dostatečného stínění vést k vysokým solárním ziskům, zvýšené potřebě chlazení, oslnění a tepelnému </a:t>
            </a:r>
            <a:r>
              <a:rPr lang="cs-CZ" sz="1300" err="1">
                <a:solidFill>
                  <a:srgbClr val="7F7F7F"/>
                </a:solidFill>
                <a:latin typeface="Trebuchet MS"/>
              </a:rPr>
              <a:t>nekomfortu</a:t>
            </a:r>
            <a:r>
              <a:rPr lang="cs-CZ" sz="1300">
                <a:solidFill>
                  <a:srgbClr val="7F7F7F"/>
                </a:solidFill>
                <a:latin typeface="Trebuchet MS"/>
              </a:rPr>
              <a:t>, zejména během vln veder. Vhodně navržené a provozované solární stínicí prvky (pevné, pohyblivé nebo dynamické) představují klíčové pasivní opatření pro regulaci solárního záření, podporu tepelného komfortu a zvýšení odolnosti a energetické výkonnosti budov.</a:t>
            </a:r>
            <a:endParaRPr sz="1300">
              <a:solidFill>
                <a:srgbClr val="7F7F7F"/>
              </a:solidFill>
              <a:latin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DDD8AF03-4216-5ED6-AC72-536D176D538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C4.2.3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Solární stínící prvky oken</a:t>
            </a:r>
          </a:p>
        </p:txBody>
      </p:sp>
      <p:pic>
        <p:nvPicPr>
          <p:cNvPr id="3" name="Obrázek 2" descr="Obsah obrázku budova, Kompozitní materiál, mrakodrap, venku&#10;&#10;Obsah generovaný pomocí AI může být nesprávný.">
            <a:extLst>
              <a:ext uri="{FF2B5EF4-FFF2-40B4-BE49-F238E27FC236}">
                <a16:creationId xmlns:a16="http://schemas.microsoft.com/office/drawing/2014/main" id="{88C053ED-A879-7EF7-C6A8-97DD0C5408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31" r="29390"/>
          <a:stretch>
            <a:fillRect/>
          </a:stretch>
        </p:blipFill>
        <p:spPr>
          <a:xfrm>
            <a:off x="5464276" y="0"/>
            <a:ext cx="3679723" cy="514350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E222ECE4-AE38-0393-23A7-18AD92CC9C72}"/>
              </a:ext>
            </a:extLst>
          </p:cNvPr>
          <p:cNvSpPr txBox="1"/>
          <p:nvPr/>
        </p:nvSpPr>
        <p:spPr>
          <a:xfrm>
            <a:off x="7470876" y="4903668"/>
            <a:ext cx="2160640" cy="1846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00">
                <a:solidFill>
                  <a:schemeClr val="bg1"/>
                </a:solidFill>
              </a:rPr>
              <a:t>Cancer center for the University of Arizona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05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B05F0B-EDB2-BC92-7903-D0C7DC62C64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25A8A07B-E14D-6DB8-080E-E5637FB44289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C4.2.3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Solární stínící zařízení oken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F1C6381-B326-9A87-629E-FA1CF4E8D063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Stínící koeficient okna se stínicím prvkem, vyjádřený v procentech, představuje relativní solární výkon zastíněného okna ve srovnání se stejným oknem bez stínění. Tento indikátor lze interpretovat jako procentuální snížení solárního tepelného zisku dosažené stínicím prvkem za definovaných podmínek (0–100 %, kde vyšší hodnoty odpovídají účinnějšímu stínění).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Kritická hodnota(1):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≤ 30%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</a:t>
            </a:r>
            <a:r>
              <a:rPr lang="en-US" sz="1200">
                <a:solidFill>
                  <a:srgbClr val="7F7F7F"/>
                </a:solidFill>
                <a:latin typeface="Trebuchet MS" panose="020B0603020202020204" pitchFamily="34" charset="0"/>
              </a:rPr>
              <a:t>(0):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≥ 60%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Indikátor je stanoven jako stínící koeficient (nebo ekvivalentní hodnota solárního stínicího výkonu) okna se stínicím systémem, získaný z údajů výrobce, výsledků dynamických simulací nebo geometrických/optických výpočtů. V případě potřeby je poměr solárních zisků se stíněním a bez stínění převeden na procentuální snížení, aby bylo možné porovnání s referenčními hodnotami.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96761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7AA0C4C-3CF8-843B-702E-A3798C4CAE6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85D5C58C-6376-6140-DFFB-AAE168FD8D79}"/>
              </a:ext>
            </a:extLst>
          </p:cNvPr>
          <p:cNvSpPr txBox="1"/>
          <p:nvPr/>
        </p:nvSpPr>
        <p:spPr bwMode="auto">
          <a:xfrm>
            <a:off x="340003" y="892800"/>
            <a:ext cx="7674286" cy="25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cs-CZ" b="1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PO KROKU</a:t>
            </a:r>
            <a:endParaRPr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34BD327-E691-B420-4F67-62988DE70F8B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C4.2.3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Solární stínící zařízení oken</a:t>
            </a: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E361DEA0-CB7E-D1DC-EE0E-35B72068EDE5}"/>
              </a:ext>
            </a:extLst>
          </p:cNvPr>
          <p:cNvSpPr txBox="1"/>
          <p:nvPr/>
        </p:nvSpPr>
        <p:spPr bwMode="auto">
          <a:xfrm>
            <a:off x="340003" y="1300331"/>
            <a:ext cx="8271809" cy="354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Identifikujte typ stínicích prvků instalovaných na každém relevantním okně (např. pevné přesahy, venkovní lamely, venkovní žaluzie, dynamické nebo automatizované systémy).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Získejte výrobcem deklarovaný stínící koeficient nebo ekvivalentní hodnotu solárního stínicího výkonu pro kombinovaný systém okno–stínění za relevantních podmínek (orientace, typ zasklení, strategie řízení).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Pokud nejsou dostupná výrobní data, použijte software pro energetické modelování budov (např.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EnergyPlus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, IES VE) nebo specializované nástroje pro výpočet stínícího koeficientu / geometrie k simulaci solárního tepelného zisku oknem se stíněním a bez stínění.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Odvoďte stínící koeficient jako procentuální snížení solárního tepelného zisku způsobené stínicím prvkem a vypočítejte reprezentativní hodnotu pro budovu (např. plošně vážený průměr všech hodnocených oken).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Porovnejte výslednou hodnotu s referenčními prahy (kritická ≤ 30 %, optimální ≥ 60 %) a zdokumentujte použité metody, zdroje dat a předpoklady, včetně odkazů na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datasheety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výrobků, EPD okenních systémů, výstupy dynamických simulací a případná měření na místě.</a:t>
            </a:r>
            <a:endParaRPr lang="cs-CZ" altLang="cs-CZ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66755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BA2D6D9-8D36-6271-C698-D9F2EBABFD9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obloha, mrak, strom&#10;&#10;Obsah generovaný pomocí AI může být nesprávný.">
            <a:extLst>
              <a:ext uri="{FF2B5EF4-FFF2-40B4-BE49-F238E27FC236}">
                <a16:creationId xmlns:a16="http://schemas.microsoft.com/office/drawing/2014/main" id="{624149E6-F2F8-C3CB-64D3-339EF39BDB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712" t="-231" r="6398" b="231"/>
          <a:stretch>
            <a:fillRect/>
          </a:stretch>
        </p:blipFill>
        <p:spPr>
          <a:xfrm>
            <a:off x="5746750" y="0"/>
            <a:ext cx="3397250" cy="5143500"/>
          </a:xfrm>
          <a:prstGeom prst="rect">
            <a:avLst/>
          </a:prstGeom>
        </p:spPr>
      </p:pic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5F743779-8188-33BF-1C10-8748D1413773}"/>
              </a:ext>
            </a:extLst>
          </p:cNvPr>
          <p:cNvSpPr txBox="1"/>
          <p:nvPr/>
        </p:nvSpPr>
        <p:spPr bwMode="auto">
          <a:xfrm>
            <a:off x="340001" y="952500"/>
            <a:ext cx="5176135" cy="397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Toto kritérium hodnotí </a:t>
            </a:r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implementaci automatizovaných systémů žaluzií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, které reagují na solární záření, vnitřní teplotu nebo časové programy, aby snížily tepelné zisky a zlepšily tepelný komfort během extrémních veder, a to při zachování dostupnosti denního světla a podpoře strategií pasivního chlazení.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ea typeface="Trebuchet MS"/>
              <a:cs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Zvýšit využití automatizovaných systémů žaluzií v pravidelně užívaných místnostech tak, aby žaluzie spolehlivě reagovaly na přehřívání a solární zisky, čímž se omezí vnitřní tepelné zatížení, sníží potřeba chlazení a zlepší tepelný i vizuální komfort — bez toho, aby bylo nutné se spolehnout pouze na chování uživatelů.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Význam: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Během extrémních veder jsou ručně ovládané žaluzie často používány nekonzistentně, což vede k trvalým solárním ziskům, oslnění a přehřívání. Automatizované systémy žaluzií, které reagují na solární záření, vnitřní teplotu nebo časové programy, poskytují předvídatelnou regulaci solárních zisků, podporují pasivní chlazení a strategie přirozeného větrání a zvyšují odolnost a energetickou výkonnost budovy — zejména v pravidelně užívaných prostorech.</a:t>
            </a:r>
            <a:endParaRPr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4486409F-82B5-F45B-4D17-A5E3F37310EB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C4.2.4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Automatizované systémy žaluzií</a:t>
            </a:r>
          </a:p>
        </p:txBody>
      </p:sp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5832E03B-E9C1-85A2-4255-19A0004A8C48}"/>
              </a:ext>
            </a:extLst>
          </p:cNvPr>
          <p:cNvSpPr txBox="1"/>
          <p:nvPr/>
        </p:nvSpPr>
        <p:spPr>
          <a:xfrm>
            <a:off x="8464323" y="489148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chemeClr val="bg1"/>
                </a:solidFill>
              </a:rPr>
              <a:t>Guthrie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Doiglas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52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BCBF4F3-8695-A997-86C9-344F586A43C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5F0500AD-25E2-795F-1994-C52204E58047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C4.2.4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Automatizované systémy žaluzií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914283BD-BBF2-A231-F0CD-54C4B286989B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Podíl obytných místností v budově vybavených automatizovanými systémy žaluzií, které jsou schopny snižovat solární zisky během extrémního horka, vyjádřený jako procento všech pravidelně užívaných místností (0–100 %)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 err="1">
                <a:solidFill>
                  <a:srgbClr val="7F7F7F"/>
                </a:solidFill>
                <a:latin typeface="Trebuchet MS" panose="020B0603020202020204" pitchFamily="34" charset="0"/>
              </a:rPr>
              <a:t>Benchmarks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Kritická hodnota (1): &lt; 50 %</a:t>
            </a:r>
            <a:br>
              <a:rPr lang="cs-CZ" sz="1200">
                <a:solidFill>
                  <a:srgbClr val="7F7F7F"/>
                </a:solidFill>
                <a:latin typeface="Trebuchet MS"/>
              </a:rPr>
            </a:br>
            <a:r>
              <a:rPr lang="cs-CZ" sz="1200">
                <a:solidFill>
                  <a:srgbClr val="7F7F7F"/>
                </a:solidFill>
                <a:latin typeface="Trebuchet MS"/>
              </a:rPr>
              <a:t>Optimální hodnota (0): ≥ 90 %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Indikátor je vyjádřen jako procento všech obytných místností, které jsou vybaveny automatizovanými systémy žaluzií splňujícími definovaná kritéria řízení (reakce na solární záření, vnitřní teplotu nebo časové programy).</a:t>
            </a:r>
            <a:br>
              <a:rPr lang="cs-CZ" sz="1200">
                <a:solidFill>
                  <a:srgbClr val="7F7F7F"/>
                </a:solidFill>
                <a:latin typeface="Trebuchet MS"/>
              </a:rPr>
            </a:br>
            <a:r>
              <a:rPr lang="cs-CZ" sz="1200">
                <a:solidFill>
                  <a:srgbClr val="7F7F7F"/>
                </a:solidFill>
                <a:latin typeface="Trebuchet MS"/>
              </a:rPr>
              <a:t>Vypočítá se jako procento obytných místností, které jsou vybaveny automatizovanými žaluziemi.</a:t>
            </a: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26768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0DEF97B-9FF9-8932-1623-E5DB4306000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F26AECB8-5EA0-A490-1E9E-44D915D7D782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C4.2.4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Automatizované systémy žaluzií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211;p12">
                <a:extLst>
                  <a:ext uri="{FF2B5EF4-FFF2-40B4-BE49-F238E27FC236}">
                    <a16:creationId xmlns:a16="http://schemas.microsoft.com/office/drawing/2014/main" id="{2A55458F-27A2-E937-E7AF-216034C6F5A5}"/>
                  </a:ext>
                </a:extLst>
              </p:cNvPr>
              <p:cNvSpPr txBox="1"/>
              <p:nvPr/>
            </p:nvSpPr>
            <p:spPr bwMode="auto">
              <a:xfrm>
                <a:off x="437575" y="1287648"/>
                <a:ext cx="8275549" cy="3383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50" tIns="34275" rIns="68550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</a:pPr>
                <a:endParaRPr lang="cs-CZ" alt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Proveďte audit budovy pomocí architektonických výkresů a dokumentace systému řízení budovy (BMS), abyste určili celkový počet pobytových místností v budově.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Identifikujte místnost po místnosti, které z těchto pobytových místností jsou vybaveny systémem žaluzií.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U každé místnosti se žaluziemi ověřte na základě specifikací řídicího systému, dokumentace BMS a informací výrobce, že žaluzie jsou automatizované a dokážou reagovat alespoň na jeden z následujících podnětů: solární záření, vnitřní teplota nebo předem definované časové programy.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Spočítejte počet obytných místností, které splňují výše uvedená kritéria automatizace.</a:t>
                </a:r>
              </a:p>
              <a:p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    Vypočtěte indikátor jako</a:t>
                </a:r>
                <a14:m>
                  <m:oMath xmlns:m="http://schemas.openxmlformats.org/officeDocument/2006/math">
                    <m:r>
                      <a:rPr lang="cs-CZ" sz="1200">
                        <a:solidFill>
                          <a:srgbClr val="7F7F7F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Pod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í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l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í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stnost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í 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automatizovan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ý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mi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 ž</m:t>
                    </m:r>
                    <m:r>
                      <m:rPr>
                        <m:nor/>
                      </m:rPr>
                      <a:rPr lang="cs-CZ" sz="1200">
                        <a:solidFill>
                          <a:srgbClr val="7F7F7F"/>
                        </a:solidFill>
                        <a:latin typeface="Trebuchet MS" panose="020B0603020202020204" pitchFamily="34" charset="0"/>
                      </a:rPr>
                      <m:t>al</m:t>
                    </m:r>
                    <m:r>
                      <m:rPr>
                        <m:sty m:val="p"/>
                      </m:rPr>
                      <a:rPr lang="cs-CZ" sz="1200">
                        <a:solidFill>
                          <a:srgbClr val="7F7F7F"/>
                        </a:solidFill>
                        <a:latin typeface="Cambria Math" panose="02040503050406030204" pitchFamily="18" charset="0"/>
                      </a:rPr>
                      <m:t>uziemi</m:t>
                    </m:r>
                    <m:r>
                      <a:rPr lang="cs-CZ" sz="1200">
                        <a:solidFill>
                          <a:srgbClr val="7F7F7F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ar-AE" sz="1200" i="1">
                            <a:solidFill>
                              <a:srgbClr val="7F7F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Po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et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obytn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ý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ch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í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stnost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automatizovan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ý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mi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 ž</m:t>
                        </m:r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aluziemi</m:t>
                        </m:r>
                      </m:num>
                      <m:den>
                        <m:r>
                          <m:rPr>
                            <m:nor/>
                          </m:rPr>
                          <a:rPr lang="cs-CZ" sz="120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Celko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v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ý 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po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et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pobytov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ý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ch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í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stnost</m:t>
                        </m:r>
                        <m:r>
                          <m:rPr>
                            <m:nor/>
                          </m:rPr>
                          <a:rPr lang="cs-CZ" sz="1200" b="0" i="0" smtClean="0">
                            <a:solidFill>
                              <a:srgbClr val="7F7F7F"/>
                            </a:solidFill>
                            <a:latin typeface="Trebuchet MS" panose="020B0603020202020204" pitchFamily="34" charset="0"/>
                          </a:rPr>
                          <m:t>í</m:t>
                        </m:r>
                      </m:den>
                    </m:f>
                    <m:r>
                      <a:rPr lang="ar-AE" sz="1200">
                        <a:solidFill>
                          <a:srgbClr val="7F7F7F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ar-AE" sz="1200">
                        <a:solidFill>
                          <a:srgbClr val="7F7F7F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ar-AE" sz="1200">
                        <a:solidFill>
                          <a:srgbClr val="7F7F7F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ar-AE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cs-CZ" sz="1200">
                    <a:solidFill>
                      <a:srgbClr val="7F7F7F"/>
                    </a:solidFill>
                    <a:latin typeface="Trebuchet MS" panose="020B0603020202020204" pitchFamily="34" charset="0"/>
                  </a:rPr>
                  <a:t>Zdokumentujte výsledek, použité zdroje dat (dokumentace BMS, stavební plány, specifikace řídicích systémů, ověření na místě, dokumentace výrobce) a veškeré předpoklady nebo výluky použité v rámci hodnocení.</a:t>
                </a:r>
                <a:endParaRPr lang="cs-CZ" alt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endParaRPr lang="cs-CZ" altLang="cs-CZ" sz="1200">
                  <a:solidFill>
                    <a:srgbClr val="7F7F7F"/>
                  </a:solidFill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6" name="Google Shape;211;p12">
                <a:extLst>
                  <a:ext uri="{FF2B5EF4-FFF2-40B4-BE49-F238E27FC236}">
                    <a16:creationId xmlns:a16="http://schemas.microsoft.com/office/drawing/2014/main" id="{2A55458F-27A2-E937-E7AF-216034C6F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7575" y="1287648"/>
                <a:ext cx="8275549" cy="3383075"/>
              </a:xfrm>
              <a:prstGeom prst="rect">
                <a:avLst/>
              </a:prstGeom>
              <a:blipFill>
                <a:blip r:embed="rId3"/>
                <a:stretch>
                  <a:fillRect l="-221" r="-2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BBE1B14-47F2-CACB-F913-3136A4021F83}"/>
              </a:ext>
            </a:extLst>
          </p:cNvPr>
          <p:cNvSpPr txBox="1"/>
          <p:nvPr/>
        </p:nvSpPr>
        <p:spPr bwMode="auto">
          <a:xfrm>
            <a:off x="340003" y="892800"/>
            <a:ext cx="7674286" cy="25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725"/>
            </a:pPr>
            <a:r>
              <a:rPr lang="cs-CZ" b="1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PO KROKU</a:t>
            </a:r>
          </a:p>
        </p:txBody>
      </p:sp>
    </p:spTree>
    <p:extLst>
      <p:ext uri="{BB962C8B-B14F-4D97-AF65-F5344CB8AC3E}">
        <p14:creationId xmlns:p14="http://schemas.microsoft.com/office/powerpoint/2010/main" val="2906410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32ADFF-9AD6-94C3-CCCA-0B3336FC952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1BDFD3B-437B-4104-1936-AD4FF6999BD6}"/>
              </a:ext>
            </a:extLst>
          </p:cNvPr>
          <p:cNvSpPr txBox="1"/>
          <p:nvPr/>
        </p:nvSpPr>
        <p:spPr bwMode="auto">
          <a:xfrm>
            <a:off x="340003" y="1259628"/>
            <a:ext cx="52615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Tento indikátor hodnotí, zda budova dokáže omezit přehřívání během vln veder prostřednictvím kontroly celkové prostupnosti solární energie okenními systémy — tj. zasklením v kombinaci s pevnými nebo pohyblivými stínicími prvky.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Podporovat návrhy oken a stínění s nízkou celkovou prostupností solární energie, aby byly solární zisky v létě účinně regulovány, čímž se sníží riziko přehřívání a potřeba chlazení, zatímco je zachováno dostatečné denní světlo a výhledy.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 err="1">
                <a:solidFill>
                  <a:srgbClr val="7F7F7F"/>
                </a:solidFill>
                <a:latin typeface="Trebuchet MS"/>
                <a:sym typeface="Trebuchet MS"/>
              </a:rPr>
              <a:t>Význam</a:t>
            </a: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Při častějších a intenzivnějších vlnách veder mohou nadměrné solární zisky způsobené špatně navrženým zasklením a stíněním vést k vysokým vnitřním teplotám,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nekomfortu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a zvýšeným nárokům na chlazení. Regulace celkového solárního faktoru okenních systémů je proto klíčovou pasivní strategií pro klimaticky odolné a energeticky účinné budovy.</a:t>
            </a:r>
            <a:endParaRPr sz="120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C939EBB-6FF5-A077-D18A-96D72FC1DBE7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C4.2.5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Regulace slunečního záření</a:t>
            </a:r>
          </a:p>
        </p:txBody>
      </p:sp>
      <p:pic>
        <p:nvPicPr>
          <p:cNvPr id="3" name="Obrázek 2" descr="Obsah obrázku budova, okno, rošt, klec&#10;&#10;Obsah generovaný pomocí AI může být nesprávný.">
            <a:extLst>
              <a:ext uri="{FF2B5EF4-FFF2-40B4-BE49-F238E27FC236}">
                <a16:creationId xmlns:a16="http://schemas.microsoft.com/office/drawing/2014/main" id="{B06FA021-CBC5-E9F4-5184-22ECE34F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A3A4E88A-770B-2D99-B86B-51F65004A4B2}"/>
              </a:ext>
            </a:extLst>
          </p:cNvPr>
          <p:cNvSpPr txBox="1"/>
          <p:nvPr/>
        </p:nvSpPr>
        <p:spPr>
          <a:xfrm>
            <a:off x="5658007" y="495883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chemeClr val="bg1"/>
                </a:solidFill>
              </a:rPr>
              <a:t>Wooden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butterfly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shutters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26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C5FF2A6-B95A-D3E2-293A-3B2B9D5309F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5FE366F1-D1FF-BFA5-8667-FD9AAEBE5A6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C4.2.5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Regulace slunečního záření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421EE112-7845-28EF-77D5-9E6F6886AF4F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Celkový solární faktor okenního systému (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), bezrozměrná hodnota vyjadřující podíl dopadajícího solárního záření, který vstupuje do interiéru jako teplo v důsledku kombinovaného účinku zasklení a jakýchkoliv pevných nebo pohyblivých stínicích prvků.</a:t>
            </a: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Kritický hodnota(1):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≥ 0.55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</a:t>
            </a:r>
            <a:r>
              <a:rPr lang="en-US" sz="1200">
                <a:solidFill>
                  <a:srgbClr val="7F7F7F"/>
                </a:solidFill>
                <a:latin typeface="Trebuchet MS" panose="020B0603020202020204" pitchFamily="34" charset="0"/>
              </a:rPr>
              <a:t>(0):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≤ 0.35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Indikátor je vyjádřen jako reprezentativní celkový solární faktor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okenních systémů, vypočtený pro každou relevantní fasádu a orientaci na základě vlastností zasklení a konfigurace stínění, s použitím standardizovaných metod a typických letních provozních poloh stínicích prvků.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628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A1555A5-BA99-830B-D3A9-83B920C0979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B9560AD5-FE67-C160-4DF0-7DE17CF4104D}"/>
              </a:ext>
            </a:extLst>
          </p:cNvPr>
          <p:cNvSpPr txBox="1"/>
          <p:nvPr/>
        </p:nvSpPr>
        <p:spPr bwMode="auto">
          <a:xfrm>
            <a:off x="333128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5 Regulace slunečního záření</a:t>
            </a:r>
            <a:endParaRPr lang="cs-CZ" sz="1700" b="1" cap="all">
              <a:solidFill>
                <a:srgbClr val="92D050"/>
              </a:solidFill>
              <a:latin typeface="Trebuchet MS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2BBBF659-3453-AB3C-4A51-443CC1DA5F17}"/>
              </a:ext>
            </a:extLst>
          </p:cNvPr>
          <p:cNvSpPr txBox="1"/>
          <p:nvPr/>
        </p:nvSpPr>
        <p:spPr bwMode="auto">
          <a:xfrm>
            <a:off x="340002" y="1426860"/>
            <a:ext cx="824982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Shromážděte podrobné produktové údaje pro všechny okenní systémy, včetně skladby zasklení (vrstvy, povlaky, tloušťky, spektrální data), podílu rámu a typu externích nebo integrovaných stínicích prvků.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en-US" altLang="cs-CZ" sz="120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Pro každý typ zasklení určete solární faktor g podle EN 410 pomocí spektrálních dat výrobce nebo ekvivalentních certifikovaných hodnot.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Pro každou kombinaci zasklení a stínicího prvku vypočítejte celkový solární faktor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podle EN ISO 52022-3, se zohledněním relevantní orientace fasády, úhlu dopadu a typických sezónních/provozních poloh stínění (např. letní denní poloha).</a:t>
            </a:r>
            <a:endParaRPr lang="cs-CZ" altLang="cs-CZ" sz="1200">
              <a:solidFill>
                <a:srgbClr val="7F7F7F"/>
              </a:solidFill>
              <a:latin typeface="Trebuchet M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Stanovte reprezentativní hodnotu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pro každou fasádu nebo skupinu oken (např. plošně váženým průměrem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všech oken se stejnou orientací a funkcí).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Pokud jsou dostupné, ověřte vhodnost hodnot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pomocí zjednodušených dynamických simulací vnitřních teplot v klíčových místnostech během dne s nejvyšší zátěží.</a:t>
            </a:r>
            <a:endParaRPr lang="cs-CZ" altLang="cs-CZ" sz="1200">
              <a:solidFill>
                <a:srgbClr val="7F7F7F"/>
              </a:solidFill>
              <a:latin typeface="Trebuchet M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en-US" altLang="cs-CZ" sz="1200">
              <a:solidFill>
                <a:srgbClr val="7F7F7F"/>
              </a:solidFill>
              <a:latin typeface="Trebuchet M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Zdokumentujte konečnou reprezentativní hodnotu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použitou v hodnocení, včetně všech klíčových předpokladů (zdroje spektrálních dat, úhly dopadu, časové plány stínění a strategie řízení).</a:t>
            </a:r>
            <a:endParaRPr lang="cs-CZ" altLang="cs-CZ" sz="1200">
              <a:solidFill>
                <a:srgbClr val="7F7F7F"/>
              </a:solidFill>
              <a:latin typeface="Trebuchet M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cs-CZ" alt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AEDF07DF-8AAA-B182-B4FE-E50FCD92B0B2}"/>
              </a:ext>
            </a:extLst>
          </p:cNvPr>
          <p:cNvSpPr txBox="1"/>
          <p:nvPr/>
        </p:nvSpPr>
        <p:spPr bwMode="auto">
          <a:xfrm>
            <a:off x="340003" y="892800"/>
            <a:ext cx="7674286" cy="25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cs-CZ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725"/>
            </a:pPr>
            <a:r>
              <a:rPr lang="cs-CZ" b="1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PO KROKU</a:t>
            </a:r>
          </a:p>
        </p:txBody>
      </p:sp>
    </p:spTree>
    <p:extLst>
      <p:ext uri="{BB962C8B-B14F-4D97-AF65-F5344CB8AC3E}">
        <p14:creationId xmlns:p14="http://schemas.microsoft.com/office/powerpoint/2010/main" val="2628775356"/>
      </p:ext>
    </p:extLst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CBA135-A0C7-4C0E-A0F1-6A627468D22A}">
  <ds:schemaRefs>
    <ds:schemaRef ds:uri="ce60cd6d-3977-486f-a814-132bf722bbce"/>
    <ds:schemaRef ds:uri="d3b63abe-a700-4914-8878-a8a488c562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1A19C2-492B-480C-BF5F-5CB81E5A9257}">
  <ds:schemaRefs>
    <ds:schemaRef ds:uri="ce60cd6d-3977-486f-a814-132bf722bbce"/>
    <ds:schemaRef ds:uri="d3b63abe-a700-4914-8878-a8a488c562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20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CentralEurope_iService</vt:lpstr>
      <vt:lpstr>PowerPoint Presentation</vt:lpstr>
      <vt:lpstr>Vlny veder a přehřívání měst</vt:lpstr>
      <vt:lpstr>Vlny veder a přehřívání budov</vt:lpstr>
      <vt:lpstr>Vlny veder a přehřívání budov</vt:lpstr>
      <vt:lpstr>Nebezpečí: Extrémní horko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Claudio Capitanio</dc:creator>
  <cp:revision>16</cp:revision>
  <dcterms:created xsi:type="dcterms:W3CDTF">2025-03-18T17:43:02Z</dcterms:created>
  <dcterms:modified xsi:type="dcterms:W3CDTF">2025-12-10T16:02:15Z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