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5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4" r:id="rId22"/>
    <p:sldId id="275" r:id="rId23"/>
    <p:sldId id="278" r:id="rId24"/>
    <p:sldId id="280" r:id="rId25"/>
    <p:sldId id="281" r:id="rId26"/>
    <p:sldId id="282" r:id="rId27"/>
    <p:sldId id="283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1" r:id="rId44"/>
    <p:sldId id="302" r:id="rId45"/>
    <p:sldId id="300" r:id="rId46"/>
    <p:sldId id="303" r:id="rId47"/>
    <p:sldId id="304" r:id="rId48"/>
    <p:sldId id="305" r:id="rId4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000000"/>
          </p15:clr>
        </p15:guide>
        <p15:guide id="2" pos="2880">
          <p15:clr>
            <a:srgbClr val="000000"/>
          </p15:clr>
        </p15:guide>
        <p15:guide id="3" pos="363">
          <p15:clr>
            <a:srgbClr val="000000"/>
          </p15:clr>
        </p15:guide>
        <p15:guide id="4" pos="3220">
          <p15:clr>
            <a:srgbClr val="000000"/>
          </p15:clr>
        </p15:guide>
        <p15:guide id="5" pos="90">
          <p15:clr>
            <a:srgbClr val="000000"/>
          </p15:clr>
        </p15:guide>
        <p15:guide id="6" orient="horz" pos="162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7" roundtripDataSignature="AMtx7miphQ5fvPsKC9hM+1wiJZhlC1CS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B475D2-AC38-4DFE-B2C0-3328C9AA5E33}" v="10" dt="2025-11-18T15:51:55.837"/>
  </p1510:revLst>
</p1510:revInfo>
</file>

<file path=ppt/tableStyles.xml><?xml version="1.0" encoding="utf-8"?>
<a:tblStyleLst xmlns:a="http://schemas.openxmlformats.org/drawingml/2006/main" def="{1853B64D-183C-4DB2-8B3D-DD7A569E5B08}">
  <a:tblStyle styleId="{1853B64D-183C-4DB2-8B3D-DD7A569E5B08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F1F2"/>
          </a:solidFill>
        </a:fill>
      </a:tcStyle>
    </a:wholeTbl>
    <a:band1H>
      <a:tcTxStyle/>
      <a:tcStyle>
        <a:tcBdr/>
        <a:fill>
          <a:solidFill>
            <a:srgbClr val="DBE2E4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BE2E4"/>
          </a:solidFill>
        </a:fill>
      </a:tcStyle>
    </a:band1V>
    <a:band2V>
      <a:tcTxStyle/>
      <a:tcStyle>
        <a:tcBdr/>
        <a:fill>
          <a:solidFill>
            <a:srgbClr val="DBE2E4"/>
          </a:solidFill>
        </a:fill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80" y="67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58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customschemas.google.com/relationships/presentationmetadata" Target="meta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6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d14afec8-200e-4809-9e7b-d7cb15307a5d" providerId="ADAL" clId="{D12D6E33-D1AE-452D-9884-920E0DD78E93}"/>
    <pc:docChg chg="undo custSel addSld modSld">
      <pc:chgData name="Felicioni, Licia" userId="d14afec8-200e-4809-9e7b-d7cb15307a5d" providerId="ADAL" clId="{D12D6E33-D1AE-452D-9884-920E0DD78E93}" dt="2025-11-18T15:54:01.426" v="31" actId="20577"/>
      <pc:docMkLst>
        <pc:docMk/>
      </pc:docMkLst>
      <pc:sldChg chg="modSp mod">
        <pc:chgData name="Felicioni, Licia" userId="d14afec8-200e-4809-9e7b-d7cb15307a5d" providerId="ADAL" clId="{D12D6E33-D1AE-452D-9884-920E0DD78E93}" dt="2025-11-18T15:54:01.426" v="31" actId="20577"/>
        <pc:sldMkLst>
          <pc:docMk/>
          <pc:sldMk cId="0" sldId="256"/>
        </pc:sldMkLst>
        <pc:spChg chg="mod">
          <ac:chgData name="Felicioni, Licia" userId="d14afec8-200e-4809-9e7b-d7cb15307a5d" providerId="ADAL" clId="{D12D6E33-D1AE-452D-9884-920E0DD78E93}" dt="2025-11-18T15:54:01.426" v="31" actId="20577"/>
          <ac:spMkLst>
            <pc:docMk/>
            <pc:sldMk cId="0" sldId="256"/>
            <ac:spMk id="99" creationId="{00000000-0000-0000-0000-000000000000}"/>
          </ac:spMkLst>
        </pc:spChg>
      </pc:sldChg>
      <pc:sldChg chg="delSp add mod">
        <pc:chgData name="Felicioni, Licia" userId="d14afec8-200e-4809-9e7b-d7cb15307a5d" providerId="ADAL" clId="{D12D6E33-D1AE-452D-9884-920E0DD78E93}" dt="2025-11-18T15:51:30.955" v="24" actId="478"/>
        <pc:sldMkLst>
          <pc:docMk/>
          <pc:sldMk cId="0" sldId="278"/>
        </pc:sldMkLst>
        <pc:spChg chg="del">
          <ac:chgData name="Felicioni, Licia" userId="d14afec8-200e-4809-9e7b-d7cb15307a5d" providerId="ADAL" clId="{D12D6E33-D1AE-452D-9884-920E0DD78E93}" dt="2025-11-18T15:51:29.834" v="23" actId="478"/>
          <ac:spMkLst>
            <pc:docMk/>
            <pc:sldMk cId="0" sldId="278"/>
            <ac:spMk id="538" creationId="{00000000-0000-0000-0000-000000000000}"/>
          </ac:spMkLst>
        </pc:spChg>
        <pc:spChg chg="del">
          <ac:chgData name="Felicioni, Licia" userId="d14afec8-200e-4809-9e7b-d7cb15307a5d" providerId="ADAL" clId="{D12D6E33-D1AE-452D-9884-920E0DD78E93}" dt="2025-11-18T15:51:30.955" v="24" actId="478"/>
          <ac:spMkLst>
            <pc:docMk/>
            <pc:sldMk cId="0" sldId="278"/>
            <ac:spMk id="539" creationId="{00000000-0000-0000-0000-000000000000}"/>
          </ac:spMkLst>
        </pc:spChg>
      </pc:sldChg>
      <pc:sldChg chg="delSp add mod">
        <pc:chgData name="Felicioni, Licia" userId="d14afec8-200e-4809-9e7b-d7cb15307a5d" providerId="ADAL" clId="{D12D6E33-D1AE-452D-9884-920E0DD78E93}" dt="2025-11-18T15:51:23.307" v="22" actId="478"/>
        <pc:sldMkLst>
          <pc:docMk/>
          <pc:sldMk cId="0" sldId="285"/>
        </pc:sldMkLst>
        <pc:spChg chg="del">
          <ac:chgData name="Felicioni, Licia" userId="d14afec8-200e-4809-9e7b-d7cb15307a5d" providerId="ADAL" clId="{D12D6E33-D1AE-452D-9884-920E0DD78E93}" dt="2025-11-18T15:51:22.443" v="21" actId="478"/>
          <ac:spMkLst>
            <pc:docMk/>
            <pc:sldMk cId="0" sldId="285"/>
            <ac:spMk id="607" creationId="{00000000-0000-0000-0000-000000000000}"/>
          </ac:spMkLst>
        </pc:spChg>
        <pc:spChg chg="del">
          <ac:chgData name="Felicioni, Licia" userId="d14afec8-200e-4809-9e7b-d7cb15307a5d" providerId="ADAL" clId="{D12D6E33-D1AE-452D-9884-920E0DD78E93}" dt="2025-11-18T15:51:23.307" v="22" actId="478"/>
          <ac:spMkLst>
            <pc:docMk/>
            <pc:sldMk cId="0" sldId="285"/>
            <ac:spMk id="608" creationId="{00000000-0000-0000-0000-000000000000}"/>
          </ac:spMkLst>
        </pc:spChg>
      </pc:sldChg>
      <pc:sldChg chg="addSp delSp add mod">
        <pc:chgData name="Felicioni, Licia" userId="d14afec8-200e-4809-9e7b-d7cb15307a5d" providerId="ADAL" clId="{D12D6E33-D1AE-452D-9884-920E0DD78E93}" dt="2025-11-18T15:51:18.107" v="20" actId="478"/>
        <pc:sldMkLst>
          <pc:docMk/>
          <pc:sldMk cId="0" sldId="289"/>
        </pc:sldMkLst>
        <pc:spChg chg="del">
          <ac:chgData name="Felicioni, Licia" userId="d14afec8-200e-4809-9e7b-d7cb15307a5d" providerId="ADAL" clId="{D12D6E33-D1AE-452D-9884-920E0DD78E93}" dt="2025-11-18T15:51:18.107" v="20" actId="478"/>
          <ac:spMkLst>
            <pc:docMk/>
            <pc:sldMk cId="0" sldId="289"/>
            <ac:spMk id="644" creationId="{00000000-0000-0000-0000-000000000000}"/>
          </ac:spMkLst>
        </pc:spChg>
        <pc:spChg chg="del">
          <ac:chgData name="Felicioni, Licia" userId="d14afec8-200e-4809-9e7b-d7cb15307a5d" providerId="ADAL" clId="{D12D6E33-D1AE-452D-9884-920E0DD78E93}" dt="2025-11-18T15:51:13.722" v="17" actId="478"/>
          <ac:spMkLst>
            <pc:docMk/>
            <pc:sldMk cId="0" sldId="289"/>
            <ac:spMk id="645" creationId="{00000000-0000-0000-0000-000000000000}"/>
          </ac:spMkLst>
        </pc:spChg>
        <pc:spChg chg="add del">
          <ac:chgData name="Felicioni, Licia" userId="d14afec8-200e-4809-9e7b-d7cb15307a5d" providerId="ADAL" clId="{D12D6E33-D1AE-452D-9884-920E0DD78E93}" dt="2025-11-18T15:51:15.777" v="19" actId="478"/>
          <ac:spMkLst>
            <pc:docMk/>
            <pc:sldMk cId="0" sldId="289"/>
            <ac:spMk id="647" creationId="{00000000-0000-0000-0000-000000000000}"/>
          </ac:spMkLst>
        </pc:spChg>
      </pc:sldChg>
      <pc:sldChg chg="addSp delSp modSp add mod">
        <pc:chgData name="Felicioni, Licia" userId="d14afec8-200e-4809-9e7b-d7cb15307a5d" providerId="ADAL" clId="{D12D6E33-D1AE-452D-9884-920E0DD78E93}" dt="2025-11-18T15:51:09.067" v="16"/>
        <pc:sldMkLst>
          <pc:docMk/>
          <pc:sldMk cId="0" sldId="293"/>
        </pc:sldMkLst>
        <pc:spChg chg="add mod">
          <ac:chgData name="Felicioni, Licia" userId="d14afec8-200e-4809-9e7b-d7cb15307a5d" providerId="ADAL" clId="{D12D6E33-D1AE-452D-9884-920E0DD78E93}" dt="2025-11-18T15:51:09.067" v="16"/>
          <ac:spMkLst>
            <pc:docMk/>
            <pc:sldMk cId="0" sldId="293"/>
            <ac:spMk id="2" creationId="{5CE50E4A-046F-79EC-9518-6EFD8EABAC57}"/>
          </ac:spMkLst>
        </pc:spChg>
        <pc:spChg chg="del">
          <ac:chgData name="Felicioni, Licia" userId="d14afec8-200e-4809-9e7b-d7cb15307a5d" providerId="ADAL" clId="{D12D6E33-D1AE-452D-9884-920E0DD78E93}" dt="2025-11-18T15:51:08.812" v="15" actId="478"/>
          <ac:spMkLst>
            <pc:docMk/>
            <pc:sldMk cId="0" sldId="293"/>
            <ac:spMk id="686" creationId="{00000000-0000-0000-0000-000000000000}"/>
          </ac:spMkLst>
        </pc:spChg>
        <pc:spChg chg="del">
          <ac:chgData name="Felicioni, Licia" userId="d14afec8-200e-4809-9e7b-d7cb15307a5d" providerId="ADAL" clId="{D12D6E33-D1AE-452D-9884-920E0DD78E93}" dt="2025-11-18T15:51:07.567" v="14" actId="478"/>
          <ac:spMkLst>
            <pc:docMk/>
            <pc:sldMk cId="0" sldId="293"/>
            <ac:spMk id="690" creationId="{00000000-0000-0000-0000-000000000000}"/>
          </ac:spMkLst>
        </pc:spChg>
        <pc:spChg chg="del">
          <ac:chgData name="Felicioni, Licia" userId="d14afec8-200e-4809-9e7b-d7cb15307a5d" providerId="ADAL" clId="{D12D6E33-D1AE-452D-9884-920E0DD78E93}" dt="2025-11-18T15:51:06.920" v="13" actId="478"/>
          <ac:spMkLst>
            <pc:docMk/>
            <pc:sldMk cId="0" sldId="293"/>
            <ac:spMk id="691" creationId="{00000000-0000-0000-0000-000000000000}"/>
          </ac:spMkLst>
        </pc:spChg>
      </pc:sldChg>
      <pc:sldChg chg="addSp delSp modSp add mod">
        <pc:chgData name="Felicioni, Licia" userId="d14afec8-200e-4809-9e7b-d7cb15307a5d" providerId="ADAL" clId="{D12D6E33-D1AE-452D-9884-920E0DD78E93}" dt="2025-11-18T15:51:55.835" v="29"/>
        <pc:sldMkLst>
          <pc:docMk/>
          <pc:sldMk cId="0" sldId="294"/>
        </pc:sldMkLst>
        <pc:spChg chg="add mod">
          <ac:chgData name="Felicioni, Licia" userId="d14afec8-200e-4809-9e7b-d7cb15307a5d" providerId="ADAL" clId="{D12D6E33-D1AE-452D-9884-920E0DD78E93}" dt="2025-11-18T15:51:54.552" v="28" actId="1036"/>
          <ac:spMkLst>
            <pc:docMk/>
            <pc:sldMk cId="0" sldId="294"/>
            <ac:spMk id="2" creationId="{60849CD6-FE15-21BA-4F63-0F9A56DE7E06}"/>
          </ac:spMkLst>
        </pc:spChg>
        <pc:spChg chg="add mod">
          <ac:chgData name="Felicioni, Licia" userId="d14afec8-200e-4809-9e7b-d7cb15307a5d" providerId="ADAL" clId="{D12D6E33-D1AE-452D-9884-920E0DD78E93}" dt="2025-11-18T15:51:55.835" v="29"/>
          <ac:spMkLst>
            <pc:docMk/>
            <pc:sldMk cId="0" sldId="294"/>
            <ac:spMk id="3" creationId="{BD75DB86-5BB6-FFFB-03D0-96ACA47DCA70}"/>
          </ac:spMkLst>
        </pc:spChg>
        <pc:spChg chg="del">
          <ac:chgData name="Felicioni, Licia" userId="d14afec8-200e-4809-9e7b-d7cb15307a5d" providerId="ADAL" clId="{D12D6E33-D1AE-452D-9884-920E0DD78E93}" dt="2025-11-18T15:51:51.742" v="25" actId="478"/>
          <ac:spMkLst>
            <pc:docMk/>
            <pc:sldMk cId="0" sldId="294"/>
            <ac:spMk id="697" creationId="{00000000-0000-0000-0000-000000000000}"/>
          </ac:spMkLst>
        </pc:spChg>
        <pc:spChg chg="del">
          <ac:chgData name="Felicioni, Licia" userId="d14afec8-200e-4809-9e7b-d7cb15307a5d" providerId="ADAL" clId="{D12D6E33-D1AE-452D-9884-920E0DD78E93}" dt="2025-11-18T15:51:03.332" v="11" actId="478"/>
          <ac:spMkLst>
            <pc:docMk/>
            <pc:sldMk cId="0" sldId="294"/>
            <ac:spMk id="701" creationId="{00000000-0000-0000-0000-000000000000}"/>
          </ac:spMkLst>
        </pc:spChg>
        <pc:spChg chg="del">
          <ac:chgData name="Felicioni, Licia" userId="d14afec8-200e-4809-9e7b-d7cb15307a5d" providerId="ADAL" clId="{D12D6E33-D1AE-452D-9884-920E0DD78E93}" dt="2025-11-18T15:51:04.006" v="12" actId="478"/>
          <ac:spMkLst>
            <pc:docMk/>
            <pc:sldMk cId="0" sldId="294"/>
            <ac:spMk id="702" creationId="{00000000-0000-0000-0000-000000000000}"/>
          </ac:spMkLst>
        </pc:spChg>
      </pc:sldChg>
      <pc:sldChg chg="addSp delSp modSp add mod">
        <pc:chgData name="Felicioni, Licia" userId="d14afec8-200e-4809-9e7b-d7cb15307a5d" providerId="ADAL" clId="{D12D6E33-D1AE-452D-9884-920E0DD78E93}" dt="2025-11-18T15:51:01.188" v="10"/>
        <pc:sldMkLst>
          <pc:docMk/>
          <pc:sldMk cId="0" sldId="295"/>
        </pc:sldMkLst>
        <pc:spChg chg="add mod">
          <ac:chgData name="Felicioni, Licia" userId="d14afec8-200e-4809-9e7b-d7cb15307a5d" providerId="ADAL" clId="{D12D6E33-D1AE-452D-9884-920E0DD78E93}" dt="2025-11-18T15:51:01.188" v="10"/>
          <ac:spMkLst>
            <pc:docMk/>
            <pc:sldMk cId="0" sldId="295"/>
            <ac:spMk id="2" creationId="{7322C701-890E-8FC4-5729-B86E72C0F6AF}"/>
          </ac:spMkLst>
        </pc:spChg>
        <pc:spChg chg="del">
          <ac:chgData name="Felicioni, Licia" userId="d14afec8-200e-4809-9e7b-d7cb15307a5d" providerId="ADAL" clId="{D12D6E33-D1AE-452D-9884-920E0DD78E93}" dt="2025-11-18T15:51:00.783" v="9" actId="478"/>
          <ac:spMkLst>
            <pc:docMk/>
            <pc:sldMk cId="0" sldId="295"/>
            <ac:spMk id="708" creationId="{00000000-0000-0000-0000-000000000000}"/>
          </ac:spMkLst>
        </pc:spChg>
        <pc:spChg chg="del">
          <ac:chgData name="Felicioni, Licia" userId="d14afec8-200e-4809-9e7b-d7cb15307a5d" providerId="ADAL" clId="{D12D6E33-D1AE-452D-9884-920E0DD78E93}" dt="2025-11-18T15:50:53.114" v="7" actId="478"/>
          <ac:spMkLst>
            <pc:docMk/>
            <pc:sldMk cId="0" sldId="295"/>
            <ac:spMk id="713" creationId="{00000000-0000-0000-0000-000000000000}"/>
          </ac:spMkLst>
        </pc:spChg>
        <pc:spChg chg="del">
          <ac:chgData name="Felicioni, Licia" userId="d14afec8-200e-4809-9e7b-d7cb15307a5d" providerId="ADAL" clId="{D12D6E33-D1AE-452D-9884-920E0DD78E93}" dt="2025-11-18T15:50:54.002" v="8" actId="478"/>
          <ac:spMkLst>
            <pc:docMk/>
            <pc:sldMk cId="0" sldId="295"/>
            <ac:spMk id="714" creationId="{00000000-0000-0000-0000-000000000000}"/>
          </ac:spMkLst>
        </pc:spChg>
      </pc:sldChg>
      <pc:sldChg chg="delSp add mod">
        <pc:chgData name="Felicioni, Licia" userId="d14afec8-200e-4809-9e7b-d7cb15307a5d" providerId="ADAL" clId="{D12D6E33-D1AE-452D-9884-920E0DD78E93}" dt="2025-11-18T15:50:46.784" v="6" actId="478"/>
        <pc:sldMkLst>
          <pc:docMk/>
          <pc:sldMk cId="0" sldId="300"/>
        </pc:sldMkLst>
        <pc:spChg chg="del">
          <ac:chgData name="Felicioni, Licia" userId="d14afec8-200e-4809-9e7b-d7cb15307a5d" providerId="ADAL" clId="{D12D6E33-D1AE-452D-9884-920E0DD78E93}" dt="2025-11-18T15:50:46.784" v="6" actId="478"/>
          <ac:spMkLst>
            <pc:docMk/>
            <pc:sldMk cId="0" sldId="300"/>
            <ac:spMk id="764" creationId="{00000000-0000-0000-0000-000000000000}"/>
          </ac:spMkLst>
        </pc:spChg>
        <pc:spChg chg="del">
          <ac:chgData name="Felicioni, Licia" userId="d14afec8-200e-4809-9e7b-d7cb15307a5d" providerId="ADAL" clId="{D12D6E33-D1AE-452D-9884-920E0DD78E93}" dt="2025-11-18T15:50:45.509" v="5" actId="478"/>
          <ac:spMkLst>
            <pc:docMk/>
            <pc:sldMk cId="0" sldId="300"/>
            <ac:spMk id="76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7" name="Google Shape;10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9" name="Google Shape;28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Building owner / property manager → decision-making authority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Occupants / tenants → provide insights into comfort and daily issues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Municipal representatives → align with regulations and incentives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Technical experts (architects, energy managers) → provide assessment expertise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Should I add examples from Schnifis? Should I translate it to english?</a:t>
            </a:r>
            <a:endParaRPr/>
          </a:p>
        </p:txBody>
      </p:sp>
      <p:sp>
        <p:nvSpPr>
          <p:cNvPr id="367" name="Google Shape;36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9" name="Google Shape;409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4" name="Google Shape;43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8" name="Google Shape;48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9" name="Google Shape;489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7" name="Google Shape;49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98" name="Google Shape;498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1" name="Google Shape;53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2" name="Google Shape;532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4" name="Google Shape;554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2" name="Google Shape;56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 diagnosis report should summarize the current state of neighbourhoods and buildings, highlight key strengths and weaknesses, identify vulnerabilities, and include recommendations for action. It often incorporates a SWOT analysis and stakeholder input to guide evidence-based adaptation strategies.</a:t>
            </a:r>
            <a:endParaRPr/>
          </a:p>
        </p:txBody>
      </p:sp>
      <p:sp>
        <p:nvSpPr>
          <p:cNvPr id="563" name="Google Shape;563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1" name="Google Shape;57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0" name="Google Shape;58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Should we mention the PGS workshops?</a:t>
            </a:r>
            <a:endParaRPr/>
          </a:p>
        </p:txBody>
      </p:sp>
      <p:sp>
        <p:nvSpPr>
          <p:cNvPr id="581" name="Google Shape;581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1" name="Google Shape;60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Adapt to RBTool</a:t>
            </a:r>
            <a:endParaRPr/>
          </a:p>
        </p:txBody>
      </p:sp>
      <p:sp>
        <p:nvSpPr>
          <p:cNvPr id="602" name="Google Shape;602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2" name="Google Shape;61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Answer:</a:t>
            </a:r>
            <a:br>
              <a:rPr lang="de-DE"/>
            </a:br>
            <a:r>
              <a:rPr lang="de-DE"/>
              <a:t>At the </a:t>
            </a:r>
            <a:r>
              <a:rPr lang="de-DE" b="1"/>
              <a:t>building scale</a:t>
            </a:r>
            <a:r>
              <a:rPr lang="de-DE"/>
              <a:t>, realistic adaptation targets might include measures such as: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Increasing the share of buildings with green roofs to improve water retention.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Ensuring oversized gutters and downspouts for better drainage.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Reducing the number of below-grade entrances without protective features.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At the </a:t>
            </a:r>
            <a:r>
              <a:rPr lang="de-DE" b="1"/>
              <a:t>urban scale</a:t>
            </a:r>
            <a:r>
              <a:rPr lang="de-DE"/>
              <a:t>, targets may focus on: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Increasing surface infiltration capacity by expanding permeable areas.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Improving district-wide drainage systems.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Enhancing urban cooling through tree planting and green corridors.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Constraints that may limit these targets include: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Legal:</a:t>
            </a:r>
            <a:r>
              <a:rPr lang="de-DE"/>
              <a:t> building codes, cultural heritage rules, protected zones.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Technical:</a:t>
            </a:r>
            <a:r>
              <a:rPr lang="de-DE"/>
              <a:t> structural load capacity, outdated infrastructure, soil conditions.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Financial:</a:t>
            </a:r>
            <a:r>
              <a:rPr lang="de-DE"/>
              <a:t> affordability for residents, availability of subsidies, ROI concerns.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Environmental:</a:t>
            </a:r>
            <a:r>
              <a:rPr lang="de-DE"/>
              <a:t> topography, groundwater levels, microclimate.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Stakeholder-based:</a:t>
            </a:r>
            <a:r>
              <a:rPr lang="de-DE"/>
              <a:t> acceptance by residents, ownership models, competing land uses.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3" name="Google Shape;613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1" name="Google Shape;62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2" name="Google Shape;622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1" name="Google Shape;63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0" name="Google Shape;64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Adapt to RBTool</a:t>
            </a:r>
            <a:endParaRPr/>
          </a:p>
        </p:txBody>
      </p:sp>
      <p:sp>
        <p:nvSpPr>
          <p:cNvPr id="641" name="Google Shape;641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6" name="Google Shape;656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Enables comparison of cost, performance, and timeframe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Offers flexibility if one scenario is blocked (legal, technical, financial issues)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Encourages creativity and innovation (hard vs. soft measures)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Strengthens stakeholder participation by offering alternatives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5" name="Google Shape;66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6" name="Google Shape;666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76" name="Google Shape;676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3" name="Google Shape;683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4" name="Google Shape;684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4" name="Google Shape;694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5" name="Google Shape;695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6" name="Google Shape;706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7" name="Google Shape;717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8" name="Google Shape;718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6" name="Google Shape;726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7" name="Google Shape;727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9" name="Google Shape;73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Cost</a:t>
            </a:r>
            <a:r>
              <a:rPr lang="de-DE"/>
              <a:t>: Which scenario is more affordable or has stronger financing options?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Timeframe</a:t>
            </a:r>
            <a:r>
              <a:rPr lang="de-DE"/>
              <a:t>: Which can be implemented faster or with less disruption?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Synergies</a:t>
            </a:r>
            <a:r>
              <a:rPr lang="de-DE"/>
              <a:t>: Which offers more co-benefits (e.g., green roofs = flood + heat reduction)?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Stakeholder acceptance</a:t>
            </a:r>
            <a:r>
              <a:rPr lang="de-DE"/>
              <a:t>: Which is more supported by building users/owners?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0" name="Google Shape;740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7" name="Google Shape;74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8" name="Google Shape;748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9" name="Google Shape;76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0" name="Google Shape;770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8" name="Google Shape;778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9" name="Google Shape;779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7" name="Google Shape;757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8" name="Google Shape;758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9" name="Google Shape;78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0" name="Google Shape;790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8" name="Google Shape;798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</p:txBody>
      </p:sp>
      <p:sp>
        <p:nvSpPr>
          <p:cNvPr id="799" name="Google Shape;799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7" name="Google Shape;80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08" name="Google Shape;808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Start">
  <p:cSld name="Timeline Star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52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6" name="Google Shape;16;p52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s + Text">
  <p:cSld name="Headlines + 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3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3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3"/>
          <p:cNvSpPr txBox="1">
            <a:spLocks noGrp="1"/>
          </p:cNvSpPr>
          <p:nvPr>
            <p:ph type="body" idx="2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Headlines + two columns">
  <p:cSld name="1_Headlines +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4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4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4"/>
          <p:cNvSpPr txBox="1">
            <a:spLocks noGrp="1"/>
          </p:cNvSpPr>
          <p:nvPr>
            <p:ph type="body" idx="2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54"/>
          <p:cNvSpPr txBox="1">
            <a:spLocks noGrp="1"/>
          </p:cNvSpPr>
          <p:nvPr>
            <p:ph type="body" idx="3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+ Text / no subline">
  <p:cSld name="Headline + Text / no sublin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5"/>
          <p:cNvSpPr txBox="1"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5"/>
          <p:cNvSpPr txBox="1">
            <a:spLocks noGrp="1"/>
          </p:cNvSpPr>
          <p:nvPr>
            <p:ph type="body" idx="1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left">
  <p:cSld name="Chapter Break with Pic lef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1" name="Google Shape;31;p56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6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56"/>
          <p:cNvSpPr txBox="1">
            <a:spLocks noGrp="1"/>
          </p:cNvSpPr>
          <p:nvPr>
            <p:ph type="body" idx="1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56"/>
          <p:cNvSpPr txBox="1">
            <a:spLocks noGrp="1"/>
          </p:cNvSpPr>
          <p:nvPr>
            <p:ph type="body" idx="3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56"/>
          <p:cNvSpPr txBox="1">
            <a:spLocks noGrp="1"/>
          </p:cNvSpPr>
          <p:nvPr>
            <p:ph type="body" idx="4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right">
  <p:cSld name="Chapter Break with Pic righ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8" name="Google Shape;38;p57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57"/>
          <p:cNvSpPr>
            <a:spLocks noGrp="1"/>
          </p:cNvSpPr>
          <p:nvPr>
            <p:ph type="pic" idx="2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57"/>
          <p:cNvSpPr txBox="1">
            <a:spLocks noGrp="1"/>
          </p:cNvSpPr>
          <p:nvPr>
            <p:ph type="body" idx="1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7"/>
          <p:cNvSpPr txBox="1">
            <a:spLocks noGrp="1"/>
          </p:cNvSpPr>
          <p:nvPr>
            <p:ph type="body" idx="3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7"/>
          <p:cNvSpPr txBox="1">
            <a:spLocks noGrp="1"/>
          </p:cNvSpPr>
          <p:nvPr>
            <p:ph type="body" idx="4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_2">
  <p:cSld name="Chapterbreak_2">
    <p:bg>
      <p:bgPr>
        <a:solidFill>
          <a:schemeClr val="accent4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8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58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6" name="Google Shape;46;p58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">
  <p:cSld name="Chapterbreak">
    <p:bg>
      <p:bgPr>
        <a:solidFill>
          <a:schemeClr val="accent4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9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59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0" name="Google Shape;50;p59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OVERVIEW">
  <p:cSld name="Timeline OVERVIEW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60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3" name="Google Shape;53;p60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4" name="Google Shape;54;p60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5" name="Google Shape;55;p60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6" name="Google Shape;56;p60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7" name="Google Shape;57;p60"/>
          <p:cNvSpPr txBox="1">
            <a:spLocks noGrp="1"/>
          </p:cNvSpPr>
          <p:nvPr>
            <p:ph type="sldNum" idx="12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58" name="Google Shape;58;p60"/>
          <p:cNvSpPr/>
          <p:nvPr/>
        </p:nvSpPr>
        <p:spPr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middle">
  <p:cSld name="Timeline midd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1"/>
          <p:cNvSpPr txBox="1">
            <a:spLocks noGrp="1"/>
          </p:cNvSpPr>
          <p:nvPr>
            <p:ph type="body" idx="1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61"/>
          <p:cNvSpPr txBox="1">
            <a:spLocks noGrp="1"/>
          </p:cNvSpPr>
          <p:nvPr>
            <p:ph type="body" idx="2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61"/>
          <p:cNvSpPr txBox="1">
            <a:spLocks noGrp="1"/>
          </p:cNvSpPr>
          <p:nvPr>
            <p:ph type="body" idx="3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61"/>
          <p:cNvSpPr txBox="1">
            <a:spLocks noGrp="1"/>
          </p:cNvSpPr>
          <p:nvPr>
            <p:ph type="body" idx="4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61"/>
          <p:cNvSpPr txBox="1">
            <a:spLocks noGrp="1"/>
          </p:cNvSpPr>
          <p:nvPr>
            <p:ph type="body" idx="5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61"/>
          <p:cNvSpPr txBox="1">
            <a:spLocks noGrp="1"/>
          </p:cNvSpPr>
          <p:nvPr>
            <p:ph type="body" idx="6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6" name="Google Shape;66;p61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67" name="Google Shape;67;p61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8" name="Google Shape;68;p61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End">
  <p:cSld name="Timeline End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62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1" name="Google Shape;71;p62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2" name="Google Shape;72;p62"/>
          <p:cNvSpPr txBox="1">
            <a:spLocks noGrp="1"/>
          </p:cNvSpPr>
          <p:nvPr>
            <p:ph type="body" idx="1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62"/>
          <p:cNvSpPr txBox="1">
            <a:spLocks noGrp="1"/>
          </p:cNvSpPr>
          <p:nvPr>
            <p:ph type="body" idx="2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62"/>
          <p:cNvSpPr txBox="1">
            <a:spLocks noGrp="1"/>
          </p:cNvSpPr>
          <p:nvPr>
            <p:ph type="body" idx="3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2"/>
          <p:cNvSpPr txBox="1">
            <a:spLocks noGrp="1"/>
          </p:cNvSpPr>
          <p:nvPr>
            <p:ph type="body" idx="4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62"/>
          <p:cNvSpPr txBox="1">
            <a:spLocks noGrp="1"/>
          </p:cNvSpPr>
          <p:nvPr>
            <p:ph type="body" idx="5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2"/>
          <p:cNvSpPr txBox="1">
            <a:spLocks noGrp="1"/>
          </p:cNvSpPr>
          <p:nvPr>
            <p:ph type="body" idx="6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8" name="Google Shape;78;p62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79" name="Google Shape;79;p62"/>
          <p:cNvSpPr/>
          <p:nvPr/>
        </p:nvSpPr>
        <p:spPr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background with page count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3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63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er grey background/empty">
  <p:cSld name="Darker grey background/empty">
    <p:bg>
      <p:bgPr>
        <a:solidFill>
          <a:srgbClr val="C8D3D8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4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" name="Google Shape;85;p64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/>
          <p:nvPr/>
        </p:nvSpPr>
        <p:spPr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51"/>
          <p:cNvSpPr txBox="1"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51"/>
          <p:cNvSpPr txBox="1"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1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de-DE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g"/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12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g"/><Relationship Id="rId9" Type="http://schemas.openxmlformats.org/officeDocument/2006/relationships/image" Target="../media/image24.jpg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body" idx="4294967295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de-DE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lang="de-DE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de-DE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5" name="Google Shape;95;p1" title="superbe copertin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>
            <a:spLocks noGrp="1"/>
          </p:cNvSpPr>
          <p:nvPr>
            <p:ph type="body" idx="4294967295"/>
          </p:nvPr>
        </p:nvSpPr>
        <p:spPr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de-DE" sz="1000"/>
              <a:t>Aktivita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de-DE" sz="1000"/>
              <a:t>SuPeRBE Project (CE0200768)</a:t>
            </a:r>
            <a:endParaRPr sz="1000"/>
          </a:p>
        </p:txBody>
      </p:sp>
      <p:sp>
        <p:nvSpPr>
          <p:cNvPr id="97" name="Google Shape;97;p1"/>
          <p:cNvSpPr txBox="1">
            <a:spLocks noGrp="1"/>
          </p:cNvSpPr>
          <p:nvPr>
            <p:ph type="body" idx="4294967295"/>
          </p:nvPr>
        </p:nvSpPr>
        <p:spPr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>
              <a:buNone/>
            </a:pPr>
            <a:r>
              <a:rPr lang="de-DE" sz="3000" b="1" dirty="0" err="1"/>
              <a:t>SuPeRBE</a:t>
            </a:r>
            <a:r>
              <a:rPr lang="cs-CZ" sz="3000" b="1" dirty="0"/>
              <a:t> </a:t>
            </a:r>
            <a:r>
              <a:rPr lang="de-DE" sz="3000" b="1" dirty="0" err="1"/>
              <a:t>Škol</a:t>
            </a:r>
            <a:r>
              <a:rPr lang="cs-CZ" sz="3000" b="1" dirty="0"/>
              <a:t>i</a:t>
            </a:r>
            <a:r>
              <a:rPr lang="de-DE" sz="3000" b="1" dirty="0" err="1"/>
              <a:t>cí</a:t>
            </a:r>
            <a:r>
              <a:rPr lang="de-DE" sz="3000" b="1" dirty="0"/>
              <a:t> </a:t>
            </a:r>
            <a:r>
              <a:rPr lang="de-DE" sz="3000" b="1" dirty="0" err="1"/>
              <a:t>materiál</a:t>
            </a:r>
            <a:r>
              <a:rPr lang="de-DE" sz="3000" b="1" dirty="0"/>
              <a:t> </a:t>
            </a:r>
            <a:endParaRPr sz="3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516275" y="2148850"/>
            <a:ext cx="8580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procesy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klimat</a:t>
            </a:r>
            <a:r>
              <a:rPr lang="de-DE" sz="24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5774057" y="3812929"/>
            <a:ext cx="3789186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cs-CZ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kompetence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 2</a:t>
            </a: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11.1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procesy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malém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měřítku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</a:t>
            </a:r>
            <a:r>
              <a:rPr lang="de-DE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kro </a:t>
            </a:r>
            <a:r>
              <a:rPr lang="cs-CZ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odborná oblast</a:t>
            </a:r>
            <a:r>
              <a:rPr lang="de-DE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516270" y="2598600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Oblast odbornosti</a:t>
            </a:r>
            <a:r>
              <a:rPr lang="de-DE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30;p1">
            <a:extLst>
              <a:ext uri="{FF2B5EF4-FFF2-40B4-BE49-F238E27FC236}">
                <a16:creationId xmlns:a16="http://schemas.microsoft.com/office/drawing/2014/main" id="{63E332A9-C08F-46B0-F44C-A7E98D6B08BB}"/>
              </a:ext>
            </a:extLst>
          </p:cNvPr>
          <p:cNvSpPr txBox="1">
            <a:spLocks/>
          </p:cNvSpPr>
          <p:nvPr/>
        </p:nvSpPr>
        <p:spPr>
          <a:xfrm>
            <a:off x="6334716" y="4618112"/>
            <a:ext cx="2436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indent="0" algn="r">
              <a:buSzPts val="800"/>
              <a:buFont typeface="Noto Sans Symbols"/>
              <a:buNone/>
            </a:pPr>
            <a:r>
              <a:rPr lang="en-GB" sz="1000" dirty="0"/>
              <a:t>Oblast </a:t>
            </a:r>
            <a:r>
              <a:rPr lang="en-GB" sz="1000" dirty="0" err="1"/>
              <a:t>odbornosti</a:t>
            </a:r>
            <a:r>
              <a:rPr lang="en-GB" sz="1000" dirty="0"/>
              <a:t>: AE11.1 </a:t>
            </a:r>
            <a:r>
              <a:rPr lang="en-GB" sz="1000" dirty="0" err="1"/>
              <a:t>na</a:t>
            </a:r>
            <a:r>
              <a:rPr lang="en-GB" sz="1000" dirty="0"/>
              <a:t> </a:t>
            </a:r>
            <a:r>
              <a:rPr lang="en-GB" sz="1000" dirty="0" err="1"/>
              <a:t>základě</a:t>
            </a:r>
            <a:endParaRPr lang="en-GB" sz="1000" dirty="0"/>
          </a:p>
          <a:p>
            <a:pPr marL="0" indent="0" algn="r">
              <a:buSzPts val="800"/>
              <a:buFont typeface="Noto Sans Symbols"/>
              <a:buNone/>
            </a:pPr>
            <a:r>
              <a:rPr lang="en-GB" sz="1000" dirty="0"/>
              <a:t>CEN Workshop Agreement 17939</a:t>
            </a:r>
            <a:endParaRPr lang="en-GB" dirty="0"/>
          </a:p>
          <a:p>
            <a:pPr marL="0" indent="0">
              <a:buSzPts val="1800"/>
              <a:buFont typeface="Trebuchet MS"/>
              <a:buNone/>
            </a:pPr>
            <a:endParaRPr lang="en-GB"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Úvod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proč je adaptace nezbytná na úrovni měst a budov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" name="Google Shape;110;p2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5463840" cy="1781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 dirty="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de-DE" sz="1600" b="1" dirty="0">
                <a:solidFill>
                  <a:schemeClr val="accent4"/>
                </a:solidFill>
              </a:rPr>
              <a:t>Klimatick</a:t>
            </a:r>
            <a:r>
              <a:rPr lang="cs-CZ" sz="1600" b="1" dirty="0">
                <a:solidFill>
                  <a:schemeClr val="accent4"/>
                </a:solidFill>
              </a:rPr>
              <a:t>á hrozby</a:t>
            </a:r>
            <a:r>
              <a:rPr lang="cs-CZ" sz="1600" dirty="0"/>
              <a:t> jsou častější i intenzivnější. Jde například o</a:t>
            </a:r>
            <a:r>
              <a:rPr lang="de-DE" sz="1600" dirty="0"/>
              <a:t> </a:t>
            </a:r>
            <a:r>
              <a:rPr lang="de-DE" sz="1600" dirty="0" err="1"/>
              <a:t>vln</a:t>
            </a:r>
            <a:r>
              <a:rPr lang="cs-CZ" sz="1600" dirty="0"/>
              <a:t>y</a:t>
            </a:r>
            <a:r>
              <a:rPr lang="de-DE" sz="1600" dirty="0"/>
              <a:t> </a:t>
            </a:r>
            <a:r>
              <a:rPr lang="de-DE" sz="1600" dirty="0" err="1"/>
              <a:t>veder</a:t>
            </a:r>
            <a:r>
              <a:rPr lang="de-DE" sz="1600" dirty="0"/>
              <a:t>, </a:t>
            </a:r>
            <a:r>
              <a:rPr lang="de-DE" sz="1600" dirty="0" err="1"/>
              <a:t>bouř</a:t>
            </a:r>
            <a:r>
              <a:rPr lang="cs-CZ" sz="1600" dirty="0" err="1"/>
              <a:t>ky</a:t>
            </a:r>
            <a:r>
              <a:rPr lang="de-DE" sz="1600" dirty="0"/>
              <a:t>, </a:t>
            </a:r>
            <a:r>
              <a:rPr lang="de-DE" sz="1600" dirty="0" err="1"/>
              <a:t>povodn</a:t>
            </a:r>
            <a:r>
              <a:rPr lang="cs-CZ" sz="1600" dirty="0"/>
              <a:t>ě</a:t>
            </a:r>
            <a:r>
              <a:rPr lang="de-DE" sz="1600" dirty="0"/>
              <a:t> a </a:t>
            </a:r>
            <a:r>
              <a:rPr lang="de-DE" sz="1600" dirty="0" err="1"/>
              <a:t>sucha</a:t>
            </a:r>
            <a:endParaRPr lang="cs-CZ" sz="1600"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</a:pPr>
            <a:endParaRPr sz="1600" dirty="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cs-CZ" sz="1600" dirty="0"/>
              <a:t>J</a:t>
            </a:r>
            <a:r>
              <a:rPr lang="de-DE" sz="1600" dirty="0" err="1"/>
              <a:t>ednotlivé</a:t>
            </a:r>
            <a:r>
              <a:rPr lang="de-DE" sz="1600" dirty="0"/>
              <a:t> </a:t>
            </a:r>
            <a:r>
              <a:rPr lang="de-DE" sz="1600" dirty="0" err="1"/>
              <a:t>budovy</a:t>
            </a:r>
            <a:r>
              <a:rPr lang="de-DE" sz="1600" dirty="0"/>
              <a:t> </a:t>
            </a:r>
            <a:r>
              <a:rPr lang="de-DE" sz="1600" dirty="0" err="1"/>
              <a:t>mohou</a:t>
            </a:r>
            <a:r>
              <a:rPr lang="de-DE" sz="1600" dirty="0"/>
              <a:t> </a:t>
            </a:r>
            <a:r>
              <a:rPr lang="de-DE" sz="1600" dirty="0" err="1"/>
              <a:t>být</a:t>
            </a:r>
            <a:r>
              <a:rPr lang="de-DE" sz="1600" dirty="0"/>
              <a:t> </a:t>
            </a:r>
            <a:r>
              <a:rPr lang="de-DE" sz="1600" dirty="0" err="1"/>
              <a:t>přímo</a:t>
            </a:r>
            <a:r>
              <a:rPr lang="de-DE" sz="1600" dirty="0"/>
              <a:t> </a:t>
            </a:r>
            <a:r>
              <a:rPr lang="de-DE" sz="1600" dirty="0" err="1"/>
              <a:t>vystaveny</a:t>
            </a:r>
            <a:r>
              <a:rPr lang="de-DE" sz="1600" dirty="0"/>
              <a:t> </a:t>
            </a:r>
            <a:r>
              <a:rPr lang="de-DE" sz="1600" dirty="0" err="1"/>
              <a:t>klimatickým</a:t>
            </a:r>
            <a:r>
              <a:rPr lang="de-DE" sz="1600" dirty="0"/>
              <a:t> </a:t>
            </a:r>
            <a:r>
              <a:rPr lang="de-DE" sz="1600" dirty="0" err="1"/>
              <a:t>hrozbám</a:t>
            </a:r>
            <a:r>
              <a:rPr lang="cs-CZ" sz="1600" dirty="0"/>
              <a:t>.</a:t>
            </a:r>
            <a:r>
              <a:rPr lang="de-DE" sz="1600" dirty="0"/>
              <a:t> </a:t>
            </a:r>
            <a:r>
              <a:rPr lang="cs-CZ" sz="1600" dirty="0"/>
              <a:t>M</a:t>
            </a:r>
            <a:r>
              <a:rPr lang="de-DE" sz="1600" dirty="0" err="1"/>
              <a:t>ěstské</a:t>
            </a:r>
            <a:r>
              <a:rPr lang="de-DE" sz="1600" dirty="0"/>
              <a:t> </a:t>
            </a:r>
            <a:r>
              <a:rPr lang="de-DE" sz="1600" dirty="0" err="1"/>
              <a:t>čtvrti</a:t>
            </a:r>
            <a:r>
              <a:rPr lang="de-DE" sz="1600" dirty="0"/>
              <a:t> </a:t>
            </a:r>
            <a:r>
              <a:rPr lang="cs-CZ" sz="1600" dirty="0"/>
              <a:t>můžou čelit různým typům propojené </a:t>
            </a:r>
            <a:r>
              <a:rPr lang="de-DE" sz="1600" b="1" dirty="0" err="1">
                <a:solidFill>
                  <a:schemeClr val="accent4"/>
                </a:solidFill>
              </a:rPr>
              <a:t>zranitelnost</a:t>
            </a:r>
            <a:r>
              <a:rPr lang="cs-CZ" sz="1600" b="1" dirty="0">
                <a:solidFill>
                  <a:schemeClr val="accent4"/>
                </a:solidFill>
              </a:rPr>
              <a:t>i</a:t>
            </a:r>
            <a:r>
              <a:rPr lang="cs-CZ" sz="1600" dirty="0"/>
              <a:t> napříč celým sousedstvím, kterou nelze řešit jednotlivě.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de-DE" sz="1600" dirty="0" err="1"/>
              <a:t>Současné</a:t>
            </a:r>
            <a:r>
              <a:rPr lang="de-DE" sz="1600" dirty="0"/>
              <a:t> </a:t>
            </a:r>
            <a:r>
              <a:rPr lang="de-DE" sz="1600" dirty="0" err="1"/>
              <a:t>nástroje</a:t>
            </a:r>
            <a:r>
              <a:rPr lang="de-DE" sz="1600" dirty="0"/>
              <a:t> se </a:t>
            </a:r>
            <a:r>
              <a:rPr lang="de-DE" sz="1600" dirty="0" err="1"/>
              <a:t>zaměřují</a:t>
            </a:r>
            <a:r>
              <a:rPr lang="de-DE" sz="1600" dirty="0"/>
              <a:t> </a:t>
            </a:r>
            <a:r>
              <a:rPr lang="de-DE" sz="1600" dirty="0" err="1"/>
              <a:t>převážně</a:t>
            </a:r>
            <a:r>
              <a:rPr lang="de-DE" sz="1600" dirty="0"/>
              <a:t> na </a:t>
            </a:r>
            <a:r>
              <a:rPr lang="de-DE" sz="1600" dirty="0" err="1"/>
              <a:t>jednotlivé</a:t>
            </a:r>
            <a:r>
              <a:rPr lang="de-DE" sz="1600" dirty="0"/>
              <a:t> </a:t>
            </a:r>
            <a:r>
              <a:rPr lang="de-DE" sz="1600" dirty="0" err="1"/>
              <a:t>budovy</a:t>
            </a:r>
            <a:r>
              <a:rPr lang="de-DE" sz="1600" dirty="0"/>
              <a:t>, </a:t>
            </a:r>
            <a:r>
              <a:rPr lang="de-DE" sz="1600" dirty="0" err="1"/>
              <a:t>avšak</a:t>
            </a:r>
            <a:r>
              <a:rPr lang="de-DE" sz="1600" dirty="0"/>
              <a:t> </a:t>
            </a:r>
            <a:r>
              <a:rPr lang="de-DE" sz="1600" dirty="0" err="1"/>
              <a:t>postrádají</a:t>
            </a:r>
            <a:r>
              <a:rPr lang="de-DE" sz="1600" dirty="0"/>
              <a:t> </a:t>
            </a:r>
            <a:r>
              <a:rPr lang="de-DE" sz="1600" dirty="0" err="1"/>
              <a:t>provázání</a:t>
            </a:r>
            <a:r>
              <a:rPr lang="de-DE" sz="1600" dirty="0"/>
              <a:t> s </a:t>
            </a:r>
            <a:r>
              <a:rPr lang="de-DE" sz="1600" dirty="0" err="1"/>
              <a:t>širším</a:t>
            </a:r>
            <a:r>
              <a:rPr lang="cs-CZ" sz="1600" dirty="0"/>
              <a:t>i</a:t>
            </a:r>
            <a:r>
              <a:rPr lang="de-DE" sz="1600" dirty="0"/>
              <a:t> </a:t>
            </a:r>
            <a:r>
              <a:rPr lang="de-DE" sz="1600" dirty="0" err="1"/>
              <a:t>systémovými</a:t>
            </a:r>
            <a:r>
              <a:rPr lang="de-DE" sz="1600" dirty="0"/>
              <a:t> </a:t>
            </a:r>
            <a:r>
              <a:rPr lang="de-DE" sz="1600" dirty="0" err="1"/>
              <a:t>adaptačními</a:t>
            </a:r>
            <a:r>
              <a:rPr lang="de-DE" sz="1600" dirty="0"/>
              <a:t> </a:t>
            </a:r>
            <a:r>
              <a:rPr lang="de-DE" sz="1600" dirty="0" err="1"/>
              <a:t>strategiemi</a:t>
            </a:r>
            <a:r>
              <a:rPr lang="de-DE" sz="1600" dirty="0"/>
              <a:t> na </a:t>
            </a:r>
            <a:r>
              <a:rPr lang="de-DE" sz="1600" dirty="0" err="1"/>
              <a:t>úrovni</a:t>
            </a:r>
            <a:r>
              <a:rPr lang="de-DE" sz="1600" dirty="0"/>
              <a:t> </a:t>
            </a:r>
            <a:r>
              <a:rPr lang="de-DE" sz="1600" dirty="0" err="1"/>
              <a:t>čtvrtí</a:t>
            </a:r>
            <a:r>
              <a:rPr lang="de-DE" sz="1600" dirty="0"/>
              <a:t> </a:t>
            </a:r>
            <a:r>
              <a:rPr lang="de-DE" sz="1600" dirty="0" err="1"/>
              <a:t>nebo</a:t>
            </a:r>
            <a:r>
              <a:rPr lang="de-DE" sz="1600" dirty="0"/>
              <a:t> </a:t>
            </a:r>
            <a:r>
              <a:rPr lang="de-DE" sz="1600" dirty="0" err="1"/>
              <a:t>celého</a:t>
            </a:r>
            <a:r>
              <a:rPr lang="de-DE" sz="1600" dirty="0"/>
              <a:t> </a:t>
            </a:r>
            <a:r>
              <a:rPr lang="de-DE" sz="1600" dirty="0" err="1"/>
              <a:t>města</a:t>
            </a:r>
            <a:r>
              <a:rPr lang="de-DE" sz="1600" dirty="0"/>
              <a:t>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grpSp>
        <p:nvGrpSpPr>
          <p:cNvPr id="111" name="Google Shape;111;p2"/>
          <p:cNvGrpSpPr/>
          <p:nvPr/>
        </p:nvGrpSpPr>
        <p:grpSpPr>
          <a:xfrm>
            <a:off x="6090827" y="1251907"/>
            <a:ext cx="2491022" cy="1866371"/>
            <a:chOff x="381403" y="3005190"/>
            <a:chExt cx="2491022" cy="1866371"/>
          </a:xfrm>
        </p:grpSpPr>
        <p:sp>
          <p:nvSpPr>
            <p:cNvPr id="112" name="Google Shape;112;p2"/>
            <p:cNvSpPr txBox="1"/>
            <p:nvPr/>
          </p:nvSpPr>
          <p:spPr>
            <a:xfrm>
              <a:off x="950027" y="3536083"/>
              <a:ext cx="1646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950025" y="3009023"/>
              <a:ext cx="1922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4" name="Google Shape;114;p2" title="ChatGPT Image 12 ago 2025, 10_55_32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06719" y="3005190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2" title="ChatGPT Image 12 ago 2025, 10_57_27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06719" y="3429904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2"/>
            <p:cNvSpPr txBox="1"/>
            <p:nvPr/>
          </p:nvSpPr>
          <p:spPr>
            <a:xfrm>
              <a:off x="947028" y="3970858"/>
              <a:ext cx="1766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 Extr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émní teploty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7" name="Google Shape;117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l="66215" t="6785" r="10065" b="59322"/>
            <a:stretch/>
          </p:blipFill>
          <p:spPr>
            <a:xfrm>
              <a:off x="381403" y="3842468"/>
              <a:ext cx="543302" cy="517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2"/>
            <p:cNvSpPr txBox="1"/>
            <p:nvPr/>
          </p:nvSpPr>
          <p:spPr>
            <a:xfrm>
              <a:off x="950028" y="4399593"/>
              <a:ext cx="1226099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9" name="Google Shape;119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l="11409" t="52082" r="65322" b="11002"/>
            <a:stretch/>
          </p:blipFill>
          <p:spPr>
            <a:xfrm>
              <a:off x="406719" y="4296918"/>
              <a:ext cx="543302" cy="5746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0" name="Google Shape;120;p2"/>
          <p:cNvGrpSpPr/>
          <p:nvPr/>
        </p:nvGrpSpPr>
        <p:grpSpPr>
          <a:xfrm>
            <a:off x="6125283" y="3130471"/>
            <a:ext cx="2180570" cy="1316987"/>
            <a:chOff x="3136614" y="3083808"/>
            <a:chExt cx="2180570" cy="1316987"/>
          </a:xfrm>
        </p:grpSpPr>
        <p:sp>
          <p:nvSpPr>
            <p:cNvPr id="121" name="Google Shape;121;p2"/>
            <p:cNvSpPr txBox="1"/>
            <p:nvPr/>
          </p:nvSpPr>
          <p:spPr>
            <a:xfrm>
              <a:off x="3664489" y="3083808"/>
              <a:ext cx="10557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2" name="Google Shape;122;p2" title="ChatGPT Image 12 ago 2025, 11_12_37.png"/>
            <p:cNvPicPr preferRelativeResize="0"/>
            <p:nvPr/>
          </p:nvPicPr>
          <p:blipFill rotWithShape="1">
            <a:blip r:embed="rId6">
              <a:alphaModFix/>
            </a:blip>
            <a:srcRect l="13134" t="12485" b="17471"/>
            <a:stretch/>
          </p:blipFill>
          <p:spPr>
            <a:xfrm>
              <a:off x="3181673" y="3120978"/>
              <a:ext cx="471944" cy="3805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2"/>
            <p:cNvSpPr txBox="1"/>
            <p:nvPr/>
          </p:nvSpPr>
          <p:spPr>
            <a:xfrm>
              <a:off x="3664483" y="3514562"/>
              <a:ext cx="1517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Lesní požáry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4" name="Google Shape;124;p2" title="ChatGPT Image 12 ago 2025, 11_12_31.png"/>
            <p:cNvPicPr preferRelativeResize="0"/>
            <p:nvPr/>
          </p:nvPicPr>
          <p:blipFill rotWithShape="1">
            <a:blip r:embed="rId7">
              <a:alphaModFix/>
            </a:blip>
            <a:srcRect l="5963" t="13618" r="12351"/>
            <a:stretch/>
          </p:blipFill>
          <p:spPr>
            <a:xfrm>
              <a:off x="3136614" y="3501550"/>
              <a:ext cx="471945" cy="469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2"/>
            <p:cNvSpPr txBox="1"/>
            <p:nvPr/>
          </p:nvSpPr>
          <p:spPr>
            <a:xfrm>
              <a:off x="3662684" y="3957754"/>
              <a:ext cx="1654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G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 půdy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6" name="Google Shape;126;p2" title="ChatGPT Image 12 ago 2025, 11_45_50.png"/>
            <p:cNvPicPr preferRelativeResize="0"/>
            <p:nvPr/>
          </p:nvPicPr>
          <p:blipFill rotWithShape="1">
            <a:blip r:embed="rId8">
              <a:alphaModFix/>
            </a:blip>
            <a:srcRect l="8471" t="10434" r="11266" b="11256"/>
            <a:stretch/>
          </p:blipFill>
          <p:spPr>
            <a:xfrm>
              <a:off x="3184848" y="3990478"/>
              <a:ext cx="426886" cy="4103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136;p3">
            <a:extLst>
              <a:ext uri="{FF2B5EF4-FFF2-40B4-BE49-F238E27FC236}">
                <a16:creationId xmlns:a16="http://schemas.microsoft.com/office/drawing/2014/main" id="{1482908B-35A5-2B9A-D97E-76ED2FC7D303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000" b="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3" descr="A black and white line drawing of two building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3926" y="2125152"/>
            <a:ext cx="1727199" cy="172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3"/>
          <p:cNvSpPr txBox="1"/>
          <p:nvPr/>
        </p:nvSpPr>
        <p:spPr>
          <a:xfrm>
            <a:off x="142875" y="1409700"/>
            <a:ext cx="7123557" cy="264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514350" lvl="0" indent="-285750">
              <a:buClr>
                <a:schemeClr val="lt2"/>
              </a:buClr>
              <a:buSzPts val="1760"/>
              <a:buFont typeface="Arial"/>
              <a:buChar char="•"/>
            </a:pP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 model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altLang="de-DE" sz="1600" b="1" i="1" dirty="0">
                <a:solidFill>
                  <a:schemeClr val="accent4"/>
                </a:solidFill>
              </a:rPr>
              <a:t>The </a:t>
            </a:r>
            <a:r>
              <a:rPr lang="de-DE" altLang="de-DE" sz="1600" b="1" i="1" dirty="0" err="1">
                <a:solidFill>
                  <a:schemeClr val="accent4"/>
                </a:solidFill>
              </a:rPr>
              <a:t>SuPeRBE</a:t>
            </a:r>
            <a:r>
              <a:rPr lang="de-DE" altLang="de-DE" sz="1600" b="1" i="1" dirty="0">
                <a:solidFill>
                  <a:schemeClr val="accent4"/>
                </a:solidFill>
              </a:rPr>
              <a:t> </a:t>
            </a:r>
            <a:r>
              <a:rPr lang="de-DE" altLang="de-DE" sz="1600" b="1" i="1" dirty="0" err="1">
                <a:solidFill>
                  <a:schemeClr val="accent4"/>
                </a:solidFill>
              </a:rPr>
              <a:t>Decision</a:t>
            </a:r>
            <a:r>
              <a:rPr lang="de-DE" altLang="de-DE" sz="1600" b="1" i="1" dirty="0">
                <a:solidFill>
                  <a:schemeClr val="accent4"/>
                </a:solidFill>
              </a:rPr>
              <a:t>-Making Model</a:t>
            </a:r>
            <a:r>
              <a:rPr lang="cs-CZ" altLang="de-DE" sz="1600" b="1" dirty="0">
                <a:solidFill>
                  <a:schemeClr val="accent4"/>
                </a:solidFill>
              </a:rPr>
              <a:t>)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podporovaný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cs-CZ" sz="1600" b="0" i="1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building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cs-CZ" sz="1600" b="0" i="1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neighbourhood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nebo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strukturovaný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krokem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vedený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efektivních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intervencí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napříč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různými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měřítky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lvl="0" indent="-285750">
              <a:buClr>
                <a:schemeClr val="lt2"/>
              </a:buClr>
              <a:buSzPts val="1760"/>
              <a:buFont typeface="Arial"/>
              <a:buChar char="•"/>
            </a:pP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í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formuje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širším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měřítku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S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oučasně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poskytuje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 úrovni jednotlivých 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zásady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určují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ovlivňují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itera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kombinuje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technickou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příspěvky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zajištěna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inkluzivita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přizpůsobení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konkrétnímu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Úvod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 model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000" b="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líčové koncepty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43" name="Google Shape;143;p4"/>
          <p:cNvGraphicFramePr/>
          <p:nvPr>
            <p:extLst>
              <p:ext uri="{D42A27DB-BD31-4B8C-83A1-F6EECF244321}">
                <p14:modId xmlns:p14="http://schemas.microsoft.com/office/powerpoint/2010/main" val="3757149026"/>
              </p:ext>
            </p:extLst>
          </p:nvPr>
        </p:nvGraphicFramePr>
        <p:xfrm>
          <a:off x="1857144" y="1090651"/>
          <a:ext cx="5337700" cy="3486600"/>
        </p:xfrm>
        <a:graphic>
          <a:graphicData uri="http://schemas.openxmlformats.org/drawingml/2006/table">
            <a:tbl>
              <a:tblPr firstRow="1" bandRow="1">
                <a:noFill/>
                <a:tableStyleId>{1853B64D-183C-4DB2-8B3D-DD7A569E5B08}</a:tableStyleId>
              </a:tblPr>
              <a:tblGrid>
                <a:gridCol w="266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43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Hrozba</a:t>
                      </a:r>
                      <a:r>
                        <a:rPr lang="de-DE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(Hazard):</a:t>
                      </a: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Klimaticky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podmíněná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událost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Příklad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 </a:t>
                      </a:r>
                      <a:r>
                        <a:rPr lang="de-DE" b="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záplavy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bouř</a:t>
                      </a:r>
                      <a:r>
                        <a:rPr lang="cs-CZ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ky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b="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Expozice</a:t>
                      </a:r>
                      <a:r>
                        <a:rPr lang="de-DE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Exposure</a:t>
                      </a:r>
                      <a:r>
                        <a:rPr lang="de-DE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):</a:t>
                      </a: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 je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ohroženo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 </a:t>
                      </a:r>
                      <a:endParaRPr lang="cs-CZ" sz="1300" b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Příklad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sklep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náchylný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k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záplavám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budovy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),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kritická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infrastruktura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čtvrti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).</a:t>
                      </a:r>
                      <a:endParaRPr sz="1300" b="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3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Zranitelnost</a:t>
                      </a:r>
                      <a:r>
                        <a:rPr lang="cs-CZ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</a:t>
                      </a: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citlivý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je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ohrožený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prvek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Příklad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starý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kanalizační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systém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budovy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),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nedostatečné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množství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zeleně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čtvrti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).</a:t>
                      </a:r>
                      <a:endParaRPr sz="1300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/>
                        <a:t>Adaptivní</a:t>
                      </a:r>
                      <a:r>
                        <a:rPr lang="de-DE" sz="1400" b="1" u="none" strike="noStrike" cap="none" dirty="0"/>
                        <a:t> </a:t>
                      </a:r>
                      <a:r>
                        <a:rPr lang="de-DE" sz="1400" b="1" u="none" strike="noStrike" cap="none" dirty="0" err="1"/>
                        <a:t>kapacita</a:t>
                      </a:r>
                      <a:r>
                        <a:rPr lang="cs-CZ" sz="1400" b="1" u="none" strike="noStrike" cap="none" dirty="0"/>
                        <a:t>:</a:t>
                      </a:r>
                      <a:endParaRPr sz="1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 err="1"/>
                        <a:t>Schopnost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zvládat</a:t>
                      </a:r>
                      <a:r>
                        <a:rPr lang="de-DE" sz="1300" b="0" u="none" strike="noStrike" cap="none" dirty="0"/>
                        <a:t>, </a:t>
                      </a:r>
                      <a:r>
                        <a:rPr lang="de-DE" sz="1300" b="0" u="none" strike="noStrike" cap="none" dirty="0" err="1"/>
                        <a:t>zotavit</a:t>
                      </a:r>
                      <a:r>
                        <a:rPr lang="de-DE" sz="1300" b="0" u="none" strike="noStrike" cap="none" dirty="0"/>
                        <a:t> se </a:t>
                      </a:r>
                      <a:r>
                        <a:rPr lang="de-DE" sz="1300" b="0" u="none" strike="noStrike" cap="none" dirty="0" err="1"/>
                        <a:t>nebo</a:t>
                      </a:r>
                      <a:r>
                        <a:rPr lang="de-DE" sz="1300" b="0" u="none" strike="noStrike" cap="none" dirty="0"/>
                        <a:t> se </a:t>
                      </a:r>
                      <a:r>
                        <a:rPr lang="de-DE" sz="1300" b="0" u="none" strike="noStrike" cap="none" dirty="0" err="1"/>
                        <a:t>přizpůsobit</a:t>
                      </a:r>
                      <a:r>
                        <a:rPr lang="de-DE" sz="1300" b="0" u="none" strike="noStrike" cap="none" dirty="0"/>
                        <a:t>. </a:t>
                      </a:r>
                      <a:endParaRPr lang="cs-CZ" sz="13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 err="1"/>
                        <a:t>Příklad</a:t>
                      </a:r>
                      <a:r>
                        <a:rPr lang="de-DE" sz="1300" b="0" u="none" strike="noStrike" cap="none" dirty="0"/>
                        <a:t>: </a:t>
                      </a:r>
                      <a:r>
                        <a:rPr lang="de-DE" sz="1300" b="0" u="none" strike="noStrike" cap="none" dirty="0" err="1"/>
                        <a:t>zelená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střecha</a:t>
                      </a:r>
                      <a:r>
                        <a:rPr lang="de-DE" sz="1300" b="0" u="none" strike="noStrike" cap="none" dirty="0"/>
                        <a:t> / </a:t>
                      </a:r>
                      <a:r>
                        <a:rPr lang="de-DE" sz="1300" b="0" u="none" strike="noStrike" cap="none" dirty="0" err="1"/>
                        <a:t>dešťová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zahrada</a:t>
                      </a:r>
                      <a:r>
                        <a:rPr lang="de-DE" sz="1300" b="0" u="none" strike="noStrike" cap="none" dirty="0"/>
                        <a:t> → </a:t>
                      </a:r>
                      <a:r>
                        <a:rPr lang="de-DE" sz="1300" b="0" u="none" strike="noStrike" cap="none" dirty="0" err="1"/>
                        <a:t>pohlcuje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část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srážek</a:t>
                      </a:r>
                      <a:r>
                        <a:rPr lang="de-DE" sz="1300" b="0" u="none" strike="noStrike" cap="none" dirty="0"/>
                        <a:t>.</a:t>
                      </a:r>
                      <a:endParaRPr sz="13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4" name="Google Shape;144;p4"/>
          <p:cNvSpPr/>
          <p:nvPr/>
        </p:nvSpPr>
        <p:spPr>
          <a:xfrm>
            <a:off x="3824394" y="2262047"/>
            <a:ext cx="1205271" cy="114570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</a:t>
            </a:r>
            <a:r>
              <a:rPr lang="de-DE" sz="1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de-DE"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rizik</a:t>
            </a:r>
            <a:r>
              <a:rPr lang="de-DE" sz="1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de-DE"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napříč měřítky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136;p3">
            <a:extLst>
              <a:ext uri="{FF2B5EF4-FFF2-40B4-BE49-F238E27FC236}">
                <a16:creationId xmlns:a16="http://schemas.microsoft.com/office/drawing/2014/main" id="{A69E3814-21A6-919B-53C3-A58F3FA589F3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000" b="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 rám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ec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2" name="Google Shape;152;p5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r>
              <a:rPr lang="de-DE" sz="1600" b="1" dirty="0" err="1">
                <a:solidFill>
                  <a:schemeClr val="accent4"/>
                </a:solidFill>
              </a:rPr>
              <a:t>Účel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endParaRPr lang="cs-CZ" sz="1600" b="1" dirty="0">
              <a:solidFill>
                <a:schemeClr val="accent4"/>
              </a:solidFill>
            </a:endParaRPr>
          </a:p>
          <a:p>
            <a:pPr marL="685800" lvl="1" indent="0">
              <a:buSzPts val="1760"/>
              <a:buNone/>
            </a:pPr>
            <a:r>
              <a:rPr lang="de-DE" sz="1400" dirty="0" err="1"/>
              <a:t>Metod</a:t>
            </a:r>
            <a:r>
              <a:rPr lang="cs-CZ" sz="1400" dirty="0" err="1"/>
              <a:t>ika</a:t>
            </a:r>
            <a:r>
              <a:rPr lang="de-DE" sz="1400" dirty="0"/>
              <a:t> </a:t>
            </a:r>
            <a:r>
              <a:rPr lang="de-DE" sz="1400" dirty="0" err="1"/>
              <a:t>rozhodování</a:t>
            </a:r>
            <a:r>
              <a:rPr lang="de-DE" sz="1400" dirty="0"/>
              <a:t> </a:t>
            </a:r>
            <a:r>
              <a:rPr lang="de-DE" sz="1400" dirty="0" err="1"/>
              <a:t>poskytuje</a:t>
            </a:r>
            <a:r>
              <a:rPr lang="de-DE" sz="1400" dirty="0"/>
              <a:t> </a:t>
            </a:r>
            <a:r>
              <a:rPr lang="de-DE" sz="1400" b="1" dirty="0" err="1"/>
              <a:t>strukturovaný</a:t>
            </a:r>
            <a:r>
              <a:rPr lang="de-DE" sz="1400" dirty="0"/>
              <a:t>, </a:t>
            </a:r>
            <a:r>
              <a:rPr lang="de-DE" sz="1400" b="1" dirty="0" err="1"/>
              <a:t>krok</a:t>
            </a:r>
            <a:r>
              <a:rPr lang="de-DE" sz="1400" b="1" dirty="0"/>
              <a:t> </a:t>
            </a:r>
            <a:r>
              <a:rPr lang="de-DE" sz="1400" b="1" dirty="0" err="1"/>
              <a:t>za</a:t>
            </a:r>
            <a:r>
              <a:rPr lang="de-DE" sz="1400" b="1" dirty="0"/>
              <a:t> </a:t>
            </a:r>
            <a:r>
              <a:rPr lang="de-DE" sz="1400" b="1" dirty="0" err="1"/>
              <a:t>krokem</a:t>
            </a:r>
            <a:r>
              <a:rPr lang="de-DE" sz="1400" b="1" dirty="0"/>
              <a:t> </a:t>
            </a:r>
            <a:r>
              <a:rPr lang="de-DE" sz="1400" b="1" dirty="0" err="1"/>
              <a:t>vedený</a:t>
            </a:r>
            <a:r>
              <a:rPr lang="de-DE" sz="1400" b="1" dirty="0"/>
              <a:t> </a:t>
            </a:r>
            <a:r>
              <a:rPr lang="de-DE" sz="1400" dirty="0" err="1"/>
              <a:t>proces</a:t>
            </a:r>
            <a:r>
              <a:rPr lang="de-DE" sz="1400" dirty="0"/>
              <a:t> pro </a:t>
            </a:r>
            <a:r>
              <a:rPr lang="de-DE" sz="1400" dirty="0" err="1"/>
              <a:t>adaptaci</a:t>
            </a:r>
            <a:r>
              <a:rPr lang="de-DE" sz="1400" dirty="0"/>
              <a:t> na </a:t>
            </a:r>
            <a:r>
              <a:rPr lang="de-DE" sz="1400" dirty="0" err="1"/>
              <a:t>změnu</a:t>
            </a:r>
            <a:r>
              <a:rPr lang="de-DE" sz="1400" dirty="0"/>
              <a:t> </a:t>
            </a:r>
            <a:r>
              <a:rPr lang="de-DE" sz="1400" dirty="0" err="1"/>
              <a:t>klimatu</a:t>
            </a:r>
            <a:r>
              <a:rPr lang="de-DE" sz="1400" dirty="0"/>
              <a:t>, </a:t>
            </a:r>
            <a:r>
              <a:rPr lang="de-DE" sz="1400" dirty="0" err="1"/>
              <a:t>podporující</a:t>
            </a:r>
            <a:r>
              <a:rPr lang="de-DE" sz="1400" dirty="0"/>
              <a:t> </a:t>
            </a:r>
            <a:r>
              <a:rPr lang="de-DE" sz="1400" dirty="0" err="1"/>
              <a:t>obce</a:t>
            </a:r>
            <a:r>
              <a:rPr lang="de-DE" sz="1400" dirty="0"/>
              <a:t> a </a:t>
            </a:r>
            <a:r>
              <a:rPr lang="de-DE" sz="1400" dirty="0" err="1"/>
              <a:t>urbanisty</a:t>
            </a:r>
            <a:r>
              <a:rPr lang="de-DE" sz="1400" dirty="0"/>
              <a:t> </a:t>
            </a:r>
            <a:r>
              <a:rPr lang="de-DE" sz="1400" dirty="0" err="1"/>
              <a:t>při</a:t>
            </a:r>
            <a:r>
              <a:rPr lang="de-DE" sz="1400" dirty="0"/>
              <a:t> </a:t>
            </a:r>
            <a:r>
              <a:rPr lang="de-DE" sz="1400" b="1" dirty="0" err="1"/>
              <a:t>hodnocení</a:t>
            </a:r>
            <a:r>
              <a:rPr lang="de-DE" sz="1400" b="1" dirty="0"/>
              <a:t> </a:t>
            </a:r>
            <a:r>
              <a:rPr lang="de-DE" sz="1400" b="1" dirty="0" err="1"/>
              <a:t>rizik</a:t>
            </a:r>
            <a:r>
              <a:rPr lang="de-DE" sz="1400" dirty="0"/>
              <a:t>, </a:t>
            </a:r>
            <a:r>
              <a:rPr lang="de-DE" sz="1400" b="1" dirty="0" err="1"/>
              <a:t>stanovení</a:t>
            </a:r>
            <a:r>
              <a:rPr lang="de-DE" sz="1400" b="1" dirty="0"/>
              <a:t> </a:t>
            </a:r>
            <a:r>
              <a:rPr lang="de-DE" sz="1400" b="1" dirty="0" err="1"/>
              <a:t>priorit</a:t>
            </a:r>
            <a:r>
              <a:rPr lang="de-DE" sz="1400" dirty="0"/>
              <a:t> a </a:t>
            </a:r>
            <a:r>
              <a:rPr lang="de-DE" sz="1400" b="1" dirty="0" err="1"/>
              <a:t>implementaci</a:t>
            </a:r>
            <a:r>
              <a:rPr lang="de-DE" sz="1400" b="1" dirty="0"/>
              <a:t> </a:t>
            </a:r>
            <a:r>
              <a:rPr lang="de-DE" sz="1400" b="1" dirty="0" err="1"/>
              <a:t>adaptačních</a:t>
            </a:r>
            <a:r>
              <a:rPr lang="de-DE" sz="1400" b="1" dirty="0"/>
              <a:t> </a:t>
            </a:r>
            <a:r>
              <a:rPr lang="de-DE" sz="1400" b="1" dirty="0" err="1"/>
              <a:t>opatření</a:t>
            </a:r>
            <a:r>
              <a:rPr lang="de-DE" sz="1400" dirty="0"/>
              <a:t>.</a:t>
            </a:r>
            <a:endParaRPr lang="cs-CZ" sz="1400" dirty="0"/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endParaRPr lang="cs-CZ" sz="1600" dirty="0"/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r>
              <a:rPr lang="cs-CZ" sz="1600" b="1" dirty="0">
                <a:solidFill>
                  <a:schemeClr val="accent4"/>
                </a:solidFill>
              </a:rPr>
              <a:t>Rozsah: </a:t>
            </a:r>
          </a:p>
          <a:p>
            <a:pPr marL="685800" lvl="1" indent="0">
              <a:buSzPts val="1760"/>
              <a:buNone/>
            </a:pPr>
            <a:r>
              <a:rPr lang="cs-CZ" sz="1400" dirty="0"/>
              <a:t>Na základě normy </a:t>
            </a:r>
            <a:r>
              <a:rPr lang="cs-CZ" sz="1400" b="1" dirty="0"/>
              <a:t>DIN EN ISO 14091</a:t>
            </a:r>
            <a:r>
              <a:rPr lang="cs-CZ" sz="1400" dirty="0"/>
              <a:t> a </a:t>
            </a:r>
            <a:r>
              <a:rPr lang="cs-CZ" sz="1400" b="1" dirty="0"/>
              <a:t>hodnoticího systému RBE-CE </a:t>
            </a:r>
            <a:r>
              <a:rPr lang="cs-CZ" sz="1400" dirty="0"/>
              <a:t>umožňuje metodika rozhodování mezioborové a víceúrovňové hodnocení. Spolupracuje s </a:t>
            </a:r>
            <a:r>
              <a:rPr lang="cs-CZ" sz="1400" b="1" dirty="0"/>
              <a:t>RB </a:t>
            </a:r>
            <a:r>
              <a:rPr lang="cs-CZ" sz="1400" b="1" dirty="0" err="1"/>
              <a:t>Tool</a:t>
            </a:r>
            <a:r>
              <a:rPr lang="cs-CZ" sz="1400" b="1" dirty="0"/>
              <a:t> </a:t>
            </a:r>
            <a:r>
              <a:rPr lang="cs-CZ" sz="1400" dirty="0"/>
              <a:t>pro hodnocení na úrovni budov a </a:t>
            </a:r>
            <a:r>
              <a:rPr lang="cs-CZ" sz="1400" b="1" dirty="0"/>
              <a:t>RN </a:t>
            </a:r>
            <a:r>
              <a:rPr lang="cs-CZ" sz="1400" b="1" dirty="0" err="1"/>
              <a:t>Tool</a:t>
            </a:r>
            <a:r>
              <a:rPr lang="cs-CZ" sz="1400" b="1" dirty="0"/>
              <a:t> </a:t>
            </a:r>
            <a:r>
              <a:rPr lang="cs-CZ" sz="1400" dirty="0"/>
              <a:t>pro hodnocení na městské úrovni.</a:t>
            </a:r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endParaRPr lang="cs-CZ" sz="1600" dirty="0"/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r>
              <a:rPr lang="cs-CZ" sz="1600" b="1" dirty="0">
                <a:solidFill>
                  <a:schemeClr val="accent4"/>
                </a:solidFill>
              </a:rPr>
              <a:t>Hlavní přednosti: </a:t>
            </a:r>
          </a:p>
          <a:p>
            <a:pPr indent="0"/>
            <a:r>
              <a:rPr lang="cs-CZ" sz="1600" b="1" dirty="0"/>
              <a:t> </a:t>
            </a:r>
            <a:r>
              <a:rPr lang="de-DE" sz="1600" b="1" dirty="0"/>
              <a:t>-</a:t>
            </a:r>
            <a:r>
              <a:rPr lang="cs-CZ" sz="1600" b="1" dirty="0" err="1"/>
              <a:t>Iteraktivní</a:t>
            </a:r>
            <a:r>
              <a:rPr lang="cs-CZ" sz="1600" b="1" dirty="0"/>
              <a:t> a flexibilní: </a:t>
            </a:r>
            <a:r>
              <a:rPr lang="cs-CZ" sz="1600" dirty="0"/>
              <a:t>podporuje průběžné vzdělávání a adaptaci.</a:t>
            </a:r>
          </a:p>
          <a:p>
            <a:pPr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600" b="1" dirty="0"/>
              <a:t> -</a:t>
            </a:r>
            <a:r>
              <a:rPr lang="de-DE" sz="1600" b="1" dirty="0" err="1"/>
              <a:t>Participativní</a:t>
            </a:r>
            <a:r>
              <a:rPr lang="de-DE" sz="1600" b="1" dirty="0"/>
              <a:t>: </a:t>
            </a:r>
            <a:r>
              <a:rPr lang="de-DE" sz="1600" dirty="0" err="1"/>
              <a:t>zapojuje</a:t>
            </a:r>
            <a:r>
              <a:rPr lang="de-DE" sz="1600" dirty="0"/>
              <a:t> </a:t>
            </a:r>
            <a:r>
              <a:rPr lang="de-DE" sz="1600" dirty="0" err="1"/>
              <a:t>zainteresované</a:t>
            </a:r>
            <a:r>
              <a:rPr lang="de-DE" sz="1600" dirty="0"/>
              <a:t> </a:t>
            </a:r>
            <a:r>
              <a:rPr lang="de-DE" sz="1600" dirty="0" err="1"/>
              <a:t>strany</a:t>
            </a:r>
            <a:r>
              <a:rPr lang="cs-CZ" sz="1600" dirty="0"/>
              <a:t> (stakeholdery)</a:t>
            </a:r>
            <a:r>
              <a:rPr lang="de-DE" sz="1600" dirty="0"/>
              <a:t> v </a:t>
            </a:r>
            <a:r>
              <a:rPr lang="de-DE" sz="1600" dirty="0" err="1"/>
              <a:t>každé</a:t>
            </a:r>
            <a:r>
              <a:rPr lang="de-DE" sz="1600" dirty="0"/>
              <a:t> </a:t>
            </a:r>
            <a:r>
              <a:rPr lang="de-DE" sz="1600" dirty="0" err="1"/>
              <a:t>fázi</a:t>
            </a:r>
            <a:r>
              <a:rPr lang="de-DE" sz="1600" dirty="0"/>
              <a:t>.</a:t>
            </a:r>
            <a:endParaRPr sz="1600" dirty="0"/>
          </a:p>
          <a:p>
            <a:pPr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600" b="1" dirty="0"/>
              <a:t> -</a:t>
            </a:r>
            <a:r>
              <a:rPr lang="de-DE" sz="1600" b="1" dirty="0" err="1"/>
              <a:t>Škálovatelné</a:t>
            </a:r>
            <a:r>
              <a:rPr lang="de-DE" sz="1600" b="1" dirty="0"/>
              <a:t>: </a:t>
            </a:r>
            <a:r>
              <a:rPr lang="de-DE" sz="1600" dirty="0" err="1"/>
              <a:t>použitelné</a:t>
            </a:r>
            <a:r>
              <a:rPr lang="de-DE" sz="1600" dirty="0"/>
              <a:t> </a:t>
            </a:r>
            <a:r>
              <a:rPr lang="de-DE" sz="1600" dirty="0" err="1"/>
              <a:t>napříč</a:t>
            </a:r>
            <a:r>
              <a:rPr lang="de-DE" sz="1600" dirty="0"/>
              <a:t> </a:t>
            </a:r>
            <a:r>
              <a:rPr lang="de-DE" sz="1600" dirty="0" err="1"/>
              <a:t>městy</a:t>
            </a:r>
            <a:r>
              <a:rPr lang="de-DE" sz="1600" dirty="0"/>
              <a:t> a </a:t>
            </a:r>
            <a:r>
              <a:rPr lang="de-DE" sz="1600" dirty="0" err="1"/>
              <a:t>různými</a:t>
            </a:r>
            <a:r>
              <a:rPr lang="de-DE" sz="1600" dirty="0"/>
              <a:t> </a:t>
            </a:r>
            <a:r>
              <a:rPr lang="de-DE" sz="1600" dirty="0" err="1"/>
              <a:t>správními</a:t>
            </a:r>
            <a:r>
              <a:rPr lang="de-DE" sz="1600" dirty="0"/>
              <a:t> </a:t>
            </a:r>
            <a:r>
              <a:rPr lang="de-DE" sz="1600" dirty="0" err="1"/>
              <a:t>kontexty</a:t>
            </a:r>
            <a:r>
              <a:rPr lang="de-DE" sz="1600" b="1" dirty="0"/>
              <a:t>.</a:t>
            </a:r>
            <a:endParaRPr dirty="0"/>
          </a:p>
          <a:p>
            <a:pPr marL="68326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endParaRPr sz="1600" dirty="0"/>
          </a:p>
        </p:txBody>
      </p:sp>
      <p:sp>
        <p:nvSpPr>
          <p:cNvPr id="153" name="Google Shape;153;p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 adaptace na změnu klimatu v městském prostředí a na úrovni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 rámec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60" name="Google Shape;160;p6"/>
          <p:cNvGrpSpPr/>
          <p:nvPr/>
        </p:nvGrpSpPr>
        <p:grpSpPr>
          <a:xfrm>
            <a:off x="1300523" y="1654175"/>
            <a:ext cx="6087921" cy="3193086"/>
            <a:chOff x="856023" y="0"/>
            <a:chExt cx="6087921" cy="3193086"/>
          </a:xfrm>
        </p:grpSpPr>
        <p:sp>
          <p:nvSpPr>
            <p:cNvPr id="161" name="Google Shape;161;p6"/>
            <p:cNvSpPr/>
            <p:nvPr/>
          </p:nvSpPr>
          <p:spPr>
            <a:xfrm>
              <a:off x="856023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8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6"/>
            <p:cNvSpPr txBox="1"/>
            <p:nvPr/>
          </p:nvSpPr>
          <p:spPr>
            <a:xfrm>
              <a:off x="868741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1.</a:t>
              </a:r>
              <a:r>
                <a:rPr lang="de-DE" sz="13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Zahájení</a:t>
              </a:r>
              <a:endPara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991937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1127850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6"/>
            <p:cNvSpPr txBox="1"/>
            <p:nvPr/>
          </p:nvSpPr>
          <p:spPr>
            <a:xfrm>
              <a:off x="1140569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Výběr městské části a budov/y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991937" y="434246"/>
              <a:ext cx="135913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1127850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6"/>
            <p:cNvSpPr txBox="1"/>
            <p:nvPr/>
          </p:nvSpPr>
          <p:spPr>
            <a:xfrm>
              <a:off x="1140569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Výběr expertního týmu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991937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1127850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6"/>
            <p:cNvSpPr txBox="1"/>
            <p:nvPr/>
          </p:nvSpPr>
          <p:spPr>
            <a:xfrm>
              <a:off x="1140569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Sběr dat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991937" y="434246"/>
              <a:ext cx="135913" cy="195410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1127850" y="2171230"/>
              <a:ext cx="1031073" cy="51737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 txBox="1"/>
            <p:nvPr/>
          </p:nvSpPr>
          <p:spPr>
            <a:xfrm>
              <a:off x="1140569" y="2183948"/>
              <a:ext cx="1005636" cy="517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Identifikace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zúčastněných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stran</a:t>
              </a:r>
              <a:r>
                <a:rPr lang="cs-CZ" sz="900" dirty="0">
                  <a:latin typeface="Trebuchet MS"/>
                  <a:ea typeface="Trebuchet MS"/>
                  <a:cs typeface="Trebuchet MS"/>
                  <a:sym typeface="Trebuchet MS"/>
                </a:rPr>
                <a:t> (stakeholderů)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991937" y="434246"/>
              <a:ext cx="135913" cy="249691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1127850" y="275551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6"/>
            <p:cNvSpPr txBox="1"/>
            <p:nvPr/>
          </p:nvSpPr>
          <p:spPr>
            <a:xfrm>
              <a:off x="1115131" y="2784278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</a:t>
              </a:r>
              <a:r>
                <a:rPr lang="de-DE" sz="900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</a:t>
              </a:r>
              <a:r>
                <a:rPr lang="cs-CZ" sz="900" dirty="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</a:t>
              </a:r>
              <a:r>
                <a:rPr lang="de-DE" sz="900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ivní</a:t>
              </a:r>
              <a:r>
                <a:rPr lang="de-DE" sz="900" dirty="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metody</a:t>
              </a:r>
              <a:endParaRPr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2432284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76862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 txBox="1"/>
            <p:nvPr/>
          </p:nvSpPr>
          <p:spPr>
            <a:xfrm>
              <a:off x="2445003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2.P</a:t>
              </a:r>
              <a:r>
                <a:rPr lang="de-DE" sz="13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říprava</a:t>
              </a:r>
              <a:endPara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2568198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2704112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 txBox="1"/>
            <p:nvPr/>
          </p:nvSpPr>
          <p:spPr>
            <a:xfrm>
              <a:off x="2716830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Identifikace</a:t>
              </a:r>
              <a:r>
                <a:rPr lang="de-DE" sz="9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klimatick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ých</a:t>
              </a:r>
              <a:r>
                <a:rPr lang="de-DE" sz="9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900" dirty="0">
                  <a:latin typeface="Trebuchet MS"/>
                  <a:ea typeface="Trebuchet MS"/>
                  <a:cs typeface="Trebuchet MS"/>
                  <a:sym typeface="Trebuchet MS"/>
                </a:rPr>
                <a:t>hrozeb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2568198" y="434246"/>
              <a:ext cx="135913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2704112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 txBox="1"/>
            <p:nvPr/>
          </p:nvSpPr>
          <p:spPr>
            <a:xfrm>
              <a:off x="2716830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</a:t>
              </a:r>
              <a:r>
                <a:rPr lang="de-DE" sz="8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dentifikace</a:t>
              </a:r>
              <a:r>
                <a:rPr lang="de-DE" sz="8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8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klíčov</a:t>
              </a:r>
              <a:r>
                <a:rPr lang="de-DE" sz="800" dirty="0" err="1">
                  <a:latin typeface="Trebuchet MS"/>
                  <a:ea typeface="Trebuchet MS"/>
                  <a:cs typeface="Trebuchet MS"/>
                  <a:sym typeface="Trebuchet MS"/>
                </a:rPr>
                <a:t>ých</a:t>
              </a:r>
              <a:r>
                <a:rPr lang="de-DE" sz="8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800" dirty="0" err="1">
                  <a:latin typeface="Trebuchet MS"/>
                  <a:ea typeface="Trebuchet MS"/>
                  <a:cs typeface="Trebuchet MS"/>
                  <a:sym typeface="Trebuchet MS"/>
                </a:rPr>
                <a:t>městských</a:t>
              </a:r>
              <a:r>
                <a:rPr lang="de-DE" sz="8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8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sektor</a:t>
              </a:r>
              <a:r>
                <a:rPr lang="de-DE" sz="800" dirty="0" err="1">
                  <a:latin typeface="Trebuchet MS"/>
                  <a:ea typeface="Trebuchet MS"/>
                  <a:cs typeface="Trebuchet MS"/>
                  <a:sym typeface="Trebuchet MS"/>
                </a:rPr>
                <a:t>ů</a:t>
              </a:r>
              <a:endParaRPr sz="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2568198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2704112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 txBox="1"/>
            <p:nvPr/>
          </p:nvSpPr>
          <p:spPr>
            <a:xfrm>
              <a:off x="2716830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Kontextualizace </a:t>
              </a:r>
              <a:r>
                <a:rPr lang="de-DE" sz="9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RNTool a RBTool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2568198" y="434246"/>
              <a:ext cx="135913" cy="195410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2704112" y="2171230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 txBox="1"/>
            <p:nvPr/>
          </p:nvSpPr>
          <p:spPr>
            <a:xfrm>
              <a:off x="2716830" y="2183948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Identifikace zdrojů dat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2568198" y="434246"/>
              <a:ext cx="135913" cy="249691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2704112" y="271403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6"/>
            <p:cNvSpPr txBox="1"/>
            <p:nvPr/>
          </p:nvSpPr>
          <p:spPr>
            <a:xfrm>
              <a:off x="2716830" y="272675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</a:t>
              </a:r>
              <a:r>
                <a:rPr lang="de-DE" sz="9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tivní metody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4008545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63529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6"/>
            <p:cNvSpPr txBox="1"/>
            <p:nvPr/>
          </p:nvSpPr>
          <p:spPr>
            <a:xfrm>
              <a:off x="4021264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3.</a:t>
              </a:r>
              <a:r>
                <a:rPr lang="cs-CZ" sz="13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Analýza</a:t>
              </a:r>
              <a:endParaRPr sz="13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4144459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4280373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6"/>
            <p:cNvSpPr txBox="1"/>
            <p:nvPr/>
          </p:nvSpPr>
          <p:spPr>
            <a:xfrm>
              <a:off x="4293091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Zhodnocení současného stavu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4144459" y="434246"/>
              <a:ext cx="145376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4289836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6"/>
            <p:cNvSpPr txBox="1"/>
            <p:nvPr/>
          </p:nvSpPr>
          <p:spPr>
            <a:xfrm>
              <a:off x="4302554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Identifikace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slab</a:t>
              </a:r>
              <a:r>
                <a:rPr lang="cs-CZ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ých</a:t>
              </a:r>
              <a:r>
                <a:rPr lang="cs-CZ" sz="900" dirty="0">
                  <a:latin typeface="Trebuchet MS"/>
                  <a:ea typeface="Trebuchet MS"/>
                  <a:cs typeface="Trebuchet MS"/>
                  <a:sym typeface="Trebuchet MS"/>
                </a:rPr>
                <a:t> stránek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4144459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4280373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 txBox="1"/>
            <p:nvPr/>
          </p:nvSpPr>
          <p:spPr>
            <a:xfrm>
              <a:off x="4293091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Shrnující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zpráva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a </a:t>
              </a:r>
              <a:r>
                <a:rPr lang="de-DE" sz="9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SWOT </a:t>
              </a: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Anal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ýza</a:t>
              </a:r>
              <a:endParaRPr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4144459" y="434246"/>
              <a:ext cx="135913" cy="195410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4280373" y="2171230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6"/>
            <p:cNvSpPr txBox="1"/>
            <p:nvPr/>
          </p:nvSpPr>
          <p:spPr>
            <a:xfrm>
              <a:off x="4293091" y="2183948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</a:t>
              </a:r>
              <a:r>
                <a:rPr lang="de-DE" sz="9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tivní metody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5584806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6"/>
            <p:cNvSpPr txBox="1"/>
            <p:nvPr/>
          </p:nvSpPr>
          <p:spPr>
            <a:xfrm>
              <a:off x="5597525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4.</a:t>
              </a:r>
              <a:r>
                <a:rPr lang="cs-CZ" sz="13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Stanovení strategie</a:t>
              </a:r>
              <a:endParaRPr sz="13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5720720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5856634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6"/>
            <p:cNvSpPr txBox="1"/>
            <p:nvPr/>
          </p:nvSpPr>
          <p:spPr>
            <a:xfrm>
              <a:off x="5869352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Stanovení cílů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5720720" y="434246"/>
              <a:ext cx="135913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5856634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6"/>
            <p:cNvSpPr txBox="1"/>
            <p:nvPr/>
          </p:nvSpPr>
          <p:spPr>
            <a:xfrm>
              <a:off x="5869352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Identifikace omezení a re</a:t>
              </a: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strikcí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5720720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5856634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6"/>
            <p:cNvSpPr txBox="1"/>
            <p:nvPr/>
          </p:nvSpPr>
          <p:spPr>
            <a:xfrm>
              <a:off x="5869352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Participat</a:t>
              </a:r>
              <a:r>
                <a:rPr lang="de-DE" sz="9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ivní metody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1" name="Google Shape;221;p6"/>
          <p:cNvSpPr/>
          <p:nvPr/>
        </p:nvSpPr>
        <p:spPr>
          <a:xfrm>
            <a:off x="1340240" y="1417092"/>
            <a:ext cx="2882355" cy="19276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49A2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6"/>
          <p:cNvSpPr/>
          <p:nvPr/>
        </p:nvSpPr>
        <p:spPr>
          <a:xfrm>
            <a:off x="4474115" y="1410510"/>
            <a:ext cx="2882354" cy="19617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2DF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 adaptace na změnu klimatu v městském prostředí a na úrovni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" name="Google Shape;230;p7">
            <a:extLst>
              <a:ext uri="{FF2B5EF4-FFF2-40B4-BE49-F238E27FC236}">
                <a16:creationId xmlns:a16="http://schemas.microsoft.com/office/drawing/2014/main" id="{687216DE-03F3-52A4-1202-5CD2FB157F5C}"/>
              </a:ext>
            </a:extLst>
          </p:cNvPr>
          <p:cNvSpPr txBox="1">
            <a:spLocks/>
          </p:cNvSpPr>
          <p:nvPr/>
        </p:nvSpPr>
        <p:spPr>
          <a:xfrm>
            <a:off x="142875" y="950913"/>
            <a:ext cx="8556625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228600" indent="0"/>
            <a:r>
              <a:rPr lang="de-DE" sz="1600" dirty="0" err="1"/>
              <a:t>Přehled</a:t>
            </a:r>
            <a:r>
              <a:rPr lang="de-DE" sz="1600" dirty="0"/>
              <a:t> 8 </a:t>
            </a:r>
            <a:r>
              <a:rPr lang="de-DE" sz="1600" dirty="0" err="1"/>
              <a:t>fází</a:t>
            </a:r>
            <a:r>
              <a:rPr lang="de-DE" sz="1600" dirty="0"/>
              <a:t> </a:t>
            </a:r>
            <a:r>
              <a:rPr lang="de-DE" sz="1600" dirty="0" err="1"/>
              <a:t>metod</a:t>
            </a:r>
            <a:r>
              <a:rPr lang="cs-CZ" sz="1600" dirty="0" err="1"/>
              <a:t>iky</a:t>
            </a:r>
            <a:r>
              <a:rPr lang="de-DE" sz="1600" dirty="0"/>
              <a:t> </a:t>
            </a:r>
            <a:r>
              <a:rPr lang="de-DE" sz="1600" dirty="0" err="1"/>
              <a:t>rozhodování</a:t>
            </a:r>
            <a:r>
              <a:rPr lang="de-DE" sz="1600" dirty="0"/>
              <a:t>:</a:t>
            </a:r>
            <a:endParaRPr lang="de-DE" dirty="0"/>
          </a:p>
          <a:p>
            <a:pPr marL="514350" indent="-173990">
              <a:buFont typeface="Arial"/>
              <a:buNone/>
            </a:pPr>
            <a:endParaRPr lang="de-DE" sz="1600" dirty="0">
              <a:latin typeface="Arial"/>
              <a:ea typeface="Arial"/>
              <a:cs typeface="Arial"/>
              <a:sym typeface="Arial"/>
            </a:endParaRPr>
          </a:p>
          <a:p>
            <a:pPr marL="514350" indent="-173990">
              <a:buFont typeface="Arial"/>
              <a:buNone/>
            </a:pPr>
            <a:endParaRPr lang="de-DE" sz="1600" dirty="0">
              <a:latin typeface="Arial"/>
              <a:ea typeface="Arial"/>
              <a:cs typeface="Arial"/>
              <a:sym typeface="Arial"/>
            </a:endParaRPr>
          </a:p>
          <a:p>
            <a:pPr marL="514350" indent="-173990">
              <a:buFont typeface="Arial"/>
              <a:buNone/>
            </a:pPr>
            <a:endParaRPr lang="de-DE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7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8556625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/>
              <a:t>Přehled</a:t>
            </a:r>
            <a:r>
              <a:rPr lang="de-DE" sz="1600" dirty="0"/>
              <a:t> 8 </a:t>
            </a:r>
            <a:r>
              <a:rPr lang="de-DE" sz="1600" dirty="0" err="1"/>
              <a:t>fází</a:t>
            </a:r>
            <a:r>
              <a:rPr lang="de-DE" sz="1600" dirty="0"/>
              <a:t> </a:t>
            </a:r>
            <a:r>
              <a:rPr lang="de-DE" sz="1600" dirty="0" err="1"/>
              <a:t>metod</a:t>
            </a:r>
            <a:r>
              <a:rPr lang="cs-CZ" sz="1600" dirty="0" err="1"/>
              <a:t>ik</a:t>
            </a:r>
            <a:r>
              <a:rPr lang="de-DE" sz="1600" dirty="0"/>
              <a:t>y </a:t>
            </a:r>
            <a:r>
              <a:rPr lang="de-DE" sz="1600" dirty="0" err="1"/>
              <a:t>rozhodování</a:t>
            </a:r>
            <a:r>
              <a:rPr lang="de-DE" sz="1600" dirty="0"/>
              <a:t>: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231" name="Google Shape;231;p7"/>
          <p:cNvSpPr/>
          <p:nvPr/>
        </p:nvSpPr>
        <p:spPr>
          <a:xfrm>
            <a:off x="1323510" y="1435554"/>
            <a:ext cx="2968235" cy="17910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6E9B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4491850" y="1425576"/>
            <a:ext cx="2949695" cy="17910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AF4D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7"/>
          <p:cNvGrpSpPr/>
          <p:nvPr/>
        </p:nvGrpSpPr>
        <p:grpSpPr>
          <a:xfrm>
            <a:off x="1290346" y="1641476"/>
            <a:ext cx="6139481" cy="2627542"/>
            <a:chOff x="510847" y="0"/>
            <a:chExt cx="6139481" cy="2627542"/>
          </a:xfrm>
        </p:grpSpPr>
        <p:sp>
          <p:nvSpPr>
            <p:cNvPr id="234" name="Google Shape;234;p7"/>
            <p:cNvSpPr/>
            <p:nvPr/>
          </p:nvSpPr>
          <p:spPr>
            <a:xfrm>
              <a:off x="510847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8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7"/>
            <p:cNvSpPr txBox="1"/>
            <p:nvPr/>
          </p:nvSpPr>
          <p:spPr>
            <a:xfrm>
              <a:off x="523673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5.Adapta</a:t>
              </a:r>
              <a:r>
                <a:rPr lang="de-DE" sz="1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ční scénáře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647911" y="437923"/>
              <a:ext cx="137064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784976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797803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Tvorba scénářů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647911" y="437923"/>
              <a:ext cx="137064" cy="87584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784976" y="109480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797803" y="110763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Výběr intervencí</a:t>
              </a:r>
              <a:endParaRPr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647911" y="437923"/>
              <a:ext cx="137064" cy="142325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784976" y="164221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7"/>
            <p:cNvSpPr txBox="1"/>
            <p:nvPr/>
          </p:nvSpPr>
          <p:spPr>
            <a:xfrm>
              <a:off x="797803" y="1655040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Mechanism</a:t>
              </a: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y financování</a:t>
              </a:r>
              <a:endParaRPr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647911" y="437923"/>
              <a:ext cx="137064" cy="19706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784976" y="218961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7"/>
            <p:cNvSpPr txBox="1"/>
            <p:nvPr/>
          </p:nvSpPr>
          <p:spPr>
            <a:xfrm>
              <a:off x="797803" y="220244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ativní</a:t>
              </a: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Metod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y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2101219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76862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7"/>
            <p:cNvSpPr txBox="1"/>
            <p:nvPr/>
          </p:nvSpPr>
          <p:spPr>
            <a:xfrm>
              <a:off x="2114046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6.</a:t>
              </a:r>
              <a:r>
                <a:rPr lang="de-DE" sz="1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Rozhodovací proces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2238284" y="437923"/>
              <a:ext cx="137066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2375351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7"/>
            <p:cNvSpPr txBox="1"/>
            <p:nvPr/>
          </p:nvSpPr>
          <p:spPr>
            <a:xfrm>
              <a:off x="2388177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Zhodnocení scénářů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2238284" y="437923"/>
              <a:ext cx="137066" cy="87584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2375351" y="109480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7"/>
            <p:cNvSpPr txBox="1"/>
            <p:nvPr/>
          </p:nvSpPr>
          <p:spPr>
            <a:xfrm>
              <a:off x="2388177" y="110763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Proces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hodnocení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/</a:t>
              </a:r>
              <a:endParaRPr lang="cs-CZ" sz="900" dirty="0"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přiřazení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priorit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2238284" y="437923"/>
              <a:ext cx="137066" cy="142325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2375351" y="164221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7"/>
            <p:cNvSpPr txBox="1"/>
            <p:nvPr/>
          </p:nvSpPr>
          <p:spPr>
            <a:xfrm>
              <a:off x="2388177" y="1655040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Výběr vhodných scénářů</a:t>
              </a:r>
              <a:endParaRPr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2238284" y="437923"/>
              <a:ext cx="136302" cy="19706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2374587" y="218961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7"/>
            <p:cNvSpPr txBox="1"/>
            <p:nvPr/>
          </p:nvSpPr>
          <p:spPr>
            <a:xfrm>
              <a:off x="2387414" y="220244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tivní</a:t>
              </a: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Metod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y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3690068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63529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7"/>
            <p:cNvSpPr txBox="1"/>
            <p:nvPr/>
          </p:nvSpPr>
          <p:spPr>
            <a:xfrm>
              <a:off x="3702895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7. </a:t>
              </a:r>
              <a:r>
                <a:rPr lang="de-DE" sz="1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Adaptační koncept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3827133" y="437923"/>
              <a:ext cx="137064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3964198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7"/>
            <p:cNvSpPr txBox="1"/>
            <p:nvPr/>
          </p:nvSpPr>
          <p:spPr>
            <a:xfrm>
              <a:off x="3977025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Vymezení konceptu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5279679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7"/>
            <p:cNvSpPr txBox="1"/>
            <p:nvPr/>
          </p:nvSpPr>
          <p:spPr>
            <a:xfrm>
              <a:off x="5292506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8.Implementa</a:t>
              </a:r>
              <a:r>
                <a:rPr lang="de-DE" sz="1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ce</a:t>
              </a:r>
              <a:r>
                <a:rPr lang="de-DE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</a:t>
              </a:r>
              <a:r>
                <a:rPr lang="de-DE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Monitoring</a:t>
              </a:r>
              <a:endParaRPr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5416744" y="437923"/>
              <a:ext cx="137064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5553809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7"/>
            <p:cNvSpPr txBox="1"/>
            <p:nvPr/>
          </p:nvSpPr>
          <p:spPr>
            <a:xfrm>
              <a:off x="5566636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Itera</a:t>
              </a:r>
              <a:r>
                <a:rPr lang="cs-CZ" sz="10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</a:t>
              </a:r>
              <a:r>
                <a:rPr lang="de-DE" sz="10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</a:t>
              </a:r>
              <a:r>
                <a:rPr lang="de-DE" sz="1000" dirty="0" err="1">
                  <a:latin typeface="Trebuchet MS"/>
                  <a:ea typeface="Trebuchet MS"/>
                  <a:cs typeface="Trebuchet MS"/>
                  <a:sym typeface="Trebuchet MS"/>
                </a:rPr>
                <a:t>ní</a:t>
              </a:r>
              <a:r>
                <a:rPr lang="de-DE" sz="10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1000" dirty="0">
                  <a:latin typeface="Trebuchet MS"/>
                  <a:ea typeface="Trebuchet MS"/>
                  <a:cs typeface="Trebuchet MS"/>
                  <a:sym typeface="Trebuchet MS"/>
                </a:rPr>
                <a:t>p</a:t>
              </a:r>
              <a:r>
                <a:rPr lang="de-DE" sz="10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roces</a:t>
              </a:r>
              <a:endParaRPr sz="10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72" name="Google Shape;272;p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 adaptace na změnu klimatu v městském prostředí a na úrovni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"/>
          <p:cNvSpPr/>
          <p:nvPr/>
        </p:nvSpPr>
        <p:spPr>
          <a:xfrm>
            <a:off x="323850" y="1506694"/>
            <a:ext cx="6034204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8"/>
          <p:cNvSpPr txBox="1"/>
          <p:nvPr/>
        </p:nvSpPr>
        <p:spPr>
          <a:xfrm>
            <a:off x="296864" y="475226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0" name="Google Shape;280;p8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7112851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Vymezit</a:t>
            </a:r>
            <a:r>
              <a:rPr lang="de-DE" sz="1600" dirty="0"/>
              <a:t> </a:t>
            </a:r>
            <a:r>
              <a:rPr lang="de-DE" sz="1600" dirty="0" err="1"/>
              <a:t>rozsah</a:t>
            </a:r>
            <a:r>
              <a:rPr lang="de-DE" sz="1600" dirty="0"/>
              <a:t> a </a:t>
            </a:r>
            <a:r>
              <a:rPr lang="cs-CZ" sz="1600" dirty="0"/>
              <a:t>určit</a:t>
            </a:r>
            <a:r>
              <a:rPr lang="de-DE" sz="1600" dirty="0"/>
              <a:t> </a:t>
            </a:r>
            <a:r>
              <a:rPr lang="de-DE" sz="1600" dirty="0" err="1"/>
              <a:t>základy</a:t>
            </a:r>
            <a:r>
              <a:rPr lang="de-DE" sz="1600" dirty="0"/>
              <a:t> </a:t>
            </a:r>
            <a:r>
              <a:rPr lang="de-DE" sz="1600" dirty="0" err="1"/>
              <a:t>konceptu</a:t>
            </a:r>
            <a:r>
              <a:rPr lang="de-DE" sz="1600" dirty="0"/>
              <a:t> </a:t>
            </a:r>
            <a:r>
              <a:rPr lang="de-DE" sz="1600" dirty="0" err="1"/>
              <a:t>adaptace</a:t>
            </a:r>
            <a:r>
              <a:rPr lang="de-DE" sz="1600" dirty="0"/>
              <a:t> na </a:t>
            </a:r>
            <a:r>
              <a:rPr lang="de-DE" sz="1600" dirty="0" err="1"/>
              <a:t>úrovni</a:t>
            </a:r>
            <a:r>
              <a:rPr lang="de-DE" sz="1600" dirty="0"/>
              <a:t> </a:t>
            </a:r>
            <a:r>
              <a:rPr lang="de-DE" sz="1600" dirty="0" err="1"/>
              <a:t>budovy</a:t>
            </a:r>
            <a:r>
              <a:rPr lang="de-DE" sz="1600" dirty="0"/>
              <a:t>/</a:t>
            </a:r>
            <a:r>
              <a:rPr lang="de-DE" sz="1600" dirty="0" err="1"/>
              <a:t>čtvrti</a:t>
            </a:r>
            <a:r>
              <a:rPr lang="de-DE" sz="1600" dirty="0"/>
              <a:t> (</a:t>
            </a:r>
            <a:r>
              <a:rPr lang="de-DE" sz="1600" dirty="0" err="1"/>
              <a:t>sousedství</a:t>
            </a:r>
            <a:r>
              <a:rPr lang="de-DE" sz="1600" dirty="0"/>
              <a:t>).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281" name="Google Shape;281;p8"/>
          <p:cNvSpPr txBox="1"/>
          <p:nvPr/>
        </p:nvSpPr>
        <p:spPr>
          <a:xfrm>
            <a:off x="341062" y="1642156"/>
            <a:ext cx="5959474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b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Poskytnout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fyzické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funkční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sociální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aspekty</a:t>
            </a: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Vymezit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hranice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pomocí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blízkost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vlastnictví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období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výstavby</a:t>
            </a: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Seznam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řízení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připraveno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sti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Zřídit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expertní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tým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pracovní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skupina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):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menována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obcí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Pracovní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skupina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řídí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funguje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jako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propojovací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kontaktní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bod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Sběr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klíčových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dat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Shromáždit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kvantitativní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klimatickém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profilu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zranitelnostech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rizicích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Terénní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šetření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průzkumy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dotazníky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workshopy</a:t>
            </a: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82" name="Google Shape;282;p8"/>
          <p:cNvGrpSpPr/>
          <p:nvPr/>
        </p:nvGrpSpPr>
        <p:grpSpPr>
          <a:xfrm>
            <a:off x="6777584" y="1845305"/>
            <a:ext cx="1899913" cy="2412612"/>
            <a:chOff x="4688110" y="2902026"/>
            <a:chExt cx="1365672" cy="1734204"/>
          </a:xfrm>
        </p:grpSpPr>
        <p:pic>
          <p:nvPicPr>
            <p:cNvPr id="283" name="Google Shape;283;p8" descr="BERGFEX: Schnifis: Dovolená Schnifis - Cestování Schnifis"/>
            <p:cNvPicPr preferRelativeResize="0"/>
            <p:nvPr/>
          </p:nvPicPr>
          <p:blipFill rotWithShape="1">
            <a:blip r:embed="rId3">
              <a:alphaModFix/>
            </a:blip>
            <a:srcRect l="15968" r="17027"/>
            <a:stretch/>
          </p:blipFill>
          <p:spPr>
            <a:xfrm>
              <a:off x="4688110" y="2902026"/>
              <a:ext cx="1365672" cy="1366906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84" name="Google Shape;284;p8"/>
            <p:cNvSpPr/>
            <p:nvPr/>
          </p:nvSpPr>
          <p:spPr>
            <a:xfrm>
              <a:off x="4773937" y="4382382"/>
              <a:ext cx="1194016" cy="2538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5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SCHNIFIS [AT]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5" name="Google Shape;285;p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2" name="Google Shape;292;p9"/>
          <p:cNvSpPr txBox="1"/>
          <p:nvPr/>
        </p:nvSpPr>
        <p:spPr>
          <a:xfrm>
            <a:off x="142876" y="954189"/>
            <a:ext cx="689610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>
              <a:buClr>
                <a:schemeClr val="lt2"/>
              </a:buClr>
              <a:buSzPts val="1760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dentifi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kace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dirty="0"/>
              <a:t> 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úřady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/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místní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správa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územní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bezpečnost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ochrana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zdraví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zelené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plochy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mobilita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Odborníci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územního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správa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energií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cs-CZ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návrh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krajiny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Dodavatelé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služeb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energie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voda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odpad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cs-CZ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Veřejnost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spolky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cs-CZ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neziskové organizace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kluby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politici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Externí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subjekty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banky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financování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Rol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rámi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platformy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Vlastník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zahajuje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řídí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obec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/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vlastník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nemovitosti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Hodnotitel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provádí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odborníci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Pozorovatel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posuzuje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poskytuje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veřejnost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služeb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financující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subjekty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metody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Úvodní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schůzky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mapování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cs-CZ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návštěvy místa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rozhovory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5513" y="1168555"/>
            <a:ext cx="1584324" cy="158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9"/>
          <p:cNvSpPr txBox="1"/>
          <p:nvPr/>
        </p:nvSpPr>
        <p:spPr>
          <a:xfrm>
            <a:off x="0" y="6067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1" name="Google Shape;301;p10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7446644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>
                <a:solidFill>
                  <a:schemeClr val="dk1"/>
                </a:solidFill>
              </a:rPr>
              <a:t>Výběr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městské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oblasti</a:t>
            </a:r>
            <a:r>
              <a:rPr lang="de-DE" sz="1600" dirty="0">
                <a:solidFill>
                  <a:schemeClr val="dk1"/>
                </a:solidFill>
              </a:rPr>
              <a:t> a </a:t>
            </a:r>
            <a:r>
              <a:rPr lang="de-DE" sz="1600" dirty="0" err="1">
                <a:solidFill>
                  <a:schemeClr val="dk1"/>
                </a:solidFill>
              </a:rPr>
              <a:t>budov</a:t>
            </a:r>
            <a:r>
              <a:rPr lang="de-DE" sz="1600" dirty="0"/>
              <a:t>. </a:t>
            </a:r>
            <a:r>
              <a:rPr lang="de-DE" sz="1600" dirty="0" err="1">
                <a:solidFill>
                  <a:schemeClr val="dk1"/>
                </a:solidFill>
              </a:rPr>
              <a:t>Identifikace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cs-CZ" sz="1600" dirty="0"/>
              <a:t>stakeholderů.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302" name="Google Shape;302;p10"/>
          <p:cNvSpPr txBox="1"/>
          <p:nvPr/>
        </p:nvSpPr>
        <p:spPr>
          <a:xfrm>
            <a:off x="98799" y="4597854"/>
            <a:ext cx="2934896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Příklad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pilotního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</a:t>
            </a:r>
            <a:r>
              <a:rPr lang="cs-CZ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rojektu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2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de-DE" sz="12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Rakousko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3" name="Google Shape;303;p10"/>
          <p:cNvPicPr preferRelativeResize="0"/>
          <p:nvPr/>
        </p:nvPicPr>
        <p:blipFill rotWithShape="1">
          <a:blip r:embed="rId3">
            <a:alphaModFix/>
          </a:blip>
          <a:srcRect l="6036" t="3109" r="5049" b="8539"/>
          <a:stretch/>
        </p:blipFill>
        <p:spPr>
          <a:xfrm>
            <a:off x="410684" y="1684287"/>
            <a:ext cx="2530627" cy="284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0" descr="A building with a steeple and grass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7121" y="1684287"/>
            <a:ext cx="1654574" cy="120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0" descr="A building with a blue door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07120" y="3288689"/>
            <a:ext cx="1653964" cy="1240473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0"/>
          <p:cNvSpPr txBox="1"/>
          <p:nvPr/>
        </p:nvSpPr>
        <p:spPr>
          <a:xfrm>
            <a:off x="3427646" y="2915276"/>
            <a:ext cx="2031738" cy="262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Základní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škola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2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7" name="Google Shape;307;p10"/>
          <p:cNvSpPr txBox="1"/>
          <p:nvPr/>
        </p:nvSpPr>
        <p:spPr>
          <a:xfrm>
            <a:off x="3427646" y="4552096"/>
            <a:ext cx="2068049" cy="262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Obecní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úřad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2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8" name="Google Shape;308;p10"/>
          <p:cNvSpPr txBox="1"/>
          <p:nvPr/>
        </p:nvSpPr>
        <p:spPr>
          <a:xfrm>
            <a:off x="5636881" y="1615902"/>
            <a:ext cx="3222900" cy="247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kace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Občané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Členové</a:t>
            </a:r>
            <a:r>
              <a:rPr lang="de-DE" sz="16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hasičského</a:t>
            </a:r>
            <a:r>
              <a:rPr lang="de-DE" sz="16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sboru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Farm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áři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Zástupci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správy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Urbanisté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architekti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Správci</a:t>
            </a:r>
            <a:r>
              <a:rPr lang="de-DE" sz="16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energií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9" name="Google Shape;309;p10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6" name="Google Shape;316;p11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>
                <a:solidFill>
                  <a:schemeClr val="dk1"/>
                </a:solidFill>
              </a:rPr>
              <a:t>Sběr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kvalitativních</a:t>
            </a:r>
            <a:r>
              <a:rPr lang="de-DE" sz="1600" dirty="0">
                <a:solidFill>
                  <a:schemeClr val="dk1"/>
                </a:solidFill>
              </a:rPr>
              <a:t> a </a:t>
            </a:r>
            <a:r>
              <a:rPr lang="de-DE" sz="1600" dirty="0" err="1">
                <a:solidFill>
                  <a:schemeClr val="dk1"/>
                </a:solidFill>
              </a:rPr>
              <a:t>kvantitativníc</a:t>
            </a:r>
            <a:r>
              <a:rPr lang="de-DE" sz="1600" dirty="0" err="1"/>
              <a:t>h</a:t>
            </a:r>
            <a:r>
              <a:rPr lang="de-DE" sz="1600" dirty="0"/>
              <a:t> </a:t>
            </a:r>
            <a:r>
              <a:rPr lang="de-DE" sz="1600" dirty="0" err="1"/>
              <a:t>podkladů</a:t>
            </a:r>
            <a:r>
              <a:rPr lang="de-DE" sz="1600" dirty="0"/>
              <a:t>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317" name="Google Shape;317;p11"/>
          <p:cNvSpPr txBox="1"/>
          <p:nvPr/>
        </p:nvSpPr>
        <p:spPr>
          <a:xfrm>
            <a:off x="5142001" y="4221219"/>
            <a:ext cx="31593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Mapa zobrazující silné fyzické zatížení způsobené tepelnou zátěží v oblasti Schnifis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8" name="Google Shape;318;p11" descr="A map of a city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5647" y="1731424"/>
            <a:ext cx="3512119" cy="2375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1" descr="A screenshot of a model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l="999" t="17087" r="25333" b="1112"/>
          <a:stretch/>
        </p:blipFill>
        <p:spPr>
          <a:xfrm>
            <a:off x="6829430" y="460299"/>
            <a:ext cx="1777079" cy="1157149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1"/>
          <p:cNvSpPr txBox="1"/>
          <p:nvPr/>
        </p:nvSpPr>
        <p:spPr>
          <a:xfrm>
            <a:off x="296864" y="1936107"/>
            <a:ext cx="4111800" cy="27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Blízkost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záplavového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území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Sucho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lesních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zemědělských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oblastech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Efekt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tepelného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ostrova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Nedostatek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financí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Nedostatek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prostoru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odv</a:t>
            </a:r>
            <a:r>
              <a:rPr lang="cs-CZ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edení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záplavové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vody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Rostoucí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bytová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výstavba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1" name="Google Shape;321;p11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8" name="Google Shape;328;p12"/>
          <p:cNvSpPr txBox="1"/>
          <p:nvPr/>
        </p:nvSpPr>
        <p:spPr>
          <a:xfrm>
            <a:off x="142876" y="868363"/>
            <a:ext cx="652923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Když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zahajujete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koho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nejprve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zapojit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proč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29" name="Google Shape;329;p12"/>
          <p:cNvGrpSpPr/>
          <p:nvPr/>
        </p:nvGrpSpPr>
        <p:grpSpPr>
          <a:xfrm>
            <a:off x="6307429" y="1204236"/>
            <a:ext cx="2289596" cy="3070939"/>
            <a:chOff x="6458503" y="868363"/>
            <a:chExt cx="2289596" cy="3070939"/>
          </a:xfrm>
        </p:grpSpPr>
        <p:grpSp>
          <p:nvGrpSpPr>
            <p:cNvPr id="330" name="Google Shape;330;p12"/>
            <p:cNvGrpSpPr/>
            <p:nvPr/>
          </p:nvGrpSpPr>
          <p:grpSpPr>
            <a:xfrm>
              <a:off x="6776073" y="868363"/>
              <a:ext cx="1908403" cy="1468753"/>
              <a:chOff x="2267894" y="2514038"/>
              <a:chExt cx="1345617" cy="822960"/>
            </a:xfrm>
          </p:grpSpPr>
          <p:sp>
            <p:nvSpPr>
              <p:cNvPr id="331" name="Google Shape;331;p12"/>
              <p:cNvSpPr/>
              <p:nvPr/>
            </p:nvSpPr>
            <p:spPr>
              <a:xfrm>
                <a:off x="2267894" y="2514038"/>
                <a:ext cx="1345617" cy="822960"/>
              </a:xfrm>
              <a:prstGeom prst="cloud">
                <a:avLst/>
              </a:prstGeom>
              <a:solidFill>
                <a:srgbClr val="E8EDEE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12"/>
              <p:cNvSpPr txBox="1"/>
              <p:nvPr/>
            </p:nvSpPr>
            <p:spPr>
              <a:xfrm>
                <a:off x="2394029" y="2663664"/>
                <a:ext cx="5214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Urban</a:t>
                </a: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ista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12"/>
              <p:cNvSpPr txBox="1"/>
              <p:nvPr/>
            </p:nvSpPr>
            <p:spPr>
              <a:xfrm>
                <a:off x="2335790" y="2917688"/>
                <a:ext cx="660300" cy="18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Obecní zastupitelé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4" name="Google Shape;334;p12"/>
              <p:cNvSpPr txBox="1"/>
              <p:nvPr/>
            </p:nvSpPr>
            <p:spPr>
              <a:xfrm>
                <a:off x="2789142" y="2639370"/>
                <a:ext cx="6039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Výzkumník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12"/>
              <p:cNvSpPr txBox="1"/>
              <p:nvPr/>
            </p:nvSpPr>
            <p:spPr>
              <a:xfrm>
                <a:off x="2590542" y="2790670"/>
                <a:ext cx="5214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Archite</a:t>
                </a: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</a:t>
                </a:r>
                <a:r>
                  <a:rPr lang="de-DE" sz="800" b="0" i="0" u="none" strike="noStrike" cap="non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6" name="Google Shape;336;p12"/>
              <p:cNvSpPr txBox="1"/>
              <p:nvPr/>
            </p:nvSpPr>
            <p:spPr>
              <a:xfrm>
                <a:off x="3064666" y="2776989"/>
                <a:ext cx="521400" cy="18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Správce energií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7" name="Google Shape;337;p12"/>
              <p:cNvSpPr txBox="1"/>
              <p:nvPr/>
            </p:nvSpPr>
            <p:spPr>
              <a:xfrm>
                <a:off x="2910852" y="2992905"/>
                <a:ext cx="5214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Developer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38" name="Google Shape;338;p12"/>
            <p:cNvSpPr txBox="1"/>
            <p:nvPr/>
          </p:nvSpPr>
          <p:spPr>
            <a:xfrm>
              <a:off x="6458503" y="3731429"/>
              <a:ext cx="955144" cy="2006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775" tIns="38375" rIns="76775" bIns="383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8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ADMINISTR</a:t>
              </a:r>
              <a:r>
                <a:rPr lang="de-DE" sz="8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ÁTOR</a:t>
              </a:r>
              <a:endParaRPr sz="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39" name="Google Shape;339;p12"/>
            <p:cNvSpPr txBox="1"/>
            <p:nvPr/>
          </p:nvSpPr>
          <p:spPr>
            <a:xfrm>
              <a:off x="7328225" y="3738602"/>
              <a:ext cx="796800" cy="20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775" tIns="38375" rIns="76775" bIns="383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8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VLASTNÍK</a:t>
              </a:r>
              <a:endParaRPr sz="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0" name="Google Shape;340;p12"/>
            <p:cNvSpPr txBox="1"/>
            <p:nvPr/>
          </p:nvSpPr>
          <p:spPr>
            <a:xfrm>
              <a:off x="7951299" y="3731427"/>
              <a:ext cx="796800" cy="20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775" tIns="38375" rIns="76775" bIns="383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8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HODNOTITEL</a:t>
              </a:r>
              <a:endParaRPr sz="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1" name="Google Shape;341;p12"/>
            <p:cNvSpPr/>
            <p:nvPr/>
          </p:nvSpPr>
          <p:spPr>
            <a:xfrm rot="5400000">
              <a:off x="7104609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2DF88"/>
            </a:solidFill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2"/>
            <p:cNvSpPr/>
            <p:nvPr/>
          </p:nvSpPr>
          <p:spPr>
            <a:xfrm rot="5400000">
              <a:off x="7797346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2DF88"/>
            </a:solidFill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3" name="Google Shape;343;p12"/>
            <p:cNvGrpSpPr/>
            <p:nvPr/>
          </p:nvGrpSpPr>
          <p:grpSpPr>
            <a:xfrm>
              <a:off x="6704514" y="2963732"/>
              <a:ext cx="499493" cy="686804"/>
              <a:chOff x="5887366" y="3589142"/>
              <a:chExt cx="391187" cy="537883"/>
            </a:xfrm>
          </p:grpSpPr>
          <p:sp>
            <p:nvSpPr>
              <p:cNvPr id="344" name="Google Shape;344;p12"/>
              <p:cNvSpPr/>
              <p:nvPr/>
            </p:nvSpPr>
            <p:spPr>
              <a:xfrm>
                <a:off x="5887366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12"/>
              <p:cNvSpPr/>
              <p:nvPr/>
            </p:nvSpPr>
            <p:spPr>
              <a:xfrm>
                <a:off x="5970496" y="3589142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6" name="Google Shape;346;p12"/>
            <p:cNvGrpSpPr/>
            <p:nvPr/>
          </p:nvGrpSpPr>
          <p:grpSpPr>
            <a:xfrm>
              <a:off x="7451577" y="2951354"/>
              <a:ext cx="499493" cy="686804"/>
              <a:chOff x="5887366" y="3589142"/>
              <a:chExt cx="391187" cy="537883"/>
            </a:xfrm>
          </p:grpSpPr>
          <p:sp>
            <p:nvSpPr>
              <p:cNvPr id="347" name="Google Shape;347;p12"/>
              <p:cNvSpPr/>
              <p:nvPr/>
            </p:nvSpPr>
            <p:spPr>
              <a:xfrm>
                <a:off x="5887366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12"/>
              <p:cNvSpPr/>
              <p:nvPr/>
            </p:nvSpPr>
            <p:spPr>
              <a:xfrm>
                <a:off x="5970496" y="3589142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9" name="Google Shape;349;p12"/>
            <p:cNvGrpSpPr/>
            <p:nvPr/>
          </p:nvGrpSpPr>
          <p:grpSpPr>
            <a:xfrm>
              <a:off x="8209102" y="2963732"/>
              <a:ext cx="499493" cy="686804"/>
              <a:chOff x="5887366" y="3589142"/>
              <a:chExt cx="391187" cy="537883"/>
            </a:xfrm>
          </p:grpSpPr>
          <p:sp>
            <p:nvSpPr>
              <p:cNvPr id="350" name="Google Shape;350;p12"/>
              <p:cNvSpPr/>
              <p:nvPr/>
            </p:nvSpPr>
            <p:spPr>
              <a:xfrm>
                <a:off x="5887366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12"/>
              <p:cNvSpPr/>
              <p:nvPr/>
            </p:nvSpPr>
            <p:spPr>
              <a:xfrm>
                <a:off x="5970496" y="3589142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2" name="Google Shape;352;p12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9" name="Google Shape;359;p13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cs-CZ" sz="1600" dirty="0"/>
              <a:t>Sběr vstupních informací pro </a:t>
            </a:r>
            <a:r>
              <a:rPr lang="de-DE" sz="1600" dirty="0" err="1"/>
              <a:t>vypracování</a:t>
            </a:r>
            <a:r>
              <a:rPr lang="de-DE" sz="1600" dirty="0"/>
              <a:t> </a:t>
            </a:r>
            <a:r>
              <a:rPr lang="de-DE" sz="1600" dirty="0" err="1"/>
              <a:t>adaptačního</a:t>
            </a:r>
            <a:r>
              <a:rPr lang="de-DE" sz="1600" dirty="0"/>
              <a:t> </a:t>
            </a:r>
            <a:r>
              <a:rPr lang="de-DE" sz="1600" dirty="0" err="1"/>
              <a:t>konceptu</a:t>
            </a:r>
            <a:r>
              <a:rPr lang="de-DE" sz="1600" dirty="0"/>
              <a:t>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360" name="Google Shape;360;p13"/>
          <p:cNvSpPr/>
          <p:nvPr/>
        </p:nvSpPr>
        <p:spPr>
          <a:xfrm>
            <a:off x="323850" y="1506694"/>
            <a:ext cx="591185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3"/>
          <p:cNvSpPr txBox="1"/>
          <p:nvPr/>
        </p:nvSpPr>
        <p:spPr>
          <a:xfrm>
            <a:off x="365126" y="1680759"/>
            <a:ext cx="5807074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hrozby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dopady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Intenzivní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srážky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extrémní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teploty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sucha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bou</a:t>
            </a:r>
            <a:r>
              <a:rPr lang="cs-CZ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lesní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požáry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sesuvy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půdy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é oblasti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exponované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vůči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hrozbám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doprava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odpad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zdravotnictví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životní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ICT,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ekonomika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atd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ontextuali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zovat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cs-CZ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iky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RBE -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Zvolit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(0 =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1 =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–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hodnotu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2" name="Google Shape;36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1601" y="1816100"/>
            <a:ext cx="2216150" cy="2216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0" name="Google Shape;370;p14"/>
          <p:cNvSpPr txBox="1"/>
          <p:nvPr/>
        </p:nvSpPr>
        <p:spPr>
          <a:xfrm>
            <a:off x="142875" y="693404"/>
            <a:ext cx="6438899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dat: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/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regionální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úřady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územní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mobilita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atd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Veřejné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instituce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služeb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statistické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úřady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Majitelé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nájemci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certifikáty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náročnost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Databáze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GIS,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otevřené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terénní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šetření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 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kontextualizaci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Společně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definovat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priority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prostřednictvím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průzkumů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dotazníků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workshopů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1" name="Google Shape;371;p14" descr="A black circle with dots and people in i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6376" y="1436689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4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r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ozsahu a příprava základů pro adaptaci v obou měřítkác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9" name="Google Shape;379;p15"/>
          <p:cNvSpPr txBox="1"/>
          <p:nvPr/>
        </p:nvSpPr>
        <p:spPr>
          <a:xfrm>
            <a:off x="142875" y="673604"/>
            <a:ext cx="8198237" cy="10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tu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– Ma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ategorie</a:t>
            </a: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lvl="0">
              <a:buClr>
                <a:schemeClr val="lt2"/>
              </a:buClr>
              <a:buSzPts val="1760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části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i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AD2.2 </a:t>
            </a:r>
            <a:r>
              <a:rPr lang="de-DE" sz="1600" b="0" i="1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80" name="Google Shape;380;p15"/>
          <p:cNvGrpSpPr/>
          <p:nvPr/>
        </p:nvGrpSpPr>
        <p:grpSpPr>
          <a:xfrm>
            <a:off x="340112" y="1724469"/>
            <a:ext cx="8764275" cy="2532424"/>
            <a:chOff x="340112" y="1724469"/>
            <a:chExt cx="8764275" cy="2532424"/>
          </a:xfrm>
        </p:grpSpPr>
        <p:sp>
          <p:nvSpPr>
            <p:cNvPr id="381" name="Google Shape;381;p15"/>
            <p:cNvSpPr txBox="1"/>
            <p:nvPr/>
          </p:nvSpPr>
          <p:spPr>
            <a:xfrm>
              <a:off x="3907787" y="2506974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Sanit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ární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Syst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ém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5"/>
            <p:cNvSpPr txBox="1"/>
            <p:nvPr/>
          </p:nvSpPr>
          <p:spPr>
            <a:xfrm>
              <a:off x="3907787" y="1940629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Ventila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ční systém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5"/>
            <p:cNvSpPr txBox="1"/>
            <p:nvPr/>
          </p:nvSpPr>
          <p:spPr>
            <a:xfrm>
              <a:off x="509837" y="3751219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Energetický systém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5"/>
            <p:cNvSpPr txBox="1"/>
            <p:nvPr/>
          </p:nvSpPr>
          <p:spPr>
            <a:xfrm>
              <a:off x="924587" y="253858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Nosný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konstrukční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1200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systém</a:t>
              </a:r>
              <a:endParaRPr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5" name="Google Shape;385;p15"/>
            <p:cNvSpPr txBox="1"/>
            <p:nvPr/>
          </p:nvSpPr>
          <p:spPr>
            <a:xfrm>
              <a:off x="924587" y="319626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Nenosné prvky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5"/>
            <p:cNvSpPr txBox="1"/>
            <p:nvPr/>
          </p:nvSpPr>
          <p:spPr>
            <a:xfrm>
              <a:off x="924587" y="190609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Základy</a:t>
              </a:r>
              <a:r>
                <a:rPr lang="de-DE" sz="1200" b="0" i="0" u="none" strike="noStrike" cap="non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endParaRPr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7" name="Google Shape;387;p15"/>
            <p:cNvSpPr txBox="1"/>
            <p:nvPr/>
          </p:nvSpPr>
          <p:spPr>
            <a:xfrm>
              <a:off x="3907787" y="315873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Další systémy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5"/>
            <p:cNvSpPr txBox="1"/>
            <p:nvPr/>
          </p:nvSpPr>
          <p:spPr>
            <a:xfrm>
              <a:off x="3907787" y="3878136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Inženýrské sítě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5"/>
            <p:cNvSpPr txBox="1"/>
            <p:nvPr/>
          </p:nvSpPr>
          <p:spPr>
            <a:xfrm>
              <a:off x="6506087" y="243670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byvatelé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5"/>
            <p:cNvSpPr txBox="1"/>
            <p:nvPr/>
          </p:nvSpPr>
          <p:spPr>
            <a:xfrm>
              <a:off x="6506087" y="1870360"/>
              <a:ext cx="25983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</a:t>
              </a: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rajinářské úpravy / úprava okolí budovy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5"/>
            <p:cNvSpPr txBox="1"/>
            <p:nvPr/>
          </p:nvSpPr>
          <p:spPr>
            <a:xfrm>
              <a:off x="6506087" y="3088466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Lo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kalita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5"/>
            <p:cNvSpPr txBox="1"/>
            <p:nvPr/>
          </p:nvSpPr>
          <p:spPr>
            <a:xfrm>
              <a:off x="6506087" y="3807867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Komunita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93" name="Google Shape;393;p15" descr="Building Foundation Icons - Free SVG &amp; PNG Building Foundation Images -  Noun Project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8834" y="1724469"/>
              <a:ext cx="629927" cy="629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" name="Google Shape;394;p15" descr="171 Load Bearing Structure Stock Vectors and Vector Art | Shutterstock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9821" y="2478251"/>
              <a:ext cx="414766" cy="3990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" name="Google Shape;395;p15" descr="Load Bearing Icons - Free SVG &amp; PNG Load Bearing Images - Noun Project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40112" y="3001984"/>
              <a:ext cx="655130" cy="6551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6" name="Google Shape;396;p15" descr="Energy System Icons - Free SVG &amp; PNG Energy System Images - Noun Project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9821" y="3775338"/>
              <a:ext cx="455702" cy="4557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7" name="Google Shape;397;p15" descr="Fan Or Ventilation System Line Art Vector Icon For Apps And Websites  Royalty Free SVG, Cliparts, Vectors, and Stock Illustration. Image  190310463.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412487" y="1884741"/>
              <a:ext cx="495300" cy="49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8" name="Google Shape;398;p15" descr="Sanitary, system, toilet, furniture, room icon - Download on Iconfinder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462421" y="2504730"/>
              <a:ext cx="414766" cy="4147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9" name="Google Shape;399;p15" descr="100 free icons of System icons set designed by Revicon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480185" y="3136789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Google Shape;400;p15" descr="Utilities Icons - Free SVG &amp; PNG Utilities Images - Noun Project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381002" y="3760708"/>
              <a:ext cx="496185" cy="496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1" name="Google Shape;401;p15" descr="Landscape icon | Freepik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6103012" y="1855212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2" name="Google Shape;402;p15" descr="195,000+ Group Of People Icon Stock Illustrations, Royalty-Free Vector  Graphics &amp; Clip Art - iStock | Group of people icon vector, Diverse group  of people icon, Large group of people icon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039492" y="2407897"/>
              <a:ext cx="552964" cy="5529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15" descr="Location Icon Vector Art, Icons, and Graphics for Free Download"/>
            <p:cNvPicPr preferRelativeResize="0"/>
            <p:nvPr/>
          </p:nvPicPr>
          <p:blipFill rotWithShape="1">
            <a:blip r:embed="rId13">
              <a:alphaModFix/>
            </a:blip>
            <a:srcRect l="-1" r="16241"/>
            <a:stretch/>
          </p:blipFill>
          <p:spPr>
            <a:xfrm>
              <a:off x="6056471" y="2959450"/>
              <a:ext cx="480216" cy="573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4" name="Google Shape;404;p15" descr="Community - Free user icons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6042124" y="3683339"/>
              <a:ext cx="547701" cy="547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5" name="Google Shape;405;p1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2" name="Google Shape;412;p16"/>
          <p:cNvSpPr txBox="1"/>
          <p:nvPr/>
        </p:nvSpPr>
        <p:spPr>
          <a:xfrm>
            <a:off x="142875" y="667002"/>
            <a:ext cx="8198237" cy="10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ktura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– Ma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kr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ategorie</a:t>
            </a: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1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AD2.3 </a:t>
            </a:r>
            <a:r>
              <a:rPr lang="de-DE" sz="1600" b="0" i="1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413" name="Google Shape;413;p16"/>
          <p:cNvGrpSpPr/>
          <p:nvPr/>
        </p:nvGrpSpPr>
        <p:grpSpPr>
          <a:xfrm>
            <a:off x="364557" y="1615298"/>
            <a:ext cx="8326680" cy="3395245"/>
            <a:chOff x="364557" y="1615298"/>
            <a:chExt cx="8326680" cy="3395245"/>
          </a:xfrm>
        </p:grpSpPr>
        <p:sp>
          <p:nvSpPr>
            <p:cNvPr id="414" name="Google Shape;414;p16"/>
            <p:cNvSpPr txBox="1"/>
            <p:nvPr/>
          </p:nvSpPr>
          <p:spPr>
            <a:xfrm>
              <a:off x="6002163" y="3346435"/>
              <a:ext cx="25722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Turismus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6"/>
            <p:cNvSpPr txBox="1"/>
            <p:nvPr/>
          </p:nvSpPr>
          <p:spPr>
            <a:xfrm>
              <a:off x="5825775" y="2030960"/>
              <a:ext cx="2865462" cy="1034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cs-CZ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Složky záchranného systému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lesní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požáry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6"/>
            <p:cNvSpPr txBox="1"/>
            <p:nvPr/>
          </p:nvSpPr>
          <p:spPr>
            <a:xfrm>
              <a:off x="3242063" y="4188810"/>
              <a:ext cx="2598300" cy="821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Zdravotnictví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6"/>
            <p:cNvSpPr txBox="1"/>
            <p:nvPr/>
          </p:nvSpPr>
          <p:spPr>
            <a:xfrm>
              <a:off x="32420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Životní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prostředí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a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biodiverzita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6"/>
            <p:cNvSpPr txBox="1"/>
            <p:nvPr/>
          </p:nvSpPr>
          <p:spPr>
            <a:xfrm>
              <a:off x="3227475" y="2109873"/>
              <a:ext cx="25983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Voda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6"/>
            <p:cNvSpPr txBox="1"/>
            <p:nvPr/>
          </p:nvSpPr>
          <p:spPr>
            <a:xfrm>
              <a:off x="4527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Energetika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20" name="Google Shape;420;p16"/>
            <p:cNvSpPr txBox="1"/>
            <p:nvPr/>
          </p:nvSpPr>
          <p:spPr>
            <a:xfrm>
              <a:off x="364557" y="4188810"/>
              <a:ext cx="2774712" cy="821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Doprava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lesní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požáry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6"/>
            <p:cNvSpPr txBox="1"/>
            <p:nvPr/>
          </p:nvSpPr>
          <p:spPr>
            <a:xfrm>
              <a:off x="452763" y="2030960"/>
              <a:ext cx="2598300" cy="8986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Budovy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22" name="Google Shape;422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26527" t="8259" r="51071" b="61159"/>
            <a:stretch/>
          </p:blipFill>
          <p:spPr>
            <a:xfrm>
              <a:off x="1325651" y="2840997"/>
              <a:ext cx="540526" cy="4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29353" t="52161" r="54094" b="19137"/>
            <a:stretch/>
          </p:blipFill>
          <p:spPr>
            <a:xfrm>
              <a:off x="4083738" y="3782984"/>
              <a:ext cx="443251" cy="5123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74769" t="54134" r="6858" b="20652"/>
            <a:stretch/>
          </p:blipFill>
          <p:spPr>
            <a:xfrm>
              <a:off x="6930251" y="3037460"/>
              <a:ext cx="443251" cy="405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5" name="Google Shape;425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74569" t="7066" r="7059" b="60371"/>
            <a:stretch/>
          </p:blipFill>
          <p:spPr>
            <a:xfrm>
              <a:off x="4061801" y="1668860"/>
              <a:ext cx="44325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51558" t="7542" r="27649" b="59906"/>
            <a:stretch/>
          </p:blipFill>
          <p:spPr>
            <a:xfrm>
              <a:off x="1350488" y="3763360"/>
              <a:ext cx="490852" cy="512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4946" t="52429" r="75692" b="22354"/>
            <a:stretch/>
          </p:blipFill>
          <p:spPr>
            <a:xfrm>
              <a:off x="3981763" y="2825060"/>
              <a:ext cx="60334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8" name="Google Shape;428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5130" t="6339" r="75507" b="61097"/>
            <a:stretch/>
          </p:blipFill>
          <p:spPr>
            <a:xfrm>
              <a:off x="1362338" y="1615298"/>
              <a:ext cx="467174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51555" t="52620" r="29083" b="22163"/>
            <a:stretch/>
          </p:blipFill>
          <p:spPr>
            <a:xfrm>
              <a:off x="6918301" y="1645173"/>
              <a:ext cx="467174" cy="40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0" name="Google Shape;430;p1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7"/>
          <p:cNvSpPr txBox="1"/>
          <p:nvPr/>
        </p:nvSpPr>
        <p:spPr>
          <a:xfrm>
            <a:off x="296864" y="460299"/>
            <a:ext cx="542131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7" name="Google Shape;437;p17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5755042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nástroje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RNTool</a:t>
            </a:r>
            <a:r>
              <a:rPr lang="de-DE" sz="1600" b="1" dirty="0">
                <a:solidFill>
                  <a:schemeClr val="accent4"/>
                </a:solidFill>
              </a:rPr>
              <a:t>. 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Identifikace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klimatických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hrozeb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cs-CZ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klíčových oblastí na úrovni </a:t>
            </a:r>
            <a:r>
              <a:rPr lang="cs-CZ" sz="1600" dirty="0">
                <a:latin typeface="Arial"/>
                <a:ea typeface="Arial"/>
                <a:cs typeface="Arial"/>
                <a:sym typeface="Arial"/>
              </a:rPr>
              <a:t>čtvrt</a:t>
            </a:r>
            <a:r>
              <a:rPr lang="cs-CZ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í 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de-DE" sz="1600" dirty="0" err="1">
                <a:latin typeface="Arial"/>
                <a:ea typeface="Arial"/>
                <a:cs typeface="Arial"/>
                <a:sym typeface="Arial"/>
              </a:rPr>
              <a:t>dotčených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kritérií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oblasti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Schnifis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grpSp>
        <p:nvGrpSpPr>
          <p:cNvPr id="438" name="Google Shape;438;p17"/>
          <p:cNvGrpSpPr/>
          <p:nvPr/>
        </p:nvGrpSpPr>
        <p:grpSpPr>
          <a:xfrm>
            <a:off x="5745009" y="873050"/>
            <a:ext cx="2369210" cy="3918026"/>
            <a:chOff x="5910109" y="460300"/>
            <a:chExt cx="2369210" cy="3918026"/>
          </a:xfrm>
        </p:grpSpPr>
        <p:grpSp>
          <p:nvGrpSpPr>
            <p:cNvPr id="439" name="Google Shape;439;p17"/>
            <p:cNvGrpSpPr/>
            <p:nvPr/>
          </p:nvGrpSpPr>
          <p:grpSpPr>
            <a:xfrm>
              <a:off x="6063017" y="1497581"/>
              <a:ext cx="1000840" cy="1034042"/>
              <a:chOff x="3319701" y="2795326"/>
              <a:chExt cx="1655141" cy="1710048"/>
            </a:xfrm>
          </p:grpSpPr>
          <p:pic>
            <p:nvPicPr>
              <p:cNvPr id="440" name="Google Shape;440;p17"/>
              <p:cNvPicPr preferRelativeResize="0"/>
              <p:nvPr/>
            </p:nvPicPr>
            <p:blipFill rotWithShape="1">
              <a:blip r:embed="rId3">
                <a:alphaModFix/>
              </a:blip>
              <a:srcRect l="33161" t="48918" r="33678" b="-4219"/>
              <a:stretch/>
            </p:blipFill>
            <p:spPr>
              <a:xfrm>
                <a:off x="3701437" y="2795326"/>
                <a:ext cx="1136007" cy="12654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1" name="Google Shape;441;p17"/>
              <p:cNvSpPr txBox="1"/>
              <p:nvPr/>
            </p:nvSpPr>
            <p:spPr>
              <a:xfrm>
                <a:off x="3319701" y="3990869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EXTR</a:t>
                </a: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ÉMNÍ</a:t>
                </a:r>
                <a:endParaRPr sz="28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TEPLOTY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2" name="Google Shape;442;p17"/>
            <p:cNvGrpSpPr/>
            <p:nvPr/>
          </p:nvGrpSpPr>
          <p:grpSpPr>
            <a:xfrm>
              <a:off x="7023354" y="1511522"/>
              <a:ext cx="1000840" cy="1009844"/>
              <a:chOff x="1821829" y="1340052"/>
              <a:chExt cx="1655141" cy="1670030"/>
            </a:xfrm>
          </p:grpSpPr>
          <p:pic>
            <p:nvPicPr>
              <p:cNvPr id="443" name="Google Shape;443;p17"/>
              <p:cNvPicPr preferRelativeResize="0"/>
              <p:nvPr/>
            </p:nvPicPr>
            <p:blipFill rotWithShape="1">
              <a:blip r:embed="rId3">
                <a:alphaModFix/>
              </a:blip>
              <a:srcRect t="48918" r="66839" b="-514"/>
              <a:stretch/>
            </p:blipFill>
            <p:spPr>
              <a:xfrm>
                <a:off x="2251041" y="1340052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4" name="Google Shape;444;p17"/>
              <p:cNvSpPr txBox="1"/>
              <p:nvPr/>
            </p:nvSpPr>
            <p:spPr>
              <a:xfrm>
                <a:off x="1821829" y="2495577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SUCHO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5" name="Google Shape;445;p17"/>
            <p:cNvGrpSpPr/>
            <p:nvPr/>
          </p:nvGrpSpPr>
          <p:grpSpPr>
            <a:xfrm>
              <a:off x="5910109" y="576748"/>
              <a:ext cx="1306656" cy="990282"/>
              <a:chOff x="115005" y="1442516"/>
              <a:chExt cx="2130702" cy="1614803"/>
            </a:xfrm>
          </p:grpSpPr>
          <p:grpSp>
            <p:nvGrpSpPr>
              <p:cNvPr id="446" name="Google Shape;446;p17"/>
              <p:cNvGrpSpPr/>
              <p:nvPr/>
            </p:nvGrpSpPr>
            <p:grpSpPr>
              <a:xfrm>
                <a:off x="115005" y="1472458"/>
                <a:ext cx="2130702" cy="1584861"/>
                <a:chOff x="115005" y="1472458"/>
                <a:chExt cx="2130702" cy="1584861"/>
              </a:xfrm>
            </p:grpSpPr>
            <p:sp>
              <p:nvSpPr>
                <p:cNvPr id="447" name="Google Shape;447;p17"/>
                <p:cNvSpPr txBox="1"/>
                <p:nvPr/>
              </p:nvSpPr>
              <p:spPr>
                <a:xfrm>
                  <a:off x="115005" y="2542815"/>
                  <a:ext cx="2130702" cy="5145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215899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1000" b="1" dirty="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INTENZIVNÍ SRÁŽKY</a:t>
                  </a:r>
                  <a:endParaRPr sz="10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id="448" name="Google Shape;448;p17" descr="Rain with solid fill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834972" y="1472458"/>
                  <a:ext cx="914400" cy="9144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49" name="Google Shape;449;p17"/>
              <p:cNvSpPr/>
              <p:nvPr/>
            </p:nvSpPr>
            <p:spPr>
              <a:xfrm>
                <a:off x="833276" y="1442516"/>
                <a:ext cx="944342" cy="944342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0" name="Google Shape;450;p17"/>
            <p:cNvGrpSpPr/>
            <p:nvPr/>
          </p:nvGrpSpPr>
          <p:grpSpPr>
            <a:xfrm>
              <a:off x="6945004" y="460300"/>
              <a:ext cx="1041912" cy="1104543"/>
              <a:chOff x="347993" y="2795316"/>
              <a:chExt cx="1655141" cy="1754636"/>
            </a:xfrm>
          </p:grpSpPr>
          <p:pic>
            <p:nvPicPr>
              <p:cNvPr id="451" name="Google Shape;451;p17"/>
              <p:cNvPicPr preferRelativeResize="0"/>
              <p:nvPr/>
            </p:nvPicPr>
            <p:blipFill rotWithShape="1">
              <a:blip r:embed="rId3">
                <a:alphaModFix/>
              </a:blip>
              <a:srcRect r="66839" b="48403"/>
              <a:stretch/>
            </p:blipFill>
            <p:spPr>
              <a:xfrm>
                <a:off x="770132" y="2795316"/>
                <a:ext cx="1136007" cy="118062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2" name="Google Shape;452;p17"/>
              <p:cNvSpPr txBox="1"/>
              <p:nvPr/>
            </p:nvSpPr>
            <p:spPr>
              <a:xfrm>
                <a:off x="347993" y="4035447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ZÁPLAVY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3" name="Google Shape;453;p17"/>
            <p:cNvGrpSpPr/>
            <p:nvPr/>
          </p:nvGrpSpPr>
          <p:grpSpPr>
            <a:xfrm>
              <a:off x="6028263" y="2520606"/>
              <a:ext cx="1045494" cy="971799"/>
              <a:chOff x="1849161" y="2815407"/>
              <a:chExt cx="1655141" cy="1585707"/>
            </a:xfrm>
          </p:grpSpPr>
          <p:pic>
            <p:nvPicPr>
              <p:cNvPr id="454" name="Google Shape;454;p17"/>
              <p:cNvPicPr preferRelativeResize="0"/>
              <p:nvPr/>
            </p:nvPicPr>
            <p:blipFill rotWithShape="1">
              <a:blip r:embed="rId3">
                <a:alphaModFix/>
              </a:blip>
              <a:srcRect l="67659" r="-819" b="48403"/>
              <a:stretch/>
            </p:blipFill>
            <p:spPr>
              <a:xfrm>
                <a:off x="2218751" y="2815407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5" name="Google Shape;455;p17"/>
              <p:cNvSpPr txBox="1"/>
              <p:nvPr/>
            </p:nvSpPr>
            <p:spPr>
              <a:xfrm>
                <a:off x="1849161" y="3886609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BOUŘ</a:t>
                </a:r>
                <a:r>
                  <a:rPr lang="cs-CZ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KY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6" name="Google Shape;456;p17"/>
            <p:cNvGrpSpPr/>
            <p:nvPr/>
          </p:nvGrpSpPr>
          <p:grpSpPr>
            <a:xfrm>
              <a:off x="5976766" y="3415017"/>
              <a:ext cx="1098906" cy="963309"/>
              <a:chOff x="3151670" y="1292613"/>
              <a:chExt cx="1862900" cy="1633033"/>
            </a:xfrm>
          </p:grpSpPr>
          <p:pic>
            <p:nvPicPr>
              <p:cNvPr id="457" name="Google Shape;457;p17"/>
              <p:cNvPicPr preferRelativeResize="0"/>
              <p:nvPr/>
            </p:nvPicPr>
            <p:blipFill rotWithShape="1">
              <a:blip r:embed="rId3">
                <a:alphaModFix/>
              </a:blip>
              <a:srcRect l="66839" t="48918" r="-1" b="1778"/>
              <a:stretch/>
            </p:blipFill>
            <p:spPr>
              <a:xfrm>
                <a:off x="3633538" y="1292613"/>
                <a:ext cx="1153747" cy="114577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8" name="Google Shape;458;p17"/>
              <p:cNvSpPr txBox="1"/>
              <p:nvPr/>
            </p:nvSpPr>
            <p:spPr>
              <a:xfrm>
                <a:off x="3151670" y="2411140"/>
                <a:ext cx="1862900" cy="5145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SESUVY PůDY</a:t>
                </a:r>
                <a:endParaRPr sz="10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9" name="Google Shape;459;p17"/>
            <p:cNvGrpSpPr/>
            <p:nvPr/>
          </p:nvGrpSpPr>
          <p:grpSpPr>
            <a:xfrm>
              <a:off x="6908910" y="2633266"/>
              <a:ext cx="1370409" cy="829622"/>
              <a:chOff x="4567504" y="1442516"/>
              <a:chExt cx="2323161" cy="1406400"/>
            </a:xfrm>
          </p:grpSpPr>
          <p:sp>
            <p:nvSpPr>
              <p:cNvPr id="460" name="Google Shape;460;p17"/>
              <p:cNvSpPr/>
              <p:nvPr/>
            </p:nvSpPr>
            <p:spPr>
              <a:xfrm>
                <a:off x="5241991" y="1442516"/>
                <a:ext cx="944342" cy="944342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1" name="Google Shape;461;p17"/>
              <p:cNvGrpSpPr/>
              <p:nvPr/>
            </p:nvGrpSpPr>
            <p:grpSpPr>
              <a:xfrm>
                <a:off x="4567504" y="1531455"/>
                <a:ext cx="2323161" cy="1317461"/>
                <a:chOff x="4567504" y="1531455"/>
                <a:chExt cx="2323161" cy="1317461"/>
              </a:xfrm>
            </p:grpSpPr>
            <p:sp>
              <p:nvSpPr>
                <p:cNvPr id="462" name="Google Shape;462;p17"/>
                <p:cNvSpPr txBox="1"/>
                <p:nvPr/>
              </p:nvSpPr>
              <p:spPr>
                <a:xfrm>
                  <a:off x="4567504" y="2416719"/>
                  <a:ext cx="2323161" cy="43219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215899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ct val="100000"/>
                    <a:buFont typeface="Arial"/>
                    <a:buNone/>
                  </a:pPr>
                  <a:r>
                    <a:rPr lang="de-DE" sz="1000" b="1" dirty="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LESNÍ POŽÁRY</a:t>
                  </a:r>
                  <a:endParaRPr sz="10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id="463" name="Google Shape;463;p17" descr="Fire with solid fill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330930" y="1531455"/>
                  <a:ext cx="766463" cy="76646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464" name="Google Shape;464;p17"/>
            <p:cNvGrpSpPr/>
            <p:nvPr/>
          </p:nvGrpSpPr>
          <p:grpSpPr>
            <a:xfrm>
              <a:off x="7306784" y="3530921"/>
              <a:ext cx="517637" cy="517637"/>
              <a:chOff x="7567073" y="3904387"/>
              <a:chExt cx="675457" cy="675457"/>
            </a:xfrm>
          </p:grpSpPr>
          <p:pic>
            <p:nvPicPr>
              <p:cNvPr id="465" name="Google Shape;465;p17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7682520" y="3998531"/>
                <a:ext cx="444564" cy="44456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66" name="Google Shape;466;p17"/>
              <p:cNvSpPr/>
              <p:nvPr/>
            </p:nvSpPr>
            <p:spPr>
              <a:xfrm>
                <a:off x="7567073" y="3904387"/>
                <a:ext cx="675457" cy="675457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7" name="Google Shape;467;p17"/>
            <p:cNvSpPr txBox="1"/>
            <p:nvPr/>
          </p:nvSpPr>
          <p:spPr>
            <a:xfrm>
              <a:off x="6917661" y="4066173"/>
              <a:ext cx="1156570" cy="3121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15899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de-DE" sz="10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BIOLOGIC</a:t>
              </a:r>
              <a:r>
                <a:rPr lang="de-DE" sz="10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KÉ</a:t>
              </a:r>
              <a:r>
                <a:rPr lang="de-DE" sz="10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0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NEBEZPEČÍ</a:t>
              </a:r>
              <a:endParaRPr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468" name="Google Shape;468;p17"/>
          <p:cNvGrpSpPr/>
          <p:nvPr/>
        </p:nvGrpSpPr>
        <p:grpSpPr>
          <a:xfrm>
            <a:off x="355861" y="1841032"/>
            <a:ext cx="5312969" cy="2924077"/>
            <a:chOff x="355861" y="1841032"/>
            <a:chExt cx="5312969" cy="2924077"/>
          </a:xfrm>
        </p:grpSpPr>
        <p:pic>
          <p:nvPicPr>
            <p:cNvPr id="469" name="Google Shape;469;p1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59162" y="1841032"/>
              <a:ext cx="5309668" cy="29240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0" name="Google Shape;470;p17"/>
            <p:cNvSpPr/>
            <p:nvPr/>
          </p:nvSpPr>
          <p:spPr>
            <a:xfrm>
              <a:off x="359162" y="2401266"/>
              <a:ext cx="5309668" cy="309160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7"/>
            <p:cNvSpPr/>
            <p:nvPr/>
          </p:nvSpPr>
          <p:spPr>
            <a:xfrm>
              <a:off x="359162" y="2867029"/>
              <a:ext cx="5309668" cy="942421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7"/>
            <p:cNvSpPr/>
            <p:nvPr/>
          </p:nvSpPr>
          <p:spPr>
            <a:xfrm>
              <a:off x="359162" y="4459763"/>
              <a:ext cx="5309668" cy="290591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7"/>
            <p:cNvSpPr/>
            <p:nvPr/>
          </p:nvSpPr>
          <p:spPr>
            <a:xfrm>
              <a:off x="355861" y="4057031"/>
              <a:ext cx="5309668" cy="249430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4" name="Google Shape;474;p1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2: Příprava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92" name="Google Shape;492;p19" descr="A black circle with dots and people in i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6376" y="1436689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19"/>
          <p:cNvSpPr txBox="1"/>
          <p:nvPr/>
        </p:nvSpPr>
        <p:spPr>
          <a:xfrm>
            <a:off x="142876" y="868363"/>
            <a:ext cx="537102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typy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dat se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obvykle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používají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shromažďování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hrozbách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4" name="Google Shape;494;p19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1" name="Google Shape;501;p20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Analyzovat</a:t>
            </a:r>
            <a:r>
              <a:rPr lang="de-DE" sz="1600" dirty="0"/>
              <a:t> </a:t>
            </a:r>
            <a:r>
              <a:rPr lang="de-DE" sz="1600" dirty="0" err="1"/>
              <a:t>současný</a:t>
            </a:r>
            <a:r>
              <a:rPr lang="de-DE" sz="1600" dirty="0"/>
              <a:t> </a:t>
            </a:r>
            <a:r>
              <a:rPr lang="de-DE" sz="1600" dirty="0" err="1"/>
              <a:t>stav</a:t>
            </a:r>
            <a:r>
              <a:rPr lang="de-DE" sz="1600" dirty="0"/>
              <a:t> a </a:t>
            </a:r>
            <a:r>
              <a:rPr lang="de-DE" sz="1600" dirty="0" err="1"/>
              <a:t>úroveň</a:t>
            </a:r>
            <a:r>
              <a:rPr lang="de-DE" sz="1600" dirty="0"/>
              <a:t> </a:t>
            </a:r>
            <a:r>
              <a:rPr lang="de-DE" sz="1600" dirty="0" err="1"/>
              <a:t>adaptace</a:t>
            </a:r>
            <a:r>
              <a:rPr lang="de-DE" sz="1600" dirty="0"/>
              <a:t> </a:t>
            </a:r>
            <a:r>
              <a:rPr lang="de-DE" sz="1600" dirty="0" err="1"/>
              <a:t>budov</a:t>
            </a:r>
            <a:r>
              <a:rPr lang="de-DE" sz="1600" dirty="0"/>
              <a:t> a </a:t>
            </a:r>
            <a:r>
              <a:rPr lang="de-DE" sz="1600" dirty="0" err="1"/>
              <a:t>čtvrtí</a:t>
            </a:r>
            <a:r>
              <a:rPr lang="de-DE" sz="1600" dirty="0"/>
              <a:t> </a:t>
            </a:r>
            <a:r>
              <a:rPr lang="de-DE" sz="1600" dirty="0" err="1"/>
              <a:t>za</a:t>
            </a:r>
            <a:r>
              <a:rPr lang="de-DE" sz="1600" dirty="0"/>
              <a:t> </a:t>
            </a:r>
            <a:r>
              <a:rPr lang="de-DE" sz="1600" dirty="0" err="1"/>
              <a:t>účelem</a:t>
            </a:r>
            <a:r>
              <a:rPr lang="de-DE" sz="1600" dirty="0"/>
              <a:t> </a:t>
            </a:r>
            <a:r>
              <a:rPr lang="de-DE" sz="1600" dirty="0" err="1"/>
              <a:t>identifikace</a:t>
            </a:r>
            <a:r>
              <a:rPr lang="de-DE" sz="1600" dirty="0"/>
              <a:t> </a:t>
            </a:r>
            <a:r>
              <a:rPr lang="de-DE" sz="1600" dirty="0" err="1"/>
              <a:t>rizik</a:t>
            </a:r>
            <a:r>
              <a:rPr lang="de-DE" sz="1600" dirty="0"/>
              <a:t> a </a:t>
            </a:r>
            <a:r>
              <a:rPr lang="de-DE" sz="1600" dirty="0" err="1"/>
              <a:t>stanovení</a:t>
            </a:r>
            <a:r>
              <a:rPr lang="de-DE" sz="1600" dirty="0"/>
              <a:t> </a:t>
            </a:r>
            <a:r>
              <a:rPr lang="cs-CZ" sz="1600" dirty="0"/>
              <a:t>výchozího bodu</a:t>
            </a:r>
            <a:r>
              <a:rPr lang="de-DE" sz="1600" dirty="0"/>
              <a:t> pro </a:t>
            </a:r>
            <a:r>
              <a:rPr lang="de-DE" sz="1600" dirty="0" err="1"/>
              <a:t>budoucí</a:t>
            </a:r>
            <a:r>
              <a:rPr lang="de-DE" sz="1600" dirty="0"/>
              <a:t> </a:t>
            </a:r>
            <a:r>
              <a:rPr lang="de-DE" sz="1600" dirty="0" err="1"/>
              <a:t>cíle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502" name="Google Shape;502;p20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20"/>
          <p:cNvSpPr txBox="1"/>
          <p:nvPr/>
        </p:nvSpPr>
        <p:spPr>
          <a:xfrm>
            <a:off x="365125" y="1559659"/>
            <a:ext cx="7839250" cy="2873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stavu</a:t>
            </a:r>
            <a:b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je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hodnoceno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vůči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referenčním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hodnotám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stanoveným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2.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ukazatelů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normalizovány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úrovně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Přiřazení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áhy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prioritizace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řazení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Kritéria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jsou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následně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váhována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což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je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strategický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krok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v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gesci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obce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především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technického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koordinátora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Výkonnostní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rizikové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skóre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ukazuje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zda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prvky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fungují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dobře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nebo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vyžadují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pozornost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b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Odborníci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prioritizují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kritéria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aby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zdůraznili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nejkritičtější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slabiny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endParaRPr dirty="0">
              <a:solidFill>
                <a:schemeClr val="dk1"/>
              </a:solidFill>
              <a:latin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slab</a:t>
            </a:r>
            <a:r>
              <a:rPr lang="cs-CZ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ých</a:t>
            </a:r>
            <a:r>
              <a:rPr lang="cs-CZ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míst</a:t>
            </a:r>
            <a:b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Slabá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místa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jsou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priori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ti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zována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na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základě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porovnání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skóre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s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referenčním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hodnot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ami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b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Zahrnuje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jak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kvantitativní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data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z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RBTool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RNTool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tak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kvalitativní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vstupy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od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uživatelů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(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průzkumy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workshopy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).</a:t>
            </a:r>
            <a:b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Odhaluje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zranitelnosti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stavebních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prv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ků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systém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ů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v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budov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ách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a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jejich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funkčnosti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endParaRPr dirty="0">
              <a:solidFill>
                <a:schemeClr val="dk1"/>
              </a:solidFill>
              <a:latin typeface="Trebuchet MS"/>
              <a:sym typeface="Trebuchet MS"/>
            </a:endParaRPr>
          </a:p>
        </p:txBody>
      </p:sp>
      <p:sp>
        <p:nvSpPr>
          <p:cNvPr id="504" name="Google Shape;504;p20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000" b="1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stavu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</a:t>
            </a:r>
            <a:r>
              <a:rPr lang="de-DE" sz="1000" b="1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b="1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b="1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klíčových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slabin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městských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oblastí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35" name="Google Shape;535;p23"/>
          <p:cNvGraphicFramePr/>
          <p:nvPr/>
        </p:nvGraphicFramePr>
        <p:xfrm>
          <a:off x="379624" y="1325408"/>
          <a:ext cx="8180150" cy="3395695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13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9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8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6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4950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 SRÁŽKY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250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BU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575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Riziko poškození obytných budov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950"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zovan</a:t>
                      </a:r>
                      <a:r>
                        <a:rPr lang="cs-CZ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 skóre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1100" b="1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Vážená hodnota / skóre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1079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Infiltra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ční</a:t>
                      </a:r>
                      <a:r>
                        <a:rPr lang="de-DE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kapacita</a:t>
                      </a:r>
                      <a:r>
                        <a:rPr lang="de-DE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povrchu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Poměr pro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pustných a nepropustných povrchů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0.70</a:t>
                      </a:r>
                      <a:endParaRPr sz="11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0,210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Odvodňovací kapacita střechy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nadměrnými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okapy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/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svodnicemi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0.50 </a:t>
                      </a:r>
                      <a:endParaRPr sz="11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0,075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525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Přítomnost zelených střech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funkčními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zelenými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střechami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0.82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0,205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45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A1.1-E.1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Hustota budov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Počet budov na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km²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 </a:t>
                      </a:r>
                      <a:endParaRPr sz="1100" b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0.05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0,015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2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Vchody do budovy pod úrovní terénu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0" algn="l" rtl="0">
                        <a:lnSpc>
                          <a:spcPct val="10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vchodů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úrovni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terénu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terénem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bez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ochranného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konstrukčního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řešení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0.65 </a:t>
                      </a:r>
                      <a:endParaRPr sz="1100" b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0,163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0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Celkové skóre rizika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0,668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36" name="Google Shape;536;p23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8951118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>
              <a:defRPr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nástroje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RNTool</a:t>
            </a:r>
            <a:r>
              <a:rPr lang="de-DE" sz="1600" b="1" dirty="0">
                <a:solidFill>
                  <a:schemeClr val="accent4"/>
                </a:solidFill>
              </a:rPr>
              <a:t>. </a:t>
            </a:r>
            <a:r>
              <a:rPr lang="de-DE" sz="1600" dirty="0" err="1">
                <a:solidFill>
                  <a:schemeClr val="tx1"/>
                </a:solidFill>
              </a:rPr>
              <a:t>Přiřazení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vah</a:t>
            </a:r>
            <a:r>
              <a:rPr lang="de-DE" sz="1600" dirty="0">
                <a:solidFill>
                  <a:schemeClr val="tx1"/>
                </a:solidFill>
              </a:rPr>
              <a:t> a </a:t>
            </a:r>
            <a:r>
              <a:rPr lang="de-DE" sz="1600" dirty="0" err="1">
                <a:solidFill>
                  <a:schemeClr val="tx1"/>
                </a:solidFill>
              </a:rPr>
              <a:t>výpočet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celkového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skóre</a:t>
            </a:r>
            <a:r>
              <a:rPr lang="cs-CZ" sz="1600" dirty="0">
                <a:solidFill>
                  <a:schemeClr val="tx1"/>
                </a:solidFill>
              </a:rPr>
              <a:t> rizika</a:t>
            </a:r>
            <a:endParaRPr sz="1600" dirty="0">
              <a:solidFill>
                <a:schemeClr val="tx1"/>
              </a:solidFill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537" name="Google Shape;537;p2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7" name="Google Shape;557;p25"/>
          <p:cNvSpPr txBox="1"/>
          <p:nvPr/>
        </p:nvSpPr>
        <p:spPr>
          <a:xfrm>
            <a:off x="146051" y="700088"/>
            <a:ext cx="4202429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Shrnující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zpráva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SWOT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Shrnuje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zjištění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slabiny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doporučení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řešení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slabin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následujících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fázích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SWOT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propojující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silné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stránky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bé stránky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příležitosti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hrozby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umožňující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vzájemné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mezi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kategoriemi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uživatelů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znalosti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doplňují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kvantitativní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9" name="Google Shape;559;p2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58" name="Google Shape;558;p25"/>
          <p:cNvGraphicFramePr/>
          <p:nvPr>
            <p:extLst>
              <p:ext uri="{D42A27DB-BD31-4B8C-83A1-F6EECF244321}">
                <p14:modId xmlns:p14="http://schemas.microsoft.com/office/powerpoint/2010/main" val="1331218340"/>
              </p:ext>
            </p:extLst>
          </p:nvPr>
        </p:nvGraphicFramePr>
        <p:xfrm>
          <a:off x="4348480" y="395107"/>
          <a:ext cx="3998912" cy="4534438"/>
        </p:xfrm>
        <a:graphic>
          <a:graphicData uri="http://schemas.openxmlformats.org/drawingml/2006/table">
            <a:tbl>
              <a:tblPr firstRow="1" bandRow="1">
                <a:noFill/>
                <a:tableStyleId>{1853B64D-183C-4DB2-8B3D-DD7A569E5B08}</a:tableStyleId>
              </a:tblPr>
              <a:tblGrid>
                <a:gridCol w="999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9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9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74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</a:t>
                      </a:r>
                      <a:r>
                        <a:rPr lang="de-DE" sz="9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ilné stránky</a:t>
                      </a:r>
                      <a:endParaRPr sz="9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Slabé stránky</a:t>
                      </a:r>
                      <a:endParaRPr sz="900" b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715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-Strategická lokalita pro koordinaci záchranných akcí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 Přírodní oblasti tlumí dopady změny klimatu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-Nízké znečištění podporuje veřejné zdraví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-Kvalifikovaná populace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napomáhá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adaptaci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-Kvalitní zdravotnická zařízení pro reakci v krizových situacích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-Vzdělávací a kooperativní centra pro sdílení znalostí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-Solidní infrastru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ktura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voda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zdraví.vzdělání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-Tolerantní angažovaná komunita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Diverzifikovaná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ekonomika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snižuje koncentraci rizik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okální identita (“Hue”) napomáhá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sociální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kohezi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-Pomalý městský růst zpomaluje adaptaci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-Zastaralá infrastruktura (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kanalizace, odpad)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-Omezené lokální zdroje pro modernizaci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astavěn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á příroda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snižuje ochranné pásy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-Nízké povědomí o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klimatických hrozbách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Komplikovaná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samospráva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zpomaluje akceschopnost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Slabá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ochrana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životního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prostředí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Nevyužit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kapacity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veřejných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přírodních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ploch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-Vysoká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míra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nezaměstnanosti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snižuje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adaptabilit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Nedostatečná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infrastruktura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veřejnou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bezpečnost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46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Příležitosti</a:t>
                      </a:r>
                      <a:endParaRPr sz="9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9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Hrozby</a:t>
                      </a:r>
                      <a:endParaRPr sz="9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152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Financování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/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podpora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projektů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resilience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Školení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oblasti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zdravotnictví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ekologických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/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sektorů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Rozvíjet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se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centrum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zdravotního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odolnostního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turismu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přírodě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zal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ožená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řešení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adaptaci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Začlenit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odolnost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do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plánů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kulturního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dědictví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Podporovat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turistické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segmenty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nízkým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dopadem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životní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prostředí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Veřejně-soukromá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partnerství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modernizac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</a:t>
                      </a: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využít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značku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„Hue“ pro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zvýšení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povědomí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získání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finančních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prostředků</a:t>
                      </a:r>
                      <a:endParaRPr sz="700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imatické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horko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bouře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-Vysoká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expozice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vů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či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přírodním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hrozbám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Ztráta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kulturního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dědictví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ekosystémů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snižuje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ochranné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pásy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Regionální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soupeření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o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zdroje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Globaliza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oslabuje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lokální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systémy</a:t>
                      </a: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Neregulovaný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růst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zvyšuje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expozici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Zkrácení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turistické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sezóny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kvůl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změnám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počasí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Fragmentovaná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geografie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ztěžuje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reakci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Růst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může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být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rozporu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cíli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resilience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6" name="Google Shape;566;p26"/>
          <p:cNvSpPr txBox="1"/>
          <p:nvPr/>
        </p:nvSpPr>
        <p:spPr>
          <a:xfrm>
            <a:off x="142875" y="868363"/>
            <a:ext cx="817666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měla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shrnující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zpráva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pomohla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formovat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budoucí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7" name="Google Shape;567;p2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identifikace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St</a:t>
            </a:r>
            <a:r>
              <a:rPr lang="cs-CZ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anovení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strategie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4" name="Google Shape;574;p27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Definovat</a:t>
            </a:r>
            <a:r>
              <a:rPr lang="de-DE" sz="1600" dirty="0"/>
              <a:t> </a:t>
            </a:r>
            <a:r>
              <a:rPr lang="de-DE" sz="1600" dirty="0" err="1"/>
              <a:t>rámcové</a:t>
            </a:r>
            <a:r>
              <a:rPr lang="de-DE" sz="1600" dirty="0"/>
              <a:t> </a:t>
            </a:r>
            <a:r>
              <a:rPr lang="de-DE" sz="1600" dirty="0" err="1"/>
              <a:t>podmínky</a:t>
            </a:r>
            <a:r>
              <a:rPr lang="de-DE" sz="1600" dirty="0"/>
              <a:t> pro </a:t>
            </a:r>
            <a:r>
              <a:rPr lang="de-DE" sz="1600" dirty="0" err="1"/>
              <a:t>návrh</a:t>
            </a:r>
            <a:r>
              <a:rPr lang="de-DE" sz="1600" dirty="0"/>
              <a:t> </a:t>
            </a:r>
            <a:r>
              <a:rPr lang="de-DE" sz="1600" dirty="0" err="1"/>
              <a:t>adaptace</a:t>
            </a:r>
            <a:r>
              <a:rPr lang="de-DE" sz="1600" dirty="0"/>
              <a:t> </a:t>
            </a:r>
            <a:r>
              <a:rPr lang="de-DE" sz="1600" dirty="0" err="1"/>
              <a:t>stanovením</a:t>
            </a:r>
            <a:r>
              <a:rPr lang="de-DE" sz="1600" dirty="0"/>
              <a:t> </a:t>
            </a:r>
            <a:r>
              <a:rPr lang="de-DE" sz="1600" dirty="0" err="1"/>
              <a:t>cílů</a:t>
            </a:r>
            <a:r>
              <a:rPr lang="de-DE" sz="1600" dirty="0"/>
              <a:t> a </a:t>
            </a:r>
            <a:r>
              <a:rPr lang="de-DE" sz="1600" dirty="0" err="1"/>
              <a:t>identifikací</a:t>
            </a:r>
            <a:r>
              <a:rPr lang="de-DE" sz="1600" dirty="0"/>
              <a:t> </a:t>
            </a:r>
            <a:r>
              <a:rPr lang="de-DE" sz="1600" dirty="0" err="1"/>
              <a:t>omezení</a:t>
            </a:r>
            <a:r>
              <a:rPr lang="de-DE" sz="1600" dirty="0"/>
              <a:t>. V </a:t>
            </a:r>
            <a:r>
              <a:rPr lang="de-DE" sz="1600" dirty="0" err="1"/>
              <a:t>této</a:t>
            </a:r>
            <a:r>
              <a:rPr lang="de-DE" sz="1600" dirty="0"/>
              <a:t> </a:t>
            </a:r>
            <a:r>
              <a:rPr lang="de-DE" sz="1600" dirty="0" err="1"/>
              <a:t>fázi</a:t>
            </a:r>
            <a:r>
              <a:rPr lang="de-DE" sz="1600" dirty="0"/>
              <a:t> </a:t>
            </a:r>
            <a:r>
              <a:rPr lang="de-DE" sz="1600" dirty="0" err="1"/>
              <a:t>jsou</a:t>
            </a:r>
            <a:r>
              <a:rPr lang="de-DE" sz="1600" dirty="0"/>
              <a:t> </a:t>
            </a:r>
            <a:r>
              <a:rPr lang="de-DE" sz="1600" dirty="0" err="1"/>
              <a:t>výsledky</a:t>
            </a:r>
            <a:r>
              <a:rPr lang="de-DE" sz="1600" dirty="0"/>
              <a:t> </a:t>
            </a:r>
            <a:r>
              <a:rPr lang="cs-CZ" sz="1600" dirty="0"/>
              <a:t>analýz</a:t>
            </a:r>
            <a:r>
              <a:rPr lang="de-DE" sz="1600" dirty="0"/>
              <a:t>y </a:t>
            </a:r>
            <a:r>
              <a:rPr lang="de-DE" sz="1600" dirty="0" err="1"/>
              <a:t>převedeny</a:t>
            </a:r>
            <a:r>
              <a:rPr lang="de-DE" sz="1600" dirty="0"/>
              <a:t> do </a:t>
            </a:r>
            <a:r>
              <a:rPr lang="de-DE" sz="1600" dirty="0" err="1"/>
              <a:t>jasn</a:t>
            </a:r>
            <a:r>
              <a:rPr lang="cs-CZ" sz="1600" dirty="0" err="1"/>
              <a:t>ých</a:t>
            </a:r>
            <a:r>
              <a:rPr lang="de-DE" sz="1600" dirty="0"/>
              <a:t> </a:t>
            </a:r>
            <a:r>
              <a:rPr lang="de-DE" sz="1600" dirty="0" err="1"/>
              <a:t>cílů</a:t>
            </a:r>
            <a:r>
              <a:rPr lang="de-DE" sz="1600" dirty="0"/>
              <a:t>.</a:t>
            </a:r>
            <a:endParaRPr dirty="0"/>
          </a:p>
        </p:txBody>
      </p:sp>
      <p:sp>
        <p:nvSpPr>
          <p:cNvPr id="575" name="Google Shape;575;p27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27"/>
          <p:cNvSpPr txBox="1"/>
          <p:nvPr/>
        </p:nvSpPr>
        <p:spPr>
          <a:xfrm>
            <a:off x="319404" y="1789113"/>
            <a:ext cx="797560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lvl="0" indent="-342900"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adaptačních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cílů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::</a:t>
            </a:r>
            <a:b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Stanovit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jasné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měřitelné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K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nastavení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cílov</a:t>
            </a:r>
            <a:r>
              <a:rPr lang="cs-CZ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ého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hodnoticí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použít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RNTo</a:t>
            </a:r>
            <a:r>
              <a:rPr lang="cs-CZ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ol</a:t>
            </a:r>
            <a:b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musí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být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SMART</a:t>
            </a:r>
            <a:r>
              <a:rPr lang="cs-CZ" sz="1550" b="1" i="1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en-US" sz="1550" i="1" dirty="0"/>
              <a:t>Specific, Measurable, Attainable, Relevant, Time-bound</a:t>
            </a:r>
            <a:r>
              <a:rPr lang="cs-CZ" sz="1550" i="1" dirty="0"/>
              <a:t>)</a:t>
            </a: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konkrétní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měřitelné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dosažitelné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relevantní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časově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ohraničené</a:t>
            </a:r>
            <a:b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vzájemně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propojené</a:t>
            </a: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mohou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řešit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více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hrozeb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zelené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střechy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snižují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i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tepelné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zátěže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ikovat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musí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být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identifikována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hodnocena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individuálně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každý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objekt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bylo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možné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navrhnout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proveditelná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včasné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rozpoznání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</a:t>
            </a:r>
            <a:r>
              <a:rPr lang="cs-CZ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předchází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nevyhovujícím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zásahům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7" name="Google Shape;577;p2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s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oučasného stavu a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 strategie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4" name="Google Shape;584;p28"/>
          <p:cNvSpPr txBox="1"/>
          <p:nvPr/>
        </p:nvSpPr>
        <p:spPr>
          <a:xfrm>
            <a:off x="142875" y="959644"/>
            <a:ext cx="72307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Možná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restrikce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která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třeba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zohlednit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600" b="1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Právní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stavební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předpisy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ochrana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kulturního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dědictví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lvl="0" indent="-285750"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echnická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systémy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architektura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investiční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náklady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návratnost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investice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Environmentální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podmínky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urbanistická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morfologie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vyplývající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 workshopy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vysoce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doporučovány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Zainteresované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mohou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ověřit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restrikce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85" name="Google Shape;585;p28" descr="A clipboard with check mark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32112" t="15200" r="32027" b="14232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28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současného stavu 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0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05" name="Google Shape;605;p3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06" name="Google Shape;606;p30"/>
          <p:cNvGraphicFramePr/>
          <p:nvPr/>
        </p:nvGraphicFramePr>
        <p:xfrm>
          <a:off x="387350" y="1635126"/>
          <a:ext cx="8444020" cy="2078875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781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4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8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05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9825">
                <a:tc gridSpan="2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Hodnotící kritérium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kátor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Zjistěné</a:t>
                      </a:r>
                      <a:r>
                        <a:rPr lang="cs-CZ" sz="100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normalizované skóre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Cílové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Cílová hodnota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4445" marR="0" lvl="0" indent="0" algn="ctr" rtl="0">
                        <a:lnSpc>
                          <a:spcPct val="1115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Přítomnost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odíl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funkční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zelenou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střechou</a:t>
                      </a:r>
                      <a:endParaRPr sz="1000" u="none" strike="noStrike" cap="none" dirty="0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000" u="none" strike="noStrike" cap="non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190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42 %</a:t>
                      </a:r>
                      <a:r>
                        <a:rPr lang="de-DE" sz="1000" u="none" strike="noStrike" cap="non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</a:t>
                      </a: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</a:t>
                      </a: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ohledem na optimální referenční hodnotu 50 % a nedostatečnou hodnotu 10 %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25">
                <a:tc>
                  <a:txBody>
                    <a:bodyPr/>
                    <a:lstStyle/>
                    <a:p>
                      <a:pPr marL="1079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Infiltrační kapacita povrchu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Poměr</a:t>
                      </a:r>
                      <a:r>
                        <a:rPr lang="de-DE" sz="10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propustných</a:t>
                      </a:r>
                      <a:r>
                        <a:rPr lang="de-DE" sz="10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nepr</a:t>
                      </a:r>
                      <a:r>
                        <a:rPr lang="de-DE" sz="1000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opustných</a:t>
                      </a:r>
                      <a:r>
                        <a:rPr lang="de-DE" sz="1000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povrchů</a:t>
                      </a:r>
                      <a:endParaRPr sz="10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</a:t>
                      </a:r>
                      <a:endParaRPr sz="1000" u="none" strike="noStrike" cap="none" dirty="0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1905" lvl="0" indent="0" algn="ctr" rtl="0">
                        <a:lnSpc>
                          <a:spcPct val="12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64%</a:t>
                      </a:r>
                      <a:r>
                        <a:rPr lang="de-DE" sz="1000" u="none" strike="noStrike" cap="non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(s ohledem na optimální referenční hodnot</a:t>
                      </a: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 </a:t>
                      </a: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70% a nedostatečnou hodnotu</a:t>
                      </a: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40%)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4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chody do budovy pod úrovní terénu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 vchodů na úrovni terénu nebo pod terénem bez ochranného sklonu či konstrukčního řešení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0,65</a:t>
                      </a:r>
                      <a:endParaRPr sz="1000" u="none" strike="noStrike" cap="none" dirty="0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</a:t>
                      </a:r>
                      <a:endParaRPr sz="100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 dirty="0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9 % 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(s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ohledem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referenční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hodnotu</a:t>
                      </a:r>
                      <a:r>
                        <a:rPr lang="de-DE" sz="10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0% a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nedostatečnou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30%)</a:t>
                      </a:r>
                      <a:endParaRPr sz="100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25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Odvodňovací kapacita střechy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 budov s nadměrnými okapy nebo svodnicemi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000" u="none" strike="noStrike" cap="none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</a:t>
                      </a:r>
                      <a:endParaRPr sz="10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 dirty="0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87% 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(s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ohledem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referenční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hodnotu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90% a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nedostatečnou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hodnotu</a:t>
                      </a:r>
                      <a:r>
                        <a:rPr lang="de-DE" sz="10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60%)</a:t>
                      </a:r>
                      <a:endParaRPr sz="100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09" name="Google Shape;609;p30"/>
          <p:cNvSpPr txBox="1"/>
          <p:nvPr/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Praktický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příklad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Nastavení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cílového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6" name="Google Shape;616;p31" descr="A clipboard with check mark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32112" t="15200" r="32027" b="14232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31"/>
          <p:cNvSpPr txBox="1"/>
          <p:nvPr/>
        </p:nvSpPr>
        <p:spPr>
          <a:xfrm>
            <a:off x="142875" y="868363"/>
            <a:ext cx="713485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definovali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realistické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městskýc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částí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jaký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typ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může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ohrozit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8" name="Google Shape;618;p31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2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5" name="Google Shape;625;p32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Cíl: </a:t>
            </a:r>
            <a:r>
              <a:rPr lang="de-DE" sz="1600"/>
              <a:t>Vypracovat soubor odlišných, proveditelných adaptačních scénářů, z nichž každý splňuje stanovené výkonnostní cíle.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626" name="Google Shape;626;p32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32"/>
          <p:cNvSpPr txBox="1"/>
          <p:nvPr/>
        </p:nvSpPr>
        <p:spPr>
          <a:xfrm>
            <a:off x="365124" y="1693863"/>
            <a:ext cx="7830186" cy="305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Vyprac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ovat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kombinací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tvrdých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technologických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stavebních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měkkých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politických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vzdělávacích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do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ucelených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balíčků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Rozliš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možné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provést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smysluplné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srovnání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Provést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Vycházejte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stránek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identifikovaných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cs-CZ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analytick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é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odfiltrujte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cs-CZ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jejichž realizace je omezena kvůli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právním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technickým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nebo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kontextovým</a:t>
            </a:r>
            <a:r>
              <a:rPr lang="cs-CZ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skutečnostem.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odno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posouzením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přínosu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k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napln</a:t>
            </a:r>
            <a:r>
              <a:rPr lang="cs-CZ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ění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cílů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zohledn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synergie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vzájemné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závislosti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mezi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systémy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sym typeface="Trebuchet MS"/>
              </a:rPr>
              <a:t>Itera</a:t>
            </a:r>
            <a:r>
              <a:rPr lang="cs-CZ" sz="1500" b="1" dirty="0">
                <a:solidFill>
                  <a:schemeClr val="accent4"/>
                </a:solidFill>
                <a:latin typeface="Trebuchet MS"/>
                <a:sym typeface="Trebuchet MS"/>
              </a:rPr>
              <a:t>k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sym typeface="Trebuchet MS"/>
              </a:rPr>
              <a:t>tivní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sym typeface="Trebuchet MS"/>
              </a:rPr>
              <a:t>zpřesňování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sym typeface="Trebuchet MS"/>
              </a:rPr>
              <a:t>.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Využití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RBTool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RNTool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a Simulation Hub na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platformě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SuPeRBE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k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testování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úpravám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balíčků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opatření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dokud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nebudou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splněny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výkonnostní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cíle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8" name="Google Shape;628;p32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Tvorba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posuzování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různých scénářů adaptace budov a čtvrtí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5: Adaptační scénáře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5" name="Google Shape;635;p33"/>
          <p:cNvSpPr txBox="1"/>
          <p:nvPr/>
        </p:nvSpPr>
        <p:spPr>
          <a:xfrm>
            <a:off x="142874" y="941388"/>
            <a:ext cx="63028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aspekty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tvorbě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Integrovaný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přístup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Podporovat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mezi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sektorové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inovace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využívání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dlouhodobou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odolnost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Finanční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mechanismy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Zajistit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prostřednictvím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posouzení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dotací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půjček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záruk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půjčky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výkonnostního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kontraktování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(ESCO)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daňových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pobídek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…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rganiz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participativního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workshopu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sběr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obyvatel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nájemců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dalších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očekávání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priority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návrhu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36" name="Google Shape;636;p33" descr="A hand pointing at a clipboar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3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Tvorba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posuzování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různých scénářů adaptace budov a čtvrtí.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4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Tvorba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posuzování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různých scénářů adaptace budov a čtvrtí.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6" name="Google Shape;646;p34"/>
          <p:cNvSpPr txBox="1"/>
          <p:nvPr/>
        </p:nvSpPr>
        <p:spPr>
          <a:xfrm>
            <a:off x="142876" y="950914"/>
            <a:ext cx="8486700" cy="4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Praktický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příklad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7" name="Google Shape;647;p34"/>
          <p:cNvSpPr txBox="1"/>
          <p:nvPr/>
        </p:nvSpPr>
        <p:spPr>
          <a:xfrm>
            <a:off x="296864" y="460299"/>
            <a:ext cx="8562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5: Adaptační scénáře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48" name="Google Shape;648;p34"/>
          <p:cNvGraphicFramePr/>
          <p:nvPr/>
        </p:nvGraphicFramePr>
        <p:xfrm>
          <a:off x="437800" y="1791061"/>
          <a:ext cx="5426975" cy="173145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76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6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9825">
                <a:tc gridSpan="3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3 – 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Městská oblast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825">
                <a:tc gridSpan="2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Hodnoticí kritérium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Cílové skóre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200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řítomnost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700">
                <a:tc>
                  <a:txBody>
                    <a:bodyPr/>
                    <a:lstStyle/>
                    <a:p>
                      <a:pPr marL="1079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Infiltra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ční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apacit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</a:t>
                      </a:r>
                      <a:r>
                        <a:rPr lang="de-DE" sz="10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povrchu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Vstupy do budovy pod úrovní terénu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</a:t>
                      </a:r>
                      <a:endParaRPr sz="100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25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Kapacita odvodnění střechy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</a:t>
                      </a:r>
                      <a:endParaRPr sz="100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49" name="Google Shape;649;p34" descr="A hand pointing at a clipboar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34"/>
          <p:cNvSpPr txBox="1"/>
          <p:nvPr/>
        </p:nvSpPr>
        <p:spPr>
          <a:xfrm>
            <a:off x="5864772" y="2264694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1" name="Google Shape;651;p34"/>
          <p:cNvSpPr txBox="1"/>
          <p:nvPr/>
        </p:nvSpPr>
        <p:spPr>
          <a:xfrm>
            <a:off x="5864772" y="258992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2" name="Google Shape;652;p34"/>
          <p:cNvSpPr txBox="1"/>
          <p:nvPr/>
        </p:nvSpPr>
        <p:spPr>
          <a:xfrm>
            <a:off x="5864772" y="291023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3" name="Google Shape;653;p34"/>
          <p:cNvSpPr txBox="1"/>
          <p:nvPr/>
        </p:nvSpPr>
        <p:spPr>
          <a:xfrm>
            <a:off x="5864772" y="321637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3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5: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0" name="Google Shape;660;p35"/>
          <p:cNvSpPr txBox="1"/>
          <p:nvPr/>
        </p:nvSpPr>
        <p:spPr>
          <a:xfrm>
            <a:off x="142876" y="868363"/>
            <a:ext cx="634037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Proč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důležité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vypracovat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více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odlišných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adaptačních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jen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jednoho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1" name="Google Shape;661;p3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T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vorba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posuzování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různých scénářů adaptace budov a čtvrtí.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62" name="Google Shape;662;p35" descr="A hand pointing at a clipboar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6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9" name="Google Shape;669;p36"/>
          <p:cNvSpPr/>
          <p:nvPr/>
        </p:nvSpPr>
        <p:spPr>
          <a:xfrm>
            <a:off x="323850" y="1506694"/>
            <a:ext cx="7594854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36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Vyberte</a:t>
            </a:r>
            <a:r>
              <a:rPr lang="de-DE" sz="1600" dirty="0"/>
              <a:t> </a:t>
            </a:r>
            <a:r>
              <a:rPr lang="de-DE" sz="1600" dirty="0" err="1"/>
              <a:t>optimální</a:t>
            </a:r>
            <a:r>
              <a:rPr lang="de-DE" sz="1600" dirty="0"/>
              <a:t> </a:t>
            </a:r>
            <a:r>
              <a:rPr lang="de-DE" sz="1600" dirty="0" err="1"/>
              <a:t>adaptační</a:t>
            </a:r>
            <a:r>
              <a:rPr lang="de-DE" sz="1600" dirty="0"/>
              <a:t> </a:t>
            </a:r>
            <a:r>
              <a:rPr lang="de-DE" sz="1600" dirty="0" err="1"/>
              <a:t>scénář</a:t>
            </a:r>
            <a:r>
              <a:rPr lang="de-DE" sz="1600" dirty="0"/>
              <a:t> na </a:t>
            </a:r>
            <a:r>
              <a:rPr lang="de-DE" sz="1600" dirty="0" err="1"/>
              <a:t>základě</a:t>
            </a:r>
            <a:r>
              <a:rPr lang="de-DE" sz="1600" dirty="0"/>
              <a:t> </a:t>
            </a:r>
            <a:r>
              <a:rPr lang="de-DE" sz="1600" dirty="0" err="1"/>
              <a:t>výkonnosti</a:t>
            </a:r>
            <a:r>
              <a:rPr lang="de-DE" sz="1600" dirty="0"/>
              <a:t>, </a:t>
            </a:r>
            <a:r>
              <a:rPr lang="cs-CZ" sz="1600" dirty="0"/>
              <a:t>hospodárnosti</a:t>
            </a:r>
            <a:r>
              <a:rPr lang="de-DE" sz="1600" dirty="0"/>
              <a:t>, </a:t>
            </a:r>
            <a:r>
              <a:rPr lang="de-DE" sz="1600" dirty="0" err="1"/>
              <a:t>časového</a:t>
            </a:r>
            <a:r>
              <a:rPr lang="de-DE" sz="1600" dirty="0"/>
              <a:t> </a:t>
            </a:r>
            <a:r>
              <a:rPr lang="de-DE" sz="1600" dirty="0" err="1"/>
              <a:t>rámce</a:t>
            </a:r>
            <a:r>
              <a:rPr lang="de-DE" sz="1600" dirty="0"/>
              <a:t> a </a:t>
            </a:r>
            <a:r>
              <a:rPr lang="de-DE" sz="1600" dirty="0" err="1"/>
              <a:t>vedlejších</a:t>
            </a:r>
            <a:r>
              <a:rPr lang="de-DE" sz="1600" dirty="0"/>
              <a:t> </a:t>
            </a:r>
            <a:r>
              <a:rPr lang="de-DE" sz="1600" dirty="0" err="1"/>
              <a:t>přínosů</a:t>
            </a:r>
            <a:r>
              <a:rPr lang="de-DE" sz="1600" dirty="0"/>
              <a:t> </a:t>
            </a:r>
            <a:r>
              <a:rPr lang="de-DE" sz="1600" dirty="0" err="1"/>
              <a:t>mezi</a:t>
            </a:r>
            <a:r>
              <a:rPr lang="de-DE" sz="1600" dirty="0"/>
              <a:t> </a:t>
            </a:r>
            <a:r>
              <a:rPr lang="de-DE" sz="1600" dirty="0" err="1"/>
              <a:t>scénáři</a:t>
            </a:r>
            <a:r>
              <a:rPr lang="de-DE" sz="1600" dirty="0"/>
              <a:t> </a:t>
            </a:r>
            <a:r>
              <a:rPr lang="de-DE" sz="1600" dirty="0" err="1"/>
              <a:t>vypracovanými</a:t>
            </a:r>
            <a:r>
              <a:rPr lang="de-DE" sz="1600" dirty="0"/>
              <a:t> </a:t>
            </a:r>
            <a:r>
              <a:rPr lang="de-DE" sz="1600" dirty="0" err="1"/>
              <a:t>ve</a:t>
            </a:r>
            <a:r>
              <a:rPr lang="de-DE" sz="1600" dirty="0"/>
              <a:t> </a:t>
            </a:r>
            <a:r>
              <a:rPr lang="de-DE" sz="1600" dirty="0" err="1"/>
              <a:t>Fázi</a:t>
            </a:r>
            <a:r>
              <a:rPr lang="de-DE" sz="1600" dirty="0"/>
              <a:t> 5.</a:t>
            </a:r>
            <a:endParaRPr sz="1600" dirty="0">
              <a:solidFill>
                <a:schemeClr val="dk2"/>
              </a:solidFill>
            </a:endParaRPr>
          </a:p>
        </p:txBody>
      </p:sp>
      <p:sp>
        <p:nvSpPr>
          <p:cNvPr id="671" name="Google Shape;671;p36"/>
          <p:cNvSpPr txBox="1"/>
          <p:nvPr/>
        </p:nvSpPr>
        <p:spPr>
          <a:xfrm>
            <a:off x="365124" y="1770063"/>
            <a:ext cx="7032372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 úkoly</a:t>
            </a:r>
            <a:r>
              <a:rPr lang="de-DE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 scénářů:</a:t>
            </a:r>
            <a:br>
              <a:rPr lang="de-DE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Oh</a:t>
            </a: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odnoťte opatření pomocí RBTool a RNTool</a:t>
            </a:r>
            <a:r>
              <a:rPr lang="de-DE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-Aktualizujte a vypočítejte výkonnostní skóre pomocí simulovaných hodnot indikátorů z platformy SuPeRBE.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-Porovnejte jednotlivé scénáře.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Řazení scénářů: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-Přiřazení vah (město vs. budovy) pro výpočet celkové hodnoty rizika/výkonnosti každého scénáře.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-Zohledněte celkovou hodnotu rizika, náklady, časový rámec a synergické efekty.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-Vypočítejte Skóre efektivity adaptace (riziko × nákladový faktor).</a:t>
            </a:r>
            <a:br>
              <a:rPr lang="de-DE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20AF8149-11C8-5C06-3C6A-030D31DE6553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7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9" name="Google Shape;679;p37"/>
          <p:cNvSpPr txBox="1"/>
          <p:nvPr/>
        </p:nvSpPr>
        <p:spPr>
          <a:xfrm>
            <a:off x="142874" y="938213"/>
            <a:ext cx="8704262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prvky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cs-CZ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ik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y:</a:t>
            </a:r>
            <a:b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kvantitativní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-Simulation Hub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platformy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aktualizovaných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Vypočítané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parametry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vážený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součet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parametry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Synergické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doplňkové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přínosy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napříč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sektory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Časový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horizont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krátkodobý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střednědobý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dlouhodobý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mechanismy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nesimulované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aspekty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zohledněny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kvalitativně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Náklady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nízké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€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1,0),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střední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€€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1,1),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vysoké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€€€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1,2)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Zapojení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transparentnost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in</a:t>
            </a:r>
            <a:r>
              <a:rPr lang="cs-CZ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kluze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získaná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obyvatel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uživatelů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konečným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rozhodnutím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03FC1B60-56DB-262B-4E5E-6C71CF6CBBE7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7" name="Google Shape;687;p38"/>
          <p:cNvGraphicFramePr/>
          <p:nvPr/>
        </p:nvGraphicFramePr>
        <p:xfrm>
          <a:off x="377826" y="1823081"/>
          <a:ext cx="8201025" cy="2930245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40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9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2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3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5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9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4950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 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 SRÁŽKY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250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BU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575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Riziko poškození obytných budov</a:t>
                      </a:r>
                      <a:endParaRPr sz="11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950"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Cílové sk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óre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Vážená hodnota/skór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1079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Infiltrační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kapacita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povrchu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propustných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vs.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nepropustných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povrchů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sz="1100" b="1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Kapacita odvodnění střechy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nadměrnými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okapy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/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svodnicemi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0.10 </a:t>
                      </a:r>
                      <a:endParaRPr sz="11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0.45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525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Existence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 budov s funkčními zelenými střechami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2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Vstupy do budovy pod úrovní terénu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0" algn="l" rtl="0">
                        <a:lnSpc>
                          <a:spcPct val="10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vstupů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úrovni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terénu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terénem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bez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ochranného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cs-CZ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konstrukčního řešení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 </a:t>
                      </a:r>
                      <a:endParaRPr sz="1100" b="1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30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Celkové skóre výkonnosti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88" name="Google Shape;688;p38"/>
          <p:cNvSpPr txBox="1">
            <a:spLocks noGrp="1"/>
          </p:cNvSpPr>
          <p:nvPr>
            <p:ph type="body" idx="1"/>
          </p:nvPr>
        </p:nvSpPr>
        <p:spPr>
          <a:xfrm>
            <a:off x="121700" y="950913"/>
            <a:ext cx="8511125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RNTool</a:t>
            </a:r>
            <a:r>
              <a:rPr lang="de-DE" sz="1600" b="1" dirty="0">
                <a:solidFill>
                  <a:schemeClr val="accent4"/>
                </a:solidFill>
              </a:rPr>
              <a:t>.</a:t>
            </a:r>
            <a:endParaRPr dirty="0"/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spc="-40" dirty="0" err="1">
                <a:sym typeface="Arial"/>
              </a:rPr>
              <a:t>Přidělení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váhy</a:t>
            </a:r>
            <a:r>
              <a:rPr lang="de-DE" sz="1600" spc="-40" dirty="0">
                <a:sym typeface="Arial"/>
              </a:rPr>
              <a:t> a </a:t>
            </a:r>
            <a:r>
              <a:rPr lang="de-DE" sz="1600" spc="-40" dirty="0" err="1">
                <a:sym typeface="Arial"/>
              </a:rPr>
              <a:t>výpočet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celkového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výkon</a:t>
            </a:r>
            <a:r>
              <a:rPr lang="cs-CZ" sz="1600" spc="-40" dirty="0" err="1">
                <a:sym typeface="Arial"/>
              </a:rPr>
              <a:t>nostní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skóre</a:t>
            </a:r>
            <a:r>
              <a:rPr lang="de-DE" sz="1600" spc="-40" dirty="0">
                <a:sym typeface="Arial"/>
              </a:rPr>
              <a:t> pro </a:t>
            </a:r>
            <a:r>
              <a:rPr lang="de-DE" sz="1600" spc="-40" dirty="0" err="1">
                <a:sym typeface="Arial"/>
              </a:rPr>
              <a:t>každé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městské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území</a:t>
            </a:r>
            <a:r>
              <a:rPr lang="de-DE" sz="1600" spc="-40" dirty="0">
                <a:sym typeface="Arial"/>
              </a:rPr>
              <a:t>, </a:t>
            </a:r>
            <a:r>
              <a:rPr lang="de-DE" sz="1600" spc="-40" dirty="0" err="1">
                <a:sym typeface="Arial"/>
              </a:rPr>
              <a:t>budovy</a:t>
            </a:r>
            <a:r>
              <a:rPr lang="de-DE" sz="1600" spc="-40" dirty="0">
                <a:sym typeface="Arial"/>
              </a:rPr>
              <a:t> A </a:t>
            </a:r>
            <a:r>
              <a:rPr lang="cs-CZ" sz="1600" spc="-40" dirty="0">
                <a:sym typeface="Arial"/>
              </a:rPr>
              <a:t> </a:t>
            </a:r>
            <a:r>
              <a:rPr lang="de-DE" sz="1600" spc="-40" dirty="0">
                <a:sym typeface="Arial"/>
              </a:rPr>
              <a:t>a B. </a:t>
            </a:r>
            <a:endParaRPr lang="cs-CZ" sz="1600" spc="-40" dirty="0"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>
                <a:sym typeface="Arial"/>
              </a:rPr>
              <a:t>Městské</a:t>
            </a:r>
            <a:r>
              <a:rPr lang="de-DE" sz="1600" dirty="0">
                <a:sym typeface="Arial"/>
              </a:rPr>
              <a:t> </a:t>
            </a:r>
            <a:r>
              <a:rPr lang="de-DE" sz="1600" dirty="0" err="1">
                <a:sym typeface="Arial"/>
              </a:rPr>
              <a:t>území</a:t>
            </a:r>
            <a:r>
              <a:rPr lang="de-DE" sz="1600" dirty="0">
                <a:sym typeface="Arial"/>
              </a:rPr>
              <a:t> – </a:t>
            </a:r>
            <a:r>
              <a:rPr lang="de-DE" sz="1600" dirty="0" err="1">
                <a:sym typeface="Arial"/>
              </a:rPr>
              <a:t>Scénář</a:t>
            </a:r>
            <a:r>
              <a:rPr lang="de-DE" sz="1600" dirty="0">
                <a:sym typeface="Arial"/>
              </a:rPr>
              <a:t> 3:</a:t>
            </a:r>
            <a:endParaRPr sz="1600" dirty="0"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689" name="Google Shape;689;p3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6: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5CE50E4A-046F-79EC-9518-6EFD8EABAC57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8" name="Google Shape;698;p39"/>
          <p:cNvGraphicFramePr/>
          <p:nvPr/>
        </p:nvGraphicFramePr>
        <p:xfrm>
          <a:off x="393700" y="1865391"/>
          <a:ext cx="8058125" cy="196215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206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7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7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5525"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énáře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Městská oblast</a:t>
                      </a:r>
                      <a:endParaRPr sz="1000" b="1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 RNTool</a:t>
                      </a:r>
                      <a:endParaRPr sz="10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Budova A</a:t>
                      </a:r>
                      <a:endParaRPr sz="1000" b="1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 RBTool</a:t>
                      </a:r>
                      <a:endParaRPr sz="1000" b="1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Budova B</a:t>
                      </a:r>
                      <a:endParaRPr sz="1000" b="1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 RBTool</a:t>
                      </a:r>
                      <a:endParaRPr sz="10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150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/>
                        <a:t>0,3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1905" lvl="0" indent="0" algn="ctr" rtl="0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/>
                        <a:t>0,4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2540" lvl="0" indent="0" algn="ctr" rtl="0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/>
                        <a:t>0,5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675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Scénář 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/>
                        <a:t>0,5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1905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/>
                        <a:t>0,1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254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/>
                        <a:t>0,2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800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Scénář 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/>
                        <a:t>0,17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1905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/>
                        <a:t>0,5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254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/>
                        <a:t>0,4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99" name="Google Shape;699;p3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0" name="Google Shape;700;p39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. </a:t>
            </a:r>
            <a:br>
              <a:rPr lang="de-DE" sz="1600" dirty="0">
                <a:solidFill>
                  <a:schemeClr val="dk1"/>
                </a:solidFill>
              </a:rPr>
            </a:br>
            <a:r>
              <a:rPr lang="de-DE" sz="1600" dirty="0" err="1">
                <a:solidFill>
                  <a:schemeClr val="dk1"/>
                </a:solidFill>
              </a:rPr>
              <a:t>Opakujte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postup</a:t>
            </a:r>
            <a:r>
              <a:rPr lang="de-DE" sz="1600" dirty="0">
                <a:solidFill>
                  <a:schemeClr val="dk1"/>
                </a:solidFill>
              </a:rPr>
              <a:t> pro </a:t>
            </a:r>
            <a:r>
              <a:rPr lang="de-DE" sz="1600" dirty="0" err="1">
                <a:solidFill>
                  <a:schemeClr val="dk1"/>
                </a:solidFill>
              </a:rPr>
              <a:t>zbývající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scénáře</a:t>
            </a:r>
            <a:r>
              <a:rPr lang="de-DE" sz="1600" dirty="0">
                <a:solidFill>
                  <a:schemeClr val="dk1"/>
                </a:solidFill>
              </a:rPr>
              <a:t>.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3" name="Google Shape;744;p43">
            <a:extLst>
              <a:ext uri="{FF2B5EF4-FFF2-40B4-BE49-F238E27FC236}">
                <a16:creationId xmlns:a16="http://schemas.microsoft.com/office/drawing/2014/main" id="{BD75DB86-5BB6-FFFB-03D0-96ACA47DCA70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9" name="Google Shape;709;p40"/>
          <p:cNvGraphicFramePr/>
          <p:nvPr/>
        </p:nvGraphicFramePr>
        <p:xfrm>
          <a:off x="388953" y="2067653"/>
          <a:ext cx="2662350" cy="170120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35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50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Prvek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1000" b="1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2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Městská</a:t>
                      </a:r>
                      <a:r>
                        <a:rPr lang="de-DE" sz="100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oblast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90 %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dova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7 %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80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dova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B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3 %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10" name="Google Shape;710;p4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1" name="Google Shape;711;p40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Praktický příklad.</a:t>
            </a:r>
            <a:br>
              <a:rPr lang="de-DE" sz="1600">
                <a:solidFill>
                  <a:schemeClr val="dk1"/>
                </a:solidFill>
              </a:rPr>
            </a:br>
            <a:r>
              <a:rPr lang="de-DE" sz="1600">
                <a:solidFill>
                  <a:schemeClr val="dk1"/>
                </a:solidFill>
              </a:rPr>
              <a:t>Přiřazení vah pro jednotlivé prvky (městská oblast a budovy).</a:t>
            </a:r>
            <a:endParaRPr sz="16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>
                <a:solidFill>
                  <a:schemeClr val="dk1"/>
                </a:solidFill>
              </a:rPr>
              <a:t>Výpočet váženého skóre pro každý scénář.</a:t>
            </a:r>
            <a:endParaRPr sz="1600"/>
          </a:p>
        </p:txBody>
      </p:sp>
      <p:graphicFrame>
        <p:nvGraphicFramePr>
          <p:cNvPr id="712" name="Google Shape;712;p40"/>
          <p:cNvGraphicFramePr/>
          <p:nvPr/>
        </p:nvGraphicFramePr>
        <p:xfrm>
          <a:off x="3175014" y="2067653"/>
          <a:ext cx="5454635" cy="2336976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398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2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2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850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Hodnocení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 hodnocení (Z)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107315" marR="105410" lvl="0" indent="127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r>
                        <a:rPr lang="de-DE" sz="10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úroveň</a:t>
                      </a:r>
                      <a:r>
                        <a:rPr lang="de-DE" sz="10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priority</a:t>
                      </a:r>
                      <a:r>
                        <a:rPr lang="de-DE" sz="10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 (Y)</a:t>
                      </a:r>
                      <a:endParaRPr sz="11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016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Vážené skóre (Z × Y)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25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RNTool - 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Městská oblast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0,17</a:t>
                      </a:r>
                      <a:endParaRPr sz="11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0,9 (90%)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" marR="889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0,153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5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RBTool - Bu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dova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0,07 (7%)</a:t>
                      </a:r>
                      <a:endParaRPr sz="11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" marR="889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0,035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80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RBTool - Bu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dova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B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0,03 (3%)</a:t>
                      </a:r>
                      <a:endParaRPr sz="11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" marR="889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0,012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800">
                <a:tc gridSpan="3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3 s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kóre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0,20</a:t>
                      </a:r>
                      <a:endParaRPr sz="11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7322C701-890E-8FC4-5729-B86E72C0F6AF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721" name="Google Shape;721;p41"/>
          <p:cNvGraphicFramePr/>
          <p:nvPr>
            <p:extLst>
              <p:ext uri="{D42A27DB-BD31-4B8C-83A1-F6EECF244321}">
                <p14:modId xmlns:p14="http://schemas.microsoft.com/office/powerpoint/2010/main" val="361971915"/>
              </p:ext>
            </p:extLst>
          </p:nvPr>
        </p:nvGraphicFramePr>
        <p:xfrm>
          <a:off x="390524" y="2045040"/>
          <a:ext cx="8162925" cy="208390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892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4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4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0575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énáře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óre scénáře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Synerg</a:t>
                      </a: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ický</a:t>
                      </a:r>
                      <a:r>
                        <a:rPr lang="de-DE" sz="100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efekt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Čas</a:t>
                      </a:r>
                      <a:r>
                        <a:rPr lang="cs-CZ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ový</a:t>
                      </a:r>
                      <a:r>
                        <a:rPr lang="cs-CZ" sz="100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horizont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Odhadované náklady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75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Střední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Střední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5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Nízký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Dlouhý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00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Vysoký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Krátký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22" name="Google Shape;722;p41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5629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. </a:t>
            </a:r>
            <a:br>
              <a:rPr lang="de-DE" sz="1600" dirty="0">
                <a:solidFill>
                  <a:schemeClr val="dk1"/>
                </a:solidFill>
              </a:rPr>
            </a:br>
            <a:r>
              <a:rPr lang="de-DE" sz="1600" dirty="0" err="1">
                <a:solidFill>
                  <a:schemeClr val="dk1"/>
                </a:solidFill>
              </a:rPr>
              <a:t>Aplikace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rozhodovacích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parametrů</a:t>
            </a:r>
            <a:r>
              <a:rPr lang="de-DE" sz="1600" dirty="0">
                <a:solidFill>
                  <a:schemeClr val="dk1"/>
                </a:solidFill>
              </a:rPr>
              <a:t> na </a:t>
            </a:r>
            <a:r>
              <a:rPr lang="de-DE" sz="1600" dirty="0" err="1">
                <a:solidFill>
                  <a:schemeClr val="dk1"/>
                </a:solidFill>
              </a:rPr>
              <a:t>jednotlivé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scénáře</a:t>
            </a:r>
            <a:r>
              <a:rPr lang="de-DE" sz="1600" dirty="0">
                <a:solidFill>
                  <a:schemeClr val="dk1"/>
                </a:solidFill>
              </a:rPr>
              <a:t> (</a:t>
            </a:r>
            <a:r>
              <a:rPr lang="de-DE" sz="1600" dirty="0" err="1">
                <a:solidFill>
                  <a:schemeClr val="dk1"/>
                </a:solidFill>
              </a:rPr>
              <a:t>synergické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efekty</a:t>
            </a:r>
            <a:r>
              <a:rPr lang="de-DE" sz="1600" dirty="0">
                <a:solidFill>
                  <a:schemeClr val="dk1"/>
                </a:solidFill>
              </a:rPr>
              <a:t>, </a:t>
            </a:r>
            <a:r>
              <a:rPr lang="de-DE" sz="1600" dirty="0" err="1">
                <a:solidFill>
                  <a:schemeClr val="dk1"/>
                </a:solidFill>
              </a:rPr>
              <a:t>časový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horizont</a:t>
            </a:r>
            <a:r>
              <a:rPr lang="de-DE" sz="1600" dirty="0">
                <a:solidFill>
                  <a:schemeClr val="dk1"/>
                </a:solidFill>
              </a:rPr>
              <a:t> a </a:t>
            </a:r>
            <a:r>
              <a:rPr lang="de-DE" sz="1600" dirty="0" err="1">
                <a:solidFill>
                  <a:schemeClr val="dk1"/>
                </a:solidFill>
              </a:rPr>
              <a:t>náklady</a:t>
            </a:r>
            <a:r>
              <a:rPr lang="de-DE" sz="1600" dirty="0">
                <a:solidFill>
                  <a:schemeClr val="dk1"/>
                </a:solidFill>
              </a:rPr>
              <a:t>).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A29CB2D3-11F9-D7B1-6BBF-9C978C0FE3E2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ozhodo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730" name="Google Shape;730;p42"/>
          <p:cNvGraphicFramePr/>
          <p:nvPr>
            <p:extLst>
              <p:ext uri="{D42A27DB-BD31-4B8C-83A1-F6EECF244321}">
                <p14:modId xmlns:p14="http://schemas.microsoft.com/office/powerpoint/2010/main" val="2999952997"/>
              </p:ext>
            </p:extLst>
          </p:nvPr>
        </p:nvGraphicFramePr>
        <p:xfrm>
          <a:off x="352250" y="1849922"/>
          <a:ext cx="8213900" cy="240300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90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5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2725">
                <a:tc gridSpan="5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 srážky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725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énáře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Celková hodnota rizika/výkonnosti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Odhadované náklady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Nákladový faktor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 efektivity adaptace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2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0,34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5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1,2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0,48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7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1,0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b="1" i="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31" name="Google Shape;731;p42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Praktický příklad.</a:t>
            </a:r>
            <a:endParaRPr sz="16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>
                <a:solidFill>
                  <a:schemeClr val="dk1"/>
                </a:solidFill>
              </a:rPr>
              <a:t>Výpočet hodnoty hodnocení/efektivity pro každý scénář.</a:t>
            </a:r>
            <a:endParaRPr sz="16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>
                <a:solidFill>
                  <a:schemeClr val="dk1"/>
                </a:solidFill>
              </a:rPr>
              <a:t>Vzorec: </a:t>
            </a:r>
            <a:r>
              <a:rPr lang="de-DE" sz="1600" b="1">
                <a:solidFill>
                  <a:schemeClr val="dk1"/>
                </a:solidFill>
              </a:rPr>
              <a:t>Skóre efektivity = Hodnota rizika × Nákladový faktor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732" name="Google Shape;732;p42"/>
          <p:cNvSpPr txBox="1"/>
          <p:nvPr/>
        </p:nvSpPr>
        <p:spPr>
          <a:xfrm>
            <a:off x="117476" y="4352999"/>
            <a:ext cx="342551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Nižší skóre efektivity = lepší</a:t>
            </a:r>
            <a:endParaRPr sz="16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733" name="Google Shape;733;p42"/>
          <p:cNvGrpSpPr/>
          <p:nvPr/>
        </p:nvGrpSpPr>
        <p:grpSpPr>
          <a:xfrm>
            <a:off x="7311588" y="3744687"/>
            <a:ext cx="1115763" cy="526412"/>
            <a:chOff x="7297074" y="3726513"/>
            <a:chExt cx="1115763" cy="526412"/>
          </a:xfrm>
        </p:grpSpPr>
        <p:sp>
          <p:nvSpPr>
            <p:cNvPr id="734" name="Google Shape;734;p42"/>
            <p:cNvSpPr txBox="1"/>
            <p:nvPr/>
          </p:nvSpPr>
          <p:spPr>
            <a:xfrm>
              <a:off x="7392837" y="3991325"/>
              <a:ext cx="10200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NEJLEPŠÍ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42"/>
            <p:cNvSpPr/>
            <p:nvPr/>
          </p:nvSpPr>
          <p:spPr>
            <a:xfrm>
              <a:off x="7297074" y="3726513"/>
              <a:ext cx="876600" cy="447900"/>
            </a:xfrm>
            <a:prstGeom prst="rect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816CE60E-0443-4FC1-1EB4-3C0CAD72C8F7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4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3" name="Google Shape;743;p43"/>
          <p:cNvSpPr txBox="1"/>
          <p:nvPr/>
        </p:nvSpPr>
        <p:spPr>
          <a:xfrm>
            <a:off x="142876" y="868363"/>
            <a:ext cx="786671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Pokud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dva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vykazují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podobnou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kterými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dalšími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řídili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4" name="Google Shape;744;p4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4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7: Adaptační koncept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1" name="Google Shape;751;p44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Cíl: </a:t>
            </a:r>
            <a:r>
              <a:rPr lang="de-DE" sz="1600"/>
              <a:t>Poskytnout podrobný adaptační koncept seřazený chronologicky, který definuje opatření a vytváří pevný základ pro efektivní plánování adaptace na klima. 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752" name="Google Shape;752;p44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44"/>
          <p:cNvSpPr txBox="1"/>
          <p:nvPr/>
        </p:nvSpPr>
        <p:spPr>
          <a:xfrm>
            <a:off x="365124" y="1790164"/>
            <a:ext cx="7877088" cy="2665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pop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vybraný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Seskupit </a:t>
            </a:r>
            <a:r>
              <a:rPr lang="cs-CZ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potřebné zásahy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problémů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sladěných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kategoriemi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například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Stavební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bezpečnost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účinnost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hospodaření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tepelný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komfort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bezpečnost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pohodlí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uživatelů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6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Nastínit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požadované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podrobnosti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následujícím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snímku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).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Seřadit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chronologicky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Upřednostněte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účinnou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Vytvořit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základ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budoucí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4" name="Google Shape;754;p44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6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7: Adaptační koncept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3" name="Google Shape;773;p46"/>
          <p:cNvSpPr txBox="1"/>
          <p:nvPr/>
        </p:nvSpPr>
        <p:spPr>
          <a:xfrm>
            <a:off x="142875" y="868363"/>
            <a:ext cx="628790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chronologicky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uspořádali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i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rámci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konceptu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zajištěna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efektivita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proveditelnost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integrace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širším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městským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plánováním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4" name="Google Shape;774;p4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integrovaného adaptačního konceptu s plány implementace a monitoringu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75" name="Google Shape;775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6995" y="1538715"/>
            <a:ext cx="1956875" cy="186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4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8: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2" name="Google Shape;782;p47"/>
          <p:cNvSpPr/>
          <p:nvPr/>
        </p:nvSpPr>
        <p:spPr>
          <a:xfrm>
            <a:off x="323850" y="1865390"/>
            <a:ext cx="6299200" cy="2974103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47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Zajistit</a:t>
            </a:r>
            <a:r>
              <a:rPr lang="de-DE" sz="1600" dirty="0"/>
              <a:t> </a:t>
            </a:r>
            <a:r>
              <a:rPr lang="de-DE" sz="1600" dirty="0" err="1"/>
              <a:t>efektivní</a:t>
            </a:r>
            <a:r>
              <a:rPr lang="de-DE" sz="1600" dirty="0"/>
              <a:t> a </a:t>
            </a:r>
            <a:r>
              <a:rPr lang="de-DE" sz="1600" dirty="0" err="1"/>
              <a:t>adaptivní</a:t>
            </a:r>
            <a:r>
              <a:rPr lang="de-DE" sz="1600" dirty="0"/>
              <a:t> </a:t>
            </a:r>
            <a:r>
              <a:rPr lang="de-DE" sz="1600" dirty="0" err="1"/>
              <a:t>realizaci</a:t>
            </a:r>
            <a:r>
              <a:rPr lang="de-DE" sz="1600" dirty="0"/>
              <a:t> </a:t>
            </a:r>
            <a:r>
              <a:rPr lang="de-DE" sz="1600" dirty="0" err="1"/>
              <a:t>opatření</a:t>
            </a:r>
            <a:r>
              <a:rPr lang="de-DE" sz="1600" dirty="0"/>
              <a:t> pro </a:t>
            </a:r>
            <a:r>
              <a:rPr lang="de-DE" sz="1600" dirty="0" err="1"/>
              <a:t>adaptaci</a:t>
            </a:r>
            <a:r>
              <a:rPr lang="de-DE" sz="1600" dirty="0"/>
              <a:t> na </a:t>
            </a:r>
            <a:r>
              <a:rPr lang="de-DE" sz="1600" dirty="0" err="1"/>
              <a:t>klima</a:t>
            </a:r>
            <a:r>
              <a:rPr lang="de-DE" sz="1600" dirty="0"/>
              <a:t> na </a:t>
            </a:r>
            <a:r>
              <a:rPr lang="de-DE" sz="1600" dirty="0" err="1"/>
              <a:t>úrovni</a:t>
            </a:r>
            <a:r>
              <a:rPr lang="de-DE" sz="1600" dirty="0"/>
              <a:t> </a:t>
            </a:r>
            <a:r>
              <a:rPr lang="de-DE" sz="1600" dirty="0" err="1"/>
              <a:t>budov</a:t>
            </a:r>
            <a:r>
              <a:rPr lang="de-DE" sz="1600" dirty="0"/>
              <a:t> a </a:t>
            </a:r>
            <a:r>
              <a:rPr lang="de-DE" sz="1600" dirty="0" err="1"/>
              <a:t>čtvrtí</a:t>
            </a:r>
            <a:r>
              <a:rPr lang="de-DE" sz="1600" dirty="0"/>
              <a:t> (</a:t>
            </a:r>
            <a:r>
              <a:rPr lang="de-DE" sz="1600" dirty="0" err="1"/>
              <a:t>sousedství</a:t>
            </a:r>
            <a:r>
              <a:rPr lang="de-DE" sz="1600" dirty="0"/>
              <a:t>) </a:t>
            </a:r>
            <a:r>
              <a:rPr lang="de-DE" sz="1600" dirty="0" err="1"/>
              <a:t>prostřednictvím</a:t>
            </a:r>
            <a:r>
              <a:rPr lang="de-DE" sz="1600" dirty="0"/>
              <a:t> </a:t>
            </a:r>
            <a:r>
              <a:rPr lang="de-DE" sz="1600" dirty="0" err="1"/>
              <a:t>průběžného</a:t>
            </a:r>
            <a:r>
              <a:rPr lang="de-DE" sz="1600" dirty="0"/>
              <a:t> </a:t>
            </a:r>
            <a:r>
              <a:rPr lang="de-DE" sz="1600" dirty="0" err="1"/>
              <a:t>monitoringu</a:t>
            </a:r>
            <a:r>
              <a:rPr lang="de-DE" sz="1600" dirty="0"/>
              <a:t>, </a:t>
            </a:r>
            <a:r>
              <a:rPr lang="de-DE" sz="1600" dirty="0" err="1"/>
              <a:t>zapojení</a:t>
            </a:r>
            <a:r>
              <a:rPr lang="de-DE" sz="1600" dirty="0"/>
              <a:t> </a:t>
            </a:r>
            <a:r>
              <a:rPr lang="de-DE" sz="1600" dirty="0" err="1"/>
              <a:t>zúčastněných</a:t>
            </a:r>
            <a:r>
              <a:rPr lang="de-DE" sz="1600" dirty="0"/>
              <a:t> </a:t>
            </a:r>
            <a:r>
              <a:rPr lang="de-DE" sz="1600" dirty="0" err="1"/>
              <a:t>stran</a:t>
            </a:r>
            <a:r>
              <a:rPr lang="de-DE" sz="1600" dirty="0"/>
              <a:t> a </a:t>
            </a:r>
            <a:r>
              <a:rPr lang="de-DE" sz="1600" dirty="0" err="1"/>
              <a:t>itera</a:t>
            </a:r>
            <a:r>
              <a:rPr lang="cs-CZ" sz="1600" dirty="0"/>
              <a:t>k</a:t>
            </a:r>
            <a:r>
              <a:rPr lang="de-DE" sz="1600" dirty="0" err="1"/>
              <a:t>tivní</a:t>
            </a:r>
            <a:r>
              <a:rPr lang="de-DE" sz="1600" dirty="0"/>
              <a:t> </a:t>
            </a:r>
            <a:r>
              <a:rPr lang="de-DE" sz="1600" dirty="0" err="1"/>
              <a:t>zpětné</a:t>
            </a:r>
            <a:r>
              <a:rPr lang="de-DE" sz="1600" dirty="0"/>
              <a:t> </a:t>
            </a:r>
            <a:r>
              <a:rPr lang="de-DE" sz="1600" dirty="0" err="1"/>
              <a:t>vazby</a:t>
            </a:r>
            <a:r>
              <a:rPr lang="de-DE" sz="1600" dirty="0"/>
              <a:t>.</a:t>
            </a:r>
            <a:endParaRPr sz="1600" dirty="0">
              <a:solidFill>
                <a:schemeClr val="dk2"/>
              </a:solidFill>
            </a:endParaRPr>
          </a:p>
        </p:txBody>
      </p:sp>
      <p:sp>
        <p:nvSpPr>
          <p:cNvPr id="784" name="Google Shape;784;p47"/>
          <p:cNvSpPr txBox="1"/>
          <p:nvPr/>
        </p:nvSpPr>
        <p:spPr>
          <a:xfrm>
            <a:off x="365124" y="1996423"/>
            <a:ext cx="6105526" cy="28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Zavést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projektově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specifický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systém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sledování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pokroku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během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realizace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stavby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užívání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měřitelné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ukazatele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specifické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řešení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sledovat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prostřednictvím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platformy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hromažďovat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analyzovat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data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účelem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vyhodnocení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vůči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cílům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místnímu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vývoji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regionálním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politikám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Zapojit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zúčastněné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strany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informovaného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pomocí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deskriptivní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Upravovat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základě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výsledků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zajistit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neustálé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zlepšování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dlouhodobou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udržitelnost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85" name="Google Shape;785;p47" descr="A black background with a black squar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4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4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integrovaného adaptačního konceptu s plány implementace a monitoringu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1" name="Google Shape;761;p45"/>
          <p:cNvSpPr txBox="1"/>
          <p:nvPr/>
        </p:nvSpPr>
        <p:spPr>
          <a:xfrm>
            <a:off x="142874" y="938213"/>
            <a:ext cx="8639176" cy="329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 informace, které je třeba u každého opatření specifikovat: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2" name="Google Shape;762;p45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7: Adaptační koncept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63" name="Google Shape;763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6995" y="1538715"/>
            <a:ext cx="1956875" cy="1868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66" name="Google Shape;766;p45"/>
          <p:cNvGraphicFramePr/>
          <p:nvPr/>
        </p:nvGraphicFramePr>
        <p:xfrm>
          <a:off x="413557" y="1432348"/>
          <a:ext cx="6006875" cy="3066175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2478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05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</a:t>
                      </a:r>
                      <a:r>
                        <a:rPr lang="de-DE" sz="10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líčová informace</a:t>
                      </a:r>
                      <a:endParaRPr sz="10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8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 a očekávané výsledky</a:t>
                      </a:r>
                      <a:endParaRPr sz="1400" u="none" strike="noStrike" cap="none"/>
                    </a:p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Vysvětlete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opatření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zahrnuje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jaké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výsledky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či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zlepšení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se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očekávají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sz="10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8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Aktivity a práce potřebné k realizaci</a:t>
                      </a:r>
                      <a:endParaRPr sz="10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Specifikujte konkrétní kroky, práce nebo opatření potřebná k realizaci opatření.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325"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Časový harmonogram implementace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Uveďte očekávanou dobu trvání a klíčové milníky dokončení opatření.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</a:t>
                      </a: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Odhad rozpočtu a finanční schéma</a:t>
                      </a:r>
                      <a:endParaRPr sz="1400" u="none" strike="noStrike" cap="none"/>
                    </a:p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Odhadněte náklady a uveďte, jak bude opatření financováno (např. zdroje financování, sdílení nákladů).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325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Odpovědné subjekty a partnerství</a:t>
                      </a:r>
                      <a:endParaRPr sz="1400" u="none" strike="noStrike" cap="none"/>
                    </a:p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Identifikujte jednotlivce, týmy nebo organizace odpovědné za realizaci a případné spolupracovníky.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925"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elevantní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z</a:t>
                      </a:r>
                      <a:r>
                        <a:rPr lang="cs-CZ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účastněné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strany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Uveďte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relevantní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zúčastněné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strany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které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měly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být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při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opatření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cs-CZ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dotazová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informovány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525"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ropojení s existujícími nebo plánovanými strategiemi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Ukažte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opatření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koresponduje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širšími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politikami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plány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programy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je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doplňuje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podporuje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sz="1000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8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8: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93" name="Google Shape;793;p48" descr="A black background with a black squar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48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5" name="Google Shape;795;p48"/>
          <p:cNvSpPr txBox="1"/>
          <p:nvPr/>
        </p:nvSpPr>
        <p:spPr>
          <a:xfrm>
            <a:off x="142873" y="938213"/>
            <a:ext cx="66101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Itera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klíčová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hlediska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Itera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skládá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nepřetržitého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opakování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monitorování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úpravy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který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zajišťuje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že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přizpůsobuje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novým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datům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vazbě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měnícím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podmínkám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Tento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přístup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zajišťuje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adaptabilitu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transparentnost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sladění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971550" marR="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4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Důsledky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zmírnění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endParaRPr sz="19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971550" marR="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4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role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endParaRPr sz="19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971550" marR="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4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Časový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odpovědnosti</a:t>
            </a:r>
            <a:endParaRPr sz="19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9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8: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02" name="Google Shape;802;p49" descr="A black background with a black squar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5346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49"/>
          <p:cNvSpPr txBox="1"/>
          <p:nvPr/>
        </p:nvSpPr>
        <p:spPr>
          <a:xfrm>
            <a:off x="142876" y="868363"/>
            <a:ext cx="658770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sledovali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ověřili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fungují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očekávání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04" name="Google Shape;804;p49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integrovaného adaptačního konceptu s plány implementace a monitoring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5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 SuPeRBE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1" name="Google Shape;811;p50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/>
              <a:t>Itera</a:t>
            </a:r>
            <a:r>
              <a:rPr lang="cs-CZ" sz="1600"/>
              <a:t>k</a:t>
            </a:r>
            <a:r>
              <a:rPr lang="de-DE" sz="1600"/>
              <a:t>tivní</a:t>
            </a:r>
            <a:r>
              <a:rPr lang="de-DE" sz="1600" dirty="0"/>
              <a:t> </a:t>
            </a:r>
            <a:r>
              <a:rPr lang="de-DE" sz="1600" dirty="0" err="1"/>
              <a:t>proces</a:t>
            </a:r>
            <a:r>
              <a:rPr lang="de-DE" sz="1600" dirty="0"/>
              <a:t>: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grpSp>
        <p:nvGrpSpPr>
          <p:cNvPr id="812" name="Google Shape;812;p50"/>
          <p:cNvGrpSpPr/>
          <p:nvPr/>
        </p:nvGrpSpPr>
        <p:grpSpPr>
          <a:xfrm>
            <a:off x="211431" y="1435100"/>
            <a:ext cx="8635704" cy="2484411"/>
            <a:chOff x="211431" y="1435100"/>
            <a:chExt cx="8635704" cy="2484411"/>
          </a:xfrm>
        </p:grpSpPr>
        <p:grpSp>
          <p:nvGrpSpPr>
            <p:cNvPr id="813" name="Google Shape;813;p50"/>
            <p:cNvGrpSpPr/>
            <p:nvPr/>
          </p:nvGrpSpPr>
          <p:grpSpPr>
            <a:xfrm>
              <a:off x="211431" y="1725714"/>
              <a:ext cx="8635704" cy="2193797"/>
              <a:chOff x="0" y="487386"/>
              <a:chExt cx="8635704" cy="2193797"/>
            </a:xfrm>
          </p:grpSpPr>
          <p:sp>
            <p:nvSpPr>
              <p:cNvPr id="814" name="Google Shape;814;p50"/>
              <p:cNvSpPr/>
              <p:nvPr/>
            </p:nvSpPr>
            <p:spPr>
              <a:xfrm>
                <a:off x="0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89803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50"/>
              <p:cNvSpPr txBox="1"/>
              <p:nvPr/>
            </p:nvSpPr>
            <p:spPr>
              <a:xfrm>
                <a:off x="8862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1.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Zahájení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p50"/>
              <p:cNvSpPr/>
              <p:nvPr/>
            </p:nvSpPr>
            <p:spPr>
              <a:xfrm>
                <a:off x="94707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17" name="Google Shape;817;p50"/>
              <p:cNvSpPr/>
              <p:nvPr/>
            </p:nvSpPr>
            <p:spPr>
              <a:xfrm>
                <a:off x="189415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50"/>
              <p:cNvSpPr txBox="1"/>
              <p:nvPr/>
            </p:nvSpPr>
            <p:spPr>
              <a:xfrm>
                <a:off x="198278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Výběr městské části a budov/y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19" name="Google Shape;819;p50"/>
              <p:cNvSpPr/>
              <p:nvPr/>
            </p:nvSpPr>
            <p:spPr>
              <a:xfrm>
                <a:off x="94707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0" name="Google Shape;820;p50"/>
              <p:cNvSpPr/>
              <p:nvPr/>
            </p:nvSpPr>
            <p:spPr>
              <a:xfrm>
                <a:off x="189415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50"/>
              <p:cNvSpPr txBox="1"/>
              <p:nvPr/>
            </p:nvSpPr>
            <p:spPr>
              <a:xfrm>
                <a:off x="198278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Výběr expertního týmu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22" name="Google Shape;822;p50"/>
              <p:cNvSpPr/>
              <p:nvPr/>
            </p:nvSpPr>
            <p:spPr>
              <a:xfrm>
                <a:off x="94707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3" name="Google Shape;823;p50"/>
              <p:cNvSpPr/>
              <p:nvPr/>
            </p:nvSpPr>
            <p:spPr>
              <a:xfrm>
                <a:off x="189415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50"/>
              <p:cNvSpPr txBox="1"/>
              <p:nvPr/>
            </p:nvSpPr>
            <p:spPr>
              <a:xfrm>
                <a:off x="198278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Sběr d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t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50"/>
              <p:cNvSpPr/>
              <p:nvPr/>
            </p:nvSpPr>
            <p:spPr>
              <a:xfrm>
                <a:off x="94707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6" name="Google Shape;826;p50"/>
              <p:cNvSpPr/>
              <p:nvPr/>
            </p:nvSpPr>
            <p:spPr>
              <a:xfrm>
                <a:off x="189415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50"/>
              <p:cNvSpPr txBox="1"/>
              <p:nvPr/>
            </p:nvSpPr>
            <p:spPr>
              <a:xfrm>
                <a:off x="198278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dirty="0" err="1">
                    <a:latin typeface="Trebuchet MS"/>
                    <a:ea typeface="Trebuchet MS"/>
                    <a:cs typeface="Trebuchet MS"/>
                    <a:sym typeface="Trebuchet MS"/>
                  </a:rPr>
                  <a:t>I</a:t>
                </a: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dentifikace</a:t>
                </a:r>
                <a:r>
                  <a:rPr lang="de-DE" sz="600" b="0" i="0" u="none" strike="noStrike" cap="none" dirty="0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zúčastněných</a:t>
                </a:r>
                <a:r>
                  <a:rPr lang="de-DE" sz="600" b="0" i="0" u="none" strike="noStrike" cap="none" dirty="0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 dirty="0" err="1">
                    <a:latin typeface="Trebuchet MS"/>
                    <a:ea typeface="Trebuchet MS"/>
                    <a:cs typeface="Trebuchet MS"/>
                    <a:sym typeface="Trebuchet MS"/>
                  </a:rPr>
                  <a:t>stran</a:t>
                </a:r>
                <a:r>
                  <a:rPr lang="cs-CZ" sz="600" dirty="0">
                    <a:latin typeface="Trebuchet MS"/>
                    <a:ea typeface="Trebuchet MS"/>
                    <a:cs typeface="Trebuchet MS"/>
                    <a:sym typeface="Trebuchet MS"/>
                  </a:rPr>
                  <a:t> (stakeholderů)</a:t>
                </a:r>
                <a:endParaRPr sz="6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28" name="Google Shape;828;p50"/>
              <p:cNvSpPr/>
              <p:nvPr/>
            </p:nvSpPr>
            <p:spPr>
              <a:xfrm>
                <a:off x="94707" y="789979"/>
                <a:ext cx="94707" cy="173990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9" name="Google Shape;829;p50"/>
              <p:cNvSpPr/>
              <p:nvPr/>
            </p:nvSpPr>
            <p:spPr>
              <a:xfrm>
                <a:off x="189415" y="2378591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50"/>
              <p:cNvSpPr txBox="1"/>
              <p:nvPr/>
            </p:nvSpPr>
            <p:spPr>
              <a:xfrm>
                <a:off x="198278" y="238745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Participat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50"/>
              <p:cNvSpPr/>
              <p:nvPr/>
            </p:nvSpPr>
            <p:spPr>
              <a:xfrm>
                <a:off x="1098375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84313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50"/>
              <p:cNvSpPr txBox="1"/>
              <p:nvPr/>
            </p:nvSpPr>
            <p:spPr>
              <a:xfrm>
                <a:off x="1107237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2.P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říprava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50"/>
              <p:cNvSpPr/>
              <p:nvPr/>
            </p:nvSpPr>
            <p:spPr>
              <a:xfrm>
                <a:off x="1193083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34" name="Google Shape;834;p50"/>
              <p:cNvSpPr/>
              <p:nvPr/>
            </p:nvSpPr>
            <p:spPr>
              <a:xfrm>
                <a:off x="1287790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50"/>
              <p:cNvSpPr txBox="1"/>
              <p:nvPr/>
            </p:nvSpPr>
            <p:spPr>
              <a:xfrm>
                <a:off x="1296653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kace klimatických rizik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36" name="Google Shape;836;p50"/>
              <p:cNvSpPr/>
              <p:nvPr/>
            </p:nvSpPr>
            <p:spPr>
              <a:xfrm>
                <a:off x="1193083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37" name="Google Shape;837;p50"/>
              <p:cNvSpPr/>
              <p:nvPr/>
            </p:nvSpPr>
            <p:spPr>
              <a:xfrm>
                <a:off x="1287790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50"/>
              <p:cNvSpPr txBox="1"/>
              <p:nvPr/>
            </p:nvSpPr>
            <p:spPr>
              <a:xfrm>
                <a:off x="1296653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Identifikace klíčových městských sektorů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39" name="Google Shape;839;p50"/>
              <p:cNvSpPr/>
              <p:nvPr/>
            </p:nvSpPr>
            <p:spPr>
              <a:xfrm>
                <a:off x="1193083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40" name="Google Shape;840;p50"/>
              <p:cNvSpPr/>
              <p:nvPr/>
            </p:nvSpPr>
            <p:spPr>
              <a:xfrm>
                <a:off x="1287790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50"/>
              <p:cNvSpPr txBox="1"/>
              <p:nvPr/>
            </p:nvSpPr>
            <p:spPr>
              <a:xfrm>
                <a:off x="1296653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K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ontextualiza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ce RNTool a RBTool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42" name="Google Shape;842;p50"/>
              <p:cNvSpPr/>
              <p:nvPr/>
            </p:nvSpPr>
            <p:spPr>
              <a:xfrm>
                <a:off x="1193083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43" name="Google Shape;843;p50"/>
              <p:cNvSpPr/>
              <p:nvPr/>
            </p:nvSpPr>
            <p:spPr>
              <a:xfrm>
                <a:off x="1287790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50"/>
              <p:cNvSpPr txBox="1"/>
              <p:nvPr/>
            </p:nvSpPr>
            <p:spPr>
              <a:xfrm>
                <a:off x="1296653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Identifikace zdrojů dat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45" name="Google Shape;845;p50"/>
              <p:cNvSpPr/>
              <p:nvPr/>
            </p:nvSpPr>
            <p:spPr>
              <a:xfrm>
                <a:off x="1193083" y="789979"/>
                <a:ext cx="94707" cy="173990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46" name="Google Shape;846;p50"/>
              <p:cNvSpPr/>
              <p:nvPr/>
            </p:nvSpPr>
            <p:spPr>
              <a:xfrm>
                <a:off x="1287790" y="2378591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50"/>
              <p:cNvSpPr txBox="1"/>
              <p:nvPr/>
            </p:nvSpPr>
            <p:spPr>
              <a:xfrm>
                <a:off x="1296653" y="238745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Participat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ivní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m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etod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p50"/>
              <p:cNvSpPr/>
              <p:nvPr/>
            </p:nvSpPr>
            <p:spPr>
              <a:xfrm>
                <a:off x="2196750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78431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50"/>
              <p:cNvSpPr txBox="1"/>
              <p:nvPr/>
            </p:nvSpPr>
            <p:spPr>
              <a:xfrm>
                <a:off x="2205612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3.</a:t>
                </a:r>
                <a:r>
                  <a:rPr lang="cs-CZ" sz="800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Analýz</a:t>
                </a:r>
                <a:r>
                  <a:rPr lang="de-DE" sz="800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</a:t>
                </a:r>
                <a:endParaRPr sz="8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p50"/>
              <p:cNvSpPr/>
              <p:nvPr/>
            </p:nvSpPr>
            <p:spPr>
              <a:xfrm>
                <a:off x="2291458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51" name="Google Shape;851;p50"/>
              <p:cNvSpPr/>
              <p:nvPr/>
            </p:nvSpPr>
            <p:spPr>
              <a:xfrm>
                <a:off x="2386166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50"/>
              <p:cNvSpPr txBox="1"/>
              <p:nvPr/>
            </p:nvSpPr>
            <p:spPr>
              <a:xfrm>
                <a:off x="2395028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Zhodnocení současného stavu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50"/>
              <p:cNvSpPr/>
              <p:nvPr/>
            </p:nvSpPr>
            <p:spPr>
              <a:xfrm>
                <a:off x="2291458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54" name="Google Shape;854;p50"/>
              <p:cNvSpPr/>
              <p:nvPr/>
            </p:nvSpPr>
            <p:spPr>
              <a:xfrm>
                <a:off x="2386166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50"/>
              <p:cNvSpPr txBox="1"/>
              <p:nvPr/>
            </p:nvSpPr>
            <p:spPr>
              <a:xfrm>
                <a:off x="2395028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Identifikace slabostí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56" name="Google Shape;856;p50"/>
              <p:cNvSpPr/>
              <p:nvPr/>
            </p:nvSpPr>
            <p:spPr>
              <a:xfrm>
                <a:off x="2291458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57" name="Google Shape;857;p50"/>
              <p:cNvSpPr/>
              <p:nvPr/>
            </p:nvSpPr>
            <p:spPr>
              <a:xfrm>
                <a:off x="2386166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50"/>
              <p:cNvSpPr txBox="1"/>
              <p:nvPr/>
            </p:nvSpPr>
            <p:spPr>
              <a:xfrm>
                <a:off x="2395028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Shrnující zpráva a   SWOT Anal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ýza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p50"/>
              <p:cNvSpPr/>
              <p:nvPr/>
            </p:nvSpPr>
            <p:spPr>
              <a:xfrm>
                <a:off x="2291458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60" name="Google Shape;860;p50"/>
              <p:cNvSpPr/>
              <p:nvPr/>
            </p:nvSpPr>
            <p:spPr>
              <a:xfrm>
                <a:off x="2386166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50"/>
              <p:cNvSpPr txBox="1"/>
              <p:nvPr/>
            </p:nvSpPr>
            <p:spPr>
              <a:xfrm>
                <a:off x="2395028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50"/>
              <p:cNvSpPr/>
              <p:nvPr/>
            </p:nvSpPr>
            <p:spPr>
              <a:xfrm>
                <a:off x="3295125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72941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50"/>
              <p:cNvSpPr txBox="1"/>
              <p:nvPr/>
            </p:nvSpPr>
            <p:spPr>
              <a:xfrm>
                <a:off x="3303988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4.</a:t>
                </a:r>
                <a:r>
                  <a:rPr lang="cs-CZ" sz="800" b="0" i="0" u="none" strike="noStrike" cap="none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Stanovení strategie</a:t>
                </a:r>
                <a:endParaRPr sz="8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64" name="Google Shape;864;p50"/>
              <p:cNvSpPr/>
              <p:nvPr/>
            </p:nvSpPr>
            <p:spPr>
              <a:xfrm>
                <a:off x="3389833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65" name="Google Shape;865;p50"/>
              <p:cNvSpPr/>
              <p:nvPr/>
            </p:nvSpPr>
            <p:spPr>
              <a:xfrm>
                <a:off x="3484541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50"/>
              <p:cNvSpPr txBox="1"/>
              <p:nvPr/>
            </p:nvSpPr>
            <p:spPr>
              <a:xfrm>
                <a:off x="3493403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tanovení cílů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67" name="Google Shape;867;p50"/>
              <p:cNvSpPr/>
              <p:nvPr/>
            </p:nvSpPr>
            <p:spPr>
              <a:xfrm>
                <a:off x="3389833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68" name="Google Shape;868;p50"/>
              <p:cNvSpPr/>
              <p:nvPr/>
            </p:nvSpPr>
            <p:spPr>
              <a:xfrm>
                <a:off x="3484541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50"/>
              <p:cNvSpPr txBox="1"/>
              <p:nvPr/>
            </p:nvSpPr>
            <p:spPr>
              <a:xfrm>
                <a:off x="3493403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Identifikace omezení a 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restrikcí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70" name="Google Shape;870;p50"/>
              <p:cNvSpPr/>
              <p:nvPr/>
            </p:nvSpPr>
            <p:spPr>
              <a:xfrm>
                <a:off x="3389833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71" name="Google Shape;871;p50"/>
              <p:cNvSpPr/>
              <p:nvPr/>
            </p:nvSpPr>
            <p:spPr>
              <a:xfrm>
                <a:off x="3484541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50"/>
              <p:cNvSpPr txBox="1"/>
              <p:nvPr/>
            </p:nvSpPr>
            <p:spPr>
              <a:xfrm>
                <a:off x="3493403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3" name="Google Shape;873;p50"/>
              <p:cNvSpPr/>
              <p:nvPr/>
            </p:nvSpPr>
            <p:spPr>
              <a:xfrm>
                <a:off x="4393500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67058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50"/>
              <p:cNvSpPr txBox="1"/>
              <p:nvPr/>
            </p:nvSpPr>
            <p:spPr>
              <a:xfrm>
                <a:off x="4402363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5.Adapta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ční scénáře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5" name="Google Shape;875;p50"/>
              <p:cNvSpPr/>
              <p:nvPr/>
            </p:nvSpPr>
            <p:spPr>
              <a:xfrm>
                <a:off x="4488208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76" name="Google Shape;876;p50"/>
              <p:cNvSpPr/>
              <p:nvPr/>
            </p:nvSpPr>
            <p:spPr>
              <a:xfrm>
                <a:off x="4582916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50"/>
              <p:cNvSpPr txBox="1"/>
              <p:nvPr/>
            </p:nvSpPr>
            <p:spPr>
              <a:xfrm>
                <a:off x="4591779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Vývoj scénář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ů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8" name="Google Shape;878;p50"/>
              <p:cNvSpPr/>
              <p:nvPr/>
            </p:nvSpPr>
            <p:spPr>
              <a:xfrm>
                <a:off x="4488208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79" name="Google Shape;879;p50"/>
              <p:cNvSpPr/>
              <p:nvPr/>
            </p:nvSpPr>
            <p:spPr>
              <a:xfrm>
                <a:off x="4582916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50"/>
              <p:cNvSpPr txBox="1"/>
              <p:nvPr/>
            </p:nvSpPr>
            <p:spPr>
              <a:xfrm>
                <a:off x="4591779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Výběr 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intervencí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81" name="Google Shape;881;p50"/>
              <p:cNvSpPr/>
              <p:nvPr/>
            </p:nvSpPr>
            <p:spPr>
              <a:xfrm>
                <a:off x="4488208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82" name="Google Shape;882;p50"/>
              <p:cNvSpPr/>
              <p:nvPr/>
            </p:nvSpPr>
            <p:spPr>
              <a:xfrm>
                <a:off x="4582916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50"/>
              <p:cNvSpPr txBox="1"/>
              <p:nvPr/>
            </p:nvSpPr>
            <p:spPr>
              <a:xfrm>
                <a:off x="4591779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Mechanism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y financování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84" name="Google Shape;884;p50"/>
              <p:cNvSpPr/>
              <p:nvPr/>
            </p:nvSpPr>
            <p:spPr>
              <a:xfrm>
                <a:off x="4488208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85" name="Google Shape;885;p50"/>
              <p:cNvSpPr/>
              <p:nvPr/>
            </p:nvSpPr>
            <p:spPr>
              <a:xfrm>
                <a:off x="4582916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50"/>
              <p:cNvSpPr txBox="1"/>
              <p:nvPr/>
            </p:nvSpPr>
            <p:spPr>
              <a:xfrm>
                <a:off x="4591779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7" name="Google Shape;887;p50"/>
              <p:cNvSpPr/>
              <p:nvPr/>
            </p:nvSpPr>
            <p:spPr>
              <a:xfrm>
                <a:off x="5492402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61568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50"/>
              <p:cNvSpPr txBox="1"/>
              <p:nvPr/>
            </p:nvSpPr>
            <p:spPr>
              <a:xfrm>
                <a:off x="5501264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6.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Rozhodovací proces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9" name="Google Shape;889;p50"/>
              <p:cNvSpPr/>
              <p:nvPr/>
            </p:nvSpPr>
            <p:spPr>
              <a:xfrm>
                <a:off x="5587110" y="789979"/>
                <a:ext cx="94709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0" name="Google Shape;890;p50"/>
              <p:cNvSpPr/>
              <p:nvPr/>
            </p:nvSpPr>
            <p:spPr>
              <a:xfrm>
                <a:off x="5681819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50"/>
              <p:cNvSpPr txBox="1"/>
              <p:nvPr/>
            </p:nvSpPr>
            <p:spPr>
              <a:xfrm>
                <a:off x="5690681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Zhodnocení</a:t>
                </a:r>
                <a:r>
                  <a:rPr lang="de-DE" sz="600" b="0" i="0" u="none" strike="noStrike" cap="none" dirty="0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scénářů</a:t>
                </a:r>
                <a:endParaRPr sz="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2" name="Google Shape;892;p50"/>
              <p:cNvSpPr/>
              <p:nvPr/>
            </p:nvSpPr>
            <p:spPr>
              <a:xfrm>
                <a:off x="5587110" y="789979"/>
                <a:ext cx="94709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3" name="Google Shape;893;p50"/>
              <p:cNvSpPr/>
              <p:nvPr/>
            </p:nvSpPr>
            <p:spPr>
              <a:xfrm>
                <a:off x="5681819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50"/>
              <p:cNvSpPr txBox="1"/>
              <p:nvPr/>
            </p:nvSpPr>
            <p:spPr>
              <a:xfrm>
                <a:off x="5690681" y="1252731"/>
                <a:ext cx="700800" cy="28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5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Proces hodnocen</a:t>
                </a:r>
                <a:r>
                  <a:rPr lang="de-DE" sz="500">
                    <a:latin typeface="Trebuchet MS"/>
                    <a:ea typeface="Trebuchet MS"/>
                    <a:cs typeface="Trebuchet MS"/>
                    <a:sym typeface="Trebuchet MS"/>
                  </a:rPr>
                  <a:t>í/přiřazení priorit</a:t>
                </a:r>
                <a:endParaRPr sz="5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95" name="Google Shape;895;p50"/>
              <p:cNvSpPr/>
              <p:nvPr/>
            </p:nvSpPr>
            <p:spPr>
              <a:xfrm>
                <a:off x="5587110" y="789979"/>
                <a:ext cx="94709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6" name="Google Shape;896;p50"/>
              <p:cNvSpPr/>
              <p:nvPr/>
            </p:nvSpPr>
            <p:spPr>
              <a:xfrm>
                <a:off x="5681819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50"/>
              <p:cNvSpPr txBox="1"/>
              <p:nvPr/>
            </p:nvSpPr>
            <p:spPr>
              <a:xfrm>
                <a:off x="5690681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Výběr 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vhodných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scéná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řů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98" name="Google Shape;898;p50"/>
              <p:cNvSpPr/>
              <p:nvPr/>
            </p:nvSpPr>
            <p:spPr>
              <a:xfrm>
                <a:off x="5587110" y="789979"/>
                <a:ext cx="94181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9" name="Google Shape;899;p50"/>
              <p:cNvSpPr/>
              <p:nvPr/>
            </p:nvSpPr>
            <p:spPr>
              <a:xfrm>
                <a:off x="5681291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50"/>
              <p:cNvSpPr txBox="1"/>
              <p:nvPr/>
            </p:nvSpPr>
            <p:spPr>
              <a:xfrm>
                <a:off x="5690154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p50"/>
              <p:cNvSpPr/>
              <p:nvPr/>
            </p:nvSpPr>
            <p:spPr>
              <a:xfrm>
                <a:off x="6590251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55686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50"/>
              <p:cNvSpPr txBox="1"/>
              <p:nvPr/>
            </p:nvSpPr>
            <p:spPr>
              <a:xfrm>
                <a:off x="6599113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7.Adapta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ční</a:t>
                </a: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</a:t>
                </a: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oncept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3" name="Google Shape;903;p50"/>
              <p:cNvSpPr/>
              <p:nvPr/>
            </p:nvSpPr>
            <p:spPr>
              <a:xfrm>
                <a:off x="6684958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04" name="Google Shape;904;p50"/>
              <p:cNvSpPr/>
              <p:nvPr/>
            </p:nvSpPr>
            <p:spPr>
              <a:xfrm>
                <a:off x="6779666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50"/>
              <p:cNvSpPr txBox="1"/>
              <p:nvPr/>
            </p:nvSpPr>
            <p:spPr>
              <a:xfrm>
                <a:off x="6788529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Vymezení k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once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ptu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6" name="Google Shape;906;p50"/>
              <p:cNvSpPr/>
              <p:nvPr/>
            </p:nvSpPr>
            <p:spPr>
              <a:xfrm>
                <a:off x="7688626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49803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50"/>
              <p:cNvSpPr txBox="1"/>
              <p:nvPr/>
            </p:nvSpPr>
            <p:spPr>
              <a:xfrm>
                <a:off x="7697488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8.Implementa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ce</a:t>
                </a: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&amp; Monitoring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Google Shape;908;p50"/>
              <p:cNvSpPr/>
              <p:nvPr/>
            </p:nvSpPr>
            <p:spPr>
              <a:xfrm>
                <a:off x="7783334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09" name="Google Shape;909;p50"/>
              <p:cNvSpPr/>
              <p:nvPr/>
            </p:nvSpPr>
            <p:spPr>
              <a:xfrm>
                <a:off x="7878041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50"/>
              <p:cNvSpPr txBox="1"/>
              <p:nvPr/>
            </p:nvSpPr>
            <p:spPr>
              <a:xfrm>
                <a:off x="7886904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Iterativ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ní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Proce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s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911" name="Google Shape;911;p50"/>
            <p:cNvSpPr/>
            <p:nvPr/>
          </p:nvSpPr>
          <p:spPr>
            <a:xfrm>
              <a:off x="257175" y="1444625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49A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50"/>
            <p:cNvSpPr/>
            <p:nvPr/>
          </p:nvSpPr>
          <p:spPr>
            <a:xfrm>
              <a:off x="2447925" y="1441449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2DF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50"/>
            <p:cNvSpPr/>
            <p:nvPr/>
          </p:nvSpPr>
          <p:spPr>
            <a:xfrm>
              <a:off x="4648200" y="1438275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D6E9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50"/>
            <p:cNvSpPr/>
            <p:nvPr/>
          </p:nvSpPr>
          <p:spPr>
            <a:xfrm>
              <a:off x="6838950" y="1435100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AF4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5" name="Google Shape;915;p50"/>
          <p:cNvSpPr/>
          <p:nvPr/>
        </p:nvSpPr>
        <p:spPr>
          <a:xfrm rot="10800000">
            <a:off x="444500" y="4086526"/>
            <a:ext cx="8078479" cy="212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49A2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50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93510E-0871-4341-A93A-C9DF0CF435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C77CC1-D8CA-47C9-A654-AC7766C49A04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d3b63abe-a700-4914-8878-a8a488c562b0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ce60cd6d-3977-486f-a814-132bf722bbce"/>
  </ds:schemaRefs>
</ds:datastoreItem>
</file>

<file path=customXml/itemProps3.xml><?xml version="1.0" encoding="utf-8"?>
<ds:datastoreItem xmlns:ds="http://schemas.openxmlformats.org/officeDocument/2006/customXml" ds:itemID="{300998CD-7792-4323-9BE6-3FB1D935BA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5097</Words>
  <Application>Microsoft Office PowerPoint</Application>
  <PresentationFormat>On-screen Show (16:9)</PresentationFormat>
  <Paragraphs>832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Arial</vt:lpstr>
      <vt:lpstr>Calibri</vt:lpstr>
      <vt:lpstr>Noto Sans Symbols</vt:lpstr>
      <vt:lpstr>Trebuchet MS</vt:lpstr>
      <vt:lpstr>CentralEurope_iService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Felicioni, Licia</cp:lastModifiedBy>
  <cp:revision>3</cp:revision>
  <dcterms:created xsi:type="dcterms:W3CDTF">2025-03-18T17:43:02Z</dcterms:created>
  <dcterms:modified xsi:type="dcterms:W3CDTF">2025-11-18T15:54:03Z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