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4"/>
  </p:sldMasterIdLst>
  <p:notesMasterIdLst>
    <p:notesMasterId r:id="rId55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1" r:id="rId49"/>
    <p:sldId id="302" r:id="rId50"/>
    <p:sldId id="300" r:id="rId51"/>
    <p:sldId id="303" r:id="rId52"/>
    <p:sldId id="304" r:id="rId53"/>
    <p:sldId id="305" r:id="rId5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5480">
          <p15:clr>
            <a:srgbClr val="000000"/>
          </p15:clr>
        </p15:guide>
        <p15:guide id="2" pos="2880">
          <p15:clr>
            <a:srgbClr val="000000"/>
          </p15:clr>
        </p15:guide>
        <p15:guide id="3" pos="363">
          <p15:clr>
            <a:srgbClr val="000000"/>
          </p15:clr>
        </p15:guide>
        <p15:guide id="4" pos="3220">
          <p15:clr>
            <a:srgbClr val="000000"/>
          </p15:clr>
        </p15:guide>
        <p15:guide id="5" pos="90">
          <p15:clr>
            <a:srgbClr val="000000"/>
          </p15:clr>
        </p15:guide>
        <p15:guide id="6" orient="horz" pos="1620">
          <p15:clr>
            <a:srgbClr val="000000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7" roundtripDataSignature="AMtx7miphQ5fvPsKC9hM+1wiJZhlC1CS+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514627-4780-4C45-93DF-8CF9D77C4A75}" v="4" dt="2025-11-18T15:53:24.394"/>
  </p1510:revLst>
</p1510:revInfo>
</file>

<file path=ppt/tableStyles.xml><?xml version="1.0" encoding="utf-8"?>
<a:tblStyleLst xmlns:a="http://schemas.openxmlformats.org/drawingml/2006/main" def="{1853B64D-183C-4DB2-8B3D-DD7A569E5B08}">
  <a:tblStyle styleId="{1853B64D-183C-4DB2-8B3D-DD7A569E5B08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EF1F2"/>
          </a:solidFill>
        </a:fill>
      </a:tcStyle>
    </a:wholeTbl>
    <a:band1H>
      <a:tcTxStyle/>
      <a:tcStyle>
        <a:tcBdr/>
        <a:fill>
          <a:solidFill>
            <a:srgbClr val="DBE2E4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BE2E4"/>
          </a:solidFill>
        </a:fill>
      </a:tcStyle>
    </a:band1V>
    <a:band2V>
      <a:tcTxStyle/>
      <a:tcStyle>
        <a:tcBdr/>
        <a:fill>
          <a:solidFill>
            <a:srgbClr val="DBE2E4"/>
          </a:solidFill>
        </a:fill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34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080" y="67"/>
      </p:cViewPr>
      <p:guideLst>
        <p:guide pos="5480"/>
        <p:guide pos="2880"/>
        <p:guide pos="363"/>
        <p:guide pos="3220"/>
        <p:guide pos="90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581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notesMaster" Target="notesMasters/notesMaster1.xml"/><Relationship Id="rId63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presProps" Target="presProps.xml"/><Relationship Id="rId5" Type="http://schemas.openxmlformats.org/officeDocument/2006/relationships/slide" Target="slides/slide1.xml"/><Relationship Id="rId61" Type="http://schemas.openxmlformats.org/officeDocument/2006/relationships/tableStyles" Target="tableStyle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customschemas.google.com/relationships/presentationmetadata" Target="metadata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licioni, Licia" userId="d14afec8-200e-4809-9e7b-d7cb15307a5d" providerId="ADAL" clId="{D12D6E33-D1AE-452D-9884-920E0DD78E93}"/>
    <pc:docChg chg="custSel addSld modSld">
      <pc:chgData name="Felicioni, Licia" userId="d14afec8-200e-4809-9e7b-d7cb15307a5d" providerId="ADAL" clId="{D12D6E33-D1AE-452D-9884-920E0DD78E93}" dt="2025-11-18T15:53:50.511" v="10" actId="20577"/>
      <pc:docMkLst>
        <pc:docMk/>
      </pc:docMkLst>
      <pc:sldChg chg="modSp mod">
        <pc:chgData name="Felicioni, Licia" userId="d14afec8-200e-4809-9e7b-d7cb15307a5d" providerId="ADAL" clId="{D12D6E33-D1AE-452D-9884-920E0DD78E93}" dt="2025-11-18T15:53:50.511" v="10" actId="20577"/>
        <pc:sldMkLst>
          <pc:docMk/>
          <pc:sldMk cId="0" sldId="256"/>
        </pc:sldMkLst>
        <pc:spChg chg="mod">
          <ac:chgData name="Felicioni, Licia" userId="d14afec8-200e-4809-9e7b-d7cb15307a5d" providerId="ADAL" clId="{D12D6E33-D1AE-452D-9884-920E0DD78E93}" dt="2025-11-18T15:53:50.511" v="10" actId="20577"/>
          <ac:spMkLst>
            <pc:docMk/>
            <pc:sldMk cId="0" sldId="256"/>
            <ac:spMk id="99" creationId="{00000000-0000-0000-0000-000000000000}"/>
          </ac:spMkLst>
        </pc:spChg>
      </pc:sldChg>
      <pc:sldChg chg="delSp add mod">
        <pc:chgData name="Felicioni, Licia" userId="d14afec8-200e-4809-9e7b-d7cb15307a5d" providerId="ADAL" clId="{D12D6E33-D1AE-452D-9884-920E0DD78E93}" dt="2025-11-18T15:52:39.792" v="1" actId="478"/>
        <pc:sldMkLst>
          <pc:docMk/>
          <pc:sldMk cId="0" sldId="273"/>
        </pc:sldMkLst>
        <pc:spChg chg="del">
          <ac:chgData name="Felicioni, Licia" userId="d14afec8-200e-4809-9e7b-d7cb15307a5d" providerId="ADAL" clId="{D12D6E33-D1AE-452D-9884-920E0DD78E93}" dt="2025-11-18T15:52:39.792" v="1" actId="478"/>
          <ac:spMkLst>
            <pc:docMk/>
            <pc:sldMk cId="0" sldId="273"/>
            <ac:spMk id="485" creationId="{00000000-0000-0000-0000-000000000000}"/>
          </ac:spMkLst>
        </pc:spChg>
      </pc:sldChg>
      <pc:sldChg chg="delSp add mod">
        <pc:chgData name="Felicioni, Licia" userId="d14afec8-200e-4809-9e7b-d7cb15307a5d" providerId="ADAL" clId="{D12D6E33-D1AE-452D-9884-920E0DD78E93}" dt="2025-11-18T15:52:57.006" v="3" actId="478"/>
        <pc:sldMkLst>
          <pc:docMk/>
          <pc:sldMk cId="0" sldId="276"/>
        </pc:sldMkLst>
        <pc:spChg chg="del">
          <ac:chgData name="Felicioni, Licia" userId="d14afec8-200e-4809-9e7b-d7cb15307a5d" providerId="ADAL" clId="{D12D6E33-D1AE-452D-9884-920E0DD78E93}" dt="2025-11-18T15:52:57.006" v="3" actId="478"/>
          <ac:spMkLst>
            <pc:docMk/>
            <pc:sldMk cId="0" sldId="276"/>
            <ac:spMk id="516" creationId="{00000000-0000-0000-0000-000000000000}"/>
          </ac:spMkLst>
        </pc:spChg>
      </pc:sldChg>
      <pc:sldChg chg="delSp add mod">
        <pc:chgData name="Felicioni, Licia" userId="d14afec8-200e-4809-9e7b-d7cb15307a5d" providerId="ADAL" clId="{D12D6E33-D1AE-452D-9884-920E0DD78E93}" dt="2025-11-18T15:53:02.882" v="4" actId="478"/>
        <pc:sldMkLst>
          <pc:docMk/>
          <pc:sldMk cId="0" sldId="277"/>
        </pc:sldMkLst>
        <pc:spChg chg="del">
          <ac:chgData name="Felicioni, Licia" userId="d14afec8-200e-4809-9e7b-d7cb15307a5d" providerId="ADAL" clId="{D12D6E33-D1AE-452D-9884-920E0DD78E93}" dt="2025-11-18T15:53:02.882" v="4" actId="478"/>
          <ac:spMkLst>
            <pc:docMk/>
            <pc:sldMk cId="0" sldId="277"/>
            <ac:spMk id="528" creationId="{00000000-0000-0000-0000-000000000000}"/>
          </ac:spMkLst>
        </pc:spChg>
      </pc:sldChg>
      <pc:sldChg chg="delSp add mod">
        <pc:chgData name="Felicioni, Licia" userId="d14afec8-200e-4809-9e7b-d7cb15307a5d" providerId="ADAL" clId="{D12D6E33-D1AE-452D-9884-920E0DD78E93}" dt="2025-11-18T15:53:14.626" v="6" actId="478"/>
        <pc:sldMkLst>
          <pc:docMk/>
          <pc:sldMk cId="0" sldId="279"/>
        </pc:sldMkLst>
        <pc:spChg chg="del">
          <ac:chgData name="Felicioni, Licia" userId="d14afec8-200e-4809-9e7b-d7cb15307a5d" providerId="ADAL" clId="{D12D6E33-D1AE-452D-9884-920E0DD78E93}" dt="2025-11-18T15:53:14.626" v="6" actId="478"/>
          <ac:spMkLst>
            <pc:docMk/>
            <pc:sldMk cId="0" sldId="279"/>
            <ac:spMk id="550" creationId="{00000000-0000-0000-0000-000000000000}"/>
          </ac:spMkLst>
        </pc:spChg>
      </pc:sldChg>
      <pc:sldChg chg="delSp add mod">
        <pc:chgData name="Felicioni, Licia" userId="d14afec8-200e-4809-9e7b-d7cb15307a5d" providerId="ADAL" clId="{D12D6E33-D1AE-452D-9884-920E0DD78E93}" dt="2025-11-18T15:53:26.733" v="8" actId="478"/>
        <pc:sldMkLst>
          <pc:docMk/>
          <pc:sldMk cId="0" sldId="284"/>
        </pc:sldMkLst>
        <pc:spChg chg="del">
          <ac:chgData name="Felicioni, Licia" userId="d14afec8-200e-4809-9e7b-d7cb15307a5d" providerId="ADAL" clId="{D12D6E33-D1AE-452D-9884-920E0DD78E93}" dt="2025-11-18T15:53:26.733" v="8" actId="478"/>
          <ac:spMkLst>
            <pc:docMk/>
            <pc:sldMk cId="0" sldId="284"/>
            <ac:spMk id="598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 sz="1100" b="0" i="0" u="non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89" name="Google Shape;89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e-DE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07" name="Google Shape;107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1" name="Google Shape;131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" name="Google Shape;13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0" name="Google Shape;140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8" name="Google Shape;14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9" name="Google Shape;149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7" name="Google Shape;157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6" name="Google Shape;22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7" name="Google Shape;227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5" name="Google Shape;27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6" name="Google Shape;276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8" name="Google Shape;28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9" name="Google Shape;289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7" name="Google Shape;29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8" name="Google Shape;298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2" name="Google Shape;31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3" name="Google Shape;313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4" name="Google Shape;32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Answer: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Building owner / property manager → decision-making authority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Occupants / tenants → provide insights into comfort and daily issues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Municipal representatives → align with regulations and incentives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Technical experts (architects, energy managers) → provide assessment expertise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5" name="Google Shape;325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5" name="Google Shape;355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6" name="Google Shape;356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6" name="Google Shape;366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Should I add examples from Schnifis? Should I translate it to english?</a:t>
            </a:r>
            <a:endParaRPr/>
          </a:p>
        </p:txBody>
      </p:sp>
      <p:sp>
        <p:nvSpPr>
          <p:cNvPr id="367" name="Google Shape;367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5" name="Google Shape;375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6" name="Google Shape;376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8" name="Google Shape;408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09" name="Google Shape;409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3" name="Google Shape;433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34" name="Google Shape;434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7" name="Google Shape;477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78" name="Google Shape;478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8" name="Google Shape;488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89" name="Google Shape;489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7" name="Google Shape;497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498" name="Google Shape;498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7" name="Google Shape;507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08" name="Google Shape;508;p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9" name="Google Shape;519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20" name="Google Shape;520;p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1" name="Google Shape;531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32" name="Google Shape;532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2" name="Google Shape;542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Adapt to RBTool</a:t>
            </a:r>
            <a:endParaRPr/>
          </a:p>
        </p:txBody>
      </p:sp>
      <p:sp>
        <p:nvSpPr>
          <p:cNvPr id="543" name="Google Shape;543;p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3" name="Google Shape;553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554" name="Google Shape;554;p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2" name="Google Shape;562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Answer: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A diagnosis report should summarize the current state of neighbourhoods and buildings, highlight key strengths and weaknesses, identify vulnerabilities, and include recommendations for action. It often incorporates a SWOT analysis and stakeholder input to guide evidence-based adaptation strategies.</a:t>
            </a:r>
            <a:endParaRPr/>
          </a:p>
        </p:txBody>
      </p:sp>
      <p:sp>
        <p:nvSpPr>
          <p:cNvPr id="563" name="Google Shape;563;p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26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0" name="Google Shape;570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71" name="Google Shape;571;p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27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0" name="Google Shape;580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Should we mention the PGS workshops?</a:t>
            </a:r>
            <a:endParaRPr/>
          </a:p>
        </p:txBody>
      </p:sp>
      <p:sp>
        <p:nvSpPr>
          <p:cNvPr id="581" name="Google Shape;581;p2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28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9" name="Google Shape;589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Adapt to RBTool</a:t>
            </a:r>
            <a:endParaRPr/>
          </a:p>
        </p:txBody>
      </p:sp>
      <p:sp>
        <p:nvSpPr>
          <p:cNvPr id="590" name="Google Shape;590;p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29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1" name="Google Shape;601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Adapt to RBTool</a:t>
            </a:r>
            <a:endParaRPr/>
          </a:p>
        </p:txBody>
      </p:sp>
      <p:sp>
        <p:nvSpPr>
          <p:cNvPr id="602" name="Google Shape;602;p3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30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2" name="Google Shape;612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 b="1"/>
              <a:t>Answer:</a:t>
            </a:r>
            <a:br>
              <a:rPr lang="de-DE"/>
            </a:br>
            <a:r>
              <a:rPr lang="de-DE"/>
              <a:t>At the </a:t>
            </a:r>
            <a:r>
              <a:rPr lang="de-DE" b="1"/>
              <a:t>building scale</a:t>
            </a:r>
            <a:r>
              <a:rPr lang="de-DE"/>
              <a:t>, realistic adaptation targets might include measures such as: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Increasing the share of buildings with green roofs to improve water retention.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Ensuring oversized gutters and downspouts for better drainage.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Reducing the number of below-grade entrances without protective features.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At the </a:t>
            </a:r>
            <a:r>
              <a:rPr lang="de-DE" b="1"/>
              <a:t>urban scale</a:t>
            </a:r>
            <a:r>
              <a:rPr lang="de-DE"/>
              <a:t>, targets may focus on: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Increasing surface infiltration capacity by expanding permeable areas.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Improving district-wide drainage systems.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Enhancing urban cooling through tree planting and green corridors.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 b="1"/>
              <a:t>Constraints that may limit these targets include: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 b="1"/>
              <a:t>Legal:</a:t>
            </a:r>
            <a:r>
              <a:rPr lang="de-DE"/>
              <a:t> building codes, cultural heritage rules, protected zones.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 b="1"/>
              <a:t>Technical:</a:t>
            </a:r>
            <a:r>
              <a:rPr lang="de-DE"/>
              <a:t> structural load capacity, outdated infrastructure, soil conditions.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 b="1"/>
              <a:t>Financial:</a:t>
            </a:r>
            <a:r>
              <a:rPr lang="de-DE"/>
              <a:t> affordability for residents, availability of subsidies, ROI concerns.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 b="1"/>
              <a:t>Environmental:</a:t>
            </a:r>
            <a:r>
              <a:rPr lang="de-DE"/>
              <a:t> topography, groundwater levels, microclimate.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 b="1"/>
              <a:t>Stakeholder-based:</a:t>
            </a:r>
            <a:r>
              <a:rPr lang="de-DE"/>
              <a:t> acceptance by residents, ownership models, competing land uses.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13" name="Google Shape;613;p3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31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1" name="Google Shape;621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22" name="Google Shape;622;p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32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1" name="Google Shape;631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32" name="Google Shape;632;p3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33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0" name="Google Shape;640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Adapt to RBTool</a:t>
            </a:r>
            <a:endParaRPr/>
          </a:p>
        </p:txBody>
      </p:sp>
      <p:sp>
        <p:nvSpPr>
          <p:cNvPr id="641" name="Google Shape;641;p3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34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6" name="Google Shape;656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Answer: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Enables comparison of cost, performance, and timeframe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Offers flexibility if one scenario is blocked (legal, technical, financial issues)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Encourages creativity and innovation (hard vs. soft measures)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Strengthens stakeholder participation by offering alternatives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57" name="Google Shape;657;p3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35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5" name="Google Shape;665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66" name="Google Shape;666;p3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36</a:t>
            </a:fld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5" name="Google Shape;675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676" name="Google Shape;676;p3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37</a:t>
            </a:fld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3" name="Google Shape;683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84" name="Google Shape;684;p3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38</a:t>
            </a:fld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4" name="Google Shape;694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95" name="Google Shape;695;p3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39</a:t>
            </a:fld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5" name="Google Shape;705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06" name="Google Shape;706;p4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40</a:t>
            </a:fld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7" name="Google Shape;717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18" name="Google Shape;718;p4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41</a:t>
            </a:fld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6" name="Google Shape;726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27" name="Google Shape;727;p4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42</a:t>
            </a:fld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39" name="Google Shape;739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Answer: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 b="1"/>
              <a:t>Cost</a:t>
            </a:r>
            <a:r>
              <a:rPr lang="de-DE"/>
              <a:t>: Which scenario is more affordable or has stronger financing options?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 b="1"/>
              <a:t>Timeframe</a:t>
            </a:r>
            <a:r>
              <a:rPr lang="de-DE"/>
              <a:t>: Which can be implemented faster or with less disruption?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 b="1"/>
              <a:t>Synergies</a:t>
            </a:r>
            <a:r>
              <a:rPr lang="de-DE"/>
              <a:t>: Which offers more co-benefits (e.g., green roofs = flood + heat reduction)?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 b="1"/>
              <a:t>Stakeholder acceptance</a:t>
            </a:r>
            <a:r>
              <a:rPr lang="de-DE"/>
              <a:t>: Which is more supported by building users/owners?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40" name="Google Shape;740;p4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43</a:t>
            </a:fld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7" name="Google Shape;747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48" name="Google Shape;748;p4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44</a:t>
            </a:fld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9" name="Google Shape;769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70" name="Google Shape;770;p4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45</a:t>
            </a:fld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8" name="Google Shape;778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79" name="Google Shape;779;p4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46</a:t>
            </a:fld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7" name="Google Shape;757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58" name="Google Shape;758;p4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47</a:t>
            </a:fld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9" name="Google Shape;789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90" name="Google Shape;790;p4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48</a:t>
            </a:fld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98" name="Google Shape;798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b="1"/>
          </a:p>
        </p:txBody>
      </p:sp>
      <p:sp>
        <p:nvSpPr>
          <p:cNvPr id="799" name="Google Shape;799;p4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49</a:t>
            </a:fld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07" name="Google Shape;807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808" name="Google Shape;808;p5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50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meline Start">
  <p:cSld name="Timeline Star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Google Shape;15;p52"/>
          <p:cNvCxnSpPr/>
          <p:nvPr/>
        </p:nvCxnSpPr>
        <p:spPr>
          <a:xfrm>
            <a:off x="4416983" y="3663950"/>
            <a:ext cx="0" cy="1505531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16" name="Google Shape;16;p52"/>
          <p:cNvCxnSpPr/>
          <p:nvPr/>
        </p:nvCxnSpPr>
        <p:spPr>
          <a:xfrm flipH="1">
            <a:off x="4419601" y="1483242"/>
            <a:ext cx="1" cy="1315772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lines + Text">
  <p:cSld name="Headlines + Tex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3"/>
          <p:cNvSpPr txBox="1">
            <a:spLocks noGrp="1"/>
          </p:cNvSpPr>
          <p:nvPr>
            <p:ph type="title"/>
          </p:nvPr>
        </p:nvSpPr>
        <p:spPr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3"/>
          <p:cNvSpPr txBox="1">
            <a:spLocks noGrp="1"/>
          </p:cNvSpPr>
          <p:nvPr>
            <p:ph type="body" idx="1"/>
          </p:nvPr>
        </p:nvSpPr>
        <p:spPr>
          <a:xfrm>
            <a:off x="296864" y="1698551"/>
            <a:ext cx="8562974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53"/>
          <p:cNvSpPr txBox="1">
            <a:spLocks noGrp="1"/>
          </p:cNvSpPr>
          <p:nvPr>
            <p:ph type="body" idx="2"/>
          </p:nvPr>
        </p:nvSpPr>
        <p:spPr>
          <a:xfrm>
            <a:off x="296864" y="1001413"/>
            <a:ext cx="8562975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Headlines + two columns">
  <p:cSld name="1_Headlines + two 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4"/>
          <p:cNvSpPr txBox="1">
            <a:spLocks noGrp="1"/>
          </p:cNvSpPr>
          <p:nvPr>
            <p:ph type="title"/>
          </p:nvPr>
        </p:nvSpPr>
        <p:spPr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4"/>
          <p:cNvSpPr txBox="1">
            <a:spLocks noGrp="1"/>
          </p:cNvSpPr>
          <p:nvPr>
            <p:ph type="body" idx="1"/>
          </p:nvPr>
        </p:nvSpPr>
        <p:spPr>
          <a:xfrm>
            <a:off x="296864" y="1698551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4"/>
          <p:cNvSpPr txBox="1">
            <a:spLocks noGrp="1"/>
          </p:cNvSpPr>
          <p:nvPr>
            <p:ph type="body" idx="2"/>
          </p:nvPr>
        </p:nvSpPr>
        <p:spPr>
          <a:xfrm>
            <a:off x="296865" y="1001413"/>
            <a:ext cx="8434186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54"/>
          <p:cNvSpPr txBox="1">
            <a:spLocks noGrp="1"/>
          </p:cNvSpPr>
          <p:nvPr>
            <p:ph type="body" idx="3"/>
          </p:nvPr>
        </p:nvSpPr>
        <p:spPr>
          <a:xfrm>
            <a:off x="4591050" y="1682602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line + Text / no subline">
  <p:cSld name="Headline + Text / no sublin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5"/>
          <p:cNvSpPr txBox="1">
            <a:spLocks noGrp="1"/>
          </p:cNvSpPr>
          <p:nvPr>
            <p:ph type="title"/>
          </p:nvPr>
        </p:nvSpPr>
        <p:spPr>
          <a:xfrm>
            <a:off x="-4762" y="175419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5"/>
          <p:cNvSpPr txBox="1">
            <a:spLocks noGrp="1"/>
          </p:cNvSpPr>
          <p:nvPr>
            <p:ph type="body" idx="1"/>
          </p:nvPr>
        </p:nvSpPr>
        <p:spPr>
          <a:xfrm>
            <a:off x="296864" y="980854"/>
            <a:ext cx="8562974" cy="3125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hapter Break with Pic left">
  <p:cSld name="Chapter Break with Pic lef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6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31" name="Google Shape;31;p56"/>
          <p:cNvCxnSpPr/>
          <p:nvPr/>
        </p:nvCxnSpPr>
        <p:spPr>
          <a:xfrm>
            <a:off x="1704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2" name="Google Shape;32;p56"/>
          <p:cNvSpPr>
            <a:spLocks noGrp="1"/>
          </p:cNvSpPr>
          <p:nvPr>
            <p:ph type="pic" idx="2"/>
          </p:nvPr>
        </p:nvSpPr>
        <p:spPr>
          <a:xfrm>
            <a:off x="4572000" y="0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33" name="Google Shape;33;p56"/>
          <p:cNvSpPr txBox="1">
            <a:spLocks noGrp="1"/>
          </p:cNvSpPr>
          <p:nvPr>
            <p:ph type="body" idx="1"/>
          </p:nvPr>
        </p:nvSpPr>
        <p:spPr>
          <a:xfrm>
            <a:off x="659040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56"/>
          <p:cNvSpPr txBox="1">
            <a:spLocks noGrp="1"/>
          </p:cNvSpPr>
          <p:nvPr>
            <p:ph type="body" idx="3"/>
          </p:nvPr>
        </p:nvSpPr>
        <p:spPr>
          <a:xfrm>
            <a:off x="659040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56"/>
          <p:cNvSpPr txBox="1">
            <a:spLocks noGrp="1"/>
          </p:cNvSpPr>
          <p:nvPr>
            <p:ph type="body" idx="4"/>
          </p:nvPr>
        </p:nvSpPr>
        <p:spPr>
          <a:xfrm>
            <a:off x="5617933" y="4808762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hapter Break with Pic right">
  <p:cSld name="Chapter Break with Pic righ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57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38" name="Google Shape;38;p57"/>
          <p:cNvCxnSpPr/>
          <p:nvPr/>
        </p:nvCxnSpPr>
        <p:spPr>
          <a:xfrm>
            <a:off x="6276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9" name="Google Shape;39;p57"/>
          <p:cNvSpPr>
            <a:spLocks noGrp="1"/>
          </p:cNvSpPr>
          <p:nvPr>
            <p:ph type="pic" idx="2"/>
          </p:nvPr>
        </p:nvSpPr>
        <p:spPr>
          <a:xfrm>
            <a:off x="0" y="-14748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40" name="Google Shape;40;p57"/>
          <p:cNvSpPr txBox="1">
            <a:spLocks noGrp="1"/>
          </p:cNvSpPr>
          <p:nvPr>
            <p:ph type="body" idx="1"/>
          </p:nvPr>
        </p:nvSpPr>
        <p:spPr>
          <a:xfrm>
            <a:off x="5210968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57"/>
          <p:cNvSpPr txBox="1">
            <a:spLocks noGrp="1"/>
          </p:cNvSpPr>
          <p:nvPr>
            <p:ph type="body" idx="3"/>
          </p:nvPr>
        </p:nvSpPr>
        <p:spPr>
          <a:xfrm>
            <a:off x="5210968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57"/>
          <p:cNvSpPr txBox="1">
            <a:spLocks noGrp="1"/>
          </p:cNvSpPr>
          <p:nvPr>
            <p:ph type="body" idx="4"/>
          </p:nvPr>
        </p:nvSpPr>
        <p:spPr>
          <a:xfrm>
            <a:off x="-72574" y="4800595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terbreak_2">
  <p:cSld name="Chapterbreak_2">
    <p:bg>
      <p:bgPr>
        <a:solidFill>
          <a:schemeClr val="accent4"/>
        </a:soli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58"/>
          <p:cNvSpPr txBox="1">
            <a:spLocks noGrp="1"/>
          </p:cNvSpPr>
          <p:nvPr>
            <p:ph type="body" idx="1"/>
          </p:nvPr>
        </p:nvSpPr>
        <p:spPr>
          <a:xfrm>
            <a:off x="539749" y="1144870"/>
            <a:ext cx="8159751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  <a:defRPr sz="3200" b="1">
                <a:solidFill>
                  <a:schemeClr val="dk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58"/>
          <p:cNvSpPr txBox="1">
            <a:spLocks noGrp="1"/>
          </p:cNvSpPr>
          <p:nvPr>
            <p:ph type="body" idx="2"/>
          </p:nvPr>
        </p:nvSpPr>
        <p:spPr>
          <a:xfrm>
            <a:off x="2972591" y="3480619"/>
            <a:ext cx="3294063" cy="96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000000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46" name="Google Shape;46;p58"/>
          <p:cNvCxnSpPr/>
          <p:nvPr/>
        </p:nvCxnSpPr>
        <p:spPr>
          <a:xfrm>
            <a:off x="3164851" y="3325433"/>
            <a:ext cx="281429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terbreak">
  <p:cSld name="Chapterbreak">
    <p:bg>
      <p:bgPr>
        <a:solidFill>
          <a:schemeClr val="accent4"/>
        </a:solid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59"/>
          <p:cNvSpPr txBox="1">
            <a:spLocks noGrp="1"/>
          </p:cNvSpPr>
          <p:nvPr>
            <p:ph type="body" idx="1"/>
          </p:nvPr>
        </p:nvSpPr>
        <p:spPr>
          <a:xfrm>
            <a:off x="539749" y="1144870"/>
            <a:ext cx="8159751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  <a:defRPr sz="3200" b="1">
                <a:solidFill>
                  <a:schemeClr val="lt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59"/>
          <p:cNvSpPr txBox="1">
            <a:spLocks noGrp="1"/>
          </p:cNvSpPr>
          <p:nvPr>
            <p:ph type="body" idx="2"/>
          </p:nvPr>
        </p:nvSpPr>
        <p:spPr>
          <a:xfrm>
            <a:off x="2972591" y="3480619"/>
            <a:ext cx="3294063" cy="96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chemeClr val="lt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50" name="Google Shape;50;p59"/>
          <p:cNvCxnSpPr/>
          <p:nvPr/>
        </p:nvCxnSpPr>
        <p:spPr>
          <a:xfrm>
            <a:off x="3164851" y="3325433"/>
            <a:ext cx="281429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meline OVERVIEW">
  <p:cSld name="Timeline OVERVIEW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Google Shape;52;p60"/>
          <p:cNvCxnSpPr/>
          <p:nvPr/>
        </p:nvCxnSpPr>
        <p:spPr>
          <a:xfrm flipH="1">
            <a:off x="4419601" y="1033123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53" name="Google Shape;53;p60"/>
          <p:cNvCxnSpPr/>
          <p:nvPr/>
        </p:nvCxnSpPr>
        <p:spPr>
          <a:xfrm flipH="1">
            <a:off x="4417813" y="1778759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54" name="Google Shape;54;p60"/>
          <p:cNvCxnSpPr/>
          <p:nvPr/>
        </p:nvCxnSpPr>
        <p:spPr>
          <a:xfrm flipH="1">
            <a:off x="4417813" y="2524395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55" name="Google Shape;55;p60"/>
          <p:cNvCxnSpPr/>
          <p:nvPr/>
        </p:nvCxnSpPr>
        <p:spPr>
          <a:xfrm flipH="1">
            <a:off x="4417815" y="4015665"/>
            <a:ext cx="1" cy="484898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56" name="Google Shape;56;p60"/>
          <p:cNvCxnSpPr/>
          <p:nvPr/>
        </p:nvCxnSpPr>
        <p:spPr>
          <a:xfrm flipH="1">
            <a:off x="4417813" y="3270030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57" name="Google Shape;57;p60"/>
          <p:cNvSpPr txBox="1">
            <a:spLocks noGrp="1"/>
          </p:cNvSpPr>
          <p:nvPr>
            <p:ph type="sldNum" idx="12"/>
          </p:nvPr>
        </p:nvSpPr>
        <p:spPr>
          <a:xfrm>
            <a:off x="8435759" y="4767263"/>
            <a:ext cx="50207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sp>
        <p:nvSpPr>
          <p:cNvPr id="58" name="Google Shape;58;p60"/>
          <p:cNvSpPr/>
          <p:nvPr/>
        </p:nvSpPr>
        <p:spPr>
          <a:xfrm rot="-2175147">
            <a:off x="4082178" y="431573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meline middle">
  <p:cSld name="Timeline midd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61"/>
          <p:cNvSpPr txBox="1">
            <a:spLocks noGrp="1"/>
          </p:cNvSpPr>
          <p:nvPr>
            <p:ph type="body" idx="1"/>
          </p:nvPr>
        </p:nvSpPr>
        <p:spPr>
          <a:xfrm>
            <a:off x="4603038" y="389999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61"/>
          <p:cNvSpPr txBox="1">
            <a:spLocks noGrp="1"/>
          </p:cNvSpPr>
          <p:nvPr>
            <p:ph type="body" idx="2"/>
          </p:nvPr>
        </p:nvSpPr>
        <p:spPr>
          <a:xfrm>
            <a:off x="4603038" y="327002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61"/>
          <p:cNvSpPr txBox="1">
            <a:spLocks noGrp="1"/>
          </p:cNvSpPr>
          <p:nvPr>
            <p:ph type="body" idx="3"/>
          </p:nvPr>
        </p:nvSpPr>
        <p:spPr>
          <a:xfrm>
            <a:off x="4603038" y="170314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61"/>
          <p:cNvSpPr txBox="1">
            <a:spLocks noGrp="1"/>
          </p:cNvSpPr>
          <p:nvPr>
            <p:ph type="body" idx="4"/>
          </p:nvPr>
        </p:nvSpPr>
        <p:spPr>
          <a:xfrm>
            <a:off x="4603038" y="107317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4" name="Google Shape;64;p61"/>
          <p:cNvSpPr txBox="1">
            <a:spLocks noGrp="1"/>
          </p:cNvSpPr>
          <p:nvPr>
            <p:ph type="body" idx="5"/>
          </p:nvPr>
        </p:nvSpPr>
        <p:spPr>
          <a:xfrm>
            <a:off x="306657" y="306796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61"/>
          <p:cNvSpPr txBox="1">
            <a:spLocks noGrp="1"/>
          </p:cNvSpPr>
          <p:nvPr>
            <p:ph type="body" idx="6"/>
          </p:nvPr>
        </p:nvSpPr>
        <p:spPr>
          <a:xfrm>
            <a:off x="306658" y="243799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66" name="Google Shape;66;p61"/>
          <p:cNvCxnSpPr/>
          <p:nvPr/>
        </p:nvCxnSpPr>
        <p:spPr>
          <a:xfrm>
            <a:off x="4409888" y="3657600"/>
            <a:ext cx="0" cy="102212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67" name="Google Shape;67;p61"/>
          <p:cNvCxnSpPr/>
          <p:nvPr/>
        </p:nvCxnSpPr>
        <p:spPr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68" name="Google Shape;68;p61"/>
          <p:cNvCxnSpPr/>
          <p:nvPr/>
        </p:nvCxnSpPr>
        <p:spPr>
          <a:xfrm>
            <a:off x="4409888" y="1387096"/>
            <a:ext cx="0" cy="178155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meline End">
  <p:cSld name="Timeline End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0" name="Google Shape;70;p62"/>
          <p:cNvCxnSpPr/>
          <p:nvPr/>
        </p:nvCxnSpPr>
        <p:spPr>
          <a:xfrm flipH="1">
            <a:off x="4409888" y="3091039"/>
            <a:ext cx="7095" cy="1588685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71" name="Google Shape;71;p62"/>
          <p:cNvCxnSpPr/>
          <p:nvPr/>
        </p:nvCxnSpPr>
        <p:spPr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72" name="Google Shape;72;p62"/>
          <p:cNvSpPr txBox="1">
            <a:spLocks noGrp="1"/>
          </p:cNvSpPr>
          <p:nvPr>
            <p:ph type="body" idx="1"/>
          </p:nvPr>
        </p:nvSpPr>
        <p:spPr>
          <a:xfrm>
            <a:off x="4603038" y="326201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62"/>
          <p:cNvSpPr txBox="1">
            <a:spLocks noGrp="1"/>
          </p:cNvSpPr>
          <p:nvPr>
            <p:ph type="body" idx="2"/>
          </p:nvPr>
        </p:nvSpPr>
        <p:spPr>
          <a:xfrm>
            <a:off x="4603038" y="263204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62"/>
          <p:cNvSpPr txBox="1">
            <a:spLocks noGrp="1"/>
          </p:cNvSpPr>
          <p:nvPr>
            <p:ph type="body" idx="3"/>
          </p:nvPr>
        </p:nvSpPr>
        <p:spPr>
          <a:xfrm>
            <a:off x="4603038" y="106516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62"/>
          <p:cNvSpPr txBox="1">
            <a:spLocks noGrp="1"/>
          </p:cNvSpPr>
          <p:nvPr>
            <p:ph type="body" idx="4"/>
          </p:nvPr>
        </p:nvSpPr>
        <p:spPr>
          <a:xfrm>
            <a:off x="4603038" y="43519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62"/>
          <p:cNvSpPr txBox="1">
            <a:spLocks noGrp="1"/>
          </p:cNvSpPr>
          <p:nvPr>
            <p:ph type="body" idx="5"/>
          </p:nvPr>
        </p:nvSpPr>
        <p:spPr>
          <a:xfrm>
            <a:off x="306657" y="242998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62"/>
          <p:cNvSpPr txBox="1">
            <a:spLocks noGrp="1"/>
          </p:cNvSpPr>
          <p:nvPr>
            <p:ph type="body" idx="6"/>
          </p:nvPr>
        </p:nvSpPr>
        <p:spPr>
          <a:xfrm>
            <a:off x="306658" y="180001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78" name="Google Shape;78;p62"/>
          <p:cNvCxnSpPr/>
          <p:nvPr/>
        </p:nvCxnSpPr>
        <p:spPr>
          <a:xfrm>
            <a:off x="4409888" y="1387096"/>
            <a:ext cx="0" cy="136071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sp>
        <p:nvSpPr>
          <p:cNvPr id="79" name="Google Shape;79;p62"/>
          <p:cNvSpPr/>
          <p:nvPr/>
        </p:nvSpPr>
        <p:spPr>
          <a:xfrm rot="-2175147">
            <a:off x="4075828" y="457608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grey background with page count">
  <p:cSld name="Light grey background with page count">
    <p:bg>
      <p:bgPr>
        <a:solidFill>
          <a:srgbClr val="E6E6E6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63"/>
          <p:cNvSpPr/>
          <p:nvPr/>
        </p:nvSpPr>
        <p:spPr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2" name="Google Shape;82;p63"/>
          <p:cNvSpPr txBox="1">
            <a:spLocks noGrp="1"/>
          </p:cNvSpPr>
          <p:nvPr>
            <p:ph type="title"/>
          </p:nvPr>
        </p:nvSpPr>
        <p:spPr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rker grey background/empty">
  <p:cSld name="Darker grey background/empty">
    <p:bg>
      <p:bgPr>
        <a:solidFill>
          <a:srgbClr val="C8D3D8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64"/>
          <p:cNvSpPr/>
          <p:nvPr/>
        </p:nvSpPr>
        <p:spPr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5" name="Google Shape;85;p64"/>
          <p:cNvSpPr/>
          <p:nvPr/>
        </p:nvSpPr>
        <p:spPr>
          <a:xfrm>
            <a:off x="8357616" y="4681728"/>
            <a:ext cx="45720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1"/>
          <p:cNvSpPr/>
          <p:nvPr/>
        </p:nvSpPr>
        <p:spPr>
          <a:xfrm rot="1328560">
            <a:off x="8492289" y="4013863"/>
            <a:ext cx="966584" cy="1146378"/>
          </a:xfrm>
          <a:custGeom>
            <a:avLst/>
            <a:gdLst/>
            <a:ahLst/>
            <a:cxnLst/>
            <a:rect l="l" t="t" r="r" b="b"/>
            <a:pathLst>
              <a:path w="1384" h="1640" extrusionOk="0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" name="Google Shape;11;p51"/>
          <p:cNvSpPr txBox="1">
            <a:spLocks noGrp="1"/>
          </p:cNvSpPr>
          <p:nvPr>
            <p:ph type="body" idx="1"/>
          </p:nvPr>
        </p:nvSpPr>
        <p:spPr>
          <a:xfrm>
            <a:off x="299805" y="972460"/>
            <a:ext cx="8064216" cy="3038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marR="0" lvl="0" indent="-3505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Char char="⬛"/>
              <a:defRPr sz="2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2" name="Google Shape;12;p51"/>
          <p:cNvSpPr txBox="1">
            <a:spLocks noGrp="1"/>
          </p:cNvSpPr>
          <p:nvPr>
            <p:ph type="title"/>
          </p:nvPr>
        </p:nvSpPr>
        <p:spPr>
          <a:xfrm>
            <a:off x="-6888" y="198806"/>
            <a:ext cx="6588442" cy="467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51"/>
          <p:cNvSpPr txBox="1"/>
          <p:nvPr/>
        </p:nvSpPr>
        <p:spPr>
          <a:xfrm>
            <a:off x="8276806" y="4638769"/>
            <a:ext cx="640165" cy="338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25" tIns="91400" rIns="182825" bIns="914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de-DE" sz="1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sz="10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jpg"/><Relationship Id="rId3" Type="http://schemas.openxmlformats.org/officeDocument/2006/relationships/image" Target="../media/image18.png"/><Relationship Id="rId7" Type="http://schemas.openxmlformats.org/officeDocument/2006/relationships/image" Target="../media/image22.jpg"/><Relationship Id="rId12" Type="http://schemas.openxmlformats.org/officeDocument/2006/relationships/image" Target="../media/image2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jpg"/><Relationship Id="rId9" Type="http://schemas.openxmlformats.org/officeDocument/2006/relationships/image" Target="../media/image24.jpg"/><Relationship Id="rId1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"/>
          <p:cNvSpPr txBox="1">
            <a:spLocks noGrp="1"/>
          </p:cNvSpPr>
          <p:nvPr>
            <p:ph type="body" idx="4294967295"/>
          </p:nvPr>
        </p:nvSpPr>
        <p:spPr>
          <a:xfrm>
            <a:off x="723130" y="1936627"/>
            <a:ext cx="50658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r>
              <a:rPr lang="de-DE" sz="2400" b="1"/>
              <a:t>SuPeRBE Training Material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endParaRPr sz="2400" b="1">
              <a:solidFill>
                <a:srgbClr val="53656D"/>
              </a:solidFill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719320" y="2612349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</a:pPr>
            <a:r>
              <a:rPr lang="de-DE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Climate change and built environment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719320" y="31580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</a:pPr>
            <a:r>
              <a:rPr lang="de-DE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Fundamentals of climate change</a:t>
            </a:r>
            <a:r>
              <a:rPr lang="de-DE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5788925" y="3776181"/>
            <a:ext cx="3307199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</a:pPr>
            <a:r>
              <a:rPr lang="de-DE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Level of competence: 2</a:t>
            </a:r>
            <a:endParaRPr sz="2000" b="1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95" name="Google Shape;95;p1" title="superbe copertina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4128"/>
            <a:ext cx="9168625" cy="5260328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"/>
          <p:cNvSpPr txBox="1">
            <a:spLocks noGrp="1"/>
          </p:cNvSpPr>
          <p:nvPr>
            <p:ph type="body" idx="4294967295"/>
          </p:nvPr>
        </p:nvSpPr>
        <p:spPr>
          <a:xfrm>
            <a:off x="236220" y="4396648"/>
            <a:ext cx="3063600" cy="5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"/>
              <a:buFont typeface="Noto Sans Symbols"/>
              <a:buNone/>
            </a:pPr>
            <a:endParaRPr sz="9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</a:pPr>
            <a:r>
              <a:rPr lang="de-DE" sz="1000"/>
              <a:t>Aktivita 3.2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</a:pPr>
            <a:r>
              <a:rPr lang="de-DE" sz="1000"/>
              <a:t>SuPeRBE Project (CE0200768)</a:t>
            </a:r>
            <a:endParaRPr sz="1000"/>
          </a:p>
        </p:txBody>
      </p:sp>
      <p:sp>
        <p:nvSpPr>
          <p:cNvPr id="97" name="Google Shape;97;p1"/>
          <p:cNvSpPr txBox="1">
            <a:spLocks noGrp="1"/>
          </p:cNvSpPr>
          <p:nvPr>
            <p:ph type="body" idx="4294967295"/>
          </p:nvPr>
        </p:nvSpPr>
        <p:spPr>
          <a:xfrm>
            <a:off x="520080" y="1420989"/>
            <a:ext cx="6963562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>
              <a:buNone/>
            </a:pPr>
            <a:r>
              <a:rPr lang="de-DE" sz="3000" b="1" dirty="0" err="1"/>
              <a:t>SuPeRBE</a:t>
            </a:r>
            <a:r>
              <a:rPr lang="cs-CZ" sz="3000" b="1" dirty="0"/>
              <a:t> </a:t>
            </a:r>
            <a:r>
              <a:rPr lang="de-DE" sz="3000" b="1" dirty="0" err="1"/>
              <a:t>Škol</a:t>
            </a:r>
            <a:r>
              <a:rPr lang="cs-CZ" sz="3000" b="1" dirty="0"/>
              <a:t>i</a:t>
            </a:r>
            <a:r>
              <a:rPr lang="de-DE" sz="3000" b="1" dirty="0" err="1"/>
              <a:t>cí</a:t>
            </a:r>
            <a:r>
              <a:rPr lang="de-DE" sz="3000" b="1" dirty="0"/>
              <a:t> </a:t>
            </a:r>
            <a:r>
              <a:rPr lang="de-DE" sz="3000" b="1" dirty="0" err="1"/>
              <a:t>materiál</a:t>
            </a:r>
            <a:r>
              <a:rPr lang="de-DE" sz="3000" b="1" dirty="0"/>
              <a:t> </a:t>
            </a:r>
            <a:endParaRPr sz="30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endParaRPr sz="3000" b="1" dirty="0">
              <a:solidFill>
                <a:srgbClr val="53656D"/>
              </a:solidFill>
            </a:endParaRPr>
          </a:p>
        </p:txBody>
      </p:sp>
      <p:sp>
        <p:nvSpPr>
          <p:cNvPr id="98" name="Google Shape;98;p1"/>
          <p:cNvSpPr txBox="1"/>
          <p:nvPr/>
        </p:nvSpPr>
        <p:spPr>
          <a:xfrm>
            <a:off x="516275" y="2148850"/>
            <a:ext cx="8580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</a:pPr>
            <a:r>
              <a:rPr lang="de-DE" sz="24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11 </a:t>
            </a:r>
            <a:r>
              <a:rPr lang="de-DE" sz="24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Rozhodovací</a:t>
            </a:r>
            <a:r>
              <a:rPr lang="de-DE" sz="24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4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procesy</a:t>
            </a:r>
            <a:r>
              <a:rPr lang="de-DE" sz="24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pro </a:t>
            </a:r>
            <a:r>
              <a:rPr lang="de-DE" sz="24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adaptaci</a:t>
            </a:r>
            <a:r>
              <a:rPr lang="de-DE" sz="24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na </a:t>
            </a:r>
            <a:r>
              <a:rPr lang="de-DE" sz="24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změnu</a:t>
            </a:r>
            <a:r>
              <a:rPr lang="de-DE" sz="24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4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klimat</a:t>
            </a:r>
            <a:r>
              <a:rPr lang="de-DE" sz="24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u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"/>
          <p:cNvSpPr txBox="1"/>
          <p:nvPr/>
        </p:nvSpPr>
        <p:spPr>
          <a:xfrm>
            <a:off x="5774057" y="3812929"/>
            <a:ext cx="3789186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</a:pPr>
            <a:r>
              <a:rPr lang="cs-CZ" sz="20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Úroveň kompetence</a:t>
            </a:r>
            <a:r>
              <a:rPr lang="de-DE" sz="20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r>
              <a:rPr lang="de-DE" sz="20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3</a:t>
            </a: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0" name="Google Shape;100;p1"/>
          <p:cNvSpPr txBox="1"/>
          <p:nvPr/>
        </p:nvSpPr>
        <p:spPr>
          <a:xfrm>
            <a:off x="516270" y="29231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</a:pPr>
            <a:r>
              <a:rPr lang="de-DE" sz="23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11.1 </a:t>
            </a:r>
            <a:r>
              <a:rPr lang="de-DE" sz="23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Rozhodovací</a:t>
            </a:r>
            <a:r>
              <a:rPr lang="de-DE" sz="23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3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procesy</a:t>
            </a:r>
            <a:r>
              <a:rPr lang="de-DE" sz="23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pro </a:t>
            </a:r>
            <a:r>
              <a:rPr lang="de-DE" sz="23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adaptaci</a:t>
            </a:r>
            <a:r>
              <a:rPr lang="de-DE" sz="23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na </a:t>
            </a:r>
            <a:r>
              <a:rPr lang="de-DE" sz="23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změnu</a:t>
            </a:r>
            <a:r>
              <a:rPr lang="de-DE" sz="23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3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klimatu</a:t>
            </a:r>
            <a:r>
              <a:rPr lang="de-DE" sz="23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v </a:t>
            </a:r>
            <a:r>
              <a:rPr lang="de-DE" sz="23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malém</a:t>
            </a:r>
            <a:r>
              <a:rPr lang="de-DE" sz="23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3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městském</a:t>
            </a:r>
            <a:r>
              <a:rPr lang="de-DE" sz="23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3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měřítku</a:t>
            </a:r>
            <a:r>
              <a:rPr lang="de-DE" sz="23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a na </a:t>
            </a:r>
            <a:r>
              <a:rPr lang="de-DE" sz="23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úrovni</a:t>
            </a:r>
            <a:r>
              <a:rPr lang="de-DE" sz="23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3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budov</a:t>
            </a:r>
            <a:endParaRPr sz="13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"/>
          <p:cNvSpPr txBox="1"/>
          <p:nvPr/>
        </p:nvSpPr>
        <p:spPr>
          <a:xfrm>
            <a:off x="516270" y="1914312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</a:pPr>
            <a:r>
              <a:rPr lang="de-DE" sz="17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Ma</a:t>
            </a:r>
            <a:r>
              <a:rPr lang="de-DE" sz="17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kro </a:t>
            </a:r>
            <a:r>
              <a:rPr lang="cs-CZ" sz="17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odborná oblast</a:t>
            </a:r>
            <a:r>
              <a:rPr lang="de-DE" sz="17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"/>
          <p:cNvSpPr txBox="1"/>
          <p:nvPr/>
        </p:nvSpPr>
        <p:spPr>
          <a:xfrm>
            <a:off x="516270" y="2598600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</a:pPr>
            <a:r>
              <a:rPr lang="de-DE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Oblast odbornosti</a:t>
            </a:r>
            <a:r>
              <a:rPr lang="de-DE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130;p1">
            <a:extLst>
              <a:ext uri="{FF2B5EF4-FFF2-40B4-BE49-F238E27FC236}">
                <a16:creationId xmlns:a16="http://schemas.microsoft.com/office/drawing/2014/main" id="{63E332A9-C08F-46B0-F44C-A7E98D6B08BB}"/>
              </a:ext>
            </a:extLst>
          </p:cNvPr>
          <p:cNvSpPr txBox="1">
            <a:spLocks/>
          </p:cNvSpPr>
          <p:nvPr/>
        </p:nvSpPr>
        <p:spPr>
          <a:xfrm>
            <a:off x="6334716" y="4618112"/>
            <a:ext cx="24369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05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Char char="⬛"/>
              <a:defRPr sz="2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indent="0" algn="r">
              <a:buSzPts val="800"/>
              <a:buFont typeface="Noto Sans Symbols"/>
              <a:buNone/>
            </a:pPr>
            <a:r>
              <a:rPr lang="en-GB" sz="1000" dirty="0"/>
              <a:t>Oblast </a:t>
            </a:r>
            <a:r>
              <a:rPr lang="en-GB" sz="1000" dirty="0" err="1"/>
              <a:t>odbornosti</a:t>
            </a:r>
            <a:r>
              <a:rPr lang="en-GB" sz="1000" dirty="0"/>
              <a:t>: AE11.1 </a:t>
            </a:r>
            <a:r>
              <a:rPr lang="en-GB" sz="1000" dirty="0" err="1"/>
              <a:t>na</a:t>
            </a:r>
            <a:r>
              <a:rPr lang="en-GB" sz="1000" dirty="0"/>
              <a:t> </a:t>
            </a:r>
            <a:r>
              <a:rPr lang="en-GB" sz="1000" dirty="0" err="1"/>
              <a:t>základě</a:t>
            </a:r>
            <a:endParaRPr lang="en-GB" sz="1000" dirty="0"/>
          </a:p>
          <a:p>
            <a:pPr marL="0" indent="0" algn="r">
              <a:buSzPts val="800"/>
              <a:buFont typeface="Noto Sans Symbols"/>
              <a:buNone/>
            </a:pPr>
            <a:r>
              <a:rPr lang="en-GB" sz="1000" dirty="0"/>
              <a:t>CEN Workshop Agreement 17939</a:t>
            </a:r>
            <a:endParaRPr lang="en-GB" dirty="0"/>
          </a:p>
          <a:p>
            <a:pPr marL="0" indent="0">
              <a:buSzPts val="1800"/>
              <a:buFont typeface="Trebuchet MS"/>
              <a:buNone/>
            </a:pPr>
            <a:endParaRPr lang="en-GB"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Úvod</a:t>
            </a: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 proč je adaptace nezbytná na úrovni měst a budov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0" name="Google Shape;110;p2"/>
          <p:cNvSpPr txBox="1">
            <a:spLocks noGrp="1"/>
          </p:cNvSpPr>
          <p:nvPr>
            <p:ph type="body" idx="1"/>
          </p:nvPr>
        </p:nvSpPr>
        <p:spPr>
          <a:xfrm>
            <a:off x="142876" y="950914"/>
            <a:ext cx="5463840" cy="1781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endParaRPr sz="1600" dirty="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endParaRPr sz="1600" dirty="0"/>
          </a:p>
          <a:p>
            <a:pPr marL="5143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Char char="•"/>
            </a:pPr>
            <a:r>
              <a:rPr lang="de-DE" sz="1600" b="1" dirty="0">
                <a:solidFill>
                  <a:schemeClr val="accent4"/>
                </a:solidFill>
              </a:rPr>
              <a:t>Klimatick</a:t>
            </a:r>
            <a:r>
              <a:rPr lang="cs-CZ" sz="1600" b="1" dirty="0">
                <a:solidFill>
                  <a:schemeClr val="accent4"/>
                </a:solidFill>
              </a:rPr>
              <a:t>á hrozby</a:t>
            </a:r>
            <a:r>
              <a:rPr lang="cs-CZ" sz="1600" dirty="0"/>
              <a:t> jsou častější i intenzivnější. Jde například o</a:t>
            </a:r>
            <a:r>
              <a:rPr lang="de-DE" sz="1600" dirty="0"/>
              <a:t> </a:t>
            </a:r>
            <a:r>
              <a:rPr lang="de-DE" sz="1600" dirty="0" err="1"/>
              <a:t>vln</a:t>
            </a:r>
            <a:r>
              <a:rPr lang="cs-CZ" sz="1600" dirty="0"/>
              <a:t>y</a:t>
            </a:r>
            <a:r>
              <a:rPr lang="de-DE" sz="1600" dirty="0"/>
              <a:t> </a:t>
            </a:r>
            <a:r>
              <a:rPr lang="de-DE" sz="1600" dirty="0" err="1"/>
              <a:t>veder</a:t>
            </a:r>
            <a:r>
              <a:rPr lang="de-DE" sz="1600" dirty="0"/>
              <a:t>, </a:t>
            </a:r>
            <a:r>
              <a:rPr lang="de-DE" sz="1600" dirty="0" err="1"/>
              <a:t>bouř</a:t>
            </a:r>
            <a:r>
              <a:rPr lang="cs-CZ" sz="1600" dirty="0" err="1"/>
              <a:t>ky</a:t>
            </a:r>
            <a:r>
              <a:rPr lang="de-DE" sz="1600" dirty="0"/>
              <a:t>, </a:t>
            </a:r>
            <a:r>
              <a:rPr lang="de-DE" sz="1600" dirty="0" err="1"/>
              <a:t>povodn</a:t>
            </a:r>
            <a:r>
              <a:rPr lang="cs-CZ" sz="1600" dirty="0"/>
              <a:t>ě</a:t>
            </a:r>
            <a:r>
              <a:rPr lang="de-DE" sz="1600" dirty="0"/>
              <a:t> a </a:t>
            </a:r>
            <a:r>
              <a:rPr lang="de-DE" sz="1600" dirty="0" err="1"/>
              <a:t>sucha</a:t>
            </a:r>
            <a:endParaRPr lang="cs-CZ" sz="1600" dirty="0"/>
          </a:p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</a:pPr>
            <a:endParaRPr sz="1600" dirty="0"/>
          </a:p>
          <a:p>
            <a:pPr marL="5143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Char char="•"/>
            </a:pPr>
            <a:r>
              <a:rPr lang="cs-CZ" sz="1600" dirty="0"/>
              <a:t>J</a:t>
            </a:r>
            <a:r>
              <a:rPr lang="de-DE" sz="1600" dirty="0" err="1"/>
              <a:t>ednotlivé</a:t>
            </a:r>
            <a:r>
              <a:rPr lang="de-DE" sz="1600" dirty="0"/>
              <a:t> </a:t>
            </a:r>
            <a:r>
              <a:rPr lang="de-DE" sz="1600" dirty="0" err="1"/>
              <a:t>budovy</a:t>
            </a:r>
            <a:r>
              <a:rPr lang="de-DE" sz="1600" dirty="0"/>
              <a:t> </a:t>
            </a:r>
            <a:r>
              <a:rPr lang="de-DE" sz="1600" dirty="0" err="1"/>
              <a:t>mohou</a:t>
            </a:r>
            <a:r>
              <a:rPr lang="de-DE" sz="1600" dirty="0"/>
              <a:t> </a:t>
            </a:r>
            <a:r>
              <a:rPr lang="de-DE" sz="1600" dirty="0" err="1"/>
              <a:t>být</a:t>
            </a:r>
            <a:r>
              <a:rPr lang="de-DE" sz="1600" dirty="0"/>
              <a:t> </a:t>
            </a:r>
            <a:r>
              <a:rPr lang="de-DE" sz="1600" dirty="0" err="1"/>
              <a:t>přímo</a:t>
            </a:r>
            <a:r>
              <a:rPr lang="de-DE" sz="1600" dirty="0"/>
              <a:t> </a:t>
            </a:r>
            <a:r>
              <a:rPr lang="de-DE" sz="1600" dirty="0" err="1"/>
              <a:t>vystaveny</a:t>
            </a:r>
            <a:r>
              <a:rPr lang="de-DE" sz="1600" dirty="0"/>
              <a:t> </a:t>
            </a:r>
            <a:r>
              <a:rPr lang="de-DE" sz="1600" dirty="0" err="1"/>
              <a:t>klimatickým</a:t>
            </a:r>
            <a:r>
              <a:rPr lang="de-DE" sz="1600" dirty="0"/>
              <a:t> </a:t>
            </a:r>
            <a:r>
              <a:rPr lang="de-DE" sz="1600" dirty="0" err="1"/>
              <a:t>hrozbám</a:t>
            </a:r>
            <a:r>
              <a:rPr lang="cs-CZ" sz="1600" dirty="0"/>
              <a:t>.</a:t>
            </a:r>
            <a:r>
              <a:rPr lang="de-DE" sz="1600" dirty="0"/>
              <a:t> </a:t>
            </a:r>
            <a:r>
              <a:rPr lang="cs-CZ" sz="1600" dirty="0"/>
              <a:t>M</a:t>
            </a:r>
            <a:r>
              <a:rPr lang="de-DE" sz="1600" dirty="0" err="1"/>
              <a:t>ěstské</a:t>
            </a:r>
            <a:r>
              <a:rPr lang="de-DE" sz="1600" dirty="0"/>
              <a:t> </a:t>
            </a:r>
            <a:r>
              <a:rPr lang="de-DE" sz="1600" dirty="0" err="1"/>
              <a:t>čtvrti</a:t>
            </a:r>
            <a:r>
              <a:rPr lang="de-DE" sz="1600" dirty="0"/>
              <a:t> </a:t>
            </a:r>
            <a:r>
              <a:rPr lang="cs-CZ" sz="1600" dirty="0"/>
              <a:t>můžou čelit různým typům propojené </a:t>
            </a:r>
            <a:r>
              <a:rPr lang="de-DE" sz="1600" b="1" dirty="0" err="1">
                <a:solidFill>
                  <a:schemeClr val="accent4"/>
                </a:solidFill>
              </a:rPr>
              <a:t>zranitelnost</a:t>
            </a:r>
            <a:r>
              <a:rPr lang="cs-CZ" sz="1600" b="1" dirty="0">
                <a:solidFill>
                  <a:schemeClr val="accent4"/>
                </a:solidFill>
              </a:rPr>
              <a:t>i</a:t>
            </a:r>
            <a:r>
              <a:rPr lang="cs-CZ" sz="1600" dirty="0"/>
              <a:t> napříč celým sousedstvím, kterou nelze řešit jednotlivě.</a:t>
            </a:r>
            <a:endParaRPr dirty="0"/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/>
          </a:p>
          <a:p>
            <a:pPr marL="5143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Char char="•"/>
            </a:pPr>
            <a:r>
              <a:rPr lang="de-DE" sz="1600" dirty="0" err="1"/>
              <a:t>Současné</a:t>
            </a:r>
            <a:r>
              <a:rPr lang="de-DE" sz="1600" dirty="0"/>
              <a:t> </a:t>
            </a:r>
            <a:r>
              <a:rPr lang="de-DE" sz="1600" dirty="0" err="1"/>
              <a:t>nástroje</a:t>
            </a:r>
            <a:r>
              <a:rPr lang="de-DE" sz="1600" dirty="0"/>
              <a:t> se </a:t>
            </a:r>
            <a:r>
              <a:rPr lang="de-DE" sz="1600" dirty="0" err="1"/>
              <a:t>zaměřují</a:t>
            </a:r>
            <a:r>
              <a:rPr lang="de-DE" sz="1600" dirty="0"/>
              <a:t> </a:t>
            </a:r>
            <a:r>
              <a:rPr lang="de-DE" sz="1600" dirty="0" err="1"/>
              <a:t>převážně</a:t>
            </a:r>
            <a:r>
              <a:rPr lang="de-DE" sz="1600" dirty="0"/>
              <a:t> na </a:t>
            </a:r>
            <a:r>
              <a:rPr lang="de-DE" sz="1600" dirty="0" err="1"/>
              <a:t>jednotlivé</a:t>
            </a:r>
            <a:r>
              <a:rPr lang="de-DE" sz="1600" dirty="0"/>
              <a:t> </a:t>
            </a:r>
            <a:r>
              <a:rPr lang="de-DE" sz="1600" dirty="0" err="1"/>
              <a:t>budovy</a:t>
            </a:r>
            <a:r>
              <a:rPr lang="de-DE" sz="1600" dirty="0"/>
              <a:t>, </a:t>
            </a:r>
            <a:r>
              <a:rPr lang="de-DE" sz="1600" dirty="0" err="1"/>
              <a:t>avšak</a:t>
            </a:r>
            <a:r>
              <a:rPr lang="de-DE" sz="1600" dirty="0"/>
              <a:t> </a:t>
            </a:r>
            <a:r>
              <a:rPr lang="de-DE" sz="1600" dirty="0" err="1"/>
              <a:t>postrádají</a:t>
            </a:r>
            <a:r>
              <a:rPr lang="de-DE" sz="1600" dirty="0"/>
              <a:t> </a:t>
            </a:r>
            <a:r>
              <a:rPr lang="de-DE" sz="1600" dirty="0" err="1"/>
              <a:t>provázání</a:t>
            </a:r>
            <a:r>
              <a:rPr lang="de-DE" sz="1600" dirty="0"/>
              <a:t> s </a:t>
            </a:r>
            <a:r>
              <a:rPr lang="de-DE" sz="1600" dirty="0" err="1"/>
              <a:t>širším</a:t>
            </a:r>
            <a:r>
              <a:rPr lang="cs-CZ" sz="1600" dirty="0"/>
              <a:t>i</a:t>
            </a:r>
            <a:r>
              <a:rPr lang="de-DE" sz="1600" dirty="0"/>
              <a:t> </a:t>
            </a:r>
            <a:r>
              <a:rPr lang="de-DE" sz="1600" dirty="0" err="1"/>
              <a:t>systémovými</a:t>
            </a:r>
            <a:r>
              <a:rPr lang="de-DE" sz="1600" dirty="0"/>
              <a:t> </a:t>
            </a:r>
            <a:r>
              <a:rPr lang="de-DE" sz="1600" dirty="0" err="1"/>
              <a:t>adaptačními</a:t>
            </a:r>
            <a:r>
              <a:rPr lang="de-DE" sz="1600" dirty="0"/>
              <a:t> </a:t>
            </a:r>
            <a:r>
              <a:rPr lang="de-DE" sz="1600" dirty="0" err="1"/>
              <a:t>strategiemi</a:t>
            </a:r>
            <a:r>
              <a:rPr lang="de-DE" sz="1600" dirty="0"/>
              <a:t> na </a:t>
            </a:r>
            <a:r>
              <a:rPr lang="de-DE" sz="1600" dirty="0" err="1"/>
              <a:t>úrovni</a:t>
            </a:r>
            <a:r>
              <a:rPr lang="de-DE" sz="1600" dirty="0"/>
              <a:t> </a:t>
            </a:r>
            <a:r>
              <a:rPr lang="de-DE" sz="1600" dirty="0" err="1"/>
              <a:t>čtvrtí</a:t>
            </a:r>
            <a:r>
              <a:rPr lang="de-DE" sz="1600" dirty="0"/>
              <a:t> </a:t>
            </a:r>
            <a:r>
              <a:rPr lang="de-DE" sz="1600" dirty="0" err="1"/>
              <a:t>nebo</a:t>
            </a:r>
            <a:r>
              <a:rPr lang="de-DE" sz="1600" dirty="0"/>
              <a:t> </a:t>
            </a:r>
            <a:r>
              <a:rPr lang="de-DE" sz="1600" dirty="0" err="1"/>
              <a:t>celého</a:t>
            </a:r>
            <a:r>
              <a:rPr lang="de-DE" sz="1600" dirty="0"/>
              <a:t> </a:t>
            </a:r>
            <a:r>
              <a:rPr lang="de-DE" sz="1600" dirty="0" err="1"/>
              <a:t>města</a:t>
            </a:r>
            <a:r>
              <a:rPr lang="de-DE" sz="1600" dirty="0"/>
              <a:t>.</a:t>
            </a: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/>
          </a:p>
        </p:txBody>
      </p:sp>
      <p:grpSp>
        <p:nvGrpSpPr>
          <p:cNvPr id="111" name="Google Shape;111;p2"/>
          <p:cNvGrpSpPr/>
          <p:nvPr/>
        </p:nvGrpSpPr>
        <p:grpSpPr>
          <a:xfrm>
            <a:off x="6090827" y="1251907"/>
            <a:ext cx="2491022" cy="1866371"/>
            <a:chOff x="381403" y="3005190"/>
            <a:chExt cx="2491022" cy="1866371"/>
          </a:xfrm>
        </p:grpSpPr>
        <p:sp>
          <p:nvSpPr>
            <p:cNvPr id="112" name="Google Shape;112;p2"/>
            <p:cNvSpPr txBox="1"/>
            <p:nvPr/>
          </p:nvSpPr>
          <p:spPr>
            <a:xfrm>
              <a:off x="950027" y="3536083"/>
              <a:ext cx="16464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B </a:t>
              </a:r>
              <a:r>
                <a:rPr lang="de-DE" sz="120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Záplavy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2"/>
            <p:cNvSpPr txBox="1"/>
            <p:nvPr/>
          </p:nvSpPr>
          <p:spPr>
            <a:xfrm>
              <a:off x="950025" y="3009023"/>
              <a:ext cx="19224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A </a:t>
              </a:r>
              <a:r>
                <a:rPr lang="de-DE" sz="1200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Intenzivní</a:t>
              </a:r>
              <a:r>
                <a:rPr lang="de-DE" sz="1200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srážky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14" name="Google Shape;114;p2" title="ChatGPT Image 12 ago 2025, 10_55_32.png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06719" y="3005190"/>
              <a:ext cx="543301" cy="5433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5" name="Google Shape;115;p2" title="ChatGPT Image 12 ago 2025, 10_57_27.pn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06719" y="3429904"/>
              <a:ext cx="543301" cy="5433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" name="Google Shape;116;p2"/>
            <p:cNvSpPr txBox="1"/>
            <p:nvPr/>
          </p:nvSpPr>
          <p:spPr>
            <a:xfrm>
              <a:off x="947028" y="3970858"/>
              <a:ext cx="17667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C Extr</a:t>
              </a:r>
              <a:r>
                <a:rPr lang="de-DE" sz="120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émní teploty</a:t>
              </a: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17" name="Google Shape;117;p2" title="ChatGPT Image 12 ago 2025, 10_58_21.png"/>
            <p:cNvPicPr preferRelativeResize="0"/>
            <p:nvPr/>
          </p:nvPicPr>
          <p:blipFill rotWithShape="1">
            <a:blip r:embed="rId5">
              <a:alphaModFix/>
            </a:blip>
            <a:srcRect l="66215" t="6785" r="10065" b="59322"/>
            <a:stretch/>
          </p:blipFill>
          <p:spPr>
            <a:xfrm>
              <a:off x="381403" y="3842468"/>
              <a:ext cx="543302" cy="51760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8" name="Google Shape;118;p2"/>
            <p:cNvSpPr txBox="1"/>
            <p:nvPr/>
          </p:nvSpPr>
          <p:spPr>
            <a:xfrm>
              <a:off x="950028" y="4399593"/>
              <a:ext cx="1226099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D </a:t>
              </a:r>
              <a:r>
                <a:rPr lang="de-DE" sz="120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Sucho</a:t>
              </a: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19" name="Google Shape;119;p2" title="ChatGPT Image 12 ago 2025, 10_58_21.png"/>
            <p:cNvPicPr preferRelativeResize="0"/>
            <p:nvPr/>
          </p:nvPicPr>
          <p:blipFill rotWithShape="1">
            <a:blip r:embed="rId5">
              <a:alphaModFix/>
            </a:blip>
            <a:srcRect l="11409" t="52082" r="65322" b="11002"/>
            <a:stretch/>
          </p:blipFill>
          <p:spPr>
            <a:xfrm>
              <a:off x="406719" y="4296918"/>
              <a:ext cx="543302" cy="57464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0" name="Google Shape;120;p2"/>
          <p:cNvGrpSpPr/>
          <p:nvPr/>
        </p:nvGrpSpPr>
        <p:grpSpPr>
          <a:xfrm>
            <a:off x="6125283" y="3130471"/>
            <a:ext cx="2180570" cy="1316987"/>
            <a:chOff x="3136614" y="3083808"/>
            <a:chExt cx="2180570" cy="1316987"/>
          </a:xfrm>
        </p:grpSpPr>
        <p:sp>
          <p:nvSpPr>
            <p:cNvPr id="121" name="Google Shape;121;p2"/>
            <p:cNvSpPr txBox="1"/>
            <p:nvPr/>
          </p:nvSpPr>
          <p:spPr>
            <a:xfrm>
              <a:off x="3664489" y="3083808"/>
              <a:ext cx="10557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 </a:t>
              </a:r>
              <a:r>
                <a:rPr lang="de-DE" sz="1200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Bouř</a:t>
              </a:r>
              <a:r>
                <a:rPr lang="cs-CZ" sz="1200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ky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22" name="Google Shape;122;p2" title="ChatGPT Image 12 ago 2025, 11_12_37.png"/>
            <p:cNvPicPr preferRelativeResize="0"/>
            <p:nvPr/>
          </p:nvPicPr>
          <p:blipFill rotWithShape="1">
            <a:blip r:embed="rId6">
              <a:alphaModFix/>
            </a:blip>
            <a:srcRect l="13134" t="12485" b="17471"/>
            <a:stretch/>
          </p:blipFill>
          <p:spPr>
            <a:xfrm>
              <a:off x="3181673" y="3120978"/>
              <a:ext cx="471944" cy="38057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" name="Google Shape;123;p2"/>
            <p:cNvSpPr txBox="1"/>
            <p:nvPr/>
          </p:nvSpPr>
          <p:spPr>
            <a:xfrm>
              <a:off x="3664483" y="3514562"/>
              <a:ext cx="15171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F </a:t>
              </a:r>
              <a:r>
                <a:rPr lang="de-DE" sz="120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Lesní požáry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24" name="Google Shape;124;p2" title="ChatGPT Image 12 ago 2025, 11_12_31.png"/>
            <p:cNvPicPr preferRelativeResize="0"/>
            <p:nvPr/>
          </p:nvPicPr>
          <p:blipFill rotWithShape="1">
            <a:blip r:embed="rId7">
              <a:alphaModFix/>
            </a:blip>
            <a:srcRect l="5963" t="13618" r="12351"/>
            <a:stretch/>
          </p:blipFill>
          <p:spPr>
            <a:xfrm>
              <a:off x="3136614" y="3501550"/>
              <a:ext cx="471945" cy="46931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" name="Google Shape;125;p2"/>
            <p:cNvSpPr txBox="1"/>
            <p:nvPr/>
          </p:nvSpPr>
          <p:spPr>
            <a:xfrm>
              <a:off x="3662684" y="3957754"/>
              <a:ext cx="16545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G </a:t>
              </a:r>
              <a:r>
                <a:rPr lang="de-DE" sz="120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Sesuvy půdy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26" name="Google Shape;126;p2" title="ChatGPT Image 12 ago 2025, 11_45_50.png"/>
            <p:cNvPicPr preferRelativeResize="0"/>
            <p:nvPr/>
          </p:nvPicPr>
          <p:blipFill rotWithShape="1">
            <a:blip r:embed="rId8">
              <a:alphaModFix/>
            </a:blip>
            <a:srcRect l="8471" t="10434" r="11266" b="11256"/>
            <a:stretch/>
          </p:blipFill>
          <p:spPr>
            <a:xfrm>
              <a:off x="3184848" y="3990478"/>
              <a:ext cx="426886" cy="41031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Google Shape;136;p3">
            <a:extLst>
              <a:ext uri="{FF2B5EF4-FFF2-40B4-BE49-F238E27FC236}">
                <a16:creationId xmlns:a16="http://schemas.microsoft.com/office/drawing/2014/main" id="{1482908B-35A5-2B9A-D97E-76ED2FC7D303}"/>
              </a:ext>
            </a:extLst>
          </p:cNvPr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Potřeba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adaptace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na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změnu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klimatu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v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městském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prostředí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a na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úrovni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budov</a:t>
            </a:r>
            <a:endParaRPr sz="1000" b="0" i="1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3" descr="A black and white line drawing of two building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73926" y="2125152"/>
            <a:ext cx="1727199" cy="1727199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3"/>
          <p:cNvSpPr txBox="1"/>
          <p:nvPr/>
        </p:nvSpPr>
        <p:spPr>
          <a:xfrm>
            <a:off x="142875" y="1409700"/>
            <a:ext cx="7123557" cy="2649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514350" lvl="0" indent="-285750">
              <a:buClr>
                <a:schemeClr val="lt2"/>
              </a:buClr>
              <a:buSzPts val="1760"/>
              <a:buFont typeface="Arial"/>
              <a:buChar char="•"/>
            </a:pPr>
            <a:r>
              <a:rPr lang="cs-CZ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Rozhodovací model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SuPeRBE</a:t>
            </a:r>
            <a:r>
              <a:rPr lang="cs-CZ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altLang="de-DE" sz="1600" b="1" i="1" dirty="0">
                <a:solidFill>
                  <a:schemeClr val="accent4"/>
                </a:solidFill>
              </a:rPr>
              <a:t>The </a:t>
            </a:r>
            <a:r>
              <a:rPr lang="de-DE" altLang="de-DE" sz="1600" b="1" i="1" dirty="0" err="1">
                <a:solidFill>
                  <a:schemeClr val="accent4"/>
                </a:solidFill>
              </a:rPr>
              <a:t>SuPeRBE</a:t>
            </a:r>
            <a:r>
              <a:rPr lang="de-DE" altLang="de-DE" sz="1600" b="1" i="1" dirty="0">
                <a:solidFill>
                  <a:schemeClr val="accent4"/>
                </a:solidFill>
              </a:rPr>
              <a:t> </a:t>
            </a:r>
            <a:r>
              <a:rPr lang="de-DE" altLang="de-DE" sz="1600" b="1" i="1" dirty="0" err="1">
                <a:solidFill>
                  <a:schemeClr val="accent4"/>
                </a:solidFill>
              </a:rPr>
              <a:t>Decision</a:t>
            </a:r>
            <a:r>
              <a:rPr lang="de-DE" altLang="de-DE" sz="1600" b="1" i="1" dirty="0">
                <a:solidFill>
                  <a:schemeClr val="accent4"/>
                </a:solidFill>
              </a:rPr>
              <a:t>-Making Model</a:t>
            </a:r>
            <a:r>
              <a:rPr lang="cs-CZ" altLang="de-DE" sz="1600" b="1" dirty="0">
                <a:solidFill>
                  <a:schemeClr val="accent4"/>
                </a:solidFill>
              </a:rPr>
              <a:t>)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,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podporovaný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nástroji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RBTool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(</a:t>
            </a:r>
            <a:r>
              <a:rPr lang="cs-CZ" sz="1600" b="0" i="1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building</a:t>
            </a:r>
            <a:r>
              <a:rPr lang="cs-CZ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budovy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 a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RNTool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(</a:t>
            </a:r>
            <a:r>
              <a:rPr lang="cs-CZ" sz="1600" b="0" i="1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neighbourhood</a:t>
            </a:r>
            <a:r>
              <a:rPr lang="cs-CZ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čtvrti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nebo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sousedství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poskytuje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strukturovaný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krok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krokem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vedený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rámec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pro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hodnocení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zranitelnosti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na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úrovni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budov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měst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identifikaci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slabých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míst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defin</a:t>
            </a: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ici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efektivních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intervencí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napříč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různými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měřítky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lvl="0" indent="-285750">
              <a:buClr>
                <a:schemeClr val="lt2"/>
              </a:buClr>
              <a:buSzPts val="1760"/>
              <a:buFont typeface="Arial"/>
              <a:buChar char="•"/>
            </a:pPr>
            <a:r>
              <a:rPr lang="cs-CZ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úrovni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městsk</a:t>
            </a: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ých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čtvrt</a:t>
            </a: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í</a:t>
            </a:r>
            <a:r>
              <a:rPr lang="de-DE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sousedství</a:t>
            </a:r>
            <a:r>
              <a:rPr lang="de-DE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formuje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adaptační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opatření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širším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měřítku</a:t>
            </a:r>
            <a:r>
              <a:rPr lang="cs-CZ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 S</a:t>
            </a: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oučasně</a:t>
            </a:r>
            <a:r>
              <a:rPr lang="cs-CZ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poskytuje</a:t>
            </a:r>
            <a:r>
              <a:rPr lang="de-DE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na úrovni jednotlivých budov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zásady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které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určují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či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ovlivňují</a:t>
            </a:r>
            <a:r>
              <a:rPr lang="cs-CZ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rozhodování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1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Adaptace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je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itera</a:t>
            </a:r>
            <a:r>
              <a:rPr lang="cs-CZ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tivní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participativní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proces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který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kombinuje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technickou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analýzu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s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příspěvky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</a:t>
            </a: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účastněných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stran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aby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byla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zajištěna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proveditelnost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inkluzivita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přizpůsobení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opatření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konkrétnímu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kontextu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endParaRPr sz="16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endParaRPr sz="16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endParaRPr sz="16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endParaRPr sz="16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35" name="Google Shape;135;p3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Úvod</a:t>
            </a:r>
            <a:r>
              <a:rPr lang="de-DE" sz="20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r>
              <a:rPr lang="cs-CZ" sz="20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Rozhodovací model </a:t>
            </a:r>
            <a:r>
              <a:rPr lang="de-DE" sz="20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SuPeRBE</a:t>
            </a:r>
            <a:r>
              <a:rPr lang="cs-CZ" sz="20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2800" b="1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36" name="Google Shape;136;p3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Potřeba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adaptace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na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změnu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klimatu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v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městském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prostředí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a na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úrovni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budov</a:t>
            </a:r>
            <a:endParaRPr sz="1000" b="0" i="1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</a:t>
            </a: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líčové koncepty</a:t>
            </a: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143" name="Google Shape;143;p4"/>
          <p:cNvGraphicFramePr/>
          <p:nvPr>
            <p:extLst>
              <p:ext uri="{D42A27DB-BD31-4B8C-83A1-F6EECF244321}">
                <p14:modId xmlns:p14="http://schemas.microsoft.com/office/powerpoint/2010/main" val="3757149026"/>
              </p:ext>
            </p:extLst>
          </p:nvPr>
        </p:nvGraphicFramePr>
        <p:xfrm>
          <a:off x="1857144" y="1090651"/>
          <a:ext cx="5337700" cy="3486600"/>
        </p:xfrm>
        <a:graphic>
          <a:graphicData uri="http://schemas.openxmlformats.org/drawingml/2006/table">
            <a:tbl>
              <a:tblPr firstRow="1" bandRow="1">
                <a:noFill/>
                <a:tableStyleId>{1853B64D-183C-4DB2-8B3D-DD7A569E5B08}</a:tableStyleId>
              </a:tblPr>
              <a:tblGrid>
                <a:gridCol w="2668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8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433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1400" b="1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Hrozba</a:t>
                      </a:r>
                      <a:r>
                        <a:rPr lang="de-DE" sz="1400" b="1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(Hazard):</a:t>
                      </a:r>
                      <a:endParaRPr sz="1400" b="1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1400" b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Klimaticky</a:t>
                      </a:r>
                      <a:r>
                        <a:rPr lang="de-DE" sz="1400" b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400" b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podmíněná</a:t>
                      </a:r>
                      <a:r>
                        <a:rPr lang="de-DE" sz="1400" b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400" b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událost</a:t>
                      </a:r>
                      <a:r>
                        <a:rPr lang="de-DE" sz="1400" b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. </a:t>
                      </a:r>
                      <a:r>
                        <a:rPr lang="de-DE" sz="1400" b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Příklad</a:t>
                      </a:r>
                      <a:r>
                        <a:rPr lang="de-DE" sz="1400" b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: </a:t>
                      </a:r>
                      <a:r>
                        <a:rPr lang="de-DE" b="0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záplavy</a:t>
                      </a:r>
                      <a:r>
                        <a:rPr lang="de-DE" sz="1400" b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de-DE" sz="1400" b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bouř</a:t>
                      </a:r>
                      <a:r>
                        <a:rPr lang="cs-CZ" sz="1400" b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ky</a:t>
                      </a:r>
                      <a:r>
                        <a:rPr lang="de-DE" sz="1400" b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.</a:t>
                      </a:r>
                      <a:endParaRPr b="0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DE6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1400" b="1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Expozice</a:t>
                      </a:r>
                      <a:r>
                        <a:rPr lang="de-DE" sz="1400" b="1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(</a:t>
                      </a:r>
                      <a:r>
                        <a:rPr lang="de-DE" sz="1400" b="1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Exposure</a:t>
                      </a:r>
                      <a:r>
                        <a:rPr lang="de-DE" sz="1400" b="1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):</a:t>
                      </a:r>
                      <a:endParaRPr sz="1400" b="1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1300" b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Co je </a:t>
                      </a:r>
                      <a:r>
                        <a:rPr lang="de-DE" sz="1300" b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ohroženo</a:t>
                      </a:r>
                      <a:r>
                        <a:rPr lang="de-DE" sz="1300" b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. </a:t>
                      </a:r>
                      <a:endParaRPr lang="cs-CZ" sz="1300" b="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1300" b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Příklad</a:t>
                      </a:r>
                      <a:r>
                        <a:rPr lang="de-DE" sz="1300" b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: </a:t>
                      </a:r>
                      <a:r>
                        <a:rPr lang="de-DE" sz="1300" b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sklep</a:t>
                      </a:r>
                      <a:r>
                        <a:rPr lang="de-DE" sz="1300" b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300" b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náchylný</a:t>
                      </a:r>
                      <a:r>
                        <a:rPr lang="de-DE" sz="1300" b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k </a:t>
                      </a:r>
                      <a:r>
                        <a:rPr lang="de-DE" sz="1300" b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záplavám</a:t>
                      </a:r>
                      <a:r>
                        <a:rPr lang="de-DE" sz="1300" b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(</a:t>
                      </a:r>
                      <a:r>
                        <a:rPr lang="de-DE" sz="1300" b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měřítko</a:t>
                      </a:r>
                      <a:r>
                        <a:rPr lang="de-DE" sz="1300" b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300" b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budovy</a:t>
                      </a:r>
                      <a:r>
                        <a:rPr lang="de-DE" sz="1300" b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), </a:t>
                      </a:r>
                      <a:r>
                        <a:rPr lang="de-DE" sz="1300" b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kritická</a:t>
                      </a:r>
                      <a:r>
                        <a:rPr lang="de-DE" sz="1300" b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300" b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infrastruktura</a:t>
                      </a:r>
                      <a:r>
                        <a:rPr lang="de-DE" sz="1300" b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(</a:t>
                      </a:r>
                      <a:r>
                        <a:rPr lang="de-DE" sz="1300" b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měřítko</a:t>
                      </a:r>
                      <a:r>
                        <a:rPr lang="de-DE" sz="1300" b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300" b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čtvrti</a:t>
                      </a:r>
                      <a:r>
                        <a:rPr lang="de-DE" sz="1300" b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).</a:t>
                      </a:r>
                      <a:endParaRPr sz="1300" b="0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433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1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1400" b="1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Zranitelnost</a:t>
                      </a:r>
                      <a:r>
                        <a:rPr lang="cs-CZ" sz="1400" b="1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:</a:t>
                      </a:r>
                      <a:endParaRPr sz="1400" b="1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13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Jak </a:t>
                      </a:r>
                      <a:r>
                        <a:rPr lang="de-DE" sz="13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citlivý</a:t>
                      </a:r>
                      <a:r>
                        <a:rPr lang="de-DE" sz="13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je </a:t>
                      </a:r>
                      <a:r>
                        <a:rPr lang="de-DE" sz="13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ohrožený</a:t>
                      </a:r>
                      <a:r>
                        <a:rPr lang="de-DE" sz="13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3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prvek</a:t>
                      </a:r>
                      <a:r>
                        <a:rPr lang="de-DE" sz="13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. </a:t>
                      </a:r>
                      <a:r>
                        <a:rPr lang="de-DE" sz="13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Příklad</a:t>
                      </a:r>
                      <a:r>
                        <a:rPr lang="de-DE" sz="13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: </a:t>
                      </a:r>
                      <a:r>
                        <a:rPr lang="de-DE" sz="13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starý</a:t>
                      </a:r>
                      <a:r>
                        <a:rPr lang="de-DE" sz="13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3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kanalizační</a:t>
                      </a:r>
                      <a:r>
                        <a:rPr lang="de-DE" sz="13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3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systém</a:t>
                      </a:r>
                      <a:r>
                        <a:rPr lang="de-DE" sz="13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(</a:t>
                      </a:r>
                      <a:r>
                        <a:rPr lang="de-DE" sz="13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měřítko</a:t>
                      </a:r>
                      <a:r>
                        <a:rPr lang="de-DE" sz="13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3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budovy</a:t>
                      </a:r>
                      <a:r>
                        <a:rPr lang="de-DE" sz="13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), </a:t>
                      </a:r>
                      <a:r>
                        <a:rPr lang="de-DE" sz="13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nedostatečné</a:t>
                      </a:r>
                      <a:r>
                        <a:rPr lang="de-DE" sz="13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3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množství</a:t>
                      </a:r>
                      <a:r>
                        <a:rPr lang="de-DE" sz="13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3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zeleně</a:t>
                      </a:r>
                      <a:r>
                        <a:rPr lang="de-DE" sz="13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(</a:t>
                      </a:r>
                      <a:r>
                        <a:rPr lang="de-DE" sz="13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měřítko</a:t>
                      </a:r>
                      <a:r>
                        <a:rPr lang="de-DE" sz="13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3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čtvrti</a:t>
                      </a:r>
                      <a:r>
                        <a:rPr lang="de-DE" sz="13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).</a:t>
                      </a:r>
                      <a:endParaRPr sz="1300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1400" b="1" u="none" strike="noStrike" cap="none" dirty="0" err="1"/>
                        <a:t>Adaptivní</a:t>
                      </a:r>
                      <a:r>
                        <a:rPr lang="de-DE" sz="1400" b="1" u="none" strike="noStrike" cap="none" dirty="0"/>
                        <a:t> </a:t>
                      </a:r>
                      <a:r>
                        <a:rPr lang="de-DE" sz="1400" b="1" u="none" strike="noStrike" cap="none" dirty="0" err="1"/>
                        <a:t>kapacita</a:t>
                      </a:r>
                      <a:r>
                        <a:rPr lang="cs-CZ" sz="1400" b="1" u="none" strike="noStrike" cap="none" dirty="0"/>
                        <a:t>:</a:t>
                      </a:r>
                      <a:endParaRPr sz="1400" b="1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1300" b="0" u="none" strike="noStrike" cap="none" dirty="0" err="1"/>
                        <a:t>Schopnost</a:t>
                      </a:r>
                      <a:r>
                        <a:rPr lang="de-DE" sz="1300" b="0" u="none" strike="noStrike" cap="none" dirty="0"/>
                        <a:t> </a:t>
                      </a:r>
                      <a:r>
                        <a:rPr lang="de-DE" sz="1300" b="0" u="none" strike="noStrike" cap="none" dirty="0" err="1"/>
                        <a:t>zvládat</a:t>
                      </a:r>
                      <a:r>
                        <a:rPr lang="de-DE" sz="1300" b="0" u="none" strike="noStrike" cap="none" dirty="0"/>
                        <a:t>, </a:t>
                      </a:r>
                      <a:r>
                        <a:rPr lang="de-DE" sz="1300" b="0" u="none" strike="noStrike" cap="none" dirty="0" err="1"/>
                        <a:t>zotavit</a:t>
                      </a:r>
                      <a:r>
                        <a:rPr lang="de-DE" sz="1300" b="0" u="none" strike="noStrike" cap="none" dirty="0"/>
                        <a:t> se </a:t>
                      </a:r>
                      <a:r>
                        <a:rPr lang="de-DE" sz="1300" b="0" u="none" strike="noStrike" cap="none" dirty="0" err="1"/>
                        <a:t>nebo</a:t>
                      </a:r>
                      <a:r>
                        <a:rPr lang="de-DE" sz="1300" b="0" u="none" strike="noStrike" cap="none" dirty="0"/>
                        <a:t> se </a:t>
                      </a:r>
                      <a:r>
                        <a:rPr lang="de-DE" sz="1300" b="0" u="none" strike="noStrike" cap="none" dirty="0" err="1"/>
                        <a:t>přizpůsobit</a:t>
                      </a:r>
                      <a:r>
                        <a:rPr lang="de-DE" sz="1300" b="0" u="none" strike="noStrike" cap="none" dirty="0"/>
                        <a:t>. </a:t>
                      </a:r>
                      <a:endParaRPr lang="cs-CZ" sz="1300" b="0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1300" b="0" u="none" strike="noStrike" cap="none" dirty="0" err="1"/>
                        <a:t>Příklad</a:t>
                      </a:r>
                      <a:r>
                        <a:rPr lang="de-DE" sz="1300" b="0" u="none" strike="noStrike" cap="none" dirty="0"/>
                        <a:t>: </a:t>
                      </a:r>
                      <a:r>
                        <a:rPr lang="de-DE" sz="1300" b="0" u="none" strike="noStrike" cap="none" dirty="0" err="1"/>
                        <a:t>zelená</a:t>
                      </a:r>
                      <a:r>
                        <a:rPr lang="de-DE" sz="1300" b="0" u="none" strike="noStrike" cap="none" dirty="0"/>
                        <a:t> </a:t>
                      </a:r>
                      <a:r>
                        <a:rPr lang="de-DE" sz="1300" b="0" u="none" strike="noStrike" cap="none" dirty="0" err="1"/>
                        <a:t>střecha</a:t>
                      </a:r>
                      <a:r>
                        <a:rPr lang="de-DE" sz="1300" b="0" u="none" strike="noStrike" cap="none" dirty="0"/>
                        <a:t> / </a:t>
                      </a:r>
                      <a:r>
                        <a:rPr lang="de-DE" sz="1300" b="0" u="none" strike="noStrike" cap="none" dirty="0" err="1"/>
                        <a:t>dešťová</a:t>
                      </a:r>
                      <a:r>
                        <a:rPr lang="de-DE" sz="1300" b="0" u="none" strike="noStrike" cap="none" dirty="0"/>
                        <a:t> </a:t>
                      </a:r>
                      <a:r>
                        <a:rPr lang="de-DE" sz="1300" b="0" u="none" strike="noStrike" cap="none" dirty="0" err="1"/>
                        <a:t>zahrada</a:t>
                      </a:r>
                      <a:r>
                        <a:rPr lang="de-DE" sz="1300" b="0" u="none" strike="noStrike" cap="none" dirty="0"/>
                        <a:t> → </a:t>
                      </a:r>
                      <a:r>
                        <a:rPr lang="de-DE" sz="1300" b="0" u="none" strike="noStrike" cap="none" dirty="0" err="1"/>
                        <a:t>pohlcuje</a:t>
                      </a:r>
                      <a:r>
                        <a:rPr lang="de-DE" sz="1300" b="0" u="none" strike="noStrike" cap="none" dirty="0"/>
                        <a:t> </a:t>
                      </a:r>
                      <a:r>
                        <a:rPr lang="de-DE" sz="1300" b="0" u="none" strike="noStrike" cap="none" dirty="0" err="1"/>
                        <a:t>část</a:t>
                      </a:r>
                      <a:r>
                        <a:rPr lang="de-DE" sz="1300" b="0" u="none" strike="noStrike" cap="none" dirty="0"/>
                        <a:t> </a:t>
                      </a:r>
                      <a:r>
                        <a:rPr lang="de-DE" sz="1300" b="0" u="none" strike="noStrike" cap="none" dirty="0" err="1"/>
                        <a:t>srážek</a:t>
                      </a:r>
                      <a:r>
                        <a:rPr lang="de-DE" sz="1300" b="0" u="none" strike="noStrike" cap="none" dirty="0"/>
                        <a:t>.</a:t>
                      </a:r>
                      <a:endParaRPr sz="13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44" name="Google Shape;144;p4"/>
          <p:cNvSpPr/>
          <p:nvPr/>
        </p:nvSpPr>
        <p:spPr>
          <a:xfrm>
            <a:off x="3824394" y="2262047"/>
            <a:ext cx="1205271" cy="1145707"/>
          </a:xfrm>
          <a:prstGeom prst="ellipse">
            <a:avLst/>
          </a:prstGeom>
          <a:solidFill>
            <a:schemeClr val="lt1"/>
          </a:solidFill>
          <a:ln w="12700" cap="flat" cmpd="sng">
            <a:solidFill>
              <a:srgbClr val="3C48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Klimatick</a:t>
            </a:r>
            <a:r>
              <a:rPr lang="de-DE" sz="1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á</a:t>
            </a:r>
            <a:r>
              <a:rPr lang="de-DE" sz="1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rizik</a:t>
            </a:r>
            <a:r>
              <a:rPr lang="de-DE" sz="1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</a:t>
            </a:r>
            <a:r>
              <a:rPr lang="de-DE" sz="1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napříč měřítky</a:t>
            </a:r>
            <a:endParaRPr sz="10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" name="Google Shape;136;p3">
            <a:extLst>
              <a:ext uri="{FF2B5EF4-FFF2-40B4-BE49-F238E27FC236}">
                <a16:creationId xmlns:a16="http://schemas.microsoft.com/office/drawing/2014/main" id="{A69E3814-21A6-919B-53C3-A58F3FA589F3}"/>
              </a:ext>
            </a:extLst>
          </p:cNvPr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Potřeba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adaptace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na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změnu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klimatu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v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městském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prostředí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a na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úrovni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budov</a:t>
            </a:r>
            <a:endParaRPr sz="1000" b="0" i="1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5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SuPeRBE rám</a:t>
            </a: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ec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2" name="Google Shape;152;p5"/>
          <p:cNvSpPr txBox="1">
            <a:spLocks noGrp="1"/>
          </p:cNvSpPr>
          <p:nvPr>
            <p:ph type="body" idx="1"/>
          </p:nvPr>
        </p:nvSpPr>
        <p:spPr>
          <a:xfrm>
            <a:off x="142875" y="950913"/>
            <a:ext cx="8556625" cy="4017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5715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+mj-lt"/>
              <a:buAutoNum type="arabicPeriod"/>
            </a:pPr>
            <a:r>
              <a:rPr lang="de-DE" sz="1600" b="1" dirty="0" err="1">
                <a:solidFill>
                  <a:schemeClr val="accent4"/>
                </a:solidFill>
              </a:rPr>
              <a:t>Účel</a:t>
            </a:r>
            <a:r>
              <a:rPr lang="de-DE" sz="1600" b="1" dirty="0">
                <a:solidFill>
                  <a:schemeClr val="accent4"/>
                </a:solidFill>
              </a:rPr>
              <a:t>: </a:t>
            </a:r>
            <a:endParaRPr lang="cs-CZ" sz="1600" b="1" dirty="0">
              <a:solidFill>
                <a:schemeClr val="accent4"/>
              </a:solidFill>
            </a:endParaRPr>
          </a:p>
          <a:p>
            <a:pPr marL="685800" lvl="1" indent="0">
              <a:buSzPts val="1760"/>
              <a:buNone/>
            </a:pPr>
            <a:r>
              <a:rPr lang="de-DE" sz="1400" dirty="0" err="1"/>
              <a:t>Metod</a:t>
            </a:r>
            <a:r>
              <a:rPr lang="cs-CZ" sz="1400" dirty="0" err="1"/>
              <a:t>ika</a:t>
            </a:r>
            <a:r>
              <a:rPr lang="de-DE" sz="1400" dirty="0"/>
              <a:t> </a:t>
            </a:r>
            <a:r>
              <a:rPr lang="de-DE" sz="1400" dirty="0" err="1"/>
              <a:t>rozhodování</a:t>
            </a:r>
            <a:r>
              <a:rPr lang="de-DE" sz="1400" dirty="0"/>
              <a:t> </a:t>
            </a:r>
            <a:r>
              <a:rPr lang="de-DE" sz="1400" dirty="0" err="1"/>
              <a:t>poskytuje</a:t>
            </a:r>
            <a:r>
              <a:rPr lang="de-DE" sz="1400" dirty="0"/>
              <a:t> </a:t>
            </a:r>
            <a:r>
              <a:rPr lang="de-DE" sz="1400" b="1" dirty="0" err="1"/>
              <a:t>strukturovaný</a:t>
            </a:r>
            <a:r>
              <a:rPr lang="de-DE" sz="1400" dirty="0"/>
              <a:t>, </a:t>
            </a:r>
            <a:r>
              <a:rPr lang="de-DE" sz="1400" b="1" dirty="0" err="1"/>
              <a:t>krok</a:t>
            </a:r>
            <a:r>
              <a:rPr lang="de-DE" sz="1400" b="1" dirty="0"/>
              <a:t> </a:t>
            </a:r>
            <a:r>
              <a:rPr lang="de-DE" sz="1400" b="1" dirty="0" err="1"/>
              <a:t>za</a:t>
            </a:r>
            <a:r>
              <a:rPr lang="de-DE" sz="1400" b="1" dirty="0"/>
              <a:t> </a:t>
            </a:r>
            <a:r>
              <a:rPr lang="de-DE" sz="1400" b="1" dirty="0" err="1"/>
              <a:t>krokem</a:t>
            </a:r>
            <a:r>
              <a:rPr lang="de-DE" sz="1400" b="1" dirty="0"/>
              <a:t> </a:t>
            </a:r>
            <a:r>
              <a:rPr lang="de-DE" sz="1400" b="1" dirty="0" err="1"/>
              <a:t>vedený</a:t>
            </a:r>
            <a:r>
              <a:rPr lang="de-DE" sz="1400" b="1" dirty="0"/>
              <a:t> </a:t>
            </a:r>
            <a:r>
              <a:rPr lang="de-DE" sz="1400" dirty="0" err="1"/>
              <a:t>proces</a:t>
            </a:r>
            <a:r>
              <a:rPr lang="de-DE" sz="1400" dirty="0"/>
              <a:t> pro </a:t>
            </a:r>
            <a:r>
              <a:rPr lang="de-DE" sz="1400" dirty="0" err="1"/>
              <a:t>adaptaci</a:t>
            </a:r>
            <a:r>
              <a:rPr lang="de-DE" sz="1400" dirty="0"/>
              <a:t> na </a:t>
            </a:r>
            <a:r>
              <a:rPr lang="de-DE" sz="1400" dirty="0" err="1"/>
              <a:t>změnu</a:t>
            </a:r>
            <a:r>
              <a:rPr lang="de-DE" sz="1400" dirty="0"/>
              <a:t> </a:t>
            </a:r>
            <a:r>
              <a:rPr lang="de-DE" sz="1400" dirty="0" err="1"/>
              <a:t>klimatu</a:t>
            </a:r>
            <a:r>
              <a:rPr lang="de-DE" sz="1400" dirty="0"/>
              <a:t>, </a:t>
            </a:r>
            <a:r>
              <a:rPr lang="de-DE" sz="1400" dirty="0" err="1"/>
              <a:t>podporující</a:t>
            </a:r>
            <a:r>
              <a:rPr lang="de-DE" sz="1400" dirty="0"/>
              <a:t> </a:t>
            </a:r>
            <a:r>
              <a:rPr lang="de-DE" sz="1400" dirty="0" err="1"/>
              <a:t>obce</a:t>
            </a:r>
            <a:r>
              <a:rPr lang="de-DE" sz="1400" dirty="0"/>
              <a:t> a </a:t>
            </a:r>
            <a:r>
              <a:rPr lang="de-DE" sz="1400" dirty="0" err="1"/>
              <a:t>urbanisty</a:t>
            </a:r>
            <a:r>
              <a:rPr lang="de-DE" sz="1400" dirty="0"/>
              <a:t> </a:t>
            </a:r>
            <a:r>
              <a:rPr lang="de-DE" sz="1400" dirty="0" err="1"/>
              <a:t>při</a:t>
            </a:r>
            <a:r>
              <a:rPr lang="de-DE" sz="1400" dirty="0"/>
              <a:t> </a:t>
            </a:r>
            <a:r>
              <a:rPr lang="de-DE" sz="1400" b="1" dirty="0" err="1"/>
              <a:t>hodnocení</a:t>
            </a:r>
            <a:r>
              <a:rPr lang="de-DE" sz="1400" b="1" dirty="0"/>
              <a:t> </a:t>
            </a:r>
            <a:r>
              <a:rPr lang="de-DE" sz="1400" b="1" dirty="0" err="1"/>
              <a:t>rizik</a:t>
            </a:r>
            <a:r>
              <a:rPr lang="de-DE" sz="1400" dirty="0"/>
              <a:t>, </a:t>
            </a:r>
            <a:r>
              <a:rPr lang="de-DE" sz="1400" b="1" dirty="0" err="1"/>
              <a:t>stanovení</a:t>
            </a:r>
            <a:r>
              <a:rPr lang="de-DE" sz="1400" b="1" dirty="0"/>
              <a:t> </a:t>
            </a:r>
            <a:r>
              <a:rPr lang="de-DE" sz="1400" b="1" dirty="0" err="1"/>
              <a:t>priorit</a:t>
            </a:r>
            <a:r>
              <a:rPr lang="de-DE" sz="1400" dirty="0"/>
              <a:t> a </a:t>
            </a:r>
            <a:r>
              <a:rPr lang="de-DE" sz="1400" b="1" dirty="0" err="1"/>
              <a:t>implementaci</a:t>
            </a:r>
            <a:r>
              <a:rPr lang="de-DE" sz="1400" b="1" dirty="0"/>
              <a:t> </a:t>
            </a:r>
            <a:r>
              <a:rPr lang="de-DE" sz="1400" b="1" dirty="0" err="1"/>
              <a:t>adaptačních</a:t>
            </a:r>
            <a:r>
              <a:rPr lang="de-DE" sz="1400" b="1" dirty="0"/>
              <a:t> </a:t>
            </a:r>
            <a:r>
              <a:rPr lang="de-DE" sz="1400" b="1" dirty="0" err="1"/>
              <a:t>opatření</a:t>
            </a:r>
            <a:r>
              <a:rPr lang="de-DE" sz="1400" dirty="0"/>
              <a:t>.</a:t>
            </a:r>
            <a:endParaRPr lang="cs-CZ" sz="1400" dirty="0"/>
          </a:p>
          <a:p>
            <a:pPr marL="5715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+mj-lt"/>
              <a:buAutoNum type="arabicPeriod"/>
            </a:pPr>
            <a:endParaRPr lang="cs-CZ" sz="1600" dirty="0"/>
          </a:p>
          <a:p>
            <a:pPr marL="5715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+mj-lt"/>
              <a:buAutoNum type="arabicPeriod"/>
            </a:pPr>
            <a:r>
              <a:rPr lang="cs-CZ" sz="1600" b="1" dirty="0">
                <a:solidFill>
                  <a:schemeClr val="accent4"/>
                </a:solidFill>
              </a:rPr>
              <a:t>Rozsah: </a:t>
            </a:r>
          </a:p>
          <a:p>
            <a:pPr marL="685800" lvl="1" indent="0">
              <a:buSzPts val="1760"/>
              <a:buNone/>
            </a:pPr>
            <a:r>
              <a:rPr lang="cs-CZ" sz="1400" dirty="0"/>
              <a:t>Na základě normy </a:t>
            </a:r>
            <a:r>
              <a:rPr lang="cs-CZ" sz="1400" b="1" dirty="0"/>
              <a:t>DIN EN ISO 14091</a:t>
            </a:r>
            <a:r>
              <a:rPr lang="cs-CZ" sz="1400" dirty="0"/>
              <a:t> a </a:t>
            </a:r>
            <a:r>
              <a:rPr lang="cs-CZ" sz="1400" b="1" dirty="0"/>
              <a:t>hodnoticího systému RBE-CE </a:t>
            </a:r>
            <a:r>
              <a:rPr lang="cs-CZ" sz="1400" dirty="0"/>
              <a:t>umožňuje metodika rozhodování mezioborové a víceúrovňové hodnocení. Spolupracuje s </a:t>
            </a:r>
            <a:r>
              <a:rPr lang="cs-CZ" sz="1400" b="1" dirty="0"/>
              <a:t>RB </a:t>
            </a:r>
            <a:r>
              <a:rPr lang="cs-CZ" sz="1400" b="1" dirty="0" err="1"/>
              <a:t>Tool</a:t>
            </a:r>
            <a:r>
              <a:rPr lang="cs-CZ" sz="1400" b="1" dirty="0"/>
              <a:t> </a:t>
            </a:r>
            <a:r>
              <a:rPr lang="cs-CZ" sz="1400" dirty="0"/>
              <a:t>pro hodnocení na úrovni budov a </a:t>
            </a:r>
            <a:r>
              <a:rPr lang="cs-CZ" sz="1400" b="1" dirty="0"/>
              <a:t>RN </a:t>
            </a:r>
            <a:r>
              <a:rPr lang="cs-CZ" sz="1400" b="1" dirty="0" err="1"/>
              <a:t>Tool</a:t>
            </a:r>
            <a:r>
              <a:rPr lang="cs-CZ" sz="1400" b="1" dirty="0"/>
              <a:t> </a:t>
            </a:r>
            <a:r>
              <a:rPr lang="cs-CZ" sz="1400" dirty="0"/>
              <a:t>pro hodnocení na městské úrovni.</a:t>
            </a:r>
          </a:p>
          <a:p>
            <a:pPr marL="5715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+mj-lt"/>
              <a:buAutoNum type="arabicPeriod"/>
            </a:pPr>
            <a:endParaRPr lang="cs-CZ" sz="1600" dirty="0"/>
          </a:p>
          <a:p>
            <a:pPr marL="5715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+mj-lt"/>
              <a:buAutoNum type="arabicPeriod"/>
            </a:pPr>
            <a:r>
              <a:rPr lang="cs-CZ" sz="1600" b="1" dirty="0">
                <a:solidFill>
                  <a:schemeClr val="accent4"/>
                </a:solidFill>
              </a:rPr>
              <a:t>Hlavní přednosti: </a:t>
            </a:r>
          </a:p>
          <a:p>
            <a:pPr indent="0"/>
            <a:r>
              <a:rPr lang="cs-CZ" sz="1600" b="1" dirty="0"/>
              <a:t> </a:t>
            </a:r>
            <a:r>
              <a:rPr lang="de-DE" sz="1600" b="1" dirty="0"/>
              <a:t>-</a:t>
            </a:r>
            <a:r>
              <a:rPr lang="cs-CZ" sz="1600" b="1" dirty="0" err="1"/>
              <a:t>Iteraktivní</a:t>
            </a:r>
            <a:r>
              <a:rPr lang="cs-CZ" sz="1600" b="1" dirty="0"/>
              <a:t> a flexibilní: </a:t>
            </a:r>
            <a:r>
              <a:rPr lang="cs-CZ" sz="1600" dirty="0"/>
              <a:t>podporuje průběžné vzdělávání a adaptaci.</a:t>
            </a:r>
          </a:p>
          <a:p>
            <a:pPr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de-DE" sz="1600" b="1" dirty="0"/>
              <a:t> -</a:t>
            </a:r>
            <a:r>
              <a:rPr lang="de-DE" sz="1600" b="1" dirty="0" err="1"/>
              <a:t>Participativní</a:t>
            </a:r>
            <a:r>
              <a:rPr lang="de-DE" sz="1600" b="1" dirty="0"/>
              <a:t>: </a:t>
            </a:r>
            <a:r>
              <a:rPr lang="de-DE" sz="1600" dirty="0" err="1"/>
              <a:t>zapojuje</a:t>
            </a:r>
            <a:r>
              <a:rPr lang="de-DE" sz="1600" dirty="0"/>
              <a:t> </a:t>
            </a:r>
            <a:r>
              <a:rPr lang="de-DE" sz="1600" dirty="0" err="1"/>
              <a:t>zainteresované</a:t>
            </a:r>
            <a:r>
              <a:rPr lang="de-DE" sz="1600" dirty="0"/>
              <a:t> </a:t>
            </a:r>
            <a:r>
              <a:rPr lang="de-DE" sz="1600" dirty="0" err="1"/>
              <a:t>strany</a:t>
            </a:r>
            <a:r>
              <a:rPr lang="cs-CZ" sz="1600" dirty="0"/>
              <a:t> (stakeholdery)</a:t>
            </a:r>
            <a:r>
              <a:rPr lang="de-DE" sz="1600" dirty="0"/>
              <a:t> v </a:t>
            </a:r>
            <a:r>
              <a:rPr lang="de-DE" sz="1600" dirty="0" err="1"/>
              <a:t>každé</a:t>
            </a:r>
            <a:r>
              <a:rPr lang="de-DE" sz="1600" dirty="0"/>
              <a:t> </a:t>
            </a:r>
            <a:r>
              <a:rPr lang="de-DE" sz="1600" dirty="0" err="1"/>
              <a:t>fázi</a:t>
            </a:r>
            <a:r>
              <a:rPr lang="de-DE" sz="1600" dirty="0"/>
              <a:t>.</a:t>
            </a:r>
            <a:endParaRPr sz="1600" dirty="0"/>
          </a:p>
          <a:p>
            <a:pPr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de-DE" sz="1600" b="1" dirty="0"/>
              <a:t> -</a:t>
            </a:r>
            <a:r>
              <a:rPr lang="de-DE" sz="1600" b="1" dirty="0" err="1"/>
              <a:t>Škálovatelné</a:t>
            </a:r>
            <a:r>
              <a:rPr lang="de-DE" sz="1600" b="1" dirty="0"/>
              <a:t>: </a:t>
            </a:r>
            <a:r>
              <a:rPr lang="de-DE" sz="1600" dirty="0" err="1"/>
              <a:t>použitelné</a:t>
            </a:r>
            <a:r>
              <a:rPr lang="de-DE" sz="1600" dirty="0"/>
              <a:t> </a:t>
            </a:r>
            <a:r>
              <a:rPr lang="de-DE" sz="1600" dirty="0" err="1"/>
              <a:t>napříč</a:t>
            </a:r>
            <a:r>
              <a:rPr lang="de-DE" sz="1600" dirty="0"/>
              <a:t> </a:t>
            </a:r>
            <a:r>
              <a:rPr lang="de-DE" sz="1600" dirty="0" err="1"/>
              <a:t>městy</a:t>
            </a:r>
            <a:r>
              <a:rPr lang="de-DE" sz="1600" dirty="0"/>
              <a:t> a </a:t>
            </a:r>
            <a:r>
              <a:rPr lang="de-DE" sz="1600" dirty="0" err="1"/>
              <a:t>různými</a:t>
            </a:r>
            <a:r>
              <a:rPr lang="de-DE" sz="1600" dirty="0"/>
              <a:t> </a:t>
            </a:r>
            <a:r>
              <a:rPr lang="de-DE" sz="1600" dirty="0" err="1"/>
              <a:t>správními</a:t>
            </a:r>
            <a:r>
              <a:rPr lang="de-DE" sz="1600" dirty="0"/>
              <a:t> </a:t>
            </a:r>
            <a:r>
              <a:rPr lang="de-DE" sz="1600" dirty="0" err="1"/>
              <a:t>kontexty</a:t>
            </a:r>
            <a:r>
              <a:rPr lang="de-DE" sz="1600" b="1" dirty="0"/>
              <a:t>.</a:t>
            </a:r>
            <a:endParaRPr dirty="0"/>
          </a:p>
          <a:p>
            <a:pPr marL="68326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+mj-lt"/>
              <a:buAutoNum type="arabicPeriod"/>
            </a:pPr>
            <a:endParaRPr sz="1600" dirty="0"/>
          </a:p>
        </p:txBody>
      </p:sp>
      <p:sp>
        <p:nvSpPr>
          <p:cNvPr id="153" name="Google Shape;153;p5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Potřeba adaptace na změnu klimatu v městském prostředí a na úrovni budov</a:t>
            </a:r>
            <a:endParaRPr sz="1000" b="0" i="1" u="none" strike="noStrike" cap="non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6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SuPeRBE rámec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160" name="Google Shape;160;p6"/>
          <p:cNvGrpSpPr/>
          <p:nvPr/>
        </p:nvGrpSpPr>
        <p:grpSpPr>
          <a:xfrm>
            <a:off x="1300523" y="1654175"/>
            <a:ext cx="6087921" cy="3193086"/>
            <a:chOff x="856023" y="0"/>
            <a:chExt cx="6087921" cy="3193086"/>
          </a:xfrm>
        </p:grpSpPr>
        <p:sp>
          <p:nvSpPr>
            <p:cNvPr id="161" name="Google Shape;161;p6"/>
            <p:cNvSpPr/>
            <p:nvPr/>
          </p:nvSpPr>
          <p:spPr>
            <a:xfrm>
              <a:off x="856023" y="0"/>
              <a:ext cx="1359138" cy="434246"/>
            </a:xfrm>
            <a:prstGeom prst="roundRect">
              <a:avLst>
                <a:gd name="adj" fmla="val 10000"/>
              </a:avLst>
            </a:prstGeom>
            <a:solidFill>
              <a:srgbClr val="98CA39">
                <a:alpha val="89803"/>
              </a:srgbClr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6"/>
            <p:cNvSpPr txBox="1"/>
            <p:nvPr/>
          </p:nvSpPr>
          <p:spPr>
            <a:xfrm>
              <a:off x="868741" y="12718"/>
              <a:ext cx="1333700" cy="4088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750" tIns="16500" rIns="24750" bIns="165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300" b="0" i="0" u="none" strike="noStrike" cap="non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1.</a:t>
              </a:r>
              <a:r>
                <a:rPr lang="de-DE" sz="13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Zahájení</a:t>
              </a:r>
              <a:endPara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6"/>
            <p:cNvSpPr/>
            <p:nvPr/>
          </p:nvSpPr>
          <p:spPr>
            <a:xfrm>
              <a:off x="991937" y="434246"/>
              <a:ext cx="135913" cy="32568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64" name="Google Shape;164;p6"/>
            <p:cNvSpPr/>
            <p:nvPr/>
          </p:nvSpPr>
          <p:spPr>
            <a:xfrm>
              <a:off x="1127850" y="542807"/>
              <a:ext cx="1031073" cy="434246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6"/>
            <p:cNvSpPr txBox="1"/>
            <p:nvPr/>
          </p:nvSpPr>
          <p:spPr>
            <a:xfrm>
              <a:off x="1140569" y="555526"/>
              <a:ext cx="1005636" cy="4088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1425" rIns="17125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900">
                  <a:latin typeface="Trebuchet MS"/>
                  <a:ea typeface="Trebuchet MS"/>
                  <a:cs typeface="Trebuchet MS"/>
                  <a:sym typeface="Trebuchet MS"/>
                </a:rPr>
                <a:t>Výběr městské části a budov/y</a:t>
              </a:r>
              <a:endParaRPr sz="9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66" name="Google Shape;166;p6"/>
            <p:cNvSpPr/>
            <p:nvPr/>
          </p:nvSpPr>
          <p:spPr>
            <a:xfrm>
              <a:off x="991937" y="434246"/>
              <a:ext cx="135913" cy="86849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67" name="Google Shape;167;p6"/>
            <p:cNvSpPr/>
            <p:nvPr/>
          </p:nvSpPr>
          <p:spPr>
            <a:xfrm>
              <a:off x="1127850" y="1085615"/>
              <a:ext cx="1031073" cy="434246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6"/>
            <p:cNvSpPr txBox="1"/>
            <p:nvPr/>
          </p:nvSpPr>
          <p:spPr>
            <a:xfrm>
              <a:off x="1140569" y="1098333"/>
              <a:ext cx="1005636" cy="4088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1425" rIns="17125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900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900">
                  <a:latin typeface="Trebuchet MS"/>
                  <a:ea typeface="Trebuchet MS"/>
                  <a:cs typeface="Trebuchet MS"/>
                  <a:sym typeface="Trebuchet MS"/>
                </a:rPr>
                <a:t>Výběr expertního týmu</a:t>
              </a:r>
              <a:endParaRPr sz="9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69" name="Google Shape;169;p6"/>
            <p:cNvSpPr/>
            <p:nvPr/>
          </p:nvSpPr>
          <p:spPr>
            <a:xfrm>
              <a:off x="991937" y="434246"/>
              <a:ext cx="135913" cy="141129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70" name="Google Shape;170;p6"/>
            <p:cNvSpPr/>
            <p:nvPr/>
          </p:nvSpPr>
          <p:spPr>
            <a:xfrm>
              <a:off x="1127850" y="1628422"/>
              <a:ext cx="1031073" cy="434246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6"/>
            <p:cNvSpPr txBox="1"/>
            <p:nvPr/>
          </p:nvSpPr>
          <p:spPr>
            <a:xfrm>
              <a:off x="1140569" y="1641141"/>
              <a:ext cx="1005636" cy="4088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1425" rIns="17125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900">
                  <a:latin typeface="Trebuchet MS"/>
                  <a:ea typeface="Trebuchet MS"/>
                  <a:cs typeface="Trebuchet MS"/>
                  <a:sym typeface="Trebuchet MS"/>
                </a:rPr>
                <a:t>Sběr dat</a:t>
              </a:r>
              <a:endPara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6"/>
            <p:cNvSpPr/>
            <p:nvPr/>
          </p:nvSpPr>
          <p:spPr>
            <a:xfrm>
              <a:off x="991937" y="434246"/>
              <a:ext cx="135913" cy="1954107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73" name="Google Shape;173;p6"/>
            <p:cNvSpPr/>
            <p:nvPr/>
          </p:nvSpPr>
          <p:spPr>
            <a:xfrm>
              <a:off x="1127850" y="2171230"/>
              <a:ext cx="1031073" cy="517370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6"/>
            <p:cNvSpPr txBox="1"/>
            <p:nvPr/>
          </p:nvSpPr>
          <p:spPr>
            <a:xfrm>
              <a:off x="1140569" y="2183948"/>
              <a:ext cx="1005636" cy="5173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1425" rIns="17125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900" dirty="0" err="1">
                  <a:latin typeface="Trebuchet MS"/>
                  <a:ea typeface="Trebuchet MS"/>
                  <a:cs typeface="Trebuchet MS"/>
                  <a:sym typeface="Trebuchet MS"/>
                </a:rPr>
                <a:t>Identifikace</a:t>
              </a:r>
              <a:r>
                <a:rPr lang="de-DE" sz="900" dirty="0"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900" dirty="0" err="1">
                  <a:latin typeface="Trebuchet MS"/>
                  <a:ea typeface="Trebuchet MS"/>
                  <a:cs typeface="Trebuchet MS"/>
                  <a:sym typeface="Trebuchet MS"/>
                </a:rPr>
                <a:t>zúčastněných</a:t>
              </a:r>
              <a:r>
                <a:rPr lang="de-DE" sz="900" dirty="0"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900" dirty="0" err="1">
                  <a:latin typeface="Trebuchet MS"/>
                  <a:ea typeface="Trebuchet MS"/>
                  <a:cs typeface="Trebuchet MS"/>
                  <a:sym typeface="Trebuchet MS"/>
                </a:rPr>
                <a:t>stran</a:t>
              </a:r>
              <a:r>
                <a:rPr lang="cs-CZ" sz="900" dirty="0">
                  <a:latin typeface="Trebuchet MS"/>
                  <a:ea typeface="Trebuchet MS"/>
                  <a:cs typeface="Trebuchet MS"/>
                  <a:sym typeface="Trebuchet MS"/>
                </a:rPr>
                <a:t> (stakeholderů)</a:t>
              </a:r>
              <a:endParaRPr sz="9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75" name="Google Shape;175;p6"/>
            <p:cNvSpPr/>
            <p:nvPr/>
          </p:nvSpPr>
          <p:spPr>
            <a:xfrm>
              <a:off x="991937" y="434246"/>
              <a:ext cx="135913" cy="249691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76" name="Google Shape;176;p6"/>
            <p:cNvSpPr/>
            <p:nvPr/>
          </p:nvSpPr>
          <p:spPr>
            <a:xfrm>
              <a:off x="1127850" y="2755517"/>
              <a:ext cx="1031073" cy="434246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6"/>
            <p:cNvSpPr txBox="1"/>
            <p:nvPr/>
          </p:nvSpPr>
          <p:spPr>
            <a:xfrm>
              <a:off x="1115131" y="2784278"/>
              <a:ext cx="1005636" cy="4088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1425" rIns="17125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900" b="0" i="0" u="none" strike="noStrike" cap="none" dirty="0" err="1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Particip</a:t>
              </a:r>
              <a:r>
                <a:rPr lang="de-DE" sz="900" dirty="0" err="1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a</a:t>
              </a:r>
              <a:r>
                <a:rPr lang="cs-CZ" sz="900" dirty="0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t</a:t>
              </a:r>
              <a:r>
                <a:rPr lang="de-DE" sz="900" dirty="0" err="1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ivní</a:t>
              </a:r>
              <a:r>
                <a:rPr lang="de-DE" sz="900" dirty="0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900" dirty="0" err="1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metody</a:t>
              </a:r>
              <a:endParaRPr sz="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6"/>
            <p:cNvSpPr/>
            <p:nvPr/>
          </p:nvSpPr>
          <p:spPr>
            <a:xfrm>
              <a:off x="2432284" y="0"/>
              <a:ext cx="1359138" cy="434246"/>
            </a:xfrm>
            <a:prstGeom prst="roundRect">
              <a:avLst>
                <a:gd name="adj" fmla="val 10000"/>
              </a:avLst>
            </a:prstGeom>
            <a:solidFill>
              <a:srgbClr val="98CA39">
                <a:alpha val="76862"/>
              </a:srgbClr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6"/>
            <p:cNvSpPr txBox="1"/>
            <p:nvPr/>
          </p:nvSpPr>
          <p:spPr>
            <a:xfrm>
              <a:off x="2445003" y="12718"/>
              <a:ext cx="1333700" cy="4088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750" tIns="16500" rIns="24750" bIns="165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300" b="0" i="0" u="none" strike="noStrike" cap="non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2.P</a:t>
              </a:r>
              <a:r>
                <a:rPr lang="de-DE" sz="13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říprava</a:t>
              </a:r>
              <a:endPara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p6"/>
            <p:cNvSpPr/>
            <p:nvPr/>
          </p:nvSpPr>
          <p:spPr>
            <a:xfrm>
              <a:off x="2568198" y="434246"/>
              <a:ext cx="135913" cy="32568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81" name="Google Shape;181;p6"/>
            <p:cNvSpPr/>
            <p:nvPr/>
          </p:nvSpPr>
          <p:spPr>
            <a:xfrm>
              <a:off x="2704112" y="542807"/>
              <a:ext cx="1031073" cy="434246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6"/>
            <p:cNvSpPr txBox="1"/>
            <p:nvPr/>
          </p:nvSpPr>
          <p:spPr>
            <a:xfrm>
              <a:off x="2716830" y="555526"/>
              <a:ext cx="1005636" cy="4088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1425" rIns="17125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900" b="0" i="0" u="none" strike="noStrike" cap="none" dirty="0" err="1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Identifikace</a:t>
              </a:r>
              <a:r>
                <a:rPr lang="de-DE" sz="900" b="0" i="0" u="none" strike="noStrike" cap="none" dirty="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900" b="0" i="0" u="none" strike="noStrike" cap="none" dirty="0" err="1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klimatick</a:t>
              </a:r>
              <a:r>
                <a:rPr lang="de-DE" sz="900" dirty="0" err="1">
                  <a:latin typeface="Trebuchet MS"/>
                  <a:ea typeface="Trebuchet MS"/>
                  <a:cs typeface="Trebuchet MS"/>
                  <a:sym typeface="Trebuchet MS"/>
                </a:rPr>
                <a:t>ých</a:t>
              </a:r>
              <a:r>
                <a:rPr lang="de-DE" sz="900" b="0" i="0" u="none" strike="noStrike" cap="none" dirty="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cs-CZ" sz="900" dirty="0">
                  <a:latin typeface="Trebuchet MS"/>
                  <a:ea typeface="Trebuchet MS"/>
                  <a:cs typeface="Trebuchet MS"/>
                  <a:sym typeface="Trebuchet MS"/>
                </a:rPr>
                <a:t>hrozeb</a:t>
              </a:r>
              <a:endParaRPr sz="9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83" name="Google Shape;183;p6"/>
            <p:cNvSpPr/>
            <p:nvPr/>
          </p:nvSpPr>
          <p:spPr>
            <a:xfrm>
              <a:off x="2568198" y="434246"/>
              <a:ext cx="135913" cy="86849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84" name="Google Shape;184;p6"/>
            <p:cNvSpPr/>
            <p:nvPr/>
          </p:nvSpPr>
          <p:spPr>
            <a:xfrm>
              <a:off x="2704112" y="1085615"/>
              <a:ext cx="1031073" cy="434246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6"/>
            <p:cNvSpPr txBox="1"/>
            <p:nvPr/>
          </p:nvSpPr>
          <p:spPr>
            <a:xfrm>
              <a:off x="2716830" y="1098333"/>
              <a:ext cx="1005636" cy="4088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1425" rIns="17125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900" b="0" i="0" u="none" strike="noStrike" cap="none" dirty="0" err="1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</a:t>
              </a:r>
              <a:r>
                <a:rPr lang="de-DE" sz="800" b="0" i="0" u="none" strike="noStrike" cap="none" dirty="0" err="1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dentifikace</a:t>
              </a:r>
              <a:r>
                <a:rPr lang="de-DE" sz="800" b="0" i="0" u="none" strike="noStrike" cap="none" dirty="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800" b="0" i="0" u="none" strike="noStrike" cap="none" dirty="0" err="1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klíčov</a:t>
              </a:r>
              <a:r>
                <a:rPr lang="de-DE" sz="800" dirty="0" err="1">
                  <a:latin typeface="Trebuchet MS"/>
                  <a:ea typeface="Trebuchet MS"/>
                  <a:cs typeface="Trebuchet MS"/>
                  <a:sym typeface="Trebuchet MS"/>
                </a:rPr>
                <a:t>ých</a:t>
              </a:r>
              <a:r>
                <a:rPr lang="de-DE" sz="800" b="0" i="0" u="none" strike="noStrike" cap="none" dirty="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800" dirty="0" err="1">
                  <a:latin typeface="Trebuchet MS"/>
                  <a:ea typeface="Trebuchet MS"/>
                  <a:cs typeface="Trebuchet MS"/>
                  <a:sym typeface="Trebuchet MS"/>
                </a:rPr>
                <a:t>městských</a:t>
              </a:r>
              <a:r>
                <a:rPr lang="de-DE" sz="800" b="0" i="0" u="none" strike="noStrike" cap="none" dirty="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800" b="0" i="0" u="none" strike="noStrike" cap="none" dirty="0" err="1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sektor</a:t>
              </a:r>
              <a:r>
                <a:rPr lang="de-DE" sz="800" dirty="0" err="1">
                  <a:latin typeface="Trebuchet MS"/>
                  <a:ea typeface="Trebuchet MS"/>
                  <a:cs typeface="Trebuchet MS"/>
                  <a:sym typeface="Trebuchet MS"/>
                </a:rPr>
                <a:t>ů</a:t>
              </a:r>
              <a:endParaRPr sz="8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86" name="Google Shape;186;p6"/>
            <p:cNvSpPr/>
            <p:nvPr/>
          </p:nvSpPr>
          <p:spPr>
            <a:xfrm>
              <a:off x="2568198" y="434246"/>
              <a:ext cx="135913" cy="141129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87" name="Google Shape;187;p6"/>
            <p:cNvSpPr/>
            <p:nvPr/>
          </p:nvSpPr>
          <p:spPr>
            <a:xfrm>
              <a:off x="2704112" y="1628422"/>
              <a:ext cx="1031073" cy="434246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6"/>
            <p:cNvSpPr txBox="1"/>
            <p:nvPr/>
          </p:nvSpPr>
          <p:spPr>
            <a:xfrm>
              <a:off x="2716830" y="1641141"/>
              <a:ext cx="1005636" cy="4088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1425" rIns="17125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900">
                  <a:latin typeface="Trebuchet MS"/>
                  <a:ea typeface="Trebuchet MS"/>
                  <a:cs typeface="Trebuchet MS"/>
                  <a:sym typeface="Trebuchet MS"/>
                </a:rPr>
                <a:t>Kontextualizace </a:t>
              </a:r>
              <a:r>
                <a:rPr lang="de-DE" sz="900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RNTool a RBTool</a:t>
              </a:r>
              <a:endParaRPr sz="9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89" name="Google Shape;189;p6"/>
            <p:cNvSpPr/>
            <p:nvPr/>
          </p:nvSpPr>
          <p:spPr>
            <a:xfrm>
              <a:off x="2568198" y="434246"/>
              <a:ext cx="135913" cy="1954107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90" name="Google Shape;190;p6"/>
            <p:cNvSpPr/>
            <p:nvPr/>
          </p:nvSpPr>
          <p:spPr>
            <a:xfrm>
              <a:off x="2704112" y="2171230"/>
              <a:ext cx="1031073" cy="434246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6"/>
            <p:cNvSpPr txBox="1"/>
            <p:nvPr/>
          </p:nvSpPr>
          <p:spPr>
            <a:xfrm>
              <a:off x="2716830" y="2183948"/>
              <a:ext cx="1005636" cy="4088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1425" rIns="17125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900">
                  <a:latin typeface="Trebuchet MS"/>
                  <a:ea typeface="Trebuchet MS"/>
                  <a:cs typeface="Trebuchet MS"/>
                  <a:sym typeface="Trebuchet MS"/>
                </a:rPr>
                <a:t>Identifikace zdrojů dat</a:t>
              </a:r>
              <a:endParaRPr sz="9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92" name="Google Shape;192;p6"/>
            <p:cNvSpPr/>
            <p:nvPr/>
          </p:nvSpPr>
          <p:spPr>
            <a:xfrm>
              <a:off x="2568198" y="434246"/>
              <a:ext cx="135913" cy="249691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93" name="Google Shape;193;p6"/>
            <p:cNvSpPr/>
            <p:nvPr/>
          </p:nvSpPr>
          <p:spPr>
            <a:xfrm>
              <a:off x="2704112" y="2714037"/>
              <a:ext cx="1031073" cy="434246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6"/>
            <p:cNvSpPr txBox="1"/>
            <p:nvPr/>
          </p:nvSpPr>
          <p:spPr>
            <a:xfrm>
              <a:off x="2716830" y="2726756"/>
              <a:ext cx="1005636" cy="4088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1425" rIns="17125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900" b="0" i="0" u="none" strike="noStrike" cap="none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Participa</a:t>
              </a:r>
              <a:r>
                <a:rPr lang="de-DE" sz="900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tivní metody</a:t>
              </a:r>
              <a:endPara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p6"/>
            <p:cNvSpPr/>
            <p:nvPr/>
          </p:nvSpPr>
          <p:spPr>
            <a:xfrm>
              <a:off x="4008545" y="0"/>
              <a:ext cx="1359138" cy="434246"/>
            </a:xfrm>
            <a:prstGeom prst="roundRect">
              <a:avLst>
                <a:gd name="adj" fmla="val 10000"/>
              </a:avLst>
            </a:prstGeom>
            <a:solidFill>
              <a:srgbClr val="98CA39">
                <a:alpha val="63529"/>
              </a:srgbClr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6"/>
            <p:cNvSpPr txBox="1"/>
            <p:nvPr/>
          </p:nvSpPr>
          <p:spPr>
            <a:xfrm>
              <a:off x="4021264" y="12718"/>
              <a:ext cx="1333700" cy="4088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750" tIns="16500" rIns="24750" bIns="165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300" b="0" i="0" u="none" strike="noStrike" cap="none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3.</a:t>
              </a:r>
              <a:r>
                <a:rPr lang="cs-CZ" sz="13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Analýza</a:t>
              </a:r>
              <a:endParaRPr sz="13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6"/>
            <p:cNvSpPr/>
            <p:nvPr/>
          </p:nvSpPr>
          <p:spPr>
            <a:xfrm>
              <a:off x="4144459" y="434246"/>
              <a:ext cx="135913" cy="32568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98" name="Google Shape;198;p6"/>
            <p:cNvSpPr/>
            <p:nvPr/>
          </p:nvSpPr>
          <p:spPr>
            <a:xfrm>
              <a:off x="4280373" y="542807"/>
              <a:ext cx="1031073" cy="434246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6"/>
            <p:cNvSpPr txBox="1"/>
            <p:nvPr/>
          </p:nvSpPr>
          <p:spPr>
            <a:xfrm>
              <a:off x="4293091" y="555526"/>
              <a:ext cx="1005636" cy="4088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1425" rIns="17125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900">
                  <a:latin typeface="Trebuchet MS"/>
                  <a:ea typeface="Trebuchet MS"/>
                  <a:cs typeface="Trebuchet MS"/>
                  <a:sym typeface="Trebuchet MS"/>
                </a:rPr>
                <a:t>Zhodnocení současného stavu</a:t>
              </a:r>
              <a:endPara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6"/>
            <p:cNvSpPr/>
            <p:nvPr/>
          </p:nvSpPr>
          <p:spPr>
            <a:xfrm>
              <a:off x="4144459" y="434246"/>
              <a:ext cx="145376" cy="86849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01" name="Google Shape;201;p6"/>
            <p:cNvSpPr/>
            <p:nvPr/>
          </p:nvSpPr>
          <p:spPr>
            <a:xfrm>
              <a:off x="4289836" y="1085615"/>
              <a:ext cx="1031073" cy="434246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6"/>
            <p:cNvSpPr txBox="1"/>
            <p:nvPr/>
          </p:nvSpPr>
          <p:spPr>
            <a:xfrm>
              <a:off x="4302554" y="1098333"/>
              <a:ext cx="1005636" cy="4088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1425" rIns="17125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900" dirty="0" err="1">
                  <a:latin typeface="Trebuchet MS"/>
                  <a:ea typeface="Trebuchet MS"/>
                  <a:cs typeface="Trebuchet MS"/>
                  <a:sym typeface="Trebuchet MS"/>
                </a:rPr>
                <a:t>Identifikace</a:t>
              </a:r>
              <a:r>
                <a:rPr lang="de-DE" sz="900" dirty="0"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900" dirty="0" err="1">
                  <a:latin typeface="Trebuchet MS"/>
                  <a:ea typeface="Trebuchet MS"/>
                  <a:cs typeface="Trebuchet MS"/>
                  <a:sym typeface="Trebuchet MS"/>
                </a:rPr>
                <a:t>slab</a:t>
              </a:r>
              <a:r>
                <a:rPr lang="cs-CZ" sz="900" dirty="0" err="1">
                  <a:latin typeface="Trebuchet MS"/>
                  <a:ea typeface="Trebuchet MS"/>
                  <a:cs typeface="Trebuchet MS"/>
                  <a:sym typeface="Trebuchet MS"/>
                </a:rPr>
                <a:t>ých</a:t>
              </a:r>
              <a:r>
                <a:rPr lang="cs-CZ" sz="900" dirty="0">
                  <a:latin typeface="Trebuchet MS"/>
                  <a:ea typeface="Trebuchet MS"/>
                  <a:cs typeface="Trebuchet MS"/>
                  <a:sym typeface="Trebuchet MS"/>
                </a:rPr>
                <a:t> stránek</a:t>
              </a:r>
              <a:endParaRPr sz="9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03" name="Google Shape;203;p6"/>
            <p:cNvSpPr/>
            <p:nvPr/>
          </p:nvSpPr>
          <p:spPr>
            <a:xfrm>
              <a:off x="4144459" y="434246"/>
              <a:ext cx="135913" cy="141129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04" name="Google Shape;204;p6"/>
            <p:cNvSpPr/>
            <p:nvPr/>
          </p:nvSpPr>
          <p:spPr>
            <a:xfrm>
              <a:off x="4280373" y="1628422"/>
              <a:ext cx="1031073" cy="434246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6"/>
            <p:cNvSpPr txBox="1"/>
            <p:nvPr/>
          </p:nvSpPr>
          <p:spPr>
            <a:xfrm>
              <a:off x="4293091" y="1641141"/>
              <a:ext cx="1005636" cy="4088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1425" rIns="17125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900" dirty="0" err="1">
                  <a:latin typeface="Trebuchet MS"/>
                  <a:ea typeface="Trebuchet MS"/>
                  <a:cs typeface="Trebuchet MS"/>
                  <a:sym typeface="Trebuchet MS"/>
                </a:rPr>
                <a:t>Shrnující</a:t>
              </a:r>
              <a:r>
                <a:rPr lang="de-DE" sz="900" dirty="0"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900" dirty="0" err="1">
                  <a:latin typeface="Trebuchet MS"/>
                  <a:ea typeface="Trebuchet MS"/>
                  <a:cs typeface="Trebuchet MS"/>
                  <a:sym typeface="Trebuchet MS"/>
                </a:rPr>
                <a:t>zpráva</a:t>
              </a:r>
              <a:r>
                <a:rPr lang="de-DE" sz="900" dirty="0">
                  <a:latin typeface="Trebuchet MS"/>
                  <a:ea typeface="Trebuchet MS"/>
                  <a:cs typeface="Trebuchet MS"/>
                  <a:sym typeface="Trebuchet MS"/>
                </a:rPr>
                <a:t> a </a:t>
              </a:r>
              <a:r>
                <a:rPr lang="de-DE" sz="900" b="0" i="0" u="none" strike="noStrike" cap="none" dirty="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SWOT </a:t>
              </a:r>
              <a:r>
                <a:rPr lang="de-DE" sz="900" b="0" i="0" u="none" strike="noStrike" cap="none" dirty="0" err="1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Anal</a:t>
              </a:r>
              <a:r>
                <a:rPr lang="de-DE" sz="900" dirty="0" err="1">
                  <a:latin typeface="Trebuchet MS"/>
                  <a:ea typeface="Trebuchet MS"/>
                  <a:cs typeface="Trebuchet MS"/>
                  <a:sym typeface="Trebuchet MS"/>
                </a:rPr>
                <a:t>ýza</a:t>
              </a:r>
              <a:endParaRPr sz="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6"/>
            <p:cNvSpPr/>
            <p:nvPr/>
          </p:nvSpPr>
          <p:spPr>
            <a:xfrm>
              <a:off x="4144459" y="434246"/>
              <a:ext cx="135913" cy="1954107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07" name="Google Shape;207;p6"/>
            <p:cNvSpPr/>
            <p:nvPr/>
          </p:nvSpPr>
          <p:spPr>
            <a:xfrm>
              <a:off x="4280373" y="2171230"/>
              <a:ext cx="1031073" cy="434246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6"/>
            <p:cNvSpPr txBox="1"/>
            <p:nvPr/>
          </p:nvSpPr>
          <p:spPr>
            <a:xfrm>
              <a:off x="4293091" y="2183948"/>
              <a:ext cx="1005636" cy="4088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1425" rIns="17125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900" b="0" i="0" u="none" strike="noStrike" cap="none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Participa</a:t>
              </a:r>
              <a:r>
                <a:rPr lang="de-DE" sz="900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tivní metody</a:t>
              </a:r>
              <a:endPara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6"/>
            <p:cNvSpPr/>
            <p:nvPr/>
          </p:nvSpPr>
          <p:spPr>
            <a:xfrm>
              <a:off x="5584806" y="0"/>
              <a:ext cx="1359138" cy="434246"/>
            </a:xfrm>
            <a:prstGeom prst="roundRect">
              <a:avLst>
                <a:gd name="adj" fmla="val 10000"/>
              </a:avLst>
            </a:prstGeom>
            <a:solidFill>
              <a:srgbClr val="98CA39">
                <a:alpha val="49803"/>
              </a:srgbClr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6"/>
            <p:cNvSpPr txBox="1"/>
            <p:nvPr/>
          </p:nvSpPr>
          <p:spPr>
            <a:xfrm>
              <a:off x="5597525" y="12718"/>
              <a:ext cx="1333700" cy="4088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750" tIns="16500" rIns="24750" bIns="165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300" b="0" i="0" u="none" strike="noStrike" cap="none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4.</a:t>
              </a:r>
              <a:r>
                <a:rPr lang="cs-CZ" sz="1300" b="0" i="0" u="none" strike="noStrike" cap="none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Stanovení strategie</a:t>
              </a:r>
              <a:endParaRPr sz="13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11" name="Google Shape;211;p6"/>
            <p:cNvSpPr/>
            <p:nvPr/>
          </p:nvSpPr>
          <p:spPr>
            <a:xfrm>
              <a:off x="5720720" y="434246"/>
              <a:ext cx="135913" cy="32568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12" name="Google Shape;212;p6"/>
            <p:cNvSpPr/>
            <p:nvPr/>
          </p:nvSpPr>
          <p:spPr>
            <a:xfrm>
              <a:off x="5856634" y="542807"/>
              <a:ext cx="1031073" cy="434246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6"/>
            <p:cNvSpPr txBox="1"/>
            <p:nvPr/>
          </p:nvSpPr>
          <p:spPr>
            <a:xfrm>
              <a:off x="5869352" y="555526"/>
              <a:ext cx="1005636" cy="4088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1425" rIns="17125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900">
                  <a:latin typeface="Trebuchet MS"/>
                  <a:ea typeface="Trebuchet MS"/>
                  <a:cs typeface="Trebuchet MS"/>
                  <a:sym typeface="Trebuchet MS"/>
                </a:rPr>
                <a:t>Stanovení cílů</a:t>
              </a:r>
              <a:endParaRPr sz="9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14" name="Google Shape;214;p6"/>
            <p:cNvSpPr/>
            <p:nvPr/>
          </p:nvSpPr>
          <p:spPr>
            <a:xfrm>
              <a:off x="5720720" y="434246"/>
              <a:ext cx="135913" cy="86849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15" name="Google Shape;215;p6"/>
            <p:cNvSpPr/>
            <p:nvPr/>
          </p:nvSpPr>
          <p:spPr>
            <a:xfrm>
              <a:off x="5856634" y="1085615"/>
              <a:ext cx="1031073" cy="434246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6"/>
            <p:cNvSpPr txBox="1"/>
            <p:nvPr/>
          </p:nvSpPr>
          <p:spPr>
            <a:xfrm>
              <a:off x="5869352" y="1098333"/>
              <a:ext cx="1005636" cy="4088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1425" rIns="17125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900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Identifikace omezení a re</a:t>
              </a:r>
              <a:r>
                <a:rPr lang="de-DE" sz="900">
                  <a:latin typeface="Trebuchet MS"/>
                  <a:ea typeface="Trebuchet MS"/>
                  <a:cs typeface="Trebuchet MS"/>
                  <a:sym typeface="Trebuchet MS"/>
                </a:rPr>
                <a:t>strikcí</a:t>
              </a:r>
              <a:endParaRPr sz="9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17" name="Google Shape;217;p6"/>
            <p:cNvSpPr/>
            <p:nvPr/>
          </p:nvSpPr>
          <p:spPr>
            <a:xfrm>
              <a:off x="5720720" y="434246"/>
              <a:ext cx="135913" cy="141129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18" name="Google Shape;218;p6"/>
            <p:cNvSpPr/>
            <p:nvPr/>
          </p:nvSpPr>
          <p:spPr>
            <a:xfrm>
              <a:off x="5856634" y="1628422"/>
              <a:ext cx="1031073" cy="434246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6"/>
            <p:cNvSpPr txBox="1"/>
            <p:nvPr/>
          </p:nvSpPr>
          <p:spPr>
            <a:xfrm>
              <a:off x="5869352" y="1641141"/>
              <a:ext cx="1005636" cy="4088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1425" rIns="17125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900" b="0" i="0" u="none" strike="noStrike" cap="none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Participat</a:t>
              </a:r>
              <a:r>
                <a:rPr lang="de-DE" sz="900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ivní metody</a:t>
              </a:r>
              <a:endPara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1" name="Google Shape;221;p6"/>
          <p:cNvSpPr/>
          <p:nvPr/>
        </p:nvSpPr>
        <p:spPr>
          <a:xfrm>
            <a:off x="1340240" y="1417092"/>
            <a:ext cx="2882355" cy="192764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749A2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6"/>
          <p:cNvSpPr/>
          <p:nvPr/>
        </p:nvSpPr>
        <p:spPr>
          <a:xfrm>
            <a:off x="4474115" y="1410510"/>
            <a:ext cx="2882354" cy="19617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2DF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6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Potřeba adaptace na změnu klimatu v městském prostředí a na úrovni budov</a:t>
            </a:r>
            <a:endParaRPr sz="1000" b="0" i="1" u="none" strike="noStrike" cap="non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" name="Google Shape;230;p7">
            <a:extLst>
              <a:ext uri="{FF2B5EF4-FFF2-40B4-BE49-F238E27FC236}">
                <a16:creationId xmlns:a16="http://schemas.microsoft.com/office/drawing/2014/main" id="{687216DE-03F3-52A4-1202-5CD2FB157F5C}"/>
              </a:ext>
            </a:extLst>
          </p:cNvPr>
          <p:cNvSpPr txBox="1">
            <a:spLocks/>
          </p:cNvSpPr>
          <p:nvPr/>
        </p:nvSpPr>
        <p:spPr>
          <a:xfrm>
            <a:off x="142875" y="950913"/>
            <a:ext cx="8556625" cy="379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228600" indent="0"/>
            <a:r>
              <a:rPr lang="de-DE" sz="1600" dirty="0" err="1"/>
              <a:t>Přehled</a:t>
            </a:r>
            <a:r>
              <a:rPr lang="de-DE" sz="1600" dirty="0"/>
              <a:t> 8 </a:t>
            </a:r>
            <a:r>
              <a:rPr lang="de-DE" sz="1600" dirty="0" err="1"/>
              <a:t>fází</a:t>
            </a:r>
            <a:r>
              <a:rPr lang="de-DE" sz="1600" dirty="0"/>
              <a:t> </a:t>
            </a:r>
            <a:r>
              <a:rPr lang="de-DE" sz="1600" dirty="0" err="1"/>
              <a:t>metod</a:t>
            </a:r>
            <a:r>
              <a:rPr lang="cs-CZ" sz="1600" dirty="0" err="1"/>
              <a:t>iky</a:t>
            </a:r>
            <a:r>
              <a:rPr lang="de-DE" sz="1600" dirty="0"/>
              <a:t> </a:t>
            </a:r>
            <a:r>
              <a:rPr lang="de-DE" sz="1600" dirty="0" err="1"/>
              <a:t>rozhodování</a:t>
            </a:r>
            <a:r>
              <a:rPr lang="de-DE" sz="1600" dirty="0"/>
              <a:t>:</a:t>
            </a:r>
            <a:endParaRPr lang="de-DE" dirty="0"/>
          </a:p>
          <a:p>
            <a:pPr marL="514350" indent="-173990">
              <a:buFont typeface="Arial"/>
              <a:buNone/>
            </a:pPr>
            <a:endParaRPr lang="de-DE" sz="1600" dirty="0">
              <a:latin typeface="Arial"/>
              <a:ea typeface="Arial"/>
              <a:cs typeface="Arial"/>
              <a:sym typeface="Arial"/>
            </a:endParaRPr>
          </a:p>
          <a:p>
            <a:pPr marL="514350" indent="-173990">
              <a:buFont typeface="Arial"/>
              <a:buNone/>
            </a:pPr>
            <a:endParaRPr lang="de-DE" sz="1600" dirty="0">
              <a:latin typeface="Arial"/>
              <a:ea typeface="Arial"/>
              <a:cs typeface="Arial"/>
              <a:sym typeface="Arial"/>
            </a:endParaRPr>
          </a:p>
          <a:p>
            <a:pPr marL="514350" indent="-173990">
              <a:buFont typeface="Arial"/>
              <a:buNone/>
            </a:pPr>
            <a:endParaRPr lang="de-DE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7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SuPeRBE </a:t>
            </a: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rámec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0" name="Google Shape;230;p7"/>
          <p:cNvSpPr txBox="1">
            <a:spLocks noGrp="1"/>
          </p:cNvSpPr>
          <p:nvPr>
            <p:ph type="body" idx="1"/>
          </p:nvPr>
        </p:nvSpPr>
        <p:spPr>
          <a:xfrm>
            <a:off x="142875" y="950913"/>
            <a:ext cx="8556625" cy="379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 dirty="0" err="1"/>
              <a:t>Přehled</a:t>
            </a:r>
            <a:r>
              <a:rPr lang="de-DE" sz="1600" dirty="0"/>
              <a:t> 8 </a:t>
            </a:r>
            <a:r>
              <a:rPr lang="de-DE" sz="1600" dirty="0" err="1"/>
              <a:t>fází</a:t>
            </a:r>
            <a:r>
              <a:rPr lang="de-DE" sz="1600" dirty="0"/>
              <a:t> </a:t>
            </a:r>
            <a:r>
              <a:rPr lang="de-DE" sz="1600" dirty="0" err="1"/>
              <a:t>metod</a:t>
            </a:r>
            <a:r>
              <a:rPr lang="cs-CZ" sz="1600" dirty="0" err="1"/>
              <a:t>ik</a:t>
            </a:r>
            <a:r>
              <a:rPr lang="de-DE" sz="1600" dirty="0"/>
              <a:t>y </a:t>
            </a:r>
            <a:r>
              <a:rPr lang="de-DE" sz="1600" dirty="0" err="1"/>
              <a:t>rozhodování</a:t>
            </a:r>
            <a:r>
              <a:rPr lang="de-DE" sz="1600" dirty="0"/>
              <a:t>:</a:t>
            </a:r>
            <a:endParaRPr dirty="0"/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/>
          </a:p>
        </p:txBody>
      </p:sp>
      <p:sp>
        <p:nvSpPr>
          <p:cNvPr id="231" name="Google Shape;231;p7"/>
          <p:cNvSpPr/>
          <p:nvPr/>
        </p:nvSpPr>
        <p:spPr>
          <a:xfrm>
            <a:off x="1323510" y="1435554"/>
            <a:ext cx="2968235" cy="17910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D6E9B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7"/>
          <p:cNvSpPr/>
          <p:nvPr/>
        </p:nvSpPr>
        <p:spPr>
          <a:xfrm>
            <a:off x="4491850" y="1425576"/>
            <a:ext cx="2949695" cy="17910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AF4D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3" name="Google Shape;233;p7"/>
          <p:cNvGrpSpPr/>
          <p:nvPr/>
        </p:nvGrpSpPr>
        <p:grpSpPr>
          <a:xfrm>
            <a:off x="1290346" y="1641476"/>
            <a:ext cx="6139481" cy="2627542"/>
            <a:chOff x="510847" y="0"/>
            <a:chExt cx="6139481" cy="2627542"/>
          </a:xfrm>
        </p:grpSpPr>
        <p:sp>
          <p:nvSpPr>
            <p:cNvPr id="234" name="Google Shape;234;p7"/>
            <p:cNvSpPr/>
            <p:nvPr/>
          </p:nvSpPr>
          <p:spPr>
            <a:xfrm>
              <a:off x="510847" y="0"/>
              <a:ext cx="1370649" cy="437923"/>
            </a:xfrm>
            <a:prstGeom prst="roundRect">
              <a:avLst>
                <a:gd name="adj" fmla="val 10000"/>
              </a:avLst>
            </a:prstGeom>
            <a:solidFill>
              <a:srgbClr val="98CA39">
                <a:alpha val="89803"/>
              </a:srgbClr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7"/>
            <p:cNvSpPr txBox="1"/>
            <p:nvPr/>
          </p:nvSpPr>
          <p:spPr>
            <a:xfrm>
              <a:off x="523673" y="12826"/>
              <a:ext cx="1344996" cy="4122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15225" rIns="22850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200" b="0" i="0" u="none" strike="noStrike" cap="non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5.Adapta</a:t>
              </a:r>
              <a:r>
                <a:rPr lang="de-DE" sz="12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ční scénáře</a:t>
              </a:r>
              <a:endPara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7"/>
            <p:cNvSpPr/>
            <p:nvPr/>
          </p:nvSpPr>
          <p:spPr>
            <a:xfrm>
              <a:off x="647911" y="437923"/>
              <a:ext cx="137064" cy="32844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37" name="Google Shape;237;p7"/>
            <p:cNvSpPr/>
            <p:nvPr/>
          </p:nvSpPr>
          <p:spPr>
            <a:xfrm>
              <a:off x="784976" y="547404"/>
              <a:ext cx="1039806" cy="437923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7"/>
            <p:cNvSpPr txBox="1"/>
            <p:nvPr/>
          </p:nvSpPr>
          <p:spPr>
            <a:xfrm>
              <a:off x="797803" y="560231"/>
              <a:ext cx="1014153" cy="4122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25" tIns="12675" rIns="19025" bIns="12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000">
                  <a:latin typeface="Trebuchet MS"/>
                  <a:ea typeface="Trebuchet MS"/>
                  <a:cs typeface="Trebuchet MS"/>
                  <a:sym typeface="Trebuchet MS"/>
                </a:rPr>
                <a:t>Tvorba scénářů</a:t>
              </a:r>
              <a:endPara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7"/>
            <p:cNvSpPr/>
            <p:nvPr/>
          </p:nvSpPr>
          <p:spPr>
            <a:xfrm>
              <a:off x="647911" y="437923"/>
              <a:ext cx="137064" cy="875847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40" name="Google Shape;240;p7"/>
            <p:cNvSpPr/>
            <p:nvPr/>
          </p:nvSpPr>
          <p:spPr>
            <a:xfrm>
              <a:off x="784976" y="1094809"/>
              <a:ext cx="1039806" cy="437923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7"/>
            <p:cNvSpPr txBox="1"/>
            <p:nvPr/>
          </p:nvSpPr>
          <p:spPr>
            <a:xfrm>
              <a:off x="797803" y="1107635"/>
              <a:ext cx="1014153" cy="4122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25" tIns="12675" rIns="19025" bIns="12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000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Výběr intervencí</a:t>
              </a:r>
              <a:endParaRPr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42" name="Google Shape;242;p7"/>
            <p:cNvSpPr/>
            <p:nvPr/>
          </p:nvSpPr>
          <p:spPr>
            <a:xfrm>
              <a:off x="647911" y="437923"/>
              <a:ext cx="137064" cy="142325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43" name="Google Shape;243;p7"/>
            <p:cNvSpPr/>
            <p:nvPr/>
          </p:nvSpPr>
          <p:spPr>
            <a:xfrm>
              <a:off x="784976" y="1642214"/>
              <a:ext cx="1039806" cy="437923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7"/>
            <p:cNvSpPr txBox="1"/>
            <p:nvPr/>
          </p:nvSpPr>
          <p:spPr>
            <a:xfrm>
              <a:off x="797803" y="1655040"/>
              <a:ext cx="1014153" cy="4122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25" tIns="12675" rIns="19025" bIns="12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000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Mechanism</a:t>
              </a:r>
              <a:r>
                <a:rPr lang="de-DE" sz="1000">
                  <a:latin typeface="Trebuchet MS"/>
                  <a:ea typeface="Trebuchet MS"/>
                  <a:cs typeface="Trebuchet MS"/>
                  <a:sym typeface="Trebuchet MS"/>
                </a:rPr>
                <a:t>y financování</a:t>
              </a:r>
              <a:endParaRPr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45" name="Google Shape;245;p7"/>
            <p:cNvSpPr/>
            <p:nvPr/>
          </p:nvSpPr>
          <p:spPr>
            <a:xfrm>
              <a:off x="647911" y="437923"/>
              <a:ext cx="137064" cy="1970657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46" name="Google Shape;246;p7"/>
            <p:cNvSpPr/>
            <p:nvPr/>
          </p:nvSpPr>
          <p:spPr>
            <a:xfrm>
              <a:off x="784976" y="2189619"/>
              <a:ext cx="1039806" cy="437923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7"/>
            <p:cNvSpPr txBox="1"/>
            <p:nvPr/>
          </p:nvSpPr>
          <p:spPr>
            <a:xfrm>
              <a:off x="797803" y="2202445"/>
              <a:ext cx="1014153" cy="4122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25" tIns="12675" rIns="19025" bIns="12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000" b="0" i="0" u="none" strike="noStrike" cap="none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Particip</a:t>
              </a:r>
              <a:r>
                <a:rPr lang="de-DE" sz="1000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ativní</a:t>
              </a:r>
              <a:r>
                <a:rPr lang="de-DE" sz="1000" b="0" i="0" u="none" strike="noStrike" cap="none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Metod</a:t>
              </a:r>
              <a:r>
                <a:rPr lang="de-DE" sz="1000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y</a:t>
              </a:r>
              <a:endPara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p7"/>
            <p:cNvSpPr/>
            <p:nvPr/>
          </p:nvSpPr>
          <p:spPr>
            <a:xfrm>
              <a:off x="2101219" y="0"/>
              <a:ext cx="1370649" cy="437923"/>
            </a:xfrm>
            <a:prstGeom prst="roundRect">
              <a:avLst>
                <a:gd name="adj" fmla="val 10000"/>
              </a:avLst>
            </a:prstGeom>
            <a:solidFill>
              <a:srgbClr val="98CA39">
                <a:alpha val="76862"/>
              </a:srgbClr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7"/>
            <p:cNvSpPr txBox="1"/>
            <p:nvPr/>
          </p:nvSpPr>
          <p:spPr>
            <a:xfrm>
              <a:off x="2114046" y="12826"/>
              <a:ext cx="1344996" cy="4122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15225" rIns="22850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200" b="0" i="0" u="none" strike="noStrike" cap="non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6.</a:t>
              </a:r>
              <a:r>
                <a:rPr lang="de-DE" sz="12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Rozhodovací proces</a:t>
              </a:r>
              <a:endPara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7"/>
            <p:cNvSpPr/>
            <p:nvPr/>
          </p:nvSpPr>
          <p:spPr>
            <a:xfrm>
              <a:off x="2238284" y="437923"/>
              <a:ext cx="137066" cy="32844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51" name="Google Shape;251;p7"/>
            <p:cNvSpPr/>
            <p:nvPr/>
          </p:nvSpPr>
          <p:spPr>
            <a:xfrm>
              <a:off x="2375351" y="547404"/>
              <a:ext cx="1039806" cy="437923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7"/>
            <p:cNvSpPr txBox="1"/>
            <p:nvPr/>
          </p:nvSpPr>
          <p:spPr>
            <a:xfrm>
              <a:off x="2388177" y="560231"/>
              <a:ext cx="1014153" cy="4122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25" tIns="12675" rIns="19025" bIns="12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000">
                  <a:latin typeface="Trebuchet MS"/>
                  <a:ea typeface="Trebuchet MS"/>
                  <a:cs typeface="Trebuchet MS"/>
                  <a:sym typeface="Trebuchet MS"/>
                </a:rPr>
                <a:t>Zhodnocení scénářů</a:t>
              </a:r>
              <a:endPara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7"/>
            <p:cNvSpPr/>
            <p:nvPr/>
          </p:nvSpPr>
          <p:spPr>
            <a:xfrm>
              <a:off x="2238284" y="437923"/>
              <a:ext cx="137066" cy="875847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54" name="Google Shape;254;p7"/>
            <p:cNvSpPr/>
            <p:nvPr/>
          </p:nvSpPr>
          <p:spPr>
            <a:xfrm>
              <a:off x="2375351" y="1094809"/>
              <a:ext cx="1039806" cy="437923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7"/>
            <p:cNvSpPr txBox="1"/>
            <p:nvPr/>
          </p:nvSpPr>
          <p:spPr>
            <a:xfrm>
              <a:off x="2388177" y="1107635"/>
              <a:ext cx="1014153" cy="4122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25" tIns="12675" rIns="19025" bIns="12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900" b="0" i="0" u="none" strike="noStrike" cap="none" dirty="0" err="1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Proces</a:t>
              </a:r>
              <a:r>
                <a:rPr lang="de-DE" sz="900" dirty="0"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900" dirty="0" err="1">
                  <a:latin typeface="Trebuchet MS"/>
                  <a:ea typeface="Trebuchet MS"/>
                  <a:cs typeface="Trebuchet MS"/>
                  <a:sym typeface="Trebuchet MS"/>
                </a:rPr>
                <a:t>hodnocení</a:t>
              </a:r>
              <a:r>
                <a:rPr lang="de-DE" sz="900" dirty="0">
                  <a:latin typeface="Trebuchet MS"/>
                  <a:ea typeface="Trebuchet MS"/>
                  <a:cs typeface="Trebuchet MS"/>
                  <a:sym typeface="Trebuchet MS"/>
                </a:rPr>
                <a:t>/</a:t>
              </a:r>
              <a:endParaRPr lang="cs-CZ" sz="900" dirty="0">
                <a:latin typeface="Trebuchet MS"/>
                <a:ea typeface="Trebuchet MS"/>
                <a:cs typeface="Trebuchet MS"/>
                <a:sym typeface="Trebuchet MS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900" dirty="0" err="1">
                  <a:latin typeface="Trebuchet MS"/>
                  <a:ea typeface="Trebuchet MS"/>
                  <a:cs typeface="Trebuchet MS"/>
                  <a:sym typeface="Trebuchet MS"/>
                </a:rPr>
                <a:t>přiřazení</a:t>
              </a:r>
              <a:r>
                <a:rPr lang="de-DE" sz="900" dirty="0"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900" dirty="0" err="1">
                  <a:latin typeface="Trebuchet MS"/>
                  <a:ea typeface="Trebuchet MS"/>
                  <a:cs typeface="Trebuchet MS"/>
                  <a:sym typeface="Trebuchet MS"/>
                </a:rPr>
                <a:t>priorit</a:t>
              </a:r>
              <a:endParaRPr sz="9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56" name="Google Shape;256;p7"/>
            <p:cNvSpPr/>
            <p:nvPr/>
          </p:nvSpPr>
          <p:spPr>
            <a:xfrm>
              <a:off x="2238284" y="437923"/>
              <a:ext cx="137066" cy="142325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57" name="Google Shape;257;p7"/>
            <p:cNvSpPr/>
            <p:nvPr/>
          </p:nvSpPr>
          <p:spPr>
            <a:xfrm>
              <a:off x="2375351" y="1642214"/>
              <a:ext cx="1039806" cy="437923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7"/>
            <p:cNvSpPr txBox="1"/>
            <p:nvPr/>
          </p:nvSpPr>
          <p:spPr>
            <a:xfrm>
              <a:off x="2388177" y="1655040"/>
              <a:ext cx="1014153" cy="4122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25" tIns="12675" rIns="19025" bIns="12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000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Výběr vhodných scénářů</a:t>
              </a:r>
              <a:endParaRPr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59" name="Google Shape;259;p7"/>
            <p:cNvSpPr/>
            <p:nvPr/>
          </p:nvSpPr>
          <p:spPr>
            <a:xfrm>
              <a:off x="2238284" y="437923"/>
              <a:ext cx="136302" cy="1970657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60" name="Google Shape;260;p7"/>
            <p:cNvSpPr/>
            <p:nvPr/>
          </p:nvSpPr>
          <p:spPr>
            <a:xfrm>
              <a:off x="2374587" y="2189619"/>
              <a:ext cx="1039806" cy="437923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7"/>
            <p:cNvSpPr txBox="1"/>
            <p:nvPr/>
          </p:nvSpPr>
          <p:spPr>
            <a:xfrm>
              <a:off x="2387414" y="2202445"/>
              <a:ext cx="1014153" cy="4122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25" tIns="12675" rIns="19025" bIns="12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000" b="0" i="0" u="none" strike="noStrike" cap="none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Participa</a:t>
              </a:r>
              <a:r>
                <a:rPr lang="de-DE" sz="1000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tivní</a:t>
              </a:r>
              <a:r>
                <a:rPr lang="de-DE" sz="1000" b="0" i="0" u="none" strike="noStrike" cap="none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Metod</a:t>
              </a:r>
              <a:r>
                <a:rPr lang="de-DE" sz="1000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y</a:t>
              </a:r>
              <a:endPara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7"/>
            <p:cNvSpPr/>
            <p:nvPr/>
          </p:nvSpPr>
          <p:spPr>
            <a:xfrm>
              <a:off x="3690068" y="0"/>
              <a:ext cx="1370649" cy="437923"/>
            </a:xfrm>
            <a:prstGeom prst="roundRect">
              <a:avLst>
                <a:gd name="adj" fmla="val 10000"/>
              </a:avLst>
            </a:prstGeom>
            <a:solidFill>
              <a:srgbClr val="98CA39">
                <a:alpha val="63529"/>
              </a:srgbClr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7"/>
            <p:cNvSpPr txBox="1"/>
            <p:nvPr/>
          </p:nvSpPr>
          <p:spPr>
            <a:xfrm>
              <a:off x="3702895" y="12826"/>
              <a:ext cx="1344996" cy="4122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15225" rIns="22850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200" b="0" i="0" u="none" strike="noStrike" cap="non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7. </a:t>
              </a:r>
              <a:r>
                <a:rPr lang="de-DE" sz="12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Adaptační koncept</a:t>
              </a:r>
              <a:endPara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7"/>
            <p:cNvSpPr/>
            <p:nvPr/>
          </p:nvSpPr>
          <p:spPr>
            <a:xfrm>
              <a:off x="3827133" y="437923"/>
              <a:ext cx="137064" cy="32844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65" name="Google Shape;265;p7"/>
            <p:cNvSpPr/>
            <p:nvPr/>
          </p:nvSpPr>
          <p:spPr>
            <a:xfrm>
              <a:off x="3964198" y="547404"/>
              <a:ext cx="1039806" cy="437923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7"/>
            <p:cNvSpPr txBox="1"/>
            <p:nvPr/>
          </p:nvSpPr>
          <p:spPr>
            <a:xfrm>
              <a:off x="3977025" y="560231"/>
              <a:ext cx="1014153" cy="4122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25" tIns="12675" rIns="19025" bIns="12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000">
                  <a:latin typeface="Trebuchet MS"/>
                  <a:ea typeface="Trebuchet MS"/>
                  <a:cs typeface="Trebuchet MS"/>
                  <a:sym typeface="Trebuchet MS"/>
                </a:rPr>
                <a:t>Vymezení konceptu</a:t>
              </a:r>
              <a:endPara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7"/>
            <p:cNvSpPr/>
            <p:nvPr/>
          </p:nvSpPr>
          <p:spPr>
            <a:xfrm>
              <a:off x="5279679" y="0"/>
              <a:ext cx="1370649" cy="437923"/>
            </a:xfrm>
            <a:prstGeom prst="roundRect">
              <a:avLst>
                <a:gd name="adj" fmla="val 10000"/>
              </a:avLst>
            </a:prstGeom>
            <a:solidFill>
              <a:srgbClr val="98CA39">
                <a:alpha val="49803"/>
              </a:srgbClr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7"/>
            <p:cNvSpPr txBox="1"/>
            <p:nvPr/>
          </p:nvSpPr>
          <p:spPr>
            <a:xfrm>
              <a:off x="5292506" y="12826"/>
              <a:ext cx="1344996" cy="4122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15225" rIns="22850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200" b="0" i="0" u="none" strike="noStrike" cap="none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8.Implementa</a:t>
              </a:r>
              <a:r>
                <a:rPr lang="de-DE" sz="12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ce</a:t>
              </a:r>
              <a:r>
                <a:rPr lang="de-DE" sz="1200" b="0" i="0" u="none" strike="noStrike" cap="none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cs-CZ" sz="1200" b="0" i="0" u="none" strike="noStrike" cap="none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a</a:t>
              </a:r>
              <a:r>
                <a:rPr lang="de-DE" sz="1200" b="0" i="0" u="none" strike="noStrike" cap="none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Monitoring</a:t>
              </a:r>
              <a:endParaRPr sz="12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7"/>
            <p:cNvSpPr/>
            <p:nvPr/>
          </p:nvSpPr>
          <p:spPr>
            <a:xfrm>
              <a:off x="5416744" y="437923"/>
              <a:ext cx="137064" cy="32844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70" name="Google Shape;270;p7"/>
            <p:cNvSpPr/>
            <p:nvPr/>
          </p:nvSpPr>
          <p:spPr>
            <a:xfrm>
              <a:off x="5553809" y="547404"/>
              <a:ext cx="1039806" cy="437923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7"/>
            <p:cNvSpPr txBox="1"/>
            <p:nvPr/>
          </p:nvSpPr>
          <p:spPr>
            <a:xfrm>
              <a:off x="5566636" y="560231"/>
              <a:ext cx="1014153" cy="4122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25" tIns="12675" rIns="19025" bIns="12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000" b="0" i="0" u="none" strike="noStrike" cap="none" dirty="0" err="1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Itera</a:t>
              </a:r>
              <a:r>
                <a:rPr lang="cs-CZ" sz="1000" b="0" i="0" u="none" strike="noStrike" cap="none" dirty="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</a:t>
              </a:r>
              <a:r>
                <a:rPr lang="de-DE" sz="1000" b="0" i="0" u="none" strike="noStrike" cap="none" dirty="0" err="1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tiv</a:t>
              </a:r>
              <a:r>
                <a:rPr lang="de-DE" sz="1000" dirty="0" err="1">
                  <a:latin typeface="Trebuchet MS"/>
                  <a:ea typeface="Trebuchet MS"/>
                  <a:cs typeface="Trebuchet MS"/>
                  <a:sym typeface="Trebuchet MS"/>
                </a:rPr>
                <a:t>ní</a:t>
              </a:r>
              <a:r>
                <a:rPr lang="de-DE" sz="1000" b="0" i="0" u="none" strike="noStrike" cap="none" dirty="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cs-CZ" sz="1000" dirty="0">
                  <a:latin typeface="Trebuchet MS"/>
                  <a:ea typeface="Trebuchet MS"/>
                  <a:cs typeface="Trebuchet MS"/>
                  <a:sym typeface="Trebuchet MS"/>
                </a:rPr>
                <a:t>p</a:t>
              </a:r>
              <a:r>
                <a:rPr lang="de-DE" sz="1000" b="0" i="0" u="none" strike="noStrike" cap="none" dirty="0" err="1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roces</a:t>
              </a:r>
              <a:endParaRPr sz="10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sp>
        <p:nvSpPr>
          <p:cNvPr id="272" name="Google Shape;272;p7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Potřeba adaptace na změnu klimatu v městském prostředí a na úrovni budov</a:t>
            </a:r>
            <a:endParaRPr sz="1000" b="0" i="1" u="none" strike="noStrike" cap="non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8"/>
          <p:cNvSpPr/>
          <p:nvPr/>
        </p:nvSpPr>
        <p:spPr>
          <a:xfrm>
            <a:off x="323850" y="1506694"/>
            <a:ext cx="6034204" cy="3332800"/>
          </a:xfrm>
          <a:prstGeom prst="roundRect">
            <a:avLst>
              <a:gd name="adj" fmla="val 16667"/>
            </a:avLst>
          </a:prstGeom>
          <a:solidFill>
            <a:srgbClr val="F8FCF6"/>
          </a:solidFill>
          <a:ln w="19050" cap="flat" cmpd="sng">
            <a:solidFill>
              <a:srgbClr val="3C48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8"/>
          <p:cNvSpPr txBox="1"/>
          <p:nvPr/>
        </p:nvSpPr>
        <p:spPr>
          <a:xfrm>
            <a:off x="296864" y="475226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1: </a:t>
            </a: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Zahájení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80" name="Google Shape;280;p8"/>
          <p:cNvSpPr txBox="1">
            <a:spLocks noGrp="1"/>
          </p:cNvSpPr>
          <p:nvPr>
            <p:ph type="body" idx="1"/>
          </p:nvPr>
        </p:nvSpPr>
        <p:spPr>
          <a:xfrm>
            <a:off x="142875" y="950913"/>
            <a:ext cx="7112851" cy="776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 b="1" dirty="0" err="1">
                <a:solidFill>
                  <a:schemeClr val="accent4"/>
                </a:solidFill>
              </a:rPr>
              <a:t>Cíl</a:t>
            </a:r>
            <a:r>
              <a:rPr lang="de-DE" sz="1600" b="1" dirty="0">
                <a:solidFill>
                  <a:schemeClr val="accent4"/>
                </a:solidFill>
              </a:rPr>
              <a:t>: </a:t>
            </a:r>
            <a:r>
              <a:rPr lang="de-DE" sz="1600" dirty="0" err="1"/>
              <a:t>Vymezit</a:t>
            </a:r>
            <a:r>
              <a:rPr lang="de-DE" sz="1600" dirty="0"/>
              <a:t> </a:t>
            </a:r>
            <a:r>
              <a:rPr lang="de-DE" sz="1600" dirty="0" err="1"/>
              <a:t>rozsah</a:t>
            </a:r>
            <a:r>
              <a:rPr lang="de-DE" sz="1600" dirty="0"/>
              <a:t> a </a:t>
            </a:r>
            <a:r>
              <a:rPr lang="cs-CZ" sz="1600" dirty="0"/>
              <a:t>určit</a:t>
            </a:r>
            <a:r>
              <a:rPr lang="de-DE" sz="1600" dirty="0"/>
              <a:t> </a:t>
            </a:r>
            <a:r>
              <a:rPr lang="de-DE" sz="1600" dirty="0" err="1"/>
              <a:t>základy</a:t>
            </a:r>
            <a:r>
              <a:rPr lang="de-DE" sz="1600" dirty="0"/>
              <a:t> </a:t>
            </a:r>
            <a:r>
              <a:rPr lang="de-DE" sz="1600" dirty="0" err="1"/>
              <a:t>konceptu</a:t>
            </a:r>
            <a:r>
              <a:rPr lang="de-DE" sz="1600" dirty="0"/>
              <a:t> </a:t>
            </a:r>
            <a:r>
              <a:rPr lang="de-DE" sz="1600" dirty="0" err="1"/>
              <a:t>adaptace</a:t>
            </a:r>
            <a:r>
              <a:rPr lang="de-DE" sz="1600" dirty="0"/>
              <a:t> na </a:t>
            </a:r>
            <a:r>
              <a:rPr lang="de-DE" sz="1600" dirty="0" err="1"/>
              <a:t>úrovni</a:t>
            </a:r>
            <a:r>
              <a:rPr lang="de-DE" sz="1600" dirty="0"/>
              <a:t> </a:t>
            </a:r>
            <a:r>
              <a:rPr lang="de-DE" sz="1600" dirty="0" err="1"/>
              <a:t>budovy</a:t>
            </a:r>
            <a:r>
              <a:rPr lang="de-DE" sz="1600" dirty="0"/>
              <a:t>/</a:t>
            </a:r>
            <a:r>
              <a:rPr lang="de-DE" sz="1600" dirty="0" err="1"/>
              <a:t>čtvrti</a:t>
            </a:r>
            <a:r>
              <a:rPr lang="de-DE" sz="1600" dirty="0"/>
              <a:t> (</a:t>
            </a:r>
            <a:r>
              <a:rPr lang="de-DE" sz="1600" dirty="0" err="1"/>
              <a:t>sousedství</a:t>
            </a:r>
            <a:r>
              <a:rPr lang="de-DE" sz="1600" dirty="0"/>
              <a:t>).</a:t>
            </a:r>
            <a:endParaRPr dirty="0"/>
          </a:p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/>
          </a:p>
        </p:txBody>
      </p:sp>
      <p:sp>
        <p:nvSpPr>
          <p:cNvPr id="281" name="Google Shape;281;p8"/>
          <p:cNvSpPr txBox="1"/>
          <p:nvPr/>
        </p:nvSpPr>
        <p:spPr>
          <a:xfrm>
            <a:off x="341062" y="1642156"/>
            <a:ext cx="5959474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5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Hlavní</a:t>
            </a:r>
            <a:r>
              <a:rPr lang="de-DE" sz="15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úkoly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Výběr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městské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oblasti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budov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pro </a:t>
            </a: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adaptaci</a:t>
            </a:r>
            <a:b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Poskytnout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popis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fyzické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funkční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sociální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aspekty</a:t>
            </a:r>
            <a:endParaRPr sz="15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5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 -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Vymezit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hranice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pomocí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kritérií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jako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je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blízkost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vlastnictví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kontext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období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výstavby</a:t>
            </a:r>
            <a:endParaRPr sz="15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5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 -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Seznam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zdrojů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řízení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opatření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připraveno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sti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Zřídit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expertní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tým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pracovní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skupina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SuPeRBE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):</a:t>
            </a:r>
            <a:b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</a:t>
            </a:r>
            <a:r>
              <a:rPr lang="cs-CZ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menována</a:t>
            </a:r>
            <a:r>
              <a:rPr lang="de-DE" sz="15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obcí</a:t>
            </a:r>
            <a:r>
              <a:rPr lang="de-DE" sz="15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Pracovní</a:t>
            </a:r>
            <a:r>
              <a:rPr lang="de-DE" sz="15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skupina</a:t>
            </a:r>
            <a:r>
              <a:rPr lang="de-DE" sz="15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SuPeRBE</a:t>
            </a:r>
            <a:r>
              <a:rPr lang="de-DE" sz="15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řídí</a:t>
            </a:r>
            <a:r>
              <a:rPr lang="de-DE" sz="15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proces</a:t>
            </a:r>
            <a:r>
              <a:rPr lang="de-DE" sz="15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funguje</a:t>
            </a:r>
            <a:r>
              <a:rPr lang="de-DE" sz="15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jako</a:t>
            </a:r>
            <a:r>
              <a:rPr lang="de-DE" sz="15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propojovací</a:t>
            </a:r>
            <a:r>
              <a:rPr lang="de-DE" sz="15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kontaktní</a:t>
            </a:r>
            <a:r>
              <a:rPr lang="de-DE" sz="15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bod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lang="de-DE" sz="15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Sběr</a:t>
            </a:r>
            <a:r>
              <a:rPr lang="de-DE" sz="15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klíčových</a:t>
            </a:r>
            <a:r>
              <a:rPr lang="de-DE" sz="15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dat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b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Shromáždit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kvalitativní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kvantitativní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informace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o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klimatickém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profilu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zranitelnostech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rizicích</a:t>
            </a:r>
            <a:b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Terénní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šetření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průzkumy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dotazníky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workshopy</a:t>
            </a:r>
            <a:endParaRPr sz="15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endParaRPr sz="15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endParaRPr sz="15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282" name="Google Shape;282;p8"/>
          <p:cNvGrpSpPr/>
          <p:nvPr/>
        </p:nvGrpSpPr>
        <p:grpSpPr>
          <a:xfrm>
            <a:off x="6777584" y="1845305"/>
            <a:ext cx="1899913" cy="2412612"/>
            <a:chOff x="4688110" y="2902026"/>
            <a:chExt cx="1365672" cy="1734204"/>
          </a:xfrm>
        </p:grpSpPr>
        <p:pic>
          <p:nvPicPr>
            <p:cNvPr id="283" name="Google Shape;283;p8" descr="BERGFEX: Schnifis: Dovolená Schnifis - Cestování Schnifis"/>
            <p:cNvPicPr preferRelativeResize="0"/>
            <p:nvPr/>
          </p:nvPicPr>
          <p:blipFill rotWithShape="1">
            <a:blip r:embed="rId3">
              <a:alphaModFix/>
            </a:blip>
            <a:srcRect l="15968" r="17027"/>
            <a:stretch/>
          </p:blipFill>
          <p:spPr>
            <a:xfrm>
              <a:off x="4688110" y="2902026"/>
              <a:ext cx="1365672" cy="1366906"/>
            </a:xfrm>
            <a:prstGeom prst="roundRect">
              <a:avLst>
                <a:gd name="adj" fmla="val 16667"/>
              </a:avLst>
            </a:prstGeom>
            <a:noFill/>
            <a:ln w="2857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284" name="Google Shape;284;p8"/>
            <p:cNvSpPr/>
            <p:nvPr/>
          </p:nvSpPr>
          <p:spPr>
            <a:xfrm>
              <a:off x="4773937" y="4382382"/>
              <a:ext cx="1194016" cy="25384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05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SCHNIFIS [AT]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5" name="Google Shape;285;p8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Vymezení </a:t>
            </a:r>
            <a:r>
              <a:rPr lang="de-DE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rozsahu a příprava základů pro adaptaci v obou měřítkách</a:t>
            </a:r>
            <a:endParaRPr sz="1400" i="0" u="none" strike="noStrike" cap="none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9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1: </a:t>
            </a: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Zahájení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92" name="Google Shape;292;p9"/>
          <p:cNvSpPr txBox="1"/>
          <p:nvPr/>
        </p:nvSpPr>
        <p:spPr>
          <a:xfrm>
            <a:off x="142876" y="954189"/>
            <a:ext cx="6896100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>
              <a:buClr>
                <a:schemeClr val="lt2"/>
              </a:buClr>
              <a:buSzPts val="1760"/>
            </a:pP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</a:t>
            </a:r>
            <a:r>
              <a:rPr lang="de-DE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dentifi</a:t>
            </a:r>
            <a:r>
              <a:rPr lang="de-DE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kace</a:t>
            </a:r>
            <a:r>
              <a:rPr lang="de-DE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stakeholderů</a:t>
            </a:r>
            <a:r>
              <a:rPr lang="de-DE" dirty="0"/>
              <a:t> </a:t>
            </a:r>
            <a:r>
              <a:rPr lang="de-DE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73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Arial"/>
              <a:buChar char="•"/>
            </a:pPr>
            <a:r>
              <a:rPr lang="de-DE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Městské</a:t>
            </a:r>
            <a:r>
              <a:rPr lang="de-DE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úřady</a:t>
            </a:r>
            <a:r>
              <a:rPr lang="de-DE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/ </a:t>
            </a:r>
            <a:r>
              <a:rPr lang="de-DE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místní</a:t>
            </a:r>
            <a:r>
              <a:rPr lang="de-DE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správa</a:t>
            </a:r>
            <a:r>
              <a:rPr lang="de-DE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(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územní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plánování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bezpečnost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ochrana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zdraví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zelené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plochy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mobilita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</a:t>
            </a:r>
            <a:endParaRPr sz="2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73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Arial"/>
              <a:buChar char="•"/>
            </a:pPr>
            <a:r>
              <a:rPr lang="de-DE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Odborníci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oblasti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územního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plánování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správa</a:t>
            </a:r>
            <a:r>
              <a:rPr lang="de-D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energií</a:t>
            </a:r>
            <a:r>
              <a:rPr lang="de-D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cs-CZ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návrh</a:t>
            </a:r>
            <a:r>
              <a:rPr lang="de-D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krajiny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</a:t>
            </a:r>
            <a:endParaRPr sz="2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73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Arial"/>
              <a:buChar char="•"/>
            </a:pPr>
            <a:r>
              <a:rPr lang="de-DE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Dodavatelé</a:t>
            </a:r>
            <a:r>
              <a:rPr lang="de-DE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poskytovatelé</a:t>
            </a:r>
            <a:r>
              <a:rPr lang="de-DE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služeb</a:t>
            </a:r>
            <a:r>
              <a:rPr lang="de-DE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(</a:t>
            </a:r>
            <a:r>
              <a:rPr lang="de-DE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energie</a:t>
            </a:r>
            <a:r>
              <a:rPr lang="de-DE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voda</a:t>
            </a:r>
            <a:r>
              <a:rPr lang="de-DE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odpad</a:t>
            </a:r>
            <a:r>
              <a:rPr lang="de-DE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 </a:t>
            </a:r>
            <a:endParaRPr sz="2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73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Arial"/>
              <a:buChar char="•"/>
            </a:pPr>
            <a:r>
              <a:rPr lang="cs-CZ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Veřejnost 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(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spolky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cs-CZ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neziskové organizace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kluby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politici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</a:t>
            </a:r>
            <a:endParaRPr sz="2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73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Arial"/>
              <a:buChar char="•"/>
            </a:pPr>
            <a:r>
              <a:rPr lang="de-DE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Externí</a:t>
            </a:r>
            <a:r>
              <a:rPr lang="de-DE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subjekty</a:t>
            </a:r>
            <a:r>
              <a:rPr lang="de-DE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(</a:t>
            </a:r>
            <a:r>
              <a:rPr lang="de-DE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banky</a:t>
            </a:r>
            <a:r>
              <a:rPr lang="de-DE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poskytovatelé</a:t>
            </a:r>
            <a:r>
              <a:rPr lang="de-DE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financování</a:t>
            </a:r>
            <a:r>
              <a:rPr lang="de-DE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</a:t>
            </a:r>
            <a:endParaRPr sz="2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Rol</a:t>
            </a:r>
            <a:r>
              <a:rPr lang="de-DE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e</a:t>
            </a:r>
            <a:r>
              <a:rPr lang="de-DE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v </a:t>
            </a:r>
            <a:r>
              <a:rPr lang="de-DE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rámi</a:t>
            </a:r>
            <a:r>
              <a:rPr lang="de-DE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platformy</a:t>
            </a:r>
            <a:r>
              <a:rPr lang="de-DE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SuPeRBE</a:t>
            </a:r>
            <a:r>
              <a:rPr lang="de-DE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73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Arial"/>
              <a:buChar char="•"/>
            </a:pPr>
            <a:r>
              <a:rPr lang="de-DE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Vlastník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–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zahajuje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řídí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projekty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obec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/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vlastník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nemovitosti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</a:t>
            </a:r>
            <a:endParaRPr sz="2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73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Arial"/>
              <a:buChar char="•"/>
            </a:pPr>
            <a:r>
              <a:rPr lang="de-DE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Hodnotitel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–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provádí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hodnocení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rizik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odborníci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</a:t>
            </a:r>
            <a:endParaRPr sz="2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73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Arial"/>
              <a:buChar char="•"/>
            </a:pPr>
            <a:r>
              <a:rPr lang="de-DE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Pozorovatel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–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posuzuje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poskytuje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podněty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veřejnost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poskytovatelé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služeb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financující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subjekty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</a:t>
            </a:r>
            <a:endParaRPr sz="2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15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Participativní</a:t>
            </a:r>
            <a:r>
              <a:rPr lang="de-DE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metody</a:t>
            </a:r>
            <a:r>
              <a:rPr lang="de-DE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73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Arial"/>
              <a:buChar char="•"/>
            </a:pP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Úvodní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schůzky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mapování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stakeholderů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cs-CZ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návštěvy místa 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rozhovory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93" name="Google Shape;293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75513" y="1168555"/>
            <a:ext cx="1584324" cy="1584324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9"/>
          <p:cNvSpPr txBox="1"/>
          <p:nvPr/>
        </p:nvSpPr>
        <p:spPr>
          <a:xfrm>
            <a:off x="0" y="6067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Vymezení 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rozsahu a příprava základů pro adaptaci v obou měřítkách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0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1: </a:t>
            </a: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Zahájení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01" name="Google Shape;301;p10"/>
          <p:cNvSpPr txBox="1">
            <a:spLocks noGrp="1"/>
          </p:cNvSpPr>
          <p:nvPr>
            <p:ph type="body" idx="1"/>
          </p:nvPr>
        </p:nvSpPr>
        <p:spPr>
          <a:xfrm>
            <a:off x="142876" y="950913"/>
            <a:ext cx="7446644" cy="776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 b="1" dirty="0" err="1">
                <a:solidFill>
                  <a:schemeClr val="accent4"/>
                </a:solidFill>
              </a:rPr>
              <a:t>Praktický</a:t>
            </a:r>
            <a:r>
              <a:rPr lang="de-DE" sz="1600" b="1" dirty="0">
                <a:solidFill>
                  <a:schemeClr val="accent4"/>
                </a:solidFill>
              </a:rPr>
              <a:t> </a:t>
            </a:r>
            <a:r>
              <a:rPr lang="de-DE" sz="1600" b="1" dirty="0" err="1">
                <a:solidFill>
                  <a:schemeClr val="accent4"/>
                </a:solidFill>
              </a:rPr>
              <a:t>příklad</a:t>
            </a:r>
            <a:r>
              <a:rPr lang="de-DE" sz="1600" b="1" dirty="0">
                <a:solidFill>
                  <a:schemeClr val="accent4"/>
                </a:solidFill>
              </a:rPr>
              <a:t>: </a:t>
            </a:r>
            <a:r>
              <a:rPr lang="de-DE" sz="1600" dirty="0" err="1">
                <a:solidFill>
                  <a:schemeClr val="dk1"/>
                </a:solidFill>
              </a:rPr>
              <a:t>Výběr</a:t>
            </a:r>
            <a:r>
              <a:rPr lang="de-DE" sz="1600" dirty="0">
                <a:solidFill>
                  <a:schemeClr val="dk1"/>
                </a:solidFill>
              </a:rPr>
              <a:t> </a:t>
            </a:r>
            <a:r>
              <a:rPr lang="de-DE" sz="1600" dirty="0" err="1">
                <a:solidFill>
                  <a:schemeClr val="dk1"/>
                </a:solidFill>
              </a:rPr>
              <a:t>městské</a:t>
            </a:r>
            <a:r>
              <a:rPr lang="de-DE" sz="1600" dirty="0">
                <a:solidFill>
                  <a:schemeClr val="dk1"/>
                </a:solidFill>
              </a:rPr>
              <a:t> </a:t>
            </a:r>
            <a:r>
              <a:rPr lang="de-DE" sz="1600" dirty="0" err="1">
                <a:solidFill>
                  <a:schemeClr val="dk1"/>
                </a:solidFill>
              </a:rPr>
              <a:t>oblasti</a:t>
            </a:r>
            <a:r>
              <a:rPr lang="de-DE" sz="1600" dirty="0">
                <a:solidFill>
                  <a:schemeClr val="dk1"/>
                </a:solidFill>
              </a:rPr>
              <a:t> a </a:t>
            </a:r>
            <a:r>
              <a:rPr lang="de-DE" sz="1600" dirty="0" err="1">
                <a:solidFill>
                  <a:schemeClr val="dk1"/>
                </a:solidFill>
              </a:rPr>
              <a:t>budov</a:t>
            </a:r>
            <a:r>
              <a:rPr lang="de-DE" sz="1600" dirty="0"/>
              <a:t>. </a:t>
            </a:r>
            <a:r>
              <a:rPr lang="de-DE" sz="1600" dirty="0" err="1">
                <a:solidFill>
                  <a:schemeClr val="dk1"/>
                </a:solidFill>
              </a:rPr>
              <a:t>Identifikace</a:t>
            </a:r>
            <a:r>
              <a:rPr lang="de-DE" sz="1600" dirty="0">
                <a:solidFill>
                  <a:schemeClr val="dk1"/>
                </a:solidFill>
              </a:rPr>
              <a:t> </a:t>
            </a:r>
            <a:r>
              <a:rPr lang="cs-CZ" sz="1600" dirty="0"/>
              <a:t>stakeholderů.</a:t>
            </a: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/>
          </a:p>
        </p:txBody>
      </p:sp>
      <p:sp>
        <p:nvSpPr>
          <p:cNvPr id="302" name="Google Shape;302;p10"/>
          <p:cNvSpPr txBox="1"/>
          <p:nvPr/>
        </p:nvSpPr>
        <p:spPr>
          <a:xfrm>
            <a:off x="98799" y="4597854"/>
            <a:ext cx="2934896" cy="423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2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Příklad</a:t>
            </a:r>
            <a:r>
              <a:rPr lang="de-DE" sz="12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2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pilotního</a:t>
            </a:r>
            <a:r>
              <a:rPr lang="de-DE" sz="12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p</a:t>
            </a:r>
            <a:r>
              <a:rPr lang="cs-CZ" sz="12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rojektu</a:t>
            </a:r>
            <a:r>
              <a:rPr lang="de-DE" sz="12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2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ve</a:t>
            </a:r>
            <a:r>
              <a:rPr lang="de-DE" sz="12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2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Schnifis</a:t>
            </a:r>
            <a:r>
              <a:rPr lang="cs-CZ" sz="12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u</a:t>
            </a:r>
            <a:r>
              <a:rPr lang="de-DE" sz="12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2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Rakousko</a:t>
            </a:r>
            <a:endParaRPr sz="1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03" name="Google Shape;303;p10"/>
          <p:cNvPicPr preferRelativeResize="0"/>
          <p:nvPr/>
        </p:nvPicPr>
        <p:blipFill rotWithShape="1">
          <a:blip r:embed="rId3">
            <a:alphaModFix/>
          </a:blip>
          <a:srcRect l="6036" t="3109" r="5049" b="8539"/>
          <a:stretch/>
        </p:blipFill>
        <p:spPr>
          <a:xfrm>
            <a:off x="410684" y="1684287"/>
            <a:ext cx="2530627" cy="284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10" descr="A building with a steeple and grass&#10;&#10;AI-generated content may be incorrec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07121" y="1684287"/>
            <a:ext cx="1654574" cy="1208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10" descr="A building with a blue door&#10;&#10;AI-generated content may be incorrect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507120" y="3288689"/>
            <a:ext cx="1653964" cy="1240473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10"/>
          <p:cNvSpPr txBox="1"/>
          <p:nvPr/>
        </p:nvSpPr>
        <p:spPr>
          <a:xfrm>
            <a:off x="3427646" y="2915276"/>
            <a:ext cx="2031738" cy="262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775" tIns="38375" rIns="76775" bIns="383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200" dirty="0" err="1">
                <a:latin typeface="Trebuchet MS"/>
                <a:ea typeface="Trebuchet MS"/>
                <a:cs typeface="Trebuchet MS"/>
                <a:sym typeface="Trebuchet MS"/>
              </a:rPr>
              <a:t>Základní</a:t>
            </a:r>
            <a:r>
              <a:rPr lang="de-DE" sz="1200" dirty="0"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200" dirty="0" err="1">
                <a:latin typeface="Trebuchet MS"/>
                <a:ea typeface="Trebuchet MS"/>
                <a:cs typeface="Trebuchet MS"/>
                <a:sym typeface="Trebuchet MS"/>
              </a:rPr>
              <a:t>škola</a:t>
            </a:r>
            <a:r>
              <a:rPr lang="de-DE" sz="1200" dirty="0"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200" dirty="0" err="1">
                <a:latin typeface="Trebuchet MS"/>
                <a:ea typeface="Trebuchet MS"/>
                <a:cs typeface="Trebuchet MS"/>
                <a:sym typeface="Trebuchet MS"/>
              </a:rPr>
              <a:t>ve</a:t>
            </a:r>
            <a:r>
              <a:rPr lang="de-DE" sz="12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2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Schnifis</a:t>
            </a:r>
            <a:r>
              <a:rPr lang="cs-CZ" sz="12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u</a:t>
            </a:r>
            <a:endParaRPr sz="1200" b="0" i="0" u="none" strike="noStrike" cap="none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07" name="Google Shape;307;p10"/>
          <p:cNvSpPr txBox="1"/>
          <p:nvPr/>
        </p:nvSpPr>
        <p:spPr>
          <a:xfrm>
            <a:off x="3427646" y="4552096"/>
            <a:ext cx="2068049" cy="262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775" tIns="38375" rIns="76775" bIns="383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200" dirty="0" err="1">
                <a:latin typeface="Trebuchet MS"/>
                <a:ea typeface="Trebuchet MS"/>
                <a:cs typeface="Trebuchet MS"/>
                <a:sym typeface="Trebuchet MS"/>
              </a:rPr>
              <a:t>Obecní</a:t>
            </a:r>
            <a:r>
              <a:rPr lang="de-DE" sz="1200" dirty="0"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200" dirty="0" err="1">
                <a:latin typeface="Trebuchet MS"/>
                <a:ea typeface="Trebuchet MS"/>
                <a:cs typeface="Trebuchet MS"/>
                <a:sym typeface="Trebuchet MS"/>
              </a:rPr>
              <a:t>úřad</a:t>
            </a:r>
            <a:r>
              <a:rPr lang="de-DE" sz="1200" dirty="0"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200" dirty="0" err="1">
                <a:latin typeface="Trebuchet MS"/>
                <a:ea typeface="Trebuchet MS"/>
                <a:cs typeface="Trebuchet MS"/>
                <a:sym typeface="Trebuchet MS"/>
              </a:rPr>
              <a:t>ve</a:t>
            </a:r>
            <a:r>
              <a:rPr lang="de-DE" sz="12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2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Schnifis</a:t>
            </a:r>
            <a:r>
              <a:rPr lang="cs-CZ" sz="12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u</a:t>
            </a:r>
            <a:endParaRPr sz="1200" b="0" i="0" u="none" strike="noStrike" cap="none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08" name="Google Shape;308;p10"/>
          <p:cNvSpPr txBox="1"/>
          <p:nvPr/>
        </p:nvSpPr>
        <p:spPr>
          <a:xfrm>
            <a:off x="5636881" y="1615902"/>
            <a:ext cx="3222900" cy="2478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775" tIns="38375" rIns="76775" bIns="383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kace</a:t>
            </a:r>
            <a:r>
              <a:rPr lang="de-DE" sz="16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6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stakeholderů</a:t>
            </a:r>
            <a:r>
              <a:rPr lang="de-DE" sz="16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ve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Schnifis</a:t>
            </a:r>
            <a:r>
              <a:rPr lang="cs-CZ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u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de-DE" sz="1600" dirty="0" err="1">
                <a:latin typeface="Trebuchet MS"/>
                <a:ea typeface="Trebuchet MS"/>
                <a:cs typeface="Trebuchet MS"/>
                <a:sym typeface="Trebuchet MS"/>
              </a:rPr>
              <a:t>Občané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de-DE" sz="1600" dirty="0" err="1">
                <a:latin typeface="Trebuchet MS"/>
                <a:ea typeface="Trebuchet MS"/>
                <a:cs typeface="Trebuchet MS"/>
                <a:sym typeface="Trebuchet MS"/>
              </a:rPr>
              <a:t>Členové</a:t>
            </a:r>
            <a:r>
              <a:rPr lang="de-DE" sz="1600" dirty="0"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dirty="0" err="1">
                <a:latin typeface="Trebuchet MS"/>
                <a:ea typeface="Trebuchet MS"/>
                <a:cs typeface="Trebuchet MS"/>
                <a:sym typeface="Trebuchet MS"/>
              </a:rPr>
              <a:t>hasičského</a:t>
            </a:r>
            <a:r>
              <a:rPr lang="de-DE" sz="1600" dirty="0"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dirty="0" err="1">
                <a:latin typeface="Trebuchet MS"/>
                <a:ea typeface="Trebuchet MS"/>
                <a:cs typeface="Trebuchet MS"/>
                <a:sym typeface="Trebuchet MS"/>
              </a:rPr>
              <a:t>sboru</a:t>
            </a:r>
            <a:endParaRPr sz="1600" b="0" i="0" u="none" strike="noStrike" cap="none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Farm</a:t>
            </a:r>
            <a:r>
              <a:rPr lang="de-DE" sz="1600" dirty="0" err="1">
                <a:latin typeface="Trebuchet MS"/>
                <a:ea typeface="Trebuchet MS"/>
                <a:cs typeface="Trebuchet MS"/>
                <a:sym typeface="Trebuchet MS"/>
              </a:rPr>
              <a:t>áři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Zástupci</a:t>
            </a:r>
            <a:r>
              <a:rPr lang="de-DE" sz="1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městské</a:t>
            </a:r>
            <a:r>
              <a:rPr lang="de-DE" sz="1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správy</a:t>
            </a:r>
            <a:endParaRPr sz="1600" b="0" i="0" u="none" strike="noStrike" cap="none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Urbanisté</a:t>
            </a:r>
            <a:r>
              <a:rPr lang="de-DE" sz="1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architekti</a:t>
            </a:r>
            <a:endParaRPr sz="1600" b="0" i="0" u="none" strike="noStrike" cap="none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de-DE" sz="1600" dirty="0" err="1">
                <a:latin typeface="Trebuchet MS"/>
                <a:ea typeface="Trebuchet MS"/>
                <a:cs typeface="Trebuchet MS"/>
                <a:sym typeface="Trebuchet MS"/>
              </a:rPr>
              <a:t>Správci</a:t>
            </a:r>
            <a:r>
              <a:rPr lang="de-DE" sz="1600" dirty="0"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dirty="0" err="1">
                <a:latin typeface="Trebuchet MS"/>
                <a:ea typeface="Trebuchet MS"/>
                <a:cs typeface="Trebuchet MS"/>
                <a:sym typeface="Trebuchet MS"/>
              </a:rPr>
              <a:t>energií</a:t>
            </a:r>
            <a:endParaRPr sz="1600" b="0" i="0" u="none" strike="noStrike" cap="none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171450" marR="0" lvl="0" indent="-95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09" name="Google Shape;309;p10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Vymezení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rozsahu a příprava základů pro adaptaci v obou měřítkách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1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1: </a:t>
            </a: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Zahájení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16" name="Google Shape;316;p11"/>
          <p:cNvSpPr txBox="1">
            <a:spLocks noGrp="1"/>
          </p:cNvSpPr>
          <p:nvPr>
            <p:ph type="body" idx="1"/>
          </p:nvPr>
        </p:nvSpPr>
        <p:spPr>
          <a:xfrm>
            <a:off x="142876" y="950913"/>
            <a:ext cx="6000750" cy="776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 b="1" dirty="0" err="1">
                <a:solidFill>
                  <a:schemeClr val="accent4"/>
                </a:solidFill>
              </a:rPr>
              <a:t>Praktický</a:t>
            </a:r>
            <a:r>
              <a:rPr lang="de-DE" sz="1600" b="1" dirty="0">
                <a:solidFill>
                  <a:schemeClr val="accent4"/>
                </a:solidFill>
              </a:rPr>
              <a:t> </a:t>
            </a:r>
            <a:r>
              <a:rPr lang="de-DE" sz="1600" b="1" dirty="0" err="1">
                <a:solidFill>
                  <a:schemeClr val="accent4"/>
                </a:solidFill>
              </a:rPr>
              <a:t>příklad</a:t>
            </a:r>
            <a:r>
              <a:rPr lang="de-DE" sz="1600" b="1" dirty="0">
                <a:solidFill>
                  <a:schemeClr val="accent4"/>
                </a:solidFill>
              </a:rPr>
              <a:t>: </a:t>
            </a:r>
            <a:endParaRPr dirty="0"/>
          </a:p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 dirty="0" err="1">
                <a:solidFill>
                  <a:schemeClr val="dk1"/>
                </a:solidFill>
              </a:rPr>
              <a:t>Sběr</a:t>
            </a:r>
            <a:r>
              <a:rPr lang="de-DE" sz="1600" dirty="0">
                <a:solidFill>
                  <a:schemeClr val="dk1"/>
                </a:solidFill>
              </a:rPr>
              <a:t> </a:t>
            </a:r>
            <a:r>
              <a:rPr lang="de-DE" sz="1600" dirty="0" err="1">
                <a:solidFill>
                  <a:schemeClr val="dk1"/>
                </a:solidFill>
              </a:rPr>
              <a:t>kvalitativních</a:t>
            </a:r>
            <a:r>
              <a:rPr lang="de-DE" sz="1600" dirty="0">
                <a:solidFill>
                  <a:schemeClr val="dk1"/>
                </a:solidFill>
              </a:rPr>
              <a:t> a </a:t>
            </a:r>
            <a:r>
              <a:rPr lang="de-DE" sz="1600" dirty="0" err="1">
                <a:solidFill>
                  <a:schemeClr val="dk1"/>
                </a:solidFill>
              </a:rPr>
              <a:t>kvantitativníc</a:t>
            </a:r>
            <a:r>
              <a:rPr lang="de-DE" sz="1600" dirty="0" err="1"/>
              <a:t>h</a:t>
            </a:r>
            <a:r>
              <a:rPr lang="de-DE" sz="1600" dirty="0"/>
              <a:t> </a:t>
            </a:r>
            <a:r>
              <a:rPr lang="de-DE" sz="1600" dirty="0" err="1"/>
              <a:t>podkladů</a:t>
            </a:r>
            <a:r>
              <a:rPr lang="de-DE" sz="1600" dirty="0"/>
              <a:t>.</a:t>
            </a: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/>
          </a:p>
        </p:txBody>
      </p:sp>
      <p:sp>
        <p:nvSpPr>
          <p:cNvPr id="317" name="Google Shape;317;p11"/>
          <p:cNvSpPr txBox="1"/>
          <p:nvPr/>
        </p:nvSpPr>
        <p:spPr>
          <a:xfrm>
            <a:off x="5142001" y="4221219"/>
            <a:ext cx="3159300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775" tIns="38375" rIns="76775" bIns="383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Mapa zobrazující silné fyzické zatížení způsobené tepelnou zátěží v oblasti Schnifis 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18" name="Google Shape;318;p11" descr="A map of a city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65647" y="1731424"/>
            <a:ext cx="3512119" cy="2375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11" descr="A screenshot of a model&#10;&#10;AI-generated content may be incorrect."/>
          <p:cNvPicPr preferRelativeResize="0"/>
          <p:nvPr/>
        </p:nvPicPr>
        <p:blipFill rotWithShape="1">
          <a:blip r:embed="rId4">
            <a:alphaModFix/>
          </a:blip>
          <a:srcRect l="999" t="17087" r="25333" b="1112"/>
          <a:stretch/>
        </p:blipFill>
        <p:spPr>
          <a:xfrm>
            <a:off x="6829430" y="460299"/>
            <a:ext cx="1777079" cy="1157149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11"/>
          <p:cNvSpPr txBox="1"/>
          <p:nvPr/>
        </p:nvSpPr>
        <p:spPr>
          <a:xfrm>
            <a:off x="296864" y="1936107"/>
            <a:ext cx="4111800" cy="27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775" tIns="38375" rIns="76775" bIns="383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Současné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zranitelnosti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ve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Schnifis</a:t>
            </a:r>
            <a:r>
              <a:rPr lang="cs-CZ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u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Blízkost</a:t>
            </a:r>
            <a:r>
              <a:rPr lang="de-DE" sz="1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záplavového</a:t>
            </a:r>
            <a:r>
              <a:rPr lang="de-DE" sz="1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území</a:t>
            </a:r>
            <a:endParaRPr sz="1600" b="0" i="0" u="none" strike="noStrike" cap="none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Sucho</a:t>
            </a:r>
            <a:r>
              <a:rPr lang="de-DE" sz="1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v </a:t>
            </a: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lesních</a:t>
            </a:r>
            <a:r>
              <a:rPr lang="de-DE" sz="1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zemědělských</a:t>
            </a:r>
            <a:r>
              <a:rPr lang="de-DE" sz="1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oblastech</a:t>
            </a:r>
            <a:endParaRPr sz="1600" b="0" i="0" u="none" strike="noStrike" cap="none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Efekt</a:t>
            </a:r>
            <a:r>
              <a:rPr lang="de-DE" sz="1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městského</a:t>
            </a:r>
            <a:r>
              <a:rPr lang="de-DE" sz="1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tepelného</a:t>
            </a:r>
            <a:r>
              <a:rPr lang="de-DE" sz="1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ostrova</a:t>
            </a:r>
            <a:endParaRPr sz="1600" b="0" i="0" u="none" strike="noStrike" cap="none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Nedostatek</a:t>
            </a:r>
            <a:r>
              <a:rPr lang="de-DE" sz="1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financí</a:t>
            </a:r>
            <a:endParaRPr sz="1600" b="0" i="0" u="none" strike="noStrike" cap="none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Nedostatek</a:t>
            </a:r>
            <a:r>
              <a:rPr lang="de-DE" sz="1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prostoru</a:t>
            </a:r>
            <a:r>
              <a:rPr lang="de-DE" sz="1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pro </a:t>
            </a: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odv</a:t>
            </a:r>
            <a:r>
              <a:rPr lang="cs-CZ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edení</a:t>
            </a:r>
            <a:r>
              <a:rPr lang="de-DE" sz="1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záplavové</a:t>
            </a:r>
            <a:r>
              <a:rPr lang="de-DE" sz="1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vody</a:t>
            </a:r>
            <a:endParaRPr sz="1600" b="0" i="0" u="none" strike="noStrike" cap="none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Rostoucí</a:t>
            </a:r>
            <a:r>
              <a:rPr lang="de-DE" sz="1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bytová</a:t>
            </a:r>
            <a:r>
              <a:rPr lang="de-DE" sz="1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výstavba</a:t>
            </a:r>
            <a:endParaRPr sz="1600" b="0" i="0" u="none" strike="noStrike" cap="none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21" name="Google Shape;321;p11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Vymezení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rozsahu a příprava základů pro adaptaci v obou měřítkách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12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1: </a:t>
            </a: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Zahájení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28" name="Google Shape;328;p12"/>
          <p:cNvSpPr txBox="1"/>
          <p:nvPr/>
        </p:nvSpPr>
        <p:spPr>
          <a:xfrm>
            <a:off x="142876" y="868363"/>
            <a:ext cx="6529235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Noto Sans Symbols"/>
              <a:buChar char="✔"/>
            </a:pPr>
            <a:r>
              <a:rPr lang="de-DE" sz="20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Kontrolní</a:t>
            </a:r>
            <a:r>
              <a:rPr lang="de-DE" sz="20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20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otázka</a:t>
            </a:r>
            <a:r>
              <a:rPr lang="de-DE" sz="20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Když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zahajujete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adaptační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proces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pro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budov</a:t>
            </a:r>
            <a:r>
              <a:rPr lang="de-DE" sz="20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y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koho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byste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měli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nejprve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zapojit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proč</a:t>
            </a:r>
            <a:r>
              <a:rPr lang="de-DE" sz="20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?</a:t>
            </a: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329" name="Google Shape;329;p12"/>
          <p:cNvGrpSpPr/>
          <p:nvPr/>
        </p:nvGrpSpPr>
        <p:grpSpPr>
          <a:xfrm>
            <a:off x="6307429" y="1204236"/>
            <a:ext cx="2289596" cy="3070939"/>
            <a:chOff x="6458503" y="868363"/>
            <a:chExt cx="2289596" cy="3070939"/>
          </a:xfrm>
        </p:grpSpPr>
        <p:grpSp>
          <p:nvGrpSpPr>
            <p:cNvPr id="330" name="Google Shape;330;p12"/>
            <p:cNvGrpSpPr/>
            <p:nvPr/>
          </p:nvGrpSpPr>
          <p:grpSpPr>
            <a:xfrm>
              <a:off x="6776073" y="868363"/>
              <a:ext cx="1908403" cy="1468753"/>
              <a:chOff x="2267894" y="2514038"/>
              <a:chExt cx="1345617" cy="822960"/>
            </a:xfrm>
          </p:grpSpPr>
          <p:sp>
            <p:nvSpPr>
              <p:cNvPr id="331" name="Google Shape;331;p12"/>
              <p:cNvSpPr/>
              <p:nvPr/>
            </p:nvSpPr>
            <p:spPr>
              <a:xfrm>
                <a:off x="2267894" y="2514038"/>
                <a:ext cx="1345617" cy="822960"/>
              </a:xfrm>
              <a:prstGeom prst="cloud">
                <a:avLst/>
              </a:prstGeom>
              <a:solidFill>
                <a:srgbClr val="E8EDEE"/>
              </a:solidFill>
              <a:ln w="127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50800" dist="38100" dir="2700000" algn="tl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2" name="Google Shape;332;p12"/>
              <p:cNvSpPr txBox="1"/>
              <p:nvPr/>
            </p:nvSpPr>
            <p:spPr>
              <a:xfrm>
                <a:off x="2394029" y="2663664"/>
                <a:ext cx="521400" cy="11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76775" tIns="38375" rIns="76775" bIns="38375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800" b="0" i="0" u="none" strike="noStrike" cap="none">
                    <a:solidFill>
                      <a:schemeClr val="dk2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Urban</a:t>
                </a:r>
                <a:r>
                  <a:rPr lang="de-DE" sz="800">
                    <a:solidFill>
                      <a:schemeClr val="dk2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ista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3" name="Google Shape;333;p12"/>
              <p:cNvSpPr txBox="1"/>
              <p:nvPr/>
            </p:nvSpPr>
            <p:spPr>
              <a:xfrm>
                <a:off x="2335790" y="2917688"/>
                <a:ext cx="660300" cy="181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76775" tIns="38375" rIns="76775" bIns="38375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800">
                    <a:solidFill>
                      <a:schemeClr val="dk2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Obecní zastupitelé</a:t>
                </a:r>
                <a:endParaRPr sz="800" b="0" i="0" u="none" strike="noStrike" cap="none">
                  <a:solidFill>
                    <a:schemeClr val="dk2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334" name="Google Shape;334;p12"/>
              <p:cNvSpPr txBox="1"/>
              <p:nvPr/>
            </p:nvSpPr>
            <p:spPr>
              <a:xfrm>
                <a:off x="2789142" y="2639370"/>
                <a:ext cx="603900" cy="11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76775" tIns="38375" rIns="76775" bIns="38375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800">
                    <a:solidFill>
                      <a:schemeClr val="dk2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Výzkumník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5" name="Google Shape;335;p12"/>
              <p:cNvSpPr txBox="1"/>
              <p:nvPr/>
            </p:nvSpPr>
            <p:spPr>
              <a:xfrm>
                <a:off x="2590542" y="2790670"/>
                <a:ext cx="521400" cy="11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76775" tIns="38375" rIns="76775" bIns="38375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800" b="0" i="0" u="none" strike="noStrike" cap="none">
                    <a:solidFill>
                      <a:schemeClr val="dk2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Archite</a:t>
                </a:r>
                <a:r>
                  <a:rPr lang="de-DE" sz="800">
                    <a:solidFill>
                      <a:schemeClr val="dk2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k</a:t>
                </a:r>
                <a:r>
                  <a:rPr lang="de-DE" sz="800" b="0" i="0" u="none" strike="noStrike" cap="none">
                    <a:solidFill>
                      <a:schemeClr val="dk2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t</a:t>
                </a:r>
                <a:endParaRPr sz="800" b="0" i="0" u="none" strike="noStrike" cap="none">
                  <a:solidFill>
                    <a:schemeClr val="dk2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336" name="Google Shape;336;p12"/>
              <p:cNvSpPr txBox="1"/>
              <p:nvPr/>
            </p:nvSpPr>
            <p:spPr>
              <a:xfrm>
                <a:off x="3064666" y="2776989"/>
                <a:ext cx="521400" cy="181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76775" tIns="38375" rIns="76775" bIns="38375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800">
                    <a:solidFill>
                      <a:schemeClr val="dk2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Správce energií</a:t>
                </a:r>
                <a:endParaRPr sz="800" b="0" i="0" u="none" strike="noStrike" cap="none">
                  <a:solidFill>
                    <a:schemeClr val="dk2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337" name="Google Shape;337;p12"/>
              <p:cNvSpPr txBox="1"/>
              <p:nvPr/>
            </p:nvSpPr>
            <p:spPr>
              <a:xfrm>
                <a:off x="2910852" y="2992905"/>
                <a:ext cx="521400" cy="11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76775" tIns="38375" rIns="76775" bIns="38375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800">
                    <a:solidFill>
                      <a:schemeClr val="dk2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Developer</a:t>
                </a:r>
                <a:endParaRPr sz="800" b="0" i="0" u="none" strike="noStrike" cap="none">
                  <a:solidFill>
                    <a:schemeClr val="dk2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sp>
          <p:nvSpPr>
            <p:cNvPr id="338" name="Google Shape;338;p12"/>
            <p:cNvSpPr txBox="1"/>
            <p:nvPr/>
          </p:nvSpPr>
          <p:spPr>
            <a:xfrm>
              <a:off x="6458503" y="3731429"/>
              <a:ext cx="955144" cy="2006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775" tIns="38375" rIns="76775" bIns="3837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800" b="1" i="0" u="none" strike="noStrike" cap="none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ADMINISTR</a:t>
              </a:r>
              <a:r>
                <a:rPr lang="de-DE" sz="800" b="1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ÁTOR</a:t>
              </a:r>
              <a:endParaRPr sz="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39" name="Google Shape;339;p12"/>
            <p:cNvSpPr txBox="1"/>
            <p:nvPr/>
          </p:nvSpPr>
          <p:spPr>
            <a:xfrm>
              <a:off x="7328225" y="3738602"/>
              <a:ext cx="796800" cy="200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775" tIns="38375" rIns="76775" bIns="3837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800" b="1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VLASTNÍK</a:t>
              </a:r>
              <a:endParaRPr sz="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40" name="Google Shape;340;p12"/>
            <p:cNvSpPr txBox="1"/>
            <p:nvPr/>
          </p:nvSpPr>
          <p:spPr>
            <a:xfrm>
              <a:off x="7951299" y="3731427"/>
              <a:ext cx="796800" cy="200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775" tIns="38375" rIns="76775" bIns="3837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800" b="1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HODNOTITEL</a:t>
              </a:r>
              <a:endParaRPr sz="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41" name="Google Shape;341;p12"/>
            <p:cNvSpPr/>
            <p:nvPr/>
          </p:nvSpPr>
          <p:spPr>
            <a:xfrm rot="5400000">
              <a:off x="7104609" y="2608811"/>
              <a:ext cx="497491" cy="15557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C2DF88"/>
            </a:solidFill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" name="Google Shape;342;p12"/>
            <p:cNvSpPr/>
            <p:nvPr/>
          </p:nvSpPr>
          <p:spPr>
            <a:xfrm rot="5400000">
              <a:off x="7797346" y="2608811"/>
              <a:ext cx="497491" cy="15557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C2DF88"/>
            </a:solidFill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43" name="Google Shape;343;p12"/>
            <p:cNvGrpSpPr/>
            <p:nvPr/>
          </p:nvGrpSpPr>
          <p:grpSpPr>
            <a:xfrm>
              <a:off x="6704514" y="2963732"/>
              <a:ext cx="499493" cy="686804"/>
              <a:chOff x="5887366" y="3589142"/>
              <a:chExt cx="391187" cy="537883"/>
            </a:xfrm>
          </p:grpSpPr>
          <p:sp>
            <p:nvSpPr>
              <p:cNvPr id="344" name="Google Shape;344;p12"/>
              <p:cNvSpPr/>
              <p:nvPr/>
            </p:nvSpPr>
            <p:spPr>
              <a:xfrm>
                <a:off x="5887366" y="3892037"/>
                <a:ext cx="391187" cy="234988"/>
              </a:xfrm>
              <a:prstGeom prst="rect">
                <a:avLst/>
              </a:prstGeom>
              <a:solidFill>
                <a:schemeClr val="accent2"/>
              </a:solidFill>
              <a:ln w="127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" name="Google Shape;345;p12"/>
              <p:cNvSpPr/>
              <p:nvPr/>
            </p:nvSpPr>
            <p:spPr>
              <a:xfrm>
                <a:off x="5970496" y="3589142"/>
                <a:ext cx="224933" cy="229823"/>
              </a:xfrm>
              <a:prstGeom prst="ellipse">
                <a:avLst/>
              </a:prstGeom>
              <a:solidFill>
                <a:schemeClr val="accent2"/>
              </a:solidFill>
              <a:ln w="127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46" name="Google Shape;346;p12"/>
            <p:cNvGrpSpPr/>
            <p:nvPr/>
          </p:nvGrpSpPr>
          <p:grpSpPr>
            <a:xfrm>
              <a:off x="7451577" y="2951354"/>
              <a:ext cx="499493" cy="686804"/>
              <a:chOff x="5887366" y="3589142"/>
              <a:chExt cx="391187" cy="537883"/>
            </a:xfrm>
          </p:grpSpPr>
          <p:sp>
            <p:nvSpPr>
              <p:cNvPr id="347" name="Google Shape;347;p12"/>
              <p:cNvSpPr/>
              <p:nvPr/>
            </p:nvSpPr>
            <p:spPr>
              <a:xfrm>
                <a:off x="5887366" y="3892037"/>
                <a:ext cx="391187" cy="234988"/>
              </a:xfrm>
              <a:prstGeom prst="rect">
                <a:avLst/>
              </a:prstGeom>
              <a:solidFill>
                <a:schemeClr val="accent2"/>
              </a:solidFill>
              <a:ln w="127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" name="Google Shape;348;p12"/>
              <p:cNvSpPr/>
              <p:nvPr/>
            </p:nvSpPr>
            <p:spPr>
              <a:xfrm>
                <a:off x="5970496" y="3589142"/>
                <a:ext cx="224933" cy="229823"/>
              </a:xfrm>
              <a:prstGeom prst="ellipse">
                <a:avLst/>
              </a:prstGeom>
              <a:solidFill>
                <a:schemeClr val="accent2"/>
              </a:solidFill>
              <a:ln w="127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49" name="Google Shape;349;p12"/>
            <p:cNvGrpSpPr/>
            <p:nvPr/>
          </p:nvGrpSpPr>
          <p:grpSpPr>
            <a:xfrm>
              <a:off x="8209102" y="2963732"/>
              <a:ext cx="499493" cy="686804"/>
              <a:chOff x="5887366" y="3589142"/>
              <a:chExt cx="391187" cy="537883"/>
            </a:xfrm>
          </p:grpSpPr>
          <p:sp>
            <p:nvSpPr>
              <p:cNvPr id="350" name="Google Shape;350;p12"/>
              <p:cNvSpPr/>
              <p:nvPr/>
            </p:nvSpPr>
            <p:spPr>
              <a:xfrm>
                <a:off x="5887366" y="3892037"/>
                <a:ext cx="391187" cy="234988"/>
              </a:xfrm>
              <a:prstGeom prst="rect">
                <a:avLst/>
              </a:prstGeom>
              <a:solidFill>
                <a:schemeClr val="accent2"/>
              </a:solidFill>
              <a:ln w="127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" name="Google Shape;351;p12"/>
              <p:cNvSpPr/>
              <p:nvPr/>
            </p:nvSpPr>
            <p:spPr>
              <a:xfrm>
                <a:off x="5970496" y="3589142"/>
                <a:ext cx="224933" cy="229823"/>
              </a:xfrm>
              <a:prstGeom prst="ellipse">
                <a:avLst/>
              </a:prstGeom>
              <a:solidFill>
                <a:schemeClr val="accent2"/>
              </a:solidFill>
              <a:ln w="127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352" name="Google Shape;352;p12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Vymezení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rozsahu a příprava základů pro adaptaci v obou měřítkách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3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2: P</a:t>
            </a: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říprava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59" name="Google Shape;359;p13"/>
          <p:cNvSpPr txBox="1">
            <a:spLocks noGrp="1"/>
          </p:cNvSpPr>
          <p:nvPr>
            <p:ph type="body" idx="1"/>
          </p:nvPr>
        </p:nvSpPr>
        <p:spPr>
          <a:xfrm>
            <a:off x="142876" y="950914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 b="1" dirty="0" err="1">
                <a:solidFill>
                  <a:schemeClr val="accent4"/>
                </a:solidFill>
              </a:rPr>
              <a:t>Cíl</a:t>
            </a:r>
            <a:r>
              <a:rPr lang="de-DE" sz="1600" b="1" dirty="0">
                <a:solidFill>
                  <a:schemeClr val="accent4"/>
                </a:solidFill>
              </a:rPr>
              <a:t>: </a:t>
            </a:r>
            <a:r>
              <a:rPr lang="cs-CZ" sz="1600" dirty="0"/>
              <a:t>Sběr vstupních informací pro </a:t>
            </a:r>
            <a:r>
              <a:rPr lang="de-DE" sz="1600" dirty="0" err="1"/>
              <a:t>vypracování</a:t>
            </a:r>
            <a:r>
              <a:rPr lang="de-DE" sz="1600" dirty="0"/>
              <a:t> </a:t>
            </a:r>
            <a:r>
              <a:rPr lang="de-DE" sz="1600" dirty="0" err="1"/>
              <a:t>adaptačního</a:t>
            </a:r>
            <a:r>
              <a:rPr lang="de-DE" sz="1600" dirty="0"/>
              <a:t> </a:t>
            </a:r>
            <a:r>
              <a:rPr lang="de-DE" sz="1600" dirty="0" err="1"/>
              <a:t>konceptu</a:t>
            </a:r>
            <a:r>
              <a:rPr lang="de-DE" sz="1600" dirty="0"/>
              <a:t>.</a:t>
            </a: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/>
          </a:p>
        </p:txBody>
      </p:sp>
      <p:sp>
        <p:nvSpPr>
          <p:cNvPr id="360" name="Google Shape;360;p13"/>
          <p:cNvSpPr/>
          <p:nvPr/>
        </p:nvSpPr>
        <p:spPr>
          <a:xfrm>
            <a:off x="323850" y="1506694"/>
            <a:ext cx="5911850" cy="3332800"/>
          </a:xfrm>
          <a:prstGeom prst="roundRect">
            <a:avLst>
              <a:gd name="adj" fmla="val 16667"/>
            </a:avLst>
          </a:prstGeom>
          <a:solidFill>
            <a:srgbClr val="F8FCF6"/>
          </a:solidFill>
          <a:ln w="19050" cap="flat" cmpd="sng">
            <a:solidFill>
              <a:srgbClr val="3C48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p13"/>
          <p:cNvSpPr txBox="1"/>
          <p:nvPr/>
        </p:nvSpPr>
        <p:spPr>
          <a:xfrm>
            <a:off x="365126" y="1680759"/>
            <a:ext cx="5807074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Hlavní</a:t>
            </a:r>
            <a:r>
              <a:rPr lang="de-DE" sz="16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úkoly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Identifikovat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klimatické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hrozby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dopady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b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Intenzivní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srážky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záplavy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extrémní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teploty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sucha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bou</a:t>
            </a:r>
            <a:r>
              <a:rPr lang="cs-CZ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řky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lesní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požáry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sesuvy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půdy</a:t>
            </a:r>
            <a:r>
              <a:rPr lang="de-DE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Identifikovat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klíčov</a:t>
            </a:r>
            <a:r>
              <a:rPr lang="cs-CZ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é oblasti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6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exponované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/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zraniteln</a:t>
            </a:r>
            <a:r>
              <a:rPr lang="cs-CZ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é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vůči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hrozbám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b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Budovy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doprava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energetika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voda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odpad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zdravotnictví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životní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prostředí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ICT,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ekonomika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atd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 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ontextuali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zovat</a:t>
            </a:r>
            <a:r>
              <a:rPr lang="de-DE" sz="16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metod</a:t>
            </a:r>
            <a:r>
              <a:rPr lang="cs-CZ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iky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RBE -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RBTool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RNTool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b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</a:t>
            </a: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Zvolit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kritéria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expozice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zranitelnost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</a:t>
            </a: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-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Stanovit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referenční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hodnoty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(0 =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optimální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1 =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kritické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</a:t>
            </a: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–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Vypočítat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hodnotu</a:t>
            </a: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endParaRPr sz="16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62" name="Google Shape;362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51601" y="1816100"/>
            <a:ext cx="2216150" cy="2216150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13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Vymezení 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rozsahu a příprava základů pro adaptaci v obou měřítkách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2: P</a:t>
            </a: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říprava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70" name="Google Shape;370;p14"/>
          <p:cNvSpPr txBox="1"/>
          <p:nvPr/>
        </p:nvSpPr>
        <p:spPr>
          <a:xfrm>
            <a:off x="142875" y="693404"/>
            <a:ext cx="6438899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16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Identifikace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zdrojů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dat: 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Městské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/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regionální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úřady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územní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plánování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mobilita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energetika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atd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.)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Veřejné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instituce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poskytovatelé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služeb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statistické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úřady</a:t>
            </a: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Majitelé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/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nájemci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budov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certifikáty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např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energetická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náročnost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Databáze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GIS,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otevřené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zdroje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terénní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šetření</a:t>
            </a: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16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Participa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tivní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metod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y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Účast</a:t>
            </a:r>
            <a:r>
              <a:rPr lang="de-DE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stakeholderů </a:t>
            </a:r>
            <a:r>
              <a:rPr lang="de-DE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klíčov</a:t>
            </a: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á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pro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kontextualizaci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nástroje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Společně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definovat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kritéria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priority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prostřednictvím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průzkumů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dotazníků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workshopů</a:t>
            </a: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71" name="Google Shape;371;p14" descr="A black circle with dots and people in it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56376" y="1436689"/>
            <a:ext cx="1819274" cy="1819272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14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Vymezení r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ozsahu a příprava základů pro adaptaci v obou měřítkác</a:t>
            </a:r>
            <a:r>
              <a:rPr lang="de-DE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h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15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2: P</a:t>
            </a: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říprava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79" name="Google Shape;379;p15"/>
          <p:cNvSpPr txBox="1"/>
          <p:nvPr/>
        </p:nvSpPr>
        <p:spPr>
          <a:xfrm>
            <a:off x="142875" y="673604"/>
            <a:ext cx="8198237" cy="107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16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Stru</a:t>
            </a:r>
            <a:r>
              <a:rPr lang="cs-CZ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tu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ra</a:t>
            </a:r>
            <a:r>
              <a:rPr lang="de-DE" sz="16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nástroje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RBTool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– Ma</a:t>
            </a:r>
            <a:r>
              <a:rPr lang="de-DE" sz="16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ro 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ategorie</a:t>
            </a:r>
            <a:endParaRPr sz="16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lvl="0">
              <a:buClr>
                <a:schemeClr val="lt2"/>
              </a:buClr>
              <a:buSzPts val="1760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Klíčové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části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budovy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cs-CZ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podle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i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AD2.2 </a:t>
            </a:r>
            <a:r>
              <a:rPr lang="de-DE" sz="1600" b="0" i="1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RBTool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jsou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380" name="Google Shape;380;p15"/>
          <p:cNvGrpSpPr/>
          <p:nvPr/>
        </p:nvGrpSpPr>
        <p:grpSpPr>
          <a:xfrm>
            <a:off x="340112" y="1724469"/>
            <a:ext cx="8764275" cy="2532424"/>
            <a:chOff x="340112" y="1724469"/>
            <a:chExt cx="8764275" cy="2532424"/>
          </a:xfrm>
        </p:grpSpPr>
        <p:sp>
          <p:nvSpPr>
            <p:cNvPr id="381" name="Google Shape;381;p15"/>
            <p:cNvSpPr txBox="1"/>
            <p:nvPr/>
          </p:nvSpPr>
          <p:spPr>
            <a:xfrm>
              <a:off x="3907787" y="2506974"/>
              <a:ext cx="25983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Sanit</a:t>
              </a:r>
              <a:r>
                <a:rPr lang="de-DE" sz="1200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ární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Syst</a:t>
              </a:r>
              <a:r>
                <a:rPr lang="de-DE" sz="1200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ém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" name="Google Shape;382;p15"/>
            <p:cNvSpPr txBox="1"/>
            <p:nvPr/>
          </p:nvSpPr>
          <p:spPr>
            <a:xfrm>
              <a:off x="3907787" y="1940629"/>
              <a:ext cx="25983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l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Ventila</a:t>
              </a:r>
              <a:r>
                <a:rPr lang="de-DE" sz="120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ční systém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" name="Google Shape;383;p15"/>
            <p:cNvSpPr txBox="1"/>
            <p:nvPr/>
          </p:nvSpPr>
          <p:spPr>
            <a:xfrm>
              <a:off x="509837" y="3751219"/>
              <a:ext cx="25983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ctr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Energetický systém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" name="Google Shape;384;p15"/>
            <p:cNvSpPr txBox="1"/>
            <p:nvPr/>
          </p:nvSpPr>
          <p:spPr>
            <a:xfrm>
              <a:off x="924587" y="2538580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l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Nosný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konstrukční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cs-CZ" sz="1200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systém</a:t>
              </a:r>
              <a:endParaRPr sz="12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85" name="Google Shape;385;p15"/>
            <p:cNvSpPr txBox="1"/>
            <p:nvPr/>
          </p:nvSpPr>
          <p:spPr>
            <a:xfrm>
              <a:off x="924587" y="3196265"/>
              <a:ext cx="25983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l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Nenosné prvky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" name="Google Shape;386;p15"/>
            <p:cNvSpPr txBox="1"/>
            <p:nvPr/>
          </p:nvSpPr>
          <p:spPr>
            <a:xfrm>
              <a:off x="924587" y="1906095"/>
              <a:ext cx="25983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l" rtl="0">
                <a:lnSpc>
                  <a:spcPct val="114999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>
                  <a:solidFill>
                    <a:schemeClr val="lt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Základy</a:t>
              </a:r>
              <a:r>
                <a:rPr lang="de-DE" sz="1200" b="0" i="0" u="none" strike="noStrike" cap="none">
                  <a:solidFill>
                    <a:schemeClr val="lt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endParaRPr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87" name="Google Shape;387;p15"/>
            <p:cNvSpPr txBox="1"/>
            <p:nvPr/>
          </p:nvSpPr>
          <p:spPr>
            <a:xfrm>
              <a:off x="3907787" y="3158735"/>
              <a:ext cx="25983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Další systémy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" name="Google Shape;388;p15"/>
            <p:cNvSpPr txBox="1"/>
            <p:nvPr/>
          </p:nvSpPr>
          <p:spPr>
            <a:xfrm>
              <a:off x="3907787" y="3878136"/>
              <a:ext cx="25983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Inženýrské sítě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" name="Google Shape;389;p15"/>
            <p:cNvSpPr txBox="1"/>
            <p:nvPr/>
          </p:nvSpPr>
          <p:spPr>
            <a:xfrm>
              <a:off x="6506087" y="2436705"/>
              <a:ext cx="25983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O</a:t>
              </a:r>
              <a:r>
                <a:rPr lang="de-DE" sz="120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byvatelé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" name="Google Shape;390;p15"/>
            <p:cNvSpPr txBox="1"/>
            <p:nvPr/>
          </p:nvSpPr>
          <p:spPr>
            <a:xfrm>
              <a:off x="6506087" y="1870360"/>
              <a:ext cx="2598300" cy="58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l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</a:t>
              </a:r>
              <a:r>
                <a:rPr lang="de-DE"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rajinářské úpravy / úprava okolí budovy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" name="Google Shape;391;p15"/>
            <p:cNvSpPr txBox="1"/>
            <p:nvPr/>
          </p:nvSpPr>
          <p:spPr>
            <a:xfrm>
              <a:off x="6506087" y="3088466"/>
              <a:ext cx="25983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Lo</a:t>
              </a:r>
              <a:r>
                <a:rPr lang="de-DE" sz="120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kalita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" name="Google Shape;392;p15"/>
            <p:cNvSpPr txBox="1"/>
            <p:nvPr/>
          </p:nvSpPr>
          <p:spPr>
            <a:xfrm>
              <a:off x="6506087" y="3807867"/>
              <a:ext cx="25983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Komunita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93" name="Google Shape;393;p15" descr="Building Foundation Icons - Free SVG &amp; PNG Building Foundation Images -  Noun Project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88834" y="1724469"/>
              <a:ext cx="629927" cy="62992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4" name="Google Shape;394;p15" descr="171 Load Bearing Structure Stock Vectors and Vector Art | Shutterstock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09821" y="2478251"/>
              <a:ext cx="414766" cy="3990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5" name="Google Shape;395;p15" descr="Load Bearing Icons - Free SVG &amp; PNG Load Bearing Images - Noun Project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340112" y="3001984"/>
              <a:ext cx="655130" cy="6551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6" name="Google Shape;396;p15" descr="Energy System Icons - Free SVG &amp; PNG Energy System Images - Noun Project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509821" y="3775338"/>
              <a:ext cx="455702" cy="4557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7" name="Google Shape;397;p15" descr="Fan Or Ventilation System Line Art Vector Icon For Apps And Websites  Royalty Free SVG, Cliparts, Vectors, and Stock Illustration. Image  190310463.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3412487" y="1884741"/>
              <a:ext cx="495300" cy="495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8" name="Google Shape;398;p15" descr="Sanitary, system, toilet, furniture, room icon - Download on Iconfinder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3462421" y="2504730"/>
              <a:ext cx="414766" cy="41476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9" name="Google Shape;399;p15" descr="100 free icons of System icons set designed by Revicon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480185" y="3136789"/>
              <a:ext cx="397002" cy="3970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0" name="Google Shape;400;p15" descr="Utilities Icons - Free SVG &amp; PNG Utilities Images - Noun Project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3381002" y="3760708"/>
              <a:ext cx="496185" cy="4961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1" name="Google Shape;401;p15" descr="Landscape icon | Freepik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6103012" y="1855212"/>
              <a:ext cx="397002" cy="3970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2" name="Google Shape;402;p15" descr="195,000+ Group Of People Icon Stock Illustrations, Royalty-Free Vector  Graphics &amp; Clip Art - iStock | Group of people icon vector, Diverse group  of people icon, Large group of people icon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6039492" y="2407897"/>
              <a:ext cx="552964" cy="5529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3" name="Google Shape;403;p15" descr="Location Icon Vector Art, Icons, and Graphics for Free Download"/>
            <p:cNvPicPr preferRelativeResize="0"/>
            <p:nvPr/>
          </p:nvPicPr>
          <p:blipFill rotWithShape="1">
            <a:blip r:embed="rId13">
              <a:alphaModFix/>
            </a:blip>
            <a:srcRect l="-1" r="16241"/>
            <a:stretch/>
          </p:blipFill>
          <p:spPr>
            <a:xfrm>
              <a:off x="6056471" y="2959450"/>
              <a:ext cx="480216" cy="5733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4" name="Google Shape;404;p15" descr="Community - Free user icons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6042124" y="3683339"/>
              <a:ext cx="547701" cy="5477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05" name="Google Shape;405;p15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Vymezení </a:t>
            </a:r>
            <a:r>
              <a:rPr lang="de-DE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rozsahu a příprava základů pro adaptaci v obou měřítkách</a:t>
            </a:r>
            <a:endParaRPr sz="1400" i="0" u="none" strike="noStrike" cap="none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16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2: P</a:t>
            </a: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říprava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12" name="Google Shape;412;p16"/>
          <p:cNvSpPr txBox="1"/>
          <p:nvPr/>
        </p:nvSpPr>
        <p:spPr>
          <a:xfrm>
            <a:off x="142875" y="667002"/>
            <a:ext cx="8198237" cy="107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16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Stru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ktura</a:t>
            </a:r>
            <a:r>
              <a:rPr lang="de-DE" sz="16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nástroje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RNTool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– Ma</a:t>
            </a:r>
            <a:r>
              <a:rPr lang="de-DE" sz="16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kr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 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ategorie</a:t>
            </a:r>
            <a:endParaRPr sz="16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Klíčové</a:t>
            </a:r>
            <a:r>
              <a:rPr lang="de-DE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oblasti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podle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1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AD2.3 </a:t>
            </a:r>
            <a:r>
              <a:rPr lang="de-DE" sz="1600" b="0" i="1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RNTool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 </a:t>
            </a: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jsou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413" name="Google Shape;413;p16"/>
          <p:cNvGrpSpPr/>
          <p:nvPr/>
        </p:nvGrpSpPr>
        <p:grpSpPr>
          <a:xfrm>
            <a:off x="364557" y="1615298"/>
            <a:ext cx="8326680" cy="3395245"/>
            <a:chOff x="364557" y="1615298"/>
            <a:chExt cx="8326680" cy="3395245"/>
          </a:xfrm>
        </p:grpSpPr>
        <p:sp>
          <p:nvSpPr>
            <p:cNvPr id="414" name="Google Shape;414;p16"/>
            <p:cNvSpPr txBox="1"/>
            <p:nvPr/>
          </p:nvSpPr>
          <p:spPr>
            <a:xfrm>
              <a:off x="6002163" y="3346435"/>
              <a:ext cx="2572200" cy="6093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ctr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Turismus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(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intenzivní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srážky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extrémní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teploty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sesuvy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půdy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)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" name="Google Shape;415;p16"/>
            <p:cNvSpPr txBox="1"/>
            <p:nvPr/>
          </p:nvSpPr>
          <p:spPr>
            <a:xfrm>
              <a:off x="5825775" y="2030960"/>
              <a:ext cx="2865462" cy="10340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ctr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cs-CZ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Složky záchranného systému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(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intenzivní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srážky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záplavy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extrémní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teploty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sucho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bouř</a:t>
              </a:r>
              <a:r>
                <a:rPr lang="cs-CZ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lesní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požáry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sesuvy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půdy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)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" name="Google Shape;416;p16"/>
            <p:cNvSpPr txBox="1"/>
            <p:nvPr/>
          </p:nvSpPr>
          <p:spPr>
            <a:xfrm>
              <a:off x="3242063" y="4188810"/>
              <a:ext cx="2598300" cy="8217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ctr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Zdravotnictví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(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intenzivní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srážky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záplavy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extrémní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teploty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sucho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bouř</a:t>
              </a:r>
              <a:r>
                <a:rPr lang="cs-CZ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)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7" name="Google Shape;417;p16"/>
            <p:cNvSpPr txBox="1"/>
            <p:nvPr/>
          </p:nvSpPr>
          <p:spPr>
            <a:xfrm>
              <a:off x="3242063" y="3294610"/>
              <a:ext cx="2598300" cy="6093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ctr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Životní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prostředí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a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biodiverzita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(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extrémní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teploty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sucho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)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" name="Google Shape;418;p16"/>
            <p:cNvSpPr txBox="1"/>
            <p:nvPr/>
          </p:nvSpPr>
          <p:spPr>
            <a:xfrm>
              <a:off x="3227475" y="2109873"/>
              <a:ext cx="2598300" cy="58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ctr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Voda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(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intenzivní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srážky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záplavy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sucho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)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" name="Google Shape;419;p16"/>
            <p:cNvSpPr txBox="1"/>
            <p:nvPr/>
          </p:nvSpPr>
          <p:spPr>
            <a:xfrm>
              <a:off x="452763" y="3294610"/>
              <a:ext cx="2598300" cy="6093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ctr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Energetika (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intenzivní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srážky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extrémní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teploty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bouř</a:t>
              </a:r>
              <a:r>
                <a:rPr lang="cs-CZ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)</a:t>
              </a:r>
              <a:endParaRPr sz="12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420" name="Google Shape;420;p16"/>
            <p:cNvSpPr txBox="1"/>
            <p:nvPr/>
          </p:nvSpPr>
          <p:spPr>
            <a:xfrm>
              <a:off x="364557" y="4188810"/>
              <a:ext cx="2774712" cy="8217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ctr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Doprava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(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intenzivní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srážky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záplavy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extrémní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teploty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bouř</a:t>
              </a:r>
              <a:r>
                <a:rPr lang="cs-CZ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lesní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požáry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sesuvy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půdy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)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" name="Google Shape;421;p16"/>
            <p:cNvSpPr txBox="1"/>
            <p:nvPr/>
          </p:nvSpPr>
          <p:spPr>
            <a:xfrm>
              <a:off x="452763" y="2030960"/>
              <a:ext cx="2598300" cy="8986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ctr" rtl="0">
                <a:lnSpc>
                  <a:spcPct val="114999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Budovy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(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intenzivní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srážky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záplavy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extrémní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teploty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bouř</a:t>
              </a:r>
              <a:r>
                <a:rPr lang="cs-CZ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sesuvy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půdy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)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422" name="Google Shape;422;p16" title="ChatGPT Image 12 ago 2025, 11_54_10.png"/>
            <p:cNvPicPr preferRelativeResize="0"/>
            <p:nvPr/>
          </p:nvPicPr>
          <p:blipFill rotWithShape="1">
            <a:blip r:embed="rId3">
              <a:alphaModFix/>
            </a:blip>
            <a:srcRect l="26527" t="8259" r="51071" b="61159"/>
            <a:stretch/>
          </p:blipFill>
          <p:spPr>
            <a:xfrm>
              <a:off x="1325651" y="2840997"/>
              <a:ext cx="540526" cy="491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3" name="Google Shape;423;p16" title="ChatGPT Image 12 ago 2025, 11_54_10.png"/>
            <p:cNvPicPr preferRelativeResize="0"/>
            <p:nvPr/>
          </p:nvPicPr>
          <p:blipFill rotWithShape="1">
            <a:blip r:embed="rId3">
              <a:alphaModFix/>
            </a:blip>
            <a:srcRect l="29353" t="52161" r="54094" b="19137"/>
            <a:stretch/>
          </p:blipFill>
          <p:spPr>
            <a:xfrm>
              <a:off x="4083738" y="3782984"/>
              <a:ext cx="443251" cy="5123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4" name="Google Shape;424;p16" title="ChatGPT Image 12 ago 2025, 11_54_10.png"/>
            <p:cNvPicPr preferRelativeResize="0"/>
            <p:nvPr/>
          </p:nvPicPr>
          <p:blipFill rotWithShape="1">
            <a:blip r:embed="rId3">
              <a:alphaModFix/>
            </a:blip>
            <a:srcRect l="74769" t="54134" r="6858" b="20652"/>
            <a:stretch/>
          </p:blipFill>
          <p:spPr>
            <a:xfrm>
              <a:off x="6930251" y="3037460"/>
              <a:ext cx="443251" cy="4055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5" name="Google Shape;425;p16" title="ChatGPT Image 12 ago 2025, 11_54_10.png"/>
            <p:cNvPicPr preferRelativeResize="0"/>
            <p:nvPr/>
          </p:nvPicPr>
          <p:blipFill rotWithShape="1">
            <a:blip r:embed="rId3">
              <a:alphaModFix/>
            </a:blip>
            <a:srcRect l="74569" t="7066" r="7059" b="60371"/>
            <a:stretch/>
          </p:blipFill>
          <p:spPr>
            <a:xfrm>
              <a:off x="4061801" y="1668860"/>
              <a:ext cx="443251" cy="523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6" name="Google Shape;426;p16" title="ChatGPT Image 12 ago 2025, 11_54_10.png"/>
            <p:cNvPicPr preferRelativeResize="0"/>
            <p:nvPr/>
          </p:nvPicPr>
          <p:blipFill rotWithShape="1">
            <a:blip r:embed="rId3">
              <a:alphaModFix/>
            </a:blip>
            <a:srcRect l="51558" t="7542" r="27649" b="59906"/>
            <a:stretch/>
          </p:blipFill>
          <p:spPr>
            <a:xfrm>
              <a:off x="1350488" y="3763360"/>
              <a:ext cx="490852" cy="5123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7" name="Google Shape;427;p16" title="ChatGPT Image 12 ago 2025, 11_54_10.png"/>
            <p:cNvPicPr preferRelativeResize="0"/>
            <p:nvPr/>
          </p:nvPicPr>
          <p:blipFill rotWithShape="1">
            <a:blip r:embed="rId3">
              <a:alphaModFix/>
            </a:blip>
            <a:srcRect l="4946" t="52429" r="75692" b="22354"/>
            <a:stretch/>
          </p:blipFill>
          <p:spPr>
            <a:xfrm>
              <a:off x="3981763" y="2825060"/>
              <a:ext cx="603341" cy="523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8" name="Google Shape;428;p16" title="ChatGPT Image 12 ago 2025, 11_54_10.png"/>
            <p:cNvPicPr preferRelativeResize="0"/>
            <p:nvPr/>
          </p:nvPicPr>
          <p:blipFill rotWithShape="1">
            <a:blip r:embed="rId3">
              <a:alphaModFix/>
            </a:blip>
            <a:srcRect l="5130" t="6339" r="75507" b="61097"/>
            <a:stretch/>
          </p:blipFill>
          <p:spPr>
            <a:xfrm>
              <a:off x="1362338" y="1615298"/>
              <a:ext cx="467174" cy="523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9" name="Google Shape;429;p16" title="ChatGPT Image 12 ago 2025, 11_54_10.png"/>
            <p:cNvPicPr preferRelativeResize="0"/>
            <p:nvPr/>
          </p:nvPicPr>
          <p:blipFill rotWithShape="1">
            <a:blip r:embed="rId3">
              <a:alphaModFix/>
            </a:blip>
            <a:srcRect l="51555" t="52620" r="29083" b="22163"/>
            <a:stretch/>
          </p:blipFill>
          <p:spPr>
            <a:xfrm>
              <a:off x="6918301" y="1645173"/>
              <a:ext cx="467174" cy="4056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30" name="Google Shape;430;p16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</a:t>
            </a: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ymezení 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rozsahu a příprava základů pro adaptaci v obou měřítkách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17"/>
          <p:cNvSpPr txBox="1"/>
          <p:nvPr/>
        </p:nvSpPr>
        <p:spPr>
          <a:xfrm>
            <a:off x="296864" y="460299"/>
            <a:ext cx="542131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2: P</a:t>
            </a: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říprava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37" name="Google Shape;437;p17"/>
          <p:cNvSpPr txBox="1">
            <a:spLocks noGrp="1"/>
          </p:cNvSpPr>
          <p:nvPr>
            <p:ph type="body" idx="1"/>
          </p:nvPr>
        </p:nvSpPr>
        <p:spPr>
          <a:xfrm>
            <a:off x="142876" y="950913"/>
            <a:ext cx="5755042" cy="776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 b="1" dirty="0" err="1">
                <a:solidFill>
                  <a:schemeClr val="accent4"/>
                </a:solidFill>
              </a:rPr>
              <a:t>Praktický</a:t>
            </a:r>
            <a:r>
              <a:rPr lang="de-DE" sz="1600" b="1" dirty="0">
                <a:solidFill>
                  <a:schemeClr val="accent4"/>
                </a:solidFill>
              </a:rPr>
              <a:t> </a:t>
            </a:r>
            <a:r>
              <a:rPr lang="de-DE" sz="1600" b="1" dirty="0" err="1">
                <a:solidFill>
                  <a:schemeClr val="accent4"/>
                </a:solidFill>
              </a:rPr>
              <a:t>příklad</a:t>
            </a:r>
            <a:r>
              <a:rPr lang="de-DE" sz="1600" b="1" dirty="0">
                <a:solidFill>
                  <a:schemeClr val="accent4"/>
                </a:solidFill>
              </a:rPr>
              <a:t> </a:t>
            </a:r>
            <a:r>
              <a:rPr lang="de-DE" sz="1600" b="1" dirty="0" err="1">
                <a:solidFill>
                  <a:schemeClr val="accent4"/>
                </a:solidFill>
              </a:rPr>
              <a:t>nástroje</a:t>
            </a:r>
            <a:r>
              <a:rPr lang="de-DE" sz="1600" b="1" dirty="0">
                <a:solidFill>
                  <a:schemeClr val="accent4"/>
                </a:solidFill>
              </a:rPr>
              <a:t> </a:t>
            </a:r>
            <a:r>
              <a:rPr lang="de-DE" sz="1600" b="1" dirty="0" err="1">
                <a:solidFill>
                  <a:schemeClr val="accent4"/>
                </a:solidFill>
              </a:rPr>
              <a:t>RNTool</a:t>
            </a:r>
            <a:r>
              <a:rPr lang="de-DE" sz="1600" b="1" dirty="0">
                <a:solidFill>
                  <a:schemeClr val="accent4"/>
                </a:solidFill>
              </a:rPr>
              <a:t>. </a:t>
            </a:r>
            <a:endParaRPr dirty="0"/>
          </a:p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Identifikace</a:t>
            </a:r>
            <a:r>
              <a:rPr lang="de-DE" sz="1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de-DE" sz="16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klimatických</a:t>
            </a:r>
            <a:r>
              <a:rPr lang="de-DE" sz="1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de-DE" sz="16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hrozeb</a:t>
            </a:r>
            <a:r>
              <a:rPr lang="de-DE" sz="1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cs-CZ" sz="1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klíčových oblastí na úrovni </a:t>
            </a:r>
            <a:r>
              <a:rPr lang="cs-CZ" sz="1600" dirty="0">
                <a:latin typeface="Arial"/>
                <a:ea typeface="Arial"/>
                <a:cs typeface="Arial"/>
                <a:sym typeface="Arial"/>
              </a:rPr>
              <a:t>čtvrt</a:t>
            </a:r>
            <a:r>
              <a:rPr lang="cs-CZ" sz="1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í </a:t>
            </a:r>
            <a:r>
              <a:rPr lang="de-DE" sz="1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</a:t>
            </a:r>
            <a:r>
              <a:rPr lang="de-DE" sz="1600" dirty="0" err="1">
                <a:latin typeface="Arial"/>
                <a:ea typeface="Arial"/>
                <a:cs typeface="Arial"/>
                <a:sym typeface="Arial"/>
              </a:rPr>
              <a:t>dotčených</a:t>
            </a:r>
            <a:r>
              <a:rPr lang="de-DE" sz="1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de-DE" sz="16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kritérií</a:t>
            </a:r>
            <a:r>
              <a:rPr lang="de-DE" sz="1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de-DE" sz="16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oblasti</a:t>
            </a:r>
            <a:r>
              <a:rPr lang="de-DE" sz="1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de-DE" sz="16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Schnifis</a:t>
            </a:r>
            <a:endParaRPr dirty="0"/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/>
          </a:p>
        </p:txBody>
      </p:sp>
      <p:grpSp>
        <p:nvGrpSpPr>
          <p:cNvPr id="438" name="Google Shape;438;p17"/>
          <p:cNvGrpSpPr/>
          <p:nvPr/>
        </p:nvGrpSpPr>
        <p:grpSpPr>
          <a:xfrm>
            <a:off x="5745009" y="873050"/>
            <a:ext cx="2369210" cy="3918026"/>
            <a:chOff x="5910109" y="460300"/>
            <a:chExt cx="2369210" cy="3918026"/>
          </a:xfrm>
        </p:grpSpPr>
        <p:grpSp>
          <p:nvGrpSpPr>
            <p:cNvPr id="439" name="Google Shape;439;p17"/>
            <p:cNvGrpSpPr/>
            <p:nvPr/>
          </p:nvGrpSpPr>
          <p:grpSpPr>
            <a:xfrm>
              <a:off x="6063017" y="1497581"/>
              <a:ext cx="1000840" cy="1034042"/>
              <a:chOff x="3319701" y="2795326"/>
              <a:chExt cx="1655141" cy="1710048"/>
            </a:xfrm>
          </p:grpSpPr>
          <p:pic>
            <p:nvPicPr>
              <p:cNvPr id="440" name="Google Shape;440;p17"/>
              <p:cNvPicPr preferRelativeResize="0"/>
              <p:nvPr/>
            </p:nvPicPr>
            <p:blipFill rotWithShape="1">
              <a:blip r:embed="rId3">
                <a:alphaModFix/>
              </a:blip>
              <a:srcRect l="33161" t="48918" r="33678" b="-4219"/>
              <a:stretch/>
            </p:blipFill>
            <p:spPr>
              <a:xfrm>
                <a:off x="3701437" y="2795326"/>
                <a:ext cx="1136007" cy="126542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41" name="Google Shape;441;p17"/>
              <p:cNvSpPr txBox="1"/>
              <p:nvPr/>
            </p:nvSpPr>
            <p:spPr>
              <a:xfrm>
                <a:off x="3319701" y="3990869"/>
                <a:ext cx="1655141" cy="5145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215899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</a:pPr>
                <a:r>
                  <a:rPr lang="de-DE" sz="1000" b="1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EXTR</a:t>
                </a:r>
                <a:r>
                  <a:rPr lang="de-DE" sz="1000" b="1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ÉMNÍ</a:t>
                </a:r>
                <a:endParaRPr sz="2800" b="1" i="0" u="none" strike="noStrike" cap="none" dirty="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  <a:p>
                <a:pPr marL="215899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</a:pPr>
                <a:r>
                  <a:rPr lang="de-DE" sz="1000" b="1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TEPLOTY</a:t>
                </a:r>
                <a:endParaRPr sz="1000" b="1" i="0" u="none" strike="noStrike" cap="none" dirty="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grpSp>
          <p:nvGrpSpPr>
            <p:cNvPr id="442" name="Google Shape;442;p17"/>
            <p:cNvGrpSpPr/>
            <p:nvPr/>
          </p:nvGrpSpPr>
          <p:grpSpPr>
            <a:xfrm>
              <a:off x="7023354" y="1511522"/>
              <a:ext cx="1000840" cy="1009844"/>
              <a:chOff x="1821829" y="1340052"/>
              <a:chExt cx="1655141" cy="1670030"/>
            </a:xfrm>
          </p:grpSpPr>
          <p:pic>
            <p:nvPicPr>
              <p:cNvPr id="443" name="Google Shape;443;p17"/>
              <p:cNvPicPr preferRelativeResize="0"/>
              <p:nvPr/>
            </p:nvPicPr>
            <p:blipFill rotWithShape="1">
              <a:blip r:embed="rId3">
                <a:alphaModFix/>
              </a:blip>
              <a:srcRect t="48918" r="66839" b="-514"/>
              <a:stretch/>
            </p:blipFill>
            <p:spPr>
              <a:xfrm>
                <a:off x="2251041" y="1340052"/>
                <a:ext cx="1136007" cy="118062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44" name="Google Shape;444;p17"/>
              <p:cNvSpPr txBox="1"/>
              <p:nvPr/>
            </p:nvSpPr>
            <p:spPr>
              <a:xfrm>
                <a:off x="1821829" y="2495577"/>
                <a:ext cx="1655141" cy="5145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rmAutofit/>
              </a:bodyPr>
              <a:lstStyle/>
              <a:p>
                <a:pPr marL="215899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</a:pPr>
                <a:r>
                  <a:rPr lang="de-DE" sz="1000" b="1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SUCHO</a:t>
                </a:r>
                <a:endParaRPr sz="1000" b="1" i="0" u="none" strike="noStrike" cap="none" dirty="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grpSp>
          <p:nvGrpSpPr>
            <p:cNvPr id="445" name="Google Shape;445;p17"/>
            <p:cNvGrpSpPr/>
            <p:nvPr/>
          </p:nvGrpSpPr>
          <p:grpSpPr>
            <a:xfrm>
              <a:off x="5910109" y="576748"/>
              <a:ext cx="1306656" cy="990282"/>
              <a:chOff x="115005" y="1442516"/>
              <a:chExt cx="2130702" cy="1614803"/>
            </a:xfrm>
          </p:grpSpPr>
          <p:grpSp>
            <p:nvGrpSpPr>
              <p:cNvPr id="446" name="Google Shape;446;p17"/>
              <p:cNvGrpSpPr/>
              <p:nvPr/>
            </p:nvGrpSpPr>
            <p:grpSpPr>
              <a:xfrm>
                <a:off x="115005" y="1472458"/>
                <a:ext cx="2130702" cy="1584861"/>
                <a:chOff x="115005" y="1472458"/>
                <a:chExt cx="2130702" cy="1584861"/>
              </a:xfrm>
            </p:grpSpPr>
            <p:sp>
              <p:nvSpPr>
                <p:cNvPr id="447" name="Google Shape;447;p17"/>
                <p:cNvSpPr txBox="1"/>
                <p:nvPr/>
              </p:nvSpPr>
              <p:spPr>
                <a:xfrm>
                  <a:off x="115005" y="2542815"/>
                  <a:ext cx="2130702" cy="51450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215899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1000" b="1" dirty="0">
                      <a:solidFill>
                        <a:schemeClr val="dk1"/>
                      </a:solidFill>
                      <a:latin typeface="Trebuchet MS"/>
                      <a:ea typeface="Trebuchet MS"/>
                      <a:cs typeface="Trebuchet MS"/>
                      <a:sym typeface="Trebuchet MS"/>
                    </a:rPr>
                    <a:t>INTENZIVNÍ SRÁŽKY</a:t>
                  </a:r>
                  <a:endParaRPr sz="1000" b="1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  <p:pic>
              <p:nvPicPr>
                <p:cNvPr id="448" name="Google Shape;448;p17" descr="Rain with solid fill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834972" y="1472458"/>
                  <a:ext cx="914400" cy="9144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449" name="Google Shape;449;p17"/>
              <p:cNvSpPr/>
              <p:nvPr/>
            </p:nvSpPr>
            <p:spPr>
              <a:xfrm>
                <a:off x="833276" y="1442516"/>
                <a:ext cx="944342" cy="944342"/>
              </a:xfrm>
              <a:prstGeom prst="ellipse">
                <a:avLst/>
              </a:prstGeom>
              <a:no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50" name="Google Shape;450;p17"/>
            <p:cNvGrpSpPr/>
            <p:nvPr/>
          </p:nvGrpSpPr>
          <p:grpSpPr>
            <a:xfrm>
              <a:off x="6945004" y="460300"/>
              <a:ext cx="1041912" cy="1104543"/>
              <a:chOff x="347993" y="2795316"/>
              <a:chExt cx="1655141" cy="1754636"/>
            </a:xfrm>
          </p:grpSpPr>
          <p:pic>
            <p:nvPicPr>
              <p:cNvPr id="451" name="Google Shape;451;p17"/>
              <p:cNvPicPr preferRelativeResize="0"/>
              <p:nvPr/>
            </p:nvPicPr>
            <p:blipFill rotWithShape="1">
              <a:blip r:embed="rId3">
                <a:alphaModFix/>
              </a:blip>
              <a:srcRect r="66839" b="48403"/>
              <a:stretch/>
            </p:blipFill>
            <p:spPr>
              <a:xfrm>
                <a:off x="770132" y="2795316"/>
                <a:ext cx="1136007" cy="118062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52" name="Google Shape;452;p17"/>
              <p:cNvSpPr txBox="1"/>
              <p:nvPr/>
            </p:nvSpPr>
            <p:spPr>
              <a:xfrm>
                <a:off x="347993" y="4035447"/>
                <a:ext cx="1655141" cy="5145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rmAutofit/>
              </a:bodyPr>
              <a:lstStyle/>
              <a:p>
                <a:pPr marL="215899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</a:pPr>
                <a:r>
                  <a:rPr lang="de-DE" sz="1000" b="1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ZÁPLAVY</a:t>
                </a:r>
                <a:endParaRPr sz="1000" b="1" i="0" u="none" strike="noStrike" cap="none" dirty="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grpSp>
          <p:nvGrpSpPr>
            <p:cNvPr id="453" name="Google Shape;453;p17"/>
            <p:cNvGrpSpPr/>
            <p:nvPr/>
          </p:nvGrpSpPr>
          <p:grpSpPr>
            <a:xfrm>
              <a:off x="6028263" y="2520606"/>
              <a:ext cx="1045494" cy="971799"/>
              <a:chOff x="1849161" y="2815407"/>
              <a:chExt cx="1655141" cy="1585707"/>
            </a:xfrm>
          </p:grpSpPr>
          <p:pic>
            <p:nvPicPr>
              <p:cNvPr id="454" name="Google Shape;454;p17"/>
              <p:cNvPicPr preferRelativeResize="0"/>
              <p:nvPr/>
            </p:nvPicPr>
            <p:blipFill rotWithShape="1">
              <a:blip r:embed="rId3">
                <a:alphaModFix/>
              </a:blip>
              <a:srcRect l="67659" r="-819" b="48403"/>
              <a:stretch/>
            </p:blipFill>
            <p:spPr>
              <a:xfrm>
                <a:off x="2218751" y="2815407"/>
                <a:ext cx="1136007" cy="118062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55" name="Google Shape;455;p17"/>
              <p:cNvSpPr txBox="1"/>
              <p:nvPr/>
            </p:nvSpPr>
            <p:spPr>
              <a:xfrm>
                <a:off x="1849161" y="3886609"/>
                <a:ext cx="1655141" cy="5145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rmAutofit/>
              </a:bodyPr>
              <a:lstStyle/>
              <a:p>
                <a:pPr marL="215899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</a:pPr>
                <a:r>
                  <a:rPr lang="de-DE" sz="1000" b="1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BOUŘ</a:t>
                </a:r>
                <a:r>
                  <a:rPr lang="cs-CZ" sz="1000" b="1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KY</a:t>
                </a:r>
                <a:endParaRPr sz="1000" b="1" i="0" u="none" strike="noStrike" cap="none" dirty="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grpSp>
          <p:nvGrpSpPr>
            <p:cNvPr id="456" name="Google Shape;456;p17"/>
            <p:cNvGrpSpPr/>
            <p:nvPr/>
          </p:nvGrpSpPr>
          <p:grpSpPr>
            <a:xfrm>
              <a:off x="5976766" y="3415017"/>
              <a:ext cx="1098906" cy="963309"/>
              <a:chOff x="3151670" y="1292613"/>
              <a:chExt cx="1862900" cy="1633033"/>
            </a:xfrm>
          </p:grpSpPr>
          <p:pic>
            <p:nvPicPr>
              <p:cNvPr id="457" name="Google Shape;457;p17"/>
              <p:cNvPicPr preferRelativeResize="0"/>
              <p:nvPr/>
            </p:nvPicPr>
            <p:blipFill rotWithShape="1">
              <a:blip r:embed="rId3">
                <a:alphaModFix/>
              </a:blip>
              <a:srcRect l="66839" t="48918" r="-1" b="1778"/>
              <a:stretch/>
            </p:blipFill>
            <p:spPr>
              <a:xfrm>
                <a:off x="3633538" y="1292613"/>
                <a:ext cx="1153747" cy="114577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58" name="Google Shape;458;p17"/>
              <p:cNvSpPr txBox="1"/>
              <p:nvPr/>
            </p:nvSpPr>
            <p:spPr>
              <a:xfrm>
                <a:off x="3151670" y="2411140"/>
                <a:ext cx="1862900" cy="51450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215899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</a:pPr>
                <a:r>
                  <a:rPr lang="de-DE" sz="1000" b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SESUVY PůDY</a:t>
                </a:r>
                <a:endParaRPr sz="1000" b="1" i="0" u="none" strike="noStrike" cap="none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grpSp>
          <p:nvGrpSpPr>
            <p:cNvPr id="459" name="Google Shape;459;p17"/>
            <p:cNvGrpSpPr/>
            <p:nvPr/>
          </p:nvGrpSpPr>
          <p:grpSpPr>
            <a:xfrm>
              <a:off x="6908910" y="2633266"/>
              <a:ext cx="1370409" cy="829622"/>
              <a:chOff x="4567504" y="1442516"/>
              <a:chExt cx="2323161" cy="1406400"/>
            </a:xfrm>
          </p:grpSpPr>
          <p:sp>
            <p:nvSpPr>
              <p:cNvPr id="460" name="Google Shape;460;p17"/>
              <p:cNvSpPr/>
              <p:nvPr/>
            </p:nvSpPr>
            <p:spPr>
              <a:xfrm>
                <a:off x="5241991" y="1442516"/>
                <a:ext cx="944342" cy="944342"/>
              </a:xfrm>
              <a:prstGeom prst="ellipse">
                <a:avLst/>
              </a:prstGeom>
              <a:no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461" name="Google Shape;461;p17"/>
              <p:cNvGrpSpPr/>
              <p:nvPr/>
            </p:nvGrpSpPr>
            <p:grpSpPr>
              <a:xfrm>
                <a:off x="4567504" y="1531455"/>
                <a:ext cx="2323161" cy="1317461"/>
                <a:chOff x="4567504" y="1531455"/>
                <a:chExt cx="2323161" cy="1317461"/>
              </a:xfrm>
            </p:grpSpPr>
            <p:sp>
              <p:nvSpPr>
                <p:cNvPr id="462" name="Google Shape;462;p17"/>
                <p:cNvSpPr txBox="1"/>
                <p:nvPr/>
              </p:nvSpPr>
              <p:spPr>
                <a:xfrm>
                  <a:off x="4567504" y="2416719"/>
                  <a:ext cx="2323161" cy="43219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215899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ct val="100000"/>
                    <a:buFont typeface="Arial"/>
                    <a:buNone/>
                  </a:pPr>
                  <a:r>
                    <a:rPr lang="de-DE" sz="1000" b="1" dirty="0">
                      <a:solidFill>
                        <a:schemeClr val="dk1"/>
                      </a:solidFill>
                      <a:latin typeface="Trebuchet MS"/>
                      <a:ea typeface="Trebuchet MS"/>
                      <a:cs typeface="Trebuchet MS"/>
                      <a:sym typeface="Trebuchet MS"/>
                    </a:rPr>
                    <a:t>LESNÍ POŽÁRY</a:t>
                  </a:r>
                  <a:endParaRPr sz="1000" b="1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  <p:pic>
              <p:nvPicPr>
                <p:cNvPr id="463" name="Google Shape;463;p17" descr="Fire with solid fill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5330930" y="1531455"/>
                  <a:ext cx="766463" cy="76646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grpSp>
          <p:nvGrpSpPr>
            <p:cNvPr id="464" name="Google Shape;464;p17"/>
            <p:cNvGrpSpPr/>
            <p:nvPr/>
          </p:nvGrpSpPr>
          <p:grpSpPr>
            <a:xfrm>
              <a:off x="7306784" y="3530921"/>
              <a:ext cx="517637" cy="517637"/>
              <a:chOff x="7567073" y="3904387"/>
              <a:chExt cx="675457" cy="675457"/>
            </a:xfrm>
          </p:grpSpPr>
          <p:pic>
            <p:nvPicPr>
              <p:cNvPr id="465" name="Google Shape;465;p17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>
                <a:off x="7682520" y="3998531"/>
                <a:ext cx="444564" cy="444564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66" name="Google Shape;466;p17"/>
              <p:cNvSpPr/>
              <p:nvPr/>
            </p:nvSpPr>
            <p:spPr>
              <a:xfrm>
                <a:off x="7567073" y="3904387"/>
                <a:ext cx="675457" cy="675457"/>
              </a:xfrm>
              <a:prstGeom prst="ellipse">
                <a:avLst/>
              </a:prstGeom>
              <a:no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67" name="Google Shape;467;p17"/>
            <p:cNvSpPr txBox="1"/>
            <p:nvPr/>
          </p:nvSpPr>
          <p:spPr>
            <a:xfrm>
              <a:off x="6917661" y="4066173"/>
              <a:ext cx="1156570" cy="31215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215899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de-DE" sz="1000" b="1" i="0" u="none" strike="noStrike" cap="none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BIOLOGIC</a:t>
              </a:r>
              <a:r>
                <a:rPr lang="de-DE" sz="1000" b="1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KÉ</a:t>
              </a:r>
              <a:r>
                <a:rPr lang="de-DE" sz="1000" b="1" i="0" u="none" strike="noStrike" cap="none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000" b="1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NEBEZPEČÍ</a:t>
              </a:r>
              <a:endParaRPr sz="1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grpSp>
        <p:nvGrpSpPr>
          <p:cNvPr id="468" name="Google Shape;468;p17"/>
          <p:cNvGrpSpPr/>
          <p:nvPr/>
        </p:nvGrpSpPr>
        <p:grpSpPr>
          <a:xfrm>
            <a:off x="355861" y="1841032"/>
            <a:ext cx="5312969" cy="2924077"/>
            <a:chOff x="355861" y="1841032"/>
            <a:chExt cx="5312969" cy="2924077"/>
          </a:xfrm>
        </p:grpSpPr>
        <p:pic>
          <p:nvPicPr>
            <p:cNvPr id="469" name="Google Shape;469;p17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359162" y="1841032"/>
              <a:ext cx="5309668" cy="292407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0" name="Google Shape;470;p17"/>
            <p:cNvSpPr/>
            <p:nvPr/>
          </p:nvSpPr>
          <p:spPr>
            <a:xfrm>
              <a:off x="359162" y="2401266"/>
              <a:ext cx="5309668" cy="309160"/>
            </a:xfrm>
            <a:prstGeom prst="rect">
              <a:avLst/>
            </a:prstGeom>
            <a:noFill/>
            <a:ln w="254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1" name="Google Shape;471;p17"/>
            <p:cNvSpPr/>
            <p:nvPr/>
          </p:nvSpPr>
          <p:spPr>
            <a:xfrm>
              <a:off x="359162" y="2867029"/>
              <a:ext cx="5309668" cy="942421"/>
            </a:xfrm>
            <a:prstGeom prst="rect">
              <a:avLst/>
            </a:prstGeom>
            <a:noFill/>
            <a:ln w="254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2" name="Google Shape;472;p17"/>
            <p:cNvSpPr/>
            <p:nvPr/>
          </p:nvSpPr>
          <p:spPr>
            <a:xfrm>
              <a:off x="359162" y="4459763"/>
              <a:ext cx="5309668" cy="290591"/>
            </a:xfrm>
            <a:prstGeom prst="rect">
              <a:avLst/>
            </a:prstGeom>
            <a:noFill/>
            <a:ln w="254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3" name="Google Shape;473;p17"/>
            <p:cNvSpPr/>
            <p:nvPr/>
          </p:nvSpPr>
          <p:spPr>
            <a:xfrm>
              <a:off x="355861" y="4057031"/>
              <a:ext cx="5309668" cy="249430"/>
            </a:xfrm>
            <a:prstGeom prst="rect">
              <a:avLst/>
            </a:prstGeom>
            <a:noFill/>
            <a:ln w="254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74" name="Google Shape;474;p17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Vymezení 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rozsahu a příprava základů pro adaptaci v obou měřítkách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18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2: P</a:t>
            </a: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říprava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481" name="Google Shape;481;p18"/>
          <p:cNvGraphicFramePr/>
          <p:nvPr/>
        </p:nvGraphicFramePr>
        <p:xfrm>
          <a:off x="366844" y="2091061"/>
          <a:ext cx="7968400" cy="1623400"/>
        </p:xfrm>
        <a:graphic>
          <a:graphicData uri="http://schemas.openxmlformats.org/drawingml/2006/table">
            <a:tbl>
              <a:tblPr firstRow="1" firstCol="1" bandRow="1">
                <a:noFill/>
                <a:tableStyleId>{1853B64D-183C-4DB2-8B3D-DD7A569E5B08}</a:tableStyleId>
              </a:tblPr>
              <a:tblGrid>
                <a:gridCol w="1006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0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10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7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95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95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95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958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14950">
                <a:tc gridSpan="8"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 </a:t>
                      </a:r>
                      <a:r>
                        <a:rPr lang="de-DE" sz="1100" b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INTENZIVNÍ SRÁŽKY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250">
                <a:tc gridSpan="8"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 B</a:t>
                      </a:r>
                      <a:r>
                        <a:rPr lang="de-DE" sz="1100" b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UDOVY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525">
                <a:tc gridSpan="8"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1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</a:t>
                      </a:r>
                      <a:r>
                        <a:rPr lang="de-DE" sz="11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b="1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Riziko poškození obytných budov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5025">
                <a:tc>
                  <a:txBody>
                    <a:bodyPr/>
                    <a:lstStyle/>
                    <a:p>
                      <a:pPr marL="67945" marR="0" lvl="0" indent="0" algn="ctr" rtl="0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Kód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11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Kritérium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1100" u="none" strike="noStrike" cap="non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Indi</a:t>
                      </a:r>
                      <a:r>
                        <a:rPr lang="de-DE" sz="11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kátor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4445" marR="0" lvl="0" indent="0" algn="ctr" rtl="0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Jednotka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4445" marR="0" lvl="0" indent="0" algn="ctr" rtl="0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</a:t>
                      </a:r>
                      <a:r>
                        <a:rPr lang="de-DE" sz="11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ozsah hodnot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4445" marR="0" lvl="0" indent="0" algn="ctr" rtl="0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Referenční hodnota</a:t>
                      </a:r>
                      <a:r>
                        <a:rPr lang="de-DE" sz="11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( 0)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4445" marR="0" lvl="0" indent="0" algn="ctr" rtl="0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Referenční hodnota</a:t>
                      </a:r>
                      <a:r>
                        <a:rPr lang="de-DE" sz="11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( 1)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4445" marR="0" lvl="0" indent="0" algn="ctr" rtl="0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cs-CZ" sz="11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Zjištěná</a:t>
                      </a:r>
                      <a:r>
                        <a:rPr lang="de-DE" sz="11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hodnota</a:t>
                      </a:r>
                      <a:endParaRPr sz="11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66675" marR="80644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A1.1.8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0" lvl="0" indent="0" algn="l" rtl="0">
                        <a:lnSpc>
                          <a:spcPct val="10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cs-CZ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Existence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zelených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střec</a:t>
                      </a:r>
                      <a:r>
                        <a:rPr lang="de-DE" sz="11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</a:t>
                      </a:r>
                      <a:endParaRPr sz="11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0" i="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Podíl</a:t>
                      </a:r>
                      <a:r>
                        <a:rPr lang="de-DE" sz="1100" b="0" i="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b="0" i="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budov</a:t>
                      </a:r>
                      <a:r>
                        <a:rPr lang="de-DE" sz="1100" b="0" i="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s </a:t>
                      </a:r>
                      <a:r>
                        <a:rPr lang="de-DE" sz="1100" b="0" i="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funkční</a:t>
                      </a:r>
                      <a:r>
                        <a:rPr lang="de-DE" sz="1100" b="0" i="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cs-CZ" sz="1100" b="0" i="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b="0" i="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zelenou</a:t>
                      </a:r>
                      <a:r>
                        <a:rPr lang="de-DE" sz="1100" b="0" i="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b="0" i="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střechou</a:t>
                      </a:r>
                      <a:endParaRPr sz="1400" u="none" strike="noStrike" cap="none" dirty="0"/>
                    </a:p>
                  </a:txBody>
                  <a:tcPr marL="6350" marR="6350" marT="635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%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HIB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0" i="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&gt; 50%</a:t>
                      </a:r>
                      <a:endParaRPr sz="1400" u="none" strike="noStrike" cap="none" dirty="0"/>
                    </a:p>
                  </a:txBody>
                  <a:tcPr marL="6350" marR="6350" marT="635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0" i="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&lt; 10%</a:t>
                      </a:r>
                      <a:endParaRPr sz="1400" u="none" strike="noStrike" cap="none" dirty="0"/>
                    </a:p>
                  </a:txBody>
                  <a:tcPr marL="6350" marR="6350" marT="635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1" i="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43%</a:t>
                      </a:r>
                      <a:endParaRPr sz="1400" u="none" strike="noStrike" cap="none" dirty="0"/>
                    </a:p>
                  </a:txBody>
                  <a:tcPr marL="6350" marR="6350" marT="635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82" name="Google Shape;482;p18"/>
          <p:cNvSpPr txBox="1">
            <a:spLocks noGrp="1"/>
          </p:cNvSpPr>
          <p:nvPr>
            <p:ph type="body" idx="1"/>
          </p:nvPr>
        </p:nvSpPr>
        <p:spPr>
          <a:xfrm>
            <a:off x="142875" y="950913"/>
            <a:ext cx="8192369" cy="776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 b="1" dirty="0" err="1">
                <a:solidFill>
                  <a:schemeClr val="accent4"/>
                </a:solidFill>
              </a:rPr>
              <a:t>Praktický</a:t>
            </a:r>
            <a:r>
              <a:rPr lang="de-DE" sz="1600" b="1" dirty="0">
                <a:solidFill>
                  <a:schemeClr val="accent4"/>
                </a:solidFill>
              </a:rPr>
              <a:t> </a:t>
            </a:r>
            <a:r>
              <a:rPr lang="de-DE" sz="1600" b="1" dirty="0" err="1">
                <a:solidFill>
                  <a:schemeClr val="accent4"/>
                </a:solidFill>
              </a:rPr>
              <a:t>příklad</a:t>
            </a:r>
            <a:r>
              <a:rPr lang="de-DE" sz="1600" b="1" dirty="0">
                <a:solidFill>
                  <a:schemeClr val="accent4"/>
                </a:solidFill>
              </a:rPr>
              <a:t> </a:t>
            </a:r>
            <a:r>
              <a:rPr lang="de-DE" sz="1600" b="1" dirty="0" err="1">
                <a:solidFill>
                  <a:schemeClr val="accent4"/>
                </a:solidFill>
              </a:rPr>
              <a:t>nástroje</a:t>
            </a:r>
            <a:r>
              <a:rPr lang="de-DE" sz="1600" b="1" dirty="0">
                <a:solidFill>
                  <a:schemeClr val="accent4"/>
                </a:solidFill>
              </a:rPr>
              <a:t> </a:t>
            </a:r>
            <a:r>
              <a:rPr lang="de-DE" sz="1600" b="1" dirty="0" err="1">
                <a:solidFill>
                  <a:schemeClr val="accent4"/>
                </a:solidFill>
              </a:rPr>
              <a:t>RNTool</a:t>
            </a:r>
            <a:r>
              <a:rPr lang="de-DE" sz="1600" b="1" dirty="0">
                <a:solidFill>
                  <a:schemeClr val="accent4"/>
                </a:solidFill>
              </a:rPr>
              <a:t>.</a:t>
            </a:r>
            <a:endParaRPr dirty="0"/>
          </a:p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 dirty="0" err="1">
                <a:solidFill>
                  <a:schemeClr val="dk1"/>
                </a:solidFill>
              </a:rPr>
              <a:t>Určení</a:t>
            </a:r>
            <a:r>
              <a:rPr lang="de-DE" sz="1600" dirty="0">
                <a:solidFill>
                  <a:schemeClr val="dk1"/>
                </a:solidFill>
              </a:rPr>
              <a:t> </a:t>
            </a:r>
            <a:r>
              <a:rPr lang="de-DE" sz="1600" dirty="0" err="1">
                <a:solidFill>
                  <a:schemeClr val="dk1"/>
                </a:solidFill>
              </a:rPr>
              <a:t>referenční</a:t>
            </a:r>
            <a:r>
              <a:rPr lang="de-DE" sz="1600" dirty="0">
                <a:solidFill>
                  <a:schemeClr val="dk1"/>
                </a:solidFill>
              </a:rPr>
              <a:t> </a:t>
            </a:r>
            <a:r>
              <a:rPr lang="de-DE" sz="1600" dirty="0" err="1">
                <a:solidFill>
                  <a:schemeClr val="dk1"/>
                </a:solidFill>
              </a:rPr>
              <a:t>hodnoty</a:t>
            </a:r>
            <a:r>
              <a:rPr lang="de-DE" sz="1600" dirty="0">
                <a:solidFill>
                  <a:schemeClr val="dk1"/>
                </a:solidFill>
              </a:rPr>
              <a:t> (</a:t>
            </a:r>
            <a:r>
              <a:rPr lang="de-DE" sz="1600" dirty="0" err="1">
                <a:solidFill>
                  <a:schemeClr val="dk1"/>
                </a:solidFill>
              </a:rPr>
              <a:t>pokud</a:t>
            </a:r>
            <a:r>
              <a:rPr lang="de-DE" sz="1600" dirty="0">
                <a:solidFill>
                  <a:schemeClr val="dk1"/>
                </a:solidFill>
              </a:rPr>
              <a:t> je </a:t>
            </a:r>
            <a:r>
              <a:rPr lang="de-DE" sz="1600" dirty="0" err="1">
                <a:solidFill>
                  <a:schemeClr val="dk1"/>
                </a:solidFill>
              </a:rPr>
              <a:t>třeba</a:t>
            </a:r>
            <a:r>
              <a:rPr lang="de-DE" sz="1600" dirty="0">
                <a:solidFill>
                  <a:schemeClr val="dk1"/>
                </a:solidFill>
              </a:rPr>
              <a:t> </a:t>
            </a:r>
            <a:r>
              <a:rPr lang="de-DE" sz="1600" dirty="0" err="1">
                <a:solidFill>
                  <a:schemeClr val="dk1"/>
                </a:solidFill>
              </a:rPr>
              <a:t>ji</a:t>
            </a:r>
            <a:r>
              <a:rPr lang="de-DE" sz="1600" dirty="0">
                <a:solidFill>
                  <a:schemeClr val="dk1"/>
                </a:solidFill>
              </a:rPr>
              <a:t> </a:t>
            </a:r>
            <a:r>
              <a:rPr lang="de-DE" sz="1600" dirty="0" err="1">
                <a:solidFill>
                  <a:schemeClr val="dk1"/>
                </a:solidFill>
              </a:rPr>
              <a:t>upravit</a:t>
            </a:r>
            <a:r>
              <a:rPr lang="de-DE" sz="1600" dirty="0">
                <a:solidFill>
                  <a:schemeClr val="dk1"/>
                </a:solidFill>
              </a:rPr>
              <a:t>) a </a:t>
            </a:r>
            <a:r>
              <a:rPr lang="cs-CZ" sz="1600" dirty="0"/>
              <a:t>zjištěné</a:t>
            </a:r>
            <a:r>
              <a:rPr lang="de-DE" sz="1600" dirty="0">
                <a:solidFill>
                  <a:schemeClr val="dk1"/>
                </a:solidFill>
              </a:rPr>
              <a:t> </a:t>
            </a:r>
            <a:r>
              <a:rPr lang="de-DE" sz="1600" dirty="0" err="1">
                <a:solidFill>
                  <a:schemeClr val="dk1"/>
                </a:solidFill>
              </a:rPr>
              <a:t>hodnoty</a:t>
            </a:r>
            <a:r>
              <a:rPr lang="de-DE" sz="1600" dirty="0">
                <a:solidFill>
                  <a:schemeClr val="dk1"/>
                </a:solidFill>
              </a:rPr>
              <a:t> pro </a:t>
            </a:r>
            <a:r>
              <a:rPr lang="de-DE" sz="1600" dirty="0" err="1">
                <a:solidFill>
                  <a:schemeClr val="dk1"/>
                </a:solidFill>
              </a:rPr>
              <a:t>každé</a:t>
            </a:r>
            <a:r>
              <a:rPr lang="de-DE" sz="1600" dirty="0">
                <a:solidFill>
                  <a:schemeClr val="dk1"/>
                </a:solidFill>
              </a:rPr>
              <a:t> </a:t>
            </a:r>
            <a:r>
              <a:rPr lang="de-DE" sz="1600" dirty="0" err="1">
                <a:solidFill>
                  <a:schemeClr val="dk1"/>
                </a:solidFill>
              </a:rPr>
              <a:t>vybrané</a:t>
            </a:r>
            <a:r>
              <a:rPr lang="de-DE" sz="1600" dirty="0">
                <a:solidFill>
                  <a:schemeClr val="dk1"/>
                </a:solidFill>
              </a:rPr>
              <a:t> </a:t>
            </a:r>
            <a:r>
              <a:rPr lang="de-DE" sz="1600" dirty="0" err="1">
                <a:solidFill>
                  <a:schemeClr val="dk1"/>
                </a:solidFill>
              </a:rPr>
              <a:t>kritérium</a:t>
            </a:r>
            <a:endParaRPr dirty="0"/>
          </a:p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/>
          </a:p>
        </p:txBody>
      </p:sp>
      <p:sp>
        <p:nvSpPr>
          <p:cNvPr id="483" name="Google Shape;483;p18"/>
          <p:cNvSpPr txBox="1"/>
          <p:nvPr/>
        </p:nvSpPr>
        <p:spPr>
          <a:xfrm>
            <a:off x="168155" y="3906081"/>
            <a:ext cx="6000750" cy="438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1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Proces</a:t>
            </a:r>
            <a:r>
              <a:rPr lang="de-DE" sz="11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1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se</a:t>
            </a:r>
            <a:r>
              <a:rPr lang="de-DE" sz="11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opak</a:t>
            </a:r>
            <a:r>
              <a:rPr lang="cs-CZ" sz="11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uje</a:t>
            </a:r>
            <a:r>
              <a:rPr lang="de-DE" sz="11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pro </a:t>
            </a:r>
            <a:r>
              <a:rPr lang="de-DE" sz="11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každé</a:t>
            </a:r>
            <a:r>
              <a:rPr lang="de-DE" sz="11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1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kritérium</a:t>
            </a:r>
            <a:r>
              <a:rPr lang="cs-CZ" sz="11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11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16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endParaRPr sz="16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84" name="Google Shape;484;p18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Vymezení 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rozsahu a příprava základů pro adaptaci v obou měřítkách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19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 2: Příprava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92" name="Google Shape;492;p19" descr="A black circle with dots and people in it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56376" y="1436689"/>
            <a:ext cx="1819274" cy="1819272"/>
          </a:xfrm>
          <a:prstGeom prst="rect">
            <a:avLst/>
          </a:prstGeom>
          <a:noFill/>
          <a:ln>
            <a:noFill/>
          </a:ln>
        </p:spPr>
      </p:pic>
      <p:sp>
        <p:nvSpPr>
          <p:cNvPr id="493" name="Google Shape;493;p19"/>
          <p:cNvSpPr txBox="1"/>
          <p:nvPr/>
        </p:nvSpPr>
        <p:spPr>
          <a:xfrm>
            <a:off x="142876" y="868363"/>
            <a:ext cx="5371025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Noto Sans Symbols"/>
              <a:buChar char="✔"/>
            </a:pPr>
            <a:r>
              <a:rPr lang="de-DE" sz="20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Kontrolní</a:t>
            </a:r>
            <a:r>
              <a:rPr lang="de-DE" sz="20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20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otázka</a:t>
            </a:r>
            <a:r>
              <a:rPr lang="de-DE" sz="20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Jaké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typy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zdrojů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dat se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obvykle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používají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shromažďování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informací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o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hrozbách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expozici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zranitelnosti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?</a:t>
            </a: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94" name="Google Shape;494;p19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Vymezení 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rozsahu a příprava základů pro adaptaci v obou měřítkách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20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3: </a:t>
            </a:r>
            <a:r>
              <a:rPr lang="cs-CZ" sz="20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Analýz</a:t>
            </a:r>
            <a:r>
              <a:rPr lang="de-DE" sz="20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</a:t>
            </a:r>
            <a:endParaRPr sz="2800" b="1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01" name="Google Shape;501;p20"/>
          <p:cNvSpPr txBox="1">
            <a:spLocks noGrp="1"/>
          </p:cNvSpPr>
          <p:nvPr>
            <p:ph type="body" idx="1"/>
          </p:nvPr>
        </p:nvSpPr>
        <p:spPr>
          <a:xfrm>
            <a:off x="142876" y="950914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 b="1" dirty="0" err="1">
                <a:solidFill>
                  <a:schemeClr val="accent4"/>
                </a:solidFill>
              </a:rPr>
              <a:t>Cíl</a:t>
            </a:r>
            <a:r>
              <a:rPr lang="de-DE" sz="1600" b="1" dirty="0">
                <a:solidFill>
                  <a:schemeClr val="accent4"/>
                </a:solidFill>
              </a:rPr>
              <a:t>: </a:t>
            </a:r>
            <a:r>
              <a:rPr lang="de-DE" sz="1600" dirty="0" err="1"/>
              <a:t>Analyzovat</a:t>
            </a:r>
            <a:r>
              <a:rPr lang="de-DE" sz="1600" dirty="0"/>
              <a:t> </a:t>
            </a:r>
            <a:r>
              <a:rPr lang="de-DE" sz="1600" dirty="0" err="1"/>
              <a:t>současný</a:t>
            </a:r>
            <a:r>
              <a:rPr lang="de-DE" sz="1600" dirty="0"/>
              <a:t> </a:t>
            </a:r>
            <a:r>
              <a:rPr lang="de-DE" sz="1600" dirty="0" err="1"/>
              <a:t>stav</a:t>
            </a:r>
            <a:r>
              <a:rPr lang="de-DE" sz="1600" dirty="0"/>
              <a:t> a </a:t>
            </a:r>
            <a:r>
              <a:rPr lang="de-DE" sz="1600" dirty="0" err="1"/>
              <a:t>úroveň</a:t>
            </a:r>
            <a:r>
              <a:rPr lang="de-DE" sz="1600" dirty="0"/>
              <a:t> </a:t>
            </a:r>
            <a:r>
              <a:rPr lang="de-DE" sz="1600" dirty="0" err="1"/>
              <a:t>adaptace</a:t>
            </a:r>
            <a:r>
              <a:rPr lang="de-DE" sz="1600" dirty="0"/>
              <a:t> </a:t>
            </a:r>
            <a:r>
              <a:rPr lang="de-DE" sz="1600" dirty="0" err="1"/>
              <a:t>budov</a:t>
            </a:r>
            <a:r>
              <a:rPr lang="de-DE" sz="1600" dirty="0"/>
              <a:t> a </a:t>
            </a:r>
            <a:r>
              <a:rPr lang="de-DE" sz="1600" dirty="0" err="1"/>
              <a:t>čtvrtí</a:t>
            </a:r>
            <a:r>
              <a:rPr lang="de-DE" sz="1600" dirty="0"/>
              <a:t> </a:t>
            </a:r>
            <a:r>
              <a:rPr lang="de-DE" sz="1600" dirty="0" err="1"/>
              <a:t>za</a:t>
            </a:r>
            <a:r>
              <a:rPr lang="de-DE" sz="1600" dirty="0"/>
              <a:t> </a:t>
            </a:r>
            <a:r>
              <a:rPr lang="de-DE" sz="1600" dirty="0" err="1"/>
              <a:t>účelem</a:t>
            </a:r>
            <a:r>
              <a:rPr lang="de-DE" sz="1600" dirty="0"/>
              <a:t> </a:t>
            </a:r>
            <a:r>
              <a:rPr lang="de-DE" sz="1600" dirty="0" err="1"/>
              <a:t>identifikace</a:t>
            </a:r>
            <a:r>
              <a:rPr lang="de-DE" sz="1600" dirty="0"/>
              <a:t> </a:t>
            </a:r>
            <a:r>
              <a:rPr lang="de-DE" sz="1600" dirty="0" err="1"/>
              <a:t>rizik</a:t>
            </a:r>
            <a:r>
              <a:rPr lang="de-DE" sz="1600" dirty="0"/>
              <a:t> a </a:t>
            </a:r>
            <a:r>
              <a:rPr lang="de-DE" sz="1600" dirty="0" err="1"/>
              <a:t>stanovení</a:t>
            </a:r>
            <a:r>
              <a:rPr lang="de-DE" sz="1600" dirty="0"/>
              <a:t> </a:t>
            </a:r>
            <a:r>
              <a:rPr lang="cs-CZ" sz="1600" dirty="0"/>
              <a:t>výchozího bodu</a:t>
            </a:r>
            <a:r>
              <a:rPr lang="de-DE" sz="1600" dirty="0"/>
              <a:t> pro </a:t>
            </a:r>
            <a:r>
              <a:rPr lang="de-DE" sz="1600" dirty="0" err="1"/>
              <a:t>budoucí</a:t>
            </a:r>
            <a:r>
              <a:rPr lang="de-DE" sz="1600" dirty="0"/>
              <a:t> </a:t>
            </a:r>
            <a:r>
              <a:rPr lang="de-DE" sz="1600" dirty="0" err="1"/>
              <a:t>cíle</a:t>
            </a: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/>
          </a:p>
        </p:txBody>
      </p:sp>
      <p:sp>
        <p:nvSpPr>
          <p:cNvPr id="502" name="Google Shape;502;p20"/>
          <p:cNvSpPr/>
          <p:nvPr/>
        </p:nvSpPr>
        <p:spPr>
          <a:xfrm>
            <a:off x="323850" y="1506694"/>
            <a:ext cx="7975600" cy="3332800"/>
          </a:xfrm>
          <a:prstGeom prst="roundRect">
            <a:avLst>
              <a:gd name="adj" fmla="val 16667"/>
            </a:avLst>
          </a:prstGeom>
          <a:solidFill>
            <a:srgbClr val="F8FCF6"/>
          </a:solidFill>
          <a:ln w="19050" cap="flat" cmpd="sng">
            <a:solidFill>
              <a:srgbClr val="3C48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3" name="Google Shape;503;p20"/>
          <p:cNvSpPr txBox="1"/>
          <p:nvPr/>
        </p:nvSpPr>
        <p:spPr>
          <a:xfrm>
            <a:off x="365125" y="1559659"/>
            <a:ext cx="7839250" cy="28737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5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Hlavní</a:t>
            </a:r>
            <a:r>
              <a:rPr lang="de-DE" sz="15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úkoly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Hodnocení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současného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stavu</a:t>
            </a:r>
            <a:br>
              <a:rPr lang="de-DE" sz="15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Každé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kritérium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budovy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/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čtvrti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sousedství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 je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hodnoceno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vůči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referenčním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hodnotám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stanoveným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ve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fázi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2.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Hodnoty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ukazatelů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jsou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normalizovány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pro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výpočet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úrovně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rizika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21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Přiřazení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v</a:t>
            </a:r>
            <a:r>
              <a:rPr lang="de-DE" sz="15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áhy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prioritizace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) a </a:t>
            </a: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řazení</a:t>
            </a:r>
            <a:b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-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Kritéria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jsou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následně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cs-CZ" dirty="0" err="1">
                <a:solidFill>
                  <a:schemeClr val="dk1"/>
                </a:solidFill>
                <a:latin typeface="Trebuchet MS"/>
                <a:sym typeface="Trebuchet MS"/>
              </a:rPr>
              <a:t>váhována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,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což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je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strategický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krok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v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gesci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obce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,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především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technického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koordinátora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.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Výkonnostní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/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rizikové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skóre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ukazuje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,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zda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prvky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fungují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dobře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,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nebo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vyžadují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pozornost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.</a:t>
            </a:r>
            <a:b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</a:b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-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Odborníci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prioritizují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kritéria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,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aby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zdůraznili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nejkritičtější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slabiny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.</a:t>
            </a:r>
            <a:endParaRPr dirty="0">
              <a:solidFill>
                <a:schemeClr val="dk1"/>
              </a:solidFill>
              <a:latin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Identifikace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slab</a:t>
            </a:r>
            <a:r>
              <a:rPr lang="cs-CZ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ých</a:t>
            </a:r>
            <a:r>
              <a:rPr lang="cs-CZ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míst</a:t>
            </a:r>
            <a:br>
              <a:rPr lang="de-DE" sz="15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-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Slabá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místa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jsou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priori</a:t>
            </a:r>
            <a:r>
              <a:rPr lang="cs-CZ" dirty="0">
                <a:solidFill>
                  <a:schemeClr val="dk1"/>
                </a:solidFill>
                <a:latin typeface="Trebuchet MS"/>
                <a:sym typeface="Trebuchet MS"/>
              </a:rPr>
              <a:t>ti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zována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na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základě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cs-CZ" dirty="0">
                <a:solidFill>
                  <a:schemeClr val="dk1"/>
                </a:solidFill>
                <a:latin typeface="Trebuchet MS"/>
                <a:sym typeface="Trebuchet MS"/>
              </a:rPr>
              <a:t>porovnání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skóre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cs-CZ" dirty="0">
                <a:solidFill>
                  <a:schemeClr val="dk1"/>
                </a:solidFill>
                <a:latin typeface="Trebuchet MS"/>
                <a:sym typeface="Trebuchet MS"/>
              </a:rPr>
              <a:t>s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referenčním</a:t>
            </a:r>
            <a:r>
              <a:rPr lang="cs-CZ" dirty="0">
                <a:solidFill>
                  <a:schemeClr val="dk1"/>
                </a:solidFill>
                <a:latin typeface="Trebuchet MS"/>
                <a:sym typeface="Trebuchet MS"/>
              </a:rPr>
              <a:t>i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hodnot</a:t>
            </a:r>
            <a:r>
              <a:rPr lang="cs-CZ" dirty="0" err="1">
                <a:solidFill>
                  <a:schemeClr val="dk1"/>
                </a:solidFill>
                <a:latin typeface="Trebuchet MS"/>
                <a:sym typeface="Trebuchet MS"/>
              </a:rPr>
              <a:t>ami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.</a:t>
            </a:r>
            <a:b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</a:b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-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Zahrnuje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jak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kvantitativní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data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z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RBTool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/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RNTool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,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tak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kvalitativní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vstupy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od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uživatelů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(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průzkumy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/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workshopy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).</a:t>
            </a:r>
            <a:b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</a:b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-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Odhaluje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zranitelnosti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stavebních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prv</a:t>
            </a:r>
            <a:r>
              <a:rPr lang="cs-CZ" dirty="0" err="1">
                <a:solidFill>
                  <a:schemeClr val="dk1"/>
                </a:solidFill>
                <a:latin typeface="Trebuchet MS"/>
                <a:sym typeface="Trebuchet MS"/>
              </a:rPr>
              <a:t>ků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,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systém</a:t>
            </a:r>
            <a:r>
              <a:rPr lang="cs-CZ" dirty="0">
                <a:solidFill>
                  <a:schemeClr val="dk1"/>
                </a:solidFill>
                <a:latin typeface="Trebuchet MS"/>
                <a:sym typeface="Trebuchet MS"/>
              </a:rPr>
              <a:t>ů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cs-CZ" dirty="0">
                <a:solidFill>
                  <a:schemeClr val="dk1"/>
                </a:solidFill>
                <a:latin typeface="Trebuchet MS"/>
                <a:sym typeface="Trebuchet MS"/>
              </a:rPr>
              <a:t>v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budov</a:t>
            </a:r>
            <a:r>
              <a:rPr lang="cs-CZ" dirty="0" err="1">
                <a:solidFill>
                  <a:schemeClr val="dk1"/>
                </a:solidFill>
                <a:latin typeface="Trebuchet MS"/>
                <a:sym typeface="Trebuchet MS"/>
              </a:rPr>
              <a:t>ách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a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jejich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funkčnosti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.</a:t>
            </a:r>
            <a:endParaRPr dirty="0">
              <a:solidFill>
                <a:schemeClr val="dk1"/>
              </a:solidFill>
              <a:latin typeface="Trebuchet MS"/>
              <a:sym typeface="Trebuchet MS"/>
            </a:endParaRPr>
          </a:p>
        </p:txBody>
      </p:sp>
      <p:sp>
        <p:nvSpPr>
          <p:cNvPr id="504" name="Google Shape;504;p20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Analýza</a:t>
            </a:r>
            <a:r>
              <a:rPr lang="de-DE" sz="1000" b="1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současného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stavu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a</a:t>
            </a:r>
            <a:r>
              <a:rPr lang="de-DE" sz="1000" b="1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b="1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identifikace</a:t>
            </a:r>
            <a:r>
              <a:rPr lang="de-DE" sz="1000" b="1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klíčových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slabin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městských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oblastí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budov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pro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adaptaci</a:t>
            </a:r>
            <a:endParaRPr sz="1000" i="1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21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Analýza </a:t>
            </a:r>
            <a:r>
              <a:rPr lang="de-DE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současného stavu a </a:t>
            </a:r>
            <a:r>
              <a:rPr lang="de-DE" sz="1000" b="1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identifikace </a:t>
            </a:r>
            <a:r>
              <a:rPr lang="de-DE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klíčových slabin městských oblastí a budov pro adaptaci</a:t>
            </a:r>
            <a:endParaRPr sz="1000" i="1" u="none" strike="noStrike" cap="non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1" name="Google Shape;511;p21"/>
              <p:cNvSpPr txBox="1"/>
              <p:nvPr/>
            </p:nvSpPr>
            <p:spPr>
              <a:xfrm>
                <a:off x="193476" y="3171944"/>
                <a:ext cx="8509634" cy="16419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457200" marR="0" lvl="0" indent="-2286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2"/>
                  </a:buClr>
                  <a:buSzPts val="1760"/>
                  <a:buFont typeface="Trebuchet MS"/>
                  <a:buNone/>
                </a:pPr>
                <a:endParaRPr lang="cs-CZ" sz="1100" dirty="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  <a:p>
                <a:pPr marL="457200" marR="0" lvl="0" indent="-2286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2"/>
                  </a:buClr>
                  <a:buSzPts val="1760"/>
                  <a:buFont typeface="Trebuchet MS"/>
                  <a:buNone/>
                </a:pPr>
                <a:r>
                  <a:rPr lang="cs-CZ" sz="1100" dirty="0" err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Pokud</a:t>
                </a:r>
                <a:r>
                  <a:rPr lang="cs-CZ" sz="1100" b="0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</a:t>
                </a:r>
                <a:r>
                  <a:rPr lang="cs-CZ" sz="1100" b="1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LIB </a:t>
                </a:r>
                <a:r>
                  <a:rPr lang="cs-CZ" sz="1100" b="0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(</a:t>
                </a:r>
                <a:r>
                  <a:rPr lang="cs-CZ" sz="1100" b="0" i="0" u="none" strike="noStrike" cap="none" dirty="0" err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lower</a:t>
                </a:r>
                <a:r>
                  <a:rPr lang="cs-CZ" sz="1100" b="0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</a:t>
                </a:r>
                <a:r>
                  <a:rPr lang="cs-CZ" sz="1100" b="0" i="0" u="none" strike="noStrike" cap="none" dirty="0" err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is</a:t>
                </a:r>
                <a:r>
                  <a:rPr lang="cs-CZ" sz="1100" b="0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</a:t>
                </a:r>
                <a:r>
                  <a:rPr lang="cs-CZ" sz="1100" b="0" i="0" u="none" strike="noStrike" cap="none" dirty="0" err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better</a:t>
                </a:r>
                <a:r>
                  <a:rPr lang="cs-CZ" sz="1100" b="0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= </a:t>
                </a:r>
                <a:r>
                  <a:rPr lang="cs-CZ" sz="1100" b="0" i="0" u="none" strike="noStrike" cap="none" dirty="0" err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nižší</a:t>
                </a:r>
                <a:r>
                  <a:rPr lang="cs-CZ" sz="1100" b="0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je </a:t>
                </a:r>
                <a:r>
                  <a:rPr lang="cs-CZ" sz="1100" b="0" i="0" u="none" strike="noStrike" cap="none" dirty="0" err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lepší</a:t>
                </a:r>
                <a:r>
                  <a:rPr lang="cs-CZ" sz="1100" b="0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):</a:t>
                </a:r>
              </a:p>
              <a:p>
                <a:pPr marL="457200" marR="0" lvl="0" indent="-2286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2"/>
                  </a:buClr>
                  <a:buSzPts val="1760"/>
                  <a:buFont typeface="Trebuchet MS"/>
                  <a:buNone/>
                </a:pPr>
                <a:endParaRPr lang="cs-CZ" sz="1600" b="0" i="0" u="none" strike="noStrike" cap="none" dirty="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  <a:p>
                <a:pPr marL="457200" marR="0" lvl="0" indent="-2286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2"/>
                  </a:buClr>
                  <a:buSzPts val="1760"/>
                  <a:buFont typeface="Arial"/>
                  <a:buChar char="•"/>
                </a:pPr>
                <a:r>
                  <a:rPr lang="cs-CZ" sz="1100" b="0" i="0" u="none" strike="noStrike" cap="none" dirty="0" err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Optimální</a:t>
                </a:r>
                <a:r>
                  <a:rPr lang="cs-CZ" sz="1100" b="0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</a:t>
                </a:r>
                <a:r>
                  <a:rPr lang="cs-CZ" sz="1100" b="0" i="0" u="none" strike="noStrike" cap="none" dirty="0" err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referenční</a:t>
                </a:r>
                <a:r>
                  <a:rPr lang="cs-CZ" sz="1100" b="0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</a:t>
                </a:r>
                <a:r>
                  <a:rPr lang="cs-CZ" sz="1100" b="0" i="0" u="none" strike="noStrike" cap="none" dirty="0" err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hodnota</a:t>
                </a:r>
                <a:r>
                  <a:rPr lang="cs-CZ" sz="1100" b="0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(</a:t>
                </a:r>
                <a:r>
                  <a:rPr lang="cs-CZ" sz="1100" b="0" i="0" u="none" strike="noStrike" cap="none" dirty="0" err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skóre</a:t>
                </a:r>
                <a:r>
                  <a:rPr lang="cs-CZ" sz="1100" b="0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= 0) → 0 % </a:t>
                </a:r>
                <a:r>
                  <a:rPr lang="cs-CZ" sz="1100" b="0" i="0" u="none" strike="noStrike" cap="none" dirty="0" err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vchodů</a:t>
                </a:r>
                <a:r>
                  <a:rPr lang="cs-CZ" sz="1100" b="0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do </a:t>
                </a:r>
                <a:r>
                  <a:rPr lang="cs-CZ" sz="1100" b="0" i="0" u="none" strike="noStrike" cap="none" dirty="0" err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budovy</a:t>
                </a:r>
                <a:r>
                  <a:rPr lang="cs-CZ" sz="1100" b="0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</a:t>
                </a:r>
                <a:r>
                  <a:rPr lang="cs-CZ" sz="1100" b="0" i="0" u="none" strike="noStrike" cap="none" dirty="0" err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pod</a:t>
                </a:r>
                <a:r>
                  <a:rPr lang="cs-CZ" sz="1100" b="0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</a:t>
                </a:r>
                <a:r>
                  <a:rPr lang="cs-CZ" sz="1100" b="0" i="0" u="none" strike="noStrike" cap="none" dirty="0" err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úrovní</a:t>
                </a:r>
                <a:r>
                  <a:rPr lang="cs-CZ" sz="1100" b="0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</a:t>
                </a:r>
                <a:r>
                  <a:rPr lang="cs-CZ" sz="1100" b="0" i="0" u="none" strike="noStrike" cap="none" dirty="0" err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terénu</a:t>
                </a:r>
                <a:endParaRPr lang="cs-CZ" sz="2200" b="0" i="0" u="none" strike="noStrike" cap="none" dirty="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  <a:p>
                <a:pPr marL="457200" marR="0" lvl="0" indent="-2286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2"/>
                  </a:buClr>
                  <a:buSzPts val="1760"/>
                  <a:buFont typeface="Arial"/>
                  <a:buChar char="•"/>
                </a:pPr>
                <a:r>
                  <a:rPr lang="cs-CZ" sz="1100" dirty="0" err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Kritická</a:t>
                </a:r>
                <a:r>
                  <a:rPr lang="cs-CZ" sz="1100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</a:t>
                </a:r>
                <a:r>
                  <a:rPr lang="cs-CZ" sz="1100" dirty="0" err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referenční</a:t>
                </a:r>
                <a:r>
                  <a:rPr lang="cs-CZ" sz="1100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</a:t>
                </a:r>
                <a:r>
                  <a:rPr lang="cs-CZ" sz="1100" dirty="0" err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hodnota</a:t>
                </a:r>
                <a:r>
                  <a:rPr lang="cs-CZ" sz="1100" b="0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(score = 1) → 30% </a:t>
                </a:r>
                <a:r>
                  <a:rPr lang="cs-CZ" sz="1100" b="0" i="0" u="none" strike="noStrike" cap="none" dirty="0" err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vchodů</a:t>
                </a:r>
                <a:r>
                  <a:rPr lang="cs-CZ" sz="1100" b="0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do </a:t>
                </a:r>
                <a:r>
                  <a:rPr lang="cs-CZ" sz="1100" b="0" i="0" u="none" strike="noStrike" cap="none" dirty="0" err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budovy</a:t>
                </a:r>
                <a:r>
                  <a:rPr lang="cs-CZ" sz="1100" b="0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</a:t>
                </a:r>
                <a:r>
                  <a:rPr lang="cs-CZ" sz="1100" b="0" i="0" u="none" strike="noStrike" cap="none" dirty="0" err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pod</a:t>
                </a:r>
                <a:r>
                  <a:rPr lang="cs-CZ" sz="1100" b="0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</a:t>
                </a:r>
                <a:r>
                  <a:rPr lang="cs-CZ" sz="1100" b="0" i="0" u="none" strike="noStrike" cap="none" dirty="0" err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úrovní</a:t>
                </a:r>
                <a:r>
                  <a:rPr lang="cs-CZ" sz="1100" b="0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</a:t>
                </a:r>
                <a:r>
                  <a:rPr lang="cs-CZ" sz="1100" b="0" i="0" u="none" strike="noStrike" cap="none" dirty="0" err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terénu</a:t>
                </a:r>
                <a:endParaRPr lang="cs-CZ" sz="2200" b="0" i="0" u="none" strike="noStrike" cap="none" dirty="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  <a:p>
                <a:pPr marL="457200" marR="0" lvl="0" indent="-2286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2"/>
                  </a:buClr>
                  <a:buSzPts val="1760"/>
                  <a:buFont typeface="Arial"/>
                  <a:buChar char="•"/>
                </a:pPr>
                <a:r>
                  <a:rPr lang="cs-CZ" sz="1100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Zjištěná </a:t>
                </a:r>
                <a:r>
                  <a:rPr lang="cs-CZ" sz="1100" dirty="0" err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hodnota</a:t>
                </a:r>
                <a:r>
                  <a:rPr lang="cs-CZ" sz="1100" b="0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→ ~19,5% </a:t>
                </a:r>
                <a:r>
                  <a:rPr lang="cs-CZ" sz="1100" b="0" i="0" u="none" strike="noStrike" cap="none" dirty="0" err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vchodů</a:t>
                </a:r>
                <a:r>
                  <a:rPr lang="cs-CZ" sz="1100" b="0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do </a:t>
                </a:r>
                <a:r>
                  <a:rPr lang="cs-CZ" sz="1100" b="0" i="0" u="none" strike="noStrike" cap="none" dirty="0" err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budovy</a:t>
                </a:r>
                <a:r>
                  <a:rPr lang="cs-CZ" sz="1100" b="0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</a:t>
                </a:r>
                <a:r>
                  <a:rPr lang="cs-CZ" sz="1100" b="0" i="0" u="none" strike="noStrike" cap="none" dirty="0" err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pod</a:t>
                </a:r>
                <a:r>
                  <a:rPr lang="cs-CZ" sz="1100" b="0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</a:t>
                </a:r>
                <a:r>
                  <a:rPr lang="cs-CZ" sz="1100" b="0" i="0" u="none" strike="noStrike" cap="none" dirty="0" err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úrovní</a:t>
                </a:r>
                <a:r>
                  <a:rPr lang="cs-CZ" sz="1100" b="0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</a:t>
                </a:r>
                <a:r>
                  <a:rPr lang="cs-CZ" sz="1100" b="0" i="0" u="none" strike="noStrike" cap="none" dirty="0" err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terénu</a:t>
                </a:r>
                <a:endParaRPr lang="cs-CZ" sz="1100" b="0" i="0" u="none" strike="noStrike" cap="none" dirty="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  <a:p>
                <a:pPr marL="457200" marR="0" lvl="0" indent="-2286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2"/>
                  </a:buClr>
                  <a:buSzPts val="1760"/>
                  <a:buFont typeface="Arial"/>
                  <a:buChar char="•"/>
                </a:pPr>
                <a:endParaRPr lang="cs-CZ" sz="1100" b="0" i="0" u="none" strike="noStrike" cap="none" dirty="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  <a:p>
                <a:pPr marL="228600">
                  <a:buClr>
                    <a:schemeClr val="lt2"/>
                  </a:buClr>
                  <a:buSzPts val="1760"/>
                </a:pPr>
                <a:r>
                  <a:rPr lang="cs-CZ" sz="2400" dirty="0">
                    <a:latin typeface="Trebuchet MS" panose="020B0603020202020204" pitchFamily="34" charset="0"/>
                  </a:rPr>
                  <a:t>​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cs-CZ" sz="1100" b="1" spc="-10" dirty="0">
                        <a:latin typeface="Trebuchet MS" panose="020B0603020202020204" pitchFamily="34" charset="0"/>
                      </a:rPr>
                      <m:t>Normaliz</m:t>
                    </m:r>
                    <m:r>
                      <m:rPr>
                        <m:nor/>
                      </m:rPr>
                      <a:rPr lang="cs-CZ" sz="1100" b="1" i="0" spc="-10" dirty="0" smtClean="0">
                        <a:latin typeface="Trebuchet MS" panose="020B0603020202020204" pitchFamily="34" charset="0"/>
                      </a:rPr>
                      <m:t>ovan</m:t>
                    </m:r>
                    <m:r>
                      <m:rPr>
                        <m:nor/>
                      </m:rPr>
                      <a:rPr lang="cs-CZ" sz="1100" b="0" i="0" spc="-10" dirty="0" smtClean="0">
                        <a:latin typeface="Trebuchet MS" panose="020B0603020202020204" pitchFamily="34" charset="0"/>
                      </a:rPr>
                      <m:t>é </m:t>
                    </m:r>
                    <m:r>
                      <m:rPr>
                        <m:nor/>
                      </m:rPr>
                      <a:rPr lang="cs-CZ" sz="1100" b="0" i="0" spc="-10" dirty="0" smtClean="0">
                        <a:latin typeface="Trebuchet MS" panose="020B0603020202020204" pitchFamily="34" charset="0"/>
                      </a:rPr>
                      <m:t>sk</m:t>
                    </m:r>
                    <m:r>
                      <m:rPr>
                        <m:nor/>
                      </m:rPr>
                      <a:rPr lang="cs-CZ" sz="1100" b="0" i="0" spc="-10" dirty="0" smtClean="0">
                        <a:latin typeface="Trebuchet MS" panose="020B0603020202020204" pitchFamily="34" charset="0"/>
                      </a:rPr>
                      <m:t>ó</m:t>
                    </m:r>
                    <m:r>
                      <m:rPr>
                        <m:nor/>
                      </m:rPr>
                      <a:rPr lang="cs-CZ" sz="1100" b="0" i="0" spc="-10" dirty="0" smtClean="0">
                        <a:latin typeface="Trebuchet MS" panose="020B0603020202020204" pitchFamily="34" charset="0"/>
                      </a:rPr>
                      <m:t>re</m:t>
                    </m:r>
                    <m:r>
                      <m:rPr>
                        <m:nor/>
                      </m:rPr>
                      <a:rPr lang="cs-CZ" sz="1100" dirty="0">
                        <a:latin typeface="Trebuchet MS" panose="020B0603020202020204" pitchFamily="34" charset="0"/>
                      </a:rPr>
                      <m:t>= </m:t>
                    </m:r>
                    <m:f>
                      <m:fPr>
                        <m:ctrlPr>
                          <a:rPr lang="ar-AE" sz="1100" i="1" spc="-2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cs-CZ" sz="1100" spc="-20" dirty="0" smtClean="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rPr>
                          <m:t>Optim</m:t>
                        </m:r>
                        <m:r>
                          <m:rPr>
                            <m:nor/>
                          </m:rPr>
                          <a:rPr lang="cs-CZ" sz="1100" spc="-20" dirty="0" smtClean="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rPr>
                          <m:t>á</m:t>
                        </m:r>
                        <m:r>
                          <m:rPr>
                            <m:nor/>
                          </m:rPr>
                          <a:rPr lang="cs-CZ" sz="1100" spc="-20" dirty="0" smtClean="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rPr>
                          <m:t>ln</m:t>
                        </m:r>
                        <m:r>
                          <m:rPr>
                            <m:nor/>
                          </m:rPr>
                          <a:rPr lang="cs-CZ" sz="1100" spc="-20" dirty="0" smtClean="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rPr>
                          <m:t>í </m:t>
                        </m:r>
                        <m:r>
                          <m:rPr>
                            <m:nor/>
                          </m:rPr>
                          <a:rPr lang="cs-CZ" sz="1100" spc="-20" dirty="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rPr>
                          <m:t>referen</m:t>
                        </m:r>
                        <m:r>
                          <m:rPr>
                            <m:nor/>
                          </m:rPr>
                          <a:rPr lang="cs-CZ" sz="1100" spc="-20" dirty="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rPr>
                          <m:t>č</m:t>
                        </m:r>
                        <m:r>
                          <m:rPr>
                            <m:nor/>
                          </m:rPr>
                          <a:rPr lang="cs-CZ" sz="1100" spc="-20" dirty="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rPr>
                          <m:t>n</m:t>
                        </m:r>
                        <m:r>
                          <m:rPr>
                            <m:nor/>
                          </m:rPr>
                          <a:rPr lang="cs-CZ" sz="1100" spc="-20" dirty="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rPr>
                          <m:t>í </m:t>
                        </m:r>
                        <m:r>
                          <m:rPr>
                            <m:nor/>
                          </m:rPr>
                          <a:rPr lang="cs-CZ" sz="1100" spc="-20" dirty="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rPr>
                          <m:t>hodnota</m:t>
                        </m:r>
                        <m:r>
                          <m:rPr>
                            <m:nor/>
                          </m:rPr>
                          <a:rPr lang="cs-CZ" sz="1100" b="0" i="0" spc="-20" dirty="0" smtClean="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cs-CZ" sz="1100" spc="-20" dirty="0">
                            <a:latin typeface="Trebuchet MS" panose="020B0603020202020204" pitchFamily="34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cs-CZ" sz="1100" b="0" i="0" spc="-20" dirty="0" smtClean="0">
                            <a:latin typeface="Trebuchet MS" panose="020B0603020202020204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cs-CZ" sz="1100" spc="-20" dirty="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rPr>
                          <m:t>Zji</m:t>
                        </m:r>
                        <m:r>
                          <m:rPr>
                            <m:nor/>
                          </m:rPr>
                          <a:rPr lang="cs-CZ" sz="1100" spc="-20" dirty="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rPr>
                          <m:t>š</m:t>
                        </m:r>
                        <m:r>
                          <m:rPr>
                            <m:nor/>
                          </m:rPr>
                          <a:rPr lang="cs-CZ" sz="1100" spc="-20" dirty="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rPr>
                          <m:t>t</m:t>
                        </m:r>
                        <m:r>
                          <m:rPr>
                            <m:nor/>
                          </m:rPr>
                          <a:rPr lang="cs-CZ" sz="1100" spc="-20" dirty="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rPr>
                          <m:t>ě</m:t>
                        </m:r>
                        <m:r>
                          <m:rPr>
                            <m:nor/>
                          </m:rPr>
                          <a:rPr lang="cs-CZ" sz="1100" spc="-20" dirty="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rPr>
                          <m:t>n</m:t>
                        </m:r>
                        <m:r>
                          <m:rPr>
                            <m:nor/>
                          </m:rPr>
                          <a:rPr lang="cs-CZ" sz="1100" spc="-20" dirty="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rPr>
                          <m:t>á </m:t>
                        </m:r>
                        <m:r>
                          <m:rPr>
                            <m:nor/>
                          </m:rPr>
                          <a:rPr lang="cs-CZ" sz="1100" spc="-20" dirty="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rPr>
                          <m:t>hodnota</m:t>
                        </m:r>
                      </m:num>
                      <m:den>
                        <m:r>
                          <m:rPr>
                            <m:nor/>
                          </m:rPr>
                          <a:rPr lang="cs-CZ" sz="1100" spc="-20" dirty="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rPr>
                          <m:t>Optim</m:t>
                        </m:r>
                        <m:r>
                          <m:rPr>
                            <m:nor/>
                          </m:rPr>
                          <a:rPr lang="cs-CZ" sz="1100" spc="-20" dirty="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rPr>
                          <m:t>á</m:t>
                        </m:r>
                        <m:r>
                          <m:rPr>
                            <m:nor/>
                          </m:rPr>
                          <a:rPr lang="cs-CZ" sz="1100" spc="-20" dirty="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rPr>
                          <m:t>ln</m:t>
                        </m:r>
                        <m:r>
                          <m:rPr>
                            <m:nor/>
                          </m:rPr>
                          <a:rPr lang="cs-CZ" sz="1100" spc="-20" dirty="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rPr>
                          <m:t>í </m:t>
                        </m:r>
                        <m:r>
                          <m:rPr>
                            <m:nor/>
                          </m:rPr>
                          <a:rPr lang="cs-CZ" sz="1100" spc="-20" dirty="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rPr>
                          <m:t>referen</m:t>
                        </m:r>
                        <m:r>
                          <m:rPr>
                            <m:nor/>
                          </m:rPr>
                          <a:rPr lang="cs-CZ" sz="1100" spc="-20" dirty="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rPr>
                          <m:t>č</m:t>
                        </m:r>
                        <m:r>
                          <m:rPr>
                            <m:nor/>
                          </m:rPr>
                          <a:rPr lang="cs-CZ" sz="1100" spc="-20" dirty="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rPr>
                          <m:t>n</m:t>
                        </m:r>
                        <m:r>
                          <m:rPr>
                            <m:nor/>
                          </m:rPr>
                          <a:rPr lang="cs-CZ" sz="1100" spc="-20" dirty="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rPr>
                          <m:t>í </m:t>
                        </m:r>
                        <m:r>
                          <m:rPr>
                            <m:nor/>
                          </m:rPr>
                          <a:rPr lang="cs-CZ" sz="1100" spc="-20" dirty="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rPr>
                          <m:t>hodnota</m:t>
                        </m:r>
                        <m:r>
                          <a:rPr lang="cs-CZ" sz="1100" b="0" i="0" spc="-20" dirty="0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Trebuchet MS"/>
                            <a:cs typeface="Trebuchet MS"/>
                            <a:sym typeface="Trebuchet MS"/>
                          </a:rPr>
                          <m:t> </m:t>
                        </m:r>
                        <m:r>
                          <a:rPr lang="cs-CZ" sz="1100" spc="-20" dirty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cs-CZ" sz="1100" b="0" i="0" spc="-20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cs-CZ" sz="1100" spc="-20" dirty="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rPr>
                          <m:t>Kritick</m:t>
                        </m:r>
                        <m:r>
                          <m:rPr>
                            <m:nor/>
                          </m:rPr>
                          <a:rPr lang="cs-CZ" sz="1100" spc="-20" dirty="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rPr>
                          <m:t>á </m:t>
                        </m:r>
                        <m:r>
                          <m:rPr>
                            <m:nor/>
                          </m:rPr>
                          <a:rPr lang="cs-CZ" sz="1100" spc="-20" dirty="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rPr>
                          <m:t>referen</m:t>
                        </m:r>
                        <m:r>
                          <m:rPr>
                            <m:nor/>
                          </m:rPr>
                          <a:rPr lang="cs-CZ" sz="1100" spc="-20" dirty="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rPr>
                          <m:t>č</m:t>
                        </m:r>
                        <m:r>
                          <m:rPr>
                            <m:nor/>
                          </m:rPr>
                          <a:rPr lang="cs-CZ" sz="1100" spc="-20" dirty="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rPr>
                          <m:t>n</m:t>
                        </m:r>
                        <m:r>
                          <m:rPr>
                            <m:nor/>
                          </m:rPr>
                          <a:rPr lang="cs-CZ" sz="1100" spc="-20" dirty="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rPr>
                          <m:t>í </m:t>
                        </m:r>
                        <m:r>
                          <m:rPr>
                            <m:nor/>
                          </m:rPr>
                          <a:rPr lang="cs-CZ" sz="1100" spc="-20" dirty="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rPr>
                          <m:t>hodnota</m:t>
                        </m:r>
                      </m:den>
                    </m:f>
                    <m:r>
                      <m:rPr>
                        <m:nor/>
                      </m:rPr>
                      <a:rPr lang="ar-AE" sz="1100" dirty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ar-AE" sz="1100" dirty="0">
                        <a:latin typeface="Cambria Math" panose="02040503050406030204" pitchFamily="18" charset="0"/>
                      </a:rPr>
                      <m:t>;  </m:t>
                    </m:r>
                    <m:r>
                      <m:rPr>
                        <m:nor/>
                      </m:rPr>
                      <a:rPr lang="cs-CZ" sz="1100" b="1" spc="-10" dirty="0">
                        <a:latin typeface="Trebuchet MS" panose="020B0603020202020204" pitchFamily="34" charset="0"/>
                      </a:rPr>
                      <m:t>Normal</m:t>
                    </m:r>
                    <m:r>
                      <m:rPr>
                        <m:nor/>
                      </m:rPr>
                      <a:rPr lang="cs-CZ" sz="1100" b="1" i="0" spc="-10" dirty="0" smtClean="0">
                        <a:latin typeface="Trebuchet MS" panose="020B0603020202020204" pitchFamily="34" charset="0"/>
                      </a:rPr>
                      <m:t>izovan</m:t>
                    </m:r>
                    <m:r>
                      <m:rPr>
                        <m:nor/>
                      </m:rPr>
                      <a:rPr lang="cs-CZ" sz="1100" b="1" i="0" spc="-10" dirty="0" smtClean="0">
                        <a:latin typeface="Trebuchet MS" panose="020B0603020202020204" pitchFamily="34" charset="0"/>
                      </a:rPr>
                      <m:t>é </m:t>
                    </m:r>
                    <m:r>
                      <m:rPr>
                        <m:nor/>
                      </m:rPr>
                      <a:rPr lang="cs-CZ" sz="1100" b="0" i="0" spc="-10" dirty="0" smtClean="0">
                        <a:latin typeface="Trebuchet MS" panose="020B0603020202020204" pitchFamily="34" charset="0"/>
                      </a:rPr>
                      <m:t>sk</m:t>
                    </m:r>
                    <m:r>
                      <m:rPr>
                        <m:nor/>
                      </m:rPr>
                      <a:rPr lang="cs-CZ" sz="1100" b="0" i="0" spc="-10" dirty="0" smtClean="0">
                        <a:latin typeface="Trebuchet MS" panose="020B0603020202020204" pitchFamily="34" charset="0"/>
                      </a:rPr>
                      <m:t>ó</m:t>
                    </m:r>
                    <m:r>
                      <m:rPr>
                        <m:nor/>
                      </m:rPr>
                      <a:rPr lang="cs-CZ" sz="1100" b="0" i="0" spc="-10" dirty="0" smtClean="0">
                        <a:latin typeface="Trebuchet MS" panose="020B0603020202020204" pitchFamily="34" charset="0"/>
                      </a:rPr>
                      <m:t>re</m:t>
                    </m:r>
                    <m:r>
                      <m:rPr>
                        <m:nor/>
                      </m:rPr>
                      <a:rPr lang="cs-CZ" sz="1100" dirty="0">
                        <a:latin typeface="Trebuchet MS" panose="020B0603020202020204" pitchFamily="34" charset="0"/>
                      </a:rPr>
                      <m:t>= </m:t>
                    </m:r>
                    <m:f>
                      <m:fPr>
                        <m:ctrlPr>
                          <a:rPr lang="ar-AE" sz="11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ar-AE" sz="1100">
                            <a:latin typeface="Trebuchet MS" panose="020B0603020202020204" pitchFamily="34" charset="0"/>
                          </a:rPr>
                          <m:t>0 </m:t>
                        </m:r>
                        <m:r>
                          <m:rPr>
                            <m:nor/>
                          </m:rPr>
                          <a:rPr lang="ar-AE" sz="1100">
                            <a:latin typeface="Trebuchet MS" panose="020B0603020202020204" pitchFamily="34" charset="0"/>
                          </a:rPr>
                          <m:t>− </m:t>
                        </m:r>
                        <m:r>
                          <m:rPr>
                            <m:nor/>
                          </m:rPr>
                          <a:rPr lang="ar-AE" sz="1100">
                            <a:latin typeface="Trebuchet MS" panose="020B0603020202020204" pitchFamily="34" charset="0"/>
                          </a:rPr>
                          <m:t>19</m:t>
                        </m:r>
                        <m:r>
                          <m:rPr>
                            <m:nor/>
                          </m:rPr>
                          <a:rPr lang="ar-AE" sz="1100">
                            <a:latin typeface="Trebuchet MS" panose="020B0603020202020204" pitchFamily="34" charset="0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ar-AE" sz="1100">
                            <a:latin typeface="Trebuchet MS" panose="020B0603020202020204" pitchFamily="34" charset="0"/>
                          </a:rPr>
                          <m:t>5</m:t>
                        </m:r>
                      </m:num>
                      <m:den>
                        <m:r>
                          <m:rPr>
                            <m:nor/>
                          </m:rPr>
                          <a:rPr lang="ar-AE" sz="1100">
                            <a:latin typeface="Trebuchet MS" panose="020B0603020202020204" pitchFamily="34" charset="0"/>
                          </a:rPr>
                          <m:t>0 </m:t>
                        </m:r>
                        <m:r>
                          <m:rPr>
                            <m:nor/>
                          </m:rPr>
                          <a:rPr lang="ar-AE" sz="1100">
                            <a:latin typeface="Trebuchet MS" panose="020B0603020202020204" pitchFamily="34" charset="0"/>
                          </a:rPr>
                          <m:t>− </m:t>
                        </m:r>
                        <m:r>
                          <m:rPr>
                            <m:nor/>
                          </m:rPr>
                          <a:rPr lang="ar-AE" sz="1100">
                            <a:latin typeface="Trebuchet MS" panose="020B0603020202020204" pitchFamily="34" charset="0"/>
                          </a:rPr>
                          <m:t>30</m:t>
                        </m:r>
                      </m:den>
                    </m:f>
                  </m:oMath>
                </a14:m>
                <a:r>
                  <a:rPr lang="cs-CZ" sz="1100" dirty="0">
                    <a:latin typeface="Trebuchet MS" panose="020B0603020202020204" pitchFamily="34" charset="0"/>
                  </a:rPr>
                  <a:t> =</a:t>
                </a:r>
                <a:r>
                  <a:rPr lang="cs-CZ" sz="1100" b="1" dirty="0">
                    <a:solidFill>
                      <a:schemeClr val="accent4">
                        <a:lumMod val="75000"/>
                      </a:schemeClr>
                    </a:solidFill>
                    <a:latin typeface="Trebuchet MS" panose="020B0603020202020204" pitchFamily="34" charset="0"/>
                  </a:rPr>
                  <a:t>0,65</a:t>
                </a:r>
                <a:endParaRPr lang="ar-AE" sz="1600" b="1" i="0" u="none" strike="noStrike" cap="none" dirty="0">
                  <a:solidFill>
                    <a:schemeClr val="accent4">
                      <a:lumMod val="75000"/>
                    </a:schemeClr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  <a:p>
                <a:pPr marL="22860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2"/>
                  </a:buClr>
                  <a:buSzPts val="1760"/>
                  <a:buFont typeface="Trebuchet MS"/>
                  <a:buNone/>
                </a:pPr>
                <a:endParaRPr lang="ar-AE" sz="16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514350" marR="0" lvl="0" indent="-17399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2"/>
                  </a:buClr>
                  <a:buSzPts val="1760"/>
                  <a:buFont typeface="Arial"/>
                  <a:buNone/>
                </a:pPr>
                <a:endParaRPr lang="ar-AE" sz="16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514350" marR="0" lvl="0" indent="-17399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2"/>
                  </a:buClr>
                  <a:buSzPts val="1760"/>
                  <a:buFont typeface="Arial"/>
                  <a:buNone/>
                </a:pPr>
                <a:endParaRPr sz="1600" b="0" i="0" u="none" strike="noStrike" cap="none" dirty="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mc:Choice>
        <mc:Fallback xmlns="">
          <p:sp>
            <p:nvSpPr>
              <p:cNvPr id="511" name="Google Shape;511;p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476" y="3171944"/>
                <a:ext cx="8509634" cy="1641966"/>
              </a:xfrm>
              <a:prstGeom prst="rect">
                <a:avLst/>
              </a:prstGeom>
              <a:blipFill>
                <a:blip r:embed="rId3"/>
                <a:stretch>
                  <a:fillRect b="-777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2" name="Google Shape;512;p21"/>
          <p:cNvSpPr/>
          <p:nvPr/>
        </p:nvSpPr>
        <p:spPr>
          <a:xfrm>
            <a:off x="7680422" y="4453232"/>
            <a:ext cx="339806" cy="339801"/>
          </a:xfrm>
          <a:prstGeom prst="rect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513" name="Google Shape;513;p21"/>
          <p:cNvGraphicFramePr/>
          <p:nvPr/>
        </p:nvGraphicFramePr>
        <p:xfrm>
          <a:off x="383614" y="1339056"/>
          <a:ext cx="8182575" cy="1860210"/>
        </p:xfrm>
        <a:graphic>
          <a:graphicData uri="http://schemas.openxmlformats.org/drawingml/2006/table">
            <a:tbl>
              <a:tblPr firstRow="1" firstCol="1" bandRow="1">
                <a:noFill/>
                <a:tableStyleId>{1853B64D-183C-4DB2-8B3D-DD7A569E5B08}</a:tableStyleId>
              </a:tblPr>
              <a:tblGrid>
                <a:gridCol w="1033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7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3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9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90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98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98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198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14950">
                <a:tc gridSpan="8"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 </a:t>
                      </a:r>
                      <a:r>
                        <a:rPr lang="de-DE" sz="1100" b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INTENZIVNÍ SRÁŽKY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725">
                <a:tc gridSpan="8"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 B</a:t>
                      </a:r>
                      <a:r>
                        <a:rPr lang="de-DE" sz="1100" b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UDOVY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7650">
                <a:tc gridSpan="8"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1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</a:t>
                      </a:r>
                      <a:r>
                        <a:rPr lang="de-DE" sz="11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b="1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Riziko poškození pro obyt</a:t>
                      </a:r>
                      <a:r>
                        <a:rPr lang="de-DE" sz="11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né budovy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5600">
                <a:tc>
                  <a:txBody>
                    <a:bodyPr/>
                    <a:lstStyle/>
                    <a:p>
                      <a:pPr marL="67945" marR="0" lvl="0" indent="0" algn="ctr" rtl="0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Kód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11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Kritérium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1100" u="none" strike="noStrike" cap="non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Indi</a:t>
                      </a:r>
                      <a:r>
                        <a:rPr lang="de-DE" sz="11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kátor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4445" marR="0" lvl="0" indent="0" algn="ctr" rtl="0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Jednotka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4445" marR="0" lvl="0" indent="0" algn="ctr" rtl="0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</a:t>
                      </a:r>
                      <a:r>
                        <a:rPr lang="de-DE" sz="11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ozsah hodnot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4445" marR="0" lvl="0" indent="0" algn="ctr" rtl="0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Referenční hodnota</a:t>
                      </a:r>
                      <a:r>
                        <a:rPr lang="de-DE" sz="11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(0)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4445" marR="0" lvl="0" indent="0" algn="ctr" rtl="0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Referenční hodnota</a:t>
                      </a:r>
                      <a:r>
                        <a:rPr lang="de-DE" sz="11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(1)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4445" marR="0" lvl="0" indent="0" algn="ctr" rtl="0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cs-CZ" sz="11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Zjištěná hodnota</a:t>
                      </a:r>
                      <a:endParaRPr lang="cs-CZ" sz="11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8890" marR="8001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A1.1-E.5</a:t>
                      </a:r>
                      <a:endParaRPr sz="11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Vchody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do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budovy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pod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úrovní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terénu</a:t>
                      </a:r>
                      <a:endParaRPr sz="11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231140" lvl="0" indent="0" algn="l" rtl="0">
                        <a:lnSpc>
                          <a:spcPct val="109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Podíl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vchodů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na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úrovni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terénu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nebo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pod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terénem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bez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ochranného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konstrukčního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řešení</a:t>
                      </a:r>
                      <a:endParaRPr sz="11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6350" marR="6350" marT="635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%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LIB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0" i="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0%</a:t>
                      </a:r>
                      <a:endParaRPr sz="1400" u="none" strike="noStrike" cap="none" dirty="0"/>
                    </a:p>
                  </a:txBody>
                  <a:tcPr marL="6350" marR="6350" marT="635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0" i="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&gt; 30%</a:t>
                      </a:r>
                      <a:endParaRPr sz="1400" u="none" strike="noStrike" cap="none" dirty="0"/>
                    </a:p>
                  </a:txBody>
                  <a:tcPr marL="6350" marR="6350" marT="635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1" i="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19,5%</a:t>
                      </a:r>
                      <a:endParaRPr sz="1400" u="none" strike="noStrike" cap="none" dirty="0"/>
                    </a:p>
                  </a:txBody>
                  <a:tcPr marL="6350" marR="6350" marT="635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14" name="Google Shape;514;p21"/>
          <p:cNvSpPr txBox="1">
            <a:spLocks noGrp="1"/>
          </p:cNvSpPr>
          <p:nvPr>
            <p:ph type="body" idx="1"/>
          </p:nvPr>
        </p:nvSpPr>
        <p:spPr>
          <a:xfrm>
            <a:off x="142876" y="950913"/>
            <a:ext cx="6000750" cy="776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 b="1" dirty="0" err="1">
                <a:solidFill>
                  <a:schemeClr val="accent4"/>
                </a:solidFill>
              </a:rPr>
              <a:t>Praktický</a:t>
            </a:r>
            <a:r>
              <a:rPr lang="de-DE" sz="1600" b="1" dirty="0">
                <a:solidFill>
                  <a:schemeClr val="accent4"/>
                </a:solidFill>
              </a:rPr>
              <a:t> </a:t>
            </a:r>
            <a:r>
              <a:rPr lang="de-DE" sz="1600" b="1" dirty="0" err="1">
                <a:solidFill>
                  <a:schemeClr val="accent4"/>
                </a:solidFill>
              </a:rPr>
              <a:t>příklad</a:t>
            </a:r>
            <a:r>
              <a:rPr lang="de-DE" sz="1600" b="1" dirty="0">
                <a:solidFill>
                  <a:schemeClr val="accent4"/>
                </a:solidFill>
              </a:rPr>
              <a:t> </a:t>
            </a:r>
            <a:r>
              <a:rPr lang="de-DE" sz="1600" b="1" dirty="0" err="1">
                <a:solidFill>
                  <a:schemeClr val="accent4"/>
                </a:solidFill>
              </a:rPr>
              <a:t>nástroje</a:t>
            </a:r>
            <a:r>
              <a:rPr lang="de-DE" sz="1600" b="1" dirty="0">
                <a:solidFill>
                  <a:schemeClr val="accent4"/>
                </a:solidFill>
              </a:rPr>
              <a:t> </a:t>
            </a:r>
            <a:r>
              <a:rPr lang="de-DE" sz="1600" b="1" dirty="0" err="1">
                <a:solidFill>
                  <a:schemeClr val="accent4"/>
                </a:solidFill>
              </a:rPr>
              <a:t>RNTool</a:t>
            </a:r>
            <a:r>
              <a:rPr lang="de-DE" sz="1600" b="1" dirty="0">
                <a:solidFill>
                  <a:schemeClr val="accent4"/>
                </a:solidFill>
              </a:rPr>
              <a:t>.</a:t>
            </a:r>
            <a:r>
              <a:rPr lang="de-DE" sz="1600" dirty="0">
                <a:solidFill>
                  <a:schemeClr val="dk1"/>
                </a:solidFill>
              </a:rPr>
              <a:t> </a:t>
            </a:r>
            <a:r>
              <a:rPr lang="de-DE" sz="1600" dirty="0" err="1">
                <a:solidFill>
                  <a:schemeClr val="dk1"/>
                </a:solidFill>
              </a:rPr>
              <a:t>Normali</a:t>
            </a:r>
            <a:r>
              <a:rPr lang="de-DE" sz="1600" dirty="0" err="1"/>
              <a:t>zace</a:t>
            </a:r>
            <a:r>
              <a:rPr lang="de-DE" sz="1600" dirty="0">
                <a:solidFill>
                  <a:schemeClr val="dk1"/>
                </a:solidFill>
              </a:rPr>
              <a:t> </a:t>
            </a:r>
            <a:r>
              <a:rPr lang="de-DE" sz="1600" dirty="0" err="1"/>
              <a:t>hodnot</a:t>
            </a:r>
            <a:r>
              <a:rPr lang="de-DE" sz="1600" dirty="0">
                <a:solidFill>
                  <a:schemeClr val="dk1"/>
                </a:solidFill>
              </a:rPr>
              <a:t>.</a:t>
            </a:r>
            <a:endParaRPr dirty="0"/>
          </a:p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/>
          </a:p>
        </p:txBody>
      </p:sp>
      <p:sp>
        <p:nvSpPr>
          <p:cNvPr id="515" name="Google Shape;515;p21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chemeClr val="dk1"/>
              </a:buClr>
              <a:buSzPts val="2872"/>
            </a:pPr>
            <a:r>
              <a:rPr lang="de-DE" sz="20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3: </a:t>
            </a:r>
            <a:r>
              <a:rPr lang="cs-CZ" sz="20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Analýz</a:t>
            </a:r>
            <a:r>
              <a:rPr lang="de-DE" sz="20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</a:t>
            </a:r>
            <a:endParaRPr sz="2800" b="1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22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Analýza</a:t>
            </a:r>
            <a:r>
              <a:rPr lang="de-DE" sz="1000" b="1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současného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stavu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000" b="1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identifikace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klíčových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slabin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městských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oblastí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budov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pro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adaptaci</a:t>
            </a:r>
            <a:endParaRPr sz="1000" i="1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3" name="Google Shape;523;p22"/>
              <p:cNvSpPr txBox="1"/>
              <p:nvPr/>
            </p:nvSpPr>
            <p:spPr>
              <a:xfrm>
                <a:off x="152401" y="2759774"/>
                <a:ext cx="8423772" cy="15441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457200" marR="0" lvl="0" indent="-2286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2"/>
                  </a:buClr>
                  <a:buSzPts val="1760"/>
                  <a:buFont typeface="Trebuchet MS"/>
                  <a:buNone/>
                </a:pPr>
                <a:endParaRPr sz="1100" dirty="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  <a:p>
                <a:pPr marL="457200" lvl="0" indent="-228600">
                  <a:buClr>
                    <a:schemeClr val="lt2"/>
                  </a:buClr>
                  <a:buSzPts val="1760"/>
                </a:pPr>
                <a:r>
                  <a:rPr lang="de-DE" sz="1100" dirty="0" err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Pokud</a:t>
                </a:r>
                <a:r>
                  <a:rPr lang="de-DE" sz="1100" b="0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</a:t>
                </a:r>
                <a:r>
                  <a:rPr lang="de-DE" sz="1100" b="1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HIB</a:t>
                </a:r>
                <a:r>
                  <a:rPr lang="de-DE" sz="1100" b="0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(</a:t>
                </a:r>
                <a:r>
                  <a:rPr lang="cs-CZ" sz="1100" dirty="0" err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higher</a:t>
                </a:r>
                <a:r>
                  <a:rPr lang="cs-CZ" sz="1100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</a:t>
                </a:r>
                <a:r>
                  <a:rPr lang="cs-CZ" sz="1100" dirty="0" err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is</a:t>
                </a:r>
                <a:r>
                  <a:rPr lang="cs-CZ" sz="1100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</a:t>
                </a:r>
                <a:r>
                  <a:rPr lang="cs-CZ" sz="1100" dirty="0" err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better</a:t>
                </a:r>
                <a:r>
                  <a:rPr lang="cs-CZ" sz="1100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= </a:t>
                </a:r>
                <a:r>
                  <a:rPr lang="de-DE" sz="1100" dirty="0" err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vyšší</a:t>
                </a:r>
                <a:r>
                  <a:rPr lang="de-DE" sz="1100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je </a:t>
                </a:r>
                <a:r>
                  <a:rPr lang="de-DE" sz="1100" dirty="0" err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lepší</a:t>
                </a:r>
                <a:r>
                  <a:rPr lang="de-DE" sz="1100" b="0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):</a:t>
                </a:r>
                <a:endParaRPr sz="2200" b="0" i="0" u="none" strike="noStrike" cap="none" dirty="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2"/>
                  </a:buClr>
                  <a:buSzPts val="1760"/>
                  <a:buFont typeface="Trebuchet MS"/>
                  <a:buNone/>
                </a:pPr>
                <a:endParaRPr sz="1100" b="0" i="0" u="none" strike="noStrike" cap="none" dirty="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  <a:p>
                <a:pPr marL="457200" indent="-228600">
                  <a:buClr>
                    <a:schemeClr val="lt2"/>
                  </a:buClr>
                  <a:buSzPts val="1760"/>
                  <a:buFont typeface="Arial"/>
                  <a:buChar char="•"/>
                </a:pPr>
                <a:r>
                  <a:rPr lang="de-DE" sz="1100" dirty="0" err="1">
                    <a:solidFill>
                      <a:schemeClr val="dk1"/>
                    </a:solidFill>
                    <a:latin typeface="Trebuchet MS"/>
                    <a:sym typeface="Trebuchet MS"/>
                  </a:rPr>
                  <a:t>Optimální</a:t>
                </a:r>
                <a:r>
                  <a:rPr lang="de-DE" sz="1100" dirty="0">
                    <a:solidFill>
                      <a:schemeClr val="dk1"/>
                    </a:solidFill>
                    <a:latin typeface="Trebuchet MS"/>
                    <a:sym typeface="Trebuchet MS"/>
                  </a:rPr>
                  <a:t> </a:t>
                </a:r>
                <a:r>
                  <a:rPr lang="de-DE" sz="1100" dirty="0" err="1">
                    <a:solidFill>
                      <a:schemeClr val="dk1"/>
                    </a:solidFill>
                    <a:latin typeface="Trebuchet MS"/>
                    <a:sym typeface="Trebuchet MS"/>
                  </a:rPr>
                  <a:t>referenční</a:t>
                </a:r>
                <a:r>
                  <a:rPr lang="de-DE" sz="1100" dirty="0">
                    <a:solidFill>
                      <a:schemeClr val="dk1"/>
                    </a:solidFill>
                    <a:latin typeface="Trebuchet MS"/>
                    <a:sym typeface="Trebuchet MS"/>
                  </a:rPr>
                  <a:t> </a:t>
                </a:r>
                <a:r>
                  <a:rPr lang="de-DE" sz="1100" dirty="0" err="1">
                    <a:solidFill>
                      <a:schemeClr val="dk1"/>
                    </a:solidFill>
                    <a:latin typeface="Trebuchet MS"/>
                    <a:sym typeface="Trebuchet MS"/>
                  </a:rPr>
                  <a:t>hodnota</a:t>
                </a:r>
                <a:r>
                  <a:rPr lang="de-DE" sz="1100" dirty="0">
                    <a:solidFill>
                      <a:schemeClr val="dk1"/>
                    </a:solidFill>
                    <a:latin typeface="Trebuchet MS"/>
                    <a:sym typeface="Trebuchet MS"/>
                  </a:rPr>
                  <a:t> (</a:t>
                </a:r>
                <a:r>
                  <a:rPr lang="de-DE" sz="1100" dirty="0" err="1">
                    <a:solidFill>
                      <a:schemeClr val="dk1"/>
                    </a:solidFill>
                    <a:latin typeface="Trebuchet MS"/>
                    <a:sym typeface="Trebuchet MS"/>
                  </a:rPr>
                  <a:t>skóre</a:t>
                </a:r>
                <a:r>
                  <a:rPr lang="de-DE" sz="1100" dirty="0">
                    <a:solidFill>
                      <a:schemeClr val="dk1"/>
                    </a:solidFill>
                    <a:latin typeface="Trebuchet MS"/>
                    <a:sym typeface="Trebuchet MS"/>
                  </a:rPr>
                  <a:t> = 0) → 50 % </a:t>
                </a:r>
                <a:r>
                  <a:rPr lang="de-DE" sz="1100" dirty="0" err="1">
                    <a:solidFill>
                      <a:schemeClr val="dk1"/>
                    </a:solidFill>
                    <a:latin typeface="Trebuchet MS"/>
                    <a:sym typeface="Trebuchet MS"/>
                  </a:rPr>
                  <a:t>střech</a:t>
                </a:r>
                <a:r>
                  <a:rPr lang="de-DE" sz="1100" dirty="0">
                    <a:solidFill>
                      <a:schemeClr val="dk1"/>
                    </a:solidFill>
                    <a:latin typeface="Trebuchet MS"/>
                    <a:sym typeface="Trebuchet MS"/>
                  </a:rPr>
                  <a:t> je </a:t>
                </a:r>
                <a:r>
                  <a:rPr lang="de-DE" sz="1100" dirty="0" err="1">
                    <a:solidFill>
                      <a:schemeClr val="dk1"/>
                    </a:solidFill>
                    <a:latin typeface="Trebuchet MS"/>
                    <a:sym typeface="Trebuchet MS"/>
                  </a:rPr>
                  <a:t>zelených</a:t>
                </a:r>
                <a:endParaRPr sz="1100" dirty="0">
                  <a:solidFill>
                    <a:schemeClr val="dk1"/>
                  </a:solidFill>
                  <a:latin typeface="Trebuchet MS"/>
                  <a:sym typeface="Trebuchet MS"/>
                </a:endParaRPr>
              </a:p>
              <a:p>
                <a:pPr marL="457200" marR="0" lvl="0" indent="-2286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2"/>
                  </a:buClr>
                  <a:buSzPts val="1760"/>
                  <a:buFont typeface="Arial"/>
                  <a:buChar char="•"/>
                </a:pPr>
                <a:r>
                  <a:rPr lang="de-DE" sz="1100" b="0" i="0" u="none" strike="noStrike" cap="none" dirty="0" err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Kritická</a:t>
                </a:r>
                <a:r>
                  <a:rPr lang="de-DE" sz="1100" b="0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</a:t>
                </a:r>
                <a:r>
                  <a:rPr lang="de-DE" sz="1100" b="0" i="0" u="none" strike="noStrike" cap="none" dirty="0" err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referenční</a:t>
                </a:r>
                <a:r>
                  <a:rPr lang="de-DE" sz="1100" b="0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</a:t>
                </a:r>
                <a:r>
                  <a:rPr lang="de-DE" sz="1100" b="0" i="0" u="none" strike="noStrike" cap="none" dirty="0" err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hodnota</a:t>
                </a:r>
                <a:r>
                  <a:rPr lang="de-DE" sz="1100" b="0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(</a:t>
                </a:r>
                <a:r>
                  <a:rPr lang="de-DE" sz="1100" b="0" i="0" u="none" strike="noStrike" cap="none" dirty="0" err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skóre</a:t>
                </a:r>
                <a:r>
                  <a:rPr lang="de-DE" sz="1100" b="0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= 1) → 10 % </a:t>
                </a:r>
                <a:r>
                  <a:rPr lang="de-DE" sz="1100" b="0" i="0" u="none" strike="noStrike" cap="none" dirty="0" err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střech</a:t>
                </a:r>
                <a:r>
                  <a:rPr lang="de-DE" sz="1100" b="0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je </a:t>
                </a:r>
                <a:r>
                  <a:rPr lang="de-DE" sz="1100" b="0" i="0" u="none" strike="noStrike" cap="none" dirty="0" err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zelených</a:t>
                </a:r>
                <a:endParaRPr sz="2200" b="0" i="0" u="none" strike="noStrike" cap="none" dirty="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  <a:p>
                <a:pPr marL="457200" marR="0" lvl="0" indent="-2286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2"/>
                  </a:buClr>
                  <a:buSzPts val="1760"/>
                  <a:buFont typeface="Arial"/>
                  <a:buChar char="•"/>
                </a:pPr>
                <a:r>
                  <a:rPr lang="cs-CZ" sz="1100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Zjištěn</a:t>
                </a:r>
                <a:r>
                  <a:rPr lang="de-DE" sz="1100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á </a:t>
                </a:r>
                <a:r>
                  <a:rPr lang="de-DE" sz="1100" dirty="0" err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hodnota</a:t>
                </a:r>
                <a:r>
                  <a:rPr lang="de-DE" sz="1100" b="0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→ 1</a:t>
                </a:r>
                <a:r>
                  <a:rPr lang="de-DE" sz="1100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7,2</a:t>
                </a:r>
                <a:r>
                  <a:rPr lang="de-DE" sz="1100" b="0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% </a:t>
                </a:r>
                <a:r>
                  <a:rPr lang="de-DE" sz="1100" b="0" i="0" u="none" strike="noStrike" cap="none" dirty="0" err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střech</a:t>
                </a:r>
                <a:r>
                  <a:rPr lang="de-DE" sz="1100" b="0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je </a:t>
                </a:r>
                <a:r>
                  <a:rPr lang="de-DE" sz="1100" b="0" i="0" u="none" strike="noStrike" cap="none" dirty="0" err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zelených</a:t>
                </a:r>
                <a:endParaRPr sz="2200" b="0" i="0" u="none" strike="noStrike" cap="none" dirty="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  <a:p>
                <a:pPr marL="457200" marR="0" lvl="0" indent="-2286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2"/>
                  </a:buClr>
                  <a:buSzPts val="1760"/>
                  <a:buFont typeface="Trebuchet MS"/>
                  <a:buNone/>
                </a:pPr>
                <a:endParaRPr sz="1100" b="0" i="0" u="none" strike="noStrike" cap="none" dirty="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  <a:p>
                <a:pPr marL="457200" indent="-228600">
                  <a:buClr>
                    <a:schemeClr val="lt2"/>
                  </a:buClr>
                  <a:buSzPts val="1760"/>
                </a:pPr>
                <a:r>
                  <a:rPr lang="en-US" sz="2400" dirty="0">
                    <a:latin typeface="Trebuchet MS" panose="020B0603020202020204" pitchFamily="34" charset="0"/>
                  </a:rPr>
                  <a:t>​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cs-CZ" sz="1100" b="1" spc="-10" dirty="0">
                        <a:latin typeface="Trebuchet MS" panose="020B0603020202020204" pitchFamily="34" charset="0"/>
                      </a:rPr>
                      <m:t>Normalizovan</m:t>
                    </m:r>
                    <m:r>
                      <m:rPr>
                        <m:nor/>
                      </m:rPr>
                      <a:rPr lang="cs-CZ" sz="1100" b="0" i="0" spc="-10" dirty="0" smtClean="0">
                        <a:latin typeface="Trebuchet MS" panose="020B0603020202020204" pitchFamily="34" charset="0"/>
                      </a:rPr>
                      <m:t>é </m:t>
                    </m:r>
                    <m:r>
                      <m:rPr>
                        <m:nor/>
                      </m:rPr>
                      <a:rPr lang="cs-CZ" sz="1100" b="0" i="0" spc="-10" dirty="0" smtClean="0">
                        <a:latin typeface="Trebuchet MS" panose="020B0603020202020204" pitchFamily="34" charset="0"/>
                      </a:rPr>
                      <m:t>sk</m:t>
                    </m:r>
                    <m:r>
                      <m:rPr>
                        <m:nor/>
                      </m:rPr>
                      <a:rPr lang="cs-CZ" sz="1100" b="0" i="0" spc="-10" dirty="0" smtClean="0">
                        <a:latin typeface="Trebuchet MS" panose="020B0603020202020204" pitchFamily="34" charset="0"/>
                      </a:rPr>
                      <m:t>ó</m:t>
                    </m:r>
                    <m:r>
                      <m:rPr>
                        <m:nor/>
                      </m:rPr>
                      <a:rPr lang="cs-CZ" sz="1100" b="0" i="0" spc="-10" dirty="0" smtClean="0">
                        <a:latin typeface="Trebuchet MS" panose="020B0603020202020204" pitchFamily="34" charset="0"/>
                      </a:rPr>
                      <m:t>re</m:t>
                    </m:r>
                    <m:r>
                      <m:rPr>
                        <m:nor/>
                      </m:rPr>
                      <a:rPr lang="en-US" sz="1100" dirty="0">
                        <a:latin typeface="Trebuchet MS" panose="020B0603020202020204" pitchFamily="34" charset="0"/>
                      </a:rPr>
                      <m:t>=</m:t>
                    </m:r>
                    <m:f>
                      <m:fPr>
                        <m:ctrlPr>
                          <a:rPr lang="ar-AE" sz="1100" i="1" spc="-2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cs-CZ" sz="1100" spc="-20" dirty="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rPr>
                          <m:t>Optim</m:t>
                        </m:r>
                        <m:r>
                          <m:rPr>
                            <m:nor/>
                          </m:rPr>
                          <a:rPr lang="cs-CZ" sz="1100" spc="-20" dirty="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rPr>
                          <m:t>á</m:t>
                        </m:r>
                        <m:r>
                          <m:rPr>
                            <m:nor/>
                          </m:rPr>
                          <a:rPr lang="cs-CZ" sz="1100" spc="-20" dirty="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rPr>
                          <m:t>ln</m:t>
                        </m:r>
                        <m:r>
                          <m:rPr>
                            <m:nor/>
                          </m:rPr>
                          <a:rPr lang="cs-CZ" sz="1100" spc="-20" dirty="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rPr>
                          <m:t>í </m:t>
                        </m:r>
                        <m:r>
                          <m:rPr>
                            <m:nor/>
                          </m:rPr>
                          <a:rPr lang="cs-CZ" sz="1100" spc="-20" dirty="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rPr>
                          <m:t>referen</m:t>
                        </m:r>
                        <m:r>
                          <m:rPr>
                            <m:nor/>
                          </m:rPr>
                          <a:rPr lang="cs-CZ" sz="1100" spc="-20" dirty="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rPr>
                          <m:t>č</m:t>
                        </m:r>
                        <m:r>
                          <m:rPr>
                            <m:nor/>
                          </m:rPr>
                          <a:rPr lang="cs-CZ" sz="1100" spc="-20" dirty="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rPr>
                          <m:t>n</m:t>
                        </m:r>
                        <m:r>
                          <m:rPr>
                            <m:nor/>
                          </m:rPr>
                          <a:rPr lang="cs-CZ" sz="1100" spc="-20" dirty="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rPr>
                          <m:t>í </m:t>
                        </m:r>
                        <m:r>
                          <m:rPr>
                            <m:nor/>
                          </m:rPr>
                          <a:rPr lang="cs-CZ" sz="1100" spc="-20" dirty="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rPr>
                          <m:t>hodnota</m:t>
                        </m:r>
                        <m:r>
                          <m:rPr>
                            <m:nor/>
                          </m:rPr>
                          <a:rPr lang="cs-CZ" sz="1100" spc="-20" dirty="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cs-CZ" sz="1100" spc="-20" dirty="0">
                            <a:latin typeface="Trebuchet MS" panose="020B0603020202020204" pitchFamily="34" charset="0"/>
                          </a:rPr>
                          <m:t>− </m:t>
                        </m:r>
                        <m:r>
                          <m:rPr>
                            <m:nor/>
                          </m:rPr>
                          <a:rPr lang="cs-CZ" sz="1100" spc="-20" dirty="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rPr>
                          <m:t>Zji</m:t>
                        </m:r>
                        <m:r>
                          <m:rPr>
                            <m:nor/>
                          </m:rPr>
                          <a:rPr lang="cs-CZ" sz="1100" spc="-20" dirty="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rPr>
                          <m:t>š</m:t>
                        </m:r>
                        <m:r>
                          <m:rPr>
                            <m:nor/>
                          </m:rPr>
                          <a:rPr lang="cs-CZ" sz="1100" spc="-20" dirty="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rPr>
                          <m:t>t</m:t>
                        </m:r>
                        <m:r>
                          <m:rPr>
                            <m:nor/>
                          </m:rPr>
                          <a:rPr lang="cs-CZ" sz="1100" spc="-20" dirty="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rPr>
                          <m:t>ě</m:t>
                        </m:r>
                        <m:r>
                          <m:rPr>
                            <m:nor/>
                          </m:rPr>
                          <a:rPr lang="cs-CZ" sz="1100" spc="-20" dirty="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rPr>
                          <m:t>n</m:t>
                        </m:r>
                        <m:r>
                          <m:rPr>
                            <m:nor/>
                          </m:rPr>
                          <a:rPr lang="cs-CZ" sz="1100" spc="-20" dirty="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rPr>
                          <m:t>á </m:t>
                        </m:r>
                        <m:r>
                          <m:rPr>
                            <m:nor/>
                          </m:rPr>
                          <a:rPr lang="cs-CZ" sz="1100" spc="-20" dirty="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rPr>
                          <m:t>hodnota</m:t>
                        </m:r>
                      </m:num>
                      <m:den>
                        <m:r>
                          <m:rPr>
                            <m:nor/>
                          </m:rPr>
                          <a:rPr lang="cs-CZ" sz="1100" spc="-20" dirty="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rPr>
                          <m:t>Optim</m:t>
                        </m:r>
                        <m:r>
                          <m:rPr>
                            <m:nor/>
                          </m:rPr>
                          <a:rPr lang="cs-CZ" sz="1100" spc="-20" dirty="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rPr>
                          <m:t>á</m:t>
                        </m:r>
                        <m:r>
                          <m:rPr>
                            <m:nor/>
                          </m:rPr>
                          <a:rPr lang="cs-CZ" sz="1100" spc="-20" dirty="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rPr>
                          <m:t>ln</m:t>
                        </m:r>
                        <m:r>
                          <m:rPr>
                            <m:nor/>
                          </m:rPr>
                          <a:rPr lang="cs-CZ" sz="1100" spc="-20" dirty="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rPr>
                          <m:t>í </m:t>
                        </m:r>
                        <m:r>
                          <m:rPr>
                            <m:nor/>
                          </m:rPr>
                          <a:rPr lang="cs-CZ" sz="1100" spc="-20" dirty="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rPr>
                          <m:t>referen</m:t>
                        </m:r>
                        <m:r>
                          <m:rPr>
                            <m:nor/>
                          </m:rPr>
                          <a:rPr lang="cs-CZ" sz="1100" spc="-20" dirty="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rPr>
                          <m:t>č</m:t>
                        </m:r>
                        <m:r>
                          <m:rPr>
                            <m:nor/>
                          </m:rPr>
                          <a:rPr lang="cs-CZ" sz="1100" spc="-20" dirty="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rPr>
                          <m:t>n</m:t>
                        </m:r>
                        <m:r>
                          <m:rPr>
                            <m:nor/>
                          </m:rPr>
                          <a:rPr lang="cs-CZ" sz="1100" spc="-20" dirty="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rPr>
                          <m:t>í </m:t>
                        </m:r>
                        <m:r>
                          <m:rPr>
                            <m:nor/>
                          </m:rPr>
                          <a:rPr lang="cs-CZ" sz="1100" spc="-20" dirty="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rPr>
                          <m:t>hodnota</m:t>
                        </m:r>
                        <m:r>
                          <a:rPr lang="cs-CZ" sz="1100" spc="-20" dirty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Trebuchet MS"/>
                            <a:cs typeface="Trebuchet MS"/>
                            <a:sym typeface="Trebuchet MS"/>
                          </a:rPr>
                          <m:t> </m:t>
                        </m:r>
                        <m:r>
                          <a:rPr lang="cs-CZ" sz="1100" spc="-20" dirty="0">
                            <a:latin typeface="Cambria Math" panose="02040503050406030204" pitchFamily="18" charset="0"/>
                          </a:rPr>
                          <m:t>− </m:t>
                        </m:r>
                        <m:r>
                          <m:rPr>
                            <m:nor/>
                          </m:rPr>
                          <a:rPr lang="cs-CZ" sz="1100" spc="-20" dirty="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rPr>
                          <m:t>Kritick</m:t>
                        </m:r>
                        <m:r>
                          <m:rPr>
                            <m:nor/>
                          </m:rPr>
                          <a:rPr lang="cs-CZ" sz="1100" spc="-20" dirty="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rPr>
                          <m:t>á </m:t>
                        </m:r>
                        <m:r>
                          <m:rPr>
                            <m:nor/>
                          </m:rPr>
                          <a:rPr lang="cs-CZ" sz="1100" spc="-20" dirty="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rPr>
                          <m:t>referen</m:t>
                        </m:r>
                        <m:r>
                          <m:rPr>
                            <m:nor/>
                          </m:rPr>
                          <a:rPr lang="cs-CZ" sz="1100" spc="-20" dirty="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rPr>
                          <m:t>č</m:t>
                        </m:r>
                        <m:r>
                          <m:rPr>
                            <m:nor/>
                          </m:rPr>
                          <a:rPr lang="cs-CZ" sz="1100" spc="-20" dirty="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rPr>
                          <m:t>n</m:t>
                        </m:r>
                        <m:r>
                          <m:rPr>
                            <m:nor/>
                          </m:rPr>
                          <a:rPr lang="cs-CZ" sz="1100" spc="-20" dirty="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rPr>
                          <m:t>í </m:t>
                        </m:r>
                        <m:r>
                          <m:rPr>
                            <m:nor/>
                          </m:rPr>
                          <a:rPr lang="cs-CZ" sz="1100" spc="-20" dirty="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rPr>
                          <m:t>hodnota</m:t>
                        </m:r>
                      </m:den>
                    </m:f>
                    <m:r>
                      <m:rPr>
                        <m:nor/>
                      </m:rPr>
                      <a:rPr lang="cs-CZ" sz="1100" b="0" i="0" spc="-20" dirty="0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Trebuchet MS"/>
                        <a:cs typeface="Trebuchet MS"/>
                        <a:sym typeface="Trebuchet MS"/>
                      </a:rPr>
                      <m:t>  </m:t>
                    </m:r>
                    <m:r>
                      <m:rPr>
                        <m:nor/>
                      </m:rPr>
                      <a:rPr lang="de-DE" sz="1100" dirty="0">
                        <a:latin typeface="Cambria Math" panose="02040503050406030204" pitchFamily="18" charset="0"/>
                      </a:rPr>
                      <m:t>;</m:t>
                    </m:r>
                    <m:r>
                      <m:rPr>
                        <m:nor/>
                      </m:rPr>
                      <a:rPr lang="cs-CZ" sz="1100" b="1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cs-CZ" sz="1100" b="1" spc="-10" dirty="0">
                        <a:latin typeface="Trebuchet MS" panose="020B0603020202020204" pitchFamily="34" charset="0"/>
                      </a:rPr>
                      <m:t>Normalizovan</m:t>
                    </m:r>
                    <m:r>
                      <m:rPr>
                        <m:nor/>
                      </m:rPr>
                      <a:rPr lang="cs-CZ" sz="1100" b="0" i="0" spc="-10" dirty="0" smtClean="0">
                        <a:latin typeface="Trebuchet MS" panose="020B0603020202020204" pitchFamily="34" charset="0"/>
                      </a:rPr>
                      <m:t>é </m:t>
                    </m:r>
                    <m:r>
                      <m:rPr>
                        <m:nor/>
                      </m:rPr>
                      <a:rPr lang="cs-CZ" sz="1100" b="0" i="0" spc="-10" dirty="0" smtClean="0">
                        <a:latin typeface="Trebuchet MS" panose="020B0603020202020204" pitchFamily="34" charset="0"/>
                      </a:rPr>
                      <m:t>sk</m:t>
                    </m:r>
                    <m:r>
                      <m:rPr>
                        <m:nor/>
                      </m:rPr>
                      <a:rPr lang="cs-CZ" sz="1100" b="0" i="0" spc="-10" dirty="0" smtClean="0">
                        <a:latin typeface="Trebuchet MS" panose="020B0603020202020204" pitchFamily="34" charset="0"/>
                      </a:rPr>
                      <m:t>ó</m:t>
                    </m:r>
                    <m:r>
                      <m:rPr>
                        <m:nor/>
                      </m:rPr>
                      <a:rPr lang="cs-CZ" sz="1100" b="0" i="0" spc="-10" dirty="0" smtClean="0">
                        <a:latin typeface="Trebuchet MS" panose="020B0603020202020204" pitchFamily="34" charset="0"/>
                      </a:rPr>
                      <m:t>re</m:t>
                    </m:r>
                    <m:r>
                      <m:rPr>
                        <m:nor/>
                      </m:rPr>
                      <a:rPr lang="en-US" sz="1100" dirty="0">
                        <a:latin typeface="Trebuchet MS" panose="020B0603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de-DE" sz="1100" dirty="0">
                        <a:latin typeface="Trebuchet MS" panose="020B0603020202020204" pitchFamily="34" charset="0"/>
                      </a:rPr>
                      <m:t> </m:t>
                    </m:r>
                    <m:f>
                      <m:fPr>
                        <m:ctrlPr>
                          <a:rPr lang="en-US" sz="11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de-DE" sz="1100">
                            <a:latin typeface="Trebuchet MS" panose="020B0603020202020204" pitchFamily="34" charset="0"/>
                          </a:rPr>
                          <m:t>50 </m:t>
                        </m:r>
                        <m:r>
                          <m:rPr>
                            <m:nor/>
                          </m:rPr>
                          <a:rPr lang="de-DE" sz="1100" dirty="0">
                            <a:latin typeface="Trebuchet MS" panose="020B0603020202020204" pitchFamily="34" charset="0"/>
                          </a:rPr>
                          <m:t>− </m:t>
                        </m:r>
                        <m:r>
                          <m:rPr>
                            <m:nor/>
                          </m:rPr>
                          <a:rPr lang="de-DE" sz="1100" dirty="0">
                            <a:latin typeface="Trebuchet MS" panose="020B0603020202020204" pitchFamily="34" charset="0"/>
                          </a:rPr>
                          <m:t>17,</m:t>
                        </m:r>
                        <m:r>
                          <m:rPr>
                            <m:nor/>
                          </m:rPr>
                          <a:rPr lang="de-DE" sz="1100" dirty="0">
                            <a:latin typeface="Trebuchet MS" panose="020B0603020202020204" pitchFamily="34" charset="0"/>
                          </a:rPr>
                          <m:t>2</m:t>
                        </m:r>
                      </m:num>
                      <m:den>
                        <m:r>
                          <m:rPr>
                            <m:nor/>
                          </m:rPr>
                          <a:rPr lang="de-DE" sz="1100">
                            <a:latin typeface="Trebuchet MS" panose="020B0603020202020204" pitchFamily="34" charset="0"/>
                          </a:rPr>
                          <m:t>50 </m:t>
                        </m:r>
                        <m:r>
                          <m:rPr>
                            <m:nor/>
                          </m:rPr>
                          <a:rPr lang="de-DE" sz="1100">
                            <a:latin typeface="Trebuchet MS" panose="020B0603020202020204" pitchFamily="34" charset="0"/>
                          </a:rPr>
                          <m:t>− </m:t>
                        </m:r>
                        <m:r>
                          <m:rPr>
                            <m:nor/>
                          </m:rPr>
                          <a:rPr lang="de-DE" sz="1100">
                            <a:latin typeface="Trebuchet MS" panose="020B0603020202020204" pitchFamily="34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sz="1100" dirty="0">
                    <a:latin typeface="Trebuchet MS" panose="020B0603020202020204" pitchFamily="34" charset="0"/>
                  </a:rPr>
                  <a:t> = </a:t>
                </a:r>
                <a:r>
                  <a:rPr lang="en-US" sz="1100" b="1" dirty="0">
                    <a:solidFill>
                      <a:schemeClr val="accent4"/>
                    </a:solidFill>
                    <a:latin typeface="Trebuchet MS" panose="020B0603020202020204" pitchFamily="34" charset="0"/>
                  </a:rPr>
                  <a:t>0,82</a:t>
                </a:r>
              </a:p>
              <a:p>
                <a:pPr marL="457200" marR="0" lvl="0" indent="-2286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2"/>
                  </a:buClr>
                  <a:buSzPts val="1760"/>
                  <a:buFont typeface="Trebuchet MS"/>
                  <a:buNone/>
                </a:pPr>
                <a:endParaRPr sz="1100" b="0" i="0" u="none" strike="noStrike" cap="none" dirty="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  <a:p>
                <a:pPr marL="457200" marR="0" lvl="0" indent="-2286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2"/>
                  </a:buClr>
                  <a:buSzPts val="1760"/>
                  <a:buFont typeface="Trebuchet MS"/>
                  <a:buNone/>
                </a:pPr>
                <a:r>
                  <a:rPr lang="de-DE" sz="1100" b="0" i="0" u="none" strike="noStrike" cap="none" dirty="0" err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Proces</a:t>
                </a:r>
                <a:r>
                  <a:rPr lang="de-DE" sz="1100" b="0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</a:t>
                </a:r>
                <a:r>
                  <a:rPr lang="cs-CZ" sz="1100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se opakuje</a:t>
                </a:r>
                <a:r>
                  <a:rPr lang="de-DE" sz="1100" b="0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pro </a:t>
                </a:r>
                <a:r>
                  <a:rPr lang="de-DE" sz="1100" b="0" i="0" u="none" strike="noStrike" cap="none" dirty="0" err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každé</a:t>
                </a:r>
                <a:r>
                  <a:rPr lang="de-DE" sz="1100" b="0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</a:t>
                </a:r>
                <a:r>
                  <a:rPr lang="de-DE" sz="1100" b="0" i="0" u="none" strike="noStrike" cap="none" dirty="0" err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kritérium</a:t>
                </a:r>
                <a:r>
                  <a:rPr lang="de-DE" sz="1100" b="0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.</a:t>
                </a:r>
                <a:endParaRPr sz="2200" b="0" i="0" u="none" strike="noStrike" cap="none" dirty="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  <a:p>
                <a:pPr marL="457200" marR="0" lvl="0" indent="-2286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2"/>
                  </a:buClr>
                  <a:buSzPts val="1760"/>
                  <a:buFont typeface="Trebuchet MS"/>
                  <a:buNone/>
                </a:pPr>
                <a:endParaRPr sz="1600" b="0" i="0" u="none" strike="noStrike" cap="none" dirty="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  <a:p>
                <a:pPr marL="22860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2"/>
                  </a:buClr>
                  <a:buSzPts val="1760"/>
                  <a:buFont typeface="Trebuchet MS"/>
                  <a:buNone/>
                </a:pPr>
                <a:endParaRPr sz="16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514350" marR="0" lvl="0" indent="-17399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2"/>
                  </a:buClr>
                  <a:buSzPts val="1760"/>
                  <a:buFont typeface="Arial"/>
                  <a:buNone/>
                </a:pPr>
                <a:endParaRPr sz="16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514350" marR="0" lvl="0" indent="-17399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2"/>
                  </a:buClr>
                  <a:buSzPts val="1760"/>
                  <a:buFont typeface="Arial"/>
                  <a:buNone/>
                </a:pPr>
                <a:endParaRPr sz="1600" b="0" i="0" u="none" strike="noStrike" cap="none" dirty="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mc:Choice>
        <mc:Fallback xmlns="">
          <p:sp>
            <p:nvSpPr>
              <p:cNvPr id="523" name="Google Shape;523;p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1" y="2759774"/>
                <a:ext cx="8423772" cy="1544140"/>
              </a:xfrm>
              <a:prstGeom prst="rect">
                <a:avLst/>
              </a:prstGeom>
              <a:blipFill>
                <a:blip r:embed="rId3"/>
                <a:stretch>
                  <a:fillRect b="-2687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4" name="Google Shape;524;p22"/>
          <p:cNvSpPr/>
          <p:nvPr/>
        </p:nvSpPr>
        <p:spPr>
          <a:xfrm>
            <a:off x="7679353" y="3964113"/>
            <a:ext cx="341948" cy="339801"/>
          </a:xfrm>
          <a:prstGeom prst="rect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525" name="Google Shape;525;p22"/>
          <p:cNvGraphicFramePr/>
          <p:nvPr/>
        </p:nvGraphicFramePr>
        <p:xfrm>
          <a:off x="383973" y="1336319"/>
          <a:ext cx="8192200" cy="1451334"/>
        </p:xfrm>
        <a:graphic>
          <a:graphicData uri="http://schemas.openxmlformats.org/drawingml/2006/table">
            <a:tbl>
              <a:tblPr firstRow="1" firstCol="1" bandRow="1">
                <a:noFill/>
                <a:tableStyleId>{1853B64D-183C-4DB2-8B3D-DD7A569E5B08}</a:tableStyleId>
              </a:tblPr>
              <a:tblGrid>
                <a:gridCol w="1034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7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1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49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209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209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209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209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14950">
                <a:tc gridSpan="8"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 </a:t>
                      </a:r>
                      <a:r>
                        <a:rPr lang="de-DE" sz="1100" b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INTENZIVNÍ SRÁŽKY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725">
                <a:tc gridSpan="8"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 BU</a:t>
                      </a:r>
                      <a:r>
                        <a:rPr lang="de-DE" sz="1100" b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DOVY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7650">
                <a:tc gridSpan="8"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1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 Riziko poškození pro </a:t>
                      </a:r>
                      <a:r>
                        <a:rPr lang="de-DE" sz="11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obytné</a:t>
                      </a:r>
                      <a:r>
                        <a:rPr lang="de-DE" sz="1100" b="1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budovy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1607">
                <a:tc>
                  <a:txBody>
                    <a:bodyPr/>
                    <a:lstStyle/>
                    <a:p>
                      <a:pPr marL="67945" marR="0" lvl="0" indent="0" algn="ctr" rtl="0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Kód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11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Kritérium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11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            </a:t>
                      </a:r>
                      <a:r>
                        <a:rPr lang="de-DE" sz="1100" u="none" strike="noStrike" cap="non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Indi</a:t>
                      </a:r>
                      <a:r>
                        <a:rPr lang="de-DE" sz="11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kátor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4445" marR="0" lvl="0" indent="0" algn="ctr" rtl="0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Jednotka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4445" marR="0" lvl="0" indent="0" algn="ctr" rtl="0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</a:t>
                      </a:r>
                      <a:r>
                        <a:rPr lang="de-DE" sz="11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ozsah hodnot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4445" marR="0" lvl="0" indent="0" algn="ctr" rtl="0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Referenční hodnota</a:t>
                      </a:r>
                      <a:r>
                        <a:rPr lang="de-DE" sz="11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(</a:t>
                      </a:r>
                      <a:r>
                        <a:rPr lang="de-DE" sz="11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0)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4445" marR="0" lvl="0" indent="0" algn="ctr" rtl="0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Referenční hodnota</a:t>
                      </a:r>
                      <a:r>
                        <a:rPr lang="de-DE" sz="11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(1)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4445" marR="0" lvl="0" indent="0" algn="ctr" rtl="0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cs-CZ" sz="11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Zjištěná hodnota</a:t>
                      </a:r>
                      <a:endParaRPr lang="cs-CZ" sz="11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66675" marR="80644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A1.1.8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0" lvl="0" indent="0" algn="l" rtl="0">
                        <a:lnSpc>
                          <a:spcPct val="10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cs-CZ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Existence</a:t>
                      </a:r>
                      <a:r>
                        <a:rPr lang="de-DE" sz="11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zelených</a:t>
                      </a:r>
                      <a:r>
                        <a:rPr lang="de-DE" sz="11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střech</a:t>
                      </a:r>
                      <a:endParaRPr sz="11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0" i="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Podíl</a:t>
                      </a:r>
                      <a:r>
                        <a:rPr lang="de-DE" sz="1100" b="0" i="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b="0" i="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budov</a:t>
                      </a:r>
                      <a:r>
                        <a:rPr lang="de-DE" sz="1100" b="0" i="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s </a:t>
                      </a:r>
                      <a:r>
                        <a:rPr lang="de-DE" sz="1100" b="0" i="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funkční</a:t>
                      </a:r>
                      <a:r>
                        <a:rPr lang="de-DE" sz="1100" b="0" i="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b="0" i="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zelenou</a:t>
                      </a:r>
                      <a:r>
                        <a:rPr lang="de-DE" sz="1100" b="0" i="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b="0" i="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střech</a:t>
                      </a:r>
                      <a:endParaRPr sz="1400" u="none" strike="noStrike" cap="none" dirty="0"/>
                    </a:p>
                  </a:txBody>
                  <a:tcPr marL="6350" marR="6350" marT="635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%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HIB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0" i="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&gt; 50%</a:t>
                      </a:r>
                      <a:endParaRPr sz="1400" u="none" strike="noStrike" cap="none" dirty="0"/>
                    </a:p>
                  </a:txBody>
                  <a:tcPr marL="6350" marR="6350" marT="635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0" i="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&lt; 10%</a:t>
                      </a:r>
                      <a:endParaRPr sz="1400" u="none" strike="noStrike" cap="none" dirty="0"/>
                    </a:p>
                  </a:txBody>
                  <a:tcPr marL="6350" marR="6350" marT="635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1" i="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17,2%</a:t>
                      </a:r>
                      <a:endParaRPr sz="1400" u="none" strike="noStrike" cap="none" dirty="0"/>
                    </a:p>
                  </a:txBody>
                  <a:tcPr marL="6350" marR="6350" marT="635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26" name="Google Shape;526;p22"/>
          <p:cNvSpPr txBox="1">
            <a:spLocks noGrp="1"/>
          </p:cNvSpPr>
          <p:nvPr>
            <p:ph type="body" idx="1"/>
          </p:nvPr>
        </p:nvSpPr>
        <p:spPr>
          <a:xfrm>
            <a:off x="142876" y="950913"/>
            <a:ext cx="6000750" cy="776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 b="1">
                <a:solidFill>
                  <a:schemeClr val="accent4"/>
                </a:solidFill>
              </a:rPr>
              <a:t>Praktický příklad nástroje RNTool. </a:t>
            </a:r>
            <a:r>
              <a:rPr lang="de-DE" sz="1600">
                <a:solidFill>
                  <a:schemeClr val="dk1"/>
                </a:solidFill>
              </a:rPr>
              <a:t>Normaliz</a:t>
            </a:r>
            <a:r>
              <a:rPr lang="de-DE" sz="1600"/>
              <a:t>ace hodnot.</a:t>
            </a:r>
            <a:endParaRPr/>
          </a:p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/>
          </a:p>
        </p:txBody>
      </p:sp>
      <p:sp>
        <p:nvSpPr>
          <p:cNvPr id="527" name="Google Shape;527;p22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chemeClr val="dk1"/>
              </a:buClr>
              <a:buSzPts val="2872"/>
            </a:pPr>
            <a:r>
              <a:rPr lang="de-DE" sz="20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3: </a:t>
            </a:r>
            <a:r>
              <a:rPr lang="cs-CZ" sz="20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Analýz</a:t>
            </a:r>
            <a:r>
              <a:rPr lang="de-DE" sz="20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</a:t>
            </a:r>
            <a:endParaRPr sz="2800" b="1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23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Analýza </a:t>
            </a:r>
            <a:r>
              <a:rPr lang="de-DE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současného stavu a </a:t>
            </a:r>
            <a:r>
              <a:rPr lang="de-DE" sz="1000" b="1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identifikace</a:t>
            </a:r>
            <a:r>
              <a:rPr lang="de-DE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klíčových slabin městských oblastí a budov pro adaptaci</a:t>
            </a:r>
            <a:endParaRPr sz="1000" i="1" u="none" strike="noStrike" cap="non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535" name="Google Shape;535;p23"/>
          <p:cNvGraphicFramePr/>
          <p:nvPr/>
        </p:nvGraphicFramePr>
        <p:xfrm>
          <a:off x="379624" y="1325408"/>
          <a:ext cx="8180150" cy="3395695"/>
        </p:xfrm>
        <a:graphic>
          <a:graphicData uri="http://schemas.openxmlformats.org/drawingml/2006/table">
            <a:tbl>
              <a:tblPr firstRow="1" firstCol="1" bandRow="1">
                <a:noFill/>
                <a:tableStyleId>{1853B64D-183C-4DB2-8B3D-DD7A569E5B08}</a:tableStyleId>
              </a:tblPr>
              <a:tblGrid>
                <a:gridCol w="1134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9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8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2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81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763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14950">
                <a:tc gridSpan="6"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 </a:t>
                      </a:r>
                      <a:r>
                        <a:rPr lang="de-DE" sz="1100" b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INTENZIVNÍ SRÁŽKY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250">
                <a:tc gridSpan="6"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 BU</a:t>
                      </a:r>
                      <a:r>
                        <a:rPr lang="de-DE" sz="1100" b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DOVY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2575">
                <a:tc gridSpan="6"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1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 Riziko poškození obytných budov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4950">
                <a:tc>
                  <a:txBody>
                    <a:bodyPr/>
                    <a:lstStyle/>
                    <a:p>
                      <a:pPr marL="67945" marR="0" lvl="0" indent="0" algn="ctr" rtl="0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Kód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11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Kritérium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11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Popis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4445" marR="0" lvl="0" indent="0" algn="ctr" rtl="0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Normali</a:t>
                      </a:r>
                      <a:r>
                        <a:rPr lang="de-DE" sz="11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zovan</a:t>
                      </a:r>
                      <a:r>
                        <a:rPr lang="cs-CZ" sz="11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é skóre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4445" marR="0" lvl="0" indent="0" algn="ctr" rtl="0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Váha</a:t>
                      </a:r>
                      <a:endParaRPr sz="1100" b="1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4445" marR="0" lvl="0" indent="0" algn="l" rtl="0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 </a:t>
                      </a:r>
                      <a:r>
                        <a:rPr lang="de-DE" sz="11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Vážená hodnota / skóre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10795" marR="8001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A1.1.1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80644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Infiltra</a:t>
                      </a:r>
                      <a:r>
                        <a:rPr lang="de-DE" sz="11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ční</a:t>
                      </a:r>
                      <a:r>
                        <a:rPr lang="de-DE" sz="11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kapacita</a:t>
                      </a:r>
                      <a:r>
                        <a:rPr lang="de-DE" sz="11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povrchu</a:t>
                      </a:r>
                      <a:endParaRPr sz="11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0" lvl="0" indent="0" algn="l" rtl="0">
                        <a:lnSpc>
                          <a:spcPct val="10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Poměr pro</a:t>
                      </a:r>
                      <a:r>
                        <a:rPr lang="de-DE" sz="11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pustných a nepropustných povrchů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0.70</a:t>
                      </a:r>
                      <a:endParaRPr sz="1100" b="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1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0.30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0,210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19685" marR="8001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A1.1.3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Odvodňovací kapacita střechy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0" lvl="0" indent="0" algn="l" rtl="0">
                        <a:lnSpc>
                          <a:spcPct val="10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odíl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budov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s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nadměrnými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okapy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/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svodnicemi</a:t>
                      </a:r>
                      <a:endParaRPr sz="11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0.50 </a:t>
                      </a:r>
                      <a:endParaRPr sz="1100" b="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1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0.15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0,075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0525">
                <a:tc>
                  <a:txBody>
                    <a:bodyPr/>
                    <a:lstStyle/>
                    <a:p>
                      <a:pPr marL="66675" marR="80644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A1.1.8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0" lvl="0" indent="0" algn="l" rtl="0">
                        <a:lnSpc>
                          <a:spcPct val="10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Přítomnost zelených střech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0" lvl="0" indent="0" algn="l" rtl="0">
                        <a:lnSpc>
                          <a:spcPct val="10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Podíl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budov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s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funkčními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zelenými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střechami</a:t>
                      </a:r>
                      <a:endParaRPr sz="11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0.82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1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0.25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0,205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5450">
                <a:tc>
                  <a:txBody>
                    <a:bodyPr/>
                    <a:lstStyle/>
                    <a:p>
                      <a:pPr marL="19685" marR="8001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A1.1-E.1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 </a:t>
                      </a:r>
                      <a:r>
                        <a:rPr lang="de-DE" sz="11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Hustota budov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0" lvl="0" indent="0" algn="l" rtl="0">
                        <a:lnSpc>
                          <a:spcPct val="10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Počet budov na</a:t>
                      </a:r>
                      <a:r>
                        <a:rPr lang="de-DE" sz="11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km²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0.30 </a:t>
                      </a:r>
                      <a:endParaRPr sz="1100" b="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1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0.05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0,015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9250">
                <a:tc>
                  <a:txBody>
                    <a:bodyPr/>
                    <a:lstStyle/>
                    <a:p>
                      <a:pPr marL="8890" marR="8001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A1.1-E.5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Vchody do budovy pod úrovní terénu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231140" lvl="0" indent="0" algn="l" rtl="0">
                        <a:lnSpc>
                          <a:spcPct val="109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Podíl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vchodů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na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úrovni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terénu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nebo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pod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terénem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bez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ochranného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konstrukčního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řešení</a:t>
                      </a:r>
                      <a:endParaRPr sz="11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0.65 </a:t>
                      </a:r>
                      <a:endParaRPr sz="1100" b="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1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0.25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0,163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3050">
                <a:tc>
                  <a:txBody>
                    <a:bodyPr/>
                    <a:lstStyle/>
                    <a:p>
                      <a:pPr marL="8890" marR="8001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Celkové skóre rizika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666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1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0,668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36" name="Google Shape;536;p23"/>
          <p:cNvSpPr txBox="1">
            <a:spLocks noGrp="1"/>
          </p:cNvSpPr>
          <p:nvPr>
            <p:ph type="body" idx="1"/>
          </p:nvPr>
        </p:nvSpPr>
        <p:spPr>
          <a:xfrm>
            <a:off x="142876" y="950913"/>
            <a:ext cx="8951118" cy="776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0">
              <a:defRPr/>
            </a:pPr>
            <a:r>
              <a:rPr lang="de-DE" sz="1600" b="1" dirty="0" err="1">
                <a:solidFill>
                  <a:schemeClr val="accent4"/>
                </a:solidFill>
              </a:rPr>
              <a:t>Praktický</a:t>
            </a:r>
            <a:r>
              <a:rPr lang="de-DE" sz="1600" b="1" dirty="0">
                <a:solidFill>
                  <a:schemeClr val="accent4"/>
                </a:solidFill>
              </a:rPr>
              <a:t> </a:t>
            </a:r>
            <a:r>
              <a:rPr lang="de-DE" sz="1600" b="1" dirty="0" err="1">
                <a:solidFill>
                  <a:schemeClr val="accent4"/>
                </a:solidFill>
              </a:rPr>
              <a:t>příklad</a:t>
            </a:r>
            <a:r>
              <a:rPr lang="de-DE" sz="1600" b="1" dirty="0">
                <a:solidFill>
                  <a:schemeClr val="accent4"/>
                </a:solidFill>
              </a:rPr>
              <a:t> </a:t>
            </a:r>
            <a:r>
              <a:rPr lang="de-DE" sz="1600" b="1" dirty="0" err="1">
                <a:solidFill>
                  <a:schemeClr val="accent4"/>
                </a:solidFill>
              </a:rPr>
              <a:t>nástroje</a:t>
            </a:r>
            <a:r>
              <a:rPr lang="de-DE" sz="1600" b="1" dirty="0">
                <a:solidFill>
                  <a:schemeClr val="accent4"/>
                </a:solidFill>
              </a:rPr>
              <a:t> </a:t>
            </a:r>
            <a:r>
              <a:rPr lang="de-DE" sz="1600" b="1" dirty="0" err="1">
                <a:solidFill>
                  <a:schemeClr val="accent4"/>
                </a:solidFill>
              </a:rPr>
              <a:t>RNTool</a:t>
            </a:r>
            <a:r>
              <a:rPr lang="de-DE" sz="1600" b="1" dirty="0">
                <a:solidFill>
                  <a:schemeClr val="accent4"/>
                </a:solidFill>
              </a:rPr>
              <a:t>. </a:t>
            </a:r>
            <a:r>
              <a:rPr lang="de-DE" sz="1600" dirty="0" err="1">
                <a:solidFill>
                  <a:schemeClr val="tx1"/>
                </a:solidFill>
              </a:rPr>
              <a:t>Přiřazení</a:t>
            </a:r>
            <a:r>
              <a:rPr lang="de-DE" sz="1600" dirty="0">
                <a:solidFill>
                  <a:schemeClr val="tx1"/>
                </a:solidFill>
              </a:rPr>
              <a:t> </a:t>
            </a:r>
            <a:r>
              <a:rPr lang="de-DE" sz="1600" dirty="0" err="1">
                <a:solidFill>
                  <a:schemeClr val="tx1"/>
                </a:solidFill>
              </a:rPr>
              <a:t>vah</a:t>
            </a:r>
            <a:r>
              <a:rPr lang="de-DE" sz="1600" dirty="0">
                <a:solidFill>
                  <a:schemeClr val="tx1"/>
                </a:solidFill>
              </a:rPr>
              <a:t> a </a:t>
            </a:r>
            <a:r>
              <a:rPr lang="de-DE" sz="1600" dirty="0" err="1">
                <a:solidFill>
                  <a:schemeClr val="tx1"/>
                </a:solidFill>
              </a:rPr>
              <a:t>výpočet</a:t>
            </a:r>
            <a:r>
              <a:rPr lang="de-DE" sz="1600" dirty="0">
                <a:solidFill>
                  <a:schemeClr val="tx1"/>
                </a:solidFill>
              </a:rPr>
              <a:t> </a:t>
            </a:r>
            <a:r>
              <a:rPr lang="de-DE" sz="1600" dirty="0" err="1">
                <a:solidFill>
                  <a:schemeClr val="tx1"/>
                </a:solidFill>
              </a:rPr>
              <a:t>celkového</a:t>
            </a:r>
            <a:r>
              <a:rPr lang="de-DE" sz="1600" dirty="0">
                <a:solidFill>
                  <a:schemeClr val="tx1"/>
                </a:solidFill>
              </a:rPr>
              <a:t> </a:t>
            </a:r>
            <a:r>
              <a:rPr lang="de-DE" sz="1600" dirty="0" err="1">
                <a:solidFill>
                  <a:schemeClr val="tx1"/>
                </a:solidFill>
              </a:rPr>
              <a:t>skóre</a:t>
            </a:r>
            <a:r>
              <a:rPr lang="cs-CZ" sz="1600" dirty="0">
                <a:solidFill>
                  <a:schemeClr val="tx1"/>
                </a:solidFill>
              </a:rPr>
              <a:t> rizika</a:t>
            </a:r>
            <a:endParaRPr sz="1600" dirty="0">
              <a:solidFill>
                <a:schemeClr val="tx1"/>
              </a:solidFill>
              <a:sym typeface="Arial"/>
            </a:endParaRPr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/>
          </a:p>
        </p:txBody>
      </p:sp>
      <p:sp>
        <p:nvSpPr>
          <p:cNvPr id="537" name="Google Shape;537;p23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chemeClr val="dk1"/>
              </a:buClr>
              <a:buSzPts val="2872"/>
            </a:pPr>
            <a:r>
              <a:rPr lang="de-DE" sz="20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3: </a:t>
            </a:r>
            <a:r>
              <a:rPr lang="cs-CZ" sz="20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Analýz</a:t>
            </a:r>
            <a:r>
              <a:rPr lang="de-DE" sz="20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</a:t>
            </a:r>
            <a:endParaRPr sz="2800" b="1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24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Analýza </a:t>
            </a:r>
            <a:r>
              <a:rPr lang="de-DE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současného stavu a </a:t>
            </a:r>
            <a:r>
              <a:rPr lang="de-DE" sz="1000" b="1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identifikace</a:t>
            </a:r>
            <a:r>
              <a:rPr lang="de-DE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klíčových slabin městských oblastí a budov pro adaptaci</a:t>
            </a:r>
            <a:endParaRPr sz="1000" i="1" u="none" strike="noStrike" cap="non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46" name="Google Shape;546;p24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chemeClr val="dk1"/>
              </a:buClr>
              <a:buSzPts val="2872"/>
            </a:pPr>
            <a:r>
              <a:rPr lang="de-DE" sz="20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3: </a:t>
            </a:r>
            <a:r>
              <a:rPr lang="cs-CZ" sz="20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Analýz</a:t>
            </a:r>
            <a:r>
              <a:rPr lang="de-DE" sz="20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</a:t>
            </a:r>
            <a:endParaRPr sz="2800" b="1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547" name="Google Shape;547;p24"/>
          <p:cNvGraphicFramePr/>
          <p:nvPr/>
        </p:nvGraphicFramePr>
        <p:xfrm>
          <a:off x="379188" y="1606670"/>
          <a:ext cx="8180600" cy="2166325"/>
        </p:xfrm>
        <a:graphic>
          <a:graphicData uri="http://schemas.openxmlformats.org/drawingml/2006/table">
            <a:tbl>
              <a:tblPr firstRow="1" firstCol="1" bandRow="1">
                <a:noFill/>
                <a:tableStyleId>{1853B64D-183C-4DB2-8B3D-DD7A569E5B08}</a:tableStyleId>
              </a:tblPr>
              <a:tblGrid>
                <a:gridCol w="838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5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74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1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6125"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Kritérium hodnocení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" marR="0" lvl="0" indent="0" algn="ctr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</a:t>
                      </a:r>
                      <a:r>
                        <a:rPr lang="de-DE" sz="10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kóre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225">
                <a:tc>
                  <a:txBody>
                    <a:bodyPr/>
                    <a:lstStyle/>
                    <a:p>
                      <a:pPr marL="66675" marR="80644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A1.1.8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0" lvl="0" indent="0" algn="l" rtl="0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cs-CZ" sz="10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Existence</a:t>
                      </a:r>
                      <a:r>
                        <a:rPr lang="de-DE" sz="10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zelený</a:t>
                      </a:r>
                      <a:r>
                        <a:rPr lang="de-DE" sz="10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ch</a:t>
                      </a:r>
                      <a:r>
                        <a:rPr lang="de-DE" sz="10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střech</a:t>
                      </a:r>
                      <a:endParaRPr sz="11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0" lvl="0" indent="0" algn="l" rtl="0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Podíl budov s funkčními zelenými střechami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1" u="none" strike="noStrike" cap="none">
                          <a:solidFill>
                            <a:srgbClr val="FF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0,82</a:t>
                      </a:r>
                      <a:endParaRPr sz="1100" b="1" u="none" strike="noStrike" cap="none">
                        <a:solidFill>
                          <a:srgbClr val="FF000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500">
                <a:tc>
                  <a:txBody>
                    <a:bodyPr/>
                    <a:lstStyle/>
                    <a:p>
                      <a:pPr marL="10795" marR="8001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A1.1.1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80644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Infiltra</a:t>
                      </a:r>
                      <a:r>
                        <a:rPr lang="de-DE" sz="10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ční kapacita povrchu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0" lvl="0" indent="0" algn="l" rtl="0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Podíl </a:t>
                      </a:r>
                      <a:r>
                        <a:rPr lang="de-DE" sz="10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propustných</a:t>
                      </a: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a </a:t>
                      </a:r>
                      <a:r>
                        <a:rPr lang="de-DE" sz="10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nepropustných</a:t>
                      </a: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povrchů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1" u="none" strike="noStrike" cap="none">
                          <a:solidFill>
                            <a:srgbClr val="FF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0,7</a:t>
                      </a:r>
                      <a:endParaRPr sz="1100" b="1" u="none" strike="noStrike" cap="none">
                        <a:solidFill>
                          <a:srgbClr val="FF000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4725">
                <a:tc>
                  <a:txBody>
                    <a:bodyPr/>
                    <a:lstStyle/>
                    <a:p>
                      <a:pPr marL="8890" marR="8001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A1.1-E.5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Vchody d</a:t>
                      </a:r>
                      <a:r>
                        <a:rPr lang="de-DE" sz="10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 budov pod úrovní terénu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231140" lvl="0" indent="0" algn="l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</a:t>
                      </a: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odíl vchodů na úrovni terénu nebo pod terénem bez ochranného sklonu či konstrukčního řešení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1" u="none" strike="noStrike" cap="none" dirty="0">
                          <a:solidFill>
                            <a:schemeClr val="accent5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0,65</a:t>
                      </a:r>
                      <a:endParaRPr sz="1100" b="1" u="none" strike="noStrike" cap="none" dirty="0">
                        <a:solidFill>
                          <a:schemeClr val="accent5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4350">
                <a:tc>
                  <a:txBody>
                    <a:bodyPr/>
                    <a:lstStyle/>
                    <a:p>
                      <a:pPr marL="19685" marR="8001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A1.1.3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 </a:t>
                      </a: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Odvodňovací kapacita střech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0" lvl="0" indent="0" algn="l" rtl="0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Podíl budov s nadměrnými okapy nebo svodnicemi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1" u="none" strike="noStrike" cap="none" dirty="0">
                          <a:solidFill>
                            <a:schemeClr val="accent5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0,5</a:t>
                      </a:r>
                      <a:endParaRPr sz="1100" b="1" u="none" strike="noStrike" cap="none" dirty="0">
                        <a:solidFill>
                          <a:schemeClr val="accent5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5400">
                <a:tc>
                  <a:txBody>
                    <a:bodyPr/>
                    <a:lstStyle/>
                    <a:p>
                      <a:pPr marL="19685" marR="8001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A1.1-E.1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 Hustota budov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0" lvl="0" indent="0" algn="l" rtl="0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Počet budov na km²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1" u="none" strike="noStrike" cap="none" dirty="0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0,3</a:t>
                      </a:r>
                      <a:endParaRPr sz="1100" b="1" u="none" strike="noStrike" cap="none" dirty="0">
                        <a:solidFill>
                          <a:schemeClr val="accent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48" name="Google Shape;548;p24"/>
          <p:cNvSpPr txBox="1">
            <a:spLocks noGrp="1"/>
          </p:cNvSpPr>
          <p:nvPr>
            <p:ph type="body" idx="1"/>
          </p:nvPr>
        </p:nvSpPr>
        <p:spPr>
          <a:xfrm>
            <a:off x="142876" y="950914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 b="1" dirty="0" err="1">
                <a:solidFill>
                  <a:schemeClr val="accent4"/>
                </a:solidFill>
              </a:rPr>
              <a:t>Praktický</a:t>
            </a:r>
            <a:r>
              <a:rPr lang="de-DE" sz="1600" b="1" dirty="0">
                <a:solidFill>
                  <a:schemeClr val="accent4"/>
                </a:solidFill>
              </a:rPr>
              <a:t> </a:t>
            </a:r>
            <a:r>
              <a:rPr lang="de-DE" sz="1600" b="1" dirty="0" err="1">
                <a:solidFill>
                  <a:schemeClr val="accent4"/>
                </a:solidFill>
              </a:rPr>
              <a:t>příklad</a:t>
            </a:r>
            <a:r>
              <a:rPr lang="de-DE" sz="1600" b="1" dirty="0">
                <a:solidFill>
                  <a:schemeClr val="accent4"/>
                </a:solidFill>
              </a:rPr>
              <a:t> </a:t>
            </a:r>
            <a:r>
              <a:rPr lang="de-DE" sz="1600" b="1" dirty="0" err="1">
                <a:solidFill>
                  <a:schemeClr val="accent4"/>
                </a:solidFill>
              </a:rPr>
              <a:t>nástroje</a:t>
            </a:r>
            <a:r>
              <a:rPr lang="de-DE" sz="1600" b="1" dirty="0">
                <a:solidFill>
                  <a:schemeClr val="accent4"/>
                </a:solidFill>
              </a:rPr>
              <a:t> </a:t>
            </a:r>
            <a:r>
              <a:rPr lang="de-DE" sz="1600" b="1" dirty="0" err="1">
                <a:solidFill>
                  <a:schemeClr val="accent4"/>
                </a:solidFill>
              </a:rPr>
              <a:t>RNTool</a:t>
            </a:r>
            <a:r>
              <a:rPr lang="de-DE" sz="1600" b="1" dirty="0">
                <a:solidFill>
                  <a:schemeClr val="accent4"/>
                </a:solidFill>
              </a:rPr>
              <a:t>. </a:t>
            </a:r>
            <a:endParaRPr dirty="0"/>
          </a:p>
          <a:p>
            <a:pPr marL="0" lvl="0" indent="0"/>
            <a:r>
              <a:rPr lang="de-DE" sz="1600" dirty="0"/>
              <a:t>    </a:t>
            </a:r>
            <a:r>
              <a:rPr lang="de-DE" sz="1600" dirty="0" err="1"/>
              <a:t>Příklad</a:t>
            </a:r>
            <a:r>
              <a:rPr lang="de-DE" sz="1600" dirty="0"/>
              <a:t> </a:t>
            </a:r>
            <a:r>
              <a:rPr lang="cs-CZ" sz="1600" dirty="0"/>
              <a:t>se</a:t>
            </a:r>
            <a:r>
              <a:rPr lang="de-DE" sz="1600" dirty="0" err="1"/>
              <a:t>řazení</a:t>
            </a:r>
            <a:r>
              <a:rPr lang="de-DE" sz="1600" dirty="0"/>
              <a:t> </a:t>
            </a:r>
            <a:r>
              <a:rPr lang="cs-CZ" sz="1600" dirty="0"/>
              <a:t>kritérií podle </a:t>
            </a:r>
            <a:r>
              <a:rPr lang="de-DE" sz="1600" dirty="0" err="1"/>
              <a:t>RNTool</a:t>
            </a:r>
            <a:r>
              <a:rPr lang="de-DE" sz="1600" dirty="0"/>
              <a:t> </a:t>
            </a:r>
            <a:r>
              <a:rPr lang="de-DE" sz="1600" dirty="0" err="1"/>
              <a:t>skóre</a:t>
            </a:r>
            <a:r>
              <a:rPr lang="de-DE" sz="1600" dirty="0"/>
              <a:t> pro </a:t>
            </a:r>
            <a:r>
              <a:rPr lang="de-DE" sz="1600" dirty="0" err="1"/>
              <a:t>identifikaci</a:t>
            </a:r>
            <a:r>
              <a:rPr lang="de-DE" sz="1600" dirty="0"/>
              <a:t> </a:t>
            </a:r>
            <a:r>
              <a:rPr lang="cs-CZ" sz="1600" dirty="0"/>
              <a:t>kritických oblastí</a:t>
            </a:r>
            <a:r>
              <a:rPr lang="de-DE" sz="1600" dirty="0"/>
              <a:t>.</a:t>
            </a:r>
            <a:endParaRPr sz="1600" dirty="0"/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/>
          </a:p>
        </p:txBody>
      </p:sp>
      <p:sp>
        <p:nvSpPr>
          <p:cNvPr id="549" name="Google Shape;549;p24"/>
          <p:cNvSpPr txBox="1"/>
          <p:nvPr/>
        </p:nvSpPr>
        <p:spPr>
          <a:xfrm>
            <a:off x="140156" y="3931971"/>
            <a:ext cx="6000750" cy="610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1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Pokud</a:t>
            </a:r>
            <a:r>
              <a:rPr lang="de-DE" sz="11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1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tedy</a:t>
            </a:r>
            <a:r>
              <a:rPr lang="de-DE" sz="11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11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1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</a:t>
            </a:r>
            <a:r>
              <a:rPr lang="de-DE" sz="11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Optim</a:t>
            </a:r>
            <a:r>
              <a:rPr lang="de-DE" sz="11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ální</a:t>
            </a:r>
            <a:r>
              <a:rPr lang="de-DE" sz="11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1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referenční</a:t>
            </a:r>
            <a:r>
              <a:rPr lang="de-DE" sz="11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1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hodnota</a:t>
            </a:r>
            <a:r>
              <a:rPr lang="de-DE" sz="11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 → </a:t>
            </a:r>
            <a:r>
              <a:rPr lang="de-DE" sz="11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</a:t>
            </a:r>
            <a:r>
              <a:rPr lang="de-DE" sz="11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kóre</a:t>
            </a:r>
            <a:r>
              <a:rPr lang="de-DE" sz="11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= 0 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1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</a:t>
            </a:r>
            <a:r>
              <a:rPr lang="de-DE" sz="11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Kritická</a:t>
            </a:r>
            <a:r>
              <a:rPr lang="de-DE" sz="11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1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referenčí</a:t>
            </a:r>
            <a:r>
              <a:rPr lang="de-DE" sz="11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1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hodnota</a:t>
            </a:r>
            <a:r>
              <a:rPr lang="de-DE" sz="11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→ </a:t>
            </a:r>
            <a:r>
              <a:rPr lang="de-DE" sz="11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</a:t>
            </a:r>
            <a:r>
              <a:rPr lang="de-DE" sz="11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kóre</a:t>
            </a:r>
            <a:r>
              <a:rPr lang="de-DE" sz="11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= 1</a:t>
            </a: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16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endParaRPr sz="16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25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chemeClr val="dk1"/>
              </a:buClr>
              <a:buSzPts val="2872"/>
            </a:pPr>
            <a:r>
              <a:rPr lang="de-DE" sz="2000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3: </a:t>
            </a:r>
            <a:r>
              <a:rPr lang="cs-CZ" sz="20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Analýz</a:t>
            </a:r>
            <a:r>
              <a:rPr lang="de-DE" sz="20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</a:t>
            </a:r>
            <a:endParaRPr sz="2800" b="1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57" name="Google Shape;557;p25"/>
          <p:cNvSpPr txBox="1"/>
          <p:nvPr/>
        </p:nvSpPr>
        <p:spPr>
          <a:xfrm>
            <a:off x="146051" y="700088"/>
            <a:ext cx="4202429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16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Shrnující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zpráva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a SWOT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analýza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Shrnuje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hlavní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zjištění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klíčové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slabiny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na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úrovni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budov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Poskytuje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doporučení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pro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řešení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slabin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v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následujících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fázích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SWOT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analýza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propojující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silné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stránky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sla</a:t>
            </a:r>
            <a:r>
              <a:rPr lang="cs-CZ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bé stránky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příležitosti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hrozby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umožňující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také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vzájemné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propojení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mezi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kategoriemi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endParaRPr sz="16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Participa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tivní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metod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y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Zpětná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vazba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od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uživatelů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odborné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znalosti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workshopy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doplňují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kvantitativní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hodnocení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59" name="Google Shape;559;p25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Analýza </a:t>
            </a:r>
            <a:r>
              <a:rPr lang="de-DE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současného stavu a </a:t>
            </a:r>
            <a:r>
              <a:rPr lang="de-DE" sz="1000" b="1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identifikace</a:t>
            </a:r>
            <a:r>
              <a:rPr lang="de-DE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klíčových slabin městských oblastí a budov pro adaptaci</a:t>
            </a:r>
            <a:endParaRPr sz="1000" i="1" u="none" strike="noStrike" cap="non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558" name="Google Shape;558;p25"/>
          <p:cNvGraphicFramePr/>
          <p:nvPr>
            <p:extLst>
              <p:ext uri="{D42A27DB-BD31-4B8C-83A1-F6EECF244321}">
                <p14:modId xmlns:p14="http://schemas.microsoft.com/office/powerpoint/2010/main" val="1331218340"/>
              </p:ext>
            </p:extLst>
          </p:nvPr>
        </p:nvGraphicFramePr>
        <p:xfrm>
          <a:off x="4348480" y="395107"/>
          <a:ext cx="3998912" cy="4534438"/>
        </p:xfrm>
        <a:graphic>
          <a:graphicData uri="http://schemas.openxmlformats.org/drawingml/2006/table">
            <a:tbl>
              <a:tblPr firstRow="1" bandRow="1">
                <a:noFill/>
                <a:tableStyleId>{1853B64D-183C-4DB2-8B3D-DD7A569E5B08}</a:tableStyleId>
              </a:tblPr>
              <a:tblGrid>
                <a:gridCol w="9997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97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97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97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674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900" b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</a:t>
                      </a:r>
                      <a:r>
                        <a:rPr lang="de-DE" sz="900" b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ilné stránky</a:t>
                      </a:r>
                      <a:endParaRPr sz="900" b="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61825" marR="61825" marT="30925" marB="309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900" b="0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Slabé stránky</a:t>
                      </a:r>
                      <a:endParaRPr sz="900" b="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61825" marR="61825" marT="30925" marB="309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DE6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4715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-Strategická lokalita pro koordinaci záchranných akcí</a:t>
                      </a:r>
                      <a:endParaRPr sz="700" b="0" u="none" strike="noStrike" cap="non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 Přírodní oblasti tlumí dopady změny klimatu</a:t>
                      </a:r>
                      <a:endParaRPr sz="700" b="0" u="none" strike="noStrike" cap="non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-Nízké znečištění podporuje veřejné zdraví</a:t>
                      </a:r>
                      <a:endParaRPr sz="700" b="0" u="none" strike="noStrike" cap="non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-Kvalifikovaná populace </a:t>
                      </a:r>
                      <a:r>
                        <a:rPr lang="de-DE" sz="70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napomáhá</a:t>
                      </a: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adaptaci</a:t>
                      </a:r>
                      <a:endParaRPr sz="700" b="0" u="none" strike="noStrike" cap="non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-Kvalitní zdravotnická zařízení pro reakci v krizových situacích</a:t>
                      </a:r>
                      <a:endParaRPr sz="700" b="0" u="none" strike="noStrike" cap="non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b="0" u="none" strike="noStrike" cap="non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61825" marR="61825" marT="30925" marB="309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-Vzdělávací a kooperativní centra pro sdílení znalostí</a:t>
                      </a:r>
                      <a:endParaRPr sz="700" b="0" u="none" strike="noStrike" cap="non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-Solidní infrastru</a:t>
                      </a:r>
                      <a:r>
                        <a:rPr lang="de-DE" sz="70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ktura</a:t>
                      </a: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(</a:t>
                      </a: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voda</a:t>
                      </a:r>
                      <a:r>
                        <a:rPr lang="de-DE" sz="70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zdraví.vzdělání</a:t>
                      </a: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)</a:t>
                      </a:r>
                      <a:endParaRPr sz="700" b="0" u="none" strike="noStrike" cap="non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-Tolerantní angažovaná komunita</a:t>
                      </a:r>
                      <a:endParaRPr sz="700" b="0" u="none" strike="noStrike" cap="non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de-DE" sz="70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Diverzifikovaná</a:t>
                      </a: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ekonomika</a:t>
                      </a: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snižuje koncentraci rizik</a:t>
                      </a:r>
                      <a:endParaRPr sz="700" b="0" u="none" strike="noStrike" cap="non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de-DE" sz="70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</a:t>
                      </a: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okální identita (“Hue”) napomáhá </a:t>
                      </a:r>
                      <a:r>
                        <a:rPr lang="de-DE" sz="70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sociální</a:t>
                      </a: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kohezi</a:t>
                      </a:r>
                      <a:endParaRPr sz="700" b="0" u="none" strike="noStrike" cap="non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61825" marR="61825" marT="30925" marB="309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-Pomalý městský růst zpomaluje adaptaci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-Zastaralá infrastruktura (</a:t>
                      </a:r>
                      <a:r>
                        <a:rPr lang="de-DE" sz="70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kanalizace, odpad)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-Omezené lokální zdroje pro modernizaci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de-DE" sz="70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</a:t>
                      </a: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astavěn</a:t>
                      </a:r>
                      <a:r>
                        <a:rPr lang="de-DE" sz="70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á příroda</a:t>
                      </a: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snižuje ochranné pásy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-Nízké povědomí o </a:t>
                      </a:r>
                      <a:r>
                        <a:rPr lang="de-DE" sz="70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klimatických hrozbách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de-DE" sz="70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Komplikovaná</a:t>
                      </a: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samospráva</a:t>
                      </a: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zpomaluje akceschopnost</a:t>
                      </a:r>
                      <a:endParaRPr sz="700" b="0" u="none" strike="noStrike" cap="non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61825" marR="61825" marT="30925" marB="309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DE6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de-DE" sz="700" b="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Slabá</a:t>
                      </a:r>
                      <a:r>
                        <a:rPr lang="de-DE" sz="700" b="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b="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ochrana</a:t>
                      </a:r>
                      <a:r>
                        <a:rPr lang="de-DE" sz="700" b="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b="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životního</a:t>
                      </a:r>
                      <a:r>
                        <a:rPr lang="de-DE" sz="700" b="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b="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prostředí</a:t>
                      </a:r>
                      <a:endParaRPr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de-DE" sz="700" b="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Nevyužit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é</a:t>
                      </a:r>
                      <a:r>
                        <a:rPr lang="de-DE" sz="700" b="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b="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kapacity</a:t>
                      </a:r>
                      <a:r>
                        <a:rPr lang="de-DE" sz="700" b="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b="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veřejných</a:t>
                      </a:r>
                      <a:r>
                        <a:rPr lang="de-DE" sz="700" b="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a </a:t>
                      </a:r>
                      <a:r>
                        <a:rPr lang="de-DE" sz="700" b="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přírodních</a:t>
                      </a:r>
                      <a:r>
                        <a:rPr lang="de-DE" sz="700" b="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b="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ploch</a:t>
                      </a:r>
                      <a:endParaRPr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-Vysoká </a:t>
                      </a:r>
                      <a:r>
                        <a:rPr lang="de-DE" sz="700" b="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míra</a:t>
                      </a:r>
                      <a:r>
                        <a:rPr lang="de-DE" sz="700" b="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b="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nezaměstnanosti</a:t>
                      </a:r>
                      <a:r>
                        <a:rPr lang="de-DE" sz="700" b="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b="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snižuje</a:t>
                      </a:r>
                      <a:r>
                        <a:rPr lang="de-DE" sz="700" b="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b="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adaptabilit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u</a:t>
                      </a:r>
                      <a:endParaRPr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de-DE" sz="700" b="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Nedostatečná</a:t>
                      </a:r>
                      <a:r>
                        <a:rPr lang="de-DE" sz="700" b="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b="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infrastruktura</a:t>
                      </a:r>
                      <a:r>
                        <a:rPr lang="de-DE" sz="700" b="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pro </a:t>
                      </a:r>
                      <a:r>
                        <a:rPr lang="de-DE" sz="700" b="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veřejnou</a:t>
                      </a:r>
                      <a:r>
                        <a:rPr lang="de-DE" sz="700" b="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b="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bezpečnost</a:t>
                      </a:r>
                      <a:endParaRPr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b="0" u="none" strike="noStrike" cap="none" dirty="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61825" marR="61825" marT="30925" marB="309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DE6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046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Příležitosti</a:t>
                      </a:r>
                      <a:endParaRPr sz="900" b="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61825" marR="61825" marT="30925" marB="309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6E9B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Hrozby</a:t>
                      </a:r>
                      <a:endParaRPr sz="900" b="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61825" marR="61825" marT="30925" marB="309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6152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Financování</a:t>
                      </a:r>
                      <a:r>
                        <a:rPr lang="de-DE" sz="700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/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podpora</a:t>
                      </a:r>
                      <a:r>
                        <a:rPr lang="de-DE" sz="700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projektů</a:t>
                      </a:r>
                      <a:r>
                        <a:rPr lang="de-DE" sz="700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resilience</a:t>
                      </a:r>
                      <a:endParaRPr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Školení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v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oblasti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zdravotnictví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a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ekologických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/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zelených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sektorů</a:t>
                      </a:r>
                      <a:endParaRPr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Rozvíjet</a:t>
                      </a:r>
                      <a:r>
                        <a:rPr lang="de-DE" sz="700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se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jako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centrum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zdravotního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a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odolnostního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turismu</a:t>
                      </a:r>
                      <a:endParaRPr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-Na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přírodě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zal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ožená</a:t>
                      </a:r>
                      <a:r>
                        <a:rPr lang="de-DE" sz="700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řešení</a:t>
                      </a:r>
                      <a:r>
                        <a:rPr lang="de-DE" sz="700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pro 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adaptaci</a:t>
                      </a:r>
                      <a:endParaRPr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u="none" strike="noStrike" cap="none" dirty="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61825" marR="61825" marT="30925" marB="309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6E9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Začlenit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odolnost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do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plánů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ochrany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kulturního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dědictví</a:t>
                      </a:r>
                      <a:endParaRPr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Podporovat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turistické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segmenty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s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nízkým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dopadem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na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životní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prostředí</a:t>
                      </a:r>
                      <a:endParaRPr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Veřejně-soukromá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partnerství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pro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modernizac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</a:t>
                      </a:r>
                      <a:endParaRPr sz="700" u="none" strike="noStrike" cap="none" dirty="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využít</a:t>
                      </a:r>
                      <a:r>
                        <a:rPr lang="de-DE" sz="700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značku</a:t>
                      </a:r>
                      <a:r>
                        <a:rPr lang="de-DE" sz="700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„Hue“ pro 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zvýšení</a:t>
                      </a:r>
                      <a:r>
                        <a:rPr lang="de-DE" sz="700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povědomí</a:t>
                      </a:r>
                      <a:r>
                        <a:rPr lang="de-DE" sz="700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a 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získání</a:t>
                      </a:r>
                      <a:r>
                        <a:rPr lang="de-DE" sz="700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finančních</a:t>
                      </a:r>
                      <a:r>
                        <a:rPr lang="de-DE" sz="700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prostředků</a:t>
                      </a:r>
                      <a:endParaRPr sz="700" dirty="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u="none" strike="noStrike" cap="none" dirty="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61825" marR="61825" marT="30925" marB="309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6E9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imatické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hrozby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(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záplavy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horko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bouře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)</a:t>
                      </a:r>
                      <a:endParaRPr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-Vysoká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expozice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vů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či</a:t>
                      </a:r>
                      <a:r>
                        <a:rPr lang="de-DE" sz="700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přírodním</a:t>
                      </a:r>
                      <a:r>
                        <a:rPr lang="de-DE" sz="700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hrozbám</a:t>
                      </a:r>
                      <a:endParaRPr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Ztráta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kulturního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dědictví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nebo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ekosystémů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snižuje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ochranné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pásy</a:t>
                      </a:r>
                      <a:endParaRPr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Regionální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soupeření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o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zdroje</a:t>
                      </a:r>
                      <a:endParaRPr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Globaliza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ce</a:t>
                      </a:r>
                      <a:r>
                        <a:rPr lang="de-DE" sz="700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oslabuje</a:t>
                      </a:r>
                      <a:r>
                        <a:rPr lang="de-DE" sz="700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lokální</a:t>
                      </a:r>
                      <a:r>
                        <a:rPr lang="de-DE" sz="700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systémy</a:t>
                      </a:r>
                      <a:endParaRPr sz="700" u="none" strike="noStrike" cap="none" dirty="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61825" marR="61825" marT="30925" marB="309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Neregulovaný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růst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zvyšuje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expozici</a:t>
                      </a:r>
                      <a:endParaRPr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Zkrácení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turistické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sezóny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kvůl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</a:t>
                      </a:r>
                      <a:r>
                        <a:rPr lang="de-DE" sz="700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změnám</a:t>
                      </a:r>
                      <a:r>
                        <a:rPr lang="de-DE" sz="700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počasí</a:t>
                      </a:r>
                      <a:endParaRPr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Fragmentovaná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geografie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ztěžuje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reakci</a:t>
                      </a:r>
                      <a:endParaRPr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Růst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může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být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v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rozporu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s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cíli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resilience</a:t>
                      </a:r>
                      <a:endParaRPr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u="none" strike="noStrike" cap="none" dirty="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61825" marR="61825" marT="30925" marB="309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26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chemeClr val="dk1"/>
              </a:buClr>
              <a:buSzPts val="2872"/>
            </a:pPr>
            <a:r>
              <a:rPr lang="de-DE" sz="20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3: </a:t>
            </a:r>
            <a:r>
              <a:rPr lang="cs-CZ" sz="20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Analýz</a:t>
            </a:r>
            <a:r>
              <a:rPr lang="de-DE" sz="20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</a:t>
            </a:r>
            <a:endParaRPr sz="2800" b="1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66" name="Google Shape;566;p26"/>
          <p:cNvSpPr txBox="1"/>
          <p:nvPr/>
        </p:nvSpPr>
        <p:spPr>
          <a:xfrm>
            <a:off x="142875" y="868363"/>
            <a:ext cx="8176665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Noto Sans Symbols"/>
              <a:buChar char="✔"/>
            </a:pPr>
            <a:r>
              <a:rPr lang="de-DE" sz="20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Kontrolní</a:t>
            </a:r>
            <a:r>
              <a:rPr lang="de-DE" sz="20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20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otázka</a:t>
            </a:r>
            <a:r>
              <a:rPr lang="de-DE" sz="20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Jaké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informace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by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měla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poskytovat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20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shrnující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zpráva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aby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pomohla</a:t>
            </a:r>
            <a:r>
              <a:rPr lang="de-DE" sz="20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formovat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budoucí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adaptační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strategie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?</a:t>
            </a: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67" name="Google Shape;567;p26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Analýza </a:t>
            </a:r>
            <a:r>
              <a:rPr lang="de-DE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současného stavu a</a:t>
            </a:r>
            <a:r>
              <a:rPr lang="de-DE" sz="1000" b="1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identifikace</a:t>
            </a:r>
            <a:r>
              <a:rPr lang="de-DE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klíčových slabin městských oblastí a budov pro adaptaci</a:t>
            </a:r>
            <a:endParaRPr sz="1000" i="1" u="none" strike="noStrike" cap="non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27"/>
          <p:cNvSpPr txBox="1"/>
          <p:nvPr/>
        </p:nvSpPr>
        <p:spPr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4: St</a:t>
            </a:r>
            <a:r>
              <a:rPr lang="cs-CZ" sz="20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anovení</a:t>
            </a:r>
            <a:r>
              <a:rPr lang="cs-CZ" sz="20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strategie</a:t>
            </a:r>
            <a:endParaRPr sz="2800" b="1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74" name="Google Shape;574;p27"/>
          <p:cNvSpPr txBox="1">
            <a:spLocks noGrp="1"/>
          </p:cNvSpPr>
          <p:nvPr>
            <p:ph type="body" idx="1"/>
          </p:nvPr>
        </p:nvSpPr>
        <p:spPr>
          <a:xfrm>
            <a:off x="142876" y="950914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 b="1" dirty="0" err="1">
                <a:solidFill>
                  <a:schemeClr val="accent4"/>
                </a:solidFill>
              </a:rPr>
              <a:t>Cíl</a:t>
            </a:r>
            <a:r>
              <a:rPr lang="de-DE" sz="1600" b="1" dirty="0">
                <a:solidFill>
                  <a:schemeClr val="accent4"/>
                </a:solidFill>
              </a:rPr>
              <a:t>: </a:t>
            </a:r>
            <a:r>
              <a:rPr lang="de-DE" sz="1600" dirty="0" err="1"/>
              <a:t>Definovat</a:t>
            </a:r>
            <a:r>
              <a:rPr lang="de-DE" sz="1600" dirty="0"/>
              <a:t> </a:t>
            </a:r>
            <a:r>
              <a:rPr lang="de-DE" sz="1600" dirty="0" err="1"/>
              <a:t>rámcové</a:t>
            </a:r>
            <a:r>
              <a:rPr lang="de-DE" sz="1600" dirty="0"/>
              <a:t> </a:t>
            </a:r>
            <a:r>
              <a:rPr lang="de-DE" sz="1600" dirty="0" err="1"/>
              <a:t>podmínky</a:t>
            </a:r>
            <a:r>
              <a:rPr lang="de-DE" sz="1600" dirty="0"/>
              <a:t> pro </a:t>
            </a:r>
            <a:r>
              <a:rPr lang="de-DE" sz="1600" dirty="0" err="1"/>
              <a:t>návrh</a:t>
            </a:r>
            <a:r>
              <a:rPr lang="de-DE" sz="1600" dirty="0"/>
              <a:t> </a:t>
            </a:r>
            <a:r>
              <a:rPr lang="de-DE" sz="1600" dirty="0" err="1"/>
              <a:t>adaptace</a:t>
            </a:r>
            <a:r>
              <a:rPr lang="de-DE" sz="1600" dirty="0"/>
              <a:t> </a:t>
            </a:r>
            <a:r>
              <a:rPr lang="de-DE" sz="1600" dirty="0" err="1"/>
              <a:t>stanovením</a:t>
            </a:r>
            <a:r>
              <a:rPr lang="de-DE" sz="1600" dirty="0"/>
              <a:t> </a:t>
            </a:r>
            <a:r>
              <a:rPr lang="de-DE" sz="1600" dirty="0" err="1"/>
              <a:t>cílů</a:t>
            </a:r>
            <a:r>
              <a:rPr lang="de-DE" sz="1600" dirty="0"/>
              <a:t> a </a:t>
            </a:r>
            <a:r>
              <a:rPr lang="de-DE" sz="1600" dirty="0" err="1"/>
              <a:t>identifikací</a:t>
            </a:r>
            <a:r>
              <a:rPr lang="de-DE" sz="1600" dirty="0"/>
              <a:t> </a:t>
            </a:r>
            <a:r>
              <a:rPr lang="de-DE" sz="1600" dirty="0" err="1"/>
              <a:t>omezení</a:t>
            </a:r>
            <a:r>
              <a:rPr lang="de-DE" sz="1600" dirty="0"/>
              <a:t>. V </a:t>
            </a:r>
            <a:r>
              <a:rPr lang="de-DE" sz="1600" dirty="0" err="1"/>
              <a:t>této</a:t>
            </a:r>
            <a:r>
              <a:rPr lang="de-DE" sz="1600" dirty="0"/>
              <a:t> </a:t>
            </a:r>
            <a:r>
              <a:rPr lang="de-DE" sz="1600" dirty="0" err="1"/>
              <a:t>fázi</a:t>
            </a:r>
            <a:r>
              <a:rPr lang="de-DE" sz="1600" dirty="0"/>
              <a:t> </a:t>
            </a:r>
            <a:r>
              <a:rPr lang="de-DE" sz="1600" dirty="0" err="1"/>
              <a:t>jsou</a:t>
            </a:r>
            <a:r>
              <a:rPr lang="de-DE" sz="1600" dirty="0"/>
              <a:t> </a:t>
            </a:r>
            <a:r>
              <a:rPr lang="de-DE" sz="1600" dirty="0" err="1"/>
              <a:t>výsledky</a:t>
            </a:r>
            <a:r>
              <a:rPr lang="de-DE" sz="1600" dirty="0"/>
              <a:t> </a:t>
            </a:r>
            <a:r>
              <a:rPr lang="cs-CZ" sz="1600" dirty="0"/>
              <a:t>analýz</a:t>
            </a:r>
            <a:r>
              <a:rPr lang="de-DE" sz="1600" dirty="0"/>
              <a:t>y </a:t>
            </a:r>
            <a:r>
              <a:rPr lang="de-DE" sz="1600" dirty="0" err="1"/>
              <a:t>převedeny</a:t>
            </a:r>
            <a:r>
              <a:rPr lang="de-DE" sz="1600" dirty="0"/>
              <a:t> do </a:t>
            </a:r>
            <a:r>
              <a:rPr lang="de-DE" sz="1600" dirty="0" err="1"/>
              <a:t>jasn</a:t>
            </a:r>
            <a:r>
              <a:rPr lang="cs-CZ" sz="1600" dirty="0" err="1"/>
              <a:t>ých</a:t>
            </a:r>
            <a:r>
              <a:rPr lang="de-DE" sz="1600" dirty="0"/>
              <a:t> </a:t>
            </a:r>
            <a:r>
              <a:rPr lang="de-DE" sz="1600" dirty="0" err="1"/>
              <a:t>cílů</a:t>
            </a:r>
            <a:r>
              <a:rPr lang="de-DE" sz="1600" dirty="0"/>
              <a:t>.</a:t>
            </a:r>
            <a:endParaRPr dirty="0"/>
          </a:p>
        </p:txBody>
      </p:sp>
      <p:sp>
        <p:nvSpPr>
          <p:cNvPr id="575" name="Google Shape;575;p27"/>
          <p:cNvSpPr/>
          <p:nvPr/>
        </p:nvSpPr>
        <p:spPr>
          <a:xfrm>
            <a:off x="323850" y="1506694"/>
            <a:ext cx="7975600" cy="3332800"/>
          </a:xfrm>
          <a:prstGeom prst="roundRect">
            <a:avLst>
              <a:gd name="adj" fmla="val 16667"/>
            </a:avLst>
          </a:prstGeom>
          <a:solidFill>
            <a:srgbClr val="F8FCF6"/>
          </a:solidFill>
          <a:ln w="19050" cap="flat" cmpd="sng">
            <a:solidFill>
              <a:srgbClr val="3C48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6" name="Google Shape;576;p27"/>
          <p:cNvSpPr txBox="1"/>
          <p:nvPr/>
        </p:nvSpPr>
        <p:spPr>
          <a:xfrm>
            <a:off x="319404" y="1789113"/>
            <a:ext cx="7975600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Hlavní</a:t>
            </a:r>
            <a:r>
              <a:rPr lang="de-DE" sz="16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úkoly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lvl="0" indent="-342900"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Stanovení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adaptačních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cílů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::</a:t>
            </a:r>
            <a:br>
              <a:rPr lang="de-DE" sz="155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55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Stanovit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jasné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měřitelné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cíle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pro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adaptaci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budov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před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plánováním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scénářů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 K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nastavení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cílov</a:t>
            </a:r>
            <a:r>
              <a:rPr lang="cs-CZ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ého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skóre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pro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každé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hodnoticí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kritérium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použít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RBTool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55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RNTo</a:t>
            </a:r>
            <a:r>
              <a:rPr lang="cs-CZ" sz="155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ol</a:t>
            </a:r>
            <a:b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Cíle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musí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být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SMART</a:t>
            </a:r>
            <a:r>
              <a:rPr lang="cs-CZ" sz="1550" b="1" i="1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(</a:t>
            </a:r>
            <a:r>
              <a:rPr lang="en-US" sz="1550" i="1" dirty="0"/>
              <a:t>Specific, Measurable, Attainable, Relevant, Time-bound</a:t>
            </a:r>
            <a:r>
              <a:rPr lang="cs-CZ" sz="1550" i="1" dirty="0"/>
              <a:t>)</a:t>
            </a:r>
            <a:r>
              <a:rPr lang="de-DE" sz="155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konkrétní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měřitelné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dosažitelné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relevantní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časově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ohraničené</a:t>
            </a:r>
            <a:b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Cíle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jsou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vzájemně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propojené</a:t>
            </a:r>
            <a:r>
              <a:rPr lang="de-DE" sz="155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;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opatření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mohou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současně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řešit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více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hrozeb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např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zelené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střechy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snižují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riziko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záplav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i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tepelné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zátěže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ikovat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omezení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br>
              <a:rPr lang="de-DE" sz="14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Omezení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musí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být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identifikována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hodnocena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individuálně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pro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každý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objekt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aby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bylo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možné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navrhnout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proveditelná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adaptační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opatření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Jejich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včasné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rozpoznání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z</a:t>
            </a:r>
            <a:r>
              <a:rPr lang="cs-CZ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předchází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nevyhovujícím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zásahům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b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15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77" name="Google Shape;577;p27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Analýza s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oučasného stavu a</a:t>
            </a: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identifikace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klíčových slabin městských oblastí a budov</a:t>
            </a:r>
            <a:endParaRPr sz="1000" b="0" i="1" u="none" strike="noStrike" cap="non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28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4: </a:t>
            </a:r>
            <a:r>
              <a:rPr lang="cs-CZ" sz="20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Stanovení strategie</a:t>
            </a:r>
            <a:endParaRPr sz="2800" b="1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84" name="Google Shape;584;p28"/>
          <p:cNvSpPr txBox="1"/>
          <p:nvPr/>
        </p:nvSpPr>
        <p:spPr>
          <a:xfrm>
            <a:off x="142875" y="959644"/>
            <a:ext cx="7230795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Možná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omezení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restrikce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která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je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třeba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zohlednit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600" b="1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1600" b="1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Právní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omezení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např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stavební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předpisy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ochrana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kulturního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dědictví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</a:t>
            </a: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lvl="0" indent="-285750"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echnická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omezení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např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systémy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budovy</a:t>
            </a:r>
            <a:r>
              <a:rPr lang="cs-CZ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</a:t>
            </a:r>
            <a:r>
              <a:rPr lang="de-DE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architektura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</a:t>
            </a: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Finanční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omezení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např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investiční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náklady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návratnost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investice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</a:t>
            </a: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Environmentální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omezení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např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klimatické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podmínky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urbanistická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morfologie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</a:t>
            </a: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Omezení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vyplývající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z</a:t>
            </a:r>
            <a:r>
              <a:rPr lang="de-DE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podnětů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</a:t>
            </a: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účastněných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stran</a:t>
            </a: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br>
              <a:rPr lang="de-DE" sz="16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6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 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Participat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ivní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metod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y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cs-CZ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Participativní workshopy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jsou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vysoce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doporučovány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Zainteresované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strany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mohou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pomoci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ověřit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cíle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omezení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restrikce</a:t>
            </a: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85" name="Google Shape;585;p28" descr="A clipboard with check marks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 l="32112" t="15200" r="32027" b="14232"/>
          <a:stretch/>
        </p:blipFill>
        <p:spPr>
          <a:xfrm>
            <a:off x="7452506" y="1320125"/>
            <a:ext cx="1328496" cy="1742991"/>
          </a:xfrm>
          <a:prstGeom prst="rect">
            <a:avLst/>
          </a:prstGeom>
          <a:noFill/>
          <a:ln>
            <a:noFill/>
          </a:ln>
        </p:spPr>
      </p:pic>
      <p:sp>
        <p:nvSpPr>
          <p:cNvPr id="586" name="Google Shape;586;p28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Analýza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současného stavu a </a:t>
            </a: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identifikace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klíčových slabin městských oblastí a budov pro adaptaci</a:t>
            </a:r>
            <a:endParaRPr sz="1000" b="0" i="1" u="none" strike="noStrike" cap="non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29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Analýza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současného stavu a</a:t>
            </a: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identifikace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klíčových slabin městských oblastí a budov</a:t>
            </a:r>
            <a:endParaRPr sz="1000" b="0" i="1" u="none" strike="noStrike" cap="non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93" name="Google Shape;593;p29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chemeClr val="dk1"/>
              </a:buClr>
              <a:buSzPts val="2872"/>
            </a:pPr>
            <a:r>
              <a:rPr lang="de-DE" sz="2000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4: </a:t>
            </a:r>
            <a:r>
              <a:rPr lang="de-DE" sz="2000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Stanovení</a:t>
            </a:r>
            <a:r>
              <a:rPr lang="de-DE" sz="20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strategie</a:t>
            </a:r>
            <a:endParaRPr lang="de-DE" sz="2800" b="1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594" name="Google Shape;594;p29"/>
          <p:cNvGraphicFramePr/>
          <p:nvPr/>
        </p:nvGraphicFramePr>
        <p:xfrm>
          <a:off x="387545" y="1595039"/>
          <a:ext cx="8150025" cy="698701"/>
        </p:xfrm>
        <a:graphic>
          <a:graphicData uri="http://schemas.openxmlformats.org/drawingml/2006/table">
            <a:tbl>
              <a:tblPr firstRow="1" firstCol="1" bandRow="1">
                <a:noFill/>
                <a:tableStyleId>{1853B64D-183C-4DB2-8B3D-DD7A569E5B08}</a:tableStyleId>
              </a:tblPr>
              <a:tblGrid>
                <a:gridCol w="849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1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6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19825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Hodnotící kritérium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Indi</a:t>
                      </a:r>
                      <a:r>
                        <a:rPr lang="de-DE" sz="10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kátor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7945" marR="0" lvl="0" indent="0" algn="ctr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cs-CZ" sz="1000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Zjistěné</a:t>
                      </a:r>
                      <a:r>
                        <a:rPr lang="cs-CZ" sz="1000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normalizované skóre</a:t>
                      </a:r>
                      <a:endParaRPr lang="cs-CZ" sz="10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4445" marR="0" lvl="0" indent="0" algn="ctr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Cílové</a:t>
                      </a:r>
                      <a:r>
                        <a:rPr lang="de-DE" sz="10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skóre</a:t>
                      </a:r>
                      <a:endParaRPr sz="10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66675" marR="80644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A1.1.8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0" lvl="0" indent="0" algn="l" rtl="0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cs-CZ" sz="10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Existence</a:t>
                      </a:r>
                      <a:r>
                        <a:rPr lang="de-DE" sz="10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zelených</a:t>
                      </a:r>
                      <a:r>
                        <a:rPr lang="de-DE" sz="10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střech</a:t>
                      </a:r>
                      <a:endParaRPr sz="10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0" lvl="0" indent="0" algn="ctr" rtl="0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Podíl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budov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s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funkčními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zelenými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střechami</a:t>
                      </a:r>
                      <a:endParaRPr sz="1000" u="none" strike="noStrike" cap="none" dirty="0">
                        <a:solidFill>
                          <a:srgbClr val="FF000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0" lvl="0" indent="0" algn="ctr" rtl="0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1" u="none" strike="noStrike" cap="none" dirty="0">
                          <a:solidFill>
                            <a:srgbClr val="FF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0,82</a:t>
                      </a:r>
                      <a:endParaRPr sz="1000" b="1" u="none" strike="noStrike" cap="none" dirty="0">
                        <a:solidFill>
                          <a:srgbClr val="FF000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1" u="none" strike="noStrike" cap="none" dirty="0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</a:t>
                      </a:r>
                      <a:endParaRPr sz="1000" b="1" u="none" strike="noStrike" cap="none" dirty="0">
                        <a:solidFill>
                          <a:schemeClr val="accent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95" name="Google Shape;595;p29"/>
          <p:cNvSpPr txBox="1">
            <a:spLocks noGrp="1"/>
          </p:cNvSpPr>
          <p:nvPr>
            <p:ph type="body" idx="1"/>
          </p:nvPr>
        </p:nvSpPr>
        <p:spPr>
          <a:xfrm>
            <a:off x="142876" y="950914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 b="1">
                <a:solidFill>
                  <a:schemeClr val="accent4"/>
                </a:solidFill>
              </a:rPr>
              <a:t>Praktický příklad nástroje RNTool. </a:t>
            </a:r>
            <a:endParaRPr/>
          </a:p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/>
              <a:t>Stanovení cílového skóre a výpočet cílové hodnoty.</a:t>
            </a:r>
            <a:endParaRPr sz="1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6" name="Google Shape;596;p29"/>
              <p:cNvSpPr txBox="1"/>
              <p:nvPr/>
            </p:nvSpPr>
            <p:spPr>
              <a:xfrm>
                <a:off x="296864" y="2390104"/>
                <a:ext cx="8486774" cy="15441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457200" marR="0" lvl="0" indent="-2286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2"/>
                  </a:buClr>
                  <a:buSzPts val="1760"/>
                  <a:buFont typeface="Trebuchet MS"/>
                  <a:buNone/>
                </a:pPr>
                <a:r>
                  <a:rPr lang="cs-CZ" sz="1100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Jestliže</a:t>
                </a:r>
                <a:r>
                  <a:rPr lang="de-DE" sz="1100" b="0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:</a:t>
                </a:r>
                <a:endParaRPr sz="2200" b="0" i="0" u="none" strike="noStrike" cap="none" dirty="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  <a:p>
                <a:pPr marL="457200" marR="0" lvl="0" indent="-2286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2"/>
                  </a:buClr>
                  <a:buSzPts val="1760"/>
                  <a:buFont typeface="Trebuchet MS"/>
                  <a:buNone/>
                </a:pPr>
                <a:endParaRPr sz="1100" b="0" i="0" u="none" strike="noStrike" cap="none" dirty="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  <a:p>
                <a:pPr marL="457200" marR="0" lvl="0" indent="-2286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2"/>
                  </a:buClr>
                  <a:buSzPts val="1760"/>
                  <a:buFont typeface="Arial"/>
                  <a:buChar char="•"/>
                </a:pPr>
                <a:r>
                  <a:rPr lang="de-DE" sz="1100" b="0" i="0" u="none" strike="noStrike" cap="none" dirty="0" err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Optimální</a:t>
                </a:r>
                <a:r>
                  <a:rPr lang="de-DE" sz="1100" b="0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</a:t>
                </a:r>
                <a:r>
                  <a:rPr lang="de-DE" sz="1100" b="0" i="0" u="none" strike="noStrike" cap="none" dirty="0" err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referenční</a:t>
                </a:r>
                <a:r>
                  <a:rPr lang="de-DE" sz="1100" b="0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</a:t>
                </a:r>
                <a:r>
                  <a:rPr lang="de-DE" sz="1100" b="0" i="0" u="none" strike="noStrike" cap="none" dirty="0" err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hodnota</a:t>
                </a:r>
                <a:r>
                  <a:rPr lang="de-DE" sz="1100" b="0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(</a:t>
                </a:r>
                <a:r>
                  <a:rPr lang="de-DE" sz="1100" b="0" i="0" u="none" strike="noStrike" cap="none" dirty="0" err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skóre</a:t>
                </a:r>
                <a:r>
                  <a:rPr lang="de-DE" sz="1100" b="0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= 0) → 50 % </a:t>
                </a:r>
                <a:r>
                  <a:rPr lang="de-DE" sz="1100" b="0" i="0" u="none" strike="noStrike" cap="none" dirty="0" err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střech</a:t>
                </a:r>
                <a:r>
                  <a:rPr lang="de-DE" sz="1100" b="0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je </a:t>
                </a:r>
                <a:r>
                  <a:rPr lang="de-DE" sz="1100" b="0" i="0" u="none" strike="noStrike" cap="none" dirty="0" err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zelených</a:t>
                </a:r>
                <a:endParaRPr sz="2200" b="0" i="0" u="none" strike="noStrike" cap="none" dirty="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  <a:p>
                <a:pPr marL="457200" marR="0" lvl="0" indent="-2286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2"/>
                  </a:buClr>
                  <a:buSzPts val="1760"/>
                  <a:buFont typeface="Arial"/>
                  <a:buChar char="•"/>
                </a:pPr>
                <a:r>
                  <a:rPr lang="de-DE" sz="1100" dirty="0" err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Kritická</a:t>
                </a:r>
                <a:r>
                  <a:rPr lang="de-DE" sz="1100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</a:t>
                </a:r>
                <a:r>
                  <a:rPr lang="de-DE" sz="1100" dirty="0" err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referenční</a:t>
                </a:r>
                <a:r>
                  <a:rPr lang="de-DE" sz="1100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</a:t>
                </a:r>
                <a:r>
                  <a:rPr lang="de-DE" sz="1100" dirty="0" err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hodnota</a:t>
                </a:r>
                <a:r>
                  <a:rPr lang="de-DE" sz="1100" b="0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(score = 1) → 10% </a:t>
                </a:r>
                <a:r>
                  <a:rPr lang="de-DE" sz="1100" b="0" i="0" u="none" strike="noStrike" cap="none" dirty="0" err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střech</a:t>
                </a:r>
                <a:r>
                  <a:rPr lang="de-DE" sz="1100" b="0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je </a:t>
                </a:r>
                <a:r>
                  <a:rPr lang="de-DE" sz="1100" b="0" i="0" u="none" strike="noStrike" cap="none" dirty="0" err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zelených</a:t>
                </a:r>
                <a:endParaRPr sz="2200" b="0" i="0" u="none" strike="noStrike" cap="none" dirty="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  <a:p>
                <a:pPr marL="457200" marR="0" lvl="0" indent="-2286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2"/>
                  </a:buClr>
                  <a:buSzPts val="1760"/>
                  <a:buFont typeface="Arial"/>
                  <a:buChar char="•"/>
                </a:pPr>
                <a:r>
                  <a:rPr lang="de-DE" sz="1100" b="0" i="0" u="none" strike="noStrike" cap="none" dirty="0" err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Normaliz</a:t>
                </a:r>
                <a:r>
                  <a:rPr lang="de-DE" sz="1100" dirty="0" err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ované</a:t>
                </a:r>
                <a:r>
                  <a:rPr lang="de-DE" sz="1100" b="0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</a:t>
                </a:r>
                <a:r>
                  <a:rPr lang="de-DE" sz="1100" dirty="0" err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cílové</a:t>
                </a:r>
                <a:r>
                  <a:rPr lang="de-DE" sz="1100" b="0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</a:t>
                </a:r>
                <a:r>
                  <a:rPr lang="de-DE" sz="1100" b="0" i="0" u="none" strike="noStrike" cap="none" dirty="0" err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s</a:t>
                </a:r>
                <a:r>
                  <a:rPr lang="de-DE" sz="1100" dirty="0" err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kóre</a:t>
                </a:r>
                <a:r>
                  <a:rPr lang="de-DE" sz="1100" b="0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→ 0,2</a:t>
                </a:r>
                <a:endParaRPr sz="2200" b="0" i="0" u="none" strike="noStrike" cap="none" dirty="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  <a:p>
                <a:pPr marL="457200" marR="0" lvl="0" indent="-2286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2"/>
                  </a:buClr>
                  <a:buSzPts val="1760"/>
                  <a:buFont typeface="Trebuchet MS"/>
                  <a:buNone/>
                </a:pPr>
                <a:endParaRPr sz="1100" b="0" i="0" u="none" strike="noStrike" cap="none" dirty="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  <a:p>
                <a:pPr marL="457200" indent="-228600">
                  <a:buClr>
                    <a:schemeClr val="lt2"/>
                  </a:buClr>
                  <a:buSzPts val="1760"/>
                </a:pPr>
                <a:r>
                  <a:rPr lang="de-DE" sz="1100" b="0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​</a:t>
                </a:r>
                <a:r>
                  <a:rPr lang="en-US" sz="1100" dirty="0">
                    <a:latin typeface="Trebuchet MS" panose="020B0603020202020204" pitchFamily="34" charset="0"/>
                  </a:rPr>
                  <a:t>​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cs-CZ" sz="1100" b="1" dirty="0">
                        <a:latin typeface="Trebuchet MS" panose="020B0603020202020204" pitchFamily="34" charset="0"/>
                      </a:rPr>
                      <m:t>C</m:t>
                    </m:r>
                    <m:r>
                      <m:rPr>
                        <m:nor/>
                      </m:rPr>
                      <a:rPr lang="cs-CZ" sz="1100" b="1" i="0" dirty="0" smtClean="0">
                        <a:latin typeface="Trebuchet MS" panose="020B0603020202020204" pitchFamily="34" charset="0"/>
                      </a:rPr>
                      <m:t>í</m:t>
                    </m:r>
                    <m:r>
                      <m:rPr>
                        <m:nor/>
                      </m:rPr>
                      <a:rPr lang="cs-CZ" sz="1100" b="1" i="0" dirty="0" smtClean="0">
                        <a:latin typeface="Trebuchet MS" panose="020B0603020202020204" pitchFamily="34" charset="0"/>
                      </a:rPr>
                      <m:t>lov</m:t>
                    </m:r>
                    <m:r>
                      <m:rPr>
                        <m:nor/>
                      </m:rPr>
                      <a:rPr lang="cs-CZ" sz="1100" b="1" i="0" dirty="0" smtClean="0">
                        <a:latin typeface="Trebuchet MS" panose="020B0603020202020204" pitchFamily="34" charset="0"/>
                      </a:rPr>
                      <m:t>á </m:t>
                    </m:r>
                    <m:r>
                      <m:rPr>
                        <m:nor/>
                      </m:rPr>
                      <a:rPr lang="cs-CZ" sz="1100" b="1" i="0" dirty="0" smtClean="0">
                        <a:latin typeface="Trebuchet MS" panose="020B0603020202020204" pitchFamily="34" charset="0"/>
                      </a:rPr>
                      <m:t>hodnota</m:t>
                    </m:r>
                    <m:r>
                      <m:rPr>
                        <m:nor/>
                      </m:rPr>
                      <a:rPr lang="de-DE" sz="1100" b="1" dirty="0">
                        <a:latin typeface="Trebuchet MS" panose="020B0603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1100" dirty="0">
                        <a:latin typeface="Trebuchet MS" panose="020B0603020202020204" pitchFamily="34" charset="0"/>
                      </a:rPr>
                      <m:t>=</m:t>
                    </m:r>
                  </m:oMath>
                </a14:m>
                <a:r>
                  <a:rPr lang="en-US" sz="1100" dirty="0">
                    <a:latin typeface="Trebuchet MS" panose="020B0603020202020204" pitchFamily="34" charset="0"/>
                  </a:rPr>
                  <a:t> </a:t>
                </a:r>
                <a:r>
                  <a:rPr lang="de-DE" sz="1100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Optimální </a:t>
                </a:r>
                <a:r>
                  <a:rPr lang="de-DE" sz="1100" dirty="0" err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referenční</a:t>
                </a:r>
                <a:r>
                  <a:rPr lang="de-DE" sz="1100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</a:t>
                </a:r>
                <a:r>
                  <a:rPr lang="de-DE" sz="1100" dirty="0" err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hodnota</a:t>
                </a:r>
                <a:r>
                  <a:rPr lang="de-DE" sz="1100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</a:t>
                </a:r>
                <a14:m>
                  <m:oMath xmlns:m="http://schemas.openxmlformats.org/officeDocument/2006/math">
                    <m:r>
                      <a:rPr lang="de-DE" sz="1100" dirty="0"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de-DE" sz="1100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rPr>
                      <m:t>Normalizovan</m:t>
                    </m:r>
                    <m:r>
                      <m:rPr>
                        <m:nor/>
                      </m:rPr>
                      <a:rPr lang="de-DE" sz="1100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rPr>
                      <m:t>é </m:t>
                    </m:r>
                    <m:r>
                      <m:rPr>
                        <m:nor/>
                      </m:rPr>
                      <a:rPr lang="de-DE" sz="1100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rPr>
                      <m:t>c</m:t>
                    </m:r>
                    <m:r>
                      <m:rPr>
                        <m:nor/>
                      </m:rPr>
                      <a:rPr lang="de-DE" sz="1100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rPr>
                      <m:t>í</m:t>
                    </m:r>
                    <m:r>
                      <m:rPr>
                        <m:nor/>
                      </m:rPr>
                      <a:rPr lang="de-DE" sz="1100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rPr>
                      <m:t>lov</m:t>
                    </m:r>
                    <m:r>
                      <m:rPr>
                        <m:nor/>
                      </m:rPr>
                      <a:rPr lang="de-DE" sz="1100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rPr>
                      <m:t>é </m:t>
                    </m:r>
                    <m:r>
                      <m:rPr>
                        <m:nor/>
                      </m:rPr>
                      <a:rPr lang="de-DE" sz="1100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rPr>
                      <m:t>sk</m:t>
                    </m:r>
                    <m:r>
                      <m:rPr>
                        <m:nor/>
                      </m:rPr>
                      <a:rPr lang="de-DE" sz="1100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rPr>
                      <m:t>ó</m:t>
                    </m:r>
                    <m:r>
                      <m:rPr>
                        <m:nor/>
                      </m:rPr>
                      <a:rPr lang="de-DE" sz="1100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rPr>
                      <m:t>re</m:t>
                    </m:r>
                    <m:r>
                      <m:rPr>
                        <m:nor/>
                      </m:rPr>
                      <a:rPr lang="de-DE" sz="1100">
                        <a:latin typeface="Trebuchet MS" panose="020B0603020202020204" pitchFamily="34" charset="0"/>
                      </a:rPr>
                      <m:t>∗ (</m:t>
                    </m:r>
                    <m:r>
                      <m:rPr>
                        <m:nor/>
                      </m:rPr>
                      <a:rPr lang="de-DE" sz="1100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rPr>
                      <m:t>Optim</m:t>
                    </m:r>
                    <m:r>
                      <m:rPr>
                        <m:nor/>
                      </m:rPr>
                      <a:rPr lang="de-DE" sz="1100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rPr>
                      <m:t>á</m:t>
                    </m:r>
                    <m:r>
                      <m:rPr>
                        <m:nor/>
                      </m:rPr>
                      <a:rPr lang="de-DE" sz="1100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rPr>
                      <m:t>ln</m:t>
                    </m:r>
                    <m:r>
                      <m:rPr>
                        <m:nor/>
                      </m:rPr>
                      <a:rPr lang="de-DE" sz="1100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rPr>
                      <m:t>í </m:t>
                    </m:r>
                    <m:r>
                      <m:rPr>
                        <m:nor/>
                      </m:rPr>
                      <a:rPr lang="de-DE" sz="1100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rPr>
                      <m:t>referen</m:t>
                    </m:r>
                    <m:r>
                      <m:rPr>
                        <m:nor/>
                      </m:rPr>
                      <a:rPr lang="de-DE" sz="1100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rPr>
                      <m:t>č</m:t>
                    </m:r>
                    <m:r>
                      <m:rPr>
                        <m:nor/>
                      </m:rPr>
                      <a:rPr lang="de-DE" sz="1100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rPr>
                      <m:t>n</m:t>
                    </m:r>
                    <m:r>
                      <m:rPr>
                        <m:nor/>
                      </m:rPr>
                      <a:rPr lang="de-DE" sz="1100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rPr>
                      <m:t>í </m:t>
                    </m:r>
                    <m:r>
                      <m:rPr>
                        <m:nor/>
                      </m:rPr>
                      <a:rPr lang="de-DE" sz="1100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rPr>
                      <m:t>hodnota</m:t>
                    </m:r>
                    <m:r>
                      <m:rPr>
                        <m:nor/>
                      </m:rPr>
                      <a:rPr lang="de-DE" sz="1100" dirty="0">
                        <a:latin typeface="Trebuchet MS" panose="020B0603020202020204" pitchFamily="34" charset="0"/>
                      </a:rPr>
                      <m:t>−</m:t>
                    </m:r>
                    <m:r>
                      <m:rPr>
                        <m:nor/>
                      </m:rPr>
                      <a:rPr lang="cs-CZ" sz="1100" b="0" i="0" dirty="0" smtClean="0">
                        <a:latin typeface="Trebuchet MS" panose="020B0603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cs-CZ" sz="1100" b="0" i="0" dirty="0" smtClean="0">
                        <a:latin typeface="Trebuchet MS" panose="020B0603020202020204" pitchFamily="34" charset="0"/>
                      </a:rPr>
                      <m:t>Kritick</m:t>
                    </m:r>
                    <m:r>
                      <m:rPr>
                        <m:nor/>
                      </m:rPr>
                      <a:rPr lang="cs-CZ" sz="1100" b="0" i="0" dirty="0" smtClean="0">
                        <a:latin typeface="Trebuchet MS" panose="020B0603020202020204" pitchFamily="34" charset="0"/>
                      </a:rPr>
                      <m:t>á</m:t>
                    </m:r>
                    <m:r>
                      <m:rPr>
                        <m:nor/>
                      </m:rPr>
                      <a:rPr lang="de-DE" sz="1100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rPr>
                      <m:t> </m:t>
                    </m:r>
                    <m:r>
                      <m:rPr>
                        <m:nor/>
                      </m:rPr>
                      <a:rPr lang="de-DE" sz="1100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rPr>
                      <m:t>referen</m:t>
                    </m:r>
                    <m:r>
                      <m:rPr>
                        <m:nor/>
                      </m:rPr>
                      <a:rPr lang="de-DE" sz="1100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rPr>
                      <m:t>č</m:t>
                    </m:r>
                    <m:r>
                      <m:rPr>
                        <m:nor/>
                      </m:rPr>
                      <a:rPr lang="de-DE" sz="1100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rPr>
                      <m:t>n</m:t>
                    </m:r>
                    <m:r>
                      <m:rPr>
                        <m:nor/>
                      </m:rPr>
                      <a:rPr lang="de-DE" sz="1100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rPr>
                      <m:t>í </m:t>
                    </m:r>
                    <m:r>
                      <m:rPr>
                        <m:nor/>
                      </m:rPr>
                      <a:rPr lang="de-DE" sz="1100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rPr>
                      <m:t>hodnota</m:t>
                    </m:r>
                    <m:r>
                      <m:rPr>
                        <m:nor/>
                      </m:rPr>
                      <a:rPr lang="de-DE" sz="1100" dirty="0">
                        <a:latin typeface="Trebuchet MS" panose="020B0603020202020204" pitchFamily="34" charset="0"/>
                      </a:rPr>
                      <m:t>) </m:t>
                    </m:r>
                  </m:oMath>
                </a14:m>
                <a:endParaRPr lang="en-US" sz="1100" dirty="0">
                  <a:latin typeface="Trebuchet MS" panose="020B0603020202020204" pitchFamily="34" charset="0"/>
                </a:endParaRPr>
              </a:p>
              <a:p>
                <a:pPr marL="457200" marR="0" lvl="0" indent="-2286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2"/>
                  </a:buClr>
                  <a:buSzPts val="1760"/>
                  <a:buFont typeface="Trebuchet MS"/>
                  <a:buNone/>
                </a:pPr>
                <a:endParaRPr sz="1100" b="0" i="0" u="none" strike="noStrike" cap="none" dirty="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  <a:p>
                <a:pPr marL="457200" marR="0" lvl="0" indent="-2286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2"/>
                  </a:buClr>
                  <a:buSzPts val="1760"/>
                  <a:buFont typeface="Trebuchet MS"/>
                  <a:buNone/>
                </a:pPr>
                <a:r>
                  <a:rPr lang="de-DE" sz="1100" b="0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​</a:t>
                </a:r>
                <a:endParaRPr sz="2200" b="0" i="0" u="none" strike="noStrike" cap="none" dirty="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  <a:p>
                <a:pPr marL="457200" marR="0" lvl="0" indent="-2286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2"/>
                  </a:buClr>
                  <a:buSzPts val="1760"/>
                  <a:buFont typeface="Trebuchet MS"/>
                  <a:buNone/>
                </a:pPr>
                <a:r>
                  <a:rPr lang="cs-CZ" sz="1100" b="1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Cílová hodnota </a:t>
                </a:r>
                <a:r>
                  <a:rPr lang="cs-CZ" sz="1100" b="0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= </a:t>
                </a:r>
                <a:r>
                  <a:rPr lang="de-DE" sz="1100" b="0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​</a:t>
                </a:r>
                <a:r>
                  <a:rPr lang="cs-CZ" sz="1100" b="0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50 – </a:t>
                </a:r>
                <a:r>
                  <a:rPr lang="de-DE" sz="1100" b="0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0,2 * (50 </a:t>
                </a:r>
                <a:r>
                  <a:rPr lang="cs-CZ" sz="1100" b="0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-</a:t>
                </a:r>
                <a:r>
                  <a:rPr lang="de-DE" sz="1100" b="0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10) = </a:t>
                </a:r>
                <a:r>
                  <a:rPr lang="de-DE" sz="1100" b="0" i="0" u="none" strike="noStrike" cap="none" dirty="0">
                    <a:solidFill>
                      <a:schemeClr val="accent4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</a:t>
                </a:r>
                <a:r>
                  <a:rPr lang="de-DE" sz="1100" b="1" i="0" u="none" strike="noStrike" cap="none" dirty="0">
                    <a:solidFill>
                      <a:schemeClr val="accent4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42 % </a:t>
                </a:r>
                <a:r>
                  <a:rPr lang="de-DE" sz="1100" b="1" i="0" u="none" strike="noStrike" cap="none" dirty="0" err="1">
                    <a:solidFill>
                      <a:schemeClr val="accent4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zelených</a:t>
                </a:r>
                <a:r>
                  <a:rPr lang="de-DE" sz="1100" b="1" i="0" u="none" strike="noStrike" cap="none" dirty="0">
                    <a:solidFill>
                      <a:schemeClr val="accent4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</a:t>
                </a:r>
                <a:r>
                  <a:rPr lang="de-DE" sz="1100" b="1" i="0" u="none" strike="noStrike" cap="none" dirty="0" err="1">
                    <a:solidFill>
                      <a:schemeClr val="accent4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střech</a:t>
                </a:r>
                <a:endParaRPr sz="2200" b="1" i="0" u="none" strike="noStrike" cap="none" dirty="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  <a:p>
                <a:pPr marL="457200" marR="0" lvl="0" indent="-2286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2"/>
                  </a:buClr>
                  <a:buSzPts val="1760"/>
                  <a:buFont typeface="Trebuchet MS"/>
                  <a:buNone/>
                </a:pPr>
                <a:endParaRPr sz="1100" b="0" i="0" u="none" strike="noStrike" cap="none" dirty="0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  <a:p>
                <a:pPr marL="457200" marR="0" lvl="0" indent="-2286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2"/>
                  </a:buClr>
                  <a:buSzPts val="1760"/>
                  <a:buFont typeface="Trebuchet MS"/>
                  <a:buNone/>
                </a:pPr>
                <a:endParaRPr sz="1600" b="0" i="0" u="none" strike="noStrike" cap="none" dirty="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  <a:p>
                <a:pPr marL="457200" marR="0" lvl="0" indent="-2286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2"/>
                  </a:buClr>
                  <a:buSzPts val="1760"/>
                  <a:buFont typeface="Trebuchet MS"/>
                  <a:buNone/>
                </a:pPr>
                <a:endParaRPr sz="1600" b="0" i="0" u="none" strike="noStrike" cap="none" dirty="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  <a:p>
                <a:pPr marL="22860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2"/>
                  </a:buClr>
                  <a:buSzPts val="1760"/>
                  <a:buFont typeface="Trebuchet MS"/>
                  <a:buNone/>
                </a:pPr>
                <a:endParaRPr sz="16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514350" marR="0" lvl="0" indent="-17399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2"/>
                  </a:buClr>
                  <a:buSzPts val="1760"/>
                  <a:buFont typeface="Arial"/>
                  <a:buNone/>
                </a:pPr>
                <a:endParaRPr sz="16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514350" marR="0" lvl="0" indent="-17399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2"/>
                  </a:buClr>
                  <a:buSzPts val="1760"/>
                  <a:buFont typeface="Arial"/>
                  <a:buNone/>
                </a:pPr>
                <a:endParaRPr sz="1600" b="0" i="0" u="none" strike="noStrike" cap="none" dirty="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mc:Choice>
        <mc:Fallback xmlns="">
          <p:sp>
            <p:nvSpPr>
              <p:cNvPr id="596" name="Google Shape;596;p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864" y="2390104"/>
                <a:ext cx="8486774" cy="1544140"/>
              </a:xfrm>
              <a:prstGeom prst="rect">
                <a:avLst/>
              </a:prstGeom>
              <a:blipFill>
                <a:blip r:embed="rId3"/>
                <a:stretch>
                  <a:fillRect t="-3162" b="-2529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7" name="Google Shape;597;p29"/>
          <p:cNvSpPr/>
          <p:nvPr/>
        </p:nvSpPr>
        <p:spPr>
          <a:xfrm>
            <a:off x="2936797" y="3965486"/>
            <a:ext cx="1525760" cy="339900"/>
          </a:xfrm>
          <a:prstGeom prst="rect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30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Analýza 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současného stavu a </a:t>
            </a: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identifikace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klíčových slabin městských oblastí a budov pro adaptaci</a:t>
            </a:r>
            <a:endParaRPr sz="1000" b="0" i="1" u="none" strike="noStrike" cap="non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05" name="Google Shape;605;p30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chemeClr val="dk1"/>
              </a:buClr>
              <a:buSzPts val="2872"/>
            </a:pPr>
            <a:r>
              <a:rPr lang="de-DE" sz="2000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4: </a:t>
            </a:r>
            <a:r>
              <a:rPr lang="de-DE" sz="2000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Stanovení</a:t>
            </a:r>
            <a:r>
              <a:rPr lang="de-DE" sz="20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strategie</a:t>
            </a:r>
            <a:endParaRPr lang="de-DE" sz="2800" b="1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606" name="Google Shape;606;p30"/>
          <p:cNvGraphicFramePr/>
          <p:nvPr/>
        </p:nvGraphicFramePr>
        <p:xfrm>
          <a:off x="387350" y="1635126"/>
          <a:ext cx="8444020" cy="2078875"/>
        </p:xfrm>
        <a:graphic>
          <a:graphicData uri="http://schemas.openxmlformats.org/drawingml/2006/table">
            <a:tbl>
              <a:tblPr firstRow="1" firstCol="1" bandRow="1">
                <a:noFill/>
                <a:tableStyleId>{1853B64D-183C-4DB2-8B3D-DD7A569E5B08}</a:tableStyleId>
              </a:tblPr>
              <a:tblGrid>
                <a:gridCol w="7812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66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43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8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43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905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19825">
                <a:tc gridSpan="2"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Hodnotící kritérium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Indi</a:t>
                      </a:r>
                      <a:r>
                        <a:rPr lang="de-DE" sz="10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kátor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7945" marR="0" lvl="0" indent="0" algn="ctr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cs-CZ" sz="1000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Zjistěné</a:t>
                      </a:r>
                      <a:r>
                        <a:rPr lang="cs-CZ" sz="1000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normalizované skóre</a:t>
                      </a:r>
                      <a:endParaRPr sz="10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4445" marR="0" lvl="0" indent="0" algn="ctr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Cílové</a:t>
                      </a:r>
                      <a:r>
                        <a:rPr lang="de-DE" sz="10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skóre</a:t>
                      </a:r>
                      <a:endParaRPr sz="10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4445" marR="0" lvl="0" indent="0" algn="ctr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Cílová hodnota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4445" marR="0" lvl="0" indent="0" algn="ctr" rtl="0">
                        <a:lnSpc>
                          <a:spcPct val="1115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66675" marR="80644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A1.1.8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0" lvl="0" indent="0" algn="l" rtl="0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Přítomnost</a:t>
                      </a:r>
                      <a:r>
                        <a:rPr lang="de-DE" sz="10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zelených</a:t>
                      </a:r>
                      <a:r>
                        <a:rPr lang="de-DE" sz="10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střech</a:t>
                      </a:r>
                      <a:endParaRPr sz="10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0" lvl="0" indent="0" algn="l" rtl="0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odíl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budov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s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funkční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zelenou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střechou</a:t>
                      </a:r>
                      <a:endParaRPr sz="1000" u="none" strike="noStrike" cap="none" dirty="0">
                        <a:solidFill>
                          <a:srgbClr val="FF000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0" lvl="0" indent="0" algn="ctr" rtl="0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rgbClr val="FF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0,82</a:t>
                      </a:r>
                      <a:endParaRPr sz="1000" u="none" strike="noStrike" cap="none">
                        <a:solidFill>
                          <a:srgbClr val="FF000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</a:t>
                      </a:r>
                      <a:endParaRPr sz="1000" u="none" strike="noStrike" cap="none">
                        <a:solidFill>
                          <a:schemeClr val="accent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190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1" u="none" strike="noStrike" cap="none">
                          <a:solidFill>
                            <a:srgbClr val="9ACA3C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42 %</a:t>
                      </a:r>
                      <a:r>
                        <a:rPr lang="de-DE" sz="1000" u="none" strike="noStrike" cap="none">
                          <a:solidFill>
                            <a:srgbClr val="9ACA3C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u="none" strike="noStrike" cap="non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(</a:t>
                      </a:r>
                      <a:r>
                        <a:rPr lang="de-DE" sz="10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</a:t>
                      </a:r>
                      <a:r>
                        <a:rPr lang="de-DE" sz="1000" u="none" strike="noStrike" cap="non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ohledem na optimální referenční hodnotu 50 % a nedostatečnou hodnotu 10 %</a:t>
                      </a:r>
                      <a:endParaRPr sz="10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0525">
                <a:tc>
                  <a:txBody>
                    <a:bodyPr/>
                    <a:lstStyle/>
                    <a:p>
                      <a:pPr marL="10795" marR="8001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A1.1.1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80644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Infiltrační kapacita povrchu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8580" marR="0" lvl="0" indent="0" algn="l" rtl="0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Poměr</a:t>
                      </a:r>
                      <a:r>
                        <a:rPr lang="de-DE" sz="10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propustných</a:t>
                      </a:r>
                      <a:r>
                        <a:rPr lang="de-DE" sz="10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a </a:t>
                      </a:r>
                      <a:r>
                        <a:rPr lang="de-DE" sz="10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nepr</a:t>
                      </a:r>
                      <a:r>
                        <a:rPr lang="de-DE" sz="1000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opustných</a:t>
                      </a:r>
                      <a:r>
                        <a:rPr lang="de-DE" sz="1000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povrchů</a:t>
                      </a:r>
                      <a:endParaRPr sz="10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0" lvl="0" indent="0" algn="ctr" rtl="0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 dirty="0">
                          <a:solidFill>
                            <a:srgbClr val="FF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0,7</a:t>
                      </a:r>
                      <a:endParaRPr sz="1000" u="none" strike="noStrike" cap="none" dirty="0">
                        <a:solidFill>
                          <a:srgbClr val="FF000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</a:t>
                      </a:r>
                      <a:endParaRPr sz="1000" u="none" strike="noStrike" cap="none">
                        <a:solidFill>
                          <a:schemeClr val="accent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1905" lvl="0" indent="0" algn="ctr" rtl="0">
                        <a:lnSpc>
                          <a:spcPct val="12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1" u="none" strike="noStrike" cap="none">
                          <a:solidFill>
                            <a:srgbClr val="9ACA3C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64%</a:t>
                      </a:r>
                      <a:r>
                        <a:rPr lang="de-DE" sz="1000" u="none" strike="noStrike" cap="none">
                          <a:solidFill>
                            <a:srgbClr val="9ACA3C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u="none" strike="noStrike" cap="non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(s ohledem na optimální referenční hodnot</a:t>
                      </a:r>
                      <a:r>
                        <a:rPr lang="de-DE" sz="10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u </a:t>
                      </a:r>
                      <a:r>
                        <a:rPr lang="de-DE" sz="1000" u="none" strike="noStrike" cap="non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70% a nedostatečnou hodnotu</a:t>
                      </a:r>
                      <a:r>
                        <a:rPr lang="de-DE" sz="10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u="none" strike="noStrike" cap="non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40%)</a:t>
                      </a:r>
                      <a:endParaRPr sz="10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450">
                <a:tc>
                  <a:txBody>
                    <a:bodyPr/>
                    <a:lstStyle/>
                    <a:p>
                      <a:pPr marL="8890" marR="8001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A1.1-E.5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</a:t>
                      </a: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chody do budovy pod úrovní terénu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8580" marR="0" lvl="0" indent="0" algn="l" rtl="0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i="0" u="none" strike="noStrike" cap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Podíl vchodů na úrovni terénu nebo pod terénem bez ochranného sklonu či konstrukčního řešení</a:t>
                      </a:r>
                      <a:endParaRPr sz="1000" b="0" i="0" u="none" strike="noStrike" cap="none">
                        <a:solidFill>
                          <a:srgbClr val="000000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231140" lvl="0" indent="24130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 dirty="0">
                          <a:solidFill>
                            <a:schemeClr val="accent5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0,65</a:t>
                      </a:r>
                      <a:endParaRPr sz="1000" u="none" strike="noStrike" cap="none" dirty="0">
                        <a:solidFill>
                          <a:schemeClr val="accent5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 dirty="0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0,3</a:t>
                      </a:r>
                      <a:endParaRPr sz="1000" u="none" strike="noStrike" cap="none" dirty="0">
                        <a:solidFill>
                          <a:schemeClr val="accent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1" i="0" u="none" strike="noStrike" cap="none" dirty="0">
                          <a:solidFill>
                            <a:srgbClr val="9ACA3C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9 % 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(s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ohledem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na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optimální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referenční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hodnotu</a:t>
                      </a:r>
                      <a:r>
                        <a:rPr lang="de-DE" sz="10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0% a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nedostatečnou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hodnot</a:t>
                      </a:r>
                      <a:r>
                        <a:rPr lang="de-DE" sz="10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u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30%)</a:t>
                      </a:r>
                      <a:endParaRPr sz="1000" u="none" strike="noStrike" cap="none" dirty="0">
                        <a:solidFill>
                          <a:schemeClr val="accent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250">
                <a:tc>
                  <a:txBody>
                    <a:bodyPr/>
                    <a:lstStyle/>
                    <a:p>
                      <a:pPr marL="19685" marR="8001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A1.1.3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0" lvl="0" indent="0" algn="l" rtl="0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Odvodňovací kapacita střechy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8580" marR="0" lvl="0" indent="0" algn="l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Podíl budov s nadměrnými okapy nebo svodnicemi</a:t>
                      </a:r>
                      <a:endParaRPr sz="11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0" lvl="0" indent="0" algn="ctr" rtl="0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accent5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0,5</a:t>
                      </a:r>
                      <a:endParaRPr sz="1000" u="none" strike="noStrike" cap="none">
                        <a:solidFill>
                          <a:schemeClr val="accent5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0,1</a:t>
                      </a:r>
                      <a:endParaRPr sz="1000" u="none" strike="noStrike" cap="none">
                        <a:solidFill>
                          <a:schemeClr val="accent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1" i="0" u="none" strike="noStrike" cap="none" dirty="0">
                          <a:solidFill>
                            <a:srgbClr val="9ACA3C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87% 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(s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ohledem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na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optimální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referenční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hodnotu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90% a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nedostatečnou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hodnotu</a:t>
                      </a:r>
                      <a:r>
                        <a:rPr lang="de-DE" sz="10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60%)</a:t>
                      </a:r>
                      <a:endParaRPr sz="1000" u="none" strike="noStrike" cap="none" dirty="0">
                        <a:solidFill>
                          <a:schemeClr val="accent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09" name="Google Shape;609;p30"/>
          <p:cNvSpPr txBox="1"/>
          <p:nvPr/>
        </p:nvSpPr>
        <p:spPr>
          <a:xfrm>
            <a:off x="142876" y="950914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Praktický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příklad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nástroje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RNTool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Nastavení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cílového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skóre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výpočet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cílové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hodnoty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31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chemeClr val="dk1"/>
              </a:buClr>
              <a:buSzPts val="2872"/>
            </a:pPr>
            <a:r>
              <a:rPr lang="de-DE" sz="2000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4: </a:t>
            </a:r>
            <a:r>
              <a:rPr lang="de-DE" sz="2000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Stanovení</a:t>
            </a:r>
            <a:r>
              <a:rPr lang="de-DE" sz="20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strategie</a:t>
            </a:r>
            <a:endParaRPr lang="de-DE" sz="2800" b="1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616" name="Google Shape;616;p31" descr="A clipboard with check marks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 l="32112" t="15200" r="32027" b="14232"/>
          <a:stretch/>
        </p:blipFill>
        <p:spPr>
          <a:xfrm>
            <a:off x="7452506" y="1320125"/>
            <a:ext cx="1328496" cy="1742991"/>
          </a:xfrm>
          <a:prstGeom prst="rect">
            <a:avLst/>
          </a:prstGeom>
          <a:noFill/>
          <a:ln>
            <a:noFill/>
          </a:ln>
        </p:spPr>
      </p:pic>
      <p:sp>
        <p:nvSpPr>
          <p:cNvPr id="617" name="Google Shape;617;p31"/>
          <p:cNvSpPr txBox="1"/>
          <p:nvPr/>
        </p:nvSpPr>
        <p:spPr>
          <a:xfrm>
            <a:off x="142875" y="868363"/>
            <a:ext cx="7134850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Noto Sans Symbols"/>
              <a:buChar char="✔"/>
            </a:pPr>
            <a:r>
              <a:rPr lang="de-DE" sz="20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Kontrolní</a:t>
            </a:r>
            <a:r>
              <a:rPr lang="de-DE" sz="20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20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otázka</a:t>
            </a:r>
            <a:r>
              <a:rPr lang="de-DE" sz="20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Jak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byste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definovali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realistické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adaptační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cíle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jak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na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úrovni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budov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tak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na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úrovni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městskýc</a:t>
            </a:r>
            <a:r>
              <a:rPr lang="de-DE" sz="20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</a:t>
            </a:r>
            <a:r>
              <a:rPr lang="de-DE" sz="20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částí</a:t>
            </a:r>
            <a:r>
              <a:rPr lang="de-DE" sz="20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sz="20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sousedství</a:t>
            </a:r>
            <a:r>
              <a:rPr lang="de-DE" sz="20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 a </a:t>
            </a:r>
            <a:r>
              <a:rPr lang="de-DE" sz="20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jaký</a:t>
            </a:r>
            <a:r>
              <a:rPr lang="de-DE" sz="20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typ </a:t>
            </a:r>
            <a:r>
              <a:rPr lang="de-DE" sz="20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omezení</a:t>
            </a:r>
            <a:r>
              <a:rPr lang="de-DE" sz="20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může</a:t>
            </a:r>
            <a:r>
              <a:rPr lang="de-DE" sz="20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ohrozit</a:t>
            </a:r>
            <a:r>
              <a:rPr lang="de-DE" sz="20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jejich</a:t>
            </a:r>
            <a:r>
              <a:rPr lang="de-DE" sz="20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implementaci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?</a:t>
            </a: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18" name="Google Shape;618;p31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Analýza 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současného stavu a</a:t>
            </a: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identifikace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klíčových slabin městských oblastí a budov pro adaptaci</a:t>
            </a:r>
            <a:endParaRPr sz="1000" b="0" i="1" u="none" strike="noStrike" cap="non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32"/>
          <p:cNvSpPr txBox="1"/>
          <p:nvPr/>
        </p:nvSpPr>
        <p:spPr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chemeClr val="dk1"/>
              </a:buClr>
              <a:buSzPts val="2872"/>
            </a:pPr>
            <a:r>
              <a:rPr lang="de-DE" sz="2000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4: </a:t>
            </a:r>
            <a:r>
              <a:rPr lang="de-DE" sz="2000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Stanovení</a:t>
            </a:r>
            <a:r>
              <a:rPr lang="de-DE" sz="20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strategie</a:t>
            </a:r>
            <a:endParaRPr lang="de-DE" sz="2800" b="1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25" name="Google Shape;625;p32"/>
          <p:cNvSpPr txBox="1">
            <a:spLocks noGrp="1"/>
          </p:cNvSpPr>
          <p:nvPr>
            <p:ph type="body" idx="1"/>
          </p:nvPr>
        </p:nvSpPr>
        <p:spPr>
          <a:xfrm>
            <a:off x="142876" y="950914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 b="1">
                <a:solidFill>
                  <a:schemeClr val="accent4"/>
                </a:solidFill>
              </a:rPr>
              <a:t>Cíl: </a:t>
            </a:r>
            <a:r>
              <a:rPr lang="de-DE" sz="1600"/>
              <a:t>Vypracovat soubor odlišných, proveditelných adaptačních scénářů, z nichž každý splňuje stanovené výkonnostní cíle.</a:t>
            </a:r>
            <a:endParaRPr sz="1600">
              <a:solidFill>
                <a:schemeClr val="dk2"/>
              </a:solidFill>
            </a:endParaRPr>
          </a:p>
        </p:txBody>
      </p:sp>
      <p:sp>
        <p:nvSpPr>
          <p:cNvPr id="626" name="Google Shape;626;p32"/>
          <p:cNvSpPr/>
          <p:nvPr/>
        </p:nvSpPr>
        <p:spPr>
          <a:xfrm>
            <a:off x="323850" y="1506694"/>
            <a:ext cx="7975600" cy="3332800"/>
          </a:xfrm>
          <a:prstGeom prst="roundRect">
            <a:avLst>
              <a:gd name="adj" fmla="val 16667"/>
            </a:avLst>
          </a:prstGeom>
          <a:solidFill>
            <a:srgbClr val="F8FCF6"/>
          </a:solidFill>
          <a:ln w="19050" cap="flat" cmpd="sng">
            <a:solidFill>
              <a:srgbClr val="3C48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7" name="Google Shape;627;p32"/>
          <p:cNvSpPr txBox="1"/>
          <p:nvPr/>
        </p:nvSpPr>
        <p:spPr>
          <a:xfrm>
            <a:off x="365124" y="1693863"/>
            <a:ext cx="7830186" cy="3059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Hlavní</a:t>
            </a:r>
            <a:r>
              <a:rPr lang="de-DE" sz="16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úkoly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60"/>
              <a:buFont typeface="Arial"/>
              <a:buAutoNum type="arabicPeriod"/>
            </a:pP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Vyprac</a:t>
            </a:r>
            <a:r>
              <a:rPr lang="de-DE" sz="15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ovat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adaptační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scénáře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kombinací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tvrdých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technologických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stavebních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 a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měkkých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politických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vzdělávacích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opatření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do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ucelených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balíčků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21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60"/>
              <a:buFont typeface="Arial"/>
              <a:buAutoNum type="arabicPeriod"/>
            </a:pP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Rozliš</a:t>
            </a:r>
            <a:r>
              <a:rPr lang="de-DE" sz="15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it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scénáře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tak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aby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bylo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možné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provést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smysluplné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srovnání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v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rozhodovací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fázi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21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60"/>
              <a:buFont typeface="Arial"/>
              <a:buAutoNum type="arabicPeriod"/>
            </a:pPr>
            <a:r>
              <a:rPr lang="de-DE" sz="15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Provést</a:t>
            </a:r>
            <a:r>
              <a:rPr lang="de-DE" sz="15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výběr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opatření</a:t>
            </a:r>
            <a:r>
              <a:rPr lang="de-DE" sz="15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Vycházejte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ze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slabých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stránek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identifikovaných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v </a:t>
            </a:r>
            <a:r>
              <a:rPr lang="cs-CZ" sz="15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analytick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é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fázi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;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odfiltrujte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opatření</a:t>
            </a:r>
            <a:r>
              <a:rPr lang="cs-CZ" sz="15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jejichž realizace je omezena kvůli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právním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technickým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nebo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kontextovým</a:t>
            </a:r>
            <a:r>
              <a:rPr lang="cs-CZ" sz="15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skutečnostem.</a:t>
            </a:r>
            <a:endParaRPr sz="21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60"/>
              <a:buFont typeface="Arial"/>
              <a:buAutoNum type="arabicPeriod"/>
            </a:pP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</a:t>
            </a:r>
            <a:r>
              <a:rPr lang="de-DE" sz="15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h</a:t>
            </a: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odno</a:t>
            </a:r>
            <a:r>
              <a:rPr lang="de-DE" sz="15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tit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opatření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posouzením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jejich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přínosu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k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napln</a:t>
            </a:r>
            <a:r>
              <a:rPr lang="cs-CZ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ění</a:t>
            </a:r>
            <a:r>
              <a:rPr lang="cs-CZ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cílů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zohledn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it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synergie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vzájemné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závislosti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mezi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úrovní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budov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čtvrtí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např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energetické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vodní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systémy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).</a:t>
            </a:r>
            <a:endParaRPr sz="21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lang="de-DE" sz="1500" b="1" dirty="0" err="1">
                <a:solidFill>
                  <a:schemeClr val="accent4"/>
                </a:solidFill>
                <a:latin typeface="Trebuchet MS"/>
                <a:sym typeface="Trebuchet MS"/>
              </a:rPr>
              <a:t>Itera</a:t>
            </a:r>
            <a:r>
              <a:rPr lang="cs-CZ" sz="1500" b="1" dirty="0">
                <a:solidFill>
                  <a:schemeClr val="accent4"/>
                </a:solidFill>
                <a:latin typeface="Trebuchet MS"/>
                <a:sym typeface="Trebuchet MS"/>
              </a:rPr>
              <a:t>k</a:t>
            </a:r>
            <a:r>
              <a:rPr lang="de-DE" sz="1500" b="1" dirty="0" err="1">
                <a:solidFill>
                  <a:schemeClr val="accent4"/>
                </a:solidFill>
                <a:latin typeface="Trebuchet MS"/>
                <a:sym typeface="Trebuchet MS"/>
              </a:rPr>
              <a:t>tivní</a:t>
            </a:r>
            <a:r>
              <a:rPr lang="de-DE" sz="1500" b="1" dirty="0">
                <a:solidFill>
                  <a:schemeClr val="accent4"/>
                </a:solidFill>
                <a:latin typeface="Trebuchet MS"/>
                <a:sym typeface="Trebuchet MS"/>
              </a:rPr>
              <a:t> </a:t>
            </a:r>
            <a:r>
              <a:rPr lang="de-DE" sz="1500" b="1" dirty="0" err="1">
                <a:solidFill>
                  <a:schemeClr val="accent4"/>
                </a:solidFill>
                <a:latin typeface="Trebuchet MS"/>
                <a:sym typeface="Trebuchet MS"/>
              </a:rPr>
              <a:t>zpřesňování</a:t>
            </a:r>
            <a:r>
              <a:rPr lang="de-DE" sz="1500" b="1" dirty="0">
                <a:solidFill>
                  <a:schemeClr val="accent4"/>
                </a:solidFill>
                <a:latin typeface="Trebuchet MS"/>
                <a:sym typeface="Trebuchet MS"/>
              </a:rPr>
              <a:t>.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sym typeface="Trebuchet MS"/>
              </a:rPr>
              <a:t>Využití</a:t>
            </a:r>
            <a:r>
              <a:rPr lang="de-DE" sz="1500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sym typeface="Trebuchet MS"/>
              </a:rPr>
              <a:t>RBTool</a:t>
            </a:r>
            <a:r>
              <a:rPr lang="de-DE" sz="1500" dirty="0">
                <a:solidFill>
                  <a:schemeClr val="dk1"/>
                </a:solidFill>
                <a:latin typeface="Trebuchet MS"/>
                <a:sym typeface="Trebuchet MS"/>
              </a:rPr>
              <a:t>/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sym typeface="Trebuchet MS"/>
              </a:rPr>
              <a:t>RNTool</a:t>
            </a:r>
            <a:r>
              <a:rPr lang="de-DE" sz="1500" dirty="0">
                <a:solidFill>
                  <a:schemeClr val="dk1"/>
                </a:solidFill>
                <a:latin typeface="Trebuchet MS"/>
                <a:sym typeface="Trebuchet MS"/>
              </a:rPr>
              <a:t> a Simulation Hub na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sym typeface="Trebuchet MS"/>
              </a:rPr>
              <a:t>platformě</a:t>
            </a:r>
            <a:r>
              <a:rPr lang="de-DE" sz="1500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sym typeface="Trebuchet MS"/>
              </a:rPr>
              <a:t>SuPeRBE</a:t>
            </a:r>
            <a:r>
              <a:rPr lang="de-DE" sz="1500" dirty="0">
                <a:solidFill>
                  <a:schemeClr val="dk1"/>
                </a:solidFill>
                <a:latin typeface="Trebuchet MS"/>
                <a:sym typeface="Trebuchet MS"/>
              </a:rPr>
              <a:t> k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sym typeface="Trebuchet MS"/>
              </a:rPr>
              <a:t>testování</a:t>
            </a:r>
            <a:r>
              <a:rPr lang="de-DE" sz="1500" dirty="0">
                <a:solidFill>
                  <a:schemeClr val="dk1"/>
                </a:solidFill>
                <a:latin typeface="Trebuchet MS"/>
                <a:sym typeface="Trebuchet MS"/>
              </a:rPr>
              <a:t> a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sym typeface="Trebuchet MS"/>
              </a:rPr>
              <a:t>úpravám</a:t>
            </a:r>
            <a:r>
              <a:rPr lang="de-DE" sz="1500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sym typeface="Trebuchet MS"/>
              </a:rPr>
              <a:t>balíčků</a:t>
            </a:r>
            <a:r>
              <a:rPr lang="de-DE" sz="1500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sym typeface="Trebuchet MS"/>
              </a:rPr>
              <a:t>opatření</a:t>
            </a:r>
            <a:r>
              <a:rPr lang="de-DE" sz="1500" dirty="0">
                <a:solidFill>
                  <a:schemeClr val="dk1"/>
                </a:solidFill>
                <a:latin typeface="Trebuchet MS"/>
                <a:sym typeface="Trebuchet MS"/>
              </a:rPr>
              <a:t>,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sym typeface="Trebuchet MS"/>
              </a:rPr>
              <a:t>dokud</a:t>
            </a:r>
            <a:r>
              <a:rPr lang="de-DE" sz="1500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sym typeface="Trebuchet MS"/>
              </a:rPr>
              <a:t>nebudou</a:t>
            </a:r>
            <a:r>
              <a:rPr lang="de-DE" sz="1500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sym typeface="Trebuchet MS"/>
              </a:rPr>
              <a:t>splněny</a:t>
            </a:r>
            <a:r>
              <a:rPr lang="de-DE" sz="1500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sym typeface="Trebuchet MS"/>
              </a:rPr>
              <a:t>výkonnostní</a:t>
            </a:r>
            <a:r>
              <a:rPr lang="de-DE" sz="1500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sym typeface="Trebuchet MS"/>
              </a:rPr>
              <a:t>cíle</a:t>
            </a:r>
            <a:r>
              <a:rPr lang="de-DE" sz="1500" dirty="0">
                <a:solidFill>
                  <a:schemeClr val="dk1"/>
                </a:solidFill>
                <a:latin typeface="Trebuchet MS"/>
                <a:sym typeface="Trebuchet MS"/>
              </a:rPr>
              <a:t>.</a:t>
            </a:r>
            <a:b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15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28" name="Google Shape;628;p32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Tvorba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posuzování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různých scénářů adaptace budov a čtvrtí</a:t>
            </a:r>
            <a:endParaRPr sz="1000" b="0" i="1" u="none" strike="noStrike" cap="non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33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 5: Adaptační scénáře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35" name="Google Shape;635;p33"/>
          <p:cNvSpPr txBox="1"/>
          <p:nvPr/>
        </p:nvSpPr>
        <p:spPr>
          <a:xfrm>
            <a:off x="142874" y="941388"/>
            <a:ext cx="6302895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Klíčové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aspekty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při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tvorbě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scénářů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16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Integrovaný</a:t>
            </a:r>
            <a:r>
              <a:rPr lang="de-DE" sz="16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přístup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Podporovat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mezi</a:t>
            </a:r>
            <a:r>
              <a:rPr lang="cs-CZ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sektorové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inovace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efektivní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využívání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zdrojů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dlouhodobou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odolnost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Finanční</a:t>
            </a:r>
            <a:r>
              <a:rPr lang="de-DE" sz="16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mechanismy</a:t>
            </a:r>
            <a:r>
              <a:rPr lang="de-DE" sz="16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Zajistit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proveditelnost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prostřednictvím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posouzení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dotací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půjček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záruk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půjčky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energeticky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výkonnostního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kontraktování</a:t>
            </a:r>
            <a:r>
              <a:rPr lang="cs-CZ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(ESCO)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daňových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pobídek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…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Účast</a:t>
            </a:r>
            <a:r>
              <a:rPr lang="de-DE" sz="16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6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stakeholderů</a:t>
            </a:r>
            <a:r>
              <a:rPr lang="de-DE" sz="16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rganiz</a:t>
            </a: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ace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participativního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workshopu</a:t>
            </a:r>
            <a:r>
              <a:rPr lang="cs-CZ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sběr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podnětů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od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obyvatel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nájemců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dalších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zúčastněných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stran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;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jejich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očekávání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priority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integr</a:t>
            </a: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ovat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do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návrhu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scénářů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636" name="Google Shape;636;p33" descr="A hand pointing at a clipboard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71864" y="1640297"/>
            <a:ext cx="1957026" cy="2053011"/>
          </a:xfrm>
          <a:prstGeom prst="rect">
            <a:avLst/>
          </a:prstGeom>
          <a:noFill/>
          <a:ln>
            <a:noFill/>
          </a:ln>
        </p:spPr>
      </p:pic>
      <p:sp>
        <p:nvSpPr>
          <p:cNvPr id="637" name="Google Shape;637;p33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Tvorba 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 </a:t>
            </a: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posuzování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různých scénářů adaptace budov a čtvrtí.</a:t>
            </a:r>
            <a:endParaRPr sz="1000" b="0" i="1" u="none" strike="noStrike" cap="non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34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Tvorba 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 </a:t>
            </a: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posuzování 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různých scénářů adaptace budov a čtvrtí.</a:t>
            </a:r>
            <a:endParaRPr sz="1000" b="0" i="1" u="none" strike="noStrike" cap="non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46" name="Google Shape;646;p34"/>
          <p:cNvSpPr txBox="1"/>
          <p:nvPr/>
        </p:nvSpPr>
        <p:spPr>
          <a:xfrm>
            <a:off x="142876" y="950914"/>
            <a:ext cx="8486700" cy="4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Praktický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příklad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. 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Výběr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hodnocení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opatření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pro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každý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scénář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b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47" name="Google Shape;647;p34"/>
          <p:cNvSpPr txBox="1"/>
          <p:nvPr/>
        </p:nvSpPr>
        <p:spPr>
          <a:xfrm>
            <a:off x="296864" y="460299"/>
            <a:ext cx="8562900" cy="5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 5: Adaptační scénáře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648" name="Google Shape;648;p34"/>
          <p:cNvGraphicFramePr/>
          <p:nvPr/>
        </p:nvGraphicFramePr>
        <p:xfrm>
          <a:off x="437800" y="1791061"/>
          <a:ext cx="5426975" cy="1731450"/>
        </p:xfrm>
        <a:graphic>
          <a:graphicData uri="http://schemas.openxmlformats.org/drawingml/2006/table">
            <a:tbl>
              <a:tblPr firstRow="1" firstCol="1" bandRow="1">
                <a:noFill/>
                <a:tableStyleId>{1853B64D-183C-4DB2-8B3D-DD7A569E5B08}</a:tableStyleId>
              </a:tblPr>
              <a:tblGrid>
                <a:gridCol w="761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36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9825">
                <a:tc gridSpan="3"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</a:t>
                      </a:r>
                      <a:r>
                        <a:rPr lang="de-DE" sz="10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énář</a:t>
                      </a: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3 – </a:t>
                      </a:r>
                      <a:r>
                        <a:rPr lang="de-DE" sz="10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Městská oblast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825">
                <a:tc gridSpan="2"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Hodnoticí kritérium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" marR="0" lvl="0" indent="0" algn="ctr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Cílové skóre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200">
                <a:tc>
                  <a:txBody>
                    <a:bodyPr/>
                    <a:lstStyle/>
                    <a:p>
                      <a:pPr marL="66675" marR="80644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A1.1.8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0" lvl="0" indent="0" algn="l" rtl="0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</a:t>
                      </a:r>
                      <a:r>
                        <a:rPr lang="de-DE" sz="10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řítomnost</a:t>
                      </a:r>
                      <a:r>
                        <a:rPr lang="de-DE" sz="10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zelených</a:t>
                      </a:r>
                      <a:r>
                        <a:rPr lang="de-DE" sz="10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střech</a:t>
                      </a:r>
                      <a:endParaRPr sz="10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</a:t>
                      </a:r>
                      <a:endParaRPr sz="1000" u="none" strike="noStrike" cap="none">
                        <a:solidFill>
                          <a:schemeClr val="accent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2700">
                <a:tc>
                  <a:txBody>
                    <a:bodyPr/>
                    <a:lstStyle/>
                    <a:p>
                      <a:pPr marL="10795" marR="8001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A1.1.1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80644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Infiltra</a:t>
                      </a:r>
                      <a:r>
                        <a:rPr lang="de-DE" sz="10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ční</a:t>
                      </a:r>
                      <a:r>
                        <a:rPr lang="de-DE" sz="10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</a:t>
                      </a:r>
                      <a:r>
                        <a:rPr lang="de-DE" sz="10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apacit</a:t>
                      </a:r>
                      <a:r>
                        <a:rPr lang="de-DE" sz="10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</a:t>
                      </a:r>
                      <a:r>
                        <a:rPr lang="de-DE" sz="10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povrchu</a:t>
                      </a:r>
                      <a:endParaRPr sz="10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</a:t>
                      </a:r>
                      <a:endParaRPr sz="1000" u="none" strike="noStrike" cap="none">
                        <a:solidFill>
                          <a:schemeClr val="accent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7650">
                <a:tc>
                  <a:txBody>
                    <a:bodyPr/>
                    <a:lstStyle/>
                    <a:p>
                      <a:pPr marL="8890" marR="8001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A1.1-E.5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Vstupy do budovy pod úrovní terénu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 dirty="0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0,3</a:t>
                      </a:r>
                      <a:endParaRPr sz="1000" u="none" strike="noStrike" cap="none" dirty="0">
                        <a:solidFill>
                          <a:schemeClr val="accent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9250">
                <a:tc>
                  <a:txBody>
                    <a:bodyPr/>
                    <a:lstStyle/>
                    <a:p>
                      <a:pPr marL="19685" marR="8001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A1.1.3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0" lvl="0" indent="0" algn="l" rtl="0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Kapacita odvodnění střechy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 dirty="0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0,1</a:t>
                      </a:r>
                      <a:endParaRPr sz="1000" u="none" strike="noStrike" cap="none" dirty="0">
                        <a:solidFill>
                          <a:schemeClr val="accent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649" name="Google Shape;649;p34" descr="A hand pointing at a clipboard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71864" y="1640297"/>
            <a:ext cx="1957026" cy="2053011"/>
          </a:xfrm>
          <a:prstGeom prst="rect">
            <a:avLst/>
          </a:prstGeom>
          <a:noFill/>
          <a:ln>
            <a:noFill/>
          </a:ln>
        </p:spPr>
      </p:pic>
      <p:sp>
        <p:nvSpPr>
          <p:cNvPr id="650" name="Google Shape;650;p34"/>
          <p:cNvSpPr txBox="1"/>
          <p:nvPr/>
        </p:nvSpPr>
        <p:spPr>
          <a:xfrm>
            <a:off x="5864772" y="2264694"/>
            <a:ext cx="453148" cy="275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✓</a:t>
            </a:r>
            <a:br>
              <a:rPr lang="de-DE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16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51" name="Google Shape;651;p34"/>
          <p:cNvSpPr txBox="1"/>
          <p:nvPr/>
        </p:nvSpPr>
        <p:spPr>
          <a:xfrm>
            <a:off x="5864772" y="2589928"/>
            <a:ext cx="453148" cy="275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✓</a:t>
            </a:r>
            <a:br>
              <a:rPr lang="de-DE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16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52" name="Google Shape;652;p34"/>
          <p:cNvSpPr txBox="1"/>
          <p:nvPr/>
        </p:nvSpPr>
        <p:spPr>
          <a:xfrm>
            <a:off x="5864772" y="2910238"/>
            <a:ext cx="453148" cy="275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✓</a:t>
            </a:r>
            <a:br>
              <a:rPr lang="de-DE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16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53" name="Google Shape;653;p34"/>
          <p:cNvSpPr txBox="1"/>
          <p:nvPr/>
        </p:nvSpPr>
        <p:spPr>
          <a:xfrm>
            <a:off x="5864772" y="3216378"/>
            <a:ext cx="453148" cy="275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✓</a:t>
            </a:r>
            <a:br>
              <a:rPr lang="de-DE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16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35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5: </a:t>
            </a:r>
            <a:r>
              <a:rPr lang="de-DE" sz="20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Adaptační</a:t>
            </a:r>
            <a:r>
              <a:rPr lang="de-DE" sz="20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scénáře</a:t>
            </a:r>
            <a:endParaRPr sz="2800" b="1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60" name="Google Shape;660;p35"/>
          <p:cNvSpPr txBox="1"/>
          <p:nvPr/>
        </p:nvSpPr>
        <p:spPr>
          <a:xfrm>
            <a:off x="142876" y="868363"/>
            <a:ext cx="6340370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Noto Sans Symbols"/>
              <a:buChar char="✔"/>
            </a:pPr>
            <a:r>
              <a:rPr lang="de-DE" sz="20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Kontrolní</a:t>
            </a:r>
            <a:r>
              <a:rPr lang="de-DE" sz="20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20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otázka</a:t>
            </a:r>
            <a:r>
              <a:rPr lang="de-DE" sz="20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Proč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je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důležité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vypracovat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více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odlišných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adaptačních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scénářů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místo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jen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jednoho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?</a:t>
            </a: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61" name="Google Shape;661;p35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T</a:t>
            </a: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vorba 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 </a:t>
            </a: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posuzování 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různých scénářů adaptace budov a čtvrtí.</a:t>
            </a:r>
            <a:endParaRPr sz="1000" b="0" i="1" u="none" strike="noStrike" cap="non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662" name="Google Shape;662;p35" descr="A hand pointing at a clipboard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71864" y="1640297"/>
            <a:ext cx="1957026" cy="20530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36"/>
          <p:cNvSpPr txBox="1"/>
          <p:nvPr/>
        </p:nvSpPr>
        <p:spPr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 6: Rozhodovací proces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69" name="Google Shape;669;p36"/>
          <p:cNvSpPr/>
          <p:nvPr/>
        </p:nvSpPr>
        <p:spPr>
          <a:xfrm>
            <a:off x="323850" y="1506694"/>
            <a:ext cx="7594854" cy="3332800"/>
          </a:xfrm>
          <a:prstGeom prst="roundRect">
            <a:avLst>
              <a:gd name="adj" fmla="val 16667"/>
            </a:avLst>
          </a:prstGeom>
          <a:solidFill>
            <a:srgbClr val="F8FCF6"/>
          </a:solidFill>
          <a:ln w="19050" cap="flat" cmpd="sng">
            <a:solidFill>
              <a:srgbClr val="3C48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0" name="Google Shape;670;p36"/>
          <p:cNvSpPr txBox="1">
            <a:spLocks noGrp="1"/>
          </p:cNvSpPr>
          <p:nvPr>
            <p:ph type="body" idx="1"/>
          </p:nvPr>
        </p:nvSpPr>
        <p:spPr>
          <a:xfrm>
            <a:off x="142876" y="950914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 b="1" dirty="0" err="1">
                <a:solidFill>
                  <a:schemeClr val="accent4"/>
                </a:solidFill>
              </a:rPr>
              <a:t>Cíl</a:t>
            </a:r>
            <a:r>
              <a:rPr lang="de-DE" sz="1600" b="1" dirty="0">
                <a:solidFill>
                  <a:schemeClr val="accent4"/>
                </a:solidFill>
              </a:rPr>
              <a:t>: </a:t>
            </a:r>
            <a:r>
              <a:rPr lang="de-DE" sz="1600" dirty="0" err="1"/>
              <a:t>Vyberte</a:t>
            </a:r>
            <a:r>
              <a:rPr lang="de-DE" sz="1600" dirty="0"/>
              <a:t> </a:t>
            </a:r>
            <a:r>
              <a:rPr lang="de-DE" sz="1600" dirty="0" err="1"/>
              <a:t>optimální</a:t>
            </a:r>
            <a:r>
              <a:rPr lang="de-DE" sz="1600" dirty="0"/>
              <a:t> </a:t>
            </a:r>
            <a:r>
              <a:rPr lang="de-DE" sz="1600" dirty="0" err="1"/>
              <a:t>adaptační</a:t>
            </a:r>
            <a:r>
              <a:rPr lang="de-DE" sz="1600" dirty="0"/>
              <a:t> </a:t>
            </a:r>
            <a:r>
              <a:rPr lang="de-DE" sz="1600" dirty="0" err="1"/>
              <a:t>scénář</a:t>
            </a:r>
            <a:r>
              <a:rPr lang="de-DE" sz="1600" dirty="0"/>
              <a:t> na </a:t>
            </a:r>
            <a:r>
              <a:rPr lang="de-DE" sz="1600" dirty="0" err="1"/>
              <a:t>základě</a:t>
            </a:r>
            <a:r>
              <a:rPr lang="de-DE" sz="1600" dirty="0"/>
              <a:t> </a:t>
            </a:r>
            <a:r>
              <a:rPr lang="de-DE" sz="1600" dirty="0" err="1"/>
              <a:t>výkonnosti</a:t>
            </a:r>
            <a:r>
              <a:rPr lang="de-DE" sz="1600" dirty="0"/>
              <a:t>, </a:t>
            </a:r>
            <a:r>
              <a:rPr lang="cs-CZ" sz="1600" dirty="0"/>
              <a:t>hospodárnosti</a:t>
            </a:r>
            <a:r>
              <a:rPr lang="de-DE" sz="1600" dirty="0"/>
              <a:t>, </a:t>
            </a:r>
            <a:r>
              <a:rPr lang="de-DE" sz="1600" dirty="0" err="1"/>
              <a:t>časového</a:t>
            </a:r>
            <a:r>
              <a:rPr lang="de-DE" sz="1600" dirty="0"/>
              <a:t> </a:t>
            </a:r>
            <a:r>
              <a:rPr lang="de-DE" sz="1600" dirty="0" err="1"/>
              <a:t>rámce</a:t>
            </a:r>
            <a:r>
              <a:rPr lang="de-DE" sz="1600" dirty="0"/>
              <a:t> a </a:t>
            </a:r>
            <a:r>
              <a:rPr lang="de-DE" sz="1600" dirty="0" err="1"/>
              <a:t>vedlejších</a:t>
            </a:r>
            <a:r>
              <a:rPr lang="de-DE" sz="1600" dirty="0"/>
              <a:t> </a:t>
            </a:r>
            <a:r>
              <a:rPr lang="de-DE" sz="1600" dirty="0" err="1"/>
              <a:t>přínosů</a:t>
            </a:r>
            <a:r>
              <a:rPr lang="de-DE" sz="1600" dirty="0"/>
              <a:t> </a:t>
            </a:r>
            <a:r>
              <a:rPr lang="de-DE" sz="1600" dirty="0" err="1"/>
              <a:t>mezi</a:t>
            </a:r>
            <a:r>
              <a:rPr lang="de-DE" sz="1600" dirty="0"/>
              <a:t> </a:t>
            </a:r>
            <a:r>
              <a:rPr lang="de-DE" sz="1600" dirty="0" err="1"/>
              <a:t>scénáři</a:t>
            </a:r>
            <a:r>
              <a:rPr lang="de-DE" sz="1600" dirty="0"/>
              <a:t> </a:t>
            </a:r>
            <a:r>
              <a:rPr lang="de-DE" sz="1600" dirty="0" err="1"/>
              <a:t>vypracovanými</a:t>
            </a:r>
            <a:r>
              <a:rPr lang="de-DE" sz="1600" dirty="0"/>
              <a:t> </a:t>
            </a:r>
            <a:r>
              <a:rPr lang="de-DE" sz="1600" dirty="0" err="1"/>
              <a:t>ve</a:t>
            </a:r>
            <a:r>
              <a:rPr lang="de-DE" sz="1600" dirty="0"/>
              <a:t> </a:t>
            </a:r>
            <a:r>
              <a:rPr lang="de-DE" sz="1600" dirty="0" err="1"/>
              <a:t>Fázi</a:t>
            </a:r>
            <a:r>
              <a:rPr lang="de-DE" sz="1600" dirty="0"/>
              <a:t> 5.</a:t>
            </a:r>
            <a:endParaRPr sz="1600" dirty="0">
              <a:solidFill>
                <a:schemeClr val="dk2"/>
              </a:solidFill>
            </a:endParaRPr>
          </a:p>
        </p:txBody>
      </p:sp>
      <p:sp>
        <p:nvSpPr>
          <p:cNvPr id="671" name="Google Shape;671;p36"/>
          <p:cNvSpPr txBox="1"/>
          <p:nvPr/>
        </p:nvSpPr>
        <p:spPr>
          <a:xfrm>
            <a:off x="365124" y="1770063"/>
            <a:ext cx="7032372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Hlavní úkoly</a:t>
            </a:r>
            <a:r>
              <a:rPr lang="de-DE" sz="16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lang="de-DE" sz="16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Hodnocení scénářů:</a:t>
            </a:r>
            <a:br>
              <a:rPr lang="de-DE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</a:t>
            </a:r>
            <a:r>
              <a:rPr lang="de-DE" sz="1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Oh</a:t>
            </a:r>
            <a:r>
              <a:rPr lang="de-DE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odnoťte opatření pomocí RBTool a RNTool</a:t>
            </a:r>
            <a:r>
              <a:rPr lang="de-DE" sz="1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br>
              <a:rPr lang="de-DE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-Aktualizujte a vypočítejte výkonnostní skóre pomocí simulovaných hodnot indikátorů z platformy SuPeRBE.</a:t>
            </a:r>
            <a:br>
              <a:rPr lang="de-DE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-Porovnejte jednotlivé scénáře.</a:t>
            </a:r>
            <a:endParaRPr sz="2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lang="de-DE" sz="16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Řazení scénářů:</a:t>
            </a:r>
            <a:br>
              <a:rPr lang="de-DE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-Přiřazení vah (město vs. budovy) pro výpočet celkové hodnoty rizika/výkonnosti každého scénáře.</a:t>
            </a:r>
            <a:br>
              <a:rPr lang="de-DE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-Zohledněte celkovou hodnotu rizika, náklady, časový rámec a synergické efekty.</a:t>
            </a:r>
            <a:br>
              <a:rPr lang="de-DE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-Vypočítejte Skóre efektivity adaptace (riziko × nákladový faktor).</a:t>
            </a:r>
            <a:br>
              <a:rPr lang="de-DE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" name="Google Shape;744;p43">
            <a:extLst>
              <a:ext uri="{FF2B5EF4-FFF2-40B4-BE49-F238E27FC236}">
                <a16:creationId xmlns:a16="http://schemas.microsoft.com/office/drawing/2014/main" id="{20AF8149-11C8-5C06-3C6A-030D31DE6553}"/>
              </a:ext>
            </a:extLst>
          </p:cNvPr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Výběr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optimálního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adaptačního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scénáře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s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využitím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hodnotících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skóre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podnětů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zúčastněných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stran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kvalitativních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kritérií</a:t>
            </a:r>
            <a:endParaRPr sz="1000" i="1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37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 6: Rozhodovací proces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79" name="Google Shape;679;p37"/>
          <p:cNvSpPr txBox="1"/>
          <p:nvPr/>
        </p:nvSpPr>
        <p:spPr>
          <a:xfrm>
            <a:off x="142874" y="938213"/>
            <a:ext cx="8704262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Klíčové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prvky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při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rozhodování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Nástroje</a:t>
            </a:r>
            <a:r>
              <a:rPr lang="de-DE" sz="16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metod</a:t>
            </a:r>
            <a:r>
              <a:rPr lang="cs-CZ" sz="16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ik</a:t>
            </a:r>
            <a:r>
              <a:rPr lang="de-DE" sz="16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y:</a:t>
            </a:r>
            <a:br>
              <a:rPr lang="de-DE" sz="16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RBTool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→ pro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kvantitativní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hodnocení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adaptace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b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-Simulation Hub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platformy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SuPeRBE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→ pro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výpočet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aktualizovaných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hodnot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indikátorů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Vypočítané</a:t>
            </a:r>
            <a:r>
              <a:rPr lang="de-DE" sz="16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parametry</a:t>
            </a:r>
            <a:r>
              <a:rPr lang="de-DE" sz="16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b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Celková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hodnota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rizika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→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vážený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součet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skóre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z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RBTool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Rozhodovací</a:t>
            </a:r>
            <a:r>
              <a:rPr lang="de-DE" sz="16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parametry</a:t>
            </a:r>
            <a:r>
              <a:rPr lang="de-DE" sz="16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b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Synergické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efekty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→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doplňkové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přínosy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napříč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riziky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sektory</a:t>
            </a:r>
            <a:b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Časový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horizont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→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krátkodobý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střednědobý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dlouhodobý</a:t>
            </a:r>
            <a:b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Finanční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mechanismy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nesimulované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aspekty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→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zohledněny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kvalitativně</a:t>
            </a:r>
            <a:b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Náklady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→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nízké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€ (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faktor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1,0),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střední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€€ (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faktor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1,1),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vysoké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€€€ (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faktor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1,2)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Zapojení</a:t>
            </a:r>
            <a:r>
              <a:rPr lang="de-DE" sz="16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transparentnost</a:t>
            </a:r>
            <a:r>
              <a:rPr lang="de-DE" sz="16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in</a:t>
            </a:r>
            <a:r>
              <a:rPr lang="cs-CZ" sz="16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kluze</a:t>
            </a:r>
            <a:r>
              <a:rPr lang="de-DE" sz="16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b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Zpětná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vazba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získaná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od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obyvatel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uživatelů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zúčastněných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stran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před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konečným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rozhodnutím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 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" name="Google Shape;744;p43">
            <a:extLst>
              <a:ext uri="{FF2B5EF4-FFF2-40B4-BE49-F238E27FC236}">
                <a16:creationId xmlns:a16="http://schemas.microsoft.com/office/drawing/2014/main" id="{03FC1B60-56DB-262B-4E5E-6C71CF6CBBE7}"/>
              </a:ext>
            </a:extLst>
          </p:cNvPr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Výběr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optimálního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adaptačního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scénáře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s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využitím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hodnotících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skóre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podnětů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zúčastněných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stran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kvalitativních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kritérií</a:t>
            </a:r>
            <a:endParaRPr sz="1000" i="1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87" name="Google Shape;687;p38"/>
          <p:cNvGraphicFramePr/>
          <p:nvPr/>
        </p:nvGraphicFramePr>
        <p:xfrm>
          <a:off x="377826" y="1823081"/>
          <a:ext cx="8201025" cy="2930245"/>
        </p:xfrm>
        <a:graphic>
          <a:graphicData uri="http://schemas.openxmlformats.org/drawingml/2006/table">
            <a:tbl>
              <a:tblPr firstRow="1" firstCol="1" bandRow="1">
                <a:noFill/>
                <a:tableStyleId>{1853B64D-183C-4DB2-8B3D-DD7A569E5B08}</a:tableStyleId>
              </a:tblPr>
              <a:tblGrid>
                <a:gridCol w="1400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9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22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3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57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793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14950">
                <a:tc gridSpan="6"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  </a:t>
                      </a:r>
                      <a:r>
                        <a:rPr lang="de-DE" sz="1100" b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INTENZIVNÍ SRÁŽKY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250">
                <a:tc gridSpan="6"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 BU</a:t>
                      </a:r>
                      <a:r>
                        <a:rPr lang="de-DE" sz="1100" b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DOVY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2575">
                <a:tc gridSpan="6"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1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 Riziko poškození obytných budov</a:t>
                      </a:r>
                      <a:endParaRPr sz="11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4950">
                <a:tc>
                  <a:txBody>
                    <a:bodyPr/>
                    <a:lstStyle/>
                    <a:p>
                      <a:pPr marL="67945" marR="0" lvl="0" indent="0" algn="ctr" rtl="0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Kód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11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Kritérium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11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Popis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4445" marR="0" lvl="0" indent="0" algn="ctr" rtl="0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Cílové sk</a:t>
                      </a:r>
                      <a:r>
                        <a:rPr lang="de-DE" sz="11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óre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4445" marR="0" lvl="0" indent="0" algn="ctr" rtl="0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Váha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4445" marR="0" lvl="0" indent="0" algn="ctr" rtl="0">
                        <a:lnSpc>
                          <a:spcPct val="101363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Vážená hodnota/skór</a:t>
                      </a:r>
                      <a:r>
                        <a:rPr lang="de-DE" sz="11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10795" marR="8001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A1.1.1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80644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Infiltrační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kapacita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povrchu</a:t>
                      </a:r>
                      <a:endParaRPr sz="11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0" lvl="0" indent="0" algn="l" rtl="0">
                        <a:lnSpc>
                          <a:spcPct val="10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Podíl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propustných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vs.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nepropustných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povrchů</a:t>
                      </a:r>
                      <a:endParaRPr sz="11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1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0.20</a:t>
                      </a:r>
                      <a:endParaRPr sz="1100" b="1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0.20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1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0,04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19685" marR="8001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A1.1.3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0" lvl="0" indent="0" algn="l" rtl="0">
                        <a:lnSpc>
                          <a:spcPct val="10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Kapacita odvodnění střechy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0" lvl="0" indent="0" algn="l" rtl="0">
                        <a:lnSpc>
                          <a:spcPct val="10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Podíl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budov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s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nadměrnými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okapy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/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svodnicemi</a:t>
                      </a:r>
                      <a:endParaRPr sz="11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1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0.10 </a:t>
                      </a:r>
                      <a:endParaRPr sz="1100" b="1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0.45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1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0,045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0525">
                <a:tc>
                  <a:txBody>
                    <a:bodyPr/>
                    <a:lstStyle/>
                    <a:p>
                      <a:pPr marL="66675" marR="80644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A1.1.8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0" lvl="0" indent="0" algn="l" rtl="0">
                        <a:lnSpc>
                          <a:spcPct val="10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cs-CZ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Existence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zelených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střech</a:t>
                      </a:r>
                      <a:endParaRPr sz="11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0" lvl="0" indent="0" algn="l" rtl="0">
                        <a:lnSpc>
                          <a:spcPct val="10090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Podíl budov s funkčními zelenými střechami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1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0.20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0.20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1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0,04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9250">
                <a:tc>
                  <a:txBody>
                    <a:bodyPr/>
                    <a:lstStyle/>
                    <a:p>
                      <a:pPr marL="8890" marR="8001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A1.1-E.5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Vstupy do budovy pod úrovní terénu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231140" lvl="0" indent="0" algn="l" rtl="0">
                        <a:lnSpc>
                          <a:spcPct val="1090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Podíl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vstupů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na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úrovni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terénu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nebo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pod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terénem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bez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1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ochranného</a:t>
                      </a: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cs-CZ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konstrukčního řešení</a:t>
                      </a:r>
                      <a:endParaRPr sz="11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1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0.30 </a:t>
                      </a:r>
                      <a:endParaRPr sz="1100" b="1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0.15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1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0,045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3050">
                <a:tc>
                  <a:txBody>
                    <a:bodyPr/>
                    <a:lstStyle/>
                    <a:p>
                      <a:pPr marL="8890" marR="8001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Celkové skóre výkonnosti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666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445" marR="635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de-DE" sz="1100" b="1" u="none" strike="noStrike" cap="none" dirty="0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0,17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88" name="Google Shape;688;p38"/>
          <p:cNvSpPr txBox="1">
            <a:spLocks noGrp="1"/>
          </p:cNvSpPr>
          <p:nvPr>
            <p:ph type="body" idx="1"/>
          </p:nvPr>
        </p:nvSpPr>
        <p:spPr>
          <a:xfrm>
            <a:off x="121700" y="950913"/>
            <a:ext cx="8511125" cy="776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 b="1" dirty="0" err="1">
                <a:solidFill>
                  <a:schemeClr val="accent4"/>
                </a:solidFill>
              </a:rPr>
              <a:t>Praktický</a:t>
            </a:r>
            <a:r>
              <a:rPr lang="de-DE" sz="1600" b="1" dirty="0">
                <a:solidFill>
                  <a:schemeClr val="accent4"/>
                </a:solidFill>
              </a:rPr>
              <a:t> </a:t>
            </a:r>
            <a:r>
              <a:rPr lang="de-DE" sz="1600" b="1" dirty="0" err="1">
                <a:solidFill>
                  <a:schemeClr val="accent4"/>
                </a:solidFill>
              </a:rPr>
              <a:t>příklad</a:t>
            </a:r>
            <a:r>
              <a:rPr lang="de-DE" sz="1600" b="1" dirty="0">
                <a:solidFill>
                  <a:schemeClr val="accent4"/>
                </a:solidFill>
              </a:rPr>
              <a:t> </a:t>
            </a:r>
            <a:r>
              <a:rPr lang="de-DE" sz="1600" b="1" dirty="0" err="1">
                <a:solidFill>
                  <a:schemeClr val="accent4"/>
                </a:solidFill>
              </a:rPr>
              <a:t>RNTool</a:t>
            </a:r>
            <a:r>
              <a:rPr lang="de-DE" sz="1600" b="1" dirty="0">
                <a:solidFill>
                  <a:schemeClr val="accent4"/>
                </a:solidFill>
              </a:rPr>
              <a:t>.</a:t>
            </a:r>
            <a:endParaRPr dirty="0"/>
          </a:p>
          <a:p>
            <a:pPr marL="216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 spc="-40" dirty="0" err="1">
                <a:sym typeface="Arial"/>
              </a:rPr>
              <a:t>Přidělení</a:t>
            </a:r>
            <a:r>
              <a:rPr lang="de-DE" sz="1600" spc="-40" dirty="0">
                <a:sym typeface="Arial"/>
              </a:rPr>
              <a:t> </a:t>
            </a:r>
            <a:r>
              <a:rPr lang="de-DE" sz="1600" spc="-40" dirty="0" err="1">
                <a:sym typeface="Arial"/>
              </a:rPr>
              <a:t>váhy</a:t>
            </a:r>
            <a:r>
              <a:rPr lang="de-DE" sz="1600" spc="-40" dirty="0">
                <a:sym typeface="Arial"/>
              </a:rPr>
              <a:t> a </a:t>
            </a:r>
            <a:r>
              <a:rPr lang="de-DE" sz="1600" spc="-40" dirty="0" err="1">
                <a:sym typeface="Arial"/>
              </a:rPr>
              <a:t>výpočet</a:t>
            </a:r>
            <a:r>
              <a:rPr lang="de-DE" sz="1600" spc="-40" dirty="0">
                <a:sym typeface="Arial"/>
              </a:rPr>
              <a:t> </a:t>
            </a:r>
            <a:r>
              <a:rPr lang="de-DE" sz="1600" spc="-40" dirty="0" err="1">
                <a:sym typeface="Arial"/>
              </a:rPr>
              <a:t>celkového</a:t>
            </a:r>
            <a:r>
              <a:rPr lang="de-DE" sz="1600" spc="-40" dirty="0">
                <a:sym typeface="Arial"/>
              </a:rPr>
              <a:t> </a:t>
            </a:r>
            <a:r>
              <a:rPr lang="de-DE" sz="1600" spc="-40" dirty="0" err="1">
                <a:sym typeface="Arial"/>
              </a:rPr>
              <a:t>výkon</a:t>
            </a:r>
            <a:r>
              <a:rPr lang="cs-CZ" sz="1600" spc="-40" dirty="0" err="1">
                <a:sym typeface="Arial"/>
              </a:rPr>
              <a:t>nostní</a:t>
            </a:r>
            <a:r>
              <a:rPr lang="de-DE" sz="1600" spc="-40" dirty="0">
                <a:sym typeface="Arial"/>
              </a:rPr>
              <a:t> </a:t>
            </a:r>
            <a:r>
              <a:rPr lang="de-DE" sz="1600" spc="-40" dirty="0" err="1">
                <a:sym typeface="Arial"/>
              </a:rPr>
              <a:t>skóre</a:t>
            </a:r>
            <a:r>
              <a:rPr lang="de-DE" sz="1600" spc="-40" dirty="0">
                <a:sym typeface="Arial"/>
              </a:rPr>
              <a:t> pro </a:t>
            </a:r>
            <a:r>
              <a:rPr lang="de-DE" sz="1600" spc="-40" dirty="0" err="1">
                <a:sym typeface="Arial"/>
              </a:rPr>
              <a:t>každé</a:t>
            </a:r>
            <a:r>
              <a:rPr lang="de-DE" sz="1600" spc="-40" dirty="0">
                <a:sym typeface="Arial"/>
              </a:rPr>
              <a:t> </a:t>
            </a:r>
            <a:r>
              <a:rPr lang="de-DE" sz="1600" spc="-40" dirty="0" err="1">
                <a:sym typeface="Arial"/>
              </a:rPr>
              <a:t>městské</a:t>
            </a:r>
            <a:r>
              <a:rPr lang="de-DE" sz="1600" spc="-40" dirty="0">
                <a:sym typeface="Arial"/>
              </a:rPr>
              <a:t> </a:t>
            </a:r>
            <a:r>
              <a:rPr lang="de-DE" sz="1600" spc="-40" dirty="0" err="1">
                <a:sym typeface="Arial"/>
              </a:rPr>
              <a:t>území</a:t>
            </a:r>
            <a:r>
              <a:rPr lang="de-DE" sz="1600" spc="-40" dirty="0">
                <a:sym typeface="Arial"/>
              </a:rPr>
              <a:t>, </a:t>
            </a:r>
            <a:r>
              <a:rPr lang="de-DE" sz="1600" spc="-40" dirty="0" err="1">
                <a:sym typeface="Arial"/>
              </a:rPr>
              <a:t>budovy</a:t>
            </a:r>
            <a:r>
              <a:rPr lang="de-DE" sz="1600" spc="-40" dirty="0">
                <a:sym typeface="Arial"/>
              </a:rPr>
              <a:t> A </a:t>
            </a:r>
            <a:r>
              <a:rPr lang="cs-CZ" sz="1600" spc="-40" dirty="0">
                <a:sym typeface="Arial"/>
              </a:rPr>
              <a:t> </a:t>
            </a:r>
            <a:r>
              <a:rPr lang="de-DE" sz="1600" spc="-40" dirty="0">
                <a:sym typeface="Arial"/>
              </a:rPr>
              <a:t>a B. </a:t>
            </a:r>
            <a:endParaRPr lang="cs-CZ" sz="1600" spc="-40" dirty="0">
              <a:sym typeface="Arial"/>
            </a:endParaRPr>
          </a:p>
          <a:p>
            <a:pPr marL="2160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60"/>
              <a:buNone/>
            </a:pPr>
            <a:r>
              <a:rPr lang="de-DE" sz="1600" dirty="0" err="1">
                <a:sym typeface="Arial"/>
              </a:rPr>
              <a:t>Městské</a:t>
            </a:r>
            <a:r>
              <a:rPr lang="de-DE" sz="1600" dirty="0">
                <a:sym typeface="Arial"/>
              </a:rPr>
              <a:t> </a:t>
            </a:r>
            <a:r>
              <a:rPr lang="de-DE" sz="1600" dirty="0" err="1">
                <a:sym typeface="Arial"/>
              </a:rPr>
              <a:t>území</a:t>
            </a:r>
            <a:r>
              <a:rPr lang="de-DE" sz="1600" dirty="0">
                <a:sym typeface="Arial"/>
              </a:rPr>
              <a:t> – </a:t>
            </a:r>
            <a:r>
              <a:rPr lang="de-DE" sz="1600" dirty="0" err="1">
                <a:sym typeface="Arial"/>
              </a:rPr>
              <a:t>Scénář</a:t>
            </a:r>
            <a:r>
              <a:rPr lang="de-DE" sz="1600" dirty="0">
                <a:sym typeface="Arial"/>
              </a:rPr>
              <a:t> 3:</a:t>
            </a:r>
            <a:endParaRPr sz="1600" dirty="0">
              <a:sym typeface="Arial"/>
            </a:endParaRPr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/>
          </a:p>
        </p:txBody>
      </p:sp>
      <p:sp>
        <p:nvSpPr>
          <p:cNvPr id="689" name="Google Shape;689;p38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6: </a:t>
            </a:r>
            <a:r>
              <a:rPr lang="de-DE" sz="20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Rozhodovací</a:t>
            </a:r>
            <a:r>
              <a:rPr lang="de-DE" sz="20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proces</a:t>
            </a:r>
            <a:endParaRPr sz="2800" b="1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" name="Google Shape;744;p43">
            <a:extLst>
              <a:ext uri="{FF2B5EF4-FFF2-40B4-BE49-F238E27FC236}">
                <a16:creationId xmlns:a16="http://schemas.microsoft.com/office/drawing/2014/main" id="{5CE50E4A-046F-79EC-9518-6EFD8EABAC57}"/>
              </a:ext>
            </a:extLst>
          </p:cNvPr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Výběr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optimálního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adaptačního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scénáře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s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využitím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hodnotících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skóre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podnětů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zúčastněných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stran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kvalitativních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kritérií</a:t>
            </a:r>
            <a:endParaRPr sz="1000" i="1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98" name="Google Shape;698;p39"/>
          <p:cNvGraphicFramePr/>
          <p:nvPr/>
        </p:nvGraphicFramePr>
        <p:xfrm>
          <a:off x="393700" y="1865391"/>
          <a:ext cx="8058125" cy="1962150"/>
        </p:xfrm>
        <a:graphic>
          <a:graphicData uri="http://schemas.openxmlformats.org/drawingml/2006/table">
            <a:tbl>
              <a:tblPr firstRow="1" firstCol="1" bandRow="1">
                <a:noFill/>
                <a:tableStyleId>{1853B64D-183C-4DB2-8B3D-DD7A569E5B08}</a:tableStyleId>
              </a:tblPr>
              <a:tblGrid>
                <a:gridCol w="2065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97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974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974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5525">
                <a:tc>
                  <a:txBody>
                    <a:bodyPr/>
                    <a:lstStyle/>
                    <a:p>
                      <a:pPr marL="67945" marR="0" lvl="0" indent="0" algn="ctr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</a:t>
                      </a:r>
                      <a:r>
                        <a:rPr lang="de-DE" sz="10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énáře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7945" marR="0" lvl="0" indent="0" algn="ctr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1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Městská oblast</a:t>
                      </a:r>
                      <a:endParaRPr sz="1000" b="1" i="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67945" marR="0" lvl="0" indent="0" algn="ctr" rtl="0">
                        <a:lnSpc>
                          <a:spcPct val="1115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1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Skóre RNTool</a:t>
                      </a:r>
                      <a:endParaRPr sz="10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7945" marR="0" lvl="0" indent="0" algn="ctr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1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Budova A</a:t>
                      </a:r>
                      <a:endParaRPr sz="1000" b="1" i="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67945" marR="0" lvl="0" indent="0" algn="ctr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1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Skóre RBTool</a:t>
                      </a:r>
                      <a:endParaRPr sz="1000" b="1" i="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7945" marR="0" lvl="0" indent="0" algn="ctr" rtl="0">
                        <a:lnSpc>
                          <a:spcPct val="1115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1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Budova B</a:t>
                      </a:r>
                      <a:endParaRPr sz="1000" b="1" i="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67945" marR="0" lvl="0" indent="0" algn="ctr" rtl="0">
                        <a:lnSpc>
                          <a:spcPct val="1115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1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Skóre RBTool</a:t>
                      </a:r>
                      <a:endParaRPr sz="10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2150">
                <a:tc>
                  <a:txBody>
                    <a:bodyPr/>
                    <a:lstStyle/>
                    <a:p>
                      <a:pPr marL="66675" marR="80644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  Sc</a:t>
                      </a:r>
                      <a:r>
                        <a:rPr lang="de-DE" sz="10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énář</a:t>
                      </a: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1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2540" marR="0" lvl="0" indent="0" algn="ctr" rtl="0">
                        <a:lnSpc>
                          <a:spcPct val="146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 dirty="0"/>
                        <a:t>0,3</a:t>
                      </a:r>
                      <a:endParaRPr sz="11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715" marR="1905" lvl="0" indent="0" algn="ctr" rtl="0">
                        <a:lnSpc>
                          <a:spcPct val="146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 dirty="0"/>
                        <a:t>0,4</a:t>
                      </a:r>
                      <a:endParaRPr sz="11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715" marR="2540" lvl="0" indent="0" algn="ctr" rtl="0">
                        <a:lnSpc>
                          <a:spcPct val="146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/>
                        <a:t>0,5</a:t>
                      </a:r>
                      <a:endParaRPr sz="11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7675">
                <a:tc>
                  <a:txBody>
                    <a:bodyPr/>
                    <a:lstStyle/>
                    <a:p>
                      <a:pPr marL="66675" marR="80644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  Scénář 2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2540" marR="0" lvl="0" indent="0" algn="ctr" rtl="0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/>
                        <a:t>0,5</a:t>
                      </a:r>
                      <a:endParaRPr sz="11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715" marR="1905" lvl="0" indent="0" algn="ctr" rtl="0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 dirty="0"/>
                        <a:t>0,1</a:t>
                      </a:r>
                      <a:endParaRPr sz="11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715" marR="2540" lvl="0" indent="0" algn="ctr" rtl="0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/>
                        <a:t>0,2</a:t>
                      </a:r>
                      <a:endParaRPr sz="11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6800">
                <a:tc>
                  <a:txBody>
                    <a:bodyPr/>
                    <a:lstStyle/>
                    <a:p>
                      <a:pPr marL="66675" marR="80644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  Scénář 3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2540" marR="0" lvl="0" indent="0" algn="ctr" rtl="0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/>
                        <a:t>0,17</a:t>
                      </a:r>
                      <a:endParaRPr sz="11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715" marR="1905" lvl="0" indent="0" algn="ctr" rtl="0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 dirty="0"/>
                        <a:t>0,5</a:t>
                      </a:r>
                      <a:endParaRPr sz="11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715" marR="2540" lvl="0" indent="0" algn="ctr" rtl="0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 dirty="0"/>
                        <a:t>0,4</a:t>
                      </a:r>
                      <a:endParaRPr sz="11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99" name="Google Shape;699;p39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 6: Rozhodovací proces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00" name="Google Shape;700;p39"/>
          <p:cNvSpPr txBox="1">
            <a:spLocks noGrp="1"/>
          </p:cNvSpPr>
          <p:nvPr>
            <p:ph type="body" idx="1"/>
          </p:nvPr>
        </p:nvSpPr>
        <p:spPr>
          <a:xfrm>
            <a:off x="142876" y="950914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 b="1" dirty="0" err="1">
                <a:solidFill>
                  <a:schemeClr val="accent4"/>
                </a:solidFill>
              </a:rPr>
              <a:t>Praktický</a:t>
            </a:r>
            <a:r>
              <a:rPr lang="de-DE" sz="1600" b="1" dirty="0">
                <a:solidFill>
                  <a:schemeClr val="accent4"/>
                </a:solidFill>
              </a:rPr>
              <a:t> </a:t>
            </a:r>
            <a:r>
              <a:rPr lang="de-DE" sz="1600" b="1" dirty="0" err="1">
                <a:solidFill>
                  <a:schemeClr val="accent4"/>
                </a:solidFill>
              </a:rPr>
              <a:t>příklad</a:t>
            </a:r>
            <a:r>
              <a:rPr lang="de-DE" sz="1600" b="1" dirty="0">
                <a:solidFill>
                  <a:schemeClr val="accent4"/>
                </a:solidFill>
              </a:rPr>
              <a:t>. </a:t>
            </a:r>
            <a:br>
              <a:rPr lang="de-DE" sz="1600" dirty="0">
                <a:solidFill>
                  <a:schemeClr val="dk1"/>
                </a:solidFill>
              </a:rPr>
            </a:br>
            <a:r>
              <a:rPr lang="de-DE" sz="1600" dirty="0" err="1">
                <a:solidFill>
                  <a:schemeClr val="dk1"/>
                </a:solidFill>
              </a:rPr>
              <a:t>Opakujte</a:t>
            </a:r>
            <a:r>
              <a:rPr lang="de-DE" sz="1600" dirty="0">
                <a:solidFill>
                  <a:schemeClr val="dk1"/>
                </a:solidFill>
              </a:rPr>
              <a:t> </a:t>
            </a:r>
            <a:r>
              <a:rPr lang="de-DE" sz="1600" dirty="0" err="1">
                <a:solidFill>
                  <a:schemeClr val="dk1"/>
                </a:solidFill>
              </a:rPr>
              <a:t>postup</a:t>
            </a:r>
            <a:r>
              <a:rPr lang="de-DE" sz="1600" dirty="0">
                <a:solidFill>
                  <a:schemeClr val="dk1"/>
                </a:solidFill>
              </a:rPr>
              <a:t> pro </a:t>
            </a:r>
            <a:r>
              <a:rPr lang="de-DE" sz="1600" dirty="0" err="1">
                <a:solidFill>
                  <a:schemeClr val="dk1"/>
                </a:solidFill>
              </a:rPr>
              <a:t>zbývající</a:t>
            </a:r>
            <a:r>
              <a:rPr lang="de-DE" sz="1600" dirty="0">
                <a:solidFill>
                  <a:schemeClr val="dk1"/>
                </a:solidFill>
              </a:rPr>
              <a:t> </a:t>
            </a:r>
            <a:r>
              <a:rPr lang="de-DE" sz="1600" dirty="0" err="1">
                <a:solidFill>
                  <a:schemeClr val="dk1"/>
                </a:solidFill>
              </a:rPr>
              <a:t>scénáře</a:t>
            </a:r>
            <a:r>
              <a:rPr lang="de-DE" sz="1600" dirty="0">
                <a:solidFill>
                  <a:schemeClr val="dk1"/>
                </a:solidFill>
              </a:rPr>
              <a:t>.</a:t>
            </a:r>
            <a:endParaRPr sz="1600" dirty="0">
              <a:solidFill>
                <a:schemeClr val="dk1"/>
              </a:solidFill>
            </a:endParaRPr>
          </a:p>
        </p:txBody>
      </p:sp>
      <p:sp>
        <p:nvSpPr>
          <p:cNvPr id="3" name="Google Shape;744;p43">
            <a:extLst>
              <a:ext uri="{FF2B5EF4-FFF2-40B4-BE49-F238E27FC236}">
                <a16:creationId xmlns:a16="http://schemas.microsoft.com/office/drawing/2014/main" id="{BD75DB86-5BB6-FFFB-03D0-96ACA47DCA70}"/>
              </a:ext>
            </a:extLst>
          </p:cNvPr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Výběr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optimálního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adaptačního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scénáře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s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využitím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hodnotících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skóre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podnětů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zúčastněných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stran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kvalitativních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kritérií</a:t>
            </a:r>
            <a:endParaRPr sz="1000" i="1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09" name="Google Shape;709;p40"/>
          <p:cNvGraphicFramePr/>
          <p:nvPr/>
        </p:nvGraphicFramePr>
        <p:xfrm>
          <a:off x="388953" y="2067653"/>
          <a:ext cx="2662350" cy="1701200"/>
        </p:xfrm>
        <a:graphic>
          <a:graphicData uri="http://schemas.openxmlformats.org/drawingml/2006/table">
            <a:tbl>
              <a:tblPr firstRow="1" firstCol="1" bandRow="1">
                <a:noFill/>
                <a:tableStyleId>{1853B64D-183C-4DB2-8B3D-DD7A569E5B08}</a:tableStyleId>
              </a:tblPr>
              <a:tblGrid>
                <a:gridCol w="1353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8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8500">
                <a:tc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Prvek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7945" marR="0" lvl="0" indent="0" algn="ctr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Váha</a:t>
                      </a:r>
                      <a:endParaRPr sz="1000" b="1" i="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250">
                <a:tc>
                  <a:txBody>
                    <a:bodyPr/>
                    <a:lstStyle/>
                    <a:p>
                      <a:pPr marL="66675" marR="80644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Městská</a:t>
                      </a:r>
                      <a:r>
                        <a:rPr lang="de-DE" sz="1000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oblast</a:t>
                      </a:r>
                      <a:endParaRPr sz="10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2540" marR="0" lvl="0" indent="0" algn="ctr" rtl="0">
                        <a:lnSpc>
                          <a:spcPct val="146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90 %</a:t>
                      </a:r>
                      <a:endParaRPr sz="11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5650">
                <a:tc>
                  <a:txBody>
                    <a:bodyPr/>
                    <a:lstStyle/>
                    <a:p>
                      <a:pPr marL="66675" marR="80644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Bu</a:t>
                      </a:r>
                      <a:r>
                        <a:rPr lang="de-DE" sz="10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dova</a:t>
                      </a: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A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2540" marR="0" lvl="0" indent="0" algn="ctr" rtl="0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7 %</a:t>
                      </a:r>
                      <a:endParaRPr sz="11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6800">
                <a:tc>
                  <a:txBody>
                    <a:bodyPr/>
                    <a:lstStyle/>
                    <a:p>
                      <a:pPr marL="66675" marR="80644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Bu</a:t>
                      </a:r>
                      <a:r>
                        <a:rPr lang="de-DE" sz="10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dova</a:t>
                      </a: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B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2540" marR="0" lvl="0" indent="0" algn="ctr" rtl="0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3 %</a:t>
                      </a:r>
                      <a:endParaRPr sz="110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10" name="Google Shape;710;p40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 6: Rozhodovací proces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11" name="Google Shape;711;p40"/>
          <p:cNvSpPr txBox="1">
            <a:spLocks noGrp="1"/>
          </p:cNvSpPr>
          <p:nvPr>
            <p:ph type="body" idx="1"/>
          </p:nvPr>
        </p:nvSpPr>
        <p:spPr>
          <a:xfrm>
            <a:off x="142876" y="950914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 b="1">
                <a:solidFill>
                  <a:schemeClr val="accent4"/>
                </a:solidFill>
              </a:rPr>
              <a:t>Praktický příklad.</a:t>
            </a:r>
            <a:br>
              <a:rPr lang="de-DE" sz="1600">
                <a:solidFill>
                  <a:schemeClr val="dk1"/>
                </a:solidFill>
              </a:rPr>
            </a:br>
            <a:r>
              <a:rPr lang="de-DE" sz="1600">
                <a:solidFill>
                  <a:schemeClr val="dk1"/>
                </a:solidFill>
              </a:rPr>
              <a:t>Přiřazení vah pro jednotlivé prvky (městská oblast a budovy).</a:t>
            </a:r>
            <a:endParaRPr sz="1600">
              <a:solidFill>
                <a:schemeClr val="dk1"/>
              </a:solidFill>
            </a:endParaRPr>
          </a:p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>
                <a:solidFill>
                  <a:schemeClr val="dk1"/>
                </a:solidFill>
              </a:rPr>
              <a:t>Výpočet váženého skóre pro každý scénář.</a:t>
            </a:r>
            <a:endParaRPr sz="1600"/>
          </a:p>
        </p:txBody>
      </p:sp>
      <p:graphicFrame>
        <p:nvGraphicFramePr>
          <p:cNvPr id="712" name="Google Shape;712;p40"/>
          <p:cNvGraphicFramePr/>
          <p:nvPr/>
        </p:nvGraphicFramePr>
        <p:xfrm>
          <a:off x="3175014" y="2067653"/>
          <a:ext cx="5454635" cy="2336976"/>
        </p:xfrm>
        <a:graphic>
          <a:graphicData uri="http://schemas.openxmlformats.org/drawingml/2006/table">
            <a:tbl>
              <a:tblPr firstRow="1" firstCol="1" bandRow="1">
                <a:noFill/>
                <a:tableStyleId>{1853B64D-183C-4DB2-8B3D-DD7A569E5B08}</a:tableStyleId>
              </a:tblPr>
              <a:tblGrid>
                <a:gridCol w="13982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21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21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21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8500">
                <a:tc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Hodnocení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3175" marR="0" lvl="0" indent="0" algn="ctr" rtl="0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Skóre hodnocení (Z)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107315" marR="105410" lvl="0" indent="127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Váha</a:t>
                      </a:r>
                      <a:r>
                        <a:rPr lang="de-DE" sz="10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(</a:t>
                      </a:r>
                      <a:r>
                        <a:rPr lang="de-DE" sz="10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úroveň</a:t>
                      </a:r>
                      <a:r>
                        <a:rPr lang="de-DE" sz="10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priority</a:t>
                      </a:r>
                      <a:r>
                        <a:rPr lang="de-DE" sz="10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) (Y)</a:t>
                      </a:r>
                      <a:endParaRPr sz="11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1016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Vážené skóre (Z × Y)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250">
                <a:tc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RNTool - </a:t>
                      </a:r>
                      <a:r>
                        <a:rPr lang="de-DE" sz="10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Městská oblast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3175" marR="0" lvl="0" indent="0" algn="ctr" rtl="0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0,17</a:t>
                      </a:r>
                      <a:endParaRPr sz="11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080" marR="0" lvl="0" indent="0" algn="ctr" rtl="0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0,9 (90%)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700" marR="8890" lvl="0" indent="0" algn="ctr" rtl="0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0,153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5650">
                <a:tc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RBTool - Bu</a:t>
                      </a:r>
                      <a:r>
                        <a:rPr lang="de-DE" sz="10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dova</a:t>
                      </a: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A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317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0,5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08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0,07 (7%)</a:t>
                      </a:r>
                      <a:endParaRPr sz="11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700" marR="889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0,035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6800">
                <a:tc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RBTool - Bu</a:t>
                      </a:r>
                      <a:r>
                        <a:rPr lang="de-DE" sz="10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dova</a:t>
                      </a: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B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3175" marR="0" lvl="0" indent="0" algn="ctr" rtl="0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0,4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080" marR="0" lvl="0" indent="0" algn="ctr" rtl="0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0,03 (3%)</a:t>
                      </a:r>
                      <a:endParaRPr sz="11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700" marR="8890" lvl="0" indent="0" algn="ctr" rtl="0">
                        <a:lnSpc>
                          <a:spcPct val="14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0,012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6800">
                <a:tc gridSpan="3"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</a:t>
                      </a:r>
                      <a:r>
                        <a:rPr lang="de-DE" sz="10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énář</a:t>
                      </a: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3 s</a:t>
                      </a:r>
                      <a:r>
                        <a:rPr lang="de-DE" sz="10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kóre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1" u="none" strike="noStrike" cap="none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0,20</a:t>
                      </a:r>
                      <a:endParaRPr sz="11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Google Shape;744;p43">
            <a:extLst>
              <a:ext uri="{FF2B5EF4-FFF2-40B4-BE49-F238E27FC236}">
                <a16:creationId xmlns:a16="http://schemas.microsoft.com/office/drawing/2014/main" id="{7322C701-890E-8FC4-5729-B86E72C0F6AF}"/>
              </a:ext>
            </a:extLst>
          </p:cNvPr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Výběr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optimálního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adaptačního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scénáře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s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využitím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hodnotících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skóre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podnětů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zúčastněných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stran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kvalitativních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kritérií</a:t>
            </a:r>
            <a:endParaRPr sz="1000" i="1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41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 6: Rozhodovací proces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721" name="Google Shape;721;p41"/>
          <p:cNvGraphicFramePr/>
          <p:nvPr>
            <p:extLst>
              <p:ext uri="{D42A27DB-BD31-4B8C-83A1-F6EECF244321}">
                <p14:modId xmlns:p14="http://schemas.microsoft.com/office/powerpoint/2010/main" val="361971915"/>
              </p:ext>
            </p:extLst>
          </p:nvPr>
        </p:nvGraphicFramePr>
        <p:xfrm>
          <a:off x="390524" y="2045040"/>
          <a:ext cx="8162925" cy="2083900"/>
        </p:xfrm>
        <a:graphic>
          <a:graphicData uri="http://schemas.openxmlformats.org/drawingml/2006/table">
            <a:tbl>
              <a:tblPr firstRow="1" firstCol="1" bandRow="1">
                <a:noFill/>
                <a:tableStyleId>{1853B64D-183C-4DB2-8B3D-DD7A569E5B08}</a:tableStyleId>
              </a:tblPr>
              <a:tblGrid>
                <a:gridCol w="1892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6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4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4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049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0575">
                <a:tc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</a:t>
                      </a:r>
                      <a:r>
                        <a:rPr lang="de-DE" sz="10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énáře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7945" marR="0" lvl="0" indent="0" algn="ctr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Sk</a:t>
                      </a:r>
                      <a:r>
                        <a:rPr lang="de-DE" sz="10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óre scénáře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7945" marR="0" lvl="0" indent="0" algn="ctr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Synerg</a:t>
                      </a:r>
                      <a:r>
                        <a:rPr lang="de-DE" sz="1000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ický</a:t>
                      </a:r>
                      <a:r>
                        <a:rPr lang="de-DE" sz="1000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efekt</a:t>
                      </a:r>
                      <a:endParaRPr sz="10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7945" marR="0" lvl="0" indent="0" algn="ctr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Čas</a:t>
                      </a:r>
                      <a:r>
                        <a:rPr lang="cs-CZ" sz="1000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ový</a:t>
                      </a:r>
                      <a:r>
                        <a:rPr lang="cs-CZ" sz="1000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horizont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7945" marR="0" lvl="0" indent="0" algn="ctr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Odhadované náklady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775">
                <a:tc>
                  <a:txBody>
                    <a:bodyPr/>
                    <a:lstStyle/>
                    <a:p>
                      <a:pPr marL="66675" marR="80644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</a:t>
                      </a:r>
                      <a:r>
                        <a:rPr lang="de-DE" sz="10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énář</a:t>
                      </a: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1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0" lvl="0" indent="0" algn="ctr" rtl="0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0,31</a:t>
                      </a:r>
                      <a:endParaRPr sz="10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0" lvl="0" indent="0" algn="ctr" rtl="0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Střední</a:t>
                      </a:r>
                      <a:endParaRPr sz="10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0" lvl="0" indent="0" algn="ctr" rtl="0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Střední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231140" lvl="0" indent="24130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€€</a:t>
                      </a:r>
                      <a:endParaRPr sz="1000" b="0" i="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2550">
                <a:tc>
                  <a:txBody>
                    <a:bodyPr/>
                    <a:lstStyle/>
                    <a:p>
                      <a:pPr marL="66675" marR="80644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Scénář 2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0" lvl="0" indent="0" algn="ctr" rtl="0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0,4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8580" marR="0" lvl="0" indent="0" algn="ctr" rtl="0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Nízký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8580" marR="0" lvl="0" indent="0" algn="ctr" rtl="0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Dlouhý</a:t>
                      </a:r>
                      <a:endParaRPr sz="10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231140" lvl="0" indent="24130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€€€</a:t>
                      </a:r>
                      <a:endParaRPr sz="1000" b="0" i="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1000">
                <a:tc>
                  <a:txBody>
                    <a:bodyPr/>
                    <a:lstStyle/>
                    <a:p>
                      <a:pPr marL="66675" marR="80644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Scénář 3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231140" lvl="0" indent="24130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231140" lvl="0" indent="24130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Vysoký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231140" lvl="0" indent="24130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Krátký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231140" lvl="0" indent="24130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€</a:t>
                      </a:r>
                      <a:endParaRPr sz="1000" b="0" i="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22" name="Google Shape;722;p41"/>
          <p:cNvSpPr txBox="1">
            <a:spLocks noGrp="1"/>
          </p:cNvSpPr>
          <p:nvPr>
            <p:ph type="body" idx="1"/>
          </p:nvPr>
        </p:nvSpPr>
        <p:spPr>
          <a:xfrm>
            <a:off x="142876" y="950914"/>
            <a:ext cx="8562974" cy="423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 b="1" dirty="0" err="1">
                <a:solidFill>
                  <a:schemeClr val="accent4"/>
                </a:solidFill>
              </a:rPr>
              <a:t>Praktický</a:t>
            </a:r>
            <a:r>
              <a:rPr lang="de-DE" sz="1600" b="1" dirty="0">
                <a:solidFill>
                  <a:schemeClr val="accent4"/>
                </a:solidFill>
              </a:rPr>
              <a:t> </a:t>
            </a:r>
            <a:r>
              <a:rPr lang="de-DE" sz="1600" b="1" dirty="0" err="1">
                <a:solidFill>
                  <a:schemeClr val="accent4"/>
                </a:solidFill>
              </a:rPr>
              <a:t>příklad</a:t>
            </a:r>
            <a:r>
              <a:rPr lang="de-DE" sz="1600" b="1" dirty="0">
                <a:solidFill>
                  <a:schemeClr val="accent4"/>
                </a:solidFill>
              </a:rPr>
              <a:t>. </a:t>
            </a:r>
            <a:br>
              <a:rPr lang="de-DE" sz="1600" dirty="0">
                <a:solidFill>
                  <a:schemeClr val="dk1"/>
                </a:solidFill>
              </a:rPr>
            </a:br>
            <a:r>
              <a:rPr lang="de-DE" sz="1600" dirty="0" err="1">
                <a:solidFill>
                  <a:schemeClr val="dk1"/>
                </a:solidFill>
              </a:rPr>
              <a:t>Aplikace</a:t>
            </a:r>
            <a:r>
              <a:rPr lang="de-DE" sz="1600" dirty="0">
                <a:solidFill>
                  <a:schemeClr val="dk1"/>
                </a:solidFill>
              </a:rPr>
              <a:t> </a:t>
            </a:r>
            <a:r>
              <a:rPr lang="de-DE" sz="1600" dirty="0" err="1">
                <a:solidFill>
                  <a:schemeClr val="dk1"/>
                </a:solidFill>
              </a:rPr>
              <a:t>rozhodovacích</a:t>
            </a:r>
            <a:r>
              <a:rPr lang="de-DE" sz="1600" dirty="0">
                <a:solidFill>
                  <a:schemeClr val="dk1"/>
                </a:solidFill>
              </a:rPr>
              <a:t> </a:t>
            </a:r>
            <a:r>
              <a:rPr lang="de-DE" sz="1600" dirty="0" err="1">
                <a:solidFill>
                  <a:schemeClr val="dk1"/>
                </a:solidFill>
              </a:rPr>
              <a:t>parametrů</a:t>
            </a:r>
            <a:r>
              <a:rPr lang="de-DE" sz="1600" dirty="0">
                <a:solidFill>
                  <a:schemeClr val="dk1"/>
                </a:solidFill>
              </a:rPr>
              <a:t> na </a:t>
            </a:r>
            <a:r>
              <a:rPr lang="de-DE" sz="1600" dirty="0" err="1">
                <a:solidFill>
                  <a:schemeClr val="dk1"/>
                </a:solidFill>
              </a:rPr>
              <a:t>jednotlivé</a:t>
            </a:r>
            <a:r>
              <a:rPr lang="de-DE" sz="1600" dirty="0">
                <a:solidFill>
                  <a:schemeClr val="dk1"/>
                </a:solidFill>
              </a:rPr>
              <a:t> </a:t>
            </a:r>
            <a:r>
              <a:rPr lang="de-DE" sz="1600" dirty="0" err="1">
                <a:solidFill>
                  <a:schemeClr val="dk1"/>
                </a:solidFill>
              </a:rPr>
              <a:t>scénáře</a:t>
            </a:r>
            <a:r>
              <a:rPr lang="de-DE" sz="1600" dirty="0">
                <a:solidFill>
                  <a:schemeClr val="dk1"/>
                </a:solidFill>
              </a:rPr>
              <a:t> (</a:t>
            </a:r>
            <a:r>
              <a:rPr lang="de-DE" sz="1600" dirty="0" err="1">
                <a:solidFill>
                  <a:schemeClr val="dk1"/>
                </a:solidFill>
              </a:rPr>
              <a:t>synergické</a:t>
            </a:r>
            <a:r>
              <a:rPr lang="de-DE" sz="1600" dirty="0">
                <a:solidFill>
                  <a:schemeClr val="dk1"/>
                </a:solidFill>
              </a:rPr>
              <a:t> </a:t>
            </a:r>
            <a:r>
              <a:rPr lang="de-DE" sz="1600" dirty="0" err="1">
                <a:solidFill>
                  <a:schemeClr val="dk1"/>
                </a:solidFill>
              </a:rPr>
              <a:t>efekty</a:t>
            </a:r>
            <a:r>
              <a:rPr lang="de-DE" sz="1600" dirty="0">
                <a:solidFill>
                  <a:schemeClr val="dk1"/>
                </a:solidFill>
              </a:rPr>
              <a:t>, </a:t>
            </a:r>
            <a:r>
              <a:rPr lang="de-DE" sz="1600" dirty="0" err="1">
                <a:solidFill>
                  <a:schemeClr val="dk1"/>
                </a:solidFill>
              </a:rPr>
              <a:t>časový</a:t>
            </a:r>
            <a:r>
              <a:rPr lang="de-DE" sz="1600" dirty="0">
                <a:solidFill>
                  <a:schemeClr val="dk1"/>
                </a:solidFill>
              </a:rPr>
              <a:t> </a:t>
            </a:r>
            <a:r>
              <a:rPr lang="de-DE" sz="1600" dirty="0" err="1">
                <a:solidFill>
                  <a:schemeClr val="dk1"/>
                </a:solidFill>
              </a:rPr>
              <a:t>horizont</a:t>
            </a:r>
            <a:r>
              <a:rPr lang="de-DE" sz="1600" dirty="0">
                <a:solidFill>
                  <a:schemeClr val="dk1"/>
                </a:solidFill>
              </a:rPr>
              <a:t> a </a:t>
            </a:r>
            <a:r>
              <a:rPr lang="de-DE" sz="1600" dirty="0" err="1">
                <a:solidFill>
                  <a:schemeClr val="dk1"/>
                </a:solidFill>
              </a:rPr>
              <a:t>náklady</a:t>
            </a:r>
            <a:r>
              <a:rPr lang="de-DE" sz="1600" dirty="0">
                <a:solidFill>
                  <a:schemeClr val="dk1"/>
                </a:solidFill>
              </a:rPr>
              <a:t>).</a:t>
            </a:r>
            <a:endParaRPr sz="1600" dirty="0">
              <a:solidFill>
                <a:schemeClr val="dk1"/>
              </a:solidFill>
            </a:endParaRPr>
          </a:p>
        </p:txBody>
      </p:sp>
      <p:sp>
        <p:nvSpPr>
          <p:cNvPr id="2" name="Google Shape;744;p43">
            <a:extLst>
              <a:ext uri="{FF2B5EF4-FFF2-40B4-BE49-F238E27FC236}">
                <a16:creationId xmlns:a16="http://schemas.microsoft.com/office/drawing/2014/main" id="{A29CB2D3-11F9-D7B1-6BBF-9C978C0FE3E2}"/>
              </a:ext>
            </a:extLst>
          </p:cNvPr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Výběr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optimálního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adaptačního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scénáře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s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využitím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hodnotících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skóre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podnětů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zúčastněných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stran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kvalitativních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kritérií</a:t>
            </a:r>
            <a:endParaRPr sz="1000" i="1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42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 6: </a:t>
            </a: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</a:t>
            </a: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ozhodo</a:t>
            </a: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vací proces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730" name="Google Shape;730;p42"/>
          <p:cNvGraphicFramePr/>
          <p:nvPr>
            <p:extLst>
              <p:ext uri="{D42A27DB-BD31-4B8C-83A1-F6EECF244321}">
                <p14:modId xmlns:p14="http://schemas.microsoft.com/office/powerpoint/2010/main" val="2999952997"/>
              </p:ext>
            </p:extLst>
          </p:nvPr>
        </p:nvGraphicFramePr>
        <p:xfrm>
          <a:off x="352250" y="1849922"/>
          <a:ext cx="8213900" cy="2403000"/>
        </p:xfrm>
        <a:graphic>
          <a:graphicData uri="http://schemas.openxmlformats.org/drawingml/2006/table">
            <a:tbl>
              <a:tblPr firstRow="1" firstCol="1" bandRow="1">
                <a:noFill/>
                <a:tableStyleId>{1853B64D-183C-4DB2-8B3D-DD7A569E5B08}</a:tableStyleId>
              </a:tblPr>
              <a:tblGrid>
                <a:gridCol w="1904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6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4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33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155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2725">
                <a:tc gridSpan="5"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Intenzivní srážky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2725">
                <a:tc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</a:t>
                      </a:r>
                      <a:r>
                        <a:rPr lang="de-DE" sz="10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énáře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7945" marR="0" lvl="0" indent="0" algn="ctr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Celková hodnota rizika/výkonnosti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7945" marR="0" lvl="0" indent="0" algn="ctr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Odhadované náklady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7945" marR="0" lvl="0" indent="0" algn="ctr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Nákladový faktor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7945" marR="0" lvl="0" indent="0" algn="ctr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Skóre efektivity adaptace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5250">
                <a:tc>
                  <a:txBody>
                    <a:bodyPr/>
                    <a:lstStyle/>
                    <a:p>
                      <a:pPr marL="66675" marR="80644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</a:t>
                      </a:r>
                      <a:r>
                        <a:rPr lang="de-DE" sz="10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énář</a:t>
                      </a: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1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0" lvl="0" indent="0" algn="ctr" rtl="0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0,31</a:t>
                      </a:r>
                      <a:endParaRPr sz="10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231140" lvl="0" indent="24130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€€</a:t>
                      </a:r>
                      <a:endParaRPr sz="1000" b="0" i="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0" lvl="0" indent="0" algn="ctr" rtl="0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1,1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231140" lvl="0" indent="24130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0,34</a:t>
                      </a:r>
                      <a:endParaRPr sz="1000" b="0" i="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550">
                <a:tc>
                  <a:txBody>
                    <a:bodyPr/>
                    <a:lstStyle/>
                    <a:p>
                      <a:pPr marL="66675" marR="80644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Scénář 2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0" lvl="0" indent="0" algn="ctr" rtl="0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0,4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231140" lvl="0" indent="24130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€€€</a:t>
                      </a:r>
                      <a:endParaRPr sz="1000" b="0" i="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8580" marR="0" lvl="0" indent="0" algn="ctr" rtl="0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1,2</a:t>
                      </a:r>
                      <a:endParaRPr sz="10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231140" lvl="0" indent="24130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0,48</a:t>
                      </a:r>
                      <a:endParaRPr sz="1000" b="0" i="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3750">
                <a:tc>
                  <a:txBody>
                    <a:bodyPr/>
                    <a:lstStyle/>
                    <a:p>
                      <a:pPr marL="66675" marR="80644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Scénář 3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231140" lvl="0" indent="24130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231140" lvl="0" indent="24130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€</a:t>
                      </a:r>
                      <a:endParaRPr sz="1000" b="0" i="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231140" lvl="0" indent="24130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1,0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231140" lvl="0" indent="24130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1" i="0" u="none" strike="noStrike" cap="none" dirty="0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</a:t>
                      </a:r>
                      <a:endParaRPr sz="1000" b="1" i="0" u="none" strike="noStrike" cap="none" dirty="0">
                        <a:solidFill>
                          <a:schemeClr val="accent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31" name="Google Shape;731;p42"/>
          <p:cNvSpPr txBox="1">
            <a:spLocks noGrp="1"/>
          </p:cNvSpPr>
          <p:nvPr>
            <p:ph type="body" idx="1"/>
          </p:nvPr>
        </p:nvSpPr>
        <p:spPr>
          <a:xfrm>
            <a:off x="142876" y="950914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 b="1">
                <a:solidFill>
                  <a:schemeClr val="accent4"/>
                </a:solidFill>
              </a:rPr>
              <a:t>Praktický příklad.</a:t>
            </a:r>
            <a:endParaRPr sz="1600">
              <a:solidFill>
                <a:schemeClr val="dk1"/>
              </a:solidFill>
            </a:endParaRPr>
          </a:p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>
                <a:solidFill>
                  <a:schemeClr val="dk1"/>
                </a:solidFill>
              </a:rPr>
              <a:t>Výpočet hodnoty hodnocení/efektivity pro každý scénář.</a:t>
            </a:r>
            <a:endParaRPr sz="1600">
              <a:solidFill>
                <a:schemeClr val="dk1"/>
              </a:solidFill>
            </a:endParaRPr>
          </a:p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>
                <a:solidFill>
                  <a:schemeClr val="dk1"/>
                </a:solidFill>
              </a:rPr>
              <a:t>Vzorec: </a:t>
            </a:r>
            <a:r>
              <a:rPr lang="de-DE" sz="1600" b="1">
                <a:solidFill>
                  <a:schemeClr val="dk1"/>
                </a:solidFill>
              </a:rPr>
              <a:t>Skóre efektivity = Hodnota rizika × Nákladový faktor</a:t>
            </a:r>
            <a:endParaRPr sz="1600">
              <a:solidFill>
                <a:schemeClr val="dk1"/>
              </a:solidFill>
            </a:endParaRPr>
          </a:p>
        </p:txBody>
      </p:sp>
      <p:sp>
        <p:nvSpPr>
          <p:cNvPr id="732" name="Google Shape;732;p42"/>
          <p:cNvSpPr txBox="1"/>
          <p:nvPr/>
        </p:nvSpPr>
        <p:spPr>
          <a:xfrm>
            <a:off x="117476" y="4352999"/>
            <a:ext cx="3425514" cy="423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Nižší skóre efektivity = lepší</a:t>
            </a:r>
            <a:endParaRPr sz="1600" b="0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733" name="Google Shape;733;p42"/>
          <p:cNvGrpSpPr/>
          <p:nvPr/>
        </p:nvGrpSpPr>
        <p:grpSpPr>
          <a:xfrm>
            <a:off x="7311588" y="3744687"/>
            <a:ext cx="1115763" cy="526412"/>
            <a:chOff x="7297074" y="3726513"/>
            <a:chExt cx="1115763" cy="526412"/>
          </a:xfrm>
        </p:grpSpPr>
        <p:sp>
          <p:nvSpPr>
            <p:cNvPr id="734" name="Google Shape;734;p42"/>
            <p:cNvSpPr txBox="1"/>
            <p:nvPr/>
          </p:nvSpPr>
          <p:spPr>
            <a:xfrm>
              <a:off x="7392837" y="3991325"/>
              <a:ext cx="10200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100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NEJLEPŠÍ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5" name="Google Shape;735;p42"/>
            <p:cNvSpPr/>
            <p:nvPr/>
          </p:nvSpPr>
          <p:spPr>
            <a:xfrm>
              <a:off x="7297074" y="3726513"/>
              <a:ext cx="876600" cy="447900"/>
            </a:xfrm>
            <a:prstGeom prst="rect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" name="Google Shape;744;p43">
            <a:extLst>
              <a:ext uri="{FF2B5EF4-FFF2-40B4-BE49-F238E27FC236}">
                <a16:creationId xmlns:a16="http://schemas.microsoft.com/office/drawing/2014/main" id="{816CE60E-0443-4FC1-1EB4-3C0CAD72C8F7}"/>
              </a:ext>
            </a:extLst>
          </p:cNvPr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Výběr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optimálního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adaptačního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scénáře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s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využitím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hodnotících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skóre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podnětů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zúčastněných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stran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kvalitativních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kritérií</a:t>
            </a:r>
            <a:endParaRPr sz="1000" i="1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43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 6: Rozhodovací proces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43" name="Google Shape;743;p43"/>
          <p:cNvSpPr txBox="1"/>
          <p:nvPr/>
        </p:nvSpPr>
        <p:spPr>
          <a:xfrm>
            <a:off x="142876" y="868363"/>
            <a:ext cx="7866718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Noto Sans Symbols"/>
              <a:buChar char="✔"/>
            </a:pPr>
            <a:r>
              <a:rPr lang="de-DE" sz="20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Kontrolní</a:t>
            </a:r>
            <a:r>
              <a:rPr lang="de-DE" sz="20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20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otázka</a:t>
            </a:r>
            <a:r>
              <a:rPr lang="de-DE" sz="20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Pokud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dva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scénáře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vykazují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podobnou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výkonnost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podle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RBTool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kterými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dalšími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faktory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byste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se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při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rozhodování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řídili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?</a:t>
            </a: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44" name="Google Shape;744;p43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Výběr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optimálního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adaptačního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scénáře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s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využitím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hodnotících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skóre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podnětů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zúčastněných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stran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kvalitativních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kritérií</a:t>
            </a:r>
            <a:endParaRPr sz="1000" i="1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p44"/>
          <p:cNvSpPr txBox="1"/>
          <p:nvPr/>
        </p:nvSpPr>
        <p:spPr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 7: Adaptační koncept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51" name="Google Shape;751;p44"/>
          <p:cNvSpPr txBox="1">
            <a:spLocks noGrp="1"/>
          </p:cNvSpPr>
          <p:nvPr>
            <p:ph type="body" idx="1"/>
          </p:nvPr>
        </p:nvSpPr>
        <p:spPr>
          <a:xfrm>
            <a:off x="142876" y="950914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 b="1">
                <a:solidFill>
                  <a:schemeClr val="accent4"/>
                </a:solidFill>
              </a:rPr>
              <a:t>Cíl: </a:t>
            </a:r>
            <a:r>
              <a:rPr lang="de-DE" sz="1600"/>
              <a:t>Poskytnout podrobný adaptační koncept seřazený chronologicky, který definuje opatření a vytváří pevný základ pro efektivní plánování adaptace na klima. </a:t>
            </a:r>
            <a:endParaRPr sz="1600">
              <a:solidFill>
                <a:schemeClr val="dk2"/>
              </a:solidFill>
            </a:endParaRPr>
          </a:p>
        </p:txBody>
      </p:sp>
      <p:sp>
        <p:nvSpPr>
          <p:cNvPr id="752" name="Google Shape;752;p44"/>
          <p:cNvSpPr/>
          <p:nvPr/>
        </p:nvSpPr>
        <p:spPr>
          <a:xfrm>
            <a:off x="323850" y="1506694"/>
            <a:ext cx="7975600" cy="3332800"/>
          </a:xfrm>
          <a:prstGeom prst="roundRect">
            <a:avLst>
              <a:gd name="adj" fmla="val 16667"/>
            </a:avLst>
          </a:prstGeom>
          <a:solidFill>
            <a:srgbClr val="F8FCF6"/>
          </a:solidFill>
          <a:ln w="19050" cap="flat" cmpd="sng">
            <a:solidFill>
              <a:srgbClr val="3C48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3" name="Google Shape;753;p44"/>
          <p:cNvSpPr txBox="1"/>
          <p:nvPr/>
        </p:nvSpPr>
        <p:spPr>
          <a:xfrm>
            <a:off x="365124" y="1790164"/>
            <a:ext cx="7877088" cy="2665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Hlavní</a:t>
            </a:r>
            <a:r>
              <a:rPr lang="de-DE" sz="16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úkoly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Identifik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ovat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pop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sat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opatření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vybraný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scénář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lang="cs-CZ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Seskupit </a:t>
            </a:r>
            <a:r>
              <a:rPr lang="cs-CZ" sz="16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potřebné zásahy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podle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problémů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na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úrovni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budov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sladěných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s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kategoriemi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RBTool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RNTool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například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b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Stavební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bezpečnost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energetická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účinnost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hospodaření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s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vodou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tepelný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komfort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bezpečnost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pohodlí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uživatelů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1600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Nastínit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klíčové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informace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požadované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pro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každé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opatření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podrobnosti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na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následujícím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snímku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). 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Seřadit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opatření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chronologicky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Upřednostněte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opatření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pro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efektivní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účinnou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adaptaci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Vytvořit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základ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budoucí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integrované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plánování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adaptační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projekty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b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54" name="Google Shape;754;p44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Vypracování </a:t>
            </a:r>
            <a:r>
              <a:rPr lang="de-DE" sz="100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 </a:t>
            </a: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strukturování </a:t>
            </a:r>
            <a:r>
              <a:rPr lang="de-DE" sz="100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integrovaného adaptačního konceptu s plány implementace a monitoringu</a:t>
            </a:r>
            <a:endParaRPr sz="1000" i="1" u="none" strike="noStrike" cap="non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46"/>
          <p:cNvSpPr txBox="1"/>
          <p:nvPr/>
        </p:nvSpPr>
        <p:spPr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 7: Adaptační koncept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73" name="Google Shape;773;p46"/>
          <p:cNvSpPr txBox="1"/>
          <p:nvPr/>
        </p:nvSpPr>
        <p:spPr>
          <a:xfrm>
            <a:off x="142875" y="868363"/>
            <a:ext cx="6287905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Noto Sans Symbols"/>
              <a:buChar char="✔"/>
            </a:pPr>
            <a:r>
              <a:rPr lang="de-DE" sz="20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Kontrolní</a:t>
            </a:r>
            <a:r>
              <a:rPr lang="de-DE" sz="20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20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otázka</a:t>
            </a:r>
            <a:r>
              <a:rPr lang="de-DE" sz="20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Jak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byste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chronologicky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uspořádali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opatření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na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úrovni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budov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i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městské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oblasti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v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rámci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adaptačního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konceptu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tak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aby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byla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zajištěna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efektivita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proveditelnost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integrace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se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širším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městským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plánováním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?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74" name="Google Shape;774;p46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Vypracování </a:t>
            </a:r>
            <a:r>
              <a:rPr lang="de-DE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 </a:t>
            </a:r>
            <a:r>
              <a:rPr lang="de-DE" sz="1000" b="1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strukturování </a:t>
            </a:r>
            <a:r>
              <a:rPr lang="de-DE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integrovaného adaptačního konceptu s plány implementace a monitoringu</a:t>
            </a:r>
            <a:endParaRPr sz="1000" b="0" i="1" u="none" strike="noStrike" cap="non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775" name="Google Shape;775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96995" y="1538715"/>
            <a:ext cx="1956875" cy="1868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p47"/>
          <p:cNvSpPr txBox="1"/>
          <p:nvPr/>
        </p:nvSpPr>
        <p:spPr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8: </a:t>
            </a:r>
            <a:r>
              <a:rPr lang="de-DE" sz="20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Implementace</a:t>
            </a:r>
            <a:r>
              <a:rPr lang="de-DE" sz="20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20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monitoring</a:t>
            </a:r>
            <a:endParaRPr sz="2800" b="1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82" name="Google Shape;782;p47"/>
          <p:cNvSpPr/>
          <p:nvPr/>
        </p:nvSpPr>
        <p:spPr>
          <a:xfrm>
            <a:off x="323850" y="1865390"/>
            <a:ext cx="6299200" cy="2974103"/>
          </a:xfrm>
          <a:prstGeom prst="roundRect">
            <a:avLst>
              <a:gd name="adj" fmla="val 16667"/>
            </a:avLst>
          </a:prstGeom>
          <a:solidFill>
            <a:srgbClr val="F8FCF6"/>
          </a:solidFill>
          <a:ln w="19050" cap="flat" cmpd="sng">
            <a:solidFill>
              <a:srgbClr val="3C48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3" name="Google Shape;783;p47"/>
          <p:cNvSpPr txBox="1">
            <a:spLocks noGrp="1"/>
          </p:cNvSpPr>
          <p:nvPr>
            <p:ph type="body" idx="1"/>
          </p:nvPr>
        </p:nvSpPr>
        <p:spPr>
          <a:xfrm>
            <a:off x="142876" y="950914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 b="1" dirty="0" err="1">
                <a:solidFill>
                  <a:schemeClr val="accent4"/>
                </a:solidFill>
              </a:rPr>
              <a:t>Cíl</a:t>
            </a:r>
            <a:r>
              <a:rPr lang="de-DE" sz="1600" b="1" dirty="0">
                <a:solidFill>
                  <a:schemeClr val="accent4"/>
                </a:solidFill>
              </a:rPr>
              <a:t>: </a:t>
            </a:r>
            <a:r>
              <a:rPr lang="de-DE" sz="1600" dirty="0" err="1"/>
              <a:t>Zajistit</a:t>
            </a:r>
            <a:r>
              <a:rPr lang="de-DE" sz="1600" dirty="0"/>
              <a:t> </a:t>
            </a:r>
            <a:r>
              <a:rPr lang="de-DE" sz="1600" dirty="0" err="1"/>
              <a:t>efektivní</a:t>
            </a:r>
            <a:r>
              <a:rPr lang="de-DE" sz="1600" dirty="0"/>
              <a:t> a </a:t>
            </a:r>
            <a:r>
              <a:rPr lang="de-DE" sz="1600" dirty="0" err="1"/>
              <a:t>adaptivní</a:t>
            </a:r>
            <a:r>
              <a:rPr lang="de-DE" sz="1600" dirty="0"/>
              <a:t> </a:t>
            </a:r>
            <a:r>
              <a:rPr lang="de-DE" sz="1600" dirty="0" err="1"/>
              <a:t>realizaci</a:t>
            </a:r>
            <a:r>
              <a:rPr lang="de-DE" sz="1600" dirty="0"/>
              <a:t> </a:t>
            </a:r>
            <a:r>
              <a:rPr lang="de-DE" sz="1600" dirty="0" err="1"/>
              <a:t>opatření</a:t>
            </a:r>
            <a:r>
              <a:rPr lang="de-DE" sz="1600" dirty="0"/>
              <a:t> pro </a:t>
            </a:r>
            <a:r>
              <a:rPr lang="de-DE" sz="1600" dirty="0" err="1"/>
              <a:t>adaptaci</a:t>
            </a:r>
            <a:r>
              <a:rPr lang="de-DE" sz="1600" dirty="0"/>
              <a:t> na </a:t>
            </a:r>
            <a:r>
              <a:rPr lang="de-DE" sz="1600" dirty="0" err="1"/>
              <a:t>klima</a:t>
            </a:r>
            <a:r>
              <a:rPr lang="de-DE" sz="1600" dirty="0"/>
              <a:t> na </a:t>
            </a:r>
            <a:r>
              <a:rPr lang="de-DE" sz="1600" dirty="0" err="1"/>
              <a:t>úrovni</a:t>
            </a:r>
            <a:r>
              <a:rPr lang="de-DE" sz="1600" dirty="0"/>
              <a:t> </a:t>
            </a:r>
            <a:r>
              <a:rPr lang="de-DE" sz="1600" dirty="0" err="1"/>
              <a:t>budov</a:t>
            </a:r>
            <a:r>
              <a:rPr lang="de-DE" sz="1600" dirty="0"/>
              <a:t> a </a:t>
            </a:r>
            <a:r>
              <a:rPr lang="de-DE" sz="1600" dirty="0" err="1"/>
              <a:t>čtvrtí</a:t>
            </a:r>
            <a:r>
              <a:rPr lang="de-DE" sz="1600" dirty="0"/>
              <a:t> (</a:t>
            </a:r>
            <a:r>
              <a:rPr lang="de-DE" sz="1600" dirty="0" err="1"/>
              <a:t>sousedství</a:t>
            </a:r>
            <a:r>
              <a:rPr lang="de-DE" sz="1600" dirty="0"/>
              <a:t>) </a:t>
            </a:r>
            <a:r>
              <a:rPr lang="de-DE" sz="1600" dirty="0" err="1"/>
              <a:t>prostřednictvím</a:t>
            </a:r>
            <a:r>
              <a:rPr lang="de-DE" sz="1600" dirty="0"/>
              <a:t> </a:t>
            </a:r>
            <a:r>
              <a:rPr lang="de-DE" sz="1600" dirty="0" err="1"/>
              <a:t>průběžného</a:t>
            </a:r>
            <a:r>
              <a:rPr lang="de-DE" sz="1600" dirty="0"/>
              <a:t> </a:t>
            </a:r>
            <a:r>
              <a:rPr lang="de-DE" sz="1600" dirty="0" err="1"/>
              <a:t>monitoringu</a:t>
            </a:r>
            <a:r>
              <a:rPr lang="de-DE" sz="1600" dirty="0"/>
              <a:t>, </a:t>
            </a:r>
            <a:r>
              <a:rPr lang="de-DE" sz="1600" dirty="0" err="1"/>
              <a:t>zapojení</a:t>
            </a:r>
            <a:r>
              <a:rPr lang="de-DE" sz="1600" dirty="0"/>
              <a:t> </a:t>
            </a:r>
            <a:r>
              <a:rPr lang="de-DE" sz="1600" dirty="0" err="1"/>
              <a:t>zúčastněných</a:t>
            </a:r>
            <a:r>
              <a:rPr lang="de-DE" sz="1600" dirty="0"/>
              <a:t> </a:t>
            </a:r>
            <a:r>
              <a:rPr lang="de-DE" sz="1600" dirty="0" err="1"/>
              <a:t>stran</a:t>
            </a:r>
            <a:r>
              <a:rPr lang="de-DE" sz="1600" dirty="0"/>
              <a:t> a </a:t>
            </a:r>
            <a:r>
              <a:rPr lang="de-DE" sz="1600" dirty="0" err="1"/>
              <a:t>itera</a:t>
            </a:r>
            <a:r>
              <a:rPr lang="cs-CZ" sz="1600" dirty="0"/>
              <a:t>k</a:t>
            </a:r>
            <a:r>
              <a:rPr lang="de-DE" sz="1600" dirty="0" err="1"/>
              <a:t>tivní</a:t>
            </a:r>
            <a:r>
              <a:rPr lang="de-DE" sz="1600" dirty="0"/>
              <a:t> </a:t>
            </a:r>
            <a:r>
              <a:rPr lang="de-DE" sz="1600" dirty="0" err="1"/>
              <a:t>zpětné</a:t>
            </a:r>
            <a:r>
              <a:rPr lang="de-DE" sz="1600" dirty="0"/>
              <a:t> </a:t>
            </a:r>
            <a:r>
              <a:rPr lang="de-DE" sz="1600" dirty="0" err="1"/>
              <a:t>vazby</a:t>
            </a:r>
            <a:r>
              <a:rPr lang="de-DE" sz="1600" dirty="0"/>
              <a:t>.</a:t>
            </a:r>
            <a:endParaRPr sz="1600" dirty="0">
              <a:solidFill>
                <a:schemeClr val="dk2"/>
              </a:solidFill>
            </a:endParaRPr>
          </a:p>
        </p:txBody>
      </p:sp>
      <p:sp>
        <p:nvSpPr>
          <p:cNvPr id="784" name="Google Shape;784;p47"/>
          <p:cNvSpPr txBox="1"/>
          <p:nvPr/>
        </p:nvSpPr>
        <p:spPr>
          <a:xfrm>
            <a:off x="365124" y="1996423"/>
            <a:ext cx="6105526" cy="28772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5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Hlavní</a:t>
            </a:r>
            <a:r>
              <a:rPr lang="de-DE" sz="15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úkoly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60"/>
              <a:buFont typeface="Arial"/>
              <a:buAutoNum type="arabicPeriod"/>
            </a:pPr>
            <a:r>
              <a:rPr lang="de-DE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Zavést</a:t>
            </a:r>
            <a:r>
              <a:rPr lang="de-DE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projektově</a:t>
            </a:r>
            <a:r>
              <a:rPr lang="de-DE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specifický</a:t>
            </a:r>
            <a:r>
              <a:rPr lang="de-DE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systém</a:t>
            </a:r>
            <a:r>
              <a:rPr lang="de-DE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sledování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pokroku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výkonnosti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během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realizace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/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stavby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užívání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21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60"/>
              <a:buFont typeface="Arial"/>
              <a:buAutoNum type="arabicPeriod"/>
            </a:pPr>
            <a:r>
              <a:rPr lang="de-DE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Vypracovat</a:t>
            </a:r>
            <a:r>
              <a:rPr lang="de-DE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měřitelné</a:t>
            </a:r>
            <a:r>
              <a:rPr lang="de-DE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ukazatele</a:t>
            </a:r>
            <a:r>
              <a:rPr lang="de-DE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specifické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pro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projekt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adaptační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řešení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;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sledovat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je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prostřednictvím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platformy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SuPeRBE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21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60"/>
              <a:buFont typeface="Arial"/>
              <a:buAutoNum type="arabicPeriod"/>
            </a:pPr>
            <a:r>
              <a:rPr lang="de-DE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</a:t>
            </a:r>
            <a:r>
              <a:rPr lang="de-DE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hromažďovat</a:t>
            </a:r>
            <a:r>
              <a:rPr lang="de-DE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analyzovat</a:t>
            </a:r>
            <a:r>
              <a:rPr lang="de-DE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data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za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účelem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vyhodnocení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výkonnosti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vůči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cílům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projektu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místnímu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vývoji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regionálním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politikám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60"/>
              <a:buFont typeface="Arial"/>
              <a:buAutoNum type="arabicPeriod"/>
            </a:pPr>
            <a:r>
              <a:rPr lang="de-DE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Zapojit</a:t>
            </a:r>
            <a:r>
              <a:rPr lang="de-DE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zúčastněné</a:t>
            </a:r>
            <a:r>
              <a:rPr lang="de-DE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strany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do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informovaného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rozhodování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pomocí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deskriptivní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analýzy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21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lang="de-DE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Upravovat</a:t>
            </a:r>
            <a:r>
              <a:rPr lang="de-DE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opatření</a:t>
            </a:r>
            <a:r>
              <a:rPr lang="de-DE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na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základě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výsledků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monitoringu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zpětné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vazby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od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zúčastněných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stran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s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cílem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zajistit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neustálé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zlepšování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dlouhodobou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udržitelnost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br>
              <a:rPr lang="de-DE" sz="15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785" name="Google Shape;785;p47" descr="A black background with a black square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87971" y="2378075"/>
            <a:ext cx="1675004" cy="1675004"/>
          </a:xfrm>
          <a:prstGeom prst="rect">
            <a:avLst/>
          </a:prstGeom>
          <a:noFill/>
          <a:ln>
            <a:noFill/>
          </a:ln>
        </p:spPr>
      </p:pic>
      <p:sp>
        <p:nvSpPr>
          <p:cNvPr id="786" name="Google Shape;786;p47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Vypracování </a:t>
            </a:r>
            <a:r>
              <a:rPr lang="de-DE" sz="100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 </a:t>
            </a: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strukturování</a:t>
            </a:r>
            <a:r>
              <a:rPr lang="de-DE" sz="100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integrovaného adaptačního konceptu s plány implementace a monitoringu</a:t>
            </a:r>
            <a:endParaRPr sz="1000" i="1" u="none" strike="noStrike" cap="non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p45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Vypracování </a:t>
            </a:r>
            <a:r>
              <a:rPr lang="de-DE" sz="100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 </a:t>
            </a: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strukturování </a:t>
            </a:r>
            <a:r>
              <a:rPr lang="de-DE" sz="100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integrovaného adaptačního konceptu s plány implementace a monitoringu</a:t>
            </a:r>
            <a:endParaRPr sz="1000" b="0" i="1" u="none" strike="noStrike" cap="non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61" name="Google Shape;761;p45"/>
          <p:cNvSpPr txBox="1"/>
          <p:nvPr/>
        </p:nvSpPr>
        <p:spPr>
          <a:xfrm>
            <a:off x="142874" y="938213"/>
            <a:ext cx="8639176" cy="329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Klíčové informace, které je třeba u každého opatření specifikovat:</a:t>
            </a:r>
            <a:endParaRPr sz="2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1600" b="1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62" name="Google Shape;762;p45"/>
          <p:cNvSpPr txBox="1"/>
          <p:nvPr/>
        </p:nvSpPr>
        <p:spPr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 7: Adaptační koncept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763" name="Google Shape;763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96995" y="1538715"/>
            <a:ext cx="1956875" cy="18681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66" name="Google Shape;766;p45"/>
          <p:cNvGraphicFramePr/>
          <p:nvPr/>
        </p:nvGraphicFramePr>
        <p:xfrm>
          <a:off x="413557" y="1432348"/>
          <a:ext cx="6006875" cy="3066175"/>
        </p:xfrm>
        <a:graphic>
          <a:graphicData uri="http://schemas.openxmlformats.org/drawingml/2006/table">
            <a:tbl>
              <a:tblPr firstRow="1" firstCol="1" bandRow="1">
                <a:noFill/>
                <a:tableStyleId>{1853B64D-183C-4DB2-8B3D-DD7A569E5B08}</a:tableStyleId>
              </a:tblPr>
              <a:tblGrid>
                <a:gridCol w="2478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28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7050">
                <a:tc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</a:t>
                      </a:r>
                      <a:r>
                        <a:rPr lang="de-DE" sz="1000" b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líčová informace</a:t>
                      </a:r>
                      <a:endParaRPr sz="1000" b="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Popis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1850">
                <a:tc>
                  <a:txBody>
                    <a:bodyPr/>
                    <a:lstStyle/>
                    <a:p>
                      <a:pPr marL="66675" marR="80644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Popis a očekávané výsledky</a:t>
                      </a:r>
                      <a:endParaRPr sz="1400" u="none" strike="noStrike" cap="none"/>
                    </a:p>
                    <a:p>
                      <a:pPr marL="66675" marR="80644" lvl="0" indent="0" algn="l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sz="1000" b="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Vysvětlete</a:t>
                      </a:r>
                      <a:r>
                        <a:rPr lang="de-DE" sz="1000" u="none" strike="noStrike" cap="none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de-DE" sz="1000" u="none" strike="noStrike" cap="none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co</a:t>
                      </a:r>
                      <a:r>
                        <a:rPr lang="de-DE" sz="1000" u="none" strike="noStrike" cap="none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u="none" strike="noStrike" cap="none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opatření</a:t>
                      </a:r>
                      <a:r>
                        <a:rPr lang="de-DE" sz="1000" u="none" strike="noStrike" cap="none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u="none" strike="noStrike" cap="none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zahrnuje</a:t>
                      </a:r>
                      <a:r>
                        <a:rPr lang="de-DE" sz="1000" u="none" strike="noStrike" cap="none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a </a:t>
                      </a:r>
                      <a:r>
                        <a:rPr lang="de-DE" sz="1000" u="none" strike="noStrike" cap="none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jaké</a:t>
                      </a:r>
                      <a:r>
                        <a:rPr lang="de-DE" sz="1000" u="none" strike="noStrike" cap="none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u="none" strike="noStrike" cap="none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výsledky</a:t>
                      </a:r>
                      <a:r>
                        <a:rPr lang="de-DE" sz="1000" u="none" strike="noStrike" cap="none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u="none" strike="noStrike" cap="none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či</a:t>
                      </a:r>
                      <a:r>
                        <a:rPr lang="de-DE" sz="1000" u="none" strike="noStrike" cap="none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u="none" strike="noStrike" cap="none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zlepšení</a:t>
                      </a:r>
                      <a:r>
                        <a:rPr lang="de-DE" sz="1000" u="none" strike="noStrike" cap="none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se </a:t>
                      </a:r>
                      <a:r>
                        <a:rPr lang="de-DE" sz="1000" u="none" strike="noStrike" cap="none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očekávají</a:t>
                      </a:r>
                      <a:r>
                        <a:rPr lang="de-DE" sz="1000" u="none" strike="noStrike" cap="none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.</a:t>
                      </a:r>
                      <a:endParaRPr sz="10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850">
                <a:tc>
                  <a:txBody>
                    <a:bodyPr/>
                    <a:lstStyle/>
                    <a:p>
                      <a:pPr marL="66675" marR="80644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Aktivity a práce potřebné k realizaci</a:t>
                      </a:r>
                      <a:endParaRPr sz="1000" b="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0" lvl="0" indent="0" algn="l" rtl="0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Specifikujte konkrétní kroky, práce nebo opatření potřebná k realizaci opatření.</a:t>
                      </a:r>
                      <a:endParaRPr sz="1000" b="0" i="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7325">
                <a:tc>
                  <a:txBody>
                    <a:bodyPr/>
                    <a:lstStyle/>
                    <a:p>
                      <a:pPr marL="68580" marR="0" lvl="0" indent="0" algn="l" rtl="0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Časový harmonogram implementace</a:t>
                      </a:r>
                      <a:endParaRPr sz="1000" b="0" i="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0" lvl="0" indent="0" algn="l" rtl="0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Uveďte očekávanou dobu trvání a klíčové milníky dokončení opatření.</a:t>
                      </a:r>
                      <a:endParaRPr sz="1000" b="0" i="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1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 </a:t>
                      </a:r>
                      <a:r>
                        <a:rPr lang="de-DE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Odhad rozpočtu a finanční schéma</a:t>
                      </a:r>
                      <a:endParaRPr sz="1400" u="none" strike="noStrike" cap="none"/>
                    </a:p>
                    <a:p>
                      <a:pPr marL="68580" marR="0" lvl="0" indent="0" algn="l" rtl="0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sz="1000" b="0" i="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0" lvl="0" indent="0" algn="l" rtl="0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Odhadněte náklady a uveďte, jak bude opatření financováno (např. zdroje financování, sdílení nákladů).</a:t>
                      </a:r>
                      <a:endParaRPr sz="1000" b="0" i="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7325">
                <a:tc>
                  <a:txBody>
                    <a:bodyPr/>
                    <a:lstStyle/>
                    <a:p>
                      <a:pPr marL="66675" marR="80644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Odpovědné subjekty a partnerství</a:t>
                      </a:r>
                      <a:endParaRPr sz="1400" u="none" strike="noStrike" cap="none"/>
                    </a:p>
                    <a:p>
                      <a:pPr marL="66675" marR="80644" lvl="0" indent="0" algn="l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sz="1000" b="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Identifikujte jednotlivce, týmy nebo organizace odpovědné za realizaci a případné spolupracovníky.</a:t>
                      </a:r>
                      <a:endParaRPr sz="1000" b="0" i="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8925">
                <a:tc>
                  <a:txBody>
                    <a:bodyPr/>
                    <a:lstStyle/>
                    <a:p>
                      <a:pPr marL="68580" marR="0" lvl="0" indent="0" algn="l" rtl="0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elevantní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z</a:t>
                      </a:r>
                      <a:r>
                        <a:rPr lang="cs-CZ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účastněné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strany</a:t>
                      </a:r>
                      <a:endParaRPr sz="1000" b="0" i="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0" lvl="0" indent="0" algn="l" rtl="0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Uveďte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relevantní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zúčastněné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strany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které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by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měly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být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při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opatření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cs-CZ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dotazová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ny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nebo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informovány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.</a:t>
                      </a:r>
                      <a:endParaRPr sz="1000" b="0" i="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5525">
                <a:tc>
                  <a:txBody>
                    <a:bodyPr/>
                    <a:lstStyle/>
                    <a:p>
                      <a:pPr marL="68580" marR="0" lvl="0" indent="0" algn="l" rtl="0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</a:t>
                      </a:r>
                      <a:r>
                        <a:rPr lang="de-DE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ropojení s existujícími nebo plánovanými strategiemi</a:t>
                      </a:r>
                      <a:endParaRPr sz="1000" b="0" i="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Ukažte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jak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opatření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koresponduje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s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širšími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politikami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plány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nebo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programy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jak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je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doplňuje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nebo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b="0" i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podporuje</a:t>
                      </a: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.</a:t>
                      </a:r>
                      <a:endParaRPr sz="1000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48"/>
          <p:cNvSpPr txBox="1"/>
          <p:nvPr/>
        </p:nvSpPr>
        <p:spPr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/>
          <a:p>
            <a:pPr lvl="0">
              <a:buClr>
                <a:schemeClr val="dk1"/>
              </a:buClr>
              <a:buSzPts val="2872"/>
            </a:pPr>
            <a:r>
              <a:rPr lang="de-DE" sz="2000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8: </a:t>
            </a:r>
            <a:r>
              <a:rPr lang="de-DE" sz="2000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Implementace</a:t>
            </a:r>
            <a:r>
              <a:rPr lang="de-DE" sz="20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2000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monitoring</a:t>
            </a:r>
            <a:endParaRPr lang="de-DE" sz="2800" b="1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793" name="Google Shape;793;p48" descr="A black background with a black square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87971" y="2378075"/>
            <a:ext cx="1675004" cy="1675004"/>
          </a:xfrm>
          <a:prstGeom prst="rect">
            <a:avLst/>
          </a:prstGeom>
          <a:noFill/>
          <a:ln>
            <a:noFill/>
          </a:ln>
        </p:spPr>
      </p:pic>
      <p:sp>
        <p:nvSpPr>
          <p:cNvPr id="794" name="Google Shape;794;p48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Vypracování </a:t>
            </a:r>
            <a:r>
              <a:rPr lang="de-DE" sz="100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 </a:t>
            </a: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strukturování </a:t>
            </a:r>
            <a:r>
              <a:rPr lang="de-DE" sz="100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integrovaného adaptačního konceptu s plány implementace a monitoringu</a:t>
            </a:r>
            <a:endParaRPr sz="1000" i="1" u="none" strike="noStrike" cap="non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95" name="Google Shape;795;p48"/>
          <p:cNvSpPr txBox="1"/>
          <p:nvPr/>
        </p:nvSpPr>
        <p:spPr>
          <a:xfrm>
            <a:off x="142873" y="938213"/>
            <a:ext cx="6610195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Itera</a:t>
            </a:r>
            <a:r>
              <a:rPr lang="cs-CZ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tivní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proces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klíčová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hlediska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60"/>
              <a:buFont typeface="Arial"/>
              <a:buChar char="•"/>
            </a:pP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Itera</a:t>
            </a:r>
            <a:r>
              <a:rPr lang="cs-CZ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tivní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proces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se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skládá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z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nepřetržitého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5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opakování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implementace</a:t>
            </a:r>
            <a:r>
              <a:rPr lang="de-DE" sz="15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→ </a:t>
            </a:r>
            <a:r>
              <a:rPr lang="de-DE" sz="15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monitorování</a:t>
            </a:r>
            <a:r>
              <a:rPr lang="de-DE" sz="15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→ </a:t>
            </a:r>
            <a:r>
              <a:rPr lang="de-DE" sz="15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hodnocení</a:t>
            </a:r>
            <a:r>
              <a:rPr lang="de-DE" sz="15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→ </a:t>
            </a:r>
            <a:r>
              <a:rPr lang="de-DE" sz="15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úpravy</a:t>
            </a:r>
            <a:r>
              <a:rPr lang="de-DE" sz="15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který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zajišťuje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že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se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projekt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přizpůsobuje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novým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datům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zpětné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vazbě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od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zúčastněných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stran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měnícím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se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podmínkám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21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endParaRPr sz="15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60"/>
              <a:buFont typeface="Arial"/>
              <a:buChar char="•"/>
            </a:pP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Tento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přístup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zajišťuje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adaptabilitu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transparentnost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sladění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s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cíli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adaptace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na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klima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21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endParaRPr sz="15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60"/>
              <a:buFont typeface="Arial"/>
              <a:buChar char="•"/>
            </a:pP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Klíčové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oblasti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jsou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1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971550" marR="0" lvl="1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40"/>
              <a:buFont typeface="Arial"/>
              <a:buChar char="•"/>
            </a:pP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Důsledky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rizik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jejich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zmírnění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</a:t>
            </a:r>
            <a:endParaRPr sz="19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971550" marR="0" lvl="1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40"/>
              <a:buFont typeface="Arial"/>
              <a:buChar char="•"/>
            </a:pP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Potřeby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role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zúčastněných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stran</a:t>
            </a:r>
            <a:endParaRPr sz="19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971550" marR="0" lvl="1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40"/>
              <a:buFont typeface="Arial"/>
              <a:buChar char="•"/>
            </a:pP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Časový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rámec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odpovědnosti</a:t>
            </a:r>
            <a:endParaRPr sz="19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p49"/>
          <p:cNvSpPr txBox="1"/>
          <p:nvPr/>
        </p:nvSpPr>
        <p:spPr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chemeClr val="dk1"/>
              </a:buClr>
              <a:buSzPts val="2872"/>
            </a:pPr>
            <a:r>
              <a:rPr lang="de-DE" sz="2000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8: </a:t>
            </a:r>
            <a:r>
              <a:rPr lang="de-DE" sz="2000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Implementace</a:t>
            </a:r>
            <a:r>
              <a:rPr lang="de-DE" sz="20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2000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monitoring</a:t>
            </a:r>
            <a:endParaRPr lang="de-DE" sz="2800" b="1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802" name="Google Shape;802;p49" descr="A black background with a black square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75346" y="2378075"/>
            <a:ext cx="1675004" cy="1675004"/>
          </a:xfrm>
          <a:prstGeom prst="rect">
            <a:avLst/>
          </a:prstGeom>
          <a:noFill/>
          <a:ln>
            <a:noFill/>
          </a:ln>
        </p:spPr>
      </p:pic>
      <p:sp>
        <p:nvSpPr>
          <p:cNvPr id="803" name="Google Shape;803;p49"/>
          <p:cNvSpPr txBox="1"/>
          <p:nvPr/>
        </p:nvSpPr>
        <p:spPr>
          <a:xfrm>
            <a:off x="142876" y="868363"/>
            <a:ext cx="6587708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Noto Sans Symbols"/>
              <a:buChar char="✔"/>
            </a:pPr>
            <a:r>
              <a:rPr lang="de-DE" sz="20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Kontrolní</a:t>
            </a:r>
            <a:r>
              <a:rPr lang="de-DE" sz="20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20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otázka</a:t>
            </a:r>
            <a:r>
              <a:rPr lang="de-DE" sz="20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Které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ukazatele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výkonnosti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byste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sledovali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abyste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ověřili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zda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adaptační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opatření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na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úrovni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budov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čtvrtí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sousedství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fungují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podle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očekávání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?</a:t>
            </a: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04" name="Google Shape;804;p49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Vypracování </a:t>
            </a:r>
            <a:r>
              <a:rPr lang="de-DE" sz="100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 </a:t>
            </a: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strukturování</a:t>
            </a:r>
            <a:r>
              <a:rPr lang="de-DE" sz="100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integrovaného adaptačního konceptu s plány implementace a monitoring</a:t>
            </a:r>
            <a:r>
              <a:rPr lang="de-DE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u</a:t>
            </a:r>
            <a:endParaRPr sz="1000" i="1" u="none" strike="noStrike" cap="non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p50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Rámec SuPeRBE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11" name="Google Shape;811;p50"/>
          <p:cNvSpPr txBox="1">
            <a:spLocks noGrp="1"/>
          </p:cNvSpPr>
          <p:nvPr>
            <p:ph type="body" idx="1"/>
          </p:nvPr>
        </p:nvSpPr>
        <p:spPr>
          <a:xfrm>
            <a:off x="142875" y="950913"/>
            <a:ext cx="8556625" cy="4017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 dirty="0" err="1"/>
              <a:t>Itera</a:t>
            </a:r>
            <a:r>
              <a:rPr lang="cs-CZ" sz="1600"/>
              <a:t>k</a:t>
            </a:r>
            <a:r>
              <a:rPr lang="de-DE" sz="1600"/>
              <a:t>tivní</a:t>
            </a:r>
            <a:r>
              <a:rPr lang="de-DE" sz="1600" dirty="0"/>
              <a:t> </a:t>
            </a:r>
            <a:r>
              <a:rPr lang="de-DE" sz="1600" dirty="0" err="1"/>
              <a:t>proces</a:t>
            </a:r>
            <a:r>
              <a:rPr lang="de-DE" sz="1600" dirty="0"/>
              <a:t>:</a:t>
            </a:r>
            <a:endParaRPr dirty="0"/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/>
          </a:p>
        </p:txBody>
      </p:sp>
      <p:grpSp>
        <p:nvGrpSpPr>
          <p:cNvPr id="812" name="Google Shape;812;p50"/>
          <p:cNvGrpSpPr/>
          <p:nvPr/>
        </p:nvGrpSpPr>
        <p:grpSpPr>
          <a:xfrm>
            <a:off x="211431" y="1435100"/>
            <a:ext cx="8635704" cy="2484411"/>
            <a:chOff x="211431" y="1435100"/>
            <a:chExt cx="8635704" cy="2484411"/>
          </a:xfrm>
        </p:grpSpPr>
        <p:grpSp>
          <p:nvGrpSpPr>
            <p:cNvPr id="813" name="Google Shape;813;p50"/>
            <p:cNvGrpSpPr/>
            <p:nvPr/>
          </p:nvGrpSpPr>
          <p:grpSpPr>
            <a:xfrm>
              <a:off x="211431" y="1725714"/>
              <a:ext cx="8635704" cy="2193797"/>
              <a:chOff x="0" y="487386"/>
              <a:chExt cx="8635704" cy="2193797"/>
            </a:xfrm>
          </p:grpSpPr>
          <p:sp>
            <p:nvSpPr>
              <p:cNvPr id="814" name="Google Shape;814;p50"/>
              <p:cNvSpPr/>
              <p:nvPr/>
            </p:nvSpPr>
            <p:spPr>
              <a:xfrm>
                <a:off x="0" y="487386"/>
                <a:ext cx="947078" cy="302592"/>
              </a:xfrm>
              <a:prstGeom prst="roundRect">
                <a:avLst>
                  <a:gd name="adj" fmla="val 10000"/>
                </a:avLst>
              </a:prstGeom>
              <a:solidFill>
                <a:srgbClr val="98CA39">
                  <a:alpha val="89803"/>
                </a:srgbClr>
              </a:solidFill>
              <a:ln w="254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5" name="Google Shape;815;p50"/>
              <p:cNvSpPr txBox="1"/>
              <p:nvPr/>
            </p:nvSpPr>
            <p:spPr>
              <a:xfrm>
                <a:off x="8862" y="496249"/>
                <a:ext cx="929353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5225" tIns="10150" rIns="15225" bIns="101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800" b="0" i="0" u="none" strike="noStrike" cap="none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1.</a:t>
                </a:r>
                <a:r>
                  <a:rPr lang="de-DE" sz="800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Zahájení</a:t>
                </a:r>
                <a:endParaRPr sz="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6" name="Google Shape;816;p50"/>
              <p:cNvSpPr/>
              <p:nvPr/>
            </p:nvSpPr>
            <p:spPr>
              <a:xfrm>
                <a:off x="94707" y="789979"/>
                <a:ext cx="94707" cy="226944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17" name="Google Shape;817;p50"/>
              <p:cNvSpPr/>
              <p:nvPr/>
            </p:nvSpPr>
            <p:spPr>
              <a:xfrm>
                <a:off x="189415" y="865627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8" name="Google Shape;818;p50"/>
              <p:cNvSpPr txBox="1"/>
              <p:nvPr/>
            </p:nvSpPr>
            <p:spPr>
              <a:xfrm>
                <a:off x="198278" y="874490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>
                    <a:latin typeface="Trebuchet MS"/>
                    <a:ea typeface="Trebuchet MS"/>
                    <a:cs typeface="Trebuchet MS"/>
                    <a:sym typeface="Trebuchet MS"/>
                  </a:rPr>
                  <a:t>Výběr městské části a budov/y</a:t>
                </a:r>
                <a:r>
                  <a:rPr lang="de-DE" sz="6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</a:t>
                </a:r>
                <a:endParaRPr sz="600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819" name="Google Shape;819;p50"/>
              <p:cNvSpPr/>
              <p:nvPr/>
            </p:nvSpPr>
            <p:spPr>
              <a:xfrm>
                <a:off x="94707" y="789979"/>
                <a:ext cx="94707" cy="605185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20" name="Google Shape;820;p50"/>
              <p:cNvSpPr/>
              <p:nvPr/>
            </p:nvSpPr>
            <p:spPr>
              <a:xfrm>
                <a:off x="189415" y="1243868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1" name="Google Shape;821;p50"/>
              <p:cNvSpPr txBox="1"/>
              <p:nvPr/>
            </p:nvSpPr>
            <p:spPr>
              <a:xfrm>
                <a:off x="198278" y="1252731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Výběr expertního týmu</a:t>
                </a:r>
                <a:endParaRPr sz="600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822" name="Google Shape;822;p50"/>
              <p:cNvSpPr/>
              <p:nvPr/>
            </p:nvSpPr>
            <p:spPr>
              <a:xfrm>
                <a:off x="94707" y="789979"/>
                <a:ext cx="94707" cy="983426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23" name="Google Shape;823;p50"/>
              <p:cNvSpPr/>
              <p:nvPr/>
            </p:nvSpPr>
            <p:spPr>
              <a:xfrm>
                <a:off x="189415" y="1622109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4" name="Google Shape;824;p50"/>
              <p:cNvSpPr txBox="1"/>
              <p:nvPr/>
            </p:nvSpPr>
            <p:spPr>
              <a:xfrm>
                <a:off x="198278" y="1630972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>
                    <a:latin typeface="Trebuchet MS"/>
                    <a:ea typeface="Trebuchet MS"/>
                    <a:cs typeface="Trebuchet MS"/>
                    <a:sym typeface="Trebuchet MS"/>
                  </a:rPr>
                  <a:t>Sběr d</a:t>
                </a:r>
                <a:r>
                  <a:rPr lang="de-DE" sz="6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a</a:t>
                </a:r>
                <a:r>
                  <a:rPr lang="de-DE" sz="600">
                    <a:latin typeface="Trebuchet MS"/>
                    <a:ea typeface="Trebuchet MS"/>
                    <a:cs typeface="Trebuchet MS"/>
                    <a:sym typeface="Trebuchet MS"/>
                  </a:rPr>
                  <a:t>t</a:t>
                </a:r>
                <a:endParaRPr sz="6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5" name="Google Shape;825;p50"/>
              <p:cNvSpPr/>
              <p:nvPr/>
            </p:nvSpPr>
            <p:spPr>
              <a:xfrm>
                <a:off x="94707" y="789979"/>
                <a:ext cx="94707" cy="1361667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26" name="Google Shape;826;p50"/>
              <p:cNvSpPr/>
              <p:nvPr/>
            </p:nvSpPr>
            <p:spPr>
              <a:xfrm>
                <a:off x="189415" y="2000350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7" name="Google Shape;827;p50"/>
              <p:cNvSpPr txBox="1"/>
              <p:nvPr/>
            </p:nvSpPr>
            <p:spPr>
              <a:xfrm>
                <a:off x="198278" y="2009213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 dirty="0" err="1">
                    <a:latin typeface="Trebuchet MS"/>
                    <a:ea typeface="Trebuchet MS"/>
                    <a:cs typeface="Trebuchet MS"/>
                    <a:sym typeface="Trebuchet MS"/>
                  </a:rPr>
                  <a:t>I</a:t>
                </a:r>
                <a:r>
                  <a:rPr lang="de-DE" sz="600" b="0" i="0" u="none" strike="noStrike" cap="none" dirty="0" err="1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dentifikace</a:t>
                </a:r>
                <a:r>
                  <a:rPr lang="de-DE" sz="600" b="0" i="0" u="none" strike="noStrike" cap="none" dirty="0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</a:t>
                </a:r>
                <a:r>
                  <a:rPr lang="de-DE" sz="600" b="0" i="0" u="none" strike="noStrike" cap="none" dirty="0" err="1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zúčastněných</a:t>
                </a:r>
                <a:r>
                  <a:rPr lang="de-DE" sz="600" b="0" i="0" u="none" strike="noStrike" cap="none" dirty="0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</a:t>
                </a:r>
                <a:r>
                  <a:rPr lang="de-DE" sz="600" dirty="0" err="1">
                    <a:latin typeface="Trebuchet MS"/>
                    <a:ea typeface="Trebuchet MS"/>
                    <a:cs typeface="Trebuchet MS"/>
                    <a:sym typeface="Trebuchet MS"/>
                  </a:rPr>
                  <a:t>stran</a:t>
                </a:r>
                <a:r>
                  <a:rPr lang="cs-CZ" sz="600" dirty="0">
                    <a:latin typeface="Trebuchet MS"/>
                    <a:ea typeface="Trebuchet MS"/>
                    <a:cs typeface="Trebuchet MS"/>
                    <a:sym typeface="Trebuchet MS"/>
                  </a:rPr>
                  <a:t> (stakeholderů)</a:t>
                </a:r>
                <a:endParaRPr sz="600" b="0" i="0" u="none" strike="noStrike" cap="none" dirty="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828" name="Google Shape;828;p50"/>
              <p:cNvSpPr/>
              <p:nvPr/>
            </p:nvSpPr>
            <p:spPr>
              <a:xfrm>
                <a:off x="94707" y="789979"/>
                <a:ext cx="94707" cy="1739907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29" name="Google Shape;829;p50"/>
              <p:cNvSpPr/>
              <p:nvPr/>
            </p:nvSpPr>
            <p:spPr>
              <a:xfrm>
                <a:off x="189415" y="2378591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0" name="Google Shape;830;p50"/>
              <p:cNvSpPr txBox="1"/>
              <p:nvPr/>
            </p:nvSpPr>
            <p:spPr>
              <a:xfrm>
                <a:off x="198278" y="2387453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 b="0" i="0" u="none" strike="noStrike" cap="none">
                    <a:solidFill>
                      <a:schemeClr val="accent4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Participat</a:t>
                </a:r>
                <a:r>
                  <a:rPr lang="de-DE" sz="600">
                    <a:solidFill>
                      <a:schemeClr val="accent4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ivní metody</a:t>
                </a:r>
                <a:endParaRPr sz="6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1" name="Google Shape;831;p50"/>
              <p:cNvSpPr/>
              <p:nvPr/>
            </p:nvSpPr>
            <p:spPr>
              <a:xfrm>
                <a:off x="1098375" y="487386"/>
                <a:ext cx="947078" cy="302592"/>
              </a:xfrm>
              <a:prstGeom prst="roundRect">
                <a:avLst>
                  <a:gd name="adj" fmla="val 10000"/>
                </a:avLst>
              </a:prstGeom>
              <a:solidFill>
                <a:srgbClr val="98CA39">
                  <a:alpha val="84313"/>
                </a:srgbClr>
              </a:solidFill>
              <a:ln w="254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2" name="Google Shape;832;p50"/>
              <p:cNvSpPr txBox="1"/>
              <p:nvPr/>
            </p:nvSpPr>
            <p:spPr>
              <a:xfrm>
                <a:off x="1107237" y="496249"/>
                <a:ext cx="929353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5225" tIns="10150" rIns="15225" bIns="101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800" b="0" i="0" u="none" strike="noStrike" cap="none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2.P</a:t>
                </a:r>
                <a:r>
                  <a:rPr lang="de-DE" sz="800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říprava</a:t>
                </a:r>
                <a:endParaRPr sz="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3" name="Google Shape;833;p50"/>
              <p:cNvSpPr/>
              <p:nvPr/>
            </p:nvSpPr>
            <p:spPr>
              <a:xfrm>
                <a:off x="1193083" y="789979"/>
                <a:ext cx="94707" cy="226944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34" name="Google Shape;834;p50"/>
              <p:cNvSpPr/>
              <p:nvPr/>
            </p:nvSpPr>
            <p:spPr>
              <a:xfrm>
                <a:off x="1287790" y="865627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5" name="Google Shape;835;p50"/>
              <p:cNvSpPr txBox="1"/>
              <p:nvPr/>
            </p:nvSpPr>
            <p:spPr>
              <a:xfrm>
                <a:off x="1296653" y="874490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Identifi</a:t>
                </a:r>
                <a:r>
                  <a:rPr lang="de-DE" sz="600">
                    <a:latin typeface="Trebuchet MS"/>
                    <a:ea typeface="Trebuchet MS"/>
                    <a:cs typeface="Trebuchet MS"/>
                    <a:sym typeface="Trebuchet MS"/>
                  </a:rPr>
                  <a:t>kace klimatických rizik</a:t>
                </a:r>
                <a:endParaRPr sz="600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836" name="Google Shape;836;p50"/>
              <p:cNvSpPr/>
              <p:nvPr/>
            </p:nvSpPr>
            <p:spPr>
              <a:xfrm>
                <a:off x="1193083" y="789979"/>
                <a:ext cx="94707" cy="605185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37" name="Google Shape;837;p50"/>
              <p:cNvSpPr/>
              <p:nvPr/>
            </p:nvSpPr>
            <p:spPr>
              <a:xfrm>
                <a:off x="1287790" y="1243868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8" name="Google Shape;838;p50"/>
              <p:cNvSpPr txBox="1"/>
              <p:nvPr/>
            </p:nvSpPr>
            <p:spPr>
              <a:xfrm>
                <a:off x="1296653" y="1252731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Identifikace klíčových městských sektorů</a:t>
                </a:r>
                <a:endParaRPr sz="600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839" name="Google Shape;839;p50"/>
              <p:cNvSpPr/>
              <p:nvPr/>
            </p:nvSpPr>
            <p:spPr>
              <a:xfrm>
                <a:off x="1193083" y="789979"/>
                <a:ext cx="94707" cy="983426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40" name="Google Shape;840;p50"/>
              <p:cNvSpPr/>
              <p:nvPr/>
            </p:nvSpPr>
            <p:spPr>
              <a:xfrm>
                <a:off x="1287790" y="1622109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1" name="Google Shape;841;p50"/>
              <p:cNvSpPr txBox="1"/>
              <p:nvPr/>
            </p:nvSpPr>
            <p:spPr>
              <a:xfrm>
                <a:off x="1296653" y="1630972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>
                    <a:latin typeface="Trebuchet MS"/>
                    <a:ea typeface="Trebuchet MS"/>
                    <a:cs typeface="Trebuchet MS"/>
                    <a:sym typeface="Trebuchet MS"/>
                  </a:rPr>
                  <a:t>K</a:t>
                </a:r>
                <a:r>
                  <a:rPr lang="de-DE" sz="6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ontextualiza</a:t>
                </a:r>
                <a:r>
                  <a:rPr lang="de-DE" sz="600">
                    <a:latin typeface="Trebuchet MS"/>
                    <a:ea typeface="Trebuchet MS"/>
                    <a:cs typeface="Trebuchet MS"/>
                    <a:sym typeface="Trebuchet MS"/>
                  </a:rPr>
                  <a:t>ce RNTool a RBTool</a:t>
                </a:r>
                <a:endParaRPr sz="600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842" name="Google Shape;842;p50"/>
              <p:cNvSpPr/>
              <p:nvPr/>
            </p:nvSpPr>
            <p:spPr>
              <a:xfrm>
                <a:off x="1193083" y="789979"/>
                <a:ext cx="94707" cy="1361667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43" name="Google Shape;843;p50"/>
              <p:cNvSpPr/>
              <p:nvPr/>
            </p:nvSpPr>
            <p:spPr>
              <a:xfrm>
                <a:off x="1287790" y="2000350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4" name="Google Shape;844;p50"/>
              <p:cNvSpPr txBox="1"/>
              <p:nvPr/>
            </p:nvSpPr>
            <p:spPr>
              <a:xfrm>
                <a:off x="1296653" y="2009213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Identifikace zdrojů dat</a:t>
                </a:r>
                <a:endParaRPr sz="600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845" name="Google Shape;845;p50"/>
              <p:cNvSpPr/>
              <p:nvPr/>
            </p:nvSpPr>
            <p:spPr>
              <a:xfrm>
                <a:off x="1193083" y="789979"/>
                <a:ext cx="94707" cy="1739907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46" name="Google Shape;846;p50"/>
              <p:cNvSpPr/>
              <p:nvPr/>
            </p:nvSpPr>
            <p:spPr>
              <a:xfrm>
                <a:off x="1287790" y="2378591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7" name="Google Shape;847;p50"/>
              <p:cNvSpPr txBox="1"/>
              <p:nvPr/>
            </p:nvSpPr>
            <p:spPr>
              <a:xfrm>
                <a:off x="1296653" y="2387453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 b="0" i="0" u="none" strike="noStrike" cap="none">
                    <a:solidFill>
                      <a:schemeClr val="accent4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Participat</a:t>
                </a:r>
                <a:r>
                  <a:rPr lang="de-DE" sz="600">
                    <a:solidFill>
                      <a:schemeClr val="accent4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ivní</a:t>
                </a:r>
                <a:r>
                  <a:rPr lang="de-DE" sz="600" b="0" i="0" u="none" strike="noStrike" cap="none">
                    <a:solidFill>
                      <a:schemeClr val="accent4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</a:t>
                </a:r>
                <a:r>
                  <a:rPr lang="de-DE" sz="600">
                    <a:solidFill>
                      <a:schemeClr val="accent4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m</a:t>
                </a:r>
                <a:r>
                  <a:rPr lang="de-DE" sz="600" b="0" i="0" u="none" strike="noStrike" cap="none">
                    <a:solidFill>
                      <a:schemeClr val="accent4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etod</a:t>
                </a:r>
                <a:r>
                  <a:rPr lang="de-DE" sz="600">
                    <a:solidFill>
                      <a:schemeClr val="accent4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y</a:t>
                </a:r>
                <a:endParaRPr sz="6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8" name="Google Shape;848;p50"/>
              <p:cNvSpPr/>
              <p:nvPr/>
            </p:nvSpPr>
            <p:spPr>
              <a:xfrm>
                <a:off x="2196750" y="487386"/>
                <a:ext cx="947078" cy="302592"/>
              </a:xfrm>
              <a:prstGeom prst="roundRect">
                <a:avLst>
                  <a:gd name="adj" fmla="val 10000"/>
                </a:avLst>
              </a:prstGeom>
              <a:solidFill>
                <a:srgbClr val="98CA39">
                  <a:alpha val="78431"/>
                </a:srgbClr>
              </a:solidFill>
              <a:ln w="254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9" name="Google Shape;849;p50"/>
              <p:cNvSpPr txBox="1"/>
              <p:nvPr/>
            </p:nvSpPr>
            <p:spPr>
              <a:xfrm>
                <a:off x="2205612" y="496249"/>
                <a:ext cx="929353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5225" tIns="10150" rIns="15225" bIns="101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800" b="0" i="0" u="none" strike="noStrike" cap="none" dirty="0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3.</a:t>
                </a:r>
                <a:r>
                  <a:rPr lang="cs-CZ" sz="800" dirty="0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Analýz</a:t>
                </a:r>
                <a:r>
                  <a:rPr lang="de-DE" sz="800" dirty="0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a</a:t>
                </a:r>
                <a:endParaRPr sz="800" b="0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0" name="Google Shape;850;p50"/>
              <p:cNvSpPr/>
              <p:nvPr/>
            </p:nvSpPr>
            <p:spPr>
              <a:xfrm>
                <a:off x="2291458" y="789979"/>
                <a:ext cx="94707" cy="226944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51" name="Google Shape;851;p50"/>
              <p:cNvSpPr/>
              <p:nvPr/>
            </p:nvSpPr>
            <p:spPr>
              <a:xfrm>
                <a:off x="2386166" y="865627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2" name="Google Shape;852;p50"/>
              <p:cNvSpPr txBox="1"/>
              <p:nvPr/>
            </p:nvSpPr>
            <p:spPr>
              <a:xfrm>
                <a:off x="2395028" y="874490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Zhodnocení současného stavu</a:t>
                </a:r>
                <a:endParaRPr sz="6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3" name="Google Shape;853;p50"/>
              <p:cNvSpPr/>
              <p:nvPr/>
            </p:nvSpPr>
            <p:spPr>
              <a:xfrm>
                <a:off x="2291458" y="789979"/>
                <a:ext cx="94707" cy="605185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54" name="Google Shape;854;p50"/>
              <p:cNvSpPr/>
              <p:nvPr/>
            </p:nvSpPr>
            <p:spPr>
              <a:xfrm>
                <a:off x="2386166" y="1243868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5" name="Google Shape;855;p50"/>
              <p:cNvSpPr txBox="1"/>
              <p:nvPr/>
            </p:nvSpPr>
            <p:spPr>
              <a:xfrm>
                <a:off x="2395028" y="1252731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Identifikace slabostí</a:t>
                </a:r>
                <a:endParaRPr sz="600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856" name="Google Shape;856;p50"/>
              <p:cNvSpPr/>
              <p:nvPr/>
            </p:nvSpPr>
            <p:spPr>
              <a:xfrm>
                <a:off x="2291458" y="789979"/>
                <a:ext cx="94707" cy="983426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57" name="Google Shape;857;p50"/>
              <p:cNvSpPr/>
              <p:nvPr/>
            </p:nvSpPr>
            <p:spPr>
              <a:xfrm>
                <a:off x="2386166" y="1622109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8" name="Google Shape;858;p50"/>
              <p:cNvSpPr txBox="1"/>
              <p:nvPr/>
            </p:nvSpPr>
            <p:spPr>
              <a:xfrm>
                <a:off x="2395028" y="1630972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Shrnující zpráva a   SWOT Anal</a:t>
                </a:r>
                <a:r>
                  <a:rPr lang="de-DE" sz="600">
                    <a:latin typeface="Trebuchet MS"/>
                    <a:ea typeface="Trebuchet MS"/>
                    <a:cs typeface="Trebuchet MS"/>
                    <a:sym typeface="Trebuchet MS"/>
                  </a:rPr>
                  <a:t>ýza</a:t>
                </a:r>
                <a:endParaRPr sz="6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9" name="Google Shape;859;p50"/>
              <p:cNvSpPr/>
              <p:nvPr/>
            </p:nvSpPr>
            <p:spPr>
              <a:xfrm>
                <a:off x="2291458" y="789979"/>
                <a:ext cx="94707" cy="1361667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60" name="Google Shape;860;p50"/>
              <p:cNvSpPr/>
              <p:nvPr/>
            </p:nvSpPr>
            <p:spPr>
              <a:xfrm>
                <a:off x="2386166" y="2000350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1" name="Google Shape;861;p50"/>
              <p:cNvSpPr txBox="1"/>
              <p:nvPr/>
            </p:nvSpPr>
            <p:spPr>
              <a:xfrm>
                <a:off x="2395028" y="2009213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>
                    <a:solidFill>
                      <a:schemeClr val="accent4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P</a:t>
                </a:r>
                <a:r>
                  <a:rPr lang="de-DE" sz="600" b="0" i="0" u="none" strike="noStrike" cap="none">
                    <a:solidFill>
                      <a:schemeClr val="accent4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articipativní metody</a:t>
                </a:r>
                <a:endParaRPr sz="6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2" name="Google Shape;862;p50"/>
              <p:cNvSpPr/>
              <p:nvPr/>
            </p:nvSpPr>
            <p:spPr>
              <a:xfrm>
                <a:off x="3295125" y="487386"/>
                <a:ext cx="947078" cy="302592"/>
              </a:xfrm>
              <a:prstGeom prst="roundRect">
                <a:avLst>
                  <a:gd name="adj" fmla="val 10000"/>
                </a:avLst>
              </a:prstGeom>
              <a:solidFill>
                <a:srgbClr val="98CA39">
                  <a:alpha val="72941"/>
                </a:srgbClr>
              </a:solidFill>
              <a:ln w="254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3" name="Google Shape;863;p50"/>
              <p:cNvSpPr txBox="1"/>
              <p:nvPr/>
            </p:nvSpPr>
            <p:spPr>
              <a:xfrm>
                <a:off x="3303988" y="496249"/>
                <a:ext cx="929353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5225" tIns="10150" rIns="15225" bIns="101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800" b="0" i="0" u="none" strike="noStrike" cap="none" dirty="0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4.</a:t>
                </a:r>
                <a:r>
                  <a:rPr lang="cs-CZ" sz="800" b="0" i="0" u="none" strike="noStrike" cap="none" dirty="0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Stanovení strategie</a:t>
                </a:r>
                <a:endParaRPr sz="800" b="0" i="0" u="none" strike="noStrike" cap="none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864" name="Google Shape;864;p50"/>
              <p:cNvSpPr/>
              <p:nvPr/>
            </p:nvSpPr>
            <p:spPr>
              <a:xfrm>
                <a:off x="3389833" y="789979"/>
                <a:ext cx="94707" cy="226944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65" name="Google Shape;865;p50"/>
              <p:cNvSpPr/>
              <p:nvPr/>
            </p:nvSpPr>
            <p:spPr>
              <a:xfrm>
                <a:off x="3484541" y="865627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6" name="Google Shape;866;p50"/>
              <p:cNvSpPr txBox="1"/>
              <p:nvPr/>
            </p:nvSpPr>
            <p:spPr>
              <a:xfrm>
                <a:off x="3493403" y="874490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S</a:t>
                </a:r>
                <a:r>
                  <a:rPr lang="de-DE" sz="600">
                    <a:latin typeface="Trebuchet MS"/>
                    <a:ea typeface="Trebuchet MS"/>
                    <a:cs typeface="Trebuchet MS"/>
                    <a:sym typeface="Trebuchet MS"/>
                  </a:rPr>
                  <a:t>tanovení cílů</a:t>
                </a:r>
                <a:endParaRPr sz="600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867" name="Google Shape;867;p50"/>
              <p:cNvSpPr/>
              <p:nvPr/>
            </p:nvSpPr>
            <p:spPr>
              <a:xfrm>
                <a:off x="3389833" y="789979"/>
                <a:ext cx="94707" cy="605185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68" name="Google Shape;868;p50"/>
              <p:cNvSpPr/>
              <p:nvPr/>
            </p:nvSpPr>
            <p:spPr>
              <a:xfrm>
                <a:off x="3484541" y="1243868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9" name="Google Shape;869;p50"/>
              <p:cNvSpPr txBox="1"/>
              <p:nvPr/>
            </p:nvSpPr>
            <p:spPr>
              <a:xfrm>
                <a:off x="3493403" y="1252731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Identifikace omezení a </a:t>
                </a:r>
                <a:r>
                  <a:rPr lang="de-DE" sz="600">
                    <a:latin typeface="Trebuchet MS"/>
                    <a:ea typeface="Trebuchet MS"/>
                    <a:cs typeface="Trebuchet MS"/>
                    <a:sym typeface="Trebuchet MS"/>
                  </a:rPr>
                  <a:t>restrikcí</a:t>
                </a:r>
                <a:endParaRPr sz="600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870" name="Google Shape;870;p50"/>
              <p:cNvSpPr/>
              <p:nvPr/>
            </p:nvSpPr>
            <p:spPr>
              <a:xfrm>
                <a:off x="3389833" y="789979"/>
                <a:ext cx="94707" cy="983426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71" name="Google Shape;871;p50"/>
              <p:cNvSpPr/>
              <p:nvPr/>
            </p:nvSpPr>
            <p:spPr>
              <a:xfrm>
                <a:off x="3484541" y="1622109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2" name="Google Shape;872;p50"/>
              <p:cNvSpPr txBox="1"/>
              <p:nvPr/>
            </p:nvSpPr>
            <p:spPr>
              <a:xfrm>
                <a:off x="3493403" y="1630972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>
                    <a:solidFill>
                      <a:schemeClr val="accent4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P</a:t>
                </a:r>
                <a:r>
                  <a:rPr lang="de-DE" sz="600" b="0" i="0" u="none" strike="noStrike" cap="none">
                    <a:solidFill>
                      <a:schemeClr val="accent4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articipativní metody</a:t>
                </a:r>
                <a:endParaRPr sz="6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3" name="Google Shape;873;p50"/>
              <p:cNvSpPr/>
              <p:nvPr/>
            </p:nvSpPr>
            <p:spPr>
              <a:xfrm>
                <a:off x="4393500" y="487386"/>
                <a:ext cx="947078" cy="302592"/>
              </a:xfrm>
              <a:prstGeom prst="roundRect">
                <a:avLst>
                  <a:gd name="adj" fmla="val 10000"/>
                </a:avLst>
              </a:prstGeom>
              <a:solidFill>
                <a:srgbClr val="98CA39">
                  <a:alpha val="67058"/>
                </a:srgbClr>
              </a:solidFill>
              <a:ln w="254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4" name="Google Shape;874;p50"/>
              <p:cNvSpPr txBox="1"/>
              <p:nvPr/>
            </p:nvSpPr>
            <p:spPr>
              <a:xfrm>
                <a:off x="4402363" y="496249"/>
                <a:ext cx="929353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5225" tIns="10150" rIns="15225" bIns="101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800" b="0" i="0" u="none" strike="noStrike" cap="none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5.Adapta</a:t>
                </a:r>
                <a:r>
                  <a:rPr lang="de-DE" sz="800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ční scénáře</a:t>
                </a:r>
                <a:endParaRPr sz="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5" name="Google Shape;875;p50"/>
              <p:cNvSpPr/>
              <p:nvPr/>
            </p:nvSpPr>
            <p:spPr>
              <a:xfrm>
                <a:off x="4488208" y="789979"/>
                <a:ext cx="94707" cy="226944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76" name="Google Shape;876;p50"/>
              <p:cNvSpPr/>
              <p:nvPr/>
            </p:nvSpPr>
            <p:spPr>
              <a:xfrm>
                <a:off x="4582916" y="865627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7" name="Google Shape;877;p50"/>
              <p:cNvSpPr txBox="1"/>
              <p:nvPr/>
            </p:nvSpPr>
            <p:spPr>
              <a:xfrm>
                <a:off x="4591779" y="874490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Vývoj scénář</a:t>
                </a:r>
                <a:r>
                  <a:rPr lang="de-DE" sz="600">
                    <a:latin typeface="Trebuchet MS"/>
                    <a:ea typeface="Trebuchet MS"/>
                    <a:cs typeface="Trebuchet MS"/>
                    <a:sym typeface="Trebuchet MS"/>
                  </a:rPr>
                  <a:t>ů</a:t>
                </a:r>
                <a:endParaRPr sz="6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8" name="Google Shape;878;p50"/>
              <p:cNvSpPr/>
              <p:nvPr/>
            </p:nvSpPr>
            <p:spPr>
              <a:xfrm>
                <a:off x="4488208" y="789979"/>
                <a:ext cx="94707" cy="605185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79" name="Google Shape;879;p50"/>
              <p:cNvSpPr/>
              <p:nvPr/>
            </p:nvSpPr>
            <p:spPr>
              <a:xfrm>
                <a:off x="4582916" y="1243868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0" name="Google Shape;880;p50"/>
              <p:cNvSpPr txBox="1"/>
              <p:nvPr/>
            </p:nvSpPr>
            <p:spPr>
              <a:xfrm>
                <a:off x="4591779" y="1252731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Výběr </a:t>
                </a:r>
                <a:r>
                  <a:rPr lang="de-DE" sz="600">
                    <a:latin typeface="Trebuchet MS"/>
                    <a:ea typeface="Trebuchet MS"/>
                    <a:cs typeface="Trebuchet MS"/>
                    <a:sym typeface="Trebuchet MS"/>
                  </a:rPr>
                  <a:t>intervencí</a:t>
                </a:r>
                <a:endParaRPr sz="600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881" name="Google Shape;881;p50"/>
              <p:cNvSpPr/>
              <p:nvPr/>
            </p:nvSpPr>
            <p:spPr>
              <a:xfrm>
                <a:off x="4488208" y="789979"/>
                <a:ext cx="94707" cy="983426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82" name="Google Shape;882;p50"/>
              <p:cNvSpPr/>
              <p:nvPr/>
            </p:nvSpPr>
            <p:spPr>
              <a:xfrm>
                <a:off x="4582916" y="1622109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3" name="Google Shape;883;p50"/>
              <p:cNvSpPr txBox="1"/>
              <p:nvPr/>
            </p:nvSpPr>
            <p:spPr>
              <a:xfrm>
                <a:off x="4591779" y="1630972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Mechanism</a:t>
                </a:r>
                <a:r>
                  <a:rPr lang="de-DE" sz="600">
                    <a:latin typeface="Trebuchet MS"/>
                    <a:ea typeface="Trebuchet MS"/>
                    <a:cs typeface="Trebuchet MS"/>
                    <a:sym typeface="Trebuchet MS"/>
                  </a:rPr>
                  <a:t>y financování</a:t>
                </a:r>
                <a:endParaRPr sz="600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884" name="Google Shape;884;p50"/>
              <p:cNvSpPr/>
              <p:nvPr/>
            </p:nvSpPr>
            <p:spPr>
              <a:xfrm>
                <a:off x="4488208" y="789979"/>
                <a:ext cx="94707" cy="1361667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85" name="Google Shape;885;p50"/>
              <p:cNvSpPr/>
              <p:nvPr/>
            </p:nvSpPr>
            <p:spPr>
              <a:xfrm>
                <a:off x="4582916" y="2000350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6" name="Google Shape;886;p50"/>
              <p:cNvSpPr txBox="1"/>
              <p:nvPr/>
            </p:nvSpPr>
            <p:spPr>
              <a:xfrm>
                <a:off x="4591779" y="2009213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 b="0" i="0" u="none" strike="noStrike" cap="none">
                    <a:solidFill>
                      <a:schemeClr val="accent4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Participativní metody</a:t>
                </a:r>
                <a:endParaRPr sz="6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7" name="Google Shape;887;p50"/>
              <p:cNvSpPr/>
              <p:nvPr/>
            </p:nvSpPr>
            <p:spPr>
              <a:xfrm>
                <a:off x="5492402" y="487386"/>
                <a:ext cx="947078" cy="302592"/>
              </a:xfrm>
              <a:prstGeom prst="roundRect">
                <a:avLst>
                  <a:gd name="adj" fmla="val 10000"/>
                </a:avLst>
              </a:prstGeom>
              <a:solidFill>
                <a:srgbClr val="98CA39">
                  <a:alpha val="61568"/>
                </a:srgbClr>
              </a:solidFill>
              <a:ln w="254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8" name="Google Shape;888;p50"/>
              <p:cNvSpPr txBox="1"/>
              <p:nvPr/>
            </p:nvSpPr>
            <p:spPr>
              <a:xfrm>
                <a:off x="5501264" y="496249"/>
                <a:ext cx="929353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5225" tIns="10150" rIns="15225" bIns="101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800" b="0" i="0" u="none" strike="noStrike" cap="none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6.</a:t>
                </a:r>
                <a:r>
                  <a:rPr lang="de-DE" sz="800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Rozhodovací proces</a:t>
                </a:r>
                <a:endParaRPr sz="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9" name="Google Shape;889;p50"/>
              <p:cNvSpPr/>
              <p:nvPr/>
            </p:nvSpPr>
            <p:spPr>
              <a:xfrm>
                <a:off x="5587110" y="789979"/>
                <a:ext cx="94709" cy="226944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90" name="Google Shape;890;p50"/>
              <p:cNvSpPr/>
              <p:nvPr/>
            </p:nvSpPr>
            <p:spPr>
              <a:xfrm>
                <a:off x="5681819" y="865627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1" name="Google Shape;891;p50"/>
              <p:cNvSpPr txBox="1"/>
              <p:nvPr/>
            </p:nvSpPr>
            <p:spPr>
              <a:xfrm>
                <a:off x="5690681" y="874490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 b="0" i="0" u="none" strike="noStrike" cap="none" dirty="0" err="1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Zhodnocení</a:t>
                </a:r>
                <a:r>
                  <a:rPr lang="de-DE" sz="600" b="0" i="0" u="none" strike="noStrike" cap="none" dirty="0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</a:t>
                </a:r>
                <a:r>
                  <a:rPr lang="de-DE" sz="600" b="0" i="0" u="none" strike="noStrike" cap="none" dirty="0" err="1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scénářů</a:t>
                </a:r>
                <a:endParaRPr sz="6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2" name="Google Shape;892;p50"/>
              <p:cNvSpPr/>
              <p:nvPr/>
            </p:nvSpPr>
            <p:spPr>
              <a:xfrm>
                <a:off x="5587110" y="789979"/>
                <a:ext cx="94709" cy="605185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93" name="Google Shape;893;p50"/>
              <p:cNvSpPr/>
              <p:nvPr/>
            </p:nvSpPr>
            <p:spPr>
              <a:xfrm>
                <a:off x="5681819" y="1243868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4" name="Google Shape;894;p50"/>
              <p:cNvSpPr txBox="1"/>
              <p:nvPr/>
            </p:nvSpPr>
            <p:spPr>
              <a:xfrm>
                <a:off x="5690681" y="1252731"/>
                <a:ext cx="700800" cy="285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5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Proces hodnocen</a:t>
                </a:r>
                <a:r>
                  <a:rPr lang="de-DE" sz="500">
                    <a:latin typeface="Trebuchet MS"/>
                    <a:ea typeface="Trebuchet MS"/>
                    <a:cs typeface="Trebuchet MS"/>
                    <a:sym typeface="Trebuchet MS"/>
                  </a:rPr>
                  <a:t>í/přiřazení priorit</a:t>
                </a:r>
                <a:endParaRPr sz="500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895" name="Google Shape;895;p50"/>
              <p:cNvSpPr/>
              <p:nvPr/>
            </p:nvSpPr>
            <p:spPr>
              <a:xfrm>
                <a:off x="5587110" y="789979"/>
                <a:ext cx="94709" cy="983426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96" name="Google Shape;896;p50"/>
              <p:cNvSpPr/>
              <p:nvPr/>
            </p:nvSpPr>
            <p:spPr>
              <a:xfrm>
                <a:off x="5681819" y="1622109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7" name="Google Shape;897;p50"/>
              <p:cNvSpPr txBox="1"/>
              <p:nvPr/>
            </p:nvSpPr>
            <p:spPr>
              <a:xfrm>
                <a:off x="5690681" y="1630972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Výběr </a:t>
                </a:r>
                <a:r>
                  <a:rPr lang="de-DE" sz="600">
                    <a:latin typeface="Trebuchet MS"/>
                    <a:ea typeface="Trebuchet MS"/>
                    <a:cs typeface="Trebuchet MS"/>
                    <a:sym typeface="Trebuchet MS"/>
                  </a:rPr>
                  <a:t>vhodných</a:t>
                </a:r>
                <a:r>
                  <a:rPr lang="de-DE" sz="6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scéná</a:t>
                </a:r>
                <a:r>
                  <a:rPr lang="de-DE" sz="600">
                    <a:latin typeface="Trebuchet MS"/>
                    <a:ea typeface="Trebuchet MS"/>
                    <a:cs typeface="Trebuchet MS"/>
                    <a:sym typeface="Trebuchet MS"/>
                  </a:rPr>
                  <a:t>řů</a:t>
                </a:r>
                <a:endParaRPr sz="600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898" name="Google Shape;898;p50"/>
              <p:cNvSpPr/>
              <p:nvPr/>
            </p:nvSpPr>
            <p:spPr>
              <a:xfrm>
                <a:off x="5587110" y="789979"/>
                <a:ext cx="94181" cy="1361667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99" name="Google Shape;899;p50"/>
              <p:cNvSpPr/>
              <p:nvPr/>
            </p:nvSpPr>
            <p:spPr>
              <a:xfrm>
                <a:off x="5681291" y="2000350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0" name="Google Shape;900;p50"/>
              <p:cNvSpPr txBox="1"/>
              <p:nvPr/>
            </p:nvSpPr>
            <p:spPr>
              <a:xfrm>
                <a:off x="5690154" y="2009213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>
                    <a:solidFill>
                      <a:schemeClr val="accent4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P</a:t>
                </a:r>
                <a:r>
                  <a:rPr lang="de-DE" sz="600" b="0" i="0" u="none" strike="noStrike" cap="none">
                    <a:solidFill>
                      <a:schemeClr val="accent4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articipativní metody</a:t>
                </a:r>
                <a:endParaRPr sz="6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1" name="Google Shape;901;p50"/>
              <p:cNvSpPr/>
              <p:nvPr/>
            </p:nvSpPr>
            <p:spPr>
              <a:xfrm>
                <a:off x="6590251" y="487386"/>
                <a:ext cx="947078" cy="302592"/>
              </a:xfrm>
              <a:prstGeom prst="roundRect">
                <a:avLst>
                  <a:gd name="adj" fmla="val 10000"/>
                </a:avLst>
              </a:prstGeom>
              <a:solidFill>
                <a:srgbClr val="98CA39">
                  <a:alpha val="55686"/>
                </a:srgbClr>
              </a:solidFill>
              <a:ln w="254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2" name="Google Shape;902;p50"/>
              <p:cNvSpPr txBox="1"/>
              <p:nvPr/>
            </p:nvSpPr>
            <p:spPr>
              <a:xfrm>
                <a:off x="6599113" y="496249"/>
                <a:ext cx="929353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5225" tIns="10150" rIns="15225" bIns="101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800" b="0" i="0" u="none" strike="noStrike" cap="none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7.Adapta</a:t>
                </a:r>
                <a:r>
                  <a:rPr lang="de-DE" sz="800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ční</a:t>
                </a:r>
                <a:r>
                  <a:rPr lang="de-DE" sz="800" b="0" i="0" u="none" strike="noStrike" cap="none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</a:t>
                </a:r>
                <a:r>
                  <a:rPr lang="de-DE" sz="800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k</a:t>
                </a:r>
                <a:r>
                  <a:rPr lang="de-DE" sz="800" b="0" i="0" u="none" strike="noStrike" cap="none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oncept</a:t>
                </a:r>
                <a:endParaRPr sz="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3" name="Google Shape;903;p50"/>
              <p:cNvSpPr/>
              <p:nvPr/>
            </p:nvSpPr>
            <p:spPr>
              <a:xfrm>
                <a:off x="6684958" y="789979"/>
                <a:ext cx="94707" cy="226944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904" name="Google Shape;904;p50"/>
              <p:cNvSpPr/>
              <p:nvPr/>
            </p:nvSpPr>
            <p:spPr>
              <a:xfrm>
                <a:off x="6779666" y="865627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5" name="Google Shape;905;p50"/>
              <p:cNvSpPr txBox="1"/>
              <p:nvPr/>
            </p:nvSpPr>
            <p:spPr>
              <a:xfrm>
                <a:off x="6788529" y="874490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>
                    <a:latin typeface="Trebuchet MS"/>
                    <a:ea typeface="Trebuchet MS"/>
                    <a:cs typeface="Trebuchet MS"/>
                    <a:sym typeface="Trebuchet MS"/>
                  </a:rPr>
                  <a:t>Vymezení k</a:t>
                </a:r>
                <a:r>
                  <a:rPr lang="de-DE" sz="6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once</a:t>
                </a:r>
                <a:r>
                  <a:rPr lang="de-DE" sz="600">
                    <a:latin typeface="Trebuchet MS"/>
                    <a:ea typeface="Trebuchet MS"/>
                    <a:cs typeface="Trebuchet MS"/>
                    <a:sym typeface="Trebuchet MS"/>
                  </a:rPr>
                  <a:t>ptu</a:t>
                </a:r>
                <a:endParaRPr sz="6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6" name="Google Shape;906;p50"/>
              <p:cNvSpPr/>
              <p:nvPr/>
            </p:nvSpPr>
            <p:spPr>
              <a:xfrm>
                <a:off x="7688626" y="487386"/>
                <a:ext cx="947078" cy="302592"/>
              </a:xfrm>
              <a:prstGeom prst="roundRect">
                <a:avLst>
                  <a:gd name="adj" fmla="val 10000"/>
                </a:avLst>
              </a:prstGeom>
              <a:solidFill>
                <a:srgbClr val="98CA39">
                  <a:alpha val="49803"/>
                </a:srgbClr>
              </a:solidFill>
              <a:ln w="254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7" name="Google Shape;907;p50"/>
              <p:cNvSpPr txBox="1"/>
              <p:nvPr/>
            </p:nvSpPr>
            <p:spPr>
              <a:xfrm>
                <a:off x="7697488" y="496249"/>
                <a:ext cx="929353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5225" tIns="10150" rIns="15225" bIns="101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800" b="0" i="0" u="none" strike="noStrike" cap="none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8.Implementa</a:t>
                </a:r>
                <a:r>
                  <a:rPr lang="de-DE" sz="800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ce</a:t>
                </a:r>
                <a:r>
                  <a:rPr lang="de-DE" sz="800" b="0" i="0" u="none" strike="noStrike" cap="none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&amp; Monitoring</a:t>
                </a:r>
                <a:endParaRPr sz="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8" name="Google Shape;908;p50"/>
              <p:cNvSpPr/>
              <p:nvPr/>
            </p:nvSpPr>
            <p:spPr>
              <a:xfrm>
                <a:off x="7783334" y="789979"/>
                <a:ext cx="94707" cy="226944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909" name="Google Shape;909;p50"/>
              <p:cNvSpPr/>
              <p:nvPr/>
            </p:nvSpPr>
            <p:spPr>
              <a:xfrm>
                <a:off x="7878041" y="865627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0" name="Google Shape;910;p50"/>
              <p:cNvSpPr txBox="1"/>
              <p:nvPr/>
            </p:nvSpPr>
            <p:spPr>
              <a:xfrm>
                <a:off x="7886904" y="874490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Iterativ</a:t>
                </a:r>
                <a:r>
                  <a:rPr lang="de-DE" sz="600">
                    <a:latin typeface="Trebuchet MS"/>
                    <a:ea typeface="Trebuchet MS"/>
                    <a:cs typeface="Trebuchet MS"/>
                    <a:sym typeface="Trebuchet MS"/>
                  </a:rPr>
                  <a:t>ní</a:t>
                </a:r>
                <a:r>
                  <a:rPr lang="de-DE" sz="6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Proce</a:t>
                </a:r>
                <a:r>
                  <a:rPr lang="de-DE" sz="600">
                    <a:latin typeface="Trebuchet MS"/>
                    <a:ea typeface="Trebuchet MS"/>
                    <a:cs typeface="Trebuchet MS"/>
                    <a:sym typeface="Trebuchet MS"/>
                  </a:rPr>
                  <a:t>s</a:t>
                </a:r>
                <a:endParaRPr sz="600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sp>
          <p:nvSpPr>
            <p:cNvPr id="911" name="Google Shape;911;p50"/>
            <p:cNvSpPr/>
            <p:nvPr/>
          </p:nvSpPr>
          <p:spPr>
            <a:xfrm>
              <a:off x="257175" y="1444625"/>
              <a:ext cx="1968500" cy="15557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749A2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2" name="Google Shape;912;p50"/>
            <p:cNvSpPr/>
            <p:nvPr/>
          </p:nvSpPr>
          <p:spPr>
            <a:xfrm>
              <a:off x="2447925" y="1441449"/>
              <a:ext cx="1968500" cy="15557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C2DF8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3" name="Google Shape;913;p50"/>
            <p:cNvSpPr/>
            <p:nvPr/>
          </p:nvSpPr>
          <p:spPr>
            <a:xfrm>
              <a:off x="4648200" y="1438275"/>
              <a:ext cx="1968500" cy="15557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D6E9B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4" name="Google Shape;914;p50"/>
            <p:cNvSpPr/>
            <p:nvPr/>
          </p:nvSpPr>
          <p:spPr>
            <a:xfrm>
              <a:off x="6838950" y="1435100"/>
              <a:ext cx="1968500" cy="15557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EAF4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15" name="Google Shape;915;p50"/>
          <p:cNvSpPr/>
          <p:nvPr/>
        </p:nvSpPr>
        <p:spPr>
          <a:xfrm rot="10800000">
            <a:off x="444500" y="4086526"/>
            <a:ext cx="8078479" cy="21212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749A2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6" name="Google Shape;916;p50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Vypracování </a:t>
            </a:r>
            <a:r>
              <a:rPr lang="de-DE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 </a:t>
            </a:r>
            <a:r>
              <a:rPr lang="de-DE" sz="1000" b="1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strukturování</a:t>
            </a:r>
            <a:r>
              <a:rPr lang="de-DE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integrovaného adaptačního konceptu s plány implementace a monitoringu</a:t>
            </a:r>
            <a:endParaRPr sz="1000" i="1" u="none" strike="noStrike" cap="non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entralEurope_iService">
  <a:themeElements>
    <a:clrScheme name="CENTRAL EUROPE 21/27">
      <a:dk1>
        <a:srgbClr val="000000"/>
      </a:dk1>
      <a:lt1>
        <a:srgbClr val="FFFFFF"/>
      </a:lt1>
      <a:dk2>
        <a:srgbClr val="0C0C0C"/>
      </a:dk2>
      <a:lt2>
        <a:srgbClr val="708792"/>
      </a:lt2>
      <a:accent1>
        <a:srgbClr val="90ABB1"/>
      </a:accent1>
      <a:accent2>
        <a:srgbClr val="C8D3D8"/>
      </a:accent2>
      <a:accent3>
        <a:srgbClr val="18BAA8"/>
      </a:accent3>
      <a:accent4>
        <a:srgbClr val="9ACA3C"/>
      </a:accent4>
      <a:accent5>
        <a:srgbClr val="F68A42"/>
      </a:accent5>
      <a:accent6>
        <a:srgbClr val="0E6EB6"/>
      </a:accent6>
      <a:hlink>
        <a:srgbClr val="708792"/>
      </a:hlink>
      <a:folHlink>
        <a:srgbClr val="7087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3C5717FB35FD3408FC973FAD27DF30A" ma:contentTypeVersion="14" ma:contentTypeDescription="Vytvoří nový dokument" ma:contentTypeScope="" ma:versionID="6c5fae546cd4efbab6ff268bebb765c3">
  <xsd:schema xmlns:xsd="http://www.w3.org/2001/XMLSchema" xmlns:xs="http://www.w3.org/2001/XMLSchema" xmlns:p="http://schemas.microsoft.com/office/2006/metadata/properties" xmlns:ns2="d3b63abe-a700-4914-8878-a8a488c562b0" xmlns:ns3="ce60cd6d-3977-486f-a814-132bf722bbce" targetNamespace="http://schemas.microsoft.com/office/2006/metadata/properties" ma:root="true" ma:fieldsID="bc7741dccbaab88f893959e312448c2a" ns2:_="" ns3:_="">
    <xsd:import namespace="d3b63abe-a700-4914-8878-a8a488c562b0"/>
    <xsd:import namespace="ce60cd6d-3977-486f-a814-132bf722bb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b63abe-a700-4914-8878-a8a488c562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Značky obrázků" ma:readOnly="false" ma:fieldId="{5cf76f15-5ced-4ddc-b409-7134ff3c332f}" ma:taxonomyMulti="true" ma:sspId="66d2233e-f51f-4a80-9a78-f59575beef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60cd6d-3977-486f-a814-132bf722bbc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bc9af8a-041b-4d93-8ece-c11d50eda82d}" ma:internalName="TaxCatchAll" ma:showField="CatchAllData" ma:web="ce60cd6d-3977-486f-a814-132bf722bbc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3b63abe-a700-4914-8878-a8a488c562b0">
      <Terms xmlns="http://schemas.microsoft.com/office/infopath/2007/PartnerControls"/>
    </lcf76f155ced4ddcb4097134ff3c332f>
    <TaxCatchAll xmlns="ce60cd6d-3977-486f-a814-132bf722bbce" xsi:nil="true"/>
  </documentManagement>
</p:properties>
</file>

<file path=customXml/itemProps1.xml><?xml version="1.0" encoding="utf-8"?>
<ds:datastoreItem xmlns:ds="http://schemas.openxmlformats.org/officeDocument/2006/customXml" ds:itemID="{300998CD-7792-4323-9BE6-3FB1D935BA4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b63abe-a700-4914-8878-a8a488c562b0"/>
    <ds:schemaRef ds:uri="ce60cd6d-3977-486f-a814-132bf722bb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F93510E-0871-4341-A93A-C9DF0CF4351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FC77CC1-D8CA-47C9-A654-AC7766C49A04}">
  <ds:schemaRefs>
    <ds:schemaRef ds:uri="http://purl.org/dc/terms/"/>
    <ds:schemaRef ds:uri="http://purl.org/dc/dcmitype/"/>
    <ds:schemaRef ds:uri="http://purl.org/dc/elements/1.1/"/>
    <ds:schemaRef ds:uri="d3b63abe-a700-4914-8878-a8a488c562b0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ce60cd6d-3977-486f-a814-132bf722bb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522</TotalTime>
  <Words>5749</Words>
  <Application>Microsoft Office PowerPoint</Application>
  <PresentationFormat>On-screen Show (16:9)</PresentationFormat>
  <Paragraphs>993</Paragraphs>
  <Slides>50</Slides>
  <Notes>50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6" baseType="lpstr">
      <vt:lpstr>Arial</vt:lpstr>
      <vt:lpstr>Calibri</vt:lpstr>
      <vt:lpstr>Cambria Math</vt:lpstr>
      <vt:lpstr>Noto Sans Symbols</vt:lpstr>
      <vt:lpstr>Trebuchet MS</vt:lpstr>
      <vt:lpstr>CentralEurope_iService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Claudio Capitanio</dc:creator>
  <cp:lastModifiedBy>Felicioni, Licia</cp:lastModifiedBy>
  <cp:revision>4</cp:revision>
  <dcterms:created xsi:type="dcterms:W3CDTF">2025-03-18T17:43:02Z</dcterms:created>
  <dcterms:modified xsi:type="dcterms:W3CDTF">2025-11-18T15:53:54Z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0x010100B3C5717FB35FD3408FC973FAD27DF30A</vt:lpwstr>
  </property>
  <property fmtid="{D5CDD505-2E9C-101B-9397-08002B2CF9AE}" pid="3" name="MediaServiceImageTags">
    <vt:lpwstr/>
  </property>
</Properties>
</file>