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wmf" ContentType="image/x-wmf"/>
  <Default Extension="bin" ContentType="application/vnd.openxmlformats-officedocument.oleObject"/>
  <Default Extension="rels" ContentType="application/vnd.openxmlformats-package.relationships+xml"/>
  <Default Extension="jpeg" ContentType="image/jpeg"/>
  <Default Extension="png" ContentType="image/png"/>
  <Override PartName="/ppt/notesSlides/notesSlide4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notesSlides/notesSlide28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notesSlides/notesSlide13.xml" ContentType="application/vnd.openxmlformats-officedocument.presentationml.notesSlide+xml"/>
  <Override PartName="/ppt/notesMasters/notesMaster1.xml" ContentType="application/vnd.openxmlformats-officedocument.presentationml.notesMaster+xml"/>
  <Override PartName="/ppt/slideLayouts/slideLayout14.xml" ContentType="application/vnd.openxmlformats-officedocument.presentationml.slideLayout+xml"/>
  <Override PartName="/ppt/slides/slide5.xml" ContentType="application/vnd.openxmlformats-officedocument.presentationml.slide+xml"/>
  <Override PartName="/ppt/notesSlides/notesSlide3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41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32.xml" ContentType="application/vnd.openxmlformats-officedocument.presentationml.slide+xml"/>
  <Override PartName="/ppt/slides/slide19.xml" ContentType="application/vnd.openxmlformats-officedocument.presentationml.slide+xml"/>
  <Override PartName="/ppt/slides/slide4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39.xml" ContentType="application/vnd.openxmlformats-officedocument.presentationml.slide+xml"/>
  <Override PartName="/customXml/itemProps2.xml" ContentType="application/vnd.openxmlformats-officedocument.customXmlProperties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tableStyles.xml" ContentType="application/vnd.openxmlformats-officedocument.presentationml.tableStyles+xml"/>
  <Override PartName="/ppt/notesSlides/notesSlide4.xml" ContentType="application/vnd.openxmlformats-officedocument.presentationml.notesSlide+xml"/>
  <Override PartName="/docProps/app.xml" ContentType="application/vnd.openxmlformats-officedocument.extended-properties+xml"/>
  <Override PartName="/ppt/slides/slide2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notesSlides/notesSlide37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6.xml" ContentType="application/vnd.openxmlformats-officedocument.presentationml.slide+xml"/>
  <Override PartName="/customXml/itemProps3.xml" ContentType="application/vnd.openxmlformats-officedocument.customXmlProperties+xml"/>
  <Override PartName="/ppt/notesSlides/notesSlide19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22.xml" ContentType="application/vnd.openxmlformats-officedocument.presentationml.notesSlide+xml"/>
  <Override PartName="/ppt/slides/slide3.xml" ContentType="application/vnd.openxmlformats-officedocument.presentationml.slide+xml"/>
  <Override PartName="/ppt/theme/theme1.xml" ContentType="application/vnd.openxmlformats-officedocument.theme+xml"/>
  <Override PartName="/ppt/notesSlides/notesSlide15.xml" ContentType="application/vnd.openxmlformats-officedocument.presentationml.notesSlide+xml"/>
  <Override PartName="/ppt/slides/slide1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20.xml" ContentType="application/vnd.openxmlformats-officedocument.presentationml.slide+xml"/>
  <Override PartName="/ppt/slides/slide28.xml" ContentType="application/vnd.openxmlformats-officedocument.presentationml.slide+xml"/>
  <Override PartName="/ppt/notesSlides/notesSlide10.xml" ContentType="application/vnd.openxmlformats-officedocument.presentationml.notesSlide+xml"/>
  <Override PartName="/ppt/notesSlides/notesSlide20.xml" ContentType="application/vnd.openxmlformats-officedocument.presentationml.notesSlide+xml"/>
  <Override PartName="/ppt/slides/slide23.xml" ContentType="application/vnd.openxmlformats-officedocument.presentationml.slide+xml"/>
  <Override PartName="/ppt/slides/slide1.xml" ContentType="application/vnd.openxmlformats-officedocument.presentationml.slide+xml"/>
  <Override PartName="/customXml/itemProps1.xml" ContentType="application/vnd.openxmlformats-officedocument.customXmlProperties+xml"/>
  <Override PartName="/ppt/slides/slide25.xml" ContentType="application/vnd.openxmlformats-officedocument.presentationml.slide+xml"/>
  <Override PartName="/ppt/notesSlides/notesSlide42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3.xml" ContentType="application/vnd.openxmlformats-officedocument.presentationml.slideLayout+xml"/>
  <Override PartName="/ppt/notesSlides/notesSlide21.xml" ContentType="application/vnd.openxmlformats-officedocument.presentationml.notesSlide+xml"/>
  <Override PartName="/ppt/slides/slide26.xml" ContentType="application/vnd.openxmlformats-officedocument.presentationml.slide+xml"/>
  <Override PartName="/ppt/theme/theme2.xml" ContentType="application/vnd.openxmlformats-officedocument.them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3.xml" ContentType="application/vnd.openxmlformats-officedocument.presentationml.slide+xml"/>
  <Override PartName="/ppt/slides/slide24.xml" ContentType="application/vnd.openxmlformats-officedocument.presentationml.slide+xml"/>
  <Override PartName="/ppt/slides/slide40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Slides/notesSlide33.xml" ContentType="application/vnd.openxmlformats-officedocument.presentationml.notesSlide+xml"/>
  <Override PartName="/ppt/notesSlides/notesSlide8.xml" ContentType="application/vnd.openxmlformats-officedocument.presentationml.notes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entation.xml" ContentType="application/vnd.openxmlformats-officedocument.presentationml.presentation.main+xml"/>
  <Override PartName="/ppt/slides/slide42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9.xml" ContentType="application/vnd.openxmlformats-officedocument.presentationml.notesSlide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2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presProps.xml" ContentType="application/vnd.openxmlformats-officedocument.presentationml.presProps+xml"/>
  <Override PartName="/ppt/slides/slide21.xml" ContentType="application/vnd.openxmlformats-officedocument.presentationml.slide+xml"/>
  <Override PartName="/ppt/notesSlides/notesSlide27.xml" ContentType="application/vnd.openxmlformats-officedocument.presentationml.notesSlid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embedTrueTypeFonts="1" saveSubsetFonts="1" showSpecialPlsOnTitleSld="0" strictFirstAndLastChars="0">
  <p:sldMasterIdLst>
    <p:sldMasterId id="2147483648" r:id="rId4"/>
  </p:sldMasterIdLst>
  <p:notesMasterIdLst>
    <p:notesMasterId r:id="rId49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</p:sldIdLst>
  <p:sldSz cx="9144000" cy="5143500" type="screen16x9"/>
  <p:notesSz cx="6858000" cy="9144000"/>
  <p:custDataLst>
    <p:custData r:id="rId1"/>
    <p:custData r:id="rId2"/>
    <p:custData r:id="rId3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3" d="100"/>
          <a:sy n="103" d="100"/>
        </p:scale>
        <p:origin x="874" y="72"/>
      </p:cViewPr>
      <p:guideLst>
        <p:guide pos="5480"/>
        <p:guide pos="635"/>
        <p:guide pos="3220"/>
        <p:guide pos="249"/>
        <p:guide pos="1620" orient="horz"/>
        <p:guide pos="1847" orient="horz"/>
        <p:guide pos="622" orient="horz"/>
      </p:guideLst>
    </p:cSldViewPr>
  </p:slide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theme" Target="theme/theme1.xml"/><Relationship Id="rId6" Type="http://schemas.openxmlformats.org/officeDocument/2006/relationships/theme" Target="theme/theme2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notesMaster" Target="notesMasters/notesMaster1.xml"/><Relationship Id="rId50" Type="http://schemas.openxmlformats.org/officeDocument/2006/relationships/presProps" Target="presProps.xml" /><Relationship Id="rId51" Type="http://schemas.openxmlformats.org/officeDocument/2006/relationships/tableStyles" Target="tableStyles.xml" /><Relationship Id="rId52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2354084" name="Google Shape;3;n"/>
          <p:cNvSpPr txBox="1">
            <a:spLocks noGrp="1"/>
          </p:cNvSpPr>
          <p:nvPr>
            <p:ph type="hdr" idx="2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29327307" name="Google Shape;4;n"/>
          <p:cNvSpPr txBox="1">
            <a:spLocks noGrp="1"/>
          </p:cNvSpPr>
          <p:nvPr>
            <p:ph type="dt" idx="10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67657426" name="Google Shape;5;n"/>
          <p:cNvSpPr>
            <a:spLocks noChangeAspect="1" noGrp="1" noRot="1"/>
          </p:cNvSpPr>
          <p:nvPr>
            <p:ph type="sldImg" idx="3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35629341" name="Google Shape;6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00814840" name="Google Shape;7;n"/>
          <p:cNvSpPr txBox="1">
            <a:spLocks noGrp="1"/>
          </p:cNvSpPr>
          <p:nvPr>
            <p:ph type="ftr" idx="11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22823128" name="Google Shape;8;n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 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 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 ?>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 ?>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 ?>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 ?>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 ?>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 ?>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 ?>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 ?>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 ?>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 ?>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 ?>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 ?>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 ?>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 ?>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 ?>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 ?>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 ?>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 ?>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 ?>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 ?>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 ?>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 ?>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 ?>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 ?>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 ?>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 ?>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 ?>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 ?>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03310523" name="Google Shape;104;p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0163475" name="Google Shape;105;p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02384526" name="Google Shape;106;p1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63808584" name="Google Shape;122;p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4359515" name="Google Shape;123;p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994844886" name="Google Shape;124;p2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65707005" name="Google Shape;132;p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61800968" name="Google Shape;133;p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606198692" name="Google Shape;134;p3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96598745" name="Google Shape;140;p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9199030" name="Google Shape;141;p4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65149506" name="Google Shape;142;p4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4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85524911" name="Google Shape;150;p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791468" name="Google Shape;151;p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800852883" name="Google Shape;152;p5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73073710" name="Google Shape;158;p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1131271" name="Google Shape;159;p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923361560" name="Google Shape;160;p6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97560168" name="Google Shape;168;p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3970685" name="Google Shape;169;p7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594151154" name="Google Shape;170;p7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18704519" name="Google Shape;176;p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338087" name="Google Shape;177;p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061643501" name="Google Shape;178;p8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48338941" name="Google Shape;186;p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7068669" name="Google Shape;187;p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681591099" name="Google Shape;188;p9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95614436" name="Google Shape;194;p10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8753818" name="Google Shape;195;p1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68184473" name="Google Shape;196;p10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10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52180459" name="Google Shape;204;p1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1794133" name="Google Shape;205;p1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070616464" name="Google Shape;206;p11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22037864" name="Google Shape;212;p1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7320602" name="Google Shape;213;p1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966366343" name="Google Shape;214;p12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12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24183975" name="Google Shape;227;p1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6534731" name="Google Shape;228;p1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9170108" name="Google Shape;229;p13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35359426" name="Google Shape;236;p1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0338060" name="Google Shape;237;p14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467376331" name="Google Shape;238;p14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14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45029060" name="Google Shape;246;p1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34735815" name="Google Shape;247;p1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682799408" name="Google Shape;248;p15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15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38476233" name="Google Shape;255;p1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7826455" name="Google Shape;256;p1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516715158" name="Google Shape;257;p16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29452727" name="Google Shape;263;p1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2630832" name="Google Shape;264;p17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129290197" name="Google Shape;265;p17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9450077" name="Google Shape;274;p1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1210671" name="Google Shape;275;p1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742567616" name="Google Shape;276;p18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93232119" name="Google Shape;287;p1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9979582" name="Google Shape;288;p1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402449142" name="Google Shape;289;p19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42624672" name="Google Shape;296;p20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705334" name="Google Shape;297;p2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849943937" name="Google Shape;298;p20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83019320" name="Google Shape;305;p2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154984" name="Google Shape;306;p2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285506745" name="Google Shape;307;p21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92689133" name="Google Shape;317;p2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9878333" name="Google Shape;318;p2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359150777" name="Google Shape;319;p22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38196571" name="Google Shape;327;p2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4375139" name="Google Shape;328;p2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112812058" name="Google Shape;329;p23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32000645" name="Google Shape;338;p2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48269970" name="Google Shape;339;p24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12479788" name="Google Shape;340;p24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10965750" name="Google Shape;348;p2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09820" name="Google Shape;349;p2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887002702" name="Google Shape;350;p25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56062967" name="Google Shape;357;p2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09724301" name="Google Shape;358;p2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461200600" name="Google Shape;359;p26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88289996" name="Google Shape;365;p2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7839989" name="Google Shape;366;p27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011403924" name="Google Shape;367;p27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57168977" name="Google Shape;376;p2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99037733" name="Google Shape;377;p2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282455128" name="Google Shape;378;p28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26336776" name="Google Shape;387;p2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1935561" name="Google Shape;388;p2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803784595" name="Google Shape;389;p29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82023911" name="Google Shape;398;p30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1535806" name="Google Shape;399;p3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/>
              <a:t>Picture: https://unsplash.com/photos/person-holding-there-is-no-planet-b-poster-ycW4YxhrWHM?utm_content=creditShareLink&amp;utm_medium=referral&amp;utm_source=unsplash</a:t>
            </a:r>
            <a:endParaRPr/>
          </a:p>
        </p:txBody>
      </p:sp>
      <p:sp>
        <p:nvSpPr>
          <p:cNvPr id="1147974024" name="Google Shape;400;p30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30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31009000" name="Google Shape;407;p3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6890664" name="Google Shape;408;p3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986291839" name="Google Shape;409;p31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31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04970797" name="Google Shape;416;p3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16836573" name="Google Shape;417;p3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/>
              <a:t>Picture: https://unsplash.com/photos/landscape-and-aerial-photography-of-icebergs-on-body-of-water-during-daytime-Q1js5z4tKLA</a:t>
            </a:r>
            <a:endParaRPr/>
          </a:p>
        </p:txBody>
      </p:sp>
      <p:sp>
        <p:nvSpPr>
          <p:cNvPr id="665436756" name="Google Shape;418;p32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32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11603699" name="Google Shape;427;p3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5765168" name="Google Shape;428;p3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66098158" name="Google Shape;429;p33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33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20359957" name="Google Shape;436;p3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7100762" name="Google Shape;437;p34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/>
              <a:t>Picture: https://unsplash.com/photos/a-city-with-tall-buildings-under-a-cloudy-sky-lA5Xm3g40yo?utm_content=creditShareLink&amp;utm_medium=referral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442438262" name="Google Shape;438;p34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34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65691345" name="Google Shape;446;p3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02491810" name="Google Shape;447;p3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/>
              <a:t>Picture: https://unsplash.com/photos/marble-toy-71QXQUSC_Do?utm_content=creditShareLink&amp;utm_medium=referral&amp;utm_source=unsplash</a:t>
            </a:r>
            <a:endParaRPr/>
          </a:p>
        </p:txBody>
      </p:sp>
      <p:sp>
        <p:nvSpPr>
          <p:cNvPr id="1875962628" name="Google Shape;448;p35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35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72184341" name="Google Shape;456;p3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0048929" name="Google Shape;457;p3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/>
              <a:t>Picture: https://unsplash.com/photos/three-girls-in-graduation-gowns-hold-their-caps-in-the-air-LLfRMRT-9AY</a:t>
            </a:r>
            <a:endParaRPr/>
          </a:p>
        </p:txBody>
      </p:sp>
      <p:sp>
        <p:nvSpPr>
          <p:cNvPr id="9291776" name="Google Shape;458;p36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36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79352352" name="Google Shape;466;p3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480951" name="Google Shape;467;p37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770857641" name="Google Shape;468;p37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37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14311236" name="Google Shape;478;p3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759122" name="Google Shape;479;p3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740219474" name="Google Shape;480;p38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38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99944316" name="Google Shape;486;p3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1813456" name="Google Shape;487;p3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192249" name="Google Shape;488;p39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39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2506717" name="Google Shape;495;p40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53250852" name="Google Shape;496;p4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491636824" name="Google Shape;497;p40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40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08283561" name="Google Shape;503;p4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2916926" name="Google Shape;504;p4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127002731" name="Google Shape;505;p41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41</a:t>
            </a:fld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43108638" name="Google Shape;511;p4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14248624" name="Google Shape;512;p4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144902840" name="Google Shape;513;p42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42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Start" preserve="0" showMasterPhAnim="0" showMasterSp="0" userDrawn="1">
  <p:cSld name="Timeline Star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346426015" name="Google Shape;15;p96"/>
          <p:cNvCxnSpPr/>
          <p:nvPr/>
        </p:nvCxnSpPr>
        <p:spPr bwMode="auto">
          <a:xfrm>
            <a:off x="4416983" y="3663950"/>
            <a:ext cx="0" cy="1505531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2127912011" name="Google Shape;16;p96"/>
          <p:cNvCxnSpPr/>
          <p:nvPr/>
        </p:nvCxnSpPr>
        <p:spPr bwMode="auto">
          <a:xfrm flipH="1">
            <a:off x="4419601" y="1483242"/>
            <a:ext cx="1" cy="1315772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Headlines + Text" preserve="0" showMasterPhAnim="0" showMasterSp="1" userDrawn="1">
  <p:cSld name="Headlines +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02595042" name="Google Shape;18;p97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33796584" name="Google Shape;19;p97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8562974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04366437" name="Google Shape;20;p97"/>
          <p:cNvSpPr txBox="1">
            <a:spLocks noGrp="1"/>
          </p:cNvSpPr>
          <p:nvPr>
            <p:ph type="body" idx="2"/>
          </p:nvPr>
        </p:nvSpPr>
        <p:spPr bwMode="auto">
          <a:xfrm>
            <a:off x="296864" y="1001413"/>
            <a:ext cx="8562975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Headline + Text / no subline" preserve="0" showMasterPhAnim="0" showMasterSp="1" userDrawn="1">
  <p:cSld name="1_Headline + Text / no subline">
    <p:bg>
      <p:bgPr shadeToTitle="0">
        <a:solidFill>
          <a:srgbClr val="C5CFD3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58801970" name="Google Shape;22;p98"/>
          <p:cNvSpPr txBox="1">
            <a:spLocks noGrp="1"/>
          </p:cNvSpPr>
          <p:nvPr>
            <p:ph type="title"/>
          </p:nvPr>
        </p:nvSpPr>
        <p:spPr bwMode="auto"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64012912" name="Google Shape;23;p98"/>
          <p:cNvSpPr txBox="1">
            <a:spLocks noGrp="1"/>
          </p:cNvSpPr>
          <p:nvPr>
            <p:ph type="body" idx="1"/>
          </p:nvPr>
        </p:nvSpPr>
        <p:spPr bwMode="auto">
          <a:xfrm>
            <a:off x="296864" y="980854"/>
            <a:ext cx="8562974" cy="312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Slide - light" preserve="0" showMasterPhAnim="0" showMasterSp="1" userDrawn="1">
  <p:cSld name="Title Slide - ligh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79020320" name="Google Shape;25;p99"/>
          <p:cNvSpPr/>
          <p:nvPr/>
        </p:nvSpPr>
        <p:spPr bwMode="auto">
          <a:xfrm>
            <a:off x="0" y="4141550"/>
            <a:ext cx="9144000" cy="99749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761982201" name="Google Shape;26;p99"/>
          <p:cNvSpPr txBox="1">
            <a:spLocks noGrp="1"/>
          </p:cNvSpPr>
          <p:nvPr>
            <p:ph type="body" idx="1"/>
          </p:nvPr>
        </p:nvSpPr>
        <p:spPr bwMode="auto">
          <a:xfrm>
            <a:off x="358775" y="1122934"/>
            <a:ext cx="6524625" cy="981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40650176" name="Google Shape;27;p99"/>
          <p:cNvSpPr/>
          <p:nvPr/>
        </p:nvSpPr>
        <p:spPr bwMode="auto">
          <a:xfrm rot="2654194">
            <a:off x="5682589" y="1643205"/>
            <a:ext cx="1775365" cy="1289096"/>
          </a:xfrm>
          <a:custGeom>
            <a:avLst/>
            <a:gdLst/>
            <a:ahLst/>
            <a:cxnLst/>
            <a:rect l="l" t="t" r="r" b="b"/>
            <a:pathLst>
              <a:path w="2752" h="1998" fill="norm" stroke="1" extrusionOk="0">
                <a:moveTo>
                  <a:pt x="2577" y="1142"/>
                </a:moveTo>
                <a:cubicBezTo>
                  <a:pt x="2543" y="1142"/>
                  <a:pt x="2517" y="1169"/>
                  <a:pt x="2517" y="1203"/>
                </a:cubicBezTo>
                <a:cubicBezTo>
                  <a:pt x="2517" y="1208"/>
                  <a:pt x="2518" y="1214"/>
                  <a:pt x="2519" y="1219"/>
                </a:cubicBezTo>
                <a:lnTo>
                  <a:pt x="2200" y="1355"/>
                </a:lnTo>
                <a:cubicBezTo>
                  <a:pt x="2191" y="1336"/>
                  <a:pt x="2176" y="1321"/>
                  <a:pt x="2156" y="1314"/>
                </a:cubicBezTo>
                <a:cubicBezTo>
                  <a:pt x="2136" y="1306"/>
                  <a:pt x="2114" y="1306"/>
                  <a:pt x="2094" y="1315"/>
                </a:cubicBezTo>
                <a:cubicBezTo>
                  <a:pt x="2079" y="1321"/>
                  <a:pt x="2066" y="1332"/>
                  <a:pt x="2057" y="1346"/>
                </a:cubicBezTo>
                <a:cubicBezTo>
                  <a:pt x="2055" y="1350"/>
                  <a:pt x="2053" y="1353"/>
                  <a:pt x="2052" y="1357"/>
                </a:cubicBezTo>
                <a:cubicBezTo>
                  <a:pt x="2006" y="1342"/>
                  <a:pt x="1780" y="1265"/>
                  <a:pt x="1553" y="1190"/>
                </a:cubicBezTo>
                <a:cubicBezTo>
                  <a:pt x="1441" y="1152"/>
                  <a:pt x="1354" y="1123"/>
                  <a:pt x="1285" y="1100"/>
                </a:cubicBezTo>
                <a:cubicBezTo>
                  <a:pt x="1292" y="1079"/>
                  <a:pt x="1295" y="1056"/>
                  <a:pt x="1295" y="1033"/>
                </a:cubicBezTo>
                <a:cubicBezTo>
                  <a:pt x="1294" y="899"/>
                  <a:pt x="1185" y="791"/>
                  <a:pt x="1051" y="791"/>
                </a:cubicBezTo>
                <a:cubicBezTo>
                  <a:pt x="973" y="792"/>
                  <a:pt x="904" y="829"/>
                  <a:pt x="860" y="886"/>
                </a:cubicBezTo>
                <a:lnTo>
                  <a:pt x="308" y="486"/>
                </a:lnTo>
                <a:lnTo>
                  <a:pt x="310" y="483"/>
                </a:lnTo>
                <a:cubicBezTo>
                  <a:pt x="319" y="470"/>
                  <a:pt x="323" y="454"/>
                  <a:pt x="323" y="438"/>
                </a:cubicBezTo>
                <a:cubicBezTo>
                  <a:pt x="322" y="425"/>
                  <a:pt x="319" y="413"/>
                  <a:pt x="313" y="402"/>
                </a:cubicBezTo>
                <a:lnTo>
                  <a:pt x="539" y="250"/>
                </a:lnTo>
                <a:cubicBezTo>
                  <a:pt x="545" y="257"/>
                  <a:pt x="552" y="263"/>
                  <a:pt x="562" y="267"/>
                </a:cubicBezTo>
                <a:cubicBezTo>
                  <a:pt x="593" y="279"/>
                  <a:pt x="628" y="264"/>
                  <a:pt x="640" y="233"/>
                </a:cubicBezTo>
                <a:cubicBezTo>
                  <a:pt x="652" y="202"/>
                  <a:pt x="637" y="167"/>
                  <a:pt x="606" y="154"/>
                </a:cubicBezTo>
                <a:cubicBezTo>
                  <a:pt x="575" y="142"/>
                  <a:pt x="540" y="157"/>
                  <a:pt x="528" y="188"/>
                </a:cubicBezTo>
                <a:cubicBezTo>
                  <a:pt x="521" y="205"/>
                  <a:pt x="523" y="223"/>
                  <a:pt x="531" y="238"/>
                </a:cubicBezTo>
                <a:lnTo>
                  <a:pt x="305" y="390"/>
                </a:lnTo>
                <a:cubicBezTo>
                  <a:pt x="290" y="371"/>
                  <a:pt x="266" y="359"/>
                  <a:pt x="240" y="359"/>
                </a:cubicBezTo>
                <a:cubicBezTo>
                  <a:pt x="231" y="359"/>
                  <a:pt x="223" y="361"/>
                  <a:pt x="215" y="364"/>
                </a:cubicBezTo>
                <a:lnTo>
                  <a:pt x="95" y="113"/>
                </a:lnTo>
                <a:cubicBezTo>
                  <a:pt x="113" y="102"/>
                  <a:pt x="125" y="80"/>
                  <a:pt x="123" y="57"/>
                </a:cubicBezTo>
                <a:cubicBezTo>
                  <a:pt x="120" y="24"/>
                  <a:pt x="90" y="0"/>
                  <a:pt x="57" y="3"/>
                </a:cubicBezTo>
                <a:cubicBezTo>
                  <a:pt x="24" y="6"/>
                  <a:pt x="0" y="35"/>
                  <a:pt x="3" y="68"/>
                </a:cubicBezTo>
                <a:cubicBezTo>
                  <a:pt x="6" y="102"/>
                  <a:pt x="35" y="126"/>
                  <a:pt x="68" y="123"/>
                </a:cubicBezTo>
                <a:cubicBezTo>
                  <a:pt x="73" y="122"/>
                  <a:pt x="78" y="121"/>
                  <a:pt x="82" y="120"/>
                </a:cubicBezTo>
                <a:lnTo>
                  <a:pt x="202" y="370"/>
                </a:lnTo>
                <a:cubicBezTo>
                  <a:pt x="190" y="376"/>
                  <a:pt x="180" y="386"/>
                  <a:pt x="172" y="398"/>
                </a:cubicBezTo>
                <a:cubicBezTo>
                  <a:pt x="164" y="411"/>
                  <a:pt x="160" y="426"/>
                  <a:pt x="160" y="442"/>
                </a:cubicBezTo>
                <a:cubicBezTo>
                  <a:pt x="161" y="464"/>
                  <a:pt x="170" y="484"/>
                  <a:pt x="185" y="499"/>
                </a:cubicBezTo>
                <a:cubicBezTo>
                  <a:pt x="201" y="514"/>
                  <a:pt x="222" y="522"/>
                  <a:pt x="243" y="521"/>
                </a:cubicBezTo>
                <a:cubicBezTo>
                  <a:pt x="267" y="521"/>
                  <a:pt x="289" y="510"/>
                  <a:pt x="303" y="492"/>
                </a:cubicBezTo>
                <a:lnTo>
                  <a:pt x="300" y="497"/>
                </a:lnTo>
                <a:lnTo>
                  <a:pt x="852" y="898"/>
                </a:lnTo>
                <a:cubicBezTo>
                  <a:pt x="825" y="937"/>
                  <a:pt x="809" y="984"/>
                  <a:pt x="809" y="1035"/>
                </a:cubicBezTo>
                <a:cubicBezTo>
                  <a:pt x="810" y="1129"/>
                  <a:pt x="863" y="1209"/>
                  <a:pt x="940" y="1250"/>
                </a:cubicBezTo>
                <a:lnTo>
                  <a:pt x="787" y="1560"/>
                </a:lnTo>
                <a:cubicBezTo>
                  <a:pt x="754" y="1544"/>
                  <a:pt x="716" y="1540"/>
                  <a:pt x="678" y="1551"/>
                </a:cubicBezTo>
                <a:cubicBezTo>
                  <a:pt x="644" y="1562"/>
                  <a:pt x="614" y="1585"/>
                  <a:pt x="596" y="1615"/>
                </a:cubicBezTo>
                <a:cubicBezTo>
                  <a:pt x="591" y="1622"/>
                  <a:pt x="588" y="1630"/>
                  <a:pt x="584" y="1638"/>
                </a:cubicBezTo>
                <a:lnTo>
                  <a:pt x="152" y="1492"/>
                </a:lnTo>
                <a:cubicBezTo>
                  <a:pt x="156" y="1476"/>
                  <a:pt x="154" y="1460"/>
                  <a:pt x="145" y="1445"/>
                </a:cubicBezTo>
                <a:cubicBezTo>
                  <a:pt x="128" y="1417"/>
                  <a:pt x="91" y="1408"/>
                  <a:pt x="62" y="1425"/>
                </a:cubicBezTo>
                <a:cubicBezTo>
                  <a:pt x="34" y="1443"/>
                  <a:pt x="25" y="1480"/>
                  <a:pt x="42" y="1508"/>
                </a:cubicBezTo>
                <a:cubicBezTo>
                  <a:pt x="60" y="1537"/>
                  <a:pt x="97" y="1546"/>
                  <a:pt x="125" y="1528"/>
                </a:cubicBezTo>
                <a:cubicBezTo>
                  <a:pt x="135" y="1522"/>
                  <a:pt x="142" y="1514"/>
                  <a:pt x="147" y="1505"/>
                </a:cubicBezTo>
                <a:lnTo>
                  <a:pt x="580" y="1651"/>
                </a:lnTo>
                <a:cubicBezTo>
                  <a:pt x="571" y="1679"/>
                  <a:pt x="571" y="1709"/>
                  <a:pt x="580" y="1737"/>
                </a:cubicBezTo>
                <a:cubicBezTo>
                  <a:pt x="604" y="1815"/>
                  <a:pt x="687" y="1859"/>
                  <a:pt x="765" y="1835"/>
                </a:cubicBezTo>
                <a:cubicBezTo>
                  <a:pt x="800" y="1824"/>
                  <a:pt x="829" y="1802"/>
                  <a:pt x="848" y="1771"/>
                </a:cubicBezTo>
                <a:cubicBezTo>
                  <a:pt x="870" y="1735"/>
                  <a:pt x="876" y="1690"/>
                  <a:pt x="864" y="1649"/>
                </a:cubicBezTo>
                <a:cubicBezTo>
                  <a:pt x="853" y="1614"/>
                  <a:pt x="829" y="1585"/>
                  <a:pt x="800" y="1567"/>
                </a:cubicBezTo>
                <a:lnTo>
                  <a:pt x="953" y="1256"/>
                </a:lnTo>
                <a:cubicBezTo>
                  <a:pt x="984" y="1269"/>
                  <a:pt x="1018" y="1277"/>
                  <a:pt x="1053" y="1277"/>
                </a:cubicBezTo>
                <a:cubicBezTo>
                  <a:pt x="1159" y="1276"/>
                  <a:pt x="1248" y="1208"/>
                  <a:pt x="1281" y="1114"/>
                </a:cubicBezTo>
                <a:cubicBezTo>
                  <a:pt x="1504" y="1188"/>
                  <a:pt x="1833" y="1299"/>
                  <a:pt x="2047" y="1371"/>
                </a:cubicBezTo>
                <a:cubicBezTo>
                  <a:pt x="2043" y="1387"/>
                  <a:pt x="2045" y="1405"/>
                  <a:pt x="2052" y="1421"/>
                </a:cubicBezTo>
                <a:cubicBezTo>
                  <a:pt x="2060" y="1441"/>
                  <a:pt x="2076" y="1457"/>
                  <a:pt x="2096" y="1465"/>
                </a:cubicBezTo>
                <a:cubicBezTo>
                  <a:pt x="2117" y="1473"/>
                  <a:pt x="2139" y="1472"/>
                  <a:pt x="2158" y="1464"/>
                </a:cubicBezTo>
                <a:cubicBezTo>
                  <a:pt x="2165" y="1460"/>
                  <a:pt x="2172" y="1456"/>
                  <a:pt x="2178" y="1452"/>
                </a:cubicBezTo>
                <a:cubicBezTo>
                  <a:pt x="2309" y="1583"/>
                  <a:pt x="2539" y="1801"/>
                  <a:pt x="2636" y="1892"/>
                </a:cubicBezTo>
                <a:cubicBezTo>
                  <a:pt x="2622" y="1910"/>
                  <a:pt x="2618" y="1935"/>
                  <a:pt x="2630" y="1957"/>
                </a:cubicBezTo>
                <a:cubicBezTo>
                  <a:pt x="2645" y="1987"/>
                  <a:pt x="2681" y="1998"/>
                  <a:pt x="2711" y="1983"/>
                </a:cubicBezTo>
                <a:cubicBezTo>
                  <a:pt x="2741" y="1967"/>
                  <a:pt x="2752" y="1931"/>
                  <a:pt x="2737" y="1901"/>
                </a:cubicBezTo>
                <a:cubicBezTo>
                  <a:pt x="2721" y="1872"/>
                  <a:pt x="2685" y="1860"/>
                  <a:pt x="2655" y="1876"/>
                </a:cubicBezTo>
                <a:cubicBezTo>
                  <a:pt x="2652" y="1877"/>
                  <a:pt x="2649" y="1880"/>
                  <a:pt x="2646" y="1882"/>
                </a:cubicBezTo>
                <a:cubicBezTo>
                  <a:pt x="2549" y="1791"/>
                  <a:pt x="2319" y="1573"/>
                  <a:pt x="2188" y="1442"/>
                </a:cubicBezTo>
                <a:cubicBezTo>
                  <a:pt x="2191" y="1439"/>
                  <a:pt x="2193" y="1435"/>
                  <a:pt x="2195" y="1432"/>
                </a:cubicBezTo>
                <a:cubicBezTo>
                  <a:pt x="2207" y="1413"/>
                  <a:pt x="2210" y="1390"/>
                  <a:pt x="2205" y="1369"/>
                </a:cubicBezTo>
                <a:lnTo>
                  <a:pt x="2525" y="1232"/>
                </a:lnTo>
                <a:cubicBezTo>
                  <a:pt x="2536" y="1250"/>
                  <a:pt x="2555" y="1263"/>
                  <a:pt x="2578" y="1262"/>
                </a:cubicBezTo>
                <a:cubicBezTo>
                  <a:pt x="2611" y="1262"/>
                  <a:pt x="2638" y="1235"/>
                  <a:pt x="2637" y="1202"/>
                </a:cubicBezTo>
                <a:cubicBezTo>
                  <a:pt x="2637" y="1168"/>
                  <a:pt x="2610" y="1142"/>
                  <a:pt x="2577" y="1142"/>
                </a:cubicBezTo>
                <a:moveTo>
                  <a:pt x="243" y="507"/>
                </a:moveTo>
                <a:cubicBezTo>
                  <a:pt x="225" y="507"/>
                  <a:pt x="208" y="501"/>
                  <a:pt x="195" y="489"/>
                </a:cubicBezTo>
                <a:cubicBezTo>
                  <a:pt x="183" y="476"/>
                  <a:pt x="175" y="460"/>
                  <a:pt x="175" y="442"/>
                </a:cubicBezTo>
                <a:cubicBezTo>
                  <a:pt x="174" y="429"/>
                  <a:pt x="178" y="416"/>
                  <a:pt x="185" y="405"/>
                </a:cubicBezTo>
                <a:cubicBezTo>
                  <a:pt x="197" y="386"/>
                  <a:pt x="217" y="374"/>
                  <a:pt x="240" y="374"/>
                </a:cubicBezTo>
                <a:cubicBezTo>
                  <a:pt x="277" y="373"/>
                  <a:pt x="307" y="402"/>
                  <a:pt x="308" y="439"/>
                </a:cubicBezTo>
                <a:cubicBezTo>
                  <a:pt x="308" y="452"/>
                  <a:pt x="305" y="464"/>
                  <a:pt x="298" y="475"/>
                </a:cubicBezTo>
                <a:cubicBezTo>
                  <a:pt x="286" y="495"/>
                  <a:pt x="266" y="506"/>
                  <a:pt x="243" y="507"/>
                </a:cubicBezTo>
                <a:moveTo>
                  <a:pt x="850" y="1654"/>
                </a:moveTo>
                <a:cubicBezTo>
                  <a:pt x="861" y="1691"/>
                  <a:pt x="856" y="1731"/>
                  <a:pt x="836" y="1764"/>
                </a:cubicBezTo>
                <a:cubicBezTo>
                  <a:pt x="819" y="1791"/>
                  <a:pt x="792" y="1812"/>
                  <a:pt x="761" y="1821"/>
                </a:cubicBezTo>
                <a:cubicBezTo>
                  <a:pt x="691" y="1843"/>
                  <a:pt x="615" y="1803"/>
                  <a:pt x="594" y="1733"/>
                </a:cubicBezTo>
                <a:cubicBezTo>
                  <a:pt x="585" y="1705"/>
                  <a:pt x="586" y="1676"/>
                  <a:pt x="595" y="1649"/>
                </a:cubicBezTo>
                <a:lnTo>
                  <a:pt x="596" y="1648"/>
                </a:lnTo>
                <a:cubicBezTo>
                  <a:pt x="599" y="1639"/>
                  <a:pt x="603" y="1631"/>
                  <a:pt x="608" y="1623"/>
                </a:cubicBezTo>
                <a:cubicBezTo>
                  <a:pt x="625" y="1595"/>
                  <a:pt x="651" y="1575"/>
                  <a:pt x="682" y="1565"/>
                </a:cubicBezTo>
                <a:cubicBezTo>
                  <a:pt x="753" y="1543"/>
                  <a:pt x="828" y="1583"/>
                  <a:pt x="850" y="1654"/>
                </a:cubicBezTo>
                <a:close/>
                <a:moveTo>
                  <a:pt x="2183" y="1424"/>
                </a:moveTo>
                <a:cubicBezTo>
                  <a:pt x="2176" y="1436"/>
                  <a:pt x="2165" y="1445"/>
                  <a:pt x="2153" y="1450"/>
                </a:cubicBezTo>
                <a:cubicBezTo>
                  <a:pt x="2136" y="1457"/>
                  <a:pt x="2118" y="1458"/>
                  <a:pt x="2102" y="1451"/>
                </a:cubicBezTo>
                <a:cubicBezTo>
                  <a:pt x="2085" y="1445"/>
                  <a:pt x="2072" y="1432"/>
                  <a:pt x="2065" y="1416"/>
                </a:cubicBezTo>
                <a:cubicBezTo>
                  <a:pt x="2056" y="1396"/>
                  <a:pt x="2058" y="1373"/>
                  <a:pt x="2069" y="1354"/>
                </a:cubicBezTo>
                <a:cubicBezTo>
                  <a:pt x="2077" y="1342"/>
                  <a:pt x="2087" y="1333"/>
                  <a:pt x="2100" y="1328"/>
                </a:cubicBezTo>
                <a:cubicBezTo>
                  <a:pt x="2116" y="1321"/>
                  <a:pt x="2134" y="1321"/>
                  <a:pt x="2151" y="1327"/>
                </a:cubicBezTo>
                <a:cubicBezTo>
                  <a:pt x="2167" y="1334"/>
                  <a:pt x="2180" y="1346"/>
                  <a:pt x="2187" y="1363"/>
                </a:cubicBezTo>
                <a:cubicBezTo>
                  <a:pt x="2196" y="1383"/>
                  <a:pt x="2194" y="1406"/>
                  <a:pt x="2183" y="1424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797779845" name="Google Shape;28;p99"/>
          <p:cNvSpPr/>
          <p:nvPr/>
        </p:nvSpPr>
        <p:spPr bwMode="auto">
          <a:xfrm rot="2654194">
            <a:off x="3015230" y="2577859"/>
            <a:ext cx="963800" cy="1159461"/>
          </a:xfrm>
          <a:custGeom>
            <a:avLst/>
            <a:gdLst/>
            <a:ahLst/>
            <a:cxnLst/>
            <a:rect l="l" t="t" r="r" b="b"/>
            <a:pathLst>
              <a:path w="1808" h="2175" fill="norm" stroke="1" extrusionOk="0">
                <a:moveTo>
                  <a:pt x="1736" y="5"/>
                </a:moveTo>
                <a:cubicBezTo>
                  <a:pt x="1703" y="9"/>
                  <a:pt x="1680" y="40"/>
                  <a:pt x="1684" y="73"/>
                </a:cubicBezTo>
                <a:cubicBezTo>
                  <a:pt x="1686" y="85"/>
                  <a:pt x="1692" y="96"/>
                  <a:pt x="1700" y="105"/>
                </a:cubicBezTo>
                <a:lnTo>
                  <a:pt x="1565" y="263"/>
                </a:lnTo>
                <a:cubicBezTo>
                  <a:pt x="1551" y="254"/>
                  <a:pt x="1535" y="248"/>
                  <a:pt x="1517" y="249"/>
                </a:cubicBezTo>
                <a:cubicBezTo>
                  <a:pt x="1488" y="251"/>
                  <a:pt x="1464" y="270"/>
                  <a:pt x="1454" y="296"/>
                </a:cubicBezTo>
                <a:lnTo>
                  <a:pt x="980" y="225"/>
                </a:lnTo>
                <a:cubicBezTo>
                  <a:pt x="983" y="204"/>
                  <a:pt x="982" y="182"/>
                  <a:pt x="975" y="160"/>
                </a:cubicBezTo>
                <a:cubicBezTo>
                  <a:pt x="964" y="123"/>
                  <a:pt x="938" y="92"/>
                  <a:pt x="903" y="73"/>
                </a:cubicBezTo>
                <a:cubicBezTo>
                  <a:pt x="868" y="54"/>
                  <a:pt x="828" y="51"/>
                  <a:pt x="790" y="62"/>
                </a:cubicBezTo>
                <a:cubicBezTo>
                  <a:pt x="755" y="73"/>
                  <a:pt x="726" y="96"/>
                  <a:pt x="707" y="126"/>
                </a:cubicBezTo>
                <a:cubicBezTo>
                  <a:pt x="685" y="163"/>
                  <a:pt x="679" y="207"/>
                  <a:pt x="692" y="248"/>
                </a:cubicBezTo>
                <a:cubicBezTo>
                  <a:pt x="695" y="260"/>
                  <a:pt x="701" y="272"/>
                  <a:pt x="707" y="282"/>
                </a:cubicBezTo>
                <a:lnTo>
                  <a:pt x="456" y="460"/>
                </a:lnTo>
                <a:cubicBezTo>
                  <a:pt x="445" y="448"/>
                  <a:pt x="430" y="440"/>
                  <a:pt x="413" y="437"/>
                </a:cubicBezTo>
                <a:lnTo>
                  <a:pt x="418" y="231"/>
                </a:lnTo>
                <a:cubicBezTo>
                  <a:pt x="432" y="229"/>
                  <a:pt x="446" y="223"/>
                  <a:pt x="456" y="212"/>
                </a:cubicBezTo>
                <a:cubicBezTo>
                  <a:pt x="479" y="188"/>
                  <a:pt x="478" y="149"/>
                  <a:pt x="453" y="127"/>
                </a:cubicBezTo>
                <a:cubicBezTo>
                  <a:pt x="429" y="104"/>
                  <a:pt x="391" y="105"/>
                  <a:pt x="368" y="130"/>
                </a:cubicBezTo>
                <a:cubicBezTo>
                  <a:pt x="345" y="154"/>
                  <a:pt x="347" y="192"/>
                  <a:pt x="371" y="215"/>
                </a:cubicBezTo>
                <a:cubicBezTo>
                  <a:pt x="380" y="224"/>
                  <a:pt x="392" y="229"/>
                  <a:pt x="404" y="230"/>
                </a:cubicBezTo>
                <a:lnTo>
                  <a:pt x="399" y="436"/>
                </a:lnTo>
                <a:lnTo>
                  <a:pt x="396" y="436"/>
                </a:lnTo>
                <a:cubicBezTo>
                  <a:pt x="382" y="437"/>
                  <a:pt x="369" y="442"/>
                  <a:pt x="358" y="450"/>
                </a:cubicBezTo>
                <a:lnTo>
                  <a:pt x="106" y="120"/>
                </a:lnTo>
                <a:cubicBezTo>
                  <a:pt x="119" y="107"/>
                  <a:pt x="127" y="88"/>
                  <a:pt x="124" y="69"/>
                </a:cubicBezTo>
                <a:cubicBezTo>
                  <a:pt x="119" y="36"/>
                  <a:pt x="89" y="13"/>
                  <a:pt x="56" y="17"/>
                </a:cubicBezTo>
                <a:cubicBezTo>
                  <a:pt x="23" y="22"/>
                  <a:pt x="0" y="52"/>
                  <a:pt x="4" y="85"/>
                </a:cubicBezTo>
                <a:cubicBezTo>
                  <a:pt x="9" y="118"/>
                  <a:pt x="39" y="141"/>
                  <a:pt x="72" y="137"/>
                </a:cubicBezTo>
                <a:cubicBezTo>
                  <a:pt x="81" y="135"/>
                  <a:pt x="88" y="133"/>
                  <a:pt x="95" y="129"/>
                </a:cubicBezTo>
                <a:lnTo>
                  <a:pt x="347" y="459"/>
                </a:lnTo>
                <a:cubicBezTo>
                  <a:pt x="334" y="474"/>
                  <a:pt x="326" y="493"/>
                  <a:pt x="327" y="514"/>
                </a:cubicBezTo>
                <a:cubicBezTo>
                  <a:pt x="330" y="555"/>
                  <a:pt x="365" y="586"/>
                  <a:pt x="406" y="583"/>
                </a:cubicBezTo>
                <a:cubicBezTo>
                  <a:pt x="447" y="580"/>
                  <a:pt x="477" y="545"/>
                  <a:pt x="475" y="504"/>
                </a:cubicBezTo>
                <a:cubicBezTo>
                  <a:pt x="474" y="492"/>
                  <a:pt x="470" y="481"/>
                  <a:pt x="464" y="472"/>
                </a:cubicBezTo>
                <a:lnTo>
                  <a:pt x="715" y="294"/>
                </a:lnTo>
                <a:cubicBezTo>
                  <a:pt x="752" y="342"/>
                  <a:pt x="816" y="365"/>
                  <a:pt x="877" y="346"/>
                </a:cubicBezTo>
                <a:cubicBezTo>
                  <a:pt x="893" y="341"/>
                  <a:pt x="908" y="334"/>
                  <a:pt x="921" y="324"/>
                </a:cubicBezTo>
                <a:lnTo>
                  <a:pt x="1235" y="723"/>
                </a:lnTo>
                <a:cubicBezTo>
                  <a:pt x="1151" y="792"/>
                  <a:pt x="1113" y="907"/>
                  <a:pt x="1147" y="1017"/>
                </a:cubicBezTo>
                <a:cubicBezTo>
                  <a:pt x="1175" y="1108"/>
                  <a:pt x="1247" y="1174"/>
                  <a:pt x="1332" y="1199"/>
                </a:cubicBezTo>
                <a:lnTo>
                  <a:pt x="1111" y="2018"/>
                </a:lnTo>
                <a:cubicBezTo>
                  <a:pt x="1097" y="2016"/>
                  <a:pt x="1083" y="2017"/>
                  <a:pt x="1069" y="2022"/>
                </a:cubicBezTo>
                <a:cubicBezTo>
                  <a:pt x="1031" y="2038"/>
                  <a:pt x="1013" y="2081"/>
                  <a:pt x="1028" y="2119"/>
                </a:cubicBezTo>
                <a:cubicBezTo>
                  <a:pt x="1043" y="2157"/>
                  <a:pt x="1087" y="2175"/>
                  <a:pt x="1124" y="2159"/>
                </a:cubicBezTo>
                <a:cubicBezTo>
                  <a:pt x="1156" y="2146"/>
                  <a:pt x="1174" y="2113"/>
                  <a:pt x="1169" y="2081"/>
                </a:cubicBezTo>
                <a:lnTo>
                  <a:pt x="1567" y="1985"/>
                </a:lnTo>
                <a:cubicBezTo>
                  <a:pt x="1576" y="2008"/>
                  <a:pt x="1597" y="2024"/>
                  <a:pt x="1623" y="2025"/>
                </a:cubicBezTo>
                <a:cubicBezTo>
                  <a:pt x="1656" y="2025"/>
                  <a:pt x="1683" y="1998"/>
                  <a:pt x="1684" y="1965"/>
                </a:cubicBezTo>
                <a:cubicBezTo>
                  <a:pt x="1684" y="1932"/>
                  <a:pt x="1658" y="1905"/>
                  <a:pt x="1624" y="1904"/>
                </a:cubicBezTo>
                <a:cubicBezTo>
                  <a:pt x="1591" y="1904"/>
                  <a:pt x="1564" y="1930"/>
                  <a:pt x="1563" y="1964"/>
                </a:cubicBezTo>
                <a:cubicBezTo>
                  <a:pt x="1563" y="1966"/>
                  <a:pt x="1564" y="1969"/>
                  <a:pt x="1564" y="1971"/>
                </a:cubicBezTo>
                <a:lnTo>
                  <a:pt x="1166" y="2067"/>
                </a:lnTo>
                <a:lnTo>
                  <a:pt x="1165" y="2063"/>
                </a:lnTo>
                <a:cubicBezTo>
                  <a:pt x="1157" y="2044"/>
                  <a:pt x="1142" y="2030"/>
                  <a:pt x="1125" y="2023"/>
                </a:cubicBezTo>
                <a:lnTo>
                  <a:pt x="1346" y="1203"/>
                </a:lnTo>
                <a:cubicBezTo>
                  <a:pt x="1392" y="1214"/>
                  <a:pt x="1442" y="1214"/>
                  <a:pt x="1491" y="1198"/>
                </a:cubicBezTo>
                <a:cubicBezTo>
                  <a:pt x="1637" y="1154"/>
                  <a:pt x="1718" y="1000"/>
                  <a:pt x="1673" y="854"/>
                </a:cubicBezTo>
                <a:cubicBezTo>
                  <a:pt x="1629" y="709"/>
                  <a:pt x="1474" y="627"/>
                  <a:pt x="1329" y="672"/>
                </a:cubicBezTo>
                <a:cubicBezTo>
                  <a:pt x="1298" y="682"/>
                  <a:pt x="1271" y="696"/>
                  <a:pt x="1246" y="715"/>
                </a:cubicBezTo>
                <a:lnTo>
                  <a:pt x="932" y="315"/>
                </a:lnTo>
                <a:cubicBezTo>
                  <a:pt x="943" y="306"/>
                  <a:pt x="952" y="295"/>
                  <a:pt x="960" y="282"/>
                </a:cubicBezTo>
                <a:cubicBezTo>
                  <a:pt x="968" y="269"/>
                  <a:pt x="974" y="254"/>
                  <a:pt x="978" y="239"/>
                </a:cubicBezTo>
                <a:lnTo>
                  <a:pt x="1450" y="310"/>
                </a:lnTo>
                <a:cubicBezTo>
                  <a:pt x="1449" y="316"/>
                  <a:pt x="1448" y="322"/>
                  <a:pt x="1448" y="328"/>
                </a:cubicBezTo>
                <a:cubicBezTo>
                  <a:pt x="1451" y="369"/>
                  <a:pt x="1486" y="400"/>
                  <a:pt x="1527" y="397"/>
                </a:cubicBezTo>
                <a:cubicBezTo>
                  <a:pt x="1568" y="394"/>
                  <a:pt x="1599" y="359"/>
                  <a:pt x="1596" y="318"/>
                </a:cubicBezTo>
                <a:cubicBezTo>
                  <a:pt x="1595" y="300"/>
                  <a:pt x="1587" y="284"/>
                  <a:pt x="1575" y="272"/>
                </a:cubicBezTo>
                <a:lnTo>
                  <a:pt x="1711" y="114"/>
                </a:lnTo>
                <a:cubicBezTo>
                  <a:pt x="1722" y="122"/>
                  <a:pt x="1737" y="126"/>
                  <a:pt x="1752" y="124"/>
                </a:cubicBezTo>
                <a:cubicBezTo>
                  <a:pt x="1785" y="119"/>
                  <a:pt x="1808" y="89"/>
                  <a:pt x="1804" y="56"/>
                </a:cubicBezTo>
                <a:cubicBezTo>
                  <a:pt x="1799" y="23"/>
                  <a:pt x="1769" y="0"/>
                  <a:pt x="1736" y="5"/>
                </a:cubicBezTo>
                <a:moveTo>
                  <a:pt x="873" y="332"/>
                </a:moveTo>
                <a:cubicBezTo>
                  <a:pt x="802" y="354"/>
                  <a:pt x="727" y="314"/>
                  <a:pt x="705" y="244"/>
                </a:cubicBezTo>
                <a:cubicBezTo>
                  <a:pt x="694" y="207"/>
                  <a:pt x="699" y="167"/>
                  <a:pt x="719" y="134"/>
                </a:cubicBezTo>
                <a:cubicBezTo>
                  <a:pt x="736" y="106"/>
                  <a:pt x="763" y="86"/>
                  <a:pt x="794" y="76"/>
                </a:cubicBezTo>
                <a:cubicBezTo>
                  <a:pt x="828" y="66"/>
                  <a:pt x="864" y="69"/>
                  <a:pt x="896" y="86"/>
                </a:cubicBezTo>
                <a:cubicBezTo>
                  <a:pt x="928" y="102"/>
                  <a:pt x="951" y="130"/>
                  <a:pt x="961" y="165"/>
                </a:cubicBezTo>
                <a:cubicBezTo>
                  <a:pt x="973" y="202"/>
                  <a:pt x="968" y="242"/>
                  <a:pt x="947" y="275"/>
                </a:cubicBezTo>
                <a:cubicBezTo>
                  <a:pt x="930" y="302"/>
                  <a:pt x="904" y="323"/>
                  <a:pt x="873" y="33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679629263" name="Google Shape;29;p99"/>
          <p:cNvSpPr/>
          <p:nvPr/>
        </p:nvSpPr>
        <p:spPr bwMode="auto">
          <a:xfrm rot="2654194">
            <a:off x="3661174" y="1663299"/>
            <a:ext cx="1821652" cy="1578517"/>
          </a:xfrm>
          <a:custGeom>
            <a:avLst/>
            <a:gdLst/>
            <a:ahLst/>
            <a:cxnLst/>
            <a:rect l="l" t="t" r="r" b="b"/>
            <a:pathLst>
              <a:path w="2825" h="2446" fill="norm" stroke="1" extrusionOk="0">
                <a:moveTo>
                  <a:pt x="2738" y="10"/>
                </a:moveTo>
                <a:cubicBezTo>
                  <a:pt x="2706" y="21"/>
                  <a:pt x="2689" y="55"/>
                  <a:pt x="2700" y="87"/>
                </a:cubicBezTo>
                <a:cubicBezTo>
                  <a:pt x="2700" y="89"/>
                  <a:pt x="2701" y="90"/>
                  <a:pt x="2702" y="92"/>
                </a:cubicBezTo>
                <a:lnTo>
                  <a:pt x="2284" y="411"/>
                </a:lnTo>
                <a:cubicBezTo>
                  <a:pt x="2278" y="405"/>
                  <a:pt x="2272" y="399"/>
                  <a:pt x="2264" y="394"/>
                </a:cubicBezTo>
                <a:cubicBezTo>
                  <a:pt x="2246" y="384"/>
                  <a:pt x="2225" y="381"/>
                  <a:pt x="2204" y="386"/>
                </a:cubicBezTo>
                <a:lnTo>
                  <a:pt x="2146" y="225"/>
                </a:lnTo>
                <a:cubicBezTo>
                  <a:pt x="2162" y="217"/>
                  <a:pt x="2175" y="200"/>
                  <a:pt x="2178" y="180"/>
                </a:cubicBezTo>
                <a:cubicBezTo>
                  <a:pt x="2183" y="147"/>
                  <a:pt x="2160" y="117"/>
                  <a:pt x="2127" y="112"/>
                </a:cubicBezTo>
                <a:cubicBezTo>
                  <a:pt x="2094" y="107"/>
                  <a:pt x="2063" y="130"/>
                  <a:pt x="2058" y="163"/>
                </a:cubicBezTo>
                <a:cubicBezTo>
                  <a:pt x="2054" y="196"/>
                  <a:pt x="2076" y="226"/>
                  <a:pt x="2109" y="231"/>
                </a:cubicBezTo>
                <a:cubicBezTo>
                  <a:pt x="2117" y="232"/>
                  <a:pt x="2125" y="232"/>
                  <a:pt x="2132" y="230"/>
                </a:cubicBezTo>
                <a:lnTo>
                  <a:pt x="2191" y="390"/>
                </a:lnTo>
                <a:cubicBezTo>
                  <a:pt x="2176" y="397"/>
                  <a:pt x="2163" y="408"/>
                  <a:pt x="2154" y="422"/>
                </a:cubicBezTo>
                <a:cubicBezTo>
                  <a:pt x="2142" y="441"/>
                  <a:pt x="2139" y="463"/>
                  <a:pt x="2145" y="485"/>
                </a:cubicBezTo>
                <a:cubicBezTo>
                  <a:pt x="2151" y="508"/>
                  <a:pt x="2166" y="526"/>
                  <a:pt x="2186" y="536"/>
                </a:cubicBezTo>
                <a:lnTo>
                  <a:pt x="1788" y="1156"/>
                </a:lnTo>
                <a:cubicBezTo>
                  <a:pt x="1723" y="1117"/>
                  <a:pt x="1643" y="1104"/>
                  <a:pt x="1564" y="1128"/>
                </a:cubicBezTo>
                <a:cubicBezTo>
                  <a:pt x="1445" y="1165"/>
                  <a:pt x="1369" y="1276"/>
                  <a:pt x="1370" y="1395"/>
                </a:cubicBezTo>
                <a:lnTo>
                  <a:pt x="877" y="1415"/>
                </a:lnTo>
                <a:cubicBezTo>
                  <a:pt x="876" y="1404"/>
                  <a:pt x="874" y="1393"/>
                  <a:pt x="871" y="1382"/>
                </a:cubicBezTo>
                <a:cubicBezTo>
                  <a:pt x="865" y="1365"/>
                  <a:pt x="857" y="1350"/>
                  <a:pt x="847" y="1336"/>
                </a:cubicBezTo>
                <a:lnTo>
                  <a:pt x="1290" y="955"/>
                </a:lnTo>
                <a:cubicBezTo>
                  <a:pt x="1305" y="970"/>
                  <a:pt x="1325" y="978"/>
                  <a:pt x="1347" y="977"/>
                </a:cubicBezTo>
                <a:cubicBezTo>
                  <a:pt x="1388" y="974"/>
                  <a:pt x="1419" y="939"/>
                  <a:pt x="1416" y="898"/>
                </a:cubicBezTo>
                <a:cubicBezTo>
                  <a:pt x="1413" y="858"/>
                  <a:pt x="1378" y="827"/>
                  <a:pt x="1337" y="830"/>
                </a:cubicBezTo>
                <a:cubicBezTo>
                  <a:pt x="1334" y="830"/>
                  <a:pt x="1331" y="831"/>
                  <a:pt x="1327" y="831"/>
                </a:cubicBezTo>
                <a:lnTo>
                  <a:pt x="1268" y="637"/>
                </a:lnTo>
                <a:cubicBezTo>
                  <a:pt x="1286" y="629"/>
                  <a:pt x="1300" y="612"/>
                  <a:pt x="1303" y="591"/>
                </a:cubicBezTo>
                <a:cubicBezTo>
                  <a:pt x="1308" y="558"/>
                  <a:pt x="1285" y="528"/>
                  <a:pt x="1252" y="523"/>
                </a:cubicBezTo>
                <a:cubicBezTo>
                  <a:pt x="1219" y="518"/>
                  <a:pt x="1188" y="541"/>
                  <a:pt x="1183" y="574"/>
                </a:cubicBezTo>
                <a:cubicBezTo>
                  <a:pt x="1179" y="607"/>
                  <a:pt x="1201" y="637"/>
                  <a:pt x="1234" y="642"/>
                </a:cubicBezTo>
                <a:cubicBezTo>
                  <a:pt x="1241" y="643"/>
                  <a:pt x="1248" y="643"/>
                  <a:pt x="1254" y="641"/>
                </a:cubicBezTo>
                <a:lnTo>
                  <a:pt x="1314" y="835"/>
                </a:lnTo>
                <a:cubicBezTo>
                  <a:pt x="1285" y="847"/>
                  <a:pt x="1266" y="876"/>
                  <a:pt x="1268" y="908"/>
                </a:cubicBezTo>
                <a:cubicBezTo>
                  <a:pt x="1269" y="922"/>
                  <a:pt x="1274" y="934"/>
                  <a:pt x="1281" y="944"/>
                </a:cubicBezTo>
                <a:lnTo>
                  <a:pt x="838" y="1325"/>
                </a:lnTo>
                <a:cubicBezTo>
                  <a:pt x="800" y="1285"/>
                  <a:pt x="741" y="1267"/>
                  <a:pt x="685" y="1284"/>
                </a:cubicBezTo>
                <a:cubicBezTo>
                  <a:pt x="651" y="1295"/>
                  <a:pt x="621" y="1317"/>
                  <a:pt x="603" y="1348"/>
                </a:cubicBezTo>
                <a:cubicBezTo>
                  <a:pt x="581" y="1382"/>
                  <a:pt x="575" y="1424"/>
                  <a:pt x="585" y="1463"/>
                </a:cubicBezTo>
                <a:lnTo>
                  <a:pt x="124" y="1597"/>
                </a:lnTo>
                <a:cubicBezTo>
                  <a:pt x="123" y="1594"/>
                  <a:pt x="122" y="1592"/>
                  <a:pt x="120" y="1589"/>
                </a:cubicBezTo>
                <a:cubicBezTo>
                  <a:pt x="103" y="1561"/>
                  <a:pt x="66" y="1552"/>
                  <a:pt x="38" y="1569"/>
                </a:cubicBezTo>
                <a:cubicBezTo>
                  <a:pt x="9" y="1586"/>
                  <a:pt x="0" y="1623"/>
                  <a:pt x="18" y="1652"/>
                </a:cubicBezTo>
                <a:cubicBezTo>
                  <a:pt x="35" y="1680"/>
                  <a:pt x="72" y="1689"/>
                  <a:pt x="100" y="1672"/>
                </a:cubicBezTo>
                <a:cubicBezTo>
                  <a:pt x="122" y="1659"/>
                  <a:pt x="132" y="1634"/>
                  <a:pt x="128" y="1611"/>
                </a:cubicBezTo>
                <a:lnTo>
                  <a:pt x="589" y="1476"/>
                </a:lnTo>
                <a:cubicBezTo>
                  <a:pt x="602" y="1511"/>
                  <a:pt x="626" y="1540"/>
                  <a:pt x="659" y="1557"/>
                </a:cubicBezTo>
                <a:cubicBezTo>
                  <a:pt x="694" y="1576"/>
                  <a:pt x="735" y="1579"/>
                  <a:pt x="772" y="1568"/>
                </a:cubicBezTo>
                <a:cubicBezTo>
                  <a:pt x="787" y="1563"/>
                  <a:pt x="801" y="1556"/>
                  <a:pt x="813" y="1548"/>
                </a:cubicBezTo>
                <a:lnTo>
                  <a:pt x="1109" y="1937"/>
                </a:lnTo>
                <a:cubicBezTo>
                  <a:pt x="1089" y="1956"/>
                  <a:pt x="1084" y="1987"/>
                  <a:pt x="1099" y="2012"/>
                </a:cubicBezTo>
                <a:cubicBezTo>
                  <a:pt x="1116" y="2040"/>
                  <a:pt x="1154" y="2049"/>
                  <a:pt x="1182" y="2032"/>
                </a:cubicBezTo>
                <a:cubicBezTo>
                  <a:pt x="1210" y="2015"/>
                  <a:pt x="1219" y="1977"/>
                  <a:pt x="1202" y="1949"/>
                </a:cubicBezTo>
                <a:cubicBezTo>
                  <a:pt x="1185" y="1921"/>
                  <a:pt x="1148" y="1912"/>
                  <a:pt x="1120" y="1928"/>
                </a:cubicBezTo>
                <a:lnTo>
                  <a:pt x="825" y="1539"/>
                </a:lnTo>
                <a:cubicBezTo>
                  <a:pt x="836" y="1529"/>
                  <a:pt x="847" y="1517"/>
                  <a:pt x="855" y="1504"/>
                </a:cubicBezTo>
                <a:cubicBezTo>
                  <a:pt x="869" y="1481"/>
                  <a:pt x="876" y="1456"/>
                  <a:pt x="877" y="1430"/>
                </a:cubicBezTo>
                <a:lnTo>
                  <a:pt x="1371" y="1410"/>
                </a:lnTo>
                <a:cubicBezTo>
                  <a:pt x="1372" y="1431"/>
                  <a:pt x="1376" y="1452"/>
                  <a:pt x="1382" y="1473"/>
                </a:cubicBezTo>
                <a:cubicBezTo>
                  <a:pt x="1427" y="1618"/>
                  <a:pt x="1581" y="1699"/>
                  <a:pt x="1727" y="1655"/>
                </a:cubicBezTo>
                <a:cubicBezTo>
                  <a:pt x="1761" y="1644"/>
                  <a:pt x="1792" y="1627"/>
                  <a:pt x="1818" y="1606"/>
                </a:cubicBezTo>
                <a:lnTo>
                  <a:pt x="2354" y="2235"/>
                </a:lnTo>
                <a:cubicBezTo>
                  <a:pt x="2349" y="2239"/>
                  <a:pt x="2344" y="2245"/>
                  <a:pt x="2341" y="2251"/>
                </a:cubicBezTo>
                <a:lnTo>
                  <a:pt x="1878" y="2025"/>
                </a:lnTo>
                <a:cubicBezTo>
                  <a:pt x="1881" y="2016"/>
                  <a:pt x="1882" y="2007"/>
                  <a:pt x="1882" y="1997"/>
                </a:cubicBezTo>
                <a:cubicBezTo>
                  <a:pt x="1879" y="1956"/>
                  <a:pt x="1844" y="1925"/>
                  <a:pt x="1803" y="1928"/>
                </a:cubicBezTo>
                <a:cubicBezTo>
                  <a:pt x="1762" y="1931"/>
                  <a:pt x="1731" y="1966"/>
                  <a:pt x="1734" y="2007"/>
                </a:cubicBezTo>
                <a:lnTo>
                  <a:pt x="1735" y="2011"/>
                </a:lnTo>
                <a:lnTo>
                  <a:pt x="1611" y="2034"/>
                </a:lnTo>
                <a:cubicBezTo>
                  <a:pt x="1605" y="2014"/>
                  <a:pt x="1588" y="1997"/>
                  <a:pt x="1566" y="1993"/>
                </a:cubicBezTo>
                <a:cubicBezTo>
                  <a:pt x="1533" y="1986"/>
                  <a:pt x="1501" y="2007"/>
                  <a:pt x="1494" y="2040"/>
                </a:cubicBezTo>
                <a:cubicBezTo>
                  <a:pt x="1488" y="2073"/>
                  <a:pt x="1509" y="2105"/>
                  <a:pt x="1542" y="2111"/>
                </a:cubicBezTo>
                <a:cubicBezTo>
                  <a:pt x="1574" y="2118"/>
                  <a:pt x="1606" y="2097"/>
                  <a:pt x="1613" y="2064"/>
                </a:cubicBezTo>
                <a:cubicBezTo>
                  <a:pt x="1614" y="2059"/>
                  <a:pt x="1614" y="2053"/>
                  <a:pt x="1614" y="2048"/>
                </a:cubicBezTo>
                <a:lnTo>
                  <a:pt x="1738" y="2025"/>
                </a:lnTo>
                <a:cubicBezTo>
                  <a:pt x="1748" y="2056"/>
                  <a:pt x="1778" y="2078"/>
                  <a:pt x="1813" y="2075"/>
                </a:cubicBezTo>
                <a:cubicBezTo>
                  <a:pt x="1839" y="2074"/>
                  <a:pt x="1860" y="2059"/>
                  <a:pt x="1872" y="2038"/>
                </a:cubicBezTo>
                <a:lnTo>
                  <a:pt x="2334" y="2263"/>
                </a:lnTo>
                <a:cubicBezTo>
                  <a:pt x="2333" y="2267"/>
                  <a:pt x="2332" y="2270"/>
                  <a:pt x="2331" y="2273"/>
                </a:cubicBezTo>
                <a:cubicBezTo>
                  <a:pt x="2319" y="2316"/>
                  <a:pt x="2345" y="2361"/>
                  <a:pt x="2388" y="2372"/>
                </a:cubicBezTo>
                <a:cubicBezTo>
                  <a:pt x="2422" y="2381"/>
                  <a:pt x="2459" y="2367"/>
                  <a:pt x="2478" y="2337"/>
                </a:cubicBezTo>
                <a:cubicBezTo>
                  <a:pt x="2481" y="2332"/>
                  <a:pt x="2483" y="2327"/>
                  <a:pt x="2485" y="2322"/>
                </a:cubicBezTo>
                <a:lnTo>
                  <a:pt x="2666" y="2369"/>
                </a:lnTo>
                <a:cubicBezTo>
                  <a:pt x="2663" y="2390"/>
                  <a:pt x="2671" y="2412"/>
                  <a:pt x="2689" y="2426"/>
                </a:cubicBezTo>
                <a:cubicBezTo>
                  <a:pt x="2715" y="2446"/>
                  <a:pt x="2753" y="2441"/>
                  <a:pt x="2773" y="2415"/>
                </a:cubicBezTo>
                <a:cubicBezTo>
                  <a:pt x="2794" y="2389"/>
                  <a:pt x="2789" y="2351"/>
                  <a:pt x="2763" y="2330"/>
                </a:cubicBezTo>
                <a:cubicBezTo>
                  <a:pt x="2737" y="2310"/>
                  <a:pt x="2699" y="2315"/>
                  <a:pt x="2678" y="2341"/>
                </a:cubicBezTo>
                <a:cubicBezTo>
                  <a:pt x="2675" y="2345"/>
                  <a:pt x="2672" y="2350"/>
                  <a:pt x="2670" y="2355"/>
                </a:cubicBezTo>
                <a:lnTo>
                  <a:pt x="2489" y="2308"/>
                </a:lnTo>
                <a:cubicBezTo>
                  <a:pt x="2492" y="2289"/>
                  <a:pt x="2489" y="2270"/>
                  <a:pt x="2479" y="2253"/>
                </a:cubicBezTo>
                <a:cubicBezTo>
                  <a:pt x="2468" y="2235"/>
                  <a:pt x="2451" y="2221"/>
                  <a:pt x="2430" y="2216"/>
                </a:cubicBezTo>
                <a:cubicBezTo>
                  <a:pt x="2408" y="2210"/>
                  <a:pt x="2384" y="2214"/>
                  <a:pt x="2366" y="2226"/>
                </a:cubicBezTo>
                <a:lnTo>
                  <a:pt x="1829" y="1596"/>
                </a:lnTo>
                <a:cubicBezTo>
                  <a:pt x="1907" y="1527"/>
                  <a:pt x="1941" y="1416"/>
                  <a:pt x="1909" y="1310"/>
                </a:cubicBezTo>
                <a:cubicBezTo>
                  <a:pt x="1889" y="1248"/>
                  <a:pt x="1850" y="1198"/>
                  <a:pt x="1800" y="1164"/>
                </a:cubicBezTo>
                <a:lnTo>
                  <a:pt x="2200" y="542"/>
                </a:lnTo>
                <a:cubicBezTo>
                  <a:pt x="2214" y="546"/>
                  <a:pt x="2229" y="547"/>
                  <a:pt x="2244" y="543"/>
                </a:cubicBezTo>
                <a:cubicBezTo>
                  <a:pt x="2264" y="538"/>
                  <a:pt x="2281" y="525"/>
                  <a:pt x="2292" y="507"/>
                </a:cubicBezTo>
                <a:cubicBezTo>
                  <a:pt x="2304" y="488"/>
                  <a:pt x="2307" y="466"/>
                  <a:pt x="2302" y="444"/>
                </a:cubicBezTo>
                <a:cubicBezTo>
                  <a:pt x="2300" y="436"/>
                  <a:pt x="2296" y="429"/>
                  <a:pt x="2292" y="422"/>
                </a:cubicBezTo>
                <a:lnTo>
                  <a:pt x="2710" y="105"/>
                </a:lnTo>
                <a:cubicBezTo>
                  <a:pt x="2725" y="124"/>
                  <a:pt x="2751" y="133"/>
                  <a:pt x="2776" y="125"/>
                </a:cubicBezTo>
                <a:cubicBezTo>
                  <a:pt x="2808" y="114"/>
                  <a:pt x="2825" y="80"/>
                  <a:pt x="2814" y="48"/>
                </a:cubicBezTo>
                <a:cubicBezTo>
                  <a:pt x="2803" y="17"/>
                  <a:pt x="2769" y="0"/>
                  <a:pt x="2738" y="10"/>
                </a:cubicBezTo>
                <a:moveTo>
                  <a:pt x="768" y="1554"/>
                </a:moveTo>
                <a:cubicBezTo>
                  <a:pt x="698" y="1576"/>
                  <a:pt x="622" y="1536"/>
                  <a:pt x="601" y="1466"/>
                </a:cubicBezTo>
                <a:cubicBezTo>
                  <a:pt x="589" y="1429"/>
                  <a:pt x="594" y="1388"/>
                  <a:pt x="615" y="1355"/>
                </a:cubicBezTo>
                <a:cubicBezTo>
                  <a:pt x="632" y="1328"/>
                  <a:pt x="658" y="1307"/>
                  <a:pt x="689" y="1298"/>
                </a:cubicBezTo>
                <a:cubicBezTo>
                  <a:pt x="760" y="1276"/>
                  <a:pt x="835" y="1316"/>
                  <a:pt x="857" y="1386"/>
                </a:cubicBezTo>
                <a:cubicBezTo>
                  <a:pt x="868" y="1423"/>
                  <a:pt x="863" y="1464"/>
                  <a:pt x="843" y="1497"/>
                </a:cubicBezTo>
                <a:cubicBezTo>
                  <a:pt x="826" y="1524"/>
                  <a:pt x="799" y="1544"/>
                  <a:pt x="768" y="1554"/>
                </a:cubicBezTo>
                <a:close/>
                <a:moveTo>
                  <a:pt x="2426" y="2230"/>
                </a:moveTo>
                <a:cubicBezTo>
                  <a:pt x="2444" y="2234"/>
                  <a:pt x="2458" y="2245"/>
                  <a:pt x="2467" y="2261"/>
                </a:cubicBezTo>
                <a:cubicBezTo>
                  <a:pt x="2476" y="2276"/>
                  <a:pt x="2478" y="2294"/>
                  <a:pt x="2474" y="2311"/>
                </a:cubicBezTo>
                <a:cubicBezTo>
                  <a:pt x="2472" y="2318"/>
                  <a:pt x="2469" y="2324"/>
                  <a:pt x="2466" y="2329"/>
                </a:cubicBezTo>
                <a:cubicBezTo>
                  <a:pt x="2451" y="2354"/>
                  <a:pt x="2420" y="2366"/>
                  <a:pt x="2392" y="2358"/>
                </a:cubicBezTo>
                <a:cubicBezTo>
                  <a:pt x="2356" y="2349"/>
                  <a:pt x="2335" y="2312"/>
                  <a:pt x="2345" y="2277"/>
                </a:cubicBezTo>
                <a:cubicBezTo>
                  <a:pt x="2346" y="2270"/>
                  <a:pt x="2349" y="2264"/>
                  <a:pt x="2352" y="2259"/>
                </a:cubicBezTo>
                <a:cubicBezTo>
                  <a:pt x="2368" y="2234"/>
                  <a:pt x="2398" y="2222"/>
                  <a:pt x="2426" y="2230"/>
                </a:cubicBezTo>
                <a:close/>
                <a:moveTo>
                  <a:pt x="2288" y="448"/>
                </a:moveTo>
                <a:cubicBezTo>
                  <a:pt x="2292" y="465"/>
                  <a:pt x="2290" y="484"/>
                  <a:pt x="2280" y="500"/>
                </a:cubicBezTo>
                <a:cubicBezTo>
                  <a:pt x="2271" y="514"/>
                  <a:pt x="2257" y="525"/>
                  <a:pt x="2240" y="529"/>
                </a:cubicBezTo>
                <a:cubicBezTo>
                  <a:pt x="2204" y="538"/>
                  <a:pt x="2168" y="517"/>
                  <a:pt x="2159" y="481"/>
                </a:cubicBezTo>
                <a:cubicBezTo>
                  <a:pt x="2154" y="463"/>
                  <a:pt x="2157" y="445"/>
                  <a:pt x="2166" y="429"/>
                </a:cubicBezTo>
                <a:cubicBezTo>
                  <a:pt x="2173" y="418"/>
                  <a:pt x="2184" y="409"/>
                  <a:pt x="2196" y="404"/>
                </a:cubicBezTo>
                <a:lnTo>
                  <a:pt x="2196" y="404"/>
                </a:lnTo>
                <a:lnTo>
                  <a:pt x="2207" y="400"/>
                </a:lnTo>
                <a:cubicBezTo>
                  <a:pt x="2224" y="396"/>
                  <a:pt x="2242" y="398"/>
                  <a:pt x="2257" y="407"/>
                </a:cubicBezTo>
                <a:cubicBezTo>
                  <a:pt x="2272" y="416"/>
                  <a:pt x="2283" y="430"/>
                  <a:pt x="2288" y="448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121006054" name="Google Shape;30;p99"/>
          <p:cNvSpPr/>
          <p:nvPr/>
        </p:nvSpPr>
        <p:spPr bwMode="auto">
          <a:xfrm rot="-8360991">
            <a:off x="6899821" y="2238847"/>
            <a:ext cx="1098873" cy="816415"/>
          </a:xfrm>
          <a:custGeom>
            <a:avLst/>
            <a:gdLst/>
            <a:ahLst/>
            <a:cxnLst/>
            <a:rect l="l" t="t" r="r" b="b"/>
            <a:pathLst>
              <a:path w="1875" h="1391" fill="norm" stroke="1" extrusionOk="0">
                <a:moveTo>
                  <a:pt x="1630" y="215"/>
                </a:moveTo>
                <a:cubicBezTo>
                  <a:pt x="1513" y="216"/>
                  <a:pt x="1415" y="300"/>
                  <a:pt x="1393" y="410"/>
                </a:cubicBezTo>
                <a:lnTo>
                  <a:pt x="898" y="314"/>
                </a:lnTo>
                <a:cubicBezTo>
                  <a:pt x="900" y="294"/>
                  <a:pt x="894" y="273"/>
                  <a:pt x="881" y="256"/>
                </a:cubicBezTo>
                <a:cubicBezTo>
                  <a:pt x="853" y="220"/>
                  <a:pt x="802" y="214"/>
                  <a:pt x="767" y="242"/>
                </a:cubicBezTo>
                <a:lnTo>
                  <a:pt x="766" y="243"/>
                </a:lnTo>
                <a:lnTo>
                  <a:pt x="655" y="110"/>
                </a:lnTo>
                <a:cubicBezTo>
                  <a:pt x="658" y="107"/>
                  <a:pt x="661" y="103"/>
                  <a:pt x="664" y="99"/>
                </a:cubicBezTo>
                <a:cubicBezTo>
                  <a:pt x="680" y="69"/>
                  <a:pt x="669" y="33"/>
                  <a:pt x="640" y="17"/>
                </a:cubicBezTo>
                <a:cubicBezTo>
                  <a:pt x="611" y="0"/>
                  <a:pt x="574" y="11"/>
                  <a:pt x="558" y="40"/>
                </a:cubicBezTo>
                <a:cubicBezTo>
                  <a:pt x="542" y="69"/>
                  <a:pt x="552" y="106"/>
                  <a:pt x="582" y="122"/>
                </a:cubicBezTo>
                <a:cubicBezTo>
                  <a:pt x="602" y="133"/>
                  <a:pt x="626" y="131"/>
                  <a:pt x="644" y="120"/>
                </a:cubicBezTo>
                <a:lnTo>
                  <a:pt x="756" y="253"/>
                </a:lnTo>
                <a:cubicBezTo>
                  <a:pt x="753" y="256"/>
                  <a:pt x="750" y="259"/>
                  <a:pt x="748" y="263"/>
                </a:cubicBezTo>
                <a:cubicBezTo>
                  <a:pt x="737" y="281"/>
                  <a:pt x="734" y="302"/>
                  <a:pt x="738" y="321"/>
                </a:cubicBezTo>
                <a:lnTo>
                  <a:pt x="124" y="491"/>
                </a:lnTo>
                <a:cubicBezTo>
                  <a:pt x="122" y="487"/>
                  <a:pt x="121" y="484"/>
                  <a:pt x="119" y="481"/>
                </a:cubicBezTo>
                <a:cubicBezTo>
                  <a:pt x="100" y="453"/>
                  <a:pt x="62" y="446"/>
                  <a:pt x="35" y="464"/>
                </a:cubicBezTo>
                <a:cubicBezTo>
                  <a:pt x="7" y="483"/>
                  <a:pt x="0" y="520"/>
                  <a:pt x="19" y="548"/>
                </a:cubicBezTo>
                <a:cubicBezTo>
                  <a:pt x="37" y="576"/>
                  <a:pt x="75" y="583"/>
                  <a:pt x="102" y="564"/>
                </a:cubicBezTo>
                <a:cubicBezTo>
                  <a:pt x="123" y="551"/>
                  <a:pt x="132" y="527"/>
                  <a:pt x="128" y="504"/>
                </a:cubicBezTo>
                <a:lnTo>
                  <a:pt x="742" y="335"/>
                </a:lnTo>
                <a:cubicBezTo>
                  <a:pt x="744" y="342"/>
                  <a:pt x="748" y="349"/>
                  <a:pt x="753" y="355"/>
                </a:cubicBezTo>
                <a:cubicBezTo>
                  <a:pt x="781" y="391"/>
                  <a:pt x="832" y="397"/>
                  <a:pt x="867" y="369"/>
                </a:cubicBezTo>
                <a:cubicBezTo>
                  <a:pt x="875" y="363"/>
                  <a:pt x="881" y="356"/>
                  <a:pt x="886" y="348"/>
                </a:cubicBezTo>
                <a:cubicBezTo>
                  <a:pt x="890" y="342"/>
                  <a:pt x="893" y="335"/>
                  <a:pt x="895" y="328"/>
                </a:cubicBezTo>
                <a:lnTo>
                  <a:pt x="1391" y="425"/>
                </a:lnTo>
                <a:cubicBezTo>
                  <a:pt x="1390" y="436"/>
                  <a:pt x="1389" y="447"/>
                  <a:pt x="1389" y="459"/>
                </a:cubicBezTo>
                <a:cubicBezTo>
                  <a:pt x="1389" y="533"/>
                  <a:pt x="1423" y="600"/>
                  <a:pt x="1476" y="644"/>
                </a:cubicBezTo>
                <a:lnTo>
                  <a:pt x="1121" y="1097"/>
                </a:lnTo>
                <a:cubicBezTo>
                  <a:pt x="1121" y="1097"/>
                  <a:pt x="1122" y="1097"/>
                  <a:pt x="1118" y="1095"/>
                </a:cubicBezTo>
                <a:cubicBezTo>
                  <a:pt x="1083" y="1077"/>
                  <a:pt x="1043" y="1073"/>
                  <a:pt x="1005" y="1084"/>
                </a:cubicBezTo>
                <a:cubicBezTo>
                  <a:pt x="970" y="1095"/>
                  <a:pt x="941" y="1118"/>
                  <a:pt x="922" y="1148"/>
                </a:cubicBezTo>
                <a:cubicBezTo>
                  <a:pt x="900" y="1185"/>
                  <a:pt x="894" y="1229"/>
                  <a:pt x="907" y="1270"/>
                </a:cubicBezTo>
                <a:cubicBezTo>
                  <a:pt x="918" y="1308"/>
                  <a:pt x="944" y="1339"/>
                  <a:pt x="979" y="1357"/>
                </a:cubicBezTo>
                <a:cubicBezTo>
                  <a:pt x="1014" y="1376"/>
                  <a:pt x="1054" y="1380"/>
                  <a:pt x="1092" y="1368"/>
                </a:cubicBezTo>
                <a:cubicBezTo>
                  <a:pt x="1126" y="1357"/>
                  <a:pt x="1156" y="1335"/>
                  <a:pt x="1175" y="1304"/>
                </a:cubicBezTo>
                <a:cubicBezTo>
                  <a:pt x="1182" y="1293"/>
                  <a:pt x="1187" y="1281"/>
                  <a:pt x="1191" y="1268"/>
                </a:cubicBezTo>
                <a:lnTo>
                  <a:pt x="1383" y="1315"/>
                </a:lnTo>
                <a:cubicBezTo>
                  <a:pt x="1382" y="1328"/>
                  <a:pt x="1384" y="1341"/>
                  <a:pt x="1391" y="1353"/>
                </a:cubicBezTo>
                <a:cubicBezTo>
                  <a:pt x="1409" y="1382"/>
                  <a:pt x="1446" y="1391"/>
                  <a:pt x="1474" y="1373"/>
                </a:cubicBezTo>
                <a:cubicBezTo>
                  <a:pt x="1503" y="1356"/>
                  <a:pt x="1512" y="1319"/>
                  <a:pt x="1494" y="1291"/>
                </a:cubicBezTo>
                <a:cubicBezTo>
                  <a:pt x="1477" y="1262"/>
                  <a:pt x="1440" y="1253"/>
                  <a:pt x="1412" y="1270"/>
                </a:cubicBezTo>
                <a:cubicBezTo>
                  <a:pt x="1400" y="1278"/>
                  <a:pt x="1391" y="1289"/>
                  <a:pt x="1387" y="1301"/>
                </a:cubicBezTo>
                <a:lnTo>
                  <a:pt x="1194" y="1254"/>
                </a:lnTo>
                <a:cubicBezTo>
                  <a:pt x="1198" y="1231"/>
                  <a:pt x="1197" y="1206"/>
                  <a:pt x="1190" y="1182"/>
                </a:cubicBezTo>
                <a:cubicBezTo>
                  <a:pt x="1180" y="1150"/>
                  <a:pt x="1160" y="1123"/>
                  <a:pt x="1133" y="1104"/>
                </a:cubicBezTo>
                <a:lnTo>
                  <a:pt x="1487" y="653"/>
                </a:lnTo>
                <a:cubicBezTo>
                  <a:pt x="1528" y="683"/>
                  <a:pt x="1578" y="701"/>
                  <a:pt x="1633" y="701"/>
                </a:cubicBezTo>
                <a:cubicBezTo>
                  <a:pt x="1767" y="700"/>
                  <a:pt x="1875" y="591"/>
                  <a:pt x="1874" y="457"/>
                </a:cubicBezTo>
                <a:cubicBezTo>
                  <a:pt x="1874" y="323"/>
                  <a:pt x="1764" y="214"/>
                  <a:pt x="1630" y="215"/>
                </a:cubicBezTo>
                <a:moveTo>
                  <a:pt x="858" y="358"/>
                </a:moveTo>
                <a:cubicBezTo>
                  <a:pt x="829" y="381"/>
                  <a:pt x="787" y="376"/>
                  <a:pt x="764" y="347"/>
                </a:cubicBezTo>
                <a:cubicBezTo>
                  <a:pt x="747" y="325"/>
                  <a:pt x="746" y="294"/>
                  <a:pt x="760" y="270"/>
                </a:cubicBezTo>
                <a:cubicBezTo>
                  <a:pt x="764" y="264"/>
                  <a:pt x="770" y="258"/>
                  <a:pt x="776" y="253"/>
                </a:cubicBezTo>
                <a:cubicBezTo>
                  <a:pt x="805" y="230"/>
                  <a:pt x="847" y="235"/>
                  <a:pt x="870" y="264"/>
                </a:cubicBezTo>
                <a:cubicBezTo>
                  <a:pt x="887" y="286"/>
                  <a:pt x="888" y="317"/>
                  <a:pt x="874" y="341"/>
                </a:cubicBezTo>
                <a:cubicBezTo>
                  <a:pt x="870" y="347"/>
                  <a:pt x="864" y="353"/>
                  <a:pt x="858" y="358"/>
                </a:cubicBezTo>
                <a:moveTo>
                  <a:pt x="1176" y="1187"/>
                </a:moveTo>
                <a:cubicBezTo>
                  <a:pt x="1188" y="1224"/>
                  <a:pt x="1183" y="1264"/>
                  <a:pt x="1162" y="1297"/>
                </a:cubicBezTo>
                <a:cubicBezTo>
                  <a:pt x="1145" y="1324"/>
                  <a:pt x="1119" y="1345"/>
                  <a:pt x="1088" y="1354"/>
                </a:cubicBezTo>
                <a:cubicBezTo>
                  <a:pt x="1054" y="1365"/>
                  <a:pt x="1017" y="1361"/>
                  <a:pt x="986" y="1345"/>
                </a:cubicBezTo>
                <a:cubicBezTo>
                  <a:pt x="954" y="1328"/>
                  <a:pt x="931" y="1300"/>
                  <a:pt x="920" y="1266"/>
                </a:cubicBezTo>
                <a:cubicBezTo>
                  <a:pt x="909" y="1229"/>
                  <a:pt x="914" y="1189"/>
                  <a:pt x="935" y="1156"/>
                </a:cubicBezTo>
                <a:cubicBezTo>
                  <a:pt x="952" y="1128"/>
                  <a:pt x="978" y="1108"/>
                  <a:pt x="1009" y="1098"/>
                </a:cubicBezTo>
                <a:cubicBezTo>
                  <a:pt x="1043" y="1088"/>
                  <a:pt x="1079" y="1091"/>
                  <a:pt x="1111" y="1108"/>
                </a:cubicBezTo>
                <a:cubicBezTo>
                  <a:pt x="1143" y="1124"/>
                  <a:pt x="1166" y="1152"/>
                  <a:pt x="1176" y="1187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812894849" name="Google Shape;31;p99"/>
          <p:cNvSpPr/>
          <p:nvPr/>
        </p:nvSpPr>
        <p:spPr bwMode="auto">
          <a:xfrm rot="2654194">
            <a:off x="1796542" y="2757811"/>
            <a:ext cx="1411316" cy="1197055"/>
          </a:xfrm>
          <a:custGeom>
            <a:avLst/>
            <a:gdLst/>
            <a:ahLst/>
            <a:cxnLst/>
            <a:rect l="l" t="t" r="r" b="b"/>
            <a:pathLst>
              <a:path w="2407" h="2041" fill="norm" stroke="1" extrusionOk="0">
                <a:moveTo>
                  <a:pt x="1839" y="703"/>
                </a:moveTo>
                <a:cubicBezTo>
                  <a:pt x="1810" y="720"/>
                  <a:pt x="1801" y="757"/>
                  <a:pt x="1819" y="786"/>
                </a:cubicBezTo>
                <a:cubicBezTo>
                  <a:pt x="1835" y="812"/>
                  <a:pt x="1867" y="822"/>
                  <a:pt x="1895" y="809"/>
                </a:cubicBezTo>
                <a:lnTo>
                  <a:pt x="2166" y="1222"/>
                </a:lnTo>
                <a:cubicBezTo>
                  <a:pt x="2128" y="1250"/>
                  <a:pt x="2106" y="1296"/>
                  <a:pt x="2109" y="1343"/>
                </a:cubicBezTo>
                <a:lnTo>
                  <a:pt x="1042" y="1460"/>
                </a:lnTo>
                <a:cubicBezTo>
                  <a:pt x="1040" y="1445"/>
                  <a:pt x="1037" y="1429"/>
                  <a:pt x="1032" y="1414"/>
                </a:cubicBezTo>
                <a:cubicBezTo>
                  <a:pt x="993" y="1286"/>
                  <a:pt x="857" y="1214"/>
                  <a:pt x="729" y="1254"/>
                </a:cubicBezTo>
                <a:cubicBezTo>
                  <a:pt x="725" y="1255"/>
                  <a:pt x="721" y="1257"/>
                  <a:pt x="717" y="1258"/>
                </a:cubicBezTo>
                <a:lnTo>
                  <a:pt x="619" y="1015"/>
                </a:lnTo>
                <a:cubicBezTo>
                  <a:pt x="681" y="984"/>
                  <a:pt x="713" y="914"/>
                  <a:pt x="692" y="846"/>
                </a:cubicBezTo>
                <a:cubicBezTo>
                  <a:pt x="678" y="800"/>
                  <a:pt x="641" y="766"/>
                  <a:pt x="598" y="753"/>
                </a:cubicBezTo>
                <a:cubicBezTo>
                  <a:pt x="645" y="545"/>
                  <a:pt x="708" y="252"/>
                  <a:pt x="734" y="128"/>
                </a:cubicBezTo>
                <a:cubicBezTo>
                  <a:pt x="757" y="130"/>
                  <a:pt x="779" y="120"/>
                  <a:pt x="791" y="99"/>
                </a:cubicBezTo>
                <a:cubicBezTo>
                  <a:pt x="808" y="71"/>
                  <a:pt x="799" y="34"/>
                  <a:pt x="770" y="17"/>
                </a:cubicBezTo>
                <a:cubicBezTo>
                  <a:pt x="742" y="0"/>
                  <a:pt x="705" y="9"/>
                  <a:pt x="688" y="38"/>
                </a:cubicBezTo>
                <a:cubicBezTo>
                  <a:pt x="671" y="66"/>
                  <a:pt x="680" y="103"/>
                  <a:pt x="709" y="120"/>
                </a:cubicBezTo>
                <a:cubicBezTo>
                  <a:pt x="712" y="123"/>
                  <a:pt x="716" y="124"/>
                  <a:pt x="720" y="126"/>
                </a:cubicBezTo>
                <a:cubicBezTo>
                  <a:pt x="694" y="249"/>
                  <a:pt x="631" y="542"/>
                  <a:pt x="584" y="749"/>
                </a:cubicBezTo>
                <a:cubicBezTo>
                  <a:pt x="562" y="745"/>
                  <a:pt x="538" y="746"/>
                  <a:pt x="515" y="753"/>
                </a:cubicBezTo>
                <a:cubicBezTo>
                  <a:pt x="505" y="756"/>
                  <a:pt x="496" y="760"/>
                  <a:pt x="487" y="765"/>
                </a:cubicBezTo>
                <a:lnTo>
                  <a:pt x="421" y="657"/>
                </a:lnTo>
                <a:cubicBezTo>
                  <a:pt x="429" y="652"/>
                  <a:pt x="436" y="646"/>
                  <a:pt x="441" y="638"/>
                </a:cubicBezTo>
                <a:lnTo>
                  <a:pt x="443" y="634"/>
                </a:lnTo>
                <a:cubicBezTo>
                  <a:pt x="466" y="597"/>
                  <a:pt x="456" y="549"/>
                  <a:pt x="421" y="525"/>
                </a:cubicBezTo>
                <a:cubicBezTo>
                  <a:pt x="403" y="512"/>
                  <a:pt x="381" y="508"/>
                  <a:pt x="360" y="512"/>
                </a:cubicBezTo>
                <a:cubicBezTo>
                  <a:pt x="341" y="515"/>
                  <a:pt x="325" y="525"/>
                  <a:pt x="313" y="539"/>
                </a:cubicBezTo>
                <a:cubicBezTo>
                  <a:pt x="251" y="493"/>
                  <a:pt x="171" y="433"/>
                  <a:pt x="121" y="394"/>
                </a:cubicBezTo>
                <a:cubicBezTo>
                  <a:pt x="132" y="376"/>
                  <a:pt x="132" y="352"/>
                  <a:pt x="120" y="332"/>
                </a:cubicBezTo>
                <a:cubicBezTo>
                  <a:pt x="102" y="304"/>
                  <a:pt x="65" y="296"/>
                  <a:pt x="37" y="313"/>
                </a:cubicBezTo>
                <a:cubicBezTo>
                  <a:pt x="8" y="331"/>
                  <a:pt x="0" y="368"/>
                  <a:pt x="18" y="397"/>
                </a:cubicBezTo>
                <a:cubicBezTo>
                  <a:pt x="36" y="425"/>
                  <a:pt x="73" y="433"/>
                  <a:pt x="101" y="415"/>
                </a:cubicBezTo>
                <a:cubicBezTo>
                  <a:pt x="105" y="413"/>
                  <a:pt x="109" y="410"/>
                  <a:pt x="112" y="406"/>
                </a:cubicBezTo>
                <a:cubicBezTo>
                  <a:pt x="147" y="433"/>
                  <a:pt x="206" y="477"/>
                  <a:pt x="304" y="551"/>
                </a:cubicBezTo>
                <a:cubicBezTo>
                  <a:pt x="284" y="587"/>
                  <a:pt x="294" y="634"/>
                  <a:pt x="328" y="658"/>
                </a:cubicBezTo>
                <a:cubicBezTo>
                  <a:pt x="346" y="670"/>
                  <a:pt x="368" y="675"/>
                  <a:pt x="389" y="671"/>
                </a:cubicBezTo>
                <a:cubicBezTo>
                  <a:pt x="396" y="670"/>
                  <a:pt x="402" y="667"/>
                  <a:pt x="409" y="665"/>
                </a:cubicBezTo>
                <a:lnTo>
                  <a:pt x="475" y="773"/>
                </a:lnTo>
                <a:cubicBezTo>
                  <a:pt x="427" y="808"/>
                  <a:pt x="404" y="870"/>
                  <a:pt x="422" y="930"/>
                </a:cubicBezTo>
                <a:cubicBezTo>
                  <a:pt x="445" y="1004"/>
                  <a:pt x="524" y="1046"/>
                  <a:pt x="599" y="1023"/>
                </a:cubicBezTo>
                <a:cubicBezTo>
                  <a:pt x="601" y="1022"/>
                  <a:pt x="604" y="1021"/>
                  <a:pt x="606" y="1020"/>
                </a:cubicBezTo>
                <a:lnTo>
                  <a:pt x="703" y="1263"/>
                </a:lnTo>
                <a:cubicBezTo>
                  <a:pt x="591" y="1312"/>
                  <a:pt x="531" y="1438"/>
                  <a:pt x="568" y="1557"/>
                </a:cubicBezTo>
                <a:cubicBezTo>
                  <a:pt x="608" y="1685"/>
                  <a:pt x="744" y="1757"/>
                  <a:pt x="872" y="1718"/>
                </a:cubicBezTo>
                <a:cubicBezTo>
                  <a:pt x="980" y="1684"/>
                  <a:pt x="1047" y="1582"/>
                  <a:pt x="1042" y="1475"/>
                </a:cubicBezTo>
                <a:lnTo>
                  <a:pt x="2110" y="1358"/>
                </a:lnTo>
                <a:cubicBezTo>
                  <a:pt x="2111" y="1364"/>
                  <a:pt x="2113" y="1371"/>
                  <a:pt x="2115" y="1377"/>
                </a:cubicBezTo>
                <a:cubicBezTo>
                  <a:pt x="2126" y="1413"/>
                  <a:pt x="2150" y="1441"/>
                  <a:pt x="2180" y="1458"/>
                </a:cubicBezTo>
                <a:lnTo>
                  <a:pt x="1935" y="1916"/>
                </a:lnTo>
                <a:cubicBezTo>
                  <a:pt x="1920" y="1910"/>
                  <a:pt x="1902" y="1910"/>
                  <a:pt x="1886" y="1918"/>
                </a:cubicBezTo>
                <a:cubicBezTo>
                  <a:pt x="1856" y="1933"/>
                  <a:pt x="1844" y="1969"/>
                  <a:pt x="1859" y="1999"/>
                </a:cubicBezTo>
                <a:cubicBezTo>
                  <a:pt x="1873" y="2029"/>
                  <a:pt x="1910" y="2041"/>
                  <a:pt x="1939" y="2026"/>
                </a:cubicBezTo>
                <a:cubicBezTo>
                  <a:pt x="1969" y="2011"/>
                  <a:pt x="1982" y="1975"/>
                  <a:pt x="1967" y="1945"/>
                </a:cubicBezTo>
                <a:cubicBezTo>
                  <a:pt x="1962" y="1936"/>
                  <a:pt x="1955" y="1929"/>
                  <a:pt x="1948" y="1923"/>
                </a:cubicBezTo>
                <a:lnTo>
                  <a:pt x="2193" y="1465"/>
                </a:lnTo>
                <a:cubicBezTo>
                  <a:pt x="2223" y="1478"/>
                  <a:pt x="2258" y="1481"/>
                  <a:pt x="2291" y="1470"/>
                </a:cubicBezTo>
                <a:cubicBezTo>
                  <a:pt x="2366" y="1447"/>
                  <a:pt x="2407" y="1368"/>
                  <a:pt x="2384" y="1294"/>
                </a:cubicBezTo>
                <a:cubicBezTo>
                  <a:pt x="2361" y="1219"/>
                  <a:pt x="2282" y="1177"/>
                  <a:pt x="2208" y="1200"/>
                </a:cubicBezTo>
                <a:cubicBezTo>
                  <a:pt x="2197" y="1204"/>
                  <a:pt x="2187" y="1208"/>
                  <a:pt x="2178" y="1214"/>
                </a:cubicBezTo>
                <a:lnTo>
                  <a:pt x="1907" y="802"/>
                </a:lnTo>
                <a:cubicBezTo>
                  <a:pt x="1931" y="783"/>
                  <a:pt x="1938" y="750"/>
                  <a:pt x="1922" y="723"/>
                </a:cubicBezTo>
                <a:cubicBezTo>
                  <a:pt x="1904" y="695"/>
                  <a:pt x="1867" y="686"/>
                  <a:pt x="1839" y="703"/>
                </a:cubicBezTo>
                <a:close/>
                <a:moveTo>
                  <a:pt x="336" y="646"/>
                </a:moveTo>
                <a:cubicBezTo>
                  <a:pt x="307" y="626"/>
                  <a:pt x="299" y="586"/>
                  <a:pt x="318" y="556"/>
                </a:cubicBezTo>
                <a:lnTo>
                  <a:pt x="320" y="553"/>
                </a:lnTo>
                <a:cubicBezTo>
                  <a:pt x="330" y="539"/>
                  <a:pt x="345" y="529"/>
                  <a:pt x="363" y="526"/>
                </a:cubicBezTo>
                <a:cubicBezTo>
                  <a:pt x="380" y="522"/>
                  <a:pt x="398" y="526"/>
                  <a:pt x="413" y="537"/>
                </a:cubicBezTo>
                <a:cubicBezTo>
                  <a:pt x="443" y="557"/>
                  <a:pt x="451" y="599"/>
                  <a:pt x="429" y="629"/>
                </a:cubicBezTo>
                <a:cubicBezTo>
                  <a:pt x="425" y="636"/>
                  <a:pt x="419" y="642"/>
                  <a:pt x="412" y="646"/>
                </a:cubicBezTo>
                <a:lnTo>
                  <a:pt x="407" y="649"/>
                </a:lnTo>
                <a:cubicBezTo>
                  <a:pt x="401" y="653"/>
                  <a:pt x="394" y="656"/>
                  <a:pt x="386" y="657"/>
                </a:cubicBezTo>
                <a:cubicBezTo>
                  <a:pt x="369" y="660"/>
                  <a:pt x="351" y="656"/>
                  <a:pt x="336" y="646"/>
                </a:cubicBezTo>
                <a:close/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669285351" name="Google Shape;32;p99"/>
          <p:cNvSpPr/>
          <p:nvPr/>
        </p:nvSpPr>
        <p:spPr bwMode="auto">
          <a:xfrm rot="2654194">
            <a:off x="4906581" y="2127987"/>
            <a:ext cx="1435015" cy="2054098"/>
          </a:xfrm>
          <a:custGeom>
            <a:avLst/>
            <a:gdLst/>
            <a:ahLst/>
            <a:cxnLst/>
            <a:rect l="l" t="t" r="r" b="b"/>
            <a:pathLst>
              <a:path w="2448" h="3502" fill="norm" stroke="1" extrusionOk="0">
                <a:moveTo>
                  <a:pt x="2133" y="345"/>
                </a:moveTo>
                <a:cubicBezTo>
                  <a:pt x="2099" y="356"/>
                  <a:pt x="2069" y="379"/>
                  <a:pt x="2050" y="409"/>
                </a:cubicBezTo>
                <a:cubicBezTo>
                  <a:pt x="2042" y="423"/>
                  <a:pt x="2036" y="438"/>
                  <a:pt x="2032" y="453"/>
                </a:cubicBezTo>
                <a:lnTo>
                  <a:pt x="1671" y="398"/>
                </a:lnTo>
                <a:cubicBezTo>
                  <a:pt x="1673" y="363"/>
                  <a:pt x="1651" y="331"/>
                  <a:pt x="1616" y="322"/>
                </a:cubicBezTo>
                <a:cubicBezTo>
                  <a:pt x="1610" y="320"/>
                  <a:pt x="1604" y="319"/>
                  <a:pt x="1598" y="319"/>
                </a:cubicBezTo>
                <a:lnTo>
                  <a:pt x="1569" y="127"/>
                </a:lnTo>
                <a:cubicBezTo>
                  <a:pt x="1574" y="126"/>
                  <a:pt x="1578" y="124"/>
                  <a:pt x="1582" y="122"/>
                </a:cubicBezTo>
                <a:cubicBezTo>
                  <a:pt x="1611" y="106"/>
                  <a:pt x="1622" y="69"/>
                  <a:pt x="1606" y="40"/>
                </a:cubicBezTo>
                <a:cubicBezTo>
                  <a:pt x="1590" y="11"/>
                  <a:pt x="1554" y="0"/>
                  <a:pt x="1524" y="16"/>
                </a:cubicBezTo>
                <a:cubicBezTo>
                  <a:pt x="1495" y="32"/>
                  <a:pt x="1484" y="69"/>
                  <a:pt x="1500" y="98"/>
                </a:cubicBezTo>
                <a:cubicBezTo>
                  <a:pt x="1512" y="119"/>
                  <a:pt x="1533" y="130"/>
                  <a:pt x="1555" y="129"/>
                </a:cubicBezTo>
                <a:lnTo>
                  <a:pt x="1583" y="321"/>
                </a:lnTo>
                <a:cubicBezTo>
                  <a:pt x="1556" y="326"/>
                  <a:pt x="1533" y="346"/>
                  <a:pt x="1526" y="374"/>
                </a:cubicBezTo>
                <a:cubicBezTo>
                  <a:pt x="1515" y="413"/>
                  <a:pt x="1539" y="454"/>
                  <a:pt x="1578" y="464"/>
                </a:cubicBezTo>
                <a:cubicBezTo>
                  <a:pt x="1618" y="475"/>
                  <a:pt x="1658" y="452"/>
                  <a:pt x="1669" y="412"/>
                </a:cubicBezTo>
                <a:lnTo>
                  <a:pt x="1669" y="412"/>
                </a:lnTo>
                <a:lnTo>
                  <a:pt x="2030" y="467"/>
                </a:lnTo>
                <a:cubicBezTo>
                  <a:pt x="2027" y="488"/>
                  <a:pt x="2028" y="510"/>
                  <a:pt x="2035" y="531"/>
                </a:cubicBezTo>
                <a:cubicBezTo>
                  <a:pt x="2047" y="569"/>
                  <a:pt x="2072" y="600"/>
                  <a:pt x="2107" y="618"/>
                </a:cubicBezTo>
                <a:lnTo>
                  <a:pt x="2107" y="618"/>
                </a:lnTo>
                <a:lnTo>
                  <a:pt x="1654" y="1450"/>
                </a:lnTo>
                <a:cubicBezTo>
                  <a:pt x="1592" y="1418"/>
                  <a:pt x="1518" y="1410"/>
                  <a:pt x="1447" y="1432"/>
                </a:cubicBezTo>
                <a:cubicBezTo>
                  <a:pt x="1302" y="1477"/>
                  <a:pt x="1220" y="1631"/>
                  <a:pt x="1265" y="1776"/>
                </a:cubicBezTo>
                <a:cubicBezTo>
                  <a:pt x="1272" y="1798"/>
                  <a:pt x="1281" y="1818"/>
                  <a:pt x="1293" y="1837"/>
                </a:cubicBezTo>
                <a:lnTo>
                  <a:pt x="786" y="2159"/>
                </a:lnTo>
                <a:cubicBezTo>
                  <a:pt x="760" y="2122"/>
                  <a:pt x="719" y="2099"/>
                  <a:pt x="675" y="2096"/>
                </a:cubicBezTo>
                <a:lnTo>
                  <a:pt x="721" y="1724"/>
                </a:lnTo>
                <a:cubicBezTo>
                  <a:pt x="756" y="1725"/>
                  <a:pt x="787" y="1702"/>
                  <a:pt x="796" y="1667"/>
                </a:cubicBezTo>
                <a:cubicBezTo>
                  <a:pt x="802" y="1641"/>
                  <a:pt x="793" y="1614"/>
                  <a:pt x="775" y="1597"/>
                </a:cubicBezTo>
                <a:lnTo>
                  <a:pt x="1158" y="1105"/>
                </a:lnTo>
                <a:cubicBezTo>
                  <a:pt x="1165" y="1109"/>
                  <a:pt x="1172" y="1112"/>
                  <a:pt x="1180" y="1113"/>
                </a:cubicBezTo>
                <a:cubicBezTo>
                  <a:pt x="1213" y="1119"/>
                  <a:pt x="1244" y="1096"/>
                  <a:pt x="1249" y="1063"/>
                </a:cubicBezTo>
                <a:cubicBezTo>
                  <a:pt x="1254" y="1031"/>
                  <a:pt x="1232" y="999"/>
                  <a:pt x="1199" y="994"/>
                </a:cubicBezTo>
                <a:cubicBezTo>
                  <a:pt x="1167" y="989"/>
                  <a:pt x="1135" y="1011"/>
                  <a:pt x="1130" y="1044"/>
                </a:cubicBezTo>
                <a:cubicBezTo>
                  <a:pt x="1127" y="1064"/>
                  <a:pt x="1134" y="1083"/>
                  <a:pt x="1147" y="1096"/>
                </a:cubicBezTo>
                <a:lnTo>
                  <a:pt x="763" y="1588"/>
                </a:lnTo>
                <a:cubicBezTo>
                  <a:pt x="756" y="1584"/>
                  <a:pt x="749" y="1580"/>
                  <a:pt x="741" y="1578"/>
                </a:cubicBezTo>
                <a:cubicBezTo>
                  <a:pt x="711" y="1571"/>
                  <a:pt x="680" y="1583"/>
                  <a:pt x="663" y="1607"/>
                </a:cubicBezTo>
                <a:lnTo>
                  <a:pt x="482" y="1505"/>
                </a:lnTo>
                <a:cubicBezTo>
                  <a:pt x="484" y="1500"/>
                  <a:pt x="486" y="1496"/>
                  <a:pt x="486" y="1491"/>
                </a:cubicBezTo>
                <a:cubicBezTo>
                  <a:pt x="492" y="1458"/>
                  <a:pt x="470" y="1427"/>
                  <a:pt x="437" y="1422"/>
                </a:cubicBezTo>
                <a:cubicBezTo>
                  <a:pt x="404" y="1416"/>
                  <a:pt x="373" y="1439"/>
                  <a:pt x="367" y="1471"/>
                </a:cubicBezTo>
                <a:cubicBezTo>
                  <a:pt x="362" y="1504"/>
                  <a:pt x="384" y="1535"/>
                  <a:pt x="417" y="1541"/>
                </a:cubicBezTo>
                <a:cubicBezTo>
                  <a:pt x="440" y="1545"/>
                  <a:pt x="462" y="1535"/>
                  <a:pt x="475" y="1517"/>
                </a:cubicBezTo>
                <a:lnTo>
                  <a:pt x="656" y="1620"/>
                </a:lnTo>
                <a:cubicBezTo>
                  <a:pt x="655" y="1624"/>
                  <a:pt x="653" y="1628"/>
                  <a:pt x="652" y="1633"/>
                </a:cubicBezTo>
                <a:cubicBezTo>
                  <a:pt x="642" y="1673"/>
                  <a:pt x="667" y="1712"/>
                  <a:pt x="707" y="1722"/>
                </a:cubicBezTo>
                <a:lnTo>
                  <a:pt x="707" y="1722"/>
                </a:lnTo>
                <a:lnTo>
                  <a:pt x="660" y="2096"/>
                </a:lnTo>
                <a:cubicBezTo>
                  <a:pt x="647" y="2096"/>
                  <a:pt x="634" y="2098"/>
                  <a:pt x="621" y="2102"/>
                </a:cubicBezTo>
                <a:cubicBezTo>
                  <a:pt x="587" y="2113"/>
                  <a:pt x="557" y="2136"/>
                  <a:pt x="539" y="2166"/>
                </a:cubicBezTo>
                <a:cubicBezTo>
                  <a:pt x="516" y="2203"/>
                  <a:pt x="510" y="2247"/>
                  <a:pt x="523" y="2288"/>
                </a:cubicBezTo>
                <a:cubicBezTo>
                  <a:pt x="528" y="2305"/>
                  <a:pt x="537" y="2321"/>
                  <a:pt x="547" y="2335"/>
                </a:cubicBezTo>
                <a:lnTo>
                  <a:pt x="108" y="2682"/>
                </a:lnTo>
                <a:cubicBezTo>
                  <a:pt x="99" y="2673"/>
                  <a:pt x="88" y="2667"/>
                  <a:pt x="75" y="2665"/>
                </a:cubicBezTo>
                <a:cubicBezTo>
                  <a:pt x="42" y="2660"/>
                  <a:pt x="11" y="2682"/>
                  <a:pt x="6" y="2715"/>
                </a:cubicBezTo>
                <a:cubicBezTo>
                  <a:pt x="0" y="2748"/>
                  <a:pt x="22" y="2779"/>
                  <a:pt x="55" y="2784"/>
                </a:cubicBezTo>
                <a:cubicBezTo>
                  <a:pt x="88" y="2790"/>
                  <a:pt x="119" y="2767"/>
                  <a:pt x="125" y="2734"/>
                </a:cubicBezTo>
                <a:cubicBezTo>
                  <a:pt x="127" y="2720"/>
                  <a:pt x="124" y="2705"/>
                  <a:pt x="116" y="2693"/>
                </a:cubicBezTo>
                <a:lnTo>
                  <a:pt x="557" y="2346"/>
                </a:lnTo>
                <a:cubicBezTo>
                  <a:pt x="577" y="2367"/>
                  <a:pt x="604" y="2383"/>
                  <a:pt x="633" y="2389"/>
                </a:cubicBezTo>
                <a:lnTo>
                  <a:pt x="588" y="2593"/>
                </a:lnTo>
                <a:cubicBezTo>
                  <a:pt x="568" y="2591"/>
                  <a:pt x="547" y="2599"/>
                  <a:pt x="534" y="2617"/>
                </a:cubicBezTo>
                <a:cubicBezTo>
                  <a:pt x="514" y="2644"/>
                  <a:pt x="520" y="2682"/>
                  <a:pt x="547" y="2701"/>
                </a:cubicBezTo>
                <a:cubicBezTo>
                  <a:pt x="574" y="2721"/>
                  <a:pt x="612" y="2715"/>
                  <a:pt x="631" y="2688"/>
                </a:cubicBezTo>
                <a:cubicBezTo>
                  <a:pt x="651" y="2662"/>
                  <a:pt x="645" y="2624"/>
                  <a:pt x="619" y="2604"/>
                </a:cubicBezTo>
                <a:cubicBezTo>
                  <a:pt x="614" y="2600"/>
                  <a:pt x="608" y="2598"/>
                  <a:pt x="603" y="2596"/>
                </a:cubicBezTo>
                <a:lnTo>
                  <a:pt x="647" y="2391"/>
                </a:lnTo>
                <a:cubicBezTo>
                  <a:pt x="667" y="2394"/>
                  <a:pt x="688" y="2392"/>
                  <a:pt x="708" y="2386"/>
                </a:cubicBezTo>
                <a:cubicBezTo>
                  <a:pt x="743" y="2375"/>
                  <a:pt x="772" y="2353"/>
                  <a:pt x="791" y="2322"/>
                </a:cubicBezTo>
                <a:cubicBezTo>
                  <a:pt x="813" y="2286"/>
                  <a:pt x="819" y="2241"/>
                  <a:pt x="807" y="2200"/>
                </a:cubicBezTo>
                <a:cubicBezTo>
                  <a:pt x="803" y="2190"/>
                  <a:pt x="799" y="2180"/>
                  <a:pt x="794" y="2171"/>
                </a:cubicBezTo>
                <a:lnTo>
                  <a:pt x="1300" y="1849"/>
                </a:lnTo>
                <a:cubicBezTo>
                  <a:pt x="1354" y="1928"/>
                  <a:pt x="1445" y="1974"/>
                  <a:pt x="1541" y="1970"/>
                </a:cubicBezTo>
                <a:lnTo>
                  <a:pt x="1555" y="2564"/>
                </a:lnTo>
                <a:cubicBezTo>
                  <a:pt x="1533" y="2569"/>
                  <a:pt x="1513" y="2582"/>
                  <a:pt x="1501" y="2601"/>
                </a:cubicBezTo>
                <a:cubicBezTo>
                  <a:pt x="1497" y="2608"/>
                  <a:pt x="1494" y="2615"/>
                  <a:pt x="1492" y="2623"/>
                </a:cubicBezTo>
                <a:cubicBezTo>
                  <a:pt x="1480" y="2666"/>
                  <a:pt x="1506" y="2711"/>
                  <a:pt x="1549" y="2722"/>
                </a:cubicBezTo>
                <a:cubicBezTo>
                  <a:pt x="1560" y="2725"/>
                  <a:pt x="1570" y="2725"/>
                  <a:pt x="1581" y="2724"/>
                </a:cubicBezTo>
                <a:lnTo>
                  <a:pt x="1863" y="3385"/>
                </a:lnTo>
                <a:cubicBezTo>
                  <a:pt x="1849" y="3393"/>
                  <a:pt x="1838" y="3407"/>
                  <a:pt x="1834" y="3425"/>
                </a:cubicBezTo>
                <a:cubicBezTo>
                  <a:pt x="1828" y="3458"/>
                  <a:pt x="1849" y="3490"/>
                  <a:pt x="1882" y="3496"/>
                </a:cubicBezTo>
                <a:cubicBezTo>
                  <a:pt x="1915" y="3502"/>
                  <a:pt x="1946" y="3481"/>
                  <a:pt x="1953" y="3448"/>
                </a:cubicBezTo>
                <a:cubicBezTo>
                  <a:pt x="1959" y="3416"/>
                  <a:pt x="1938" y="3384"/>
                  <a:pt x="1905" y="3378"/>
                </a:cubicBezTo>
                <a:cubicBezTo>
                  <a:pt x="1895" y="3376"/>
                  <a:pt x="1885" y="3377"/>
                  <a:pt x="1877" y="3379"/>
                </a:cubicBezTo>
                <a:lnTo>
                  <a:pt x="1595" y="2721"/>
                </a:lnTo>
                <a:cubicBezTo>
                  <a:pt x="1613" y="2715"/>
                  <a:pt x="1629" y="2703"/>
                  <a:pt x="1639" y="2687"/>
                </a:cubicBezTo>
                <a:cubicBezTo>
                  <a:pt x="1643" y="2680"/>
                  <a:pt x="1647" y="2672"/>
                  <a:pt x="1649" y="2665"/>
                </a:cubicBezTo>
                <a:cubicBezTo>
                  <a:pt x="1650" y="2658"/>
                  <a:pt x="1651" y="2652"/>
                  <a:pt x="1651" y="2646"/>
                </a:cubicBezTo>
                <a:lnTo>
                  <a:pt x="1939" y="2629"/>
                </a:lnTo>
                <a:cubicBezTo>
                  <a:pt x="1942" y="2642"/>
                  <a:pt x="1949" y="2655"/>
                  <a:pt x="1961" y="2665"/>
                </a:cubicBezTo>
                <a:cubicBezTo>
                  <a:pt x="1988" y="2685"/>
                  <a:pt x="2025" y="2681"/>
                  <a:pt x="2046" y="2654"/>
                </a:cubicBezTo>
                <a:cubicBezTo>
                  <a:pt x="2066" y="2628"/>
                  <a:pt x="2062" y="2590"/>
                  <a:pt x="2035" y="2570"/>
                </a:cubicBezTo>
                <a:cubicBezTo>
                  <a:pt x="2009" y="2549"/>
                  <a:pt x="1971" y="2554"/>
                  <a:pt x="1951" y="2580"/>
                </a:cubicBezTo>
                <a:cubicBezTo>
                  <a:pt x="1943" y="2590"/>
                  <a:pt x="1939" y="2602"/>
                  <a:pt x="1938" y="2614"/>
                </a:cubicBezTo>
                <a:lnTo>
                  <a:pt x="1650" y="2632"/>
                </a:lnTo>
                <a:cubicBezTo>
                  <a:pt x="1646" y="2601"/>
                  <a:pt x="1623" y="2574"/>
                  <a:pt x="1591" y="2565"/>
                </a:cubicBezTo>
                <a:cubicBezTo>
                  <a:pt x="1584" y="2564"/>
                  <a:pt x="1577" y="2563"/>
                  <a:pt x="1569" y="2563"/>
                </a:cubicBezTo>
                <a:lnTo>
                  <a:pt x="1556" y="1969"/>
                </a:lnTo>
                <a:cubicBezTo>
                  <a:pt x="1574" y="1967"/>
                  <a:pt x="1591" y="1964"/>
                  <a:pt x="1609" y="1958"/>
                </a:cubicBezTo>
                <a:cubicBezTo>
                  <a:pt x="1755" y="1913"/>
                  <a:pt x="1836" y="1759"/>
                  <a:pt x="1791" y="1614"/>
                </a:cubicBezTo>
                <a:cubicBezTo>
                  <a:pt x="1770" y="1545"/>
                  <a:pt x="1724" y="1491"/>
                  <a:pt x="1666" y="1457"/>
                </a:cubicBezTo>
                <a:lnTo>
                  <a:pt x="2120" y="624"/>
                </a:lnTo>
                <a:cubicBezTo>
                  <a:pt x="2152" y="638"/>
                  <a:pt x="2187" y="639"/>
                  <a:pt x="2220" y="629"/>
                </a:cubicBezTo>
                <a:lnTo>
                  <a:pt x="2222" y="628"/>
                </a:lnTo>
                <a:lnTo>
                  <a:pt x="2359" y="1005"/>
                </a:lnTo>
                <a:cubicBezTo>
                  <a:pt x="2355" y="1007"/>
                  <a:pt x="2351" y="1008"/>
                  <a:pt x="2348" y="1011"/>
                </a:cubicBezTo>
                <a:cubicBezTo>
                  <a:pt x="2319" y="1028"/>
                  <a:pt x="2310" y="1065"/>
                  <a:pt x="2328" y="1093"/>
                </a:cubicBezTo>
                <a:cubicBezTo>
                  <a:pt x="2345" y="1122"/>
                  <a:pt x="2382" y="1131"/>
                  <a:pt x="2411" y="1114"/>
                </a:cubicBezTo>
                <a:cubicBezTo>
                  <a:pt x="2439" y="1096"/>
                  <a:pt x="2448" y="1059"/>
                  <a:pt x="2431" y="1031"/>
                </a:cubicBezTo>
                <a:cubicBezTo>
                  <a:pt x="2418" y="1010"/>
                  <a:pt x="2395" y="1000"/>
                  <a:pt x="2373" y="1002"/>
                </a:cubicBezTo>
                <a:lnTo>
                  <a:pt x="2235" y="623"/>
                </a:lnTo>
                <a:cubicBezTo>
                  <a:pt x="2263" y="611"/>
                  <a:pt x="2287" y="591"/>
                  <a:pt x="2303" y="565"/>
                </a:cubicBezTo>
                <a:cubicBezTo>
                  <a:pt x="2325" y="529"/>
                  <a:pt x="2331" y="484"/>
                  <a:pt x="2318" y="443"/>
                </a:cubicBezTo>
                <a:cubicBezTo>
                  <a:pt x="2294" y="365"/>
                  <a:pt x="2211" y="321"/>
                  <a:pt x="2133" y="345"/>
                </a:cubicBezTo>
                <a:moveTo>
                  <a:pt x="793" y="2205"/>
                </a:moveTo>
                <a:cubicBezTo>
                  <a:pt x="804" y="2242"/>
                  <a:pt x="799" y="2282"/>
                  <a:pt x="779" y="2315"/>
                </a:cubicBezTo>
                <a:cubicBezTo>
                  <a:pt x="762" y="2342"/>
                  <a:pt x="735" y="2363"/>
                  <a:pt x="704" y="2372"/>
                </a:cubicBezTo>
                <a:cubicBezTo>
                  <a:pt x="634" y="2394"/>
                  <a:pt x="558" y="2354"/>
                  <a:pt x="537" y="2284"/>
                </a:cubicBezTo>
                <a:cubicBezTo>
                  <a:pt x="525" y="2247"/>
                  <a:pt x="530" y="2207"/>
                  <a:pt x="551" y="2174"/>
                </a:cubicBezTo>
                <a:cubicBezTo>
                  <a:pt x="568" y="2146"/>
                  <a:pt x="594" y="2126"/>
                  <a:pt x="625" y="2116"/>
                </a:cubicBezTo>
                <a:cubicBezTo>
                  <a:pt x="696" y="2094"/>
                  <a:pt x="771" y="2134"/>
                  <a:pt x="793" y="2205"/>
                </a:cubicBezTo>
                <a:close/>
                <a:moveTo>
                  <a:pt x="1635" y="2661"/>
                </a:moveTo>
                <a:cubicBezTo>
                  <a:pt x="1633" y="2667"/>
                  <a:pt x="1630" y="2673"/>
                  <a:pt x="1627" y="2679"/>
                </a:cubicBezTo>
                <a:cubicBezTo>
                  <a:pt x="1611" y="2704"/>
                  <a:pt x="1582" y="2716"/>
                  <a:pt x="1553" y="2708"/>
                </a:cubicBezTo>
                <a:cubicBezTo>
                  <a:pt x="1518" y="2699"/>
                  <a:pt x="1496" y="2662"/>
                  <a:pt x="1506" y="2627"/>
                </a:cubicBezTo>
                <a:cubicBezTo>
                  <a:pt x="1508" y="2620"/>
                  <a:pt x="1510" y="2614"/>
                  <a:pt x="1514" y="2609"/>
                </a:cubicBezTo>
                <a:cubicBezTo>
                  <a:pt x="1529" y="2584"/>
                  <a:pt x="1559" y="2572"/>
                  <a:pt x="1587" y="2579"/>
                </a:cubicBezTo>
                <a:cubicBezTo>
                  <a:pt x="1623" y="2589"/>
                  <a:pt x="1644" y="2625"/>
                  <a:pt x="1635" y="2661"/>
                </a:cubicBezTo>
                <a:close/>
                <a:moveTo>
                  <a:pt x="2305" y="448"/>
                </a:moveTo>
                <a:cubicBezTo>
                  <a:pt x="2316" y="485"/>
                  <a:pt x="2311" y="525"/>
                  <a:pt x="2291" y="558"/>
                </a:cubicBezTo>
                <a:cubicBezTo>
                  <a:pt x="2274" y="585"/>
                  <a:pt x="2247" y="606"/>
                  <a:pt x="2216" y="615"/>
                </a:cubicBezTo>
                <a:cubicBezTo>
                  <a:pt x="2182" y="626"/>
                  <a:pt x="2146" y="622"/>
                  <a:pt x="2114" y="606"/>
                </a:cubicBezTo>
                <a:cubicBezTo>
                  <a:pt x="2082" y="589"/>
                  <a:pt x="2059" y="561"/>
                  <a:pt x="2049" y="527"/>
                </a:cubicBezTo>
                <a:cubicBezTo>
                  <a:pt x="2037" y="490"/>
                  <a:pt x="2042" y="450"/>
                  <a:pt x="2063" y="417"/>
                </a:cubicBezTo>
                <a:cubicBezTo>
                  <a:pt x="2080" y="389"/>
                  <a:pt x="2106" y="369"/>
                  <a:pt x="2137" y="359"/>
                </a:cubicBezTo>
                <a:cubicBezTo>
                  <a:pt x="2208" y="337"/>
                  <a:pt x="2283" y="377"/>
                  <a:pt x="2305" y="448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833320340" name="Google Shape;33;p99"/>
          <p:cNvSpPr/>
          <p:nvPr/>
        </p:nvSpPr>
        <p:spPr bwMode="auto">
          <a:xfrm rot="2654194">
            <a:off x="2548038" y="2509086"/>
            <a:ext cx="1054815" cy="645464"/>
          </a:xfrm>
          <a:custGeom>
            <a:avLst/>
            <a:gdLst/>
            <a:ahLst/>
            <a:cxnLst/>
            <a:rect l="l" t="t" r="r" b="b"/>
            <a:pathLst>
              <a:path w="1979" h="1210" fill="norm" stroke="1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35262986" name="Google Shape;34;p99"/>
          <p:cNvSpPr/>
          <p:nvPr/>
        </p:nvSpPr>
        <p:spPr bwMode="auto">
          <a:xfrm rot="2654194">
            <a:off x="6769924" y="1297758"/>
            <a:ext cx="811578" cy="961513"/>
          </a:xfrm>
          <a:custGeom>
            <a:avLst/>
            <a:gdLst/>
            <a:ahLst/>
            <a:cxnLst/>
            <a:rect l="l" t="t" r="r" b="b"/>
            <a:pathLst>
              <a:path w="1384" h="1640" fill="norm" stroke="1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727342426" name="Google Shape;35;p99"/>
          <p:cNvSpPr/>
          <p:nvPr/>
        </p:nvSpPr>
        <p:spPr bwMode="auto">
          <a:xfrm rot="9190018">
            <a:off x="3887684" y="3559733"/>
            <a:ext cx="1368634" cy="1185963"/>
          </a:xfrm>
          <a:custGeom>
            <a:avLst/>
            <a:gdLst/>
            <a:ahLst/>
            <a:cxnLst/>
            <a:rect l="l" t="t" r="r" b="b"/>
            <a:pathLst>
              <a:path w="2825" h="2446" fill="norm" stroke="1" extrusionOk="0">
                <a:moveTo>
                  <a:pt x="2738" y="10"/>
                </a:moveTo>
                <a:cubicBezTo>
                  <a:pt x="2706" y="21"/>
                  <a:pt x="2689" y="55"/>
                  <a:pt x="2700" y="87"/>
                </a:cubicBezTo>
                <a:cubicBezTo>
                  <a:pt x="2700" y="89"/>
                  <a:pt x="2701" y="90"/>
                  <a:pt x="2702" y="92"/>
                </a:cubicBezTo>
                <a:lnTo>
                  <a:pt x="2284" y="411"/>
                </a:lnTo>
                <a:cubicBezTo>
                  <a:pt x="2278" y="405"/>
                  <a:pt x="2272" y="399"/>
                  <a:pt x="2264" y="394"/>
                </a:cubicBezTo>
                <a:cubicBezTo>
                  <a:pt x="2246" y="384"/>
                  <a:pt x="2225" y="381"/>
                  <a:pt x="2204" y="386"/>
                </a:cubicBezTo>
                <a:lnTo>
                  <a:pt x="2146" y="225"/>
                </a:lnTo>
                <a:cubicBezTo>
                  <a:pt x="2162" y="217"/>
                  <a:pt x="2175" y="200"/>
                  <a:pt x="2178" y="180"/>
                </a:cubicBezTo>
                <a:cubicBezTo>
                  <a:pt x="2183" y="147"/>
                  <a:pt x="2160" y="117"/>
                  <a:pt x="2127" y="112"/>
                </a:cubicBezTo>
                <a:cubicBezTo>
                  <a:pt x="2094" y="107"/>
                  <a:pt x="2063" y="130"/>
                  <a:pt x="2058" y="163"/>
                </a:cubicBezTo>
                <a:cubicBezTo>
                  <a:pt x="2054" y="196"/>
                  <a:pt x="2076" y="226"/>
                  <a:pt x="2109" y="231"/>
                </a:cubicBezTo>
                <a:cubicBezTo>
                  <a:pt x="2117" y="232"/>
                  <a:pt x="2125" y="232"/>
                  <a:pt x="2132" y="230"/>
                </a:cubicBezTo>
                <a:lnTo>
                  <a:pt x="2191" y="390"/>
                </a:lnTo>
                <a:cubicBezTo>
                  <a:pt x="2176" y="397"/>
                  <a:pt x="2163" y="408"/>
                  <a:pt x="2154" y="422"/>
                </a:cubicBezTo>
                <a:cubicBezTo>
                  <a:pt x="2142" y="441"/>
                  <a:pt x="2139" y="463"/>
                  <a:pt x="2145" y="485"/>
                </a:cubicBezTo>
                <a:cubicBezTo>
                  <a:pt x="2151" y="508"/>
                  <a:pt x="2166" y="526"/>
                  <a:pt x="2186" y="536"/>
                </a:cubicBezTo>
                <a:lnTo>
                  <a:pt x="1788" y="1156"/>
                </a:lnTo>
                <a:cubicBezTo>
                  <a:pt x="1723" y="1117"/>
                  <a:pt x="1643" y="1104"/>
                  <a:pt x="1564" y="1128"/>
                </a:cubicBezTo>
                <a:cubicBezTo>
                  <a:pt x="1445" y="1165"/>
                  <a:pt x="1369" y="1276"/>
                  <a:pt x="1370" y="1395"/>
                </a:cubicBezTo>
                <a:lnTo>
                  <a:pt x="877" y="1415"/>
                </a:lnTo>
                <a:cubicBezTo>
                  <a:pt x="876" y="1404"/>
                  <a:pt x="874" y="1393"/>
                  <a:pt x="871" y="1382"/>
                </a:cubicBezTo>
                <a:cubicBezTo>
                  <a:pt x="865" y="1365"/>
                  <a:pt x="857" y="1350"/>
                  <a:pt x="847" y="1336"/>
                </a:cubicBezTo>
                <a:lnTo>
                  <a:pt x="1290" y="955"/>
                </a:lnTo>
                <a:cubicBezTo>
                  <a:pt x="1305" y="970"/>
                  <a:pt x="1325" y="978"/>
                  <a:pt x="1347" y="977"/>
                </a:cubicBezTo>
                <a:cubicBezTo>
                  <a:pt x="1388" y="974"/>
                  <a:pt x="1419" y="939"/>
                  <a:pt x="1416" y="898"/>
                </a:cubicBezTo>
                <a:cubicBezTo>
                  <a:pt x="1413" y="858"/>
                  <a:pt x="1378" y="827"/>
                  <a:pt x="1337" y="830"/>
                </a:cubicBezTo>
                <a:cubicBezTo>
                  <a:pt x="1334" y="830"/>
                  <a:pt x="1331" y="831"/>
                  <a:pt x="1327" y="831"/>
                </a:cubicBezTo>
                <a:lnTo>
                  <a:pt x="1268" y="637"/>
                </a:lnTo>
                <a:cubicBezTo>
                  <a:pt x="1286" y="629"/>
                  <a:pt x="1300" y="612"/>
                  <a:pt x="1303" y="591"/>
                </a:cubicBezTo>
                <a:cubicBezTo>
                  <a:pt x="1308" y="558"/>
                  <a:pt x="1285" y="528"/>
                  <a:pt x="1252" y="523"/>
                </a:cubicBezTo>
                <a:cubicBezTo>
                  <a:pt x="1219" y="518"/>
                  <a:pt x="1188" y="541"/>
                  <a:pt x="1183" y="574"/>
                </a:cubicBezTo>
                <a:cubicBezTo>
                  <a:pt x="1179" y="607"/>
                  <a:pt x="1201" y="637"/>
                  <a:pt x="1234" y="642"/>
                </a:cubicBezTo>
                <a:cubicBezTo>
                  <a:pt x="1241" y="643"/>
                  <a:pt x="1248" y="643"/>
                  <a:pt x="1254" y="641"/>
                </a:cubicBezTo>
                <a:lnTo>
                  <a:pt x="1314" y="835"/>
                </a:lnTo>
                <a:cubicBezTo>
                  <a:pt x="1285" y="847"/>
                  <a:pt x="1266" y="876"/>
                  <a:pt x="1268" y="908"/>
                </a:cubicBezTo>
                <a:cubicBezTo>
                  <a:pt x="1269" y="922"/>
                  <a:pt x="1274" y="934"/>
                  <a:pt x="1281" y="944"/>
                </a:cubicBezTo>
                <a:lnTo>
                  <a:pt x="838" y="1325"/>
                </a:lnTo>
                <a:cubicBezTo>
                  <a:pt x="800" y="1285"/>
                  <a:pt x="741" y="1267"/>
                  <a:pt x="685" y="1284"/>
                </a:cubicBezTo>
                <a:cubicBezTo>
                  <a:pt x="651" y="1295"/>
                  <a:pt x="621" y="1317"/>
                  <a:pt x="603" y="1348"/>
                </a:cubicBezTo>
                <a:cubicBezTo>
                  <a:pt x="581" y="1382"/>
                  <a:pt x="575" y="1424"/>
                  <a:pt x="585" y="1463"/>
                </a:cubicBezTo>
                <a:lnTo>
                  <a:pt x="124" y="1597"/>
                </a:lnTo>
                <a:cubicBezTo>
                  <a:pt x="123" y="1594"/>
                  <a:pt x="122" y="1592"/>
                  <a:pt x="120" y="1589"/>
                </a:cubicBezTo>
                <a:cubicBezTo>
                  <a:pt x="103" y="1561"/>
                  <a:pt x="66" y="1552"/>
                  <a:pt x="38" y="1569"/>
                </a:cubicBezTo>
                <a:cubicBezTo>
                  <a:pt x="9" y="1586"/>
                  <a:pt x="0" y="1623"/>
                  <a:pt x="18" y="1652"/>
                </a:cubicBezTo>
                <a:cubicBezTo>
                  <a:pt x="35" y="1680"/>
                  <a:pt x="72" y="1689"/>
                  <a:pt x="100" y="1672"/>
                </a:cubicBezTo>
                <a:cubicBezTo>
                  <a:pt x="122" y="1659"/>
                  <a:pt x="132" y="1634"/>
                  <a:pt x="128" y="1611"/>
                </a:cubicBezTo>
                <a:lnTo>
                  <a:pt x="589" y="1476"/>
                </a:lnTo>
                <a:cubicBezTo>
                  <a:pt x="602" y="1511"/>
                  <a:pt x="626" y="1540"/>
                  <a:pt x="659" y="1557"/>
                </a:cubicBezTo>
                <a:cubicBezTo>
                  <a:pt x="694" y="1576"/>
                  <a:pt x="735" y="1579"/>
                  <a:pt x="772" y="1568"/>
                </a:cubicBezTo>
                <a:cubicBezTo>
                  <a:pt x="787" y="1563"/>
                  <a:pt x="801" y="1556"/>
                  <a:pt x="813" y="1548"/>
                </a:cubicBezTo>
                <a:lnTo>
                  <a:pt x="1109" y="1937"/>
                </a:lnTo>
                <a:cubicBezTo>
                  <a:pt x="1089" y="1956"/>
                  <a:pt x="1084" y="1987"/>
                  <a:pt x="1099" y="2012"/>
                </a:cubicBezTo>
                <a:cubicBezTo>
                  <a:pt x="1116" y="2040"/>
                  <a:pt x="1154" y="2049"/>
                  <a:pt x="1182" y="2032"/>
                </a:cubicBezTo>
                <a:cubicBezTo>
                  <a:pt x="1210" y="2015"/>
                  <a:pt x="1219" y="1977"/>
                  <a:pt x="1202" y="1949"/>
                </a:cubicBezTo>
                <a:cubicBezTo>
                  <a:pt x="1185" y="1921"/>
                  <a:pt x="1148" y="1912"/>
                  <a:pt x="1120" y="1928"/>
                </a:cubicBezTo>
                <a:lnTo>
                  <a:pt x="825" y="1539"/>
                </a:lnTo>
                <a:cubicBezTo>
                  <a:pt x="836" y="1529"/>
                  <a:pt x="847" y="1517"/>
                  <a:pt x="855" y="1504"/>
                </a:cubicBezTo>
                <a:cubicBezTo>
                  <a:pt x="869" y="1481"/>
                  <a:pt x="876" y="1456"/>
                  <a:pt x="877" y="1430"/>
                </a:cubicBezTo>
                <a:lnTo>
                  <a:pt x="1371" y="1410"/>
                </a:lnTo>
                <a:cubicBezTo>
                  <a:pt x="1372" y="1431"/>
                  <a:pt x="1376" y="1452"/>
                  <a:pt x="1382" y="1473"/>
                </a:cubicBezTo>
                <a:cubicBezTo>
                  <a:pt x="1427" y="1618"/>
                  <a:pt x="1581" y="1699"/>
                  <a:pt x="1727" y="1655"/>
                </a:cubicBezTo>
                <a:cubicBezTo>
                  <a:pt x="1761" y="1644"/>
                  <a:pt x="1792" y="1627"/>
                  <a:pt x="1818" y="1606"/>
                </a:cubicBezTo>
                <a:lnTo>
                  <a:pt x="2354" y="2235"/>
                </a:lnTo>
                <a:cubicBezTo>
                  <a:pt x="2349" y="2239"/>
                  <a:pt x="2344" y="2245"/>
                  <a:pt x="2341" y="2251"/>
                </a:cubicBezTo>
                <a:lnTo>
                  <a:pt x="1878" y="2025"/>
                </a:lnTo>
                <a:cubicBezTo>
                  <a:pt x="1881" y="2016"/>
                  <a:pt x="1882" y="2007"/>
                  <a:pt x="1882" y="1997"/>
                </a:cubicBezTo>
                <a:cubicBezTo>
                  <a:pt x="1879" y="1956"/>
                  <a:pt x="1844" y="1925"/>
                  <a:pt x="1803" y="1928"/>
                </a:cubicBezTo>
                <a:cubicBezTo>
                  <a:pt x="1762" y="1931"/>
                  <a:pt x="1731" y="1966"/>
                  <a:pt x="1734" y="2007"/>
                </a:cubicBezTo>
                <a:lnTo>
                  <a:pt x="1735" y="2011"/>
                </a:lnTo>
                <a:lnTo>
                  <a:pt x="1611" y="2034"/>
                </a:lnTo>
                <a:cubicBezTo>
                  <a:pt x="1605" y="2014"/>
                  <a:pt x="1588" y="1997"/>
                  <a:pt x="1566" y="1993"/>
                </a:cubicBezTo>
                <a:cubicBezTo>
                  <a:pt x="1533" y="1986"/>
                  <a:pt x="1501" y="2007"/>
                  <a:pt x="1494" y="2040"/>
                </a:cubicBezTo>
                <a:cubicBezTo>
                  <a:pt x="1488" y="2073"/>
                  <a:pt x="1509" y="2105"/>
                  <a:pt x="1542" y="2111"/>
                </a:cubicBezTo>
                <a:cubicBezTo>
                  <a:pt x="1574" y="2118"/>
                  <a:pt x="1606" y="2097"/>
                  <a:pt x="1613" y="2064"/>
                </a:cubicBezTo>
                <a:cubicBezTo>
                  <a:pt x="1614" y="2059"/>
                  <a:pt x="1614" y="2053"/>
                  <a:pt x="1614" y="2048"/>
                </a:cubicBezTo>
                <a:lnTo>
                  <a:pt x="1738" y="2025"/>
                </a:lnTo>
                <a:cubicBezTo>
                  <a:pt x="1748" y="2056"/>
                  <a:pt x="1778" y="2078"/>
                  <a:pt x="1813" y="2075"/>
                </a:cubicBezTo>
                <a:cubicBezTo>
                  <a:pt x="1839" y="2074"/>
                  <a:pt x="1860" y="2059"/>
                  <a:pt x="1872" y="2038"/>
                </a:cubicBezTo>
                <a:lnTo>
                  <a:pt x="2334" y="2263"/>
                </a:lnTo>
                <a:cubicBezTo>
                  <a:pt x="2333" y="2267"/>
                  <a:pt x="2332" y="2270"/>
                  <a:pt x="2331" y="2273"/>
                </a:cubicBezTo>
                <a:cubicBezTo>
                  <a:pt x="2319" y="2316"/>
                  <a:pt x="2345" y="2361"/>
                  <a:pt x="2388" y="2372"/>
                </a:cubicBezTo>
                <a:cubicBezTo>
                  <a:pt x="2422" y="2381"/>
                  <a:pt x="2459" y="2367"/>
                  <a:pt x="2478" y="2337"/>
                </a:cubicBezTo>
                <a:cubicBezTo>
                  <a:pt x="2481" y="2332"/>
                  <a:pt x="2483" y="2327"/>
                  <a:pt x="2485" y="2322"/>
                </a:cubicBezTo>
                <a:lnTo>
                  <a:pt x="2666" y="2369"/>
                </a:lnTo>
                <a:cubicBezTo>
                  <a:pt x="2663" y="2390"/>
                  <a:pt x="2671" y="2412"/>
                  <a:pt x="2689" y="2426"/>
                </a:cubicBezTo>
                <a:cubicBezTo>
                  <a:pt x="2715" y="2446"/>
                  <a:pt x="2753" y="2441"/>
                  <a:pt x="2773" y="2415"/>
                </a:cubicBezTo>
                <a:cubicBezTo>
                  <a:pt x="2794" y="2389"/>
                  <a:pt x="2789" y="2351"/>
                  <a:pt x="2763" y="2330"/>
                </a:cubicBezTo>
                <a:cubicBezTo>
                  <a:pt x="2737" y="2310"/>
                  <a:pt x="2699" y="2315"/>
                  <a:pt x="2678" y="2341"/>
                </a:cubicBezTo>
                <a:cubicBezTo>
                  <a:pt x="2675" y="2345"/>
                  <a:pt x="2672" y="2350"/>
                  <a:pt x="2670" y="2355"/>
                </a:cubicBezTo>
                <a:lnTo>
                  <a:pt x="2489" y="2308"/>
                </a:lnTo>
                <a:cubicBezTo>
                  <a:pt x="2492" y="2289"/>
                  <a:pt x="2489" y="2270"/>
                  <a:pt x="2479" y="2253"/>
                </a:cubicBezTo>
                <a:cubicBezTo>
                  <a:pt x="2468" y="2235"/>
                  <a:pt x="2451" y="2221"/>
                  <a:pt x="2430" y="2216"/>
                </a:cubicBezTo>
                <a:cubicBezTo>
                  <a:pt x="2408" y="2210"/>
                  <a:pt x="2384" y="2214"/>
                  <a:pt x="2366" y="2226"/>
                </a:cubicBezTo>
                <a:lnTo>
                  <a:pt x="1829" y="1596"/>
                </a:lnTo>
                <a:cubicBezTo>
                  <a:pt x="1907" y="1527"/>
                  <a:pt x="1941" y="1416"/>
                  <a:pt x="1909" y="1310"/>
                </a:cubicBezTo>
                <a:cubicBezTo>
                  <a:pt x="1889" y="1248"/>
                  <a:pt x="1850" y="1198"/>
                  <a:pt x="1800" y="1164"/>
                </a:cubicBezTo>
                <a:lnTo>
                  <a:pt x="2200" y="542"/>
                </a:lnTo>
                <a:cubicBezTo>
                  <a:pt x="2214" y="546"/>
                  <a:pt x="2229" y="547"/>
                  <a:pt x="2244" y="543"/>
                </a:cubicBezTo>
                <a:cubicBezTo>
                  <a:pt x="2264" y="538"/>
                  <a:pt x="2281" y="525"/>
                  <a:pt x="2292" y="507"/>
                </a:cubicBezTo>
                <a:cubicBezTo>
                  <a:pt x="2304" y="488"/>
                  <a:pt x="2307" y="466"/>
                  <a:pt x="2302" y="444"/>
                </a:cubicBezTo>
                <a:cubicBezTo>
                  <a:pt x="2300" y="436"/>
                  <a:pt x="2296" y="429"/>
                  <a:pt x="2292" y="422"/>
                </a:cubicBezTo>
                <a:lnTo>
                  <a:pt x="2710" y="105"/>
                </a:lnTo>
                <a:cubicBezTo>
                  <a:pt x="2725" y="124"/>
                  <a:pt x="2751" y="133"/>
                  <a:pt x="2776" y="125"/>
                </a:cubicBezTo>
                <a:cubicBezTo>
                  <a:pt x="2808" y="114"/>
                  <a:pt x="2825" y="80"/>
                  <a:pt x="2814" y="48"/>
                </a:cubicBezTo>
                <a:cubicBezTo>
                  <a:pt x="2803" y="17"/>
                  <a:pt x="2769" y="0"/>
                  <a:pt x="2738" y="10"/>
                </a:cubicBezTo>
                <a:moveTo>
                  <a:pt x="768" y="1554"/>
                </a:moveTo>
                <a:cubicBezTo>
                  <a:pt x="698" y="1576"/>
                  <a:pt x="622" y="1536"/>
                  <a:pt x="601" y="1466"/>
                </a:cubicBezTo>
                <a:cubicBezTo>
                  <a:pt x="589" y="1429"/>
                  <a:pt x="594" y="1388"/>
                  <a:pt x="615" y="1355"/>
                </a:cubicBezTo>
                <a:cubicBezTo>
                  <a:pt x="632" y="1328"/>
                  <a:pt x="658" y="1307"/>
                  <a:pt x="689" y="1298"/>
                </a:cubicBezTo>
                <a:cubicBezTo>
                  <a:pt x="760" y="1276"/>
                  <a:pt x="835" y="1316"/>
                  <a:pt x="857" y="1386"/>
                </a:cubicBezTo>
                <a:cubicBezTo>
                  <a:pt x="868" y="1423"/>
                  <a:pt x="863" y="1464"/>
                  <a:pt x="843" y="1497"/>
                </a:cubicBezTo>
                <a:cubicBezTo>
                  <a:pt x="826" y="1524"/>
                  <a:pt x="799" y="1544"/>
                  <a:pt x="768" y="1554"/>
                </a:cubicBezTo>
                <a:close/>
                <a:moveTo>
                  <a:pt x="2426" y="2230"/>
                </a:moveTo>
                <a:cubicBezTo>
                  <a:pt x="2444" y="2234"/>
                  <a:pt x="2458" y="2245"/>
                  <a:pt x="2467" y="2261"/>
                </a:cubicBezTo>
                <a:cubicBezTo>
                  <a:pt x="2476" y="2276"/>
                  <a:pt x="2478" y="2294"/>
                  <a:pt x="2474" y="2311"/>
                </a:cubicBezTo>
                <a:cubicBezTo>
                  <a:pt x="2472" y="2318"/>
                  <a:pt x="2469" y="2324"/>
                  <a:pt x="2466" y="2329"/>
                </a:cubicBezTo>
                <a:cubicBezTo>
                  <a:pt x="2451" y="2354"/>
                  <a:pt x="2420" y="2366"/>
                  <a:pt x="2392" y="2358"/>
                </a:cubicBezTo>
                <a:cubicBezTo>
                  <a:pt x="2356" y="2349"/>
                  <a:pt x="2335" y="2312"/>
                  <a:pt x="2345" y="2277"/>
                </a:cubicBezTo>
                <a:cubicBezTo>
                  <a:pt x="2346" y="2270"/>
                  <a:pt x="2349" y="2264"/>
                  <a:pt x="2352" y="2259"/>
                </a:cubicBezTo>
                <a:cubicBezTo>
                  <a:pt x="2368" y="2234"/>
                  <a:pt x="2398" y="2222"/>
                  <a:pt x="2426" y="2230"/>
                </a:cubicBezTo>
                <a:close/>
                <a:moveTo>
                  <a:pt x="2288" y="448"/>
                </a:moveTo>
                <a:cubicBezTo>
                  <a:pt x="2292" y="465"/>
                  <a:pt x="2290" y="484"/>
                  <a:pt x="2280" y="500"/>
                </a:cubicBezTo>
                <a:cubicBezTo>
                  <a:pt x="2271" y="514"/>
                  <a:pt x="2257" y="525"/>
                  <a:pt x="2240" y="529"/>
                </a:cubicBezTo>
                <a:cubicBezTo>
                  <a:pt x="2204" y="538"/>
                  <a:pt x="2168" y="517"/>
                  <a:pt x="2159" y="481"/>
                </a:cubicBezTo>
                <a:cubicBezTo>
                  <a:pt x="2154" y="463"/>
                  <a:pt x="2157" y="445"/>
                  <a:pt x="2166" y="429"/>
                </a:cubicBezTo>
                <a:cubicBezTo>
                  <a:pt x="2173" y="418"/>
                  <a:pt x="2184" y="409"/>
                  <a:pt x="2196" y="404"/>
                </a:cubicBezTo>
                <a:lnTo>
                  <a:pt x="2196" y="404"/>
                </a:lnTo>
                <a:lnTo>
                  <a:pt x="2207" y="400"/>
                </a:lnTo>
                <a:cubicBezTo>
                  <a:pt x="2224" y="396"/>
                  <a:pt x="2242" y="398"/>
                  <a:pt x="2257" y="407"/>
                </a:cubicBezTo>
                <a:cubicBezTo>
                  <a:pt x="2272" y="416"/>
                  <a:pt x="2283" y="430"/>
                  <a:pt x="2288" y="448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grpSp>
        <p:nvGrpSpPr>
          <p:cNvPr id="1488759255" name="Google Shape;36;p99"/>
          <p:cNvGrpSpPr/>
          <p:nvPr/>
        </p:nvGrpSpPr>
        <p:grpSpPr bwMode="auto">
          <a:xfrm>
            <a:off x="-715024" y="1671219"/>
            <a:ext cx="4169925" cy="3905352"/>
            <a:chOff x="-586420" y="1648608"/>
            <a:chExt cx="4586919" cy="4295887"/>
          </a:xfrm>
        </p:grpSpPr>
        <p:sp>
          <p:nvSpPr>
            <p:cNvPr id="37" name="Google Shape;37;p99"/>
            <p:cNvSpPr/>
            <p:nvPr/>
          </p:nvSpPr>
          <p:spPr bwMode="auto">
            <a:xfrm rot="2654194">
              <a:off x="-333967" y="3455480"/>
              <a:ext cx="2264054" cy="1643932"/>
            </a:xfrm>
            <a:custGeom>
              <a:avLst/>
              <a:gdLst/>
              <a:ahLst/>
              <a:cxnLst/>
              <a:rect l="l" t="t" r="r" b="b"/>
              <a:pathLst>
                <a:path w="2752" h="1998" fill="norm" stroke="1" extrusionOk="0">
                  <a:moveTo>
                    <a:pt x="2577" y="1142"/>
                  </a:moveTo>
                  <a:cubicBezTo>
                    <a:pt x="2543" y="1142"/>
                    <a:pt x="2517" y="1169"/>
                    <a:pt x="2517" y="1203"/>
                  </a:cubicBezTo>
                  <a:cubicBezTo>
                    <a:pt x="2517" y="1208"/>
                    <a:pt x="2518" y="1214"/>
                    <a:pt x="2519" y="1219"/>
                  </a:cubicBezTo>
                  <a:lnTo>
                    <a:pt x="2200" y="1355"/>
                  </a:lnTo>
                  <a:cubicBezTo>
                    <a:pt x="2191" y="1336"/>
                    <a:pt x="2176" y="1321"/>
                    <a:pt x="2156" y="1314"/>
                  </a:cubicBezTo>
                  <a:cubicBezTo>
                    <a:pt x="2136" y="1306"/>
                    <a:pt x="2114" y="1306"/>
                    <a:pt x="2094" y="1315"/>
                  </a:cubicBezTo>
                  <a:cubicBezTo>
                    <a:pt x="2079" y="1321"/>
                    <a:pt x="2066" y="1332"/>
                    <a:pt x="2057" y="1346"/>
                  </a:cubicBezTo>
                  <a:cubicBezTo>
                    <a:pt x="2055" y="1350"/>
                    <a:pt x="2053" y="1353"/>
                    <a:pt x="2052" y="1357"/>
                  </a:cubicBezTo>
                  <a:cubicBezTo>
                    <a:pt x="2006" y="1342"/>
                    <a:pt x="1780" y="1265"/>
                    <a:pt x="1553" y="1190"/>
                  </a:cubicBezTo>
                  <a:cubicBezTo>
                    <a:pt x="1441" y="1152"/>
                    <a:pt x="1354" y="1123"/>
                    <a:pt x="1285" y="1100"/>
                  </a:cubicBezTo>
                  <a:cubicBezTo>
                    <a:pt x="1292" y="1079"/>
                    <a:pt x="1295" y="1056"/>
                    <a:pt x="1295" y="1033"/>
                  </a:cubicBezTo>
                  <a:cubicBezTo>
                    <a:pt x="1294" y="899"/>
                    <a:pt x="1185" y="791"/>
                    <a:pt x="1051" y="791"/>
                  </a:cubicBezTo>
                  <a:cubicBezTo>
                    <a:pt x="973" y="792"/>
                    <a:pt x="904" y="829"/>
                    <a:pt x="860" y="886"/>
                  </a:cubicBezTo>
                  <a:lnTo>
                    <a:pt x="308" y="486"/>
                  </a:lnTo>
                  <a:lnTo>
                    <a:pt x="310" y="483"/>
                  </a:lnTo>
                  <a:cubicBezTo>
                    <a:pt x="319" y="470"/>
                    <a:pt x="323" y="454"/>
                    <a:pt x="323" y="438"/>
                  </a:cubicBezTo>
                  <a:cubicBezTo>
                    <a:pt x="322" y="425"/>
                    <a:pt x="319" y="413"/>
                    <a:pt x="313" y="402"/>
                  </a:cubicBezTo>
                  <a:lnTo>
                    <a:pt x="539" y="250"/>
                  </a:lnTo>
                  <a:cubicBezTo>
                    <a:pt x="545" y="257"/>
                    <a:pt x="552" y="263"/>
                    <a:pt x="562" y="267"/>
                  </a:cubicBezTo>
                  <a:cubicBezTo>
                    <a:pt x="593" y="279"/>
                    <a:pt x="628" y="264"/>
                    <a:pt x="640" y="233"/>
                  </a:cubicBezTo>
                  <a:cubicBezTo>
                    <a:pt x="652" y="202"/>
                    <a:pt x="637" y="167"/>
                    <a:pt x="606" y="154"/>
                  </a:cubicBezTo>
                  <a:cubicBezTo>
                    <a:pt x="575" y="142"/>
                    <a:pt x="540" y="157"/>
                    <a:pt x="528" y="188"/>
                  </a:cubicBezTo>
                  <a:cubicBezTo>
                    <a:pt x="521" y="205"/>
                    <a:pt x="523" y="223"/>
                    <a:pt x="531" y="238"/>
                  </a:cubicBezTo>
                  <a:lnTo>
                    <a:pt x="305" y="390"/>
                  </a:lnTo>
                  <a:cubicBezTo>
                    <a:pt x="290" y="371"/>
                    <a:pt x="266" y="359"/>
                    <a:pt x="240" y="359"/>
                  </a:cubicBezTo>
                  <a:cubicBezTo>
                    <a:pt x="231" y="359"/>
                    <a:pt x="223" y="361"/>
                    <a:pt x="215" y="364"/>
                  </a:cubicBezTo>
                  <a:lnTo>
                    <a:pt x="95" y="113"/>
                  </a:lnTo>
                  <a:cubicBezTo>
                    <a:pt x="113" y="102"/>
                    <a:pt x="125" y="80"/>
                    <a:pt x="123" y="57"/>
                  </a:cubicBezTo>
                  <a:cubicBezTo>
                    <a:pt x="120" y="24"/>
                    <a:pt x="90" y="0"/>
                    <a:pt x="57" y="3"/>
                  </a:cubicBezTo>
                  <a:cubicBezTo>
                    <a:pt x="24" y="6"/>
                    <a:pt x="0" y="35"/>
                    <a:pt x="3" y="68"/>
                  </a:cubicBezTo>
                  <a:cubicBezTo>
                    <a:pt x="6" y="102"/>
                    <a:pt x="35" y="126"/>
                    <a:pt x="68" y="123"/>
                  </a:cubicBezTo>
                  <a:cubicBezTo>
                    <a:pt x="73" y="122"/>
                    <a:pt x="78" y="121"/>
                    <a:pt x="82" y="120"/>
                  </a:cubicBezTo>
                  <a:lnTo>
                    <a:pt x="202" y="370"/>
                  </a:lnTo>
                  <a:cubicBezTo>
                    <a:pt x="190" y="376"/>
                    <a:pt x="180" y="386"/>
                    <a:pt x="172" y="398"/>
                  </a:cubicBezTo>
                  <a:cubicBezTo>
                    <a:pt x="164" y="411"/>
                    <a:pt x="160" y="426"/>
                    <a:pt x="160" y="442"/>
                  </a:cubicBezTo>
                  <a:cubicBezTo>
                    <a:pt x="161" y="464"/>
                    <a:pt x="170" y="484"/>
                    <a:pt x="185" y="499"/>
                  </a:cubicBezTo>
                  <a:cubicBezTo>
                    <a:pt x="201" y="514"/>
                    <a:pt x="222" y="522"/>
                    <a:pt x="243" y="521"/>
                  </a:cubicBezTo>
                  <a:cubicBezTo>
                    <a:pt x="267" y="521"/>
                    <a:pt x="289" y="510"/>
                    <a:pt x="303" y="492"/>
                  </a:cubicBezTo>
                  <a:lnTo>
                    <a:pt x="300" y="497"/>
                  </a:lnTo>
                  <a:lnTo>
                    <a:pt x="852" y="898"/>
                  </a:lnTo>
                  <a:cubicBezTo>
                    <a:pt x="825" y="937"/>
                    <a:pt x="809" y="984"/>
                    <a:pt x="809" y="1035"/>
                  </a:cubicBezTo>
                  <a:cubicBezTo>
                    <a:pt x="810" y="1129"/>
                    <a:pt x="863" y="1209"/>
                    <a:pt x="940" y="1250"/>
                  </a:cubicBezTo>
                  <a:lnTo>
                    <a:pt x="787" y="1560"/>
                  </a:lnTo>
                  <a:cubicBezTo>
                    <a:pt x="754" y="1544"/>
                    <a:pt x="716" y="1540"/>
                    <a:pt x="678" y="1551"/>
                  </a:cubicBezTo>
                  <a:cubicBezTo>
                    <a:pt x="644" y="1562"/>
                    <a:pt x="614" y="1585"/>
                    <a:pt x="596" y="1615"/>
                  </a:cubicBezTo>
                  <a:cubicBezTo>
                    <a:pt x="591" y="1622"/>
                    <a:pt x="588" y="1630"/>
                    <a:pt x="584" y="1638"/>
                  </a:cubicBezTo>
                  <a:lnTo>
                    <a:pt x="152" y="1492"/>
                  </a:lnTo>
                  <a:cubicBezTo>
                    <a:pt x="156" y="1476"/>
                    <a:pt x="154" y="1460"/>
                    <a:pt x="145" y="1445"/>
                  </a:cubicBezTo>
                  <a:cubicBezTo>
                    <a:pt x="128" y="1417"/>
                    <a:pt x="91" y="1408"/>
                    <a:pt x="62" y="1425"/>
                  </a:cubicBezTo>
                  <a:cubicBezTo>
                    <a:pt x="34" y="1443"/>
                    <a:pt x="25" y="1480"/>
                    <a:pt x="42" y="1508"/>
                  </a:cubicBezTo>
                  <a:cubicBezTo>
                    <a:pt x="60" y="1537"/>
                    <a:pt x="97" y="1546"/>
                    <a:pt x="125" y="1528"/>
                  </a:cubicBezTo>
                  <a:cubicBezTo>
                    <a:pt x="135" y="1522"/>
                    <a:pt x="142" y="1514"/>
                    <a:pt x="147" y="1505"/>
                  </a:cubicBezTo>
                  <a:lnTo>
                    <a:pt x="580" y="1651"/>
                  </a:lnTo>
                  <a:cubicBezTo>
                    <a:pt x="571" y="1679"/>
                    <a:pt x="571" y="1709"/>
                    <a:pt x="580" y="1737"/>
                  </a:cubicBezTo>
                  <a:cubicBezTo>
                    <a:pt x="604" y="1815"/>
                    <a:pt x="687" y="1859"/>
                    <a:pt x="765" y="1835"/>
                  </a:cubicBezTo>
                  <a:cubicBezTo>
                    <a:pt x="800" y="1824"/>
                    <a:pt x="829" y="1802"/>
                    <a:pt x="848" y="1771"/>
                  </a:cubicBezTo>
                  <a:cubicBezTo>
                    <a:pt x="870" y="1735"/>
                    <a:pt x="876" y="1690"/>
                    <a:pt x="864" y="1649"/>
                  </a:cubicBezTo>
                  <a:cubicBezTo>
                    <a:pt x="853" y="1614"/>
                    <a:pt x="829" y="1585"/>
                    <a:pt x="800" y="1567"/>
                  </a:cubicBezTo>
                  <a:lnTo>
                    <a:pt x="953" y="1256"/>
                  </a:lnTo>
                  <a:cubicBezTo>
                    <a:pt x="984" y="1269"/>
                    <a:pt x="1018" y="1277"/>
                    <a:pt x="1053" y="1277"/>
                  </a:cubicBezTo>
                  <a:cubicBezTo>
                    <a:pt x="1159" y="1276"/>
                    <a:pt x="1248" y="1208"/>
                    <a:pt x="1281" y="1114"/>
                  </a:cubicBezTo>
                  <a:cubicBezTo>
                    <a:pt x="1504" y="1188"/>
                    <a:pt x="1833" y="1299"/>
                    <a:pt x="2047" y="1371"/>
                  </a:cubicBezTo>
                  <a:cubicBezTo>
                    <a:pt x="2043" y="1387"/>
                    <a:pt x="2045" y="1405"/>
                    <a:pt x="2052" y="1421"/>
                  </a:cubicBezTo>
                  <a:cubicBezTo>
                    <a:pt x="2060" y="1441"/>
                    <a:pt x="2076" y="1457"/>
                    <a:pt x="2096" y="1465"/>
                  </a:cubicBezTo>
                  <a:cubicBezTo>
                    <a:pt x="2117" y="1473"/>
                    <a:pt x="2139" y="1472"/>
                    <a:pt x="2158" y="1464"/>
                  </a:cubicBezTo>
                  <a:cubicBezTo>
                    <a:pt x="2165" y="1460"/>
                    <a:pt x="2172" y="1456"/>
                    <a:pt x="2178" y="1452"/>
                  </a:cubicBezTo>
                  <a:cubicBezTo>
                    <a:pt x="2309" y="1583"/>
                    <a:pt x="2539" y="1801"/>
                    <a:pt x="2636" y="1892"/>
                  </a:cubicBezTo>
                  <a:cubicBezTo>
                    <a:pt x="2622" y="1910"/>
                    <a:pt x="2618" y="1935"/>
                    <a:pt x="2630" y="1957"/>
                  </a:cubicBezTo>
                  <a:cubicBezTo>
                    <a:pt x="2645" y="1987"/>
                    <a:pt x="2681" y="1998"/>
                    <a:pt x="2711" y="1983"/>
                  </a:cubicBezTo>
                  <a:cubicBezTo>
                    <a:pt x="2741" y="1967"/>
                    <a:pt x="2752" y="1931"/>
                    <a:pt x="2737" y="1901"/>
                  </a:cubicBezTo>
                  <a:cubicBezTo>
                    <a:pt x="2721" y="1872"/>
                    <a:pt x="2685" y="1860"/>
                    <a:pt x="2655" y="1876"/>
                  </a:cubicBezTo>
                  <a:cubicBezTo>
                    <a:pt x="2652" y="1877"/>
                    <a:pt x="2649" y="1880"/>
                    <a:pt x="2646" y="1882"/>
                  </a:cubicBezTo>
                  <a:cubicBezTo>
                    <a:pt x="2549" y="1791"/>
                    <a:pt x="2319" y="1573"/>
                    <a:pt x="2188" y="1442"/>
                  </a:cubicBezTo>
                  <a:cubicBezTo>
                    <a:pt x="2191" y="1439"/>
                    <a:pt x="2193" y="1435"/>
                    <a:pt x="2195" y="1432"/>
                  </a:cubicBezTo>
                  <a:cubicBezTo>
                    <a:pt x="2207" y="1413"/>
                    <a:pt x="2210" y="1390"/>
                    <a:pt x="2205" y="1369"/>
                  </a:cubicBezTo>
                  <a:lnTo>
                    <a:pt x="2525" y="1232"/>
                  </a:lnTo>
                  <a:cubicBezTo>
                    <a:pt x="2536" y="1250"/>
                    <a:pt x="2555" y="1263"/>
                    <a:pt x="2578" y="1262"/>
                  </a:cubicBezTo>
                  <a:cubicBezTo>
                    <a:pt x="2611" y="1262"/>
                    <a:pt x="2638" y="1235"/>
                    <a:pt x="2637" y="1202"/>
                  </a:cubicBezTo>
                  <a:cubicBezTo>
                    <a:pt x="2637" y="1168"/>
                    <a:pt x="2610" y="1142"/>
                    <a:pt x="2577" y="1142"/>
                  </a:cubicBezTo>
                  <a:moveTo>
                    <a:pt x="243" y="507"/>
                  </a:moveTo>
                  <a:cubicBezTo>
                    <a:pt x="225" y="507"/>
                    <a:pt x="208" y="501"/>
                    <a:pt x="195" y="489"/>
                  </a:cubicBezTo>
                  <a:cubicBezTo>
                    <a:pt x="183" y="476"/>
                    <a:pt x="175" y="460"/>
                    <a:pt x="175" y="442"/>
                  </a:cubicBezTo>
                  <a:cubicBezTo>
                    <a:pt x="174" y="429"/>
                    <a:pt x="178" y="416"/>
                    <a:pt x="185" y="405"/>
                  </a:cubicBezTo>
                  <a:cubicBezTo>
                    <a:pt x="197" y="386"/>
                    <a:pt x="217" y="374"/>
                    <a:pt x="240" y="374"/>
                  </a:cubicBezTo>
                  <a:cubicBezTo>
                    <a:pt x="277" y="373"/>
                    <a:pt x="307" y="402"/>
                    <a:pt x="308" y="439"/>
                  </a:cubicBezTo>
                  <a:cubicBezTo>
                    <a:pt x="308" y="452"/>
                    <a:pt x="305" y="464"/>
                    <a:pt x="298" y="475"/>
                  </a:cubicBezTo>
                  <a:cubicBezTo>
                    <a:pt x="286" y="495"/>
                    <a:pt x="266" y="506"/>
                    <a:pt x="243" y="507"/>
                  </a:cubicBezTo>
                  <a:moveTo>
                    <a:pt x="850" y="1654"/>
                  </a:moveTo>
                  <a:cubicBezTo>
                    <a:pt x="861" y="1691"/>
                    <a:pt x="856" y="1731"/>
                    <a:pt x="836" y="1764"/>
                  </a:cubicBezTo>
                  <a:cubicBezTo>
                    <a:pt x="819" y="1791"/>
                    <a:pt x="792" y="1812"/>
                    <a:pt x="761" y="1821"/>
                  </a:cubicBezTo>
                  <a:cubicBezTo>
                    <a:pt x="691" y="1843"/>
                    <a:pt x="615" y="1803"/>
                    <a:pt x="594" y="1733"/>
                  </a:cubicBezTo>
                  <a:cubicBezTo>
                    <a:pt x="585" y="1705"/>
                    <a:pt x="586" y="1676"/>
                    <a:pt x="595" y="1649"/>
                  </a:cubicBezTo>
                  <a:lnTo>
                    <a:pt x="596" y="1648"/>
                  </a:lnTo>
                  <a:cubicBezTo>
                    <a:pt x="599" y="1639"/>
                    <a:pt x="603" y="1631"/>
                    <a:pt x="608" y="1623"/>
                  </a:cubicBezTo>
                  <a:cubicBezTo>
                    <a:pt x="625" y="1595"/>
                    <a:pt x="651" y="1575"/>
                    <a:pt x="682" y="1565"/>
                  </a:cubicBezTo>
                  <a:cubicBezTo>
                    <a:pt x="753" y="1543"/>
                    <a:pt x="828" y="1583"/>
                    <a:pt x="850" y="1654"/>
                  </a:cubicBezTo>
                  <a:close/>
                  <a:moveTo>
                    <a:pt x="2183" y="1424"/>
                  </a:moveTo>
                  <a:cubicBezTo>
                    <a:pt x="2176" y="1436"/>
                    <a:pt x="2165" y="1445"/>
                    <a:pt x="2153" y="1450"/>
                  </a:cubicBezTo>
                  <a:cubicBezTo>
                    <a:pt x="2136" y="1457"/>
                    <a:pt x="2118" y="1458"/>
                    <a:pt x="2102" y="1451"/>
                  </a:cubicBezTo>
                  <a:cubicBezTo>
                    <a:pt x="2085" y="1445"/>
                    <a:pt x="2072" y="1432"/>
                    <a:pt x="2065" y="1416"/>
                  </a:cubicBezTo>
                  <a:cubicBezTo>
                    <a:pt x="2056" y="1396"/>
                    <a:pt x="2058" y="1373"/>
                    <a:pt x="2069" y="1354"/>
                  </a:cubicBezTo>
                  <a:cubicBezTo>
                    <a:pt x="2077" y="1342"/>
                    <a:pt x="2087" y="1333"/>
                    <a:pt x="2100" y="1328"/>
                  </a:cubicBezTo>
                  <a:cubicBezTo>
                    <a:pt x="2116" y="1321"/>
                    <a:pt x="2134" y="1321"/>
                    <a:pt x="2151" y="1327"/>
                  </a:cubicBezTo>
                  <a:cubicBezTo>
                    <a:pt x="2167" y="1334"/>
                    <a:pt x="2180" y="1346"/>
                    <a:pt x="2187" y="1363"/>
                  </a:cubicBezTo>
                  <a:cubicBezTo>
                    <a:pt x="2196" y="1383"/>
                    <a:pt x="2194" y="1406"/>
                    <a:pt x="2183" y="1424"/>
                  </a:cubicBezTo>
                </a:path>
              </a:pathLst>
            </a:custGeom>
            <a:solidFill>
              <a:srgbClr val="C8D3D8">
                <a:alpha val="2627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  <a:defRPr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endParaRPr>
            </a:p>
          </p:txBody>
        </p:sp>
        <p:sp>
          <p:nvSpPr>
            <p:cNvPr id="38" name="Google Shape;38;p99"/>
            <p:cNvSpPr/>
            <p:nvPr/>
          </p:nvSpPr>
          <p:spPr bwMode="auto">
            <a:xfrm rot="2654194">
              <a:off x="-31981" y="1854504"/>
              <a:ext cx="1138472" cy="1348798"/>
            </a:xfrm>
            <a:custGeom>
              <a:avLst/>
              <a:gdLst/>
              <a:ahLst/>
              <a:cxnLst/>
              <a:rect l="l" t="t" r="r" b="b"/>
              <a:pathLst>
                <a:path w="1384" h="1640" fill="norm" stroke="1" extrusionOk="0">
                  <a:moveTo>
                    <a:pt x="755" y="18"/>
                  </a:moveTo>
                  <a:cubicBezTo>
                    <a:pt x="727" y="36"/>
                    <a:pt x="719" y="73"/>
                    <a:pt x="737" y="101"/>
                  </a:cubicBezTo>
                  <a:cubicBezTo>
                    <a:pt x="748" y="119"/>
                    <a:pt x="767" y="129"/>
                    <a:pt x="787" y="129"/>
                  </a:cubicBezTo>
                  <a:lnTo>
                    <a:pt x="839" y="585"/>
                  </a:lnTo>
                  <a:cubicBezTo>
                    <a:pt x="819" y="590"/>
                    <a:pt x="800" y="602"/>
                    <a:pt x="789" y="621"/>
                  </a:cubicBezTo>
                  <a:cubicBezTo>
                    <a:pt x="784" y="629"/>
                    <a:pt x="780" y="639"/>
                    <a:pt x="778" y="648"/>
                  </a:cubicBezTo>
                  <a:cubicBezTo>
                    <a:pt x="773" y="676"/>
                    <a:pt x="782" y="702"/>
                    <a:pt x="800" y="721"/>
                  </a:cubicBezTo>
                  <a:lnTo>
                    <a:pt x="463" y="1105"/>
                  </a:lnTo>
                  <a:cubicBezTo>
                    <a:pt x="396" y="1060"/>
                    <a:pt x="310" y="1044"/>
                    <a:pt x="227" y="1069"/>
                  </a:cubicBezTo>
                  <a:cubicBezTo>
                    <a:pt x="82" y="1114"/>
                    <a:pt x="0" y="1268"/>
                    <a:pt x="45" y="1413"/>
                  </a:cubicBezTo>
                  <a:cubicBezTo>
                    <a:pt x="90" y="1559"/>
                    <a:pt x="244" y="1640"/>
                    <a:pt x="389" y="1595"/>
                  </a:cubicBezTo>
                  <a:cubicBezTo>
                    <a:pt x="535" y="1551"/>
                    <a:pt x="616" y="1396"/>
                    <a:pt x="571" y="1251"/>
                  </a:cubicBezTo>
                  <a:cubicBezTo>
                    <a:pt x="554" y="1194"/>
                    <a:pt x="519" y="1147"/>
                    <a:pt x="475" y="1114"/>
                  </a:cubicBezTo>
                  <a:lnTo>
                    <a:pt x="811" y="730"/>
                  </a:lnTo>
                  <a:cubicBezTo>
                    <a:pt x="820" y="736"/>
                    <a:pt x="831" y="741"/>
                    <a:pt x="843" y="743"/>
                  </a:cubicBezTo>
                  <a:cubicBezTo>
                    <a:pt x="876" y="749"/>
                    <a:pt x="909" y="735"/>
                    <a:pt x="927" y="706"/>
                  </a:cubicBezTo>
                  <a:cubicBezTo>
                    <a:pt x="932" y="698"/>
                    <a:pt x="936" y="688"/>
                    <a:pt x="938" y="679"/>
                  </a:cubicBezTo>
                  <a:cubicBezTo>
                    <a:pt x="939" y="673"/>
                    <a:pt x="939" y="668"/>
                    <a:pt x="939" y="662"/>
                  </a:cubicBezTo>
                  <a:lnTo>
                    <a:pt x="1259" y="583"/>
                  </a:lnTo>
                  <a:cubicBezTo>
                    <a:pt x="1261" y="587"/>
                    <a:pt x="1263" y="591"/>
                    <a:pt x="1265" y="594"/>
                  </a:cubicBezTo>
                  <a:cubicBezTo>
                    <a:pt x="1283" y="622"/>
                    <a:pt x="1320" y="631"/>
                    <a:pt x="1348" y="613"/>
                  </a:cubicBezTo>
                  <a:cubicBezTo>
                    <a:pt x="1376" y="595"/>
                    <a:pt x="1384" y="558"/>
                    <a:pt x="1367" y="530"/>
                  </a:cubicBezTo>
                  <a:cubicBezTo>
                    <a:pt x="1349" y="501"/>
                    <a:pt x="1311" y="493"/>
                    <a:pt x="1283" y="511"/>
                  </a:cubicBezTo>
                  <a:cubicBezTo>
                    <a:pt x="1263" y="524"/>
                    <a:pt x="1253" y="547"/>
                    <a:pt x="1256" y="569"/>
                  </a:cubicBezTo>
                  <a:lnTo>
                    <a:pt x="937" y="648"/>
                  </a:lnTo>
                  <a:cubicBezTo>
                    <a:pt x="935" y="637"/>
                    <a:pt x="931" y="627"/>
                    <a:pt x="925" y="618"/>
                  </a:cubicBezTo>
                  <a:cubicBezTo>
                    <a:pt x="913" y="600"/>
                    <a:pt x="894" y="588"/>
                    <a:pt x="873" y="584"/>
                  </a:cubicBezTo>
                  <a:cubicBezTo>
                    <a:pt x="866" y="583"/>
                    <a:pt x="860" y="582"/>
                    <a:pt x="853" y="583"/>
                  </a:cubicBezTo>
                  <a:lnTo>
                    <a:pt x="801" y="127"/>
                  </a:lnTo>
                  <a:cubicBezTo>
                    <a:pt x="808" y="126"/>
                    <a:pt x="814" y="123"/>
                    <a:pt x="820" y="120"/>
                  </a:cubicBezTo>
                  <a:cubicBezTo>
                    <a:pt x="848" y="102"/>
                    <a:pt x="856" y="64"/>
                    <a:pt x="838" y="36"/>
                  </a:cubicBezTo>
                  <a:cubicBezTo>
                    <a:pt x="821" y="8"/>
                    <a:pt x="783" y="0"/>
                    <a:pt x="755" y="18"/>
                  </a:cubicBezTo>
                  <a:moveTo>
                    <a:pt x="913" y="626"/>
                  </a:moveTo>
                  <a:cubicBezTo>
                    <a:pt x="918" y="634"/>
                    <a:pt x="922" y="642"/>
                    <a:pt x="923" y="651"/>
                  </a:cubicBezTo>
                  <a:lnTo>
                    <a:pt x="923" y="651"/>
                  </a:lnTo>
                  <a:lnTo>
                    <a:pt x="924" y="653"/>
                  </a:lnTo>
                  <a:cubicBezTo>
                    <a:pt x="925" y="660"/>
                    <a:pt x="925" y="668"/>
                    <a:pt x="923" y="676"/>
                  </a:cubicBezTo>
                  <a:cubicBezTo>
                    <a:pt x="922" y="684"/>
                    <a:pt x="919" y="692"/>
                    <a:pt x="915" y="699"/>
                  </a:cubicBezTo>
                  <a:cubicBezTo>
                    <a:pt x="900" y="722"/>
                    <a:pt x="872" y="734"/>
                    <a:pt x="845" y="729"/>
                  </a:cubicBezTo>
                  <a:cubicBezTo>
                    <a:pt x="809" y="722"/>
                    <a:pt x="785" y="687"/>
                    <a:pt x="792" y="651"/>
                  </a:cubicBezTo>
                  <a:cubicBezTo>
                    <a:pt x="794" y="643"/>
                    <a:pt x="797" y="635"/>
                    <a:pt x="801" y="628"/>
                  </a:cubicBezTo>
                  <a:cubicBezTo>
                    <a:pt x="816" y="605"/>
                    <a:pt x="843" y="593"/>
                    <a:pt x="870" y="598"/>
                  </a:cubicBezTo>
                  <a:cubicBezTo>
                    <a:pt x="888" y="601"/>
                    <a:pt x="903" y="611"/>
                    <a:pt x="913" y="626"/>
                  </a:cubicBezTo>
                  <a:close/>
                </a:path>
              </a:pathLst>
            </a:custGeom>
            <a:solidFill>
              <a:srgbClr val="C8D3D8">
                <a:alpha val="2627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  <a:defRPr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endParaRPr>
            </a:p>
          </p:txBody>
        </p:sp>
        <p:sp>
          <p:nvSpPr>
            <p:cNvPr id="39" name="Google Shape;39;p99"/>
            <p:cNvSpPr/>
            <p:nvPr/>
          </p:nvSpPr>
          <p:spPr bwMode="auto">
            <a:xfrm rot="2654194">
              <a:off x="263870" y="2526575"/>
              <a:ext cx="3276479" cy="2650851"/>
            </a:xfrm>
            <a:custGeom>
              <a:avLst/>
              <a:gdLst/>
              <a:ahLst/>
              <a:cxnLst/>
              <a:rect l="l" t="t" r="r" b="b"/>
              <a:pathLst>
                <a:path w="3984" h="3221" fill="norm" stroke="1" extrusionOk="0">
                  <a:moveTo>
                    <a:pt x="3893" y="359"/>
                  </a:moveTo>
                  <a:cubicBezTo>
                    <a:pt x="3878" y="364"/>
                    <a:pt x="3865" y="375"/>
                    <a:pt x="3856" y="388"/>
                  </a:cubicBezTo>
                  <a:cubicBezTo>
                    <a:pt x="3846" y="405"/>
                    <a:pt x="3843" y="425"/>
                    <a:pt x="3849" y="444"/>
                  </a:cubicBezTo>
                  <a:lnTo>
                    <a:pt x="3850" y="447"/>
                  </a:lnTo>
                  <a:lnTo>
                    <a:pt x="3469" y="613"/>
                  </a:lnTo>
                  <a:cubicBezTo>
                    <a:pt x="3465" y="604"/>
                    <a:pt x="3459" y="596"/>
                    <a:pt x="3452" y="590"/>
                  </a:cubicBezTo>
                  <a:lnTo>
                    <a:pt x="3549" y="469"/>
                  </a:lnTo>
                  <a:cubicBezTo>
                    <a:pt x="3563" y="478"/>
                    <a:pt x="3581" y="481"/>
                    <a:pt x="3599" y="476"/>
                  </a:cubicBezTo>
                  <a:cubicBezTo>
                    <a:pt x="3630" y="466"/>
                    <a:pt x="3648" y="432"/>
                    <a:pt x="3638" y="400"/>
                  </a:cubicBezTo>
                  <a:cubicBezTo>
                    <a:pt x="3628" y="368"/>
                    <a:pt x="3594" y="351"/>
                    <a:pt x="3562" y="361"/>
                  </a:cubicBezTo>
                  <a:cubicBezTo>
                    <a:pt x="3530" y="371"/>
                    <a:pt x="3513" y="405"/>
                    <a:pt x="3523" y="437"/>
                  </a:cubicBezTo>
                  <a:cubicBezTo>
                    <a:pt x="3526" y="446"/>
                    <a:pt x="3531" y="454"/>
                    <a:pt x="3537" y="460"/>
                  </a:cubicBezTo>
                  <a:lnTo>
                    <a:pt x="3441" y="581"/>
                  </a:lnTo>
                  <a:cubicBezTo>
                    <a:pt x="3428" y="572"/>
                    <a:pt x="3413" y="567"/>
                    <a:pt x="3397" y="566"/>
                  </a:cubicBezTo>
                  <a:cubicBezTo>
                    <a:pt x="3348" y="563"/>
                    <a:pt x="3306" y="599"/>
                    <a:pt x="3303" y="648"/>
                  </a:cubicBezTo>
                  <a:cubicBezTo>
                    <a:pt x="3300" y="689"/>
                    <a:pt x="3326" y="726"/>
                    <a:pt x="3364" y="738"/>
                  </a:cubicBezTo>
                  <a:lnTo>
                    <a:pt x="3248" y="1238"/>
                  </a:lnTo>
                  <a:lnTo>
                    <a:pt x="3244" y="1237"/>
                  </a:lnTo>
                  <a:cubicBezTo>
                    <a:pt x="3233" y="1235"/>
                    <a:pt x="3222" y="1235"/>
                    <a:pt x="3212" y="1236"/>
                  </a:cubicBezTo>
                  <a:lnTo>
                    <a:pt x="3067" y="735"/>
                  </a:lnTo>
                  <a:cubicBezTo>
                    <a:pt x="3087" y="726"/>
                    <a:pt x="3101" y="707"/>
                    <a:pt x="3102" y="685"/>
                  </a:cubicBezTo>
                  <a:cubicBezTo>
                    <a:pt x="3103" y="672"/>
                    <a:pt x="3100" y="660"/>
                    <a:pt x="3094" y="650"/>
                  </a:cubicBezTo>
                  <a:cubicBezTo>
                    <a:pt x="3118" y="627"/>
                    <a:pt x="3139" y="601"/>
                    <a:pt x="3157" y="573"/>
                  </a:cubicBezTo>
                  <a:cubicBezTo>
                    <a:pt x="3194" y="513"/>
                    <a:pt x="3213" y="444"/>
                    <a:pt x="3213" y="374"/>
                  </a:cubicBezTo>
                  <a:cubicBezTo>
                    <a:pt x="3212" y="168"/>
                    <a:pt x="3043" y="0"/>
                    <a:pt x="2837" y="1"/>
                  </a:cubicBezTo>
                  <a:cubicBezTo>
                    <a:pt x="2707" y="2"/>
                    <a:pt x="2588" y="68"/>
                    <a:pt x="2520" y="179"/>
                  </a:cubicBezTo>
                  <a:cubicBezTo>
                    <a:pt x="2483" y="239"/>
                    <a:pt x="2464" y="307"/>
                    <a:pt x="2464" y="378"/>
                  </a:cubicBezTo>
                  <a:cubicBezTo>
                    <a:pt x="2464" y="391"/>
                    <a:pt x="2465" y="405"/>
                    <a:pt x="2467" y="418"/>
                  </a:cubicBezTo>
                  <a:cubicBezTo>
                    <a:pt x="2445" y="426"/>
                    <a:pt x="2429" y="446"/>
                    <a:pt x="2427" y="471"/>
                  </a:cubicBezTo>
                  <a:cubicBezTo>
                    <a:pt x="2427" y="476"/>
                    <a:pt x="2427" y="480"/>
                    <a:pt x="2428" y="484"/>
                  </a:cubicBezTo>
                  <a:lnTo>
                    <a:pt x="1611" y="714"/>
                  </a:lnTo>
                  <a:cubicBezTo>
                    <a:pt x="1601" y="684"/>
                    <a:pt x="1581" y="659"/>
                    <a:pt x="1554" y="643"/>
                  </a:cubicBezTo>
                  <a:cubicBezTo>
                    <a:pt x="1492" y="606"/>
                    <a:pt x="1410" y="626"/>
                    <a:pt x="1372" y="687"/>
                  </a:cubicBezTo>
                  <a:lnTo>
                    <a:pt x="1371" y="689"/>
                  </a:lnTo>
                  <a:cubicBezTo>
                    <a:pt x="1353" y="720"/>
                    <a:pt x="1348" y="756"/>
                    <a:pt x="1356" y="790"/>
                  </a:cubicBezTo>
                  <a:cubicBezTo>
                    <a:pt x="1358" y="795"/>
                    <a:pt x="1360" y="800"/>
                    <a:pt x="1361" y="805"/>
                  </a:cubicBezTo>
                  <a:lnTo>
                    <a:pt x="864" y="1044"/>
                  </a:lnTo>
                  <a:cubicBezTo>
                    <a:pt x="854" y="1027"/>
                    <a:pt x="838" y="1013"/>
                    <a:pt x="819" y="1006"/>
                  </a:cubicBezTo>
                  <a:lnTo>
                    <a:pt x="967" y="488"/>
                  </a:lnTo>
                  <a:lnTo>
                    <a:pt x="971" y="488"/>
                  </a:lnTo>
                  <a:cubicBezTo>
                    <a:pt x="1004" y="490"/>
                    <a:pt x="1032" y="465"/>
                    <a:pt x="1035" y="432"/>
                  </a:cubicBezTo>
                  <a:cubicBezTo>
                    <a:pt x="1037" y="399"/>
                    <a:pt x="1012" y="370"/>
                    <a:pt x="978" y="368"/>
                  </a:cubicBezTo>
                  <a:cubicBezTo>
                    <a:pt x="945" y="366"/>
                    <a:pt x="916" y="391"/>
                    <a:pt x="914" y="424"/>
                  </a:cubicBezTo>
                  <a:cubicBezTo>
                    <a:pt x="912" y="451"/>
                    <a:pt x="929" y="475"/>
                    <a:pt x="953" y="484"/>
                  </a:cubicBezTo>
                  <a:lnTo>
                    <a:pt x="805" y="1002"/>
                  </a:lnTo>
                  <a:cubicBezTo>
                    <a:pt x="802" y="1002"/>
                    <a:pt x="798" y="1001"/>
                    <a:pt x="794" y="1001"/>
                  </a:cubicBezTo>
                  <a:cubicBezTo>
                    <a:pt x="747" y="998"/>
                    <a:pt x="707" y="1032"/>
                    <a:pt x="701" y="1078"/>
                  </a:cubicBezTo>
                  <a:lnTo>
                    <a:pt x="137" y="1051"/>
                  </a:lnTo>
                  <a:cubicBezTo>
                    <a:pt x="137" y="1046"/>
                    <a:pt x="136" y="1042"/>
                    <a:pt x="135" y="1037"/>
                  </a:cubicBezTo>
                  <a:cubicBezTo>
                    <a:pt x="127" y="1001"/>
                    <a:pt x="90" y="978"/>
                    <a:pt x="54" y="987"/>
                  </a:cubicBezTo>
                  <a:cubicBezTo>
                    <a:pt x="37" y="991"/>
                    <a:pt x="22" y="1002"/>
                    <a:pt x="12" y="1017"/>
                  </a:cubicBezTo>
                  <a:cubicBezTo>
                    <a:pt x="3" y="1032"/>
                    <a:pt x="0" y="1051"/>
                    <a:pt x="4" y="1068"/>
                  </a:cubicBezTo>
                  <a:cubicBezTo>
                    <a:pt x="12" y="1104"/>
                    <a:pt x="49" y="1127"/>
                    <a:pt x="85" y="1118"/>
                  </a:cubicBezTo>
                  <a:cubicBezTo>
                    <a:pt x="103" y="1114"/>
                    <a:pt x="117" y="1104"/>
                    <a:pt x="127" y="1088"/>
                  </a:cubicBezTo>
                  <a:cubicBezTo>
                    <a:pt x="131" y="1081"/>
                    <a:pt x="134" y="1073"/>
                    <a:pt x="136" y="1065"/>
                  </a:cubicBezTo>
                  <a:lnTo>
                    <a:pt x="700" y="1092"/>
                  </a:lnTo>
                  <a:cubicBezTo>
                    <a:pt x="701" y="1137"/>
                    <a:pt x="737" y="1174"/>
                    <a:pt x="783" y="1177"/>
                  </a:cubicBezTo>
                  <a:cubicBezTo>
                    <a:pt x="831" y="1180"/>
                    <a:pt x="873" y="1143"/>
                    <a:pt x="876" y="1095"/>
                  </a:cubicBezTo>
                  <a:cubicBezTo>
                    <a:pt x="877" y="1082"/>
                    <a:pt x="875" y="1069"/>
                    <a:pt x="871" y="1057"/>
                  </a:cubicBezTo>
                  <a:lnTo>
                    <a:pt x="1367" y="818"/>
                  </a:lnTo>
                  <a:cubicBezTo>
                    <a:pt x="1379" y="840"/>
                    <a:pt x="1396" y="859"/>
                    <a:pt x="1417" y="872"/>
                  </a:cubicBezTo>
                  <a:cubicBezTo>
                    <a:pt x="1427" y="878"/>
                    <a:pt x="1438" y="882"/>
                    <a:pt x="1448" y="885"/>
                  </a:cubicBezTo>
                  <a:lnTo>
                    <a:pt x="1338" y="1305"/>
                  </a:lnTo>
                  <a:cubicBezTo>
                    <a:pt x="1330" y="1303"/>
                    <a:pt x="1321" y="1302"/>
                    <a:pt x="1312" y="1302"/>
                  </a:cubicBezTo>
                  <a:cubicBezTo>
                    <a:pt x="1242" y="1302"/>
                    <a:pt x="1186" y="1359"/>
                    <a:pt x="1187" y="1428"/>
                  </a:cubicBezTo>
                  <a:cubicBezTo>
                    <a:pt x="1187" y="1449"/>
                    <a:pt x="1192" y="1468"/>
                    <a:pt x="1201" y="1485"/>
                  </a:cubicBezTo>
                  <a:lnTo>
                    <a:pt x="523" y="1885"/>
                  </a:lnTo>
                  <a:lnTo>
                    <a:pt x="522" y="1882"/>
                  </a:lnTo>
                  <a:cubicBezTo>
                    <a:pt x="511" y="1868"/>
                    <a:pt x="496" y="1859"/>
                    <a:pt x="478" y="1856"/>
                  </a:cubicBezTo>
                  <a:cubicBezTo>
                    <a:pt x="451" y="1852"/>
                    <a:pt x="425" y="1865"/>
                    <a:pt x="411" y="1887"/>
                  </a:cubicBezTo>
                  <a:cubicBezTo>
                    <a:pt x="406" y="1895"/>
                    <a:pt x="403" y="1904"/>
                    <a:pt x="401" y="1913"/>
                  </a:cubicBezTo>
                  <a:cubicBezTo>
                    <a:pt x="396" y="1950"/>
                    <a:pt x="422" y="1984"/>
                    <a:pt x="458" y="1990"/>
                  </a:cubicBezTo>
                  <a:cubicBezTo>
                    <a:pt x="485" y="1994"/>
                    <a:pt x="511" y="1981"/>
                    <a:pt x="526" y="1958"/>
                  </a:cubicBezTo>
                  <a:cubicBezTo>
                    <a:pt x="530" y="1950"/>
                    <a:pt x="534" y="1942"/>
                    <a:pt x="535" y="1933"/>
                  </a:cubicBezTo>
                  <a:cubicBezTo>
                    <a:pt x="537" y="1920"/>
                    <a:pt x="535" y="1908"/>
                    <a:pt x="530" y="1897"/>
                  </a:cubicBezTo>
                  <a:lnTo>
                    <a:pt x="1208" y="1498"/>
                  </a:lnTo>
                  <a:cubicBezTo>
                    <a:pt x="1230" y="1531"/>
                    <a:pt x="1267" y="1553"/>
                    <a:pt x="1309" y="1554"/>
                  </a:cubicBezTo>
                  <a:lnTo>
                    <a:pt x="1315" y="1764"/>
                  </a:lnTo>
                  <a:cubicBezTo>
                    <a:pt x="1289" y="1769"/>
                    <a:pt x="1268" y="1791"/>
                    <a:pt x="1266" y="1819"/>
                  </a:cubicBezTo>
                  <a:lnTo>
                    <a:pt x="1266" y="1822"/>
                  </a:lnTo>
                  <a:cubicBezTo>
                    <a:pt x="1159" y="1839"/>
                    <a:pt x="1065" y="1901"/>
                    <a:pt x="1007" y="1994"/>
                  </a:cubicBezTo>
                  <a:cubicBezTo>
                    <a:pt x="971" y="2054"/>
                    <a:pt x="951" y="2123"/>
                    <a:pt x="952" y="2193"/>
                  </a:cubicBezTo>
                  <a:cubicBezTo>
                    <a:pt x="953" y="2399"/>
                    <a:pt x="1121" y="2567"/>
                    <a:pt x="1328" y="2566"/>
                  </a:cubicBezTo>
                  <a:cubicBezTo>
                    <a:pt x="1354" y="2565"/>
                    <a:pt x="1379" y="2563"/>
                    <a:pt x="1403" y="2558"/>
                  </a:cubicBezTo>
                  <a:cubicBezTo>
                    <a:pt x="1411" y="2579"/>
                    <a:pt x="1431" y="2595"/>
                    <a:pt x="1455" y="2596"/>
                  </a:cubicBezTo>
                  <a:cubicBezTo>
                    <a:pt x="1462" y="2597"/>
                    <a:pt x="1468" y="2596"/>
                    <a:pt x="1474" y="2594"/>
                  </a:cubicBezTo>
                  <a:lnTo>
                    <a:pt x="1596" y="2920"/>
                  </a:lnTo>
                  <a:cubicBezTo>
                    <a:pt x="1573" y="2931"/>
                    <a:pt x="1553" y="2949"/>
                    <a:pt x="1539" y="2971"/>
                  </a:cubicBezTo>
                  <a:cubicBezTo>
                    <a:pt x="1519" y="3004"/>
                    <a:pt x="1514" y="3043"/>
                    <a:pt x="1525" y="3080"/>
                  </a:cubicBezTo>
                  <a:cubicBezTo>
                    <a:pt x="1535" y="3114"/>
                    <a:pt x="1559" y="3142"/>
                    <a:pt x="1590" y="3159"/>
                  </a:cubicBezTo>
                  <a:cubicBezTo>
                    <a:pt x="1621" y="3175"/>
                    <a:pt x="1657" y="3179"/>
                    <a:pt x="1691" y="3168"/>
                  </a:cubicBezTo>
                  <a:cubicBezTo>
                    <a:pt x="1722" y="3159"/>
                    <a:pt x="1748" y="3138"/>
                    <a:pt x="1765" y="3111"/>
                  </a:cubicBezTo>
                  <a:cubicBezTo>
                    <a:pt x="1784" y="3080"/>
                    <a:pt x="1790" y="3043"/>
                    <a:pt x="1781" y="3008"/>
                  </a:cubicBezTo>
                  <a:lnTo>
                    <a:pt x="2058" y="2908"/>
                  </a:lnTo>
                  <a:cubicBezTo>
                    <a:pt x="2071" y="2937"/>
                    <a:pt x="2099" y="2958"/>
                    <a:pt x="2132" y="2960"/>
                  </a:cubicBezTo>
                  <a:cubicBezTo>
                    <a:pt x="2157" y="2961"/>
                    <a:pt x="2179" y="2953"/>
                    <a:pt x="2196" y="2938"/>
                  </a:cubicBezTo>
                  <a:lnTo>
                    <a:pt x="2372" y="3117"/>
                  </a:lnTo>
                  <a:cubicBezTo>
                    <a:pt x="2361" y="3131"/>
                    <a:pt x="2356" y="3149"/>
                    <a:pt x="2360" y="3168"/>
                  </a:cubicBezTo>
                  <a:cubicBezTo>
                    <a:pt x="2368" y="3200"/>
                    <a:pt x="2400" y="3221"/>
                    <a:pt x="2432" y="3213"/>
                  </a:cubicBezTo>
                  <a:cubicBezTo>
                    <a:pt x="2465" y="3205"/>
                    <a:pt x="2485" y="3173"/>
                    <a:pt x="2477" y="3140"/>
                  </a:cubicBezTo>
                  <a:cubicBezTo>
                    <a:pt x="2470" y="3108"/>
                    <a:pt x="2437" y="3088"/>
                    <a:pt x="2405" y="3095"/>
                  </a:cubicBezTo>
                  <a:cubicBezTo>
                    <a:pt x="2396" y="3098"/>
                    <a:pt x="2389" y="3101"/>
                    <a:pt x="2382" y="3107"/>
                  </a:cubicBezTo>
                  <a:lnTo>
                    <a:pt x="2206" y="2928"/>
                  </a:lnTo>
                  <a:cubicBezTo>
                    <a:pt x="2218" y="2914"/>
                    <a:pt x="2225" y="2896"/>
                    <a:pt x="2226" y="2877"/>
                  </a:cubicBezTo>
                  <a:cubicBezTo>
                    <a:pt x="2229" y="2828"/>
                    <a:pt x="2192" y="2787"/>
                    <a:pt x="2144" y="2783"/>
                  </a:cubicBezTo>
                  <a:cubicBezTo>
                    <a:pt x="2095" y="2780"/>
                    <a:pt x="2053" y="2817"/>
                    <a:pt x="2050" y="2866"/>
                  </a:cubicBezTo>
                  <a:cubicBezTo>
                    <a:pt x="2049" y="2876"/>
                    <a:pt x="2050" y="2886"/>
                    <a:pt x="2053" y="2895"/>
                  </a:cubicBezTo>
                  <a:lnTo>
                    <a:pt x="1777" y="2995"/>
                  </a:lnTo>
                  <a:cubicBezTo>
                    <a:pt x="1752" y="2929"/>
                    <a:pt x="1681" y="2893"/>
                    <a:pt x="1613" y="2914"/>
                  </a:cubicBezTo>
                  <a:lnTo>
                    <a:pt x="1610" y="2915"/>
                  </a:lnTo>
                  <a:lnTo>
                    <a:pt x="1488" y="2589"/>
                  </a:lnTo>
                  <a:cubicBezTo>
                    <a:pt x="1505" y="2579"/>
                    <a:pt x="1518" y="2561"/>
                    <a:pt x="1520" y="2540"/>
                  </a:cubicBezTo>
                  <a:cubicBezTo>
                    <a:pt x="1520" y="2531"/>
                    <a:pt x="1519" y="2522"/>
                    <a:pt x="1515" y="2514"/>
                  </a:cubicBezTo>
                  <a:cubicBezTo>
                    <a:pt x="1567" y="2484"/>
                    <a:pt x="1612" y="2441"/>
                    <a:pt x="1645" y="2388"/>
                  </a:cubicBezTo>
                  <a:cubicBezTo>
                    <a:pt x="1681" y="2328"/>
                    <a:pt x="1701" y="2260"/>
                    <a:pt x="1700" y="2189"/>
                  </a:cubicBezTo>
                  <a:cubicBezTo>
                    <a:pt x="1700" y="2169"/>
                    <a:pt x="1698" y="2148"/>
                    <a:pt x="1695" y="2128"/>
                  </a:cubicBezTo>
                  <a:cubicBezTo>
                    <a:pt x="1718" y="2121"/>
                    <a:pt x="1735" y="2100"/>
                    <a:pt x="1737" y="2075"/>
                  </a:cubicBezTo>
                  <a:cubicBezTo>
                    <a:pt x="1738" y="2069"/>
                    <a:pt x="1737" y="2063"/>
                    <a:pt x="1735" y="2057"/>
                  </a:cubicBezTo>
                  <a:lnTo>
                    <a:pt x="1983" y="1972"/>
                  </a:lnTo>
                  <a:cubicBezTo>
                    <a:pt x="2001" y="2018"/>
                    <a:pt x="2047" y="2051"/>
                    <a:pt x="2100" y="2051"/>
                  </a:cubicBezTo>
                  <a:cubicBezTo>
                    <a:pt x="2140" y="2050"/>
                    <a:pt x="2176" y="2031"/>
                    <a:pt x="2199" y="2001"/>
                  </a:cubicBezTo>
                  <a:lnTo>
                    <a:pt x="2417" y="2164"/>
                  </a:lnTo>
                  <a:lnTo>
                    <a:pt x="2415" y="2166"/>
                  </a:lnTo>
                  <a:cubicBezTo>
                    <a:pt x="2402" y="2187"/>
                    <a:pt x="2398" y="2212"/>
                    <a:pt x="2404" y="2237"/>
                  </a:cubicBezTo>
                  <a:cubicBezTo>
                    <a:pt x="2409" y="2262"/>
                    <a:pt x="2424" y="2283"/>
                    <a:pt x="2446" y="2297"/>
                  </a:cubicBezTo>
                  <a:cubicBezTo>
                    <a:pt x="2467" y="2310"/>
                    <a:pt x="2493" y="2315"/>
                    <a:pt x="2518" y="2309"/>
                  </a:cubicBezTo>
                  <a:cubicBezTo>
                    <a:pt x="2524" y="2308"/>
                    <a:pt x="2529" y="2306"/>
                    <a:pt x="2534" y="2304"/>
                  </a:cubicBezTo>
                  <a:lnTo>
                    <a:pt x="2670" y="2569"/>
                  </a:lnTo>
                  <a:cubicBezTo>
                    <a:pt x="2649" y="2582"/>
                    <a:pt x="2638" y="2607"/>
                    <a:pt x="2644" y="2633"/>
                  </a:cubicBezTo>
                  <a:cubicBezTo>
                    <a:pt x="2652" y="2665"/>
                    <a:pt x="2684" y="2685"/>
                    <a:pt x="2717" y="2678"/>
                  </a:cubicBezTo>
                  <a:cubicBezTo>
                    <a:pt x="2749" y="2670"/>
                    <a:pt x="2769" y="2638"/>
                    <a:pt x="2762" y="2605"/>
                  </a:cubicBezTo>
                  <a:cubicBezTo>
                    <a:pt x="2754" y="2573"/>
                    <a:pt x="2721" y="2553"/>
                    <a:pt x="2689" y="2560"/>
                  </a:cubicBezTo>
                  <a:cubicBezTo>
                    <a:pt x="2687" y="2561"/>
                    <a:pt x="2685" y="2562"/>
                    <a:pt x="2683" y="2562"/>
                  </a:cubicBezTo>
                  <a:lnTo>
                    <a:pt x="2547" y="2297"/>
                  </a:lnTo>
                  <a:cubicBezTo>
                    <a:pt x="2559" y="2289"/>
                    <a:pt x="2570" y="2279"/>
                    <a:pt x="2578" y="2266"/>
                  </a:cubicBezTo>
                  <a:cubicBezTo>
                    <a:pt x="2590" y="2246"/>
                    <a:pt x="2595" y="2224"/>
                    <a:pt x="2591" y="2201"/>
                  </a:cubicBezTo>
                  <a:lnTo>
                    <a:pt x="2957" y="2116"/>
                  </a:lnTo>
                  <a:cubicBezTo>
                    <a:pt x="2966" y="2145"/>
                    <a:pt x="2997" y="2163"/>
                    <a:pt x="3028" y="2156"/>
                  </a:cubicBezTo>
                  <a:cubicBezTo>
                    <a:pt x="3060" y="2148"/>
                    <a:pt x="3080" y="2116"/>
                    <a:pt x="3072" y="2084"/>
                  </a:cubicBezTo>
                  <a:cubicBezTo>
                    <a:pt x="3065" y="2051"/>
                    <a:pt x="3032" y="2031"/>
                    <a:pt x="3000" y="2039"/>
                  </a:cubicBezTo>
                  <a:cubicBezTo>
                    <a:pt x="2971" y="2045"/>
                    <a:pt x="2952" y="2073"/>
                    <a:pt x="2954" y="2102"/>
                  </a:cubicBezTo>
                  <a:lnTo>
                    <a:pt x="2588" y="2187"/>
                  </a:lnTo>
                  <a:cubicBezTo>
                    <a:pt x="2573" y="2140"/>
                    <a:pt x="2524" y="2112"/>
                    <a:pt x="2476" y="2123"/>
                  </a:cubicBezTo>
                  <a:cubicBezTo>
                    <a:pt x="2456" y="2127"/>
                    <a:pt x="2439" y="2138"/>
                    <a:pt x="2425" y="2152"/>
                  </a:cubicBezTo>
                  <a:lnTo>
                    <a:pt x="2207" y="1989"/>
                  </a:lnTo>
                  <a:cubicBezTo>
                    <a:pt x="2219" y="1970"/>
                    <a:pt x="2225" y="1948"/>
                    <a:pt x="2225" y="1924"/>
                  </a:cubicBezTo>
                  <a:cubicBezTo>
                    <a:pt x="2225" y="1854"/>
                    <a:pt x="2168" y="1798"/>
                    <a:pt x="2098" y="1799"/>
                  </a:cubicBezTo>
                  <a:cubicBezTo>
                    <a:pt x="2084" y="1799"/>
                    <a:pt x="2071" y="1801"/>
                    <a:pt x="2058" y="1806"/>
                  </a:cubicBezTo>
                  <a:lnTo>
                    <a:pt x="1897" y="1409"/>
                  </a:lnTo>
                  <a:cubicBezTo>
                    <a:pt x="1915" y="1402"/>
                    <a:pt x="1931" y="1389"/>
                    <a:pt x="1942" y="1372"/>
                  </a:cubicBezTo>
                  <a:cubicBezTo>
                    <a:pt x="1943" y="1368"/>
                    <a:pt x="1945" y="1365"/>
                    <a:pt x="1947" y="1362"/>
                  </a:cubicBezTo>
                  <a:cubicBezTo>
                    <a:pt x="1948" y="1360"/>
                    <a:pt x="1948" y="1358"/>
                    <a:pt x="1949" y="1357"/>
                  </a:cubicBezTo>
                  <a:lnTo>
                    <a:pt x="2728" y="1702"/>
                  </a:lnTo>
                  <a:cubicBezTo>
                    <a:pt x="2727" y="1706"/>
                    <a:pt x="2726" y="1710"/>
                    <a:pt x="2726" y="1713"/>
                  </a:cubicBezTo>
                  <a:cubicBezTo>
                    <a:pt x="2724" y="1747"/>
                    <a:pt x="2749" y="1776"/>
                    <a:pt x="2782" y="1778"/>
                  </a:cubicBezTo>
                  <a:cubicBezTo>
                    <a:pt x="2815" y="1780"/>
                    <a:pt x="2844" y="1755"/>
                    <a:pt x="2847" y="1722"/>
                  </a:cubicBezTo>
                  <a:cubicBezTo>
                    <a:pt x="2849" y="1689"/>
                    <a:pt x="2824" y="1660"/>
                    <a:pt x="2791" y="1658"/>
                  </a:cubicBezTo>
                  <a:cubicBezTo>
                    <a:pt x="2766" y="1656"/>
                    <a:pt x="2745" y="1669"/>
                    <a:pt x="2734" y="1689"/>
                  </a:cubicBezTo>
                  <a:lnTo>
                    <a:pt x="1953" y="1343"/>
                  </a:lnTo>
                  <a:cubicBezTo>
                    <a:pt x="1963" y="1300"/>
                    <a:pt x="1942" y="1254"/>
                    <a:pt x="1901" y="1235"/>
                  </a:cubicBezTo>
                  <a:cubicBezTo>
                    <a:pt x="1854" y="1213"/>
                    <a:pt x="1797" y="1232"/>
                    <a:pt x="1774" y="1281"/>
                  </a:cubicBezTo>
                  <a:cubicBezTo>
                    <a:pt x="1769" y="1290"/>
                    <a:pt x="1766" y="1301"/>
                    <a:pt x="1765" y="1311"/>
                  </a:cubicBezTo>
                  <a:lnTo>
                    <a:pt x="1434" y="1393"/>
                  </a:lnTo>
                  <a:cubicBezTo>
                    <a:pt x="1422" y="1353"/>
                    <a:pt x="1392" y="1322"/>
                    <a:pt x="1352" y="1308"/>
                  </a:cubicBezTo>
                  <a:lnTo>
                    <a:pt x="1462" y="888"/>
                  </a:lnTo>
                  <a:cubicBezTo>
                    <a:pt x="1514" y="897"/>
                    <a:pt x="1570" y="875"/>
                    <a:pt x="1599" y="827"/>
                  </a:cubicBezTo>
                  <a:lnTo>
                    <a:pt x="1600" y="826"/>
                  </a:lnTo>
                  <a:cubicBezTo>
                    <a:pt x="1618" y="796"/>
                    <a:pt x="1623" y="762"/>
                    <a:pt x="1615" y="728"/>
                  </a:cubicBezTo>
                  <a:lnTo>
                    <a:pt x="2432" y="498"/>
                  </a:lnTo>
                  <a:cubicBezTo>
                    <a:pt x="2440" y="519"/>
                    <a:pt x="2460" y="534"/>
                    <a:pt x="2483" y="535"/>
                  </a:cubicBezTo>
                  <a:cubicBezTo>
                    <a:pt x="2489" y="536"/>
                    <a:pt x="2494" y="535"/>
                    <a:pt x="2499" y="534"/>
                  </a:cubicBezTo>
                  <a:cubicBezTo>
                    <a:pt x="2518" y="574"/>
                    <a:pt x="2543" y="610"/>
                    <a:pt x="2575" y="642"/>
                  </a:cubicBezTo>
                  <a:cubicBezTo>
                    <a:pt x="2646" y="712"/>
                    <a:pt x="2740" y="751"/>
                    <a:pt x="2840" y="750"/>
                  </a:cubicBezTo>
                  <a:cubicBezTo>
                    <a:pt x="2895" y="750"/>
                    <a:pt x="2947" y="738"/>
                    <a:pt x="2994" y="717"/>
                  </a:cubicBezTo>
                  <a:cubicBezTo>
                    <a:pt x="3004" y="730"/>
                    <a:pt x="3020" y="740"/>
                    <a:pt x="3038" y="741"/>
                  </a:cubicBezTo>
                  <a:cubicBezTo>
                    <a:pt x="3044" y="741"/>
                    <a:pt x="3049" y="741"/>
                    <a:pt x="3054" y="740"/>
                  </a:cubicBezTo>
                  <a:lnTo>
                    <a:pt x="3197" y="1238"/>
                  </a:lnTo>
                  <a:cubicBezTo>
                    <a:pt x="3161" y="1244"/>
                    <a:pt x="3129" y="1266"/>
                    <a:pt x="3109" y="1298"/>
                  </a:cubicBezTo>
                  <a:cubicBezTo>
                    <a:pt x="3099" y="1313"/>
                    <a:pt x="3093" y="1329"/>
                    <a:pt x="3091" y="1346"/>
                  </a:cubicBezTo>
                  <a:cubicBezTo>
                    <a:pt x="3085" y="1382"/>
                    <a:pt x="3093" y="1417"/>
                    <a:pt x="3114" y="1446"/>
                  </a:cubicBezTo>
                  <a:cubicBezTo>
                    <a:pt x="3134" y="1475"/>
                    <a:pt x="3165" y="1494"/>
                    <a:pt x="3200" y="1500"/>
                  </a:cubicBezTo>
                  <a:cubicBezTo>
                    <a:pt x="3254" y="1508"/>
                    <a:pt x="3307" y="1484"/>
                    <a:pt x="3335" y="1438"/>
                  </a:cubicBezTo>
                  <a:cubicBezTo>
                    <a:pt x="3344" y="1424"/>
                    <a:pt x="3350" y="1407"/>
                    <a:pt x="3353" y="1390"/>
                  </a:cubicBezTo>
                  <a:cubicBezTo>
                    <a:pt x="3359" y="1355"/>
                    <a:pt x="3351" y="1320"/>
                    <a:pt x="3330" y="1291"/>
                  </a:cubicBezTo>
                  <a:cubicBezTo>
                    <a:pt x="3313" y="1267"/>
                    <a:pt x="3289" y="1250"/>
                    <a:pt x="3262" y="1241"/>
                  </a:cubicBezTo>
                  <a:lnTo>
                    <a:pt x="3378" y="741"/>
                  </a:lnTo>
                  <a:cubicBezTo>
                    <a:pt x="3380" y="741"/>
                    <a:pt x="3383" y="742"/>
                    <a:pt x="3385" y="742"/>
                  </a:cubicBezTo>
                  <a:cubicBezTo>
                    <a:pt x="3407" y="743"/>
                    <a:pt x="3428" y="736"/>
                    <a:pt x="3444" y="724"/>
                  </a:cubicBezTo>
                  <a:lnTo>
                    <a:pt x="3748" y="1062"/>
                  </a:lnTo>
                  <a:cubicBezTo>
                    <a:pt x="3735" y="1077"/>
                    <a:pt x="3730" y="1099"/>
                    <a:pt x="3736" y="1120"/>
                  </a:cubicBezTo>
                  <a:cubicBezTo>
                    <a:pt x="3746" y="1151"/>
                    <a:pt x="3780" y="1169"/>
                    <a:pt x="3812" y="1159"/>
                  </a:cubicBezTo>
                  <a:cubicBezTo>
                    <a:pt x="3844" y="1149"/>
                    <a:pt x="3861" y="1115"/>
                    <a:pt x="3851" y="1083"/>
                  </a:cubicBezTo>
                  <a:cubicBezTo>
                    <a:pt x="3841" y="1051"/>
                    <a:pt x="3807" y="1034"/>
                    <a:pt x="3775" y="1044"/>
                  </a:cubicBezTo>
                  <a:cubicBezTo>
                    <a:pt x="3769" y="1046"/>
                    <a:pt x="3764" y="1049"/>
                    <a:pt x="3759" y="1052"/>
                  </a:cubicBezTo>
                  <a:lnTo>
                    <a:pt x="3455" y="714"/>
                  </a:lnTo>
                  <a:cubicBezTo>
                    <a:pt x="3469" y="700"/>
                    <a:pt x="3478" y="681"/>
                    <a:pt x="3479" y="660"/>
                  </a:cubicBezTo>
                  <a:cubicBezTo>
                    <a:pt x="3480" y="648"/>
                    <a:pt x="3478" y="637"/>
                    <a:pt x="3475" y="626"/>
                  </a:cubicBezTo>
                  <a:lnTo>
                    <a:pt x="3857" y="459"/>
                  </a:lnTo>
                  <a:cubicBezTo>
                    <a:pt x="3872" y="485"/>
                    <a:pt x="3904" y="498"/>
                    <a:pt x="3934" y="488"/>
                  </a:cubicBezTo>
                  <a:cubicBezTo>
                    <a:pt x="3949" y="484"/>
                    <a:pt x="3962" y="473"/>
                    <a:pt x="3971" y="459"/>
                  </a:cubicBezTo>
                  <a:cubicBezTo>
                    <a:pt x="3981" y="443"/>
                    <a:pt x="3984" y="422"/>
                    <a:pt x="3978" y="404"/>
                  </a:cubicBezTo>
                  <a:cubicBezTo>
                    <a:pt x="3967" y="368"/>
                    <a:pt x="3929" y="348"/>
                    <a:pt x="3893" y="359"/>
                  </a:cubicBezTo>
                  <a:moveTo>
                    <a:pt x="82" y="1104"/>
                  </a:moveTo>
                  <a:cubicBezTo>
                    <a:pt x="53" y="1111"/>
                    <a:pt x="25" y="1093"/>
                    <a:pt x="18" y="1065"/>
                  </a:cubicBezTo>
                  <a:cubicBezTo>
                    <a:pt x="15" y="1051"/>
                    <a:pt x="17" y="1037"/>
                    <a:pt x="24" y="1025"/>
                  </a:cubicBezTo>
                  <a:cubicBezTo>
                    <a:pt x="32" y="1013"/>
                    <a:pt x="44" y="1004"/>
                    <a:pt x="57" y="1001"/>
                  </a:cubicBezTo>
                  <a:cubicBezTo>
                    <a:pt x="86" y="994"/>
                    <a:pt x="115" y="1012"/>
                    <a:pt x="121" y="1041"/>
                  </a:cubicBezTo>
                  <a:cubicBezTo>
                    <a:pt x="128" y="1068"/>
                    <a:pt x="109" y="1098"/>
                    <a:pt x="82" y="1104"/>
                  </a:cubicBezTo>
                  <a:moveTo>
                    <a:pt x="521" y="1930"/>
                  </a:moveTo>
                  <a:cubicBezTo>
                    <a:pt x="520" y="1938"/>
                    <a:pt x="517" y="1945"/>
                    <a:pt x="513" y="1951"/>
                  </a:cubicBezTo>
                  <a:cubicBezTo>
                    <a:pt x="502" y="1969"/>
                    <a:pt x="481" y="1978"/>
                    <a:pt x="461" y="1975"/>
                  </a:cubicBezTo>
                  <a:cubicBezTo>
                    <a:pt x="432" y="1971"/>
                    <a:pt x="411" y="1944"/>
                    <a:pt x="416" y="1915"/>
                  </a:cubicBezTo>
                  <a:cubicBezTo>
                    <a:pt x="417" y="1908"/>
                    <a:pt x="419" y="1901"/>
                    <a:pt x="423" y="1895"/>
                  </a:cubicBezTo>
                  <a:cubicBezTo>
                    <a:pt x="434" y="1877"/>
                    <a:pt x="455" y="1867"/>
                    <a:pt x="476" y="1870"/>
                  </a:cubicBezTo>
                  <a:cubicBezTo>
                    <a:pt x="490" y="1872"/>
                    <a:pt x="502" y="1880"/>
                    <a:pt x="511" y="1891"/>
                  </a:cubicBezTo>
                  <a:cubicBezTo>
                    <a:pt x="519" y="1902"/>
                    <a:pt x="523" y="1916"/>
                    <a:pt x="521" y="1930"/>
                  </a:cubicBezTo>
                  <a:close/>
                  <a:moveTo>
                    <a:pt x="1766" y="3006"/>
                  </a:moveTo>
                  <a:cubicBezTo>
                    <a:pt x="1776" y="3039"/>
                    <a:pt x="1771" y="3074"/>
                    <a:pt x="1753" y="3104"/>
                  </a:cubicBezTo>
                  <a:cubicBezTo>
                    <a:pt x="1738" y="3128"/>
                    <a:pt x="1715" y="3146"/>
                    <a:pt x="1687" y="3155"/>
                  </a:cubicBezTo>
                  <a:cubicBezTo>
                    <a:pt x="1657" y="3164"/>
                    <a:pt x="1625" y="3161"/>
                    <a:pt x="1597" y="3146"/>
                  </a:cubicBezTo>
                  <a:cubicBezTo>
                    <a:pt x="1569" y="3131"/>
                    <a:pt x="1548" y="3106"/>
                    <a:pt x="1539" y="3076"/>
                  </a:cubicBezTo>
                  <a:cubicBezTo>
                    <a:pt x="1529" y="3043"/>
                    <a:pt x="1533" y="3008"/>
                    <a:pt x="1551" y="2978"/>
                  </a:cubicBezTo>
                  <a:cubicBezTo>
                    <a:pt x="1566" y="2954"/>
                    <a:pt x="1590" y="2936"/>
                    <a:pt x="1617" y="2928"/>
                  </a:cubicBezTo>
                  <a:cubicBezTo>
                    <a:pt x="1680" y="2908"/>
                    <a:pt x="1746" y="2943"/>
                    <a:pt x="1766" y="3006"/>
                  </a:cubicBezTo>
                  <a:moveTo>
                    <a:pt x="2576" y="2198"/>
                  </a:moveTo>
                  <a:cubicBezTo>
                    <a:pt x="2581" y="2219"/>
                    <a:pt x="2577" y="2240"/>
                    <a:pt x="2566" y="2258"/>
                  </a:cubicBezTo>
                  <a:cubicBezTo>
                    <a:pt x="2554" y="2277"/>
                    <a:pt x="2536" y="2290"/>
                    <a:pt x="2515" y="2295"/>
                  </a:cubicBezTo>
                  <a:cubicBezTo>
                    <a:pt x="2494" y="2300"/>
                    <a:pt x="2472" y="2296"/>
                    <a:pt x="2453" y="2284"/>
                  </a:cubicBezTo>
                  <a:cubicBezTo>
                    <a:pt x="2435" y="2273"/>
                    <a:pt x="2422" y="2255"/>
                    <a:pt x="2418" y="2234"/>
                  </a:cubicBezTo>
                  <a:cubicBezTo>
                    <a:pt x="2413" y="2213"/>
                    <a:pt x="2416" y="2191"/>
                    <a:pt x="2428" y="2173"/>
                  </a:cubicBezTo>
                  <a:cubicBezTo>
                    <a:pt x="2439" y="2154"/>
                    <a:pt x="2457" y="2142"/>
                    <a:pt x="2479" y="2137"/>
                  </a:cubicBezTo>
                  <a:cubicBezTo>
                    <a:pt x="2522" y="2127"/>
                    <a:pt x="2566" y="2154"/>
                    <a:pt x="2576" y="2198"/>
                  </a:cubicBezTo>
                  <a:close/>
                  <a:moveTo>
                    <a:pt x="1686" y="2189"/>
                  </a:moveTo>
                  <a:cubicBezTo>
                    <a:pt x="1686" y="2257"/>
                    <a:pt x="1668" y="2323"/>
                    <a:pt x="1632" y="2380"/>
                  </a:cubicBezTo>
                  <a:cubicBezTo>
                    <a:pt x="1601" y="2431"/>
                    <a:pt x="1558" y="2472"/>
                    <a:pt x="1509" y="2502"/>
                  </a:cubicBezTo>
                  <a:cubicBezTo>
                    <a:pt x="1498" y="2487"/>
                    <a:pt x="1482" y="2477"/>
                    <a:pt x="1463" y="2476"/>
                  </a:cubicBezTo>
                  <a:cubicBezTo>
                    <a:pt x="1430" y="2474"/>
                    <a:pt x="1401" y="2499"/>
                    <a:pt x="1399" y="2532"/>
                  </a:cubicBezTo>
                  <a:cubicBezTo>
                    <a:pt x="1399" y="2536"/>
                    <a:pt x="1399" y="2540"/>
                    <a:pt x="1400" y="2544"/>
                  </a:cubicBezTo>
                  <a:cubicBezTo>
                    <a:pt x="1376" y="2548"/>
                    <a:pt x="1352" y="2551"/>
                    <a:pt x="1328" y="2551"/>
                  </a:cubicBezTo>
                  <a:cubicBezTo>
                    <a:pt x="1129" y="2552"/>
                    <a:pt x="967" y="2391"/>
                    <a:pt x="966" y="2193"/>
                  </a:cubicBezTo>
                  <a:cubicBezTo>
                    <a:pt x="966" y="2125"/>
                    <a:pt x="984" y="2059"/>
                    <a:pt x="1020" y="2002"/>
                  </a:cubicBezTo>
                  <a:cubicBezTo>
                    <a:pt x="1075" y="1912"/>
                    <a:pt x="1165" y="1853"/>
                    <a:pt x="1267" y="1836"/>
                  </a:cubicBezTo>
                  <a:cubicBezTo>
                    <a:pt x="1273" y="1862"/>
                    <a:pt x="1295" y="1882"/>
                    <a:pt x="1322" y="1883"/>
                  </a:cubicBezTo>
                  <a:cubicBezTo>
                    <a:pt x="1352" y="1885"/>
                    <a:pt x="1379" y="1865"/>
                    <a:pt x="1385" y="1836"/>
                  </a:cubicBezTo>
                  <a:cubicBezTo>
                    <a:pt x="1497" y="1854"/>
                    <a:pt x="1591" y="1925"/>
                    <a:pt x="1643" y="2021"/>
                  </a:cubicBezTo>
                  <a:cubicBezTo>
                    <a:pt x="1628" y="2031"/>
                    <a:pt x="1618" y="2048"/>
                    <a:pt x="1617" y="2067"/>
                  </a:cubicBezTo>
                  <a:cubicBezTo>
                    <a:pt x="1615" y="2100"/>
                    <a:pt x="1640" y="2129"/>
                    <a:pt x="1673" y="2131"/>
                  </a:cubicBezTo>
                  <a:cubicBezTo>
                    <a:pt x="1676" y="2131"/>
                    <a:pt x="1678" y="2131"/>
                    <a:pt x="1681" y="2131"/>
                  </a:cubicBezTo>
                  <a:cubicBezTo>
                    <a:pt x="1684" y="2150"/>
                    <a:pt x="1686" y="2169"/>
                    <a:pt x="1686" y="2189"/>
                  </a:cubicBezTo>
                  <a:moveTo>
                    <a:pt x="1787" y="1287"/>
                  </a:moveTo>
                  <a:cubicBezTo>
                    <a:pt x="1788" y="1284"/>
                    <a:pt x="1790" y="1281"/>
                    <a:pt x="1791" y="1278"/>
                  </a:cubicBezTo>
                  <a:cubicBezTo>
                    <a:pt x="1813" y="1243"/>
                    <a:pt x="1857" y="1230"/>
                    <a:pt x="1895" y="1248"/>
                  </a:cubicBezTo>
                  <a:cubicBezTo>
                    <a:pt x="1935" y="1267"/>
                    <a:pt x="1953" y="1315"/>
                    <a:pt x="1934" y="1356"/>
                  </a:cubicBezTo>
                  <a:cubicBezTo>
                    <a:pt x="1915" y="1397"/>
                    <a:pt x="1866" y="1413"/>
                    <a:pt x="1826" y="1395"/>
                  </a:cubicBezTo>
                  <a:cubicBezTo>
                    <a:pt x="1806" y="1385"/>
                    <a:pt x="1791" y="1369"/>
                    <a:pt x="1784" y="1349"/>
                  </a:cubicBezTo>
                  <a:cubicBezTo>
                    <a:pt x="1777" y="1328"/>
                    <a:pt x="1778" y="1306"/>
                    <a:pt x="1787" y="1287"/>
                  </a:cubicBezTo>
                  <a:moveTo>
                    <a:pt x="1771" y="1354"/>
                  </a:moveTo>
                  <a:cubicBezTo>
                    <a:pt x="1779" y="1378"/>
                    <a:pt x="1797" y="1397"/>
                    <a:pt x="1820" y="1408"/>
                  </a:cubicBezTo>
                  <a:cubicBezTo>
                    <a:pt x="1840" y="1417"/>
                    <a:pt x="1863" y="1419"/>
                    <a:pt x="1883" y="1414"/>
                  </a:cubicBezTo>
                  <a:lnTo>
                    <a:pt x="2045" y="1811"/>
                  </a:lnTo>
                  <a:cubicBezTo>
                    <a:pt x="2002" y="1831"/>
                    <a:pt x="1973" y="1875"/>
                    <a:pt x="1973" y="1925"/>
                  </a:cubicBezTo>
                  <a:cubicBezTo>
                    <a:pt x="1973" y="1937"/>
                    <a:pt x="1975" y="1948"/>
                    <a:pt x="1978" y="1959"/>
                  </a:cubicBezTo>
                  <a:lnTo>
                    <a:pt x="1730" y="2044"/>
                  </a:lnTo>
                  <a:cubicBezTo>
                    <a:pt x="1721" y="2025"/>
                    <a:pt x="1703" y="2012"/>
                    <a:pt x="1681" y="2011"/>
                  </a:cubicBezTo>
                  <a:cubicBezTo>
                    <a:pt x="1672" y="2010"/>
                    <a:pt x="1664" y="2012"/>
                    <a:pt x="1656" y="2014"/>
                  </a:cubicBezTo>
                  <a:cubicBezTo>
                    <a:pt x="1602" y="1914"/>
                    <a:pt x="1503" y="1841"/>
                    <a:pt x="1386" y="1822"/>
                  </a:cubicBezTo>
                  <a:cubicBezTo>
                    <a:pt x="1385" y="1791"/>
                    <a:pt x="1361" y="1765"/>
                    <a:pt x="1330" y="1763"/>
                  </a:cubicBezTo>
                  <a:lnTo>
                    <a:pt x="1330" y="1763"/>
                  </a:lnTo>
                  <a:lnTo>
                    <a:pt x="1323" y="1553"/>
                  </a:lnTo>
                  <a:cubicBezTo>
                    <a:pt x="1388" y="1548"/>
                    <a:pt x="1439" y="1493"/>
                    <a:pt x="1438" y="1427"/>
                  </a:cubicBezTo>
                  <a:cubicBezTo>
                    <a:pt x="1438" y="1420"/>
                    <a:pt x="1438" y="1414"/>
                    <a:pt x="1437" y="1407"/>
                  </a:cubicBezTo>
                  <a:lnTo>
                    <a:pt x="1765" y="1326"/>
                  </a:lnTo>
                  <a:cubicBezTo>
                    <a:pt x="1765" y="1335"/>
                    <a:pt x="1767" y="1345"/>
                    <a:pt x="1771" y="1354"/>
                  </a:cubicBezTo>
                  <a:close/>
                  <a:moveTo>
                    <a:pt x="1588" y="818"/>
                  </a:moveTo>
                  <a:lnTo>
                    <a:pt x="1587" y="820"/>
                  </a:lnTo>
                  <a:cubicBezTo>
                    <a:pt x="1553" y="875"/>
                    <a:pt x="1480" y="892"/>
                    <a:pt x="1425" y="859"/>
                  </a:cubicBezTo>
                  <a:cubicBezTo>
                    <a:pt x="1397" y="843"/>
                    <a:pt x="1378" y="817"/>
                    <a:pt x="1370" y="786"/>
                  </a:cubicBezTo>
                  <a:cubicBezTo>
                    <a:pt x="1363" y="756"/>
                    <a:pt x="1367" y="724"/>
                    <a:pt x="1384" y="697"/>
                  </a:cubicBezTo>
                  <a:lnTo>
                    <a:pt x="1385" y="695"/>
                  </a:lnTo>
                  <a:cubicBezTo>
                    <a:pt x="1419" y="640"/>
                    <a:pt x="1491" y="622"/>
                    <a:pt x="1546" y="655"/>
                  </a:cubicBezTo>
                  <a:cubicBezTo>
                    <a:pt x="1574" y="672"/>
                    <a:pt x="1593" y="698"/>
                    <a:pt x="1601" y="728"/>
                  </a:cubicBezTo>
                  <a:cubicBezTo>
                    <a:pt x="1609" y="759"/>
                    <a:pt x="1604" y="791"/>
                    <a:pt x="1588" y="818"/>
                  </a:cubicBezTo>
                  <a:moveTo>
                    <a:pt x="2840" y="736"/>
                  </a:moveTo>
                  <a:cubicBezTo>
                    <a:pt x="2744" y="736"/>
                    <a:pt x="2654" y="699"/>
                    <a:pt x="2585" y="632"/>
                  </a:cubicBezTo>
                  <a:cubicBezTo>
                    <a:pt x="2555" y="602"/>
                    <a:pt x="2530" y="567"/>
                    <a:pt x="2513" y="529"/>
                  </a:cubicBezTo>
                  <a:cubicBezTo>
                    <a:pt x="2532" y="520"/>
                    <a:pt x="2546" y="502"/>
                    <a:pt x="2547" y="479"/>
                  </a:cubicBezTo>
                  <a:cubicBezTo>
                    <a:pt x="2550" y="446"/>
                    <a:pt x="2524" y="417"/>
                    <a:pt x="2491" y="415"/>
                  </a:cubicBezTo>
                  <a:cubicBezTo>
                    <a:pt x="2488" y="415"/>
                    <a:pt x="2484" y="415"/>
                    <a:pt x="2481" y="415"/>
                  </a:cubicBezTo>
                  <a:cubicBezTo>
                    <a:pt x="2479" y="403"/>
                    <a:pt x="2479" y="390"/>
                    <a:pt x="2479" y="378"/>
                  </a:cubicBezTo>
                  <a:cubicBezTo>
                    <a:pt x="2478" y="310"/>
                    <a:pt x="2497" y="244"/>
                    <a:pt x="2532" y="187"/>
                  </a:cubicBezTo>
                  <a:cubicBezTo>
                    <a:pt x="2598" y="80"/>
                    <a:pt x="2712" y="16"/>
                    <a:pt x="2837" y="16"/>
                  </a:cubicBezTo>
                  <a:cubicBezTo>
                    <a:pt x="3035" y="15"/>
                    <a:pt x="3198" y="176"/>
                    <a:pt x="3199" y="374"/>
                  </a:cubicBezTo>
                  <a:cubicBezTo>
                    <a:pt x="3199" y="442"/>
                    <a:pt x="3180" y="508"/>
                    <a:pt x="3145" y="565"/>
                  </a:cubicBezTo>
                  <a:cubicBezTo>
                    <a:pt x="3128" y="592"/>
                    <a:pt x="3108" y="617"/>
                    <a:pt x="3085" y="638"/>
                  </a:cubicBezTo>
                  <a:cubicBezTo>
                    <a:pt x="3075" y="628"/>
                    <a:pt x="3061" y="622"/>
                    <a:pt x="3046" y="621"/>
                  </a:cubicBezTo>
                  <a:cubicBezTo>
                    <a:pt x="3013" y="618"/>
                    <a:pt x="2984" y="644"/>
                    <a:pt x="2982" y="677"/>
                  </a:cubicBezTo>
                  <a:cubicBezTo>
                    <a:pt x="2981" y="687"/>
                    <a:pt x="2983" y="696"/>
                    <a:pt x="2987" y="704"/>
                  </a:cubicBezTo>
                  <a:cubicBezTo>
                    <a:pt x="2942" y="724"/>
                    <a:pt x="2892" y="736"/>
                    <a:pt x="2840" y="736"/>
                  </a:cubicBezTo>
                  <a:moveTo>
                    <a:pt x="3318" y="1299"/>
                  </a:moveTo>
                  <a:cubicBezTo>
                    <a:pt x="3337" y="1325"/>
                    <a:pt x="3344" y="1356"/>
                    <a:pt x="3339" y="1388"/>
                  </a:cubicBezTo>
                  <a:cubicBezTo>
                    <a:pt x="3336" y="1403"/>
                    <a:pt x="3331" y="1418"/>
                    <a:pt x="3323" y="1431"/>
                  </a:cubicBezTo>
                  <a:cubicBezTo>
                    <a:pt x="3297" y="1472"/>
                    <a:pt x="3250" y="1493"/>
                    <a:pt x="3202" y="1485"/>
                  </a:cubicBezTo>
                  <a:cubicBezTo>
                    <a:pt x="3171" y="1480"/>
                    <a:pt x="3144" y="1463"/>
                    <a:pt x="3125" y="1437"/>
                  </a:cubicBezTo>
                  <a:cubicBezTo>
                    <a:pt x="3107" y="1412"/>
                    <a:pt x="3100" y="1380"/>
                    <a:pt x="3105" y="1349"/>
                  </a:cubicBezTo>
                  <a:cubicBezTo>
                    <a:pt x="3107" y="1333"/>
                    <a:pt x="3113" y="1319"/>
                    <a:pt x="3121" y="1306"/>
                  </a:cubicBezTo>
                  <a:cubicBezTo>
                    <a:pt x="3146" y="1265"/>
                    <a:pt x="3194" y="1243"/>
                    <a:pt x="3241" y="1251"/>
                  </a:cubicBezTo>
                  <a:cubicBezTo>
                    <a:pt x="3273" y="1256"/>
                    <a:pt x="3300" y="1273"/>
                    <a:pt x="3318" y="1299"/>
                  </a:cubicBezTo>
                  <a:moveTo>
                    <a:pt x="3964" y="408"/>
                  </a:moveTo>
                  <a:cubicBezTo>
                    <a:pt x="3969" y="423"/>
                    <a:pt x="3967" y="439"/>
                    <a:pt x="3959" y="452"/>
                  </a:cubicBezTo>
                  <a:cubicBezTo>
                    <a:pt x="3952" y="463"/>
                    <a:pt x="3942" y="471"/>
                    <a:pt x="3929" y="475"/>
                  </a:cubicBezTo>
                  <a:cubicBezTo>
                    <a:pt x="3901" y="483"/>
                    <a:pt x="3872" y="468"/>
                    <a:pt x="3863" y="440"/>
                  </a:cubicBezTo>
                  <a:cubicBezTo>
                    <a:pt x="3858" y="425"/>
                    <a:pt x="3860" y="409"/>
                    <a:pt x="3868" y="396"/>
                  </a:cubicBezTo>
                  <a:cubicBezTo>
                    <a:pt x="3875" y="385"/>
                    <a:pt x="3886" y="377"/>
                    <a:pt x="3898" y="373"/>
                  </a:cubicBezTo>
                  <a:cubicBezTo>
                    <a:pt x="3926" y="364"/>
                    <a:pt x="3956" y="380"/>
                    <a:pt x="3964" y="408"/>
                  </a:cubicBezTo>
                </a:path>
              </a:pathLst>
            </a:custGeom>
            <a:solidFill>
              <a:srgbClr val="C8D3D8">
                <a:alpha val="2627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  <a:defRPr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endParaRPr>
            </a:p>
          </p:txBody>
        </p:sp>
      </p:grpSp>
      <p:pic>
        <p:nvPicPr>
          <p:cNvPr id="1034378034" name="Google Shape;40;p99" descr="Immagine che contiene testo, schermata, Carattere, logo&#10;&#10;Descrizione generata automaticamente"/>
          <p:cNvPicPr/>
          <p:nvPr/>
        </p:nvPicPr>
        <p:blipFill rotWithShape="1">
          <a:blip r:embed="rId2">
            <a:alphaModFix/>
          </a:blip>
          <a:stretch/>
        </p:blipFill>
        <p:spPr bwMode="auto">
          <a:xfrm>
            <a:off x="6158783" y="81606"/>
            <a:ext cx="2782800" cy="11809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_Headlines + two columns" preserve="0" showMasterPhAnim="0" showMasterSp="1" userDrawn="1">
  <p:cSld name="1_Headlines + two column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82678357" name="Google Shape;42;p100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97446548" name="Google Shape;43;p100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0966147" name="Google Shape;44;p100"/>
          <p:cNvSpPr txBox="1">
            <a:spLocks noGrp="1"/>
          </p:cNvSpPr>
          <p:nvPr>
            <p:ph type="body" idx="2"/>
          </p:nvPr>
        </p:nvSpPr>
        <p:spPr bwMode="auto">
          <a:xfrm>
            <a:off x="296865" y="1001413"/>
            <a:ext cx="8434186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46313700" name="Google Shape;45;p100"/>
          <p:cNvSpPr txBox="1">
            <a:spLocks noGrp="1"/>
          </p:cNvSpPr>
          <p:nvPr>
            <p:ph type="body" idx="3"/>
          </p:nvPr>
        </p:nvSpPr>
        <p:spPr bwMode="auto">
          <a:xfrm>
            <a:off x="4591050" y="1682602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 Break with Pic left" preserve="0" showMasterPhAnim="0" showMasterSp="0" userDrawn="1">
  <p:cSld name="Chapter Break with Pic le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59501880" name="Google Shape;47;p101"/>
          <p:cNvSpPr/>
          <p:nvPr/>
        </p:nvSpPr>
        <p:spPr bwMode="auto">
          <a:xfrm>
            <a:off x="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930113794" name="Google Shape;48;p101"/>
          <p:cNvCxnSpPr/>
          <p:nvPr/>
        </p:nvCxnSpPr>
        <p:spPr bwMode="auto">
          <a:xfrm>
            <a:off x="1704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12440449" name="Google Shape;49;p101"/>
          <p:cNvSpPr>
            <a:spLocks noGrp="1"/>
          </p:cNvSpPr>
          <p:nvPr>
            <p:ph type="pic" idx="2"/>
          </p:nvPr>
        </p:nvSpPr>
        <p:spPr bwMode="auto"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225349044" name="Google Shape;50;p101"/>
          <p:cNvSpPr txBox="1">
            <a:spLocks noGrp="1"/>
          </p:cNvSpPr>
          <p:nvPr>
            <p:ph type="body" idx="1"/>
          </p:nvPr>
        </p:nvSpPr>
        <p:spPr bwMode="auto">
          <a:xfrm>
            <a:off x="659040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92155807" name="Google Shape;51;p101"/>
          <p:cNvSpPr txBox="1">
            <a:spLocks noGrp="1"/>
          </p:cNvSpPr>
          <p:nvPr>
            <p:ph type="body" idx="3"/>
          </p:nvPr>
        </p:nvSpPr>
        <p:spPr bwMode="auto">
          <a:xfrm>
            <a:off x="659040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8784726" name="Google Shape;52;p101"/>
          <p:cNvSpPr txBox="1">
            <a:spLocks noGrp="1"/>
          </p:cNvSpPr>
          <p:nvPr>
            <p:ph type="body" idx="4"/>
          </p:nvPr>
        </p:nvSpPr>
        <p:spPr bwMode="auto">
          <a:xfrm>
            <a:off x="5617933" y="4808762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 Break with Pic right" preserve="0" showMasterPhAnim="0" showMasterSp="0" userDrawn="1">
  <p:cSld name="Chapter Break with Pic righ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78181277" name="Google Shape;54;p102"/>
          <p:cNvSpPr/>
          <p:nvPr/>
        </p:nvSpPr>
        <p:spPr bwMode="auto">
          <a:xfrm>
            <a:off x="457200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1740316246" name="Google Shape;55;p102"/>
          <p:cNvCxnSpPr/>
          <p:nvPr/>
        </p:nvCxnSpPr>
        <p:spPr bwMode="auto">
          <a:xfrm>
            <a:off x="6276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4098006" name="Google Shape;56;p102"/>
          <p:cNvSpPr>
            <a:spLocks noGrp="1"/>
          </p:cNvSpPr>
          <p:nvPr>
            <p:ph type="pic" idx="2"/>
          </p:nvPr>
        </p:nvSpPr>
        <p:spPr bwMode="auto">
          <a:xfrm>
            <a:off x="0" y="-14748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646364401" name="Google Shape;57;p102"/>
          <p:cNvSpPr txBox="1">
            <a:spLocks noGrp="1"/>
          </p:cNvSpPr>
          <p:nvPr>
            <p:ph type="body" idx="1"/>
          </p:nvPr>
        </p:nvSpPr>
        <p:spPr bwMode="auto">
          <a:xfrm>
            <a:off x="5210968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62538012" name="Google Shape;58;p102"/>
          <p:cNvSpPr txBox="1">
            <a:spLocks noGrp="1"/>
          </p:cNvSpPr>
          <p:nvPr>
            <p:ph type="body" idx="3"/>
          </p:nvPr>
        </p:nvSpPr>
        <p:spPr bwMode="auto">
          <a:xfrm>
            <a:off x="5210968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2230942" name="Google Shape;59;p102"/>
          <p:cNvSpPr txBox="1">
            <a:spLocks noGrp="1"/>
          </p:cNvSpPr>
          <p:nvPr>
            <p:ph type="body" idx="4"/>
          </p:nvPr>
        </p:nvSpPr>
        <p:spPr bwMode="auto">
          <a:xfrm>
            <a:off x="-72574" y="4800595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break_2" preserve="0" showMasterPhAnim="0" showMasterSp="1" userDrawn="1">
  <p:cSld name="Chapterbreak_2">
    <p:bg>
      <p:bgPr shadeToTitle="0">
        <a:solidFill>
          <a:schemeClr val="accent4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67735342" name="Google Shape;61;p103"/>
          <p:cNvSpPr txBox="1">
            <a:spLocks noGrp="1"/>
          </p:cNvSpPr>
          <p:nvPr>
            <p:ph type="body" idx="1"/>
          </p:nvPr>
        </p:nvSpPr>
        <p:spPr bwMode="auto"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dk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0817701" name="Google Shape;62;p103"/>
          <p:cNvSpPr txBox="1">
            <a:spLocks noGrp="1"/>
          </p:cNvSpPr>
          <p:nvPr>
            <p:ph type="body" idx="2"/>
          </p:nvPr>
        </p:nvSpPr>
        <p:spPr bwMode="auto"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00000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1317856975" name="Google Shape;63;p103"/>
          <p:cNvCxnSpPr/>
          <p:nvPr/>
        </p:nvCxnSpPr>
        <p:spPr bwMode="auto"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break" preserve="0" showMasterPhAnim="0" showMasterSp="1" userDrawn="1">
  <p:cSld name="Chapterbreak">
    <p:bg>
      <p:bgPr shadeToTitle="0">
        <a:solidFill>
          <a:schemeClr val="accent4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11889381" name="Google Shape;65;p104"/>
          <p:cNvSpPr txBox="1">
            <a:spLocks noGrp="1"/>
          </p:cNvSpPr>
          <p:nvPr>
            <p:ph type="body" idx="1"/>
          </p:nvPr>
        </p:nvSpPr>
        <p:spPr bwMode="auto"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31626535" name="Google Shape;66;p104"/>
          <p:cNvSpPr txBox="1">
            <a:spLocks noGrp="1"/>
          </p:cNvSpPr>
          <p:nvPr>
            <p:ph type="body" idx="2"/>
          </p:nvPr>
        </p:nvSpPr>
        <p:spPr bwMode="auto"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6662093" name="Google Shape;67;p104"/>
          <p:cNvCxnSpPr/>
          <p:nvPr/>
        </p:nvCxnSpPr>
        <p:spPr bwMode="auto"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OVERVIEW" preserve="0" showMasterPhAnim="0" showMasterSp="0" userDrawn="1">
  <p:cSld name="Timeline OVERVIEW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641151913" name="Google Shape;69;p105"/>
          <p:cNvCxnSpPr/>
          <p:nvPr/>
        </p:nvCxnSpPr>
        <p:spPr bwMode="auto">
          <a:xfrm flipH="1">
            <a:off x="4419601" y="1033123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216619716" name="Google Shape;70;p105"/>
          <p:cNvCxnSpPr/>
          <p:nvPr/>
        </p:nvCxnSpPr>
        <p:spPr bwMode="auto">
          <a:xfrm flipH="1">
            <a:off x="4417813" y="1778759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722132905" name="Google Shape;71;p105"/>
          <p:cNvCxnSpPr/>
          <p:nvPr/>
        </p:nvCxnSpPr>
        <p:spPr bwMode="auto">
          <a:xfrm flipH="1">
            <a:off x="4417813" y="2524395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823729734" name="Google Shape;72;p105"/>
          <p:cNvCxnSpPr/>
          <p:nvPr/>
        </p:nvCxnSpPr>
        <p:spPr bwMode="auto">
          <a:xfrm flipH="1">
            <a:off x="4417815" y="4015665"/>
            <a:ext cx="1" cy="484898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416520642" name="Google Shape;73;p105"/>
          <p:cNvCxnSpPr/>
          <p:nvPr/>
        </p:nvCxnSpPr>
        <p:spPr bwMode="auto">
          <a:xfrm flipH="1">
            <a:off x="4417813" y="3270030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1145661604" name="Google Shape;74;p105"/>
          <p:cNvSpPr txBox="1">
            <a:spLocks noGrp="1"/>
          </p:cNvSpPr>
          <p:nvPr>
            <p:ph type="sldNum" idx="12"/>
          </p:nvPr>
        </p:nvSpPr>
        <p:spPr bwMode="auto">
          <a:xfrm>
            <a:off x="8435759" y="4767263"/>
            <a:ext cx="50207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61442475" name="Google Shape;75;p105"/>
          <p:cNvSpPr/>
          <p:nvPr/>
        </p:nvSpPr>
        <p:spPr bwMode="auto">
          <a:xfrm rot="-2175147">
            <a:off x="4082178" y="431573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fill="norm" stroke="1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middle" preserve="0" showMasterPhAnim="0" showMasterSp="0" userDrawn="1">
  <p:cSld name="Timeline midd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98262199" name="Google Shape;77;p106"/>
          <p:cNvSpPr txBox="1">
            <a:spLocks noGrp="1"/>
          </p:cNvSpPr>
          <p:nvPr>
            <p:ph type="body" idx="1"/>
          </p:nvPr>
        </p:nvSpPr>
        <p:spPr bwMode="auto">
          <a:xfrm>
            <a:off x="4603038" y="389999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46250718" name="Google Shape;78;p106"/>
          <p:cNvSpPr txBox="1">
            <a:spLocks noGrp="1"/>
          </p:cNvSpPr>
          <p:nvPr>
            <p:ph type="body" idx="2"/>
          </p:nvPr>
        </p:nvSpPr>
        <p:spPr bwMode="auto">
          <a:xfrm>
            <a:off x="4603038" y="327002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53943143" name="Google Shape;79;p106"/>
          <p:cNvSpPr txBox="1">
            <a:spLocks noGrp="1"/>
          </p:cNvSpPr>
          <p:nvPr>
            <p:ph type="body" idx="3"/>
          </p:nvPr>
        </p:nvSpPr>
        <p:spPr bwMode="auto">
          <a:xfrm>
            <a:off x="4603038" y="170314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73768904" name="Google Shape;80;p106"/>
          <p:cNvSpPr txBox="1">
            <a:spLocks noGrp="1"/>
          </p:cNvSpPr>
          <p:nvPr>
            <p:ph type="body" idx="4"/>
          </p:nvPr>
        </p:nvSpPr>
        <p:spPr bwMode="auto">
          <a:xfrm>
            <a:off x="4603038" y="107317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24889342" name="Google Shape;81;p106"/>
          <p:cNvSpPr txBox="1">
            <a:spLocks noGrp="1"/>
          </p:cNvSpPr>
          <p:nvPr>
            <p:ph type="body" idx="5"/>
          </p:nvPr>
        </p:nvSpPr>
        <p:spPr bwMode="auto">
          <a:xfrm>
            <a:off x="306657" y="306796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72061366" name="Google Shape;82;p106"/>
          <p:cNvSpPr txBox="1">
            <a:spLocks noGrp="1"/>
          </p:cNvSpPr>
          <p:nvPr>
            <p:ph type="body" idx="6"/>
          </p:nvPr>
        </p:nvSpPr>
        <p:spPr bwMode="auto">
          <a:xfrm>
            <a:off x="306658" y="243799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629782749" name="Google Shape;83;p106"/>
          <p:cNvCxnSpPr/>
          <p:nvPr/>
        </p:nvCxnSpPr>
        <p:spPr bwMode="auto">
          <a:xfrm>
            <a:off x="4409888" y="3657600"/>
            <a:ext cx="0" cy="102212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143352110" name="Google Shape;84;p106"/>
          <p:cNvCxnSpPr/>
          <p:nvPr/>
        </p:nvCxnSpPr>
        <p:spPr bwMode="auto"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636308613" name="Google Shape;85;p106"/>
          <p:cNvCxnSpPr/>
          <p:nvPr/>
        </p:nvCxnSpPr>
        <p:spPr bwMode="auto">
          <a:xfrm>
            <a:off x="4409888" y="1387096"/>
            <a:ext cx="0" cy="178155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End" preserve="0" showMasterPhAnim="0" showMasterSp="0" userDrawn="1">
  <p:cSld name="Timeline End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248177625" name="Google Shape;87;p107"/>
          <p:cNvCxnSpPr/>
          <p:nvPr/>
        </p:nvCxnSpPr>
        <p:spPr bwMode="auto">
          <a:xfrm flipH="1">
            <a:off x="4409888" y="3091039"/>
            <a:ext cx="7095" cy="1588685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970723847" name="Google Shape;88;p107"/>
          <p:cNvCxnSpPr/>
          <p:nvPr/>
        </p:nvCxnSpPr>
        <p:spPr bwMode="auto"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363413527" name="Google Shape;89;p107"/>
          <p:cNvSpPr txBox="1">
            <a:spLocks noGrp="1"/>
          </p:cNvSpPr>
          <p:nvPr>
            <p:ph type="body" idx="1"/>
          </p:nvPr>
        </p:nvSpPr>
        <p:spPr bwMode="auto">
          <a:xfrm>
            <a:off x="4603038" y="326201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21242804" name="Google Shape;90;p107"/>
          <p:cNvSpPr txBox="1">
            <a:spLocks noGrp="1"/>
          </p:cNvSpPr>
          <p:nvPr>
            <p:ph type="body" idx="2"/>
          </p:nvPr>
        </p:nvSpPr>
        <p:spPr bwMode="auto">
          <a:xfrm>
            <a:off x="4603038" y="263204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89485903" name="Google Shape;91;p107"/>
          <p:cNvSpPr txBox="1">
            <a:spLocks noGrp="1"/>
          </p:cNvSpPr>
          <p:nvPr>
            <p:ph type="body" idx="3"/>
          </p:nvPr>
        </p:nvSpPr>
        <p:spPr bwMode="auto">
          <a:xfrm>
            <a:off x="4603038" y="106516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8272351" name="Google Shape;92;p107"/>
          <p:cNvSpPr txBox="1">
            <a:spLocks noGrp="1"/>
          </p:cNvSpPr>
          <p:nvPr>
            <p:ph type="body" idx="4"/>
          </p:nvPr>
        </p:nvSpPr>
        <p:spPr bwMode="auto">
          <a:xfrm>
            <a:off x="4603038" y="43519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15316243" name="Google Shape;93;p107"/>
          <p:cNvSpPr txBox="1">
            <a:spLocks noGrp="1"/>
          </p:cNvSpPr>
          <p:nvPr>
            <p:ph type="body" idx="5"/>
          </p:nvPr>
        </p:nvSpPr>
        <p:spPr bwMode="auto">
          <a:xfrm>
            <a:off x="306657" y="242998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90918538" name="Google Shape;94;p107"/>
          <p:cNvSpPr txBox="1">
            <a:spLocks noGrp="1"/>
          </p:cNvSpPr>
          <p:nvPr>
            <p:ph type="body" idx="6"/>
          </p:nvPr>
        </p:nvSpPr>
        <p:spPr bwMode="auto">
          <a:xfrm>
            <a:off x="306658" y="180001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708456611" name="Google Shape;95;p107"/>
          <p:cNvCxnSpPr/>
          <p:nvPr/>
        </p:nvCxnSpPr>
        <p:spPr bwMode="auto">
          <a:xfrm>
            <a:off x="4409888" y="1387096"/>
            <a:ext cx="0" cy="136071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sp>
        <p:nvSpPr>
          <p:cNvPr id="809450885" name="Google Shape;96;p107"/>
          <p:cNvSpPr/>
          <p:nvPr/>
        </p:nvSpPr>
        <p:spPr bwMode="auto">
          <a:xfrm rot="-2175147">
            <a:off x="4075828" y="457608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fill="norm" stroke="1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Light grey background with page count" preserve="0" showMasterPhAnim="0" showMasterSp="1" userDrawn="1">
  <p:cSld name="Light grey background with page count">
    <p:bg>
      <p:bgPr shadeToTitle="0">
        <a:solidFill>
          <a:srgbClr val="E6E6E6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81986850" name="Google Shape;98;p108"/>
          <p:cNvSpPr/>
          <p:nvPr/>
        </p:nvSpPr>
        <p:spPr bwMode="auto"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505210925" name="Google Shape;99;p108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Darker grey background/empty" preserve="0" showMasterPhAnim="0" showMasterSp="1" userDrawn="1">
  <p:cSld name="Darker grey background/empty">
    <p:bg>
      <p:bgPr shadeToTitle="0">
        <a:solidFill>
          <a:srgbClr val="C8D3D8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41739315" name="Google Shape;101;p109"/>
          <p:cNvSpPr/>
          <p:nvPr/>
        </p:nvSpPr>
        <p:spPr bwMode="auto"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64434401" name="Google Shape;102;p109"/>
          <p:cNvSpPr/>
          <p:nvPr/>
        </p:nvSpPr>
        <p:spPr bwMode="auto">
          <a:xfrm>
            <a:off x="8357616" y="4681728"/>
            <a:ext cx="45720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24911806" name="Google Shape;10;p95"/>
          <p:cNvSpPr/>
          <p:nvPr/>
        </p:nvSpPr>
        <p:spPr bwMode="auto">
          <a:xfrm rot="1328560">
            <a:off x="8492289" y="4013863"/>
            <a:ext cx="966584" cy="1146378"/>
          </a:xfrm>
          <a:custGeom>
            <a:avLst/>
            <a:gdLst/>
            <a:ahLst/>
            <a:cxnLst/>
            <a:rect l="l" t="t" r="r" b="b"/>
            <a:pathLst>
              <a:path w="1384" h="1640" fill="norm" stroke="1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643520579" name="Google Shape;11;p95"/>
          <p:cNvSpPr txBox="1">
            <a:spLocks noGrp="1"/>
          </p:cNvSpPr>
          <p:nvPr>
            <p:ph type="body" idx="1"/>
          </p:nvPr>
        </p:nvSpPr>
        <p:spPr bwMode="auto">
          <a:xfrm>
            <a:off x="299805" y="972460"/>
            <a:ext cx="8064216" cy="3038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marR="0" lvl="0" indent="-350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⬛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46466396" name="Google Shape;12;p95"/>
          <p:cNvSpPr txBox="1">
            <a:spLocks noGrp="1"/>
          </p:cNvSpPr>
          <p:nvPr>
            <p:ph type="title"/>
          </p:nvPr>
        </p:nvSpPr>
        <p:spPr bwMode="auto">
          <a:xfrm>
            <a:off x="-6888" y="198806"/>
            <a:ext cx="6588442" cy="467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42114161" name="Google Shape;13;p95"/>
          <p:cNvSpPr txBox="1"/>
          <p:nvPr/>
        </p:nvSpPr>
        <p:spPr bwMode="auto">
          <a:xfrm>
            <a:off x="8276806" y="4638769"/>
            <a:ext cx="640165" cy="338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400" rIns="182825" bIns="914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‹#›</a:t>
            </a:fld>
            <a:endParaRPr sz="10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dt="0" ftr="0" hdr="0" sldNum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www.un.org/en/academic-impact/sustainability" TargetMode="Externa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climate.ec.europa.eu/index_en?prefLang=cs" TargetMode="Externa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ww.un.org/en/climatechange/what-is-climate-change" TargetMode="Externa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jp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climate.ec.europa.eu/climate-change/causes-climate-change_en" TargetMode="Externa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jpg"/><Relationship Id="rId4" Type="http://schemas.openxmlformats.org/officeDocument/2006/relationships/hyperlink" Target="https://new-european-bauhaus.europa.eu/about/delivery_en" TargetMode="Externa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new-european-bauhaus.europa.eu/about/delivery_en" TargetMode="External"/><Relationship Id="rId4" Type="http://schemas.openxmlformats.org/officeDocument/2006/relationships/hyperlink" Target="https://climate-adapt.eea.europa.eu/en/eu-adaptation-policy/sector-policies/buildings" TargetMode="Externa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Relationship Id="rId4" Type="http://schemas.openxmlformats.org/officeDocument/2006/relationships/hyperlink" Target="https://www.ipcc.ch/report/sixth-assessment-report-cycle/" TargetMode="External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Relationship Id="rId4" Type="http://schemas.openxmlformats.org/officeDocument/2006/relationships/hyperlink" Target="https://ourworldindata.org/climate-change-support" TargetMode="Externa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Relationship Id="rId4" Type="http://schemas.openxmlformats.org/officeDocument/2006/relationships/hyperlink" Target="https://www.eea.europa.eu/en/topics/in-depth/climate-change-mitigation-reducing-emissions" TargetMode="External"/><Relationship Id="rId5" Type="http://schemas.openxmlformats.org/officeDocument/2006/relationships/hyperlink" Target="https://ourworldindata.org/co2-and-greenhouse-gas-emissions?insight=many-countries-have-reduced-their-co-emissions#key-insights" TargetMode="Externa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Relationship Id="rId4" Type="http://schemas.openxmlformats.org/officeDocument/2006/relationships/hyperlink" Target="https://www.eea.europa.eu/en/topics/in-depth/climate-change-mitigation-reducing-emissions" TargetMode="External"/><Relationship Id="rId5" Type="http://schemas.openxmlformats.org/officeDocument/2006/relationships/hyperlink" Target="https://ourworldindata.org/co2-and-greenhouse-gas-emissions?insight=many-countries-have-reduced-their-co-emissions#key-insights" TargetMode="Externa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www.eea.europa.eu/en/topics/in-depth/climate-change-mitigation-reducing-emissions" TargetMode="External"/><Relationship Id="rId4" Type="http://schemas.openxmlformats.org/officeDocument/2006/relationships/hyperlink" Target="https://ourworldindata.org/co2-and-greenhouse-gas-emissions?insight=many-countries-have-reduced-their-co-emissions#key-insights" TargetMode="Externa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www.eea.europa.eu/en/topics/in-depth/climate-change-mitigation-reducing-emissions" TargetMode="Externa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6.jpg"/><Relationship Id="rId4" Type="http://schemas.openxmlformats.org/officeDocument/2006/relationships/hyperlink" Target="https://climate.ec.europa.eu/eu-action/adaptation-climate-change_en" TargetMode="Externa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7.jpg"/><Relationship Id="rId4" Type="http://schemas.openxmlformats.org/officeDocument/2006/relationships/hyperlink" Target="https://www.eea.europa.eu/en/topics/in-depth/buildings-and-construction" TargetMode="External"/><Relationship Id="rId5" Type="http://schemas.openxmlformats.org/officeDocument/2006/relationships/hyperlink" Target="https://www.consilium.europa.eu/en/policies/european-green-deal/timeline-european-green-deal-and-fit-for-55/" TargetMode="Externa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8.jpg"/><Relationship Id="rId4" Type="http://schemas.openxmlformats.org/officeDocument/2006/relationships/hyperlink" Target="https://eu-mayors.ec.europa.eu/en/EU-State-of-Climate-Report-sounds-alarm-on-rising-heat-highlighting-urgency-to-refresh-our-cities" TargetMode="Externa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s://energy.ec.europa.eu/topics/energy-efficiency/energy-efficient-buildings/energy-performance-buildings-directive_en" TargetMode="External"/><Relationship Id="rId4" Type="http://schemas.openxmlformats.org/officeDocument/2006/relationships/hyperlink" Target="https://eu-mayors.ec.europa.eu/en/EU-State-of-Climate-Report-sounds-alarm-on-rising-heat-highlighting-urgency-to-refresh-our-cities" TargetMode="Externa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s://joint-research-centre.ec.europa.eu/projects-and-activities/less-waste-more-value/construction-and-demolition-waste_en?utm_source=chatgpt.com" TargetMode="External"/><Relationship Id="rId4" Type="http://schemas.openxmlformats.org/officeDocument/2006/relationships/hyperlink" Target="https://www.eea.europa.eu/en/topics/in-depth/waste-and-recycling" TargetMode="External"/><Relationship Id="rId5" Type="http://schemas.openxmlformats.org/officeDocument/2006/relationships/image" Target="../media/image19.png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s://research-and-innovation.ec.europa.eu/research-area/environment/nature-based-solutions_en" TargetMode="External"/><Relationship Id="rId4" Type="http://schemas.openxmlformats.org/officeDocument/2006/relationships/image" Target="../media/image20.jpg"/><Relationship Id="rId5" Type="http://schemas.openxmlformats.org/officeDocument/2006/relationships/hyperlink" Target="https://commission.europa.eu/strategy-and-policy/priorities-2019-2024/european-green-deal_en" TargetMode="External"/><Relationship Id="rId6" Type="http://schemas.openxmlformats.org/officeDocument/2006/relationships/hyperlink" Target="https://environment.ec.europa.eu/strategy/biodiversity-strategy-2030_en" TargetMode="External"/><Relationship Id="rId7" Type="http://schemas.openxmlformats.org/officeDocument/2006/relationships/hyperlink" Target="https://oppla.eu/case-study-finder" TargetMode="Externa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2030palette.org/15-minute-city/" TargetMode="External"/><Relationship Id="rId4" Type="http://schemas.openxmlformats.org/officeDocument/2006/relationships/image" Target="../media/image21.png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transport.ec.europa.eu/transport-themes/mobility-strategy_en" TargetMode="External"/><Relationship Id="rId4" Type="http://schemas.openxmlformats.org/officeDocument/2006/relationships/hyperlink" Target="https://2030palette.org/15-minute-city/" TargetMode="Externa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2.png"/><Relationship Id="rId4" Type="http://schemas.openxmlformats.org/officeDocument/2006/relationships/hyperlink" Target="https://www.ipcc.ch/report/ar6/wg2/figures/chapter-13/figure-13-002" TargetMode="Externa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3.jpg"/><Relationship Id="rId4" Type="http://schemas.openxmlformats.org/officeDocument/2006/relationships/hyperlink" Target="https://www.eea.europa.eu/en/topics/in-depth/environmental-inequalities" TargetMode="Externa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4.jpg"/><Relationship Id="rId4" Type="http://schemas.openxmlformats.org/officeDocument/2006/relationships/hyperlink" Target="https://www.eea.europa.eu/publications/assesing-the-costs-and-benefits-of" TargetMode="External"/><Relationship Id="rId5" Type="http://schemas.openxmlformats.org/officeDocument/2006/relationships/hyperlink" Target="https://www.eea.europa.eu/en/topics/in-depth/environmental-inequalities" TargetMode="Externa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5.jpg"/><Relationship Id="rId4" Type="http://schemas.openxmlformats.org/officeDocument/2006/relationships/hyperlink" Target="https://ec.europa.eu/social/BlobServlet?docId=1672&amp;langId=en" TargetMode="Externa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6.jpg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7.png"/><Relationship Id="rId4" Type="http://schemas.openxmlformats.org/officeDocument/2006/relationships/hyperlink" Target="https://ourworldindata.org/climate-change-support" TargetMode="Externa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8.jpg"/><Relationship Id="rId4" Type="http://schemas.openxmlformats.org/officeDocument/2006/relationships/hyperlink" Target="https://ourworldindata.org/climate-change-support" TargetMode="Externa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9.png"/><Relationship Id="rId4" Type="http://schemas.openxmlformats.org/officeDocument/2006/relationships/hyperlink" Target="https://ourworldindata.org/climate-change-support" TargetMode="Externa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0.jpg"/><Relationship Id="rId4" Type="http://schemas.openxmlformats.org/officeDocument/2006/relationships/hyperlink" Target="https://ourworldindata.org/climate-change-support" TargetMode="Externa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1.jpg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2.jpg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hyperlink" Target="https://climateaccountability.org/pdf/CarbonMajorsRpt2017%20Jul17.pdf" TargetMode="Externa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5.png"/><Relationship Id="rId4" Type="http://schemas.openxmlformats.org/officeDocument/2006/relationships/hyperlink" Target="https://ourworldindata.org/climate-change-support" TargetMode="Externa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61225200" name="Google Shape;108;p1"/>
          <p:cNvSpPr txBox="1">
            <a:spLocks noGrp="1"/>
          </p:cNvSpPr>
          <p:nvPr>
            <p:ph type="body" idx="4294967295"/>
          </p:nvPr>
        </p:nvSpPr>
        <p:spPr bwMode="auto">
          <a:xfrm>
            <a:off x="723130" y="1936627"/>
            <a:ext cx="50658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lang="en-US" sz="2400" b="1"/>
              <a:t>SuPeRBE Training Material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sz="2400" b="1">
              <a:solidFill>
                <a:srgbClr val="53656D"/>
              </a:solidFill>
            </a:endParaRPr>
          </a:p>
        </p:txBody>
      </p:sp>
      <p:sp>
        <p:nvSpPr>
          <p:cNvPr id="383116312" name="Google Shape;109;p1"/>
          <p:cNvSpPr txBox="1"/>
          <p:nvPr/>
        </p:nvSpPr>
        <p:spPr bwMode="auto">
          <a:xfrm>
            <a:off x="719320" y="26123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n-US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Climate change and built environment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60615208" name="Google Shape;110;p1"/>
          <p:cNvSpPr txBox="1"/>
          <p:nvPr/>
        </p:nvSpPr>
        <p:spPr bwMode="auto">
          <a:xfrm>
            <a:off x="719320" y="31580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n-US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Fundamentals of climate change</a:t>
            </a:r>
            <a:r>
              <a:rPr lang="en-US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9338621" name="Google Shape;111;p1"/>
          <p:cNvSpPr txBox="1"/>
          <p:nvPr/>
        </p:nvSpPr>
        <p:spPr bwMode="auto">
          <a:xfrm>
            <a:off x="5788925" y="3776181"/>
            <a:ext cx="3307199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/>
            </a:pPr>
            <a:r>
              <a:rPr lang="en-US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Level of competence: 2</a:t>
            </a:r>
            <a:endParaRPr sz="20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346558335" name="Google Shape;112;p1" title="superbe copertina.jpg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0" y="-14128"/>
            <a:ext cx="9168625" cy="5260328"/>
          </a:xfrm>
          <a:prstGeom prst="rect">
            <a:avLst/>
          </a:prstGeom>
          <a:noFill/>
          <a:ln>
            <a:noFill/>
          </a:ln>
        </p:spPr>
      </p:pic>
      <p:sp>
        <p:nvSpPr>
          <p:cNvPr id="923551247" name="Google Shape;113;p1"/>
          <p:cNvSpPr txBox="1">
            <a:spLocks noGrp="1"/>
          </p:cNvSpPr>
          <p:nvPr>
            <p:ph type="body" idx="4294967295"/>
          </p:nvPr>
        </p:nvSpPr>
        <p:spPr bwMode="auto">
          <a:xfrm>
            <a:off x="236220" y="4396648"/>
            <a:ext cx="3063600" cy="5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"/>
              <a:buFont typeface="Noto Sans Symbols"/>
              <a:buNone/>
              <a:defRPr/>
            </a:pPr>
            <a:endParaRPr sz="9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en-US" sz="1000"/>
              <a:t>Aktivita 3.2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en-US" sz="1000"/>
              <a:t>SuPeRBE Project (CE0200768)</a:t>
            </a:r>
            <a:endParaRPr sz="1000"/>
          </a:p>
        </p:txBody>
      </p:sp>
      <p:sp>
        <p:nvSpPr>
          <p:cNvPr id="1855414052" name="Google Shape;114;p1"/>
          <p:cNvSpPr txBox="1">
            <a:spLocks noGrp="1"/>
          </p:cNvSpPr>
          <p:nvPr>
            <p:ph type="body" idx="4294967295"/>
          </p:nvPr>
        </p:nvSpPr>
        <p:spPr bwMode="auto">
          <a:xfrm>
            <a:off x="520080" y="1420989"/>
            <a:ext cx="6963562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lang="en-US" sz="3000" b="1"/>
              <a:t>SuPeRBE</a:t>
            </a:r>
            <a:r>
              <a:rPr lang="en-US" sz="3000" b="1"/>
              <a:t> - </a:t>
            </a:r>
            <a:r>
              <a:rPr lang="en-US" sz="3000" b="1"/>
              <a:t>Školicí</a:t>
            </a:r>
            <a:r>
              <a:rPr lang="en-US" sz="3000" b="1"/>
              <a:t> </a:t>
            </a:r>
            <a:r>
              <a:rPr lang="en-US" sz="3000" b="1"/>
              <a:t>materiál</a:t>
            </a:r>
            <a:endParaRPr sz="3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sz="3000" b="1">
              <a:solidFill>
                <a:srgbClr val="53656D"/>
              </a:solidFill>
            </a:endParaRPr>
          </a:p>
        </p:txBody>
      </p:sp>
      <p:sp>
        <p:nvSpPr>
          <p:cNvPr id="1967796056" name="Google Shape;115;p1"/>
          <p:cNvSpPr txBox="1">
            <a:spLocks noGrp="1"/>
          </p:cNvSpPr>
          <p:nvPr>
            <p:ph type="body" idx="4294967295"/>
          </p:nvPr>
        </p:nvSpPr>
        <p:spPr bwMode="auto">
          <a:xfrm>
            <a:off x="5973730" y="4548413"/>
            <a:ext cx="3170400" cy="7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/>
          <a:p>
            <a:pPr marL="0" indent="0" algn="r">
              <a:buSzPts val="800"/>
              <a:buNone/>
              <a:defRPr/>
            </a:pPr>
            <a:r>
              <a:rPr lang="en-US" sz="1000" b="1"/>
              <a:t>Odborná oblast: AE1.1 </a:t>
            </a:r>
            <a:r>
              <a:rPr lang="en-US" sz="1000"/>
              <a:t>podle</a:t>
            </a:r>
            <a:r>
              <a:rPr lang="en-US" sz="1000"/>
              <a:t> 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en-US" sz="1000">
                <a:latin typeface="Trebuchet MS"/>
                <a:ea typeface="Trebuchet MS"/>
                <a:cs typeface="Trebuchet MS"/>
              </a:rPr>
              <a:t>CEN Workshop Agreement 17939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60"/>
              <a:buFont typeface="Noto Sans Symbols"/>
              <a:buNone/>
              <a:defRPr/>
            </a:pPr>
            <a:endParaRPr sz="1200"/>
          </a:p>
        </p:txBody>
      </p:sp>
      <p:sp>
        <p:nvSpPr>
          <p:cNvPr id="534244262" name="Google Shape;116;p1"/>
          <p:cNvSpPr txBox="1"/>
          <p:nvPr/>
        </p:nvSpPr>
        <p:spPr bwMode="auto">
          <a:xfrm>
            <a:off x="516276" y="2148850"/>
            <a:ext cx="79401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buClr>
                <a:schemeClr val="lt2"/>
              </a:buClr>
              <a:buSzPts val="1920"/>
              <a:defRPr/>
            </a:pPr>
            <a:r>
              <a:rPr lang="en-US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1 </a:t>
            </a:r>
            <a:r>
              <a:rPr lang="en-US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Změna</a:t>
            </a:r>
            <a:r>
              <a:rPr lang="en-US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US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zastavěné</a:t>
            </a:r>
            <a:r>
              <a:rPr lang="en-US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prostředí</a:t>
            </a:r>
            <a:endParaRPr sz="14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65682252" name="Google Shape;117;p1"/>
          <p:cNvSpPr txBox="1"/>
          <p:nvPr/>
        </p:nvSpPr>
        <p:spPr bwMode="auto">
          <a:xfrm>
            <a:off x="5905325" y="3573131"/>
            <a:ext cx="3307199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buClr>
                <a:schemeClr val="lt2"/>
              </a:buClr>
              <a:buSzPts val="1600"/>
              <a:defRPr/>
            </a:pPr>
            <a:r>
              <a:rPr lang="en-US" sz="20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Úroveň</a:t>
            </a:r>
            <a:r>
              <a:rPr lang="en-US" sz="20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0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kompetence</a:t>
            </a:r>
            <a:r>
              <a:rPr lang="en-US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GB" sz="20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1</a:t>
            </a:r>
            <a:endParaRPr sz="20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685834729" name="Google Shape;118;p1"/>
          <p:cNvSpPr txBox="1"/>
          <p:nvPr/>
        </p:nvSpPr>
        <p:spPr bwMode="auto">
          <a:xfrm>
            <a:off x="516270" y="29231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buClr>
                <a:schemeClr val="lt2"/>
              </a:buClr>
              <a:buSzPts val="1920"/>
              <a:defRPr/>
            </a:pPr>
            <a:r>
              <a:rPr lang="en-US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1.1 </a:t>
            </a:r>
            <a:r>
              <a:rPr lang="en-US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Základy</a:t>
            </a:r>
            <a:r>
              <a:rPr lang="en-US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klimatické</a:t>
            </a:r>
            <a:r>
              <a:rPr lang="en-US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změny</a:t>
            </a:r>
            <a:r>
              <a:rPr lang="en-US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57081269" name="Google Shape;119;p1"/>
          <p:cNvSpPr txBox="1"/>
          <p:nvPr/>
        </p:nvSpPr>
        <p:spPr bwMode="auto">
          <a:xfrm>
            <a:off x="516270" y="19143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buClr>
                <a:schemeClr val="lt2"/>
              </a:buClr>
              <a:buSzPts val="1920"/>
              <a:defRPr/>
            </a:pPr>
            <a:r>
              <a:rPr lang="en-US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Ma</a:t>
            </a:r>
            <a:r>
              <a:rPr lang="en-US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 </a:t>
            </a:r>
            <a:r>
              <a:rPr lang="en-US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odborná</a:t>
            </a:r>
            <a:r>
              <a:rPr lang="en-US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oblast</a:t>
            </a:r>
            <a:r>
              <a:rPr lang="en-US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7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1461807" name="Google Shape;120;p1"/>
          <p:cNvSpPr txBox="1"/>
          <p:nvPr/>
        </p:nvSpPr>
        <p:spPr bwMode="auto">
          <a:xfrm>
            <a:off x="516270" y="27314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buClr>
                <a:schemeClr val="lt2"/>
              </a:buClr>
              <a:buSzPts val="1920"/>
              <a:defRPr/>
            </a:pPr>
            <a:r>
              <a:rPr lang="en-US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Odborná oblast</a:t>
            </a:r>
            <a:r>
              <a:rPr lang="en-US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7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881768559" name="Google Shape;126;p2" descr="Obsah obrázku Vlhkost, kapka, voda, tráva&#10;&#10;Obsah vygenerovaný umělou inteligencí může být nesprávný."/>
          <p:cNvPicPr/>
          <p:nvPr/>
        </p:nvPicPr>
        <p:blipFill rotWithShape="1">
          <a:blip r:embed="rId3">
            <a:alphaModFix amt="85000"/>
          </a:blip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21430803" name="Google Shape;127;p2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Změna klimatu jako zásadní environmentální téma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40125985" name="Google Shape;128;p2"/>
          <p:cNvSpPr/>
          <p:nvPr/>
        </p:nvSpPr>
        <p:spPr bwMode="auto">
          <a:xfrm>
            <a:off x="576262" y="443177"/>
            <a:ext cx="8123237" cy="1692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Udržitelnost</a:t>
            </a:r>
            <a:endParaRPr sz="20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Je trendem od 90. let.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0" i="1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“Udržitelný rozvoj by měl naplňovat </a:t>
            </a:r>
            <a:r>
              <a:rPr lang="en-US" sz="1400" b="1" i="1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potřeby současné generace</a:t>
            </a:r>
            <a:r>
              <a:rPr lang="en-US" sz="1400" b="0" i="1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tak, aby nebyla ohrožena </a:t>
            </a:r>
            <a:r>
              <a:rPr lang="en-US" sz="1400" b="1" i="1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schopnost budoucích generací </a:t>
            </a:r>
            <a:r>
              <a:rPr lang="en-US" sz="1400" b="0" i="1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naplňovat své vlastní.“  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1295740670" name="Google Shape;129;p2"/>
          <p:cNvCxnSpPr/>
          <p:nvPr/>
        </p:nvCxnSpPr>
        <p:spPr bwMode="auto">
          <a:xfrm>
            <a:off x="7058025" y="2036951"/>
            <a:ext cx="1641475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sp>
        <p:nvSpPr>
          <p:cNvPr id="206112155" name="Google Shape;130;p2"/>
          <p:cNvSpPr/>
          <p:nvPr/>
        </p:nvSpPr>
        <p:spPr bwMode="auto">
          <a:xfrm>
            <a:off x="3273347" y="2135948"/>
            <a:ext cx="557162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Zpráva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Brundtland</a:t>
            </a:r>
            <a:r>
              <a:rPr lang="cs-CZ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ové</a:t>
            </a:r>
            <a:endParaRPr sz="1400" b="0" i="1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96269625" name="Google Shape;136;p3"/>
          <p:cNvSpPr txBox="1">
            <a:spLocks noGrp="1"/>
          </p:cNvSpPr>
          <p:nvPr>
            <p:ph type="title"/>
          </p:nvPr>
        </p:nvSpPr>
        <p:spPr bwMode="auto">
          <a:xfrm>
            <a:off x="0" y="0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POZNÁMKY</a:t>
            </a:r>
            <a:endParaRPr/>
          </a:p>
        </p:txBody>
      </p:sp>
      <p:sp>
        <p:nvSpPr>
          <p:cNvPr id="966181592" name="Google Shape;137;p3"/>
          <p:cNvSpPr/>
          <p:nvPr/>
        </p:nvSpPr>
        <p:spPr bwMode="auto">
          <a:xfrm>
            <a:off x="576262" y="443177"/>
            <a:ext cx="8123237" cy="4462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900">
                <a:latin typeface="Trebuchet MS"/>
                <a:ea typeface="Trebuchet MS"/>
                <a:cs typeface="Trebuchet MS"/>
              </a:rPr>
              <a:t>Udržitelnost</a:t>
            </a:r>
            <a:endParaRPr sz="19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Udržitelnost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znamená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naplňovat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naše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současné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potřeby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aniž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bychom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ohrozili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schopnost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budoucích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generací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naplňovat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ty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své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Zahrnuje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vyvažování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hospodářského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rozvoje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sociální</a:t>
            </a:r>
            <a:r>
              <a:rPr lang="en-US" sz="1500">
                <a:latin typeface="Trebuchet MS"/>
                <a:ea typeface="Trebuchet MS"/>
                <a:cs typeface="Trebuchet MS"/>
              </a:rPr>
              <a:t>ho</a:t>
            </a:r>
            <a:r>
              <a:rPr lang="en-US" sz="1500"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latin typeface="Trebuchet MS"/>
                <a:ea typeface="Trebuchet MS"/>
                <a:cs typeface="Trebuchet MS"/>
              </a:rPr>
              <a:t>blahobytu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ochrany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životního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prostředí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n-US" sz="1500">
                <a:latin typeface="Trebuchet MS"/>
                <a:ea typeface="Trebuchet MS"/>
                <a:cs typeface="Trebuchet MS"/>
              </a:rPr>
              <a:t>Udržitelnost</a:t>
            </a:r>
            <a:r>
              <a:rPr lang="en-US" sz="1500">
                <a:latin typeface="Trebuchet MS"/>
                <a:ea typeface="Trebuchet MS"/>
                <a:cs typeface="Trebuchet MS"/>
              </a:rPr>
              <a:t> je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/>
            </a:pP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Ochrana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přírodních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zdrojů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planety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např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čistého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ovzduší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vody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energie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/>
            </a:pPr>
            <a:r>
              <a:rPr lang="en-US" sz="1500"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Podpora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jednotlivců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společenství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ke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zdravému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bezpečnému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životu</a:t>
            </a: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/>
            </a:pPr>
            <a:r>
              <a:rPr lang="en-US" sz="1500"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Budování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udržitelné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budoucnosti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prostřednictvím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odpovědných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rozhodnutí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o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stavění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spotřebě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životním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stylu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Udržitelnost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je </a:t>
            </a:r>
            <a:r>
              <a:rPr lang="en-US" sz="1500">
                <a:latin typeface="Trebuchet MS"/>
                <a:ea typeface="Trebuchet MS"/>
                <a:cs typeface="Trebuchet MS"/>
              </a:rPr>
              <a:t>klíčová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zmírnění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dopadů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klimatick</a:t>
            </a:r>
            <a:r>
              <a:rPr lang="en-US" sz="1500">
                <a:latin typeface="Trebuchet MS"/>
                <a:ea typeface="Trebuchet MS"/>
                <a:cs typeface="Trebuchet MS"/>
              </a:rPr>
              <a:t>ých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změn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pro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dlouhodobé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zajištění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zdraví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bezpečí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lidí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životního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prostředí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b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</a:b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557581507" name="Google Shape;138;p3"/>
          <p:cNvSpPr txBox="1"/>
          <p:nvPr/>
        </p:nvSpPr>
        <p:spPr bwMode="auto">
          <a:xfrm>
            <a:off x="59473" y="4753009"/>
            <a:ext cx="566505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>
                <a:latin typeface="Trebuchet MS"/>
                <a:ea typeface="Trebuchet MS"/>
                <a:cs typeface="Trebuchet MS"/>
              </a:rPr>
              <a:t>Zdroj</a:t>
            </a:r>
            <a:r>
              <a:rPr lang="en-US" sz="14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United Nations, n.d.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60160021" name="Google Shape;144;p4" descr="Obsah obrázku architektura, obloha, Kompozitní materiál, venku&#10;&#10;Obsah vygenerovaný umělou inteligencí může být nesprávný."/>
          <p:cNvPicPr/>
          <p:nvPr/>
        </p:nvPicPr>
        <p:blipFill rotWithShape="1">
          <a:blip r:embed="rId3">
            <a:alphaModFix amt="85000"/>
          </a:blip>
          <a:stretch/>
        </p:blipFill>
        <p:spPr bwMode="auto">
          <a:xfrm>
            <a:off x="0" y="1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8196777" name="Google Shape;145;p4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Změna klimatu jako zásadní environmentální téma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12934341" name="Google Shape;146;p4"/>
          <p:cNvSpPr/>
          <p:nvPr/>
        </p:nvSpPr>
        <p:spPr bwMode="auto">
          <a:xfrm>
            <a:off x="576261" y="454262"/>
            <a:ext cx="8124676" cy="1676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>
                <a:latin typeface="Trebuchet MS"/>
                <a:ea typeface="Trebuchet MS"/>
                <a:cs typeface="Trebuchet MS"/>
              </a:rPr>
              <a:t>Odolnost (r</a:t>
            </a:r>
            <a:r>
              <a:rPr lang="en-US" sz="20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esilience)</a:t>
            </a:r>
            <a:endParaRPr sz="20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Novější a méně konkrétní pojem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0" i="1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„Schopnost systému, komunity nebo společnosti </a:t>
            </a:r>
            <a:r>
              <a:rPr lang="en-US" sz="1400" b="1" i="1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odolávat,</a:t>
            </a:r>
            <a:r>
              <a:rPr lang="en-US" sz="1400" b="0" i="1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1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absorbovat,</a:t>
            </a:r>
            <a:r>
              <a:rPr lang="en-US" sz="1400" b="0" i="1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1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přizpůsobit se, transformovat a zotavit se </a:t>
            </a:r>
            <a:r>
              <a:rPr lang="en-US" sz="1400" b="0" i="1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 účinků </a:t>
            </a:r>
            <a:r>
              <a:rPr lang="en-US" i="1">
                <a:latin typeface="Trebuchet MS"/>
                <a:ea typeface="Trebuchet MS"/>
                <a:cs typeface="Trebuchet MS"/>
              </a:rPr>
              <a:t>klim</a:t>
            </a:r>
            <a:r>
              <a:rPr lang="en-US" sz="1400" b="0" i="1" u="none" strike="noStrike" cap="none" spc="0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atických </a:t>
            </a:r>
            <a:r>
              <a:rPr lang="en-US" sz="1400" b="0" i="1" u="none" strike="noStrike" cap="none" spc="0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hazardů</a:t>
            </a:r>
            <a:r>
              <a:rPr lang="en-US" sz="1400" b="0" i="1" u="none" strike="noStrike" cap="none" spc="0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vč</a:t>
            </a:r>
            <a:r>
              <a:rPr lang="en-US" sz="1400" b="0" i="1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as a účinně, a to mimo jiné prostřednictvím zachování a obnovy svých základních struktur a funkcí pomocí řízení rizik.“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cxnSp>
        <p:nvCxnSpPr>
          <p:cNvPr id="1566403342" name="Google Shape;147;p4"/>
          <p:cNvCxnSpPr/>
          <p:nvPr/>
        </p:nvCxnSpPr>
        <p:spPr bwMode="auto">
          <a:xfrm>
            <a:off x="6809096" y="2681132"/>
            <a:ext cx="2045906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sp>
        <p:nvSpPr>
          <p:cNvPr id="190030955" name="Google Shape;148;p4"/>
          <p:cNvSpPr/>
          <p:nvPr/>
        </p:nvSpPr>
        <p:spPr bwMode="auto">
          <a:xfrm>
            <a:off x="6602608" y="2781023"/>
            <a:ext cx="2346325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Úřad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O</a:t>
            </a:r>
            <a:r>
              <a:rPr lang="cs-CZ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SN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snižování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katastrof</a:t>
            </a: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1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61234903" name="Google Shape;154;p5"/>
          <p:cNvSpPr txBox="1">
            <a:spLocks noGrp="1"/>
          </p:cNvSpPr>
          <p:nvPr>
            <p:ph type="title"/>
          </p:nvPr>
        </p:nvSpPr>
        <p:spPr bwMode="auto">
          <a:xfrm>
            <a:off x="0" y="0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POZNÁMKY</a:t>
            </a:r>
            <a:endParaRPr/>
          </a:p>
        </p:txBody>
      </p:sp>
      <p:sp>
        <p:nvSpPr>
          <p:cNvPr id="2139481716" name="Google Shape;155;p5"/>
          <p:cNvSpPr/>
          <p:nvPr/>
        </p:nvSpPr>
        <p:spPr bwMode="auto">
          <a:xfrm>
            <a:off x="576262" y="454263"/>
            <a:ext cx="8123237" cy="3970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>
                <a:latin typeface="Trebuchet MS"/>
                <a:ea typeface="Trebuchet MS"/>
                <a:cs typeface="Trebuchet MS"/>
              </a:rPr>
              <a:t>Odolnost</a:t>
            </a:r>
            <a:endParaRPr sz="2000" b="1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1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Podle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EU Joint Research Centre (JRC)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odolnost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zahrnuje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Odolávání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zvládání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výzev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cs-CZ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Zvládání náhlých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šoků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jako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přírodní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katastrofy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nebo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ekonomické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krize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Udržitelnost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spravedlnost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demokracie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environmentálně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udržiteln</a:t>
            </a:r>
            <a:r>
              <a:rPr lang="en-US" sz="1600">
                <a:latin typeface="Trebuchet MS"/>
                <a:ea typeface="Trebuchet MS"/>
                <a:cs typeface="Trebuchet MS"/>
              </a:rPr>
              <a:t>á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adaptace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sociálně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spravedliv</a:t>
            </a:r>
            <a:r>
              <a:rPr lang="en-US" sz="1600">
                <a:latin typeface="Trebuchet MS"/>
                <a:ea typeface="Trebuchet MS"/>
                <a:cs typeface="Trebuchet MS"/>
              </a:rPr>
              <a:t>á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demokraticky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řízen</a:t>
            </a:r>
            <a:r>
              <a:rPr lang="en-US" sz="1600">
                <a:latin typeface="Trebuchet MS"/>
                <a:ea typeface="Trebuchet MS"/>
                <a:cs typeface="Trebuchet MS"/>
              </a:rPr>
              <a:t>á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Posilování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odolnosti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umožňuje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komunitám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připravit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výkyvy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zotavit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se z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nich</a:t>
            </a:r>
            <a:r>
              <a:rPr lang="en-US" sz="1600">
                <a:latin typeface="Trebuchet MS"/>
                <a:ea typeface="Trebuchet MS"/>
                <a:cs typeface="Trebuchet MS"/>
              </a:rPr>
              <a:t>.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T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ím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podporuje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dlouhodobou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stabilitu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blaho</a:t>
            </a:r>
            <a:r>
              <a:rPr lang="en-US" sz="1600"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well-being.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b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</a:b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612586878" name="Google Shape;156;p5"/>
          <p:cNvSpPr txBox="1"/>
          <p:nvPr/>
        </p:nvSpPr>
        <p:spPr bwMode="auto">
          <a:xfrm>
            <a:off x="0" y="4878120"/>
            <a:ext cx="43044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/>
              <a:t>Zdroj</a:t>
            </a: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European Commission, n.d.</a:t>
            </a:r>
            <a:endParaRPr sz="11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9048747" name="Google Shape;162;p6" descr="Obsah obrázku voda, příroda, jezero, mapa&#10;&#10;Obsah vygenerovaný umělou inteligencí může být nesprávný."/>
          <p:cNvPicPr/>
          <p:nvPr/>
        </p:nvPicPr>
        <p:blipFill rotWithShape="1">
          <a:blip r:embed="rId3">
            <a:alphaModFix amt="50000"/>
          </a:blip>
          <a:stretch/>
        </p:blipFill>
        <p:spPr bwMode="auto">
          <a:xfrm rot="10800000" flipH="1">
            <a:off x="0" y="-1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1146773" name="Google Shape;163;p6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Změna klimatu jako zásadní environmentální téma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7574909" name="Google Shape;164;p6"/>
          <p:cNvSpPr/>
          <p:nvPr/>
        </p:nvSpPr>
        <p:spPr bwMode="auto">
          <a:xfrm>
            <a:off x="576263" y="438936"/>
            <a:ext cx="4535487" cy="2123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Změna klimatu</a:t>
            </a:r>
            <a:endParaRPr sz="20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1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„Změna klimatu je pojem používaný k popisu</a:t>
            </a:r>
            <a:r>
              <a:rPr lang="en-US" sz="1400" b="1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změn stavu klimatu,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které lze identifikovat na základě změn průměrných hodnot a/nebo proměnlivosti jeho vlastností a které přetrvávají po delší dobu, obvykle desetiletí nebo déle.“ </a:t>
            </a: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1951870091" name="Google Shape;165;p6"/>
          <p:cNvCxnSpPr/>
          <p:nvPr/>
        </p:nvCxnSpPr>
        <p:spPr bwMode="auto">
          <a:xfrm>
            <a:off x="2259991" y="2571750"/>
            <a:ext cx="2768039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sp>
        <p:nvSpPr>
          <p:cNvPr id="1752153588" name="Google Shape;166;p6"/>
          <p:cNvSpPr/>
          <p:nvPr/>
        </p:nvSpPr>
        <p:spPr bwMode="auto">
          <a:xfrm>
            <a:off x="-459870" y="2601420"/>
            <a:ext cx="557162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Světová meteorologická organizace</a:t>
            </a:r>
            <a:endParaRPr sz="1400" b="0" i="1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64265976" name="Google Shape;172;p7"/>
          <p:cNvSpPr txBox="1">
            <a:spLocks noGrp="1"/>
          </p:cNvSpPr>
          <p:nvPr>
            <p:ph type="title"/>
          </p:nvPr>
        </p:nvSpPr>
        <p:spPr bwMode="auto">
          <a:xfrm>
            <a:off x="0" y="0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POZNÁMKY</a:t>
            </a:r>
            <a:endParaRPr/>
          </a:p>
        </p:txBody>
      </p:sp>
      <p:sp>
        <p:nvSpPr>
          <p:cNvPr id="1177624710" name="Google Shape;173;p7"/>
          <p:cNvSpPr/>
          <p:nvPr/>
        </p:nvSpPr>
        <p:spPr bwMode="auto">
          <a:xfrm>
            <a:off x="576263" y="581087"/>
            <a:ext cx="7900212" cy="4247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Klimatická</a:t>
            </a:r>
            <a:r>
              <a:rPr lang="en-US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změna</a:t>
            </a:r>
            <a:endParaRPr sz="20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1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Klimatická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změna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představuje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dlouhodobé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změny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teplot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množství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srážek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klimatických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vzorců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n-US" sz="1600">
                <a:latin typeface="Trebuchet MS"/>
                <a:ea typeface="Trebuchet MS"/>
                <a:cs typeface="Trebuchet MS"/>
              </a:rPr>
              <a:t>Přestože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jsou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určité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změny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přirozené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současná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klimatická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změna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je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hlavně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důsledkem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lidských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aktivit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například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Spalování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fosilních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paliv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Kácení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pralesů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Zemědělství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průmysl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Tyto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činnosti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zvyšují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množství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skleníkových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plynů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které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zachycují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teplo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oteplují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planetu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důsledku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toho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čelíme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extrémnějšímu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počasí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stoupající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hladině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moří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hrozbám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zdraví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přírodu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náš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způsob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života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999488707" name="Google Shape;174;p7"/>
          <p:cNvSpPr txBox="1"/>
          <p:nvPr/>
        </p:nvSpPr>
        <p:spPr bwMode="auto">
          <a:xfrm>
            <a:off x="0" y="4881890"/>
            <a:ext cx="2363765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US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rgbClr val="1155CC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United Nations, n.d.</a:t>
            </a:r>
            <a:endParaRPr sz="11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60903764" name="Google Shape;180;p8" descr="Obsah obrázku venku, příroda, mlha, mrak&#10;&#10;Obsah vygenerovaný umělou inteligencí může být nesprávný."/>
          <p:cNvPicPr/>
          <p:nvPr/>
        </p:nvPicPr>
        <p:blipFill rotWithShape="1">
          <a:blip r:embed="rId3">
            <a:alphaModFix amt="50000"/>
          </a:blip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86297224" name="Google Shape;181;p8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Změna klimatu jako zásadní environmentální téma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2215473" name="Google Shape;182;p8"/>
          <p:cNvSpPr/>
          <p:nvPr/>
        </p:nvSpPr>
        <p:spPr bwMode="auto">
          <a:xfrm>
            <a:off x="576263" y="1281536"/>
            <a:ext cx="8123238" cy="2431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Emise</a:t>
            </a:r>
            <a:r>
              <a:rPr lang="en-US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skleníkových</a:t>
            </a:r>
            <a:r>
              <a:rPr lang="en-US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plynů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0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„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Skleníkové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plyny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představují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skupinu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plynů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které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přispívají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ke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globálnímu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oteplování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změně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Kjótský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protocol</a:t>
            </a:r>
            <a:r>
              <a:rPr lang="cs-CZ" i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je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environmentální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dohoda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přijatá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roce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1997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mnoha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smluvními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stranami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Rámcové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úmluvy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OSN o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změně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(UNFCCC) s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cílem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omezit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globální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oteplování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v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současnosti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zahrnuje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sedm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skleníkových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plynů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Jejich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přepočet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ekvivalenty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oxidu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uhličitého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(CO₂)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umožňuje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jejich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vzájemné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porovnání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určení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jednotlivého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celkového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příspěvku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ke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globálnímu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oteplování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.“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1" u="none" strike="noStrike" cap="none">
              <a:solidFill>
                <a:srgbClr val="FF0000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1414680064" name="Google Shape;183;p8"/>
          <p:cNvCxnSpPr/>
          <p:nvPr/>
        </p:nvCxnSpPr>
        <p:spPr bwMode="auto">
          <a:xfrm>
            <a:off x="6012464" y="3594622"/>
            <a:ext cx="2037236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sp>
        <p:nvSpPr>
          <p:cNvPr id="1861710838" name="Google Shape;184;p8"/>
          <p:cNvSpPr/>
          <p:nvPr/>
        </p:nvSpPr>
        <p:spPr bwMode="auto">
          <a:xfrm>
            <a:off x="2577892" y="3708075"/>
            <a:ext cx="554800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lang="en-US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vropská unie</a:t>
            </a:r>
            <a:endParaRPr sz="1400" b="0" i="1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76928825" name="Google Shape;190;p9"/>
          <p:cNvSpPr txBox="1">
            <a:spLocks noGrp="1"/>
          </p:cNvSpPr>
          <p:nvPr>
            <p:ph type="title"/>
          </p:nvPr>
        </p:nvSpPr>
        <p:spPr bwMode="auto">
          <a:xfrm>
            <a:off x="0" y="0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POZNÁMKY</a:t>
            </a:r>
            <a:endParaRPr/>
          </a:p>
        </p:txBody>
      </p:sp>
      <p:sp>
        <p:nvSpPr>
          <p:cNvPr id="943208667" name="Google Shape;191;p9"/>
          <p:cNvSpPr/>
          <p:nvPr/>
        </p:nvSpPr>
        <p:spPr bwMode="auto">
          <a:xfrm>
            <a:off x="208468" y="257252"/>
            <a:ext cx="8123238" cy="4093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9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Emise</a:t>
            </a:r>
            <a:r>
              <a:rPr lang="en-US" sz="19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9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skleníkových</a:t>
            </a:r>
            <a:r>
              <a:rPr lang="en-US" sz="19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9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plynů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Skleníkové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plyny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(GHG)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plyny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zemské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atmosféře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které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zachycují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teplo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což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vede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k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oteplování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planety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změně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Tento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přirozený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proces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nazývá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skleníkový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efekt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 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Mezi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hlavní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skleníkové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plyny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patří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/>
            </a:pP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Oxid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uhličitý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(CO₂):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Vzniká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spalováním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fosilních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paliv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uhlí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ropa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plyn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) a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odlesňováním</a:t>
            </a:r>
            <a:r>
              <a:rPr lang="cs-CZ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lang="cs-CZ" sz="1500">
              <a:latin typeface="Trebuchet MS"/>
              <a:ea typeface="Trebuchet MS"/>
              <a:cs typeface="Trebuchet MS"/>
            </a:endParaRPr>
          </a:p>
          <a:p>
            <a:pPr marL="28575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/>
            </a:pP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Metan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(CH₄):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Uvolňuje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při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zemědělství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nakládání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odpady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8575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/>
            </a:pP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Oxid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dusný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(N₂O):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Uvolňuje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při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zemědělských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činnostech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průmyslových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procesech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8575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/>
            </a:pP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Fluorované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plyny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Syntetické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plyny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vznikající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průmyslových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aplikacích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Hlavní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zdroje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emisí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skleníkových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plynů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(GHG):</a:t>
            </a:r>
            <a:endParaRPr sz="1500" b="1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Trebuchet MS"/>
              <a:buChar char="●"/>
              <a:defRPr/>
            </a:pP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Výroba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spotřeba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energie</a:t>
            </a:r>
            <a:endParaRPr sz="1500">
              <a:latin typeface="Trebuchet MS"/>
              <a:ea typeface="Trebuchet MS"/>
              <a:cs typeface="Trebuchet MS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Trebuchet MS"/>
              <a:buChar char="●"/>
              <a:defRPr/>
            </a:pP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Doprava</a:t>
            </a:r>
            <a:endParaRPr sz="1500">
              <a:latin typeface="Trebuchet MS"/>
              <a:ea typeface="Trebuchet MS"/>
              <a:cs typeface="Trebuchet MS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Trebuchet MS"/>
              <a:buChar char="●"/>
              <a:defRPr/>
            </a:pP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Průmyslové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činnosti</a:t>
            </a:r>
            <a:endParaRPr sz="1500">
              <a:latin typeface="Trebuchet MS"/>
              <a:ea typeface="Trebuchet MS"/>
              <a:cs typeface="Trebuchet MS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Trebuchet MS"/>
              <a:buChar char="●"/>
              <a:defRPr/>
            </a:pP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Zemědělství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změny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využití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půdy</a:t>
            </a:r>
            <a:endParaRPr sz="1600"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50228750" name="Google Shape;192;p9"/>
          <p:cNvSpPr txBox="1"/>
          <p:nvPr/>
        </p:nvSpPr>
        <p:spPr bwMode="auto">
          <a:xfrm>
            <a:off x="0" y="4881890"/>
            <a:ext cx="2731168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European Commission, n.d.</a:t>
            </a:r>
            <a:endParaRPr sz="1100" b="0" i="1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06689521" name="Google Shape;198;p10" descr="Italian House Images - Free Download on Freepik"/>
          <p:cNvPicPr/>
          <p:nvPr/>
        </p:nvPicPr>
        <p:blipFill rotWithShape="1">
          <a:blip r:embed="rId3">
            <a:alphaModFix/>
          </a:blip>
          <a:srcRect l="-200" t="0" r="0" b="0"/>
          <a:stretch/>
        </p:blipFill>
        <p:spPr bwMode="auto">
          <a:xfrm>
            <a:off x="4567444" y="258127"/>
            <a:ext cx="4576555" cy="4897279"/>
          </a:xfrm>
          <a:prstGeom prst="rect">
            <a:avLst/>
          </a:prstGeom>
          <a:noFill/>
          <a:ln>
            <a:noFill/>
          </a:ln>
        </p:spPr>
      </p:pic>
      <p:sp>
        <p:nvSpPr>
          <p:cNvPr id="1836203549" name="Google Shape;199;p10"/>
          <p:cNvSpPr/>
          <p:nvPr/>
        </p:nvSpPr>
        <p:spPr bwMode="auto">
          <a:xfrm>
            <a:off x="4475480" y="246221"/>
            <a:ext cx="5463345" cy="4897279"/>
          </a:xfrm>
          <a:prstGeom prst="rect">
            <a:avLst/>
          </a:prstGeom>
          <a:gradFill>
            <a:gsLst>
              <a:gs pos="0">
                <a:schemeClr val="lt1"/>
              </a:gs>
              <a:gs pos="15000">
                <a:srgbClr val="FFFFFF"/>
              </a:gs>
              <a:gs pos="42000">
                <a:srgbClr val="FFFFFF">
                  <a:alpha val="40784"/>
                </a:srgbClr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71586284" name="Google Shape;200;p10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Změna klimatu jako zásadní environmentální téma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72076948" name="Google Shape;201;p10"/>
          <p:cNvSpPr/>
          <p:nvPr/>
        </p:nvSpPr>
        <p:spPr bwMode="auto">
          <a:xfrm>
            <a:off x="576263" y="492442"/>
            <a:ext cx="4576555" cy="341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Budovy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0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 b="0" i="1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Budovy nesmí jen méně spotřebovávat, ale musí také více vydržet. </a:t>
            </a:r>
            <a:endParaRPr sz="1600" b="0" i="1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FF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Tváří v tvář rostoucím teplotám, záplavám a energetickým krizím se naše zastavěné prostředí musí proměnit ve zdroj odolnosti.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To znamená navrhovat a renovovat prostory, které jsou energeticky úsporné, odolné vůči změně klimatu a přístupné pro všechny – vytvářet tak nejen udržitelné stavby, ale také inkluzivní, krásná a na budoucnost připravená místa k životu.</a:t>
            </a:r>
            <a:endParaRPr sz="1400" b="0" i="0" u="none" strike="noStrike" cap="none">
              <a:solidFill>
                <a:srgbClr val="FF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877839203" name="Google Shape;202;p10"/>
          <p:cNvSpPr txBox="1"/>
          <p:nvPr/>
        </p:nvSpPr>
        <p:spPr bwMode="auto">
          <a:xfrm>
            <a:off x="0" y="4881890"/>
            <a:ext cx="2370221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: European Union, n.d.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30928520" name="Google Shape;208;p11"/>
          <p:cNvSpPr txBox="1">
            <a:spLocks noGrp="1"/>
          </p:cNvSpPr>
          <p:nvPr>
            <p:ph type="title"/>
          </p:nvPr>
        </p:nvSpPr>
        <p:spPr bwMode="auto">
          <a:xfrm>
            <a:off x="0" y="0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POZNÁMKY</a:t>
            </a:r>
            <a:endParaRPr/>
          </a:p>
        </p:txBody>
      </p:sp>
      <p:sp>
        <p:nvSpPr>
          <p:cNvPr id="1044559828" name="Google Shape;209;p11"/>
          <p:cNvSpPr/>
          <p:nvPr/>
        </p:nvSpPr>
        <p:spPr bwMode="auto">
          <a:xfrm>
            <a:off x="208468" y="257252"/>
            <a:ext cx="8123238" cy="4308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</a:t>
            </a:r>
            <a:r>
              <a:rPr lang="en-US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dovy</a:t>
            </a:r>
            <a:endParaRPr sz="20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Budovy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mohou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být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zranitelné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vůči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změně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–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to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může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ovlivnit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jak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jejich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konstrukční</a:t>
            </a:r>
            <a:r>
              <a:rPr lang="en-US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prvky</a:t>
            </a:r>
            <a:r>
              <a:rPr lang="en-US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tak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vnitřní</a:t>
            </a:r>
            <a:r>
              <a:rPr lang="en-US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podmínky</a:t>
            </a:r>
            <a:r>
              <a:rPr lang="en-US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Neschopnost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správně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regulovat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vnitřní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teplotu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může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vést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k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tepelnému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diskomfortu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uživatelů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to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může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mít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negativní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dopady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zdraví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pohodu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produktivitu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EU se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snaží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tento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problém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řešit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několika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úrovních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Pracuje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podpoře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začleňování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adaptace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změnu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do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stavebních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norem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přijala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směrnice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zvyšující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energetickou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účinnost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výkonnost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budov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přijímá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opatření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podporující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renovace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budov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které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vedou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ke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zlepšení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využívání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zdrojů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energetické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efektivity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Znalosti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o tom, jak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zvyšovat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odolnost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zastavěného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prostředí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aktualizovány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rozvíjeny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prostřednictvím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různých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výzkumných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programů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EU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nabízí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také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finanční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podporu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například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prostřednictvím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iniciativy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sng" strike="noStrike" cap="none">
                <a:solidFill>
                  <a:srgbClr val="4D671B"/>
                </a:solidFill>
                <a:latin typeface="Trebuchet MS"/>
                <a:ea typeface="Trebuchet MS"/>
                <a:cs typeface="Trebuchet MS"/>
                <a:hlinkClick r:id="rId3" tooltip=""/>
              </a:rPr>
              <a:t>New European Bauhaus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pro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inovativní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nápady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řešení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600" b="0" i="0" u="none" strike="noStrike" cap="none">
              <a:solidFill>
                <a:srgbClr val="FF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03462857" name="Google Shape;210;p11"/>
          <p:cNvSpPr/>
          <p:nvPr/>
        </p:nvSpPr>
        <p:spPr bwMode="auto">
          <a:xfrm>
            <a:off x="0" y="4871547"/>
            <a:ext cx="2286203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rgbClr val="4D671B"/>
                </a:solidFill>
                <a:latin typeface="Trebuchet MS"/>
                <a:ea typeface="Trebuchet MS"/>
                <a:cs typeface="Trebuchet MS"/>
                <a:hlinkClick r:id="rId4" tooltip=""/>
              </a:rPr>
              <a:t>: Climate-ADAPT EEA, n.d.</a:t>
            </a:r>
            <a:endParaRPr sz="1100" b="0" i="0" u="sng" strike="noStrike" cap="none">
              <a:solidFill>
                <a:srgbClr val="4D671B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20684261" name="Google Shape;216;p12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Kontext</a:t>
            </a:r>
            <a:endParaRPr/>
          </a:p>
        </p:txBody>
      </p:sp>
      <p:sp>
        <p:nvSpPr>
          <p:cNvPr id="596761328" name="Google Shape;217;p12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Změna klimatu jako zásadní environmentální téma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904886508" name="Google Shape;218;p12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0" y="1197299"/>
            <a:ext cx="2044052" cy="4033920"/>
          </a:xfrm>
          <a:prstGeom prst="rect">
            <a:avLst/>
          </a:prstGeom>
          <a:noFill/>
          <a:ln>
            <a:noFill/>
          </a:ln>
        </p:spPr>
      </p:pic>
      <p:sp>
        <p:nvSpPr>
          <p:cNvPr id="880450142" name="Google Shape;219;p12"/>
          <p:cNvSpPr txBox="1"/>
          <p:nvPr/>
        </p:nvSpPr>
        <p:spPr bwMode="auto">
          <a:xfrm>
            <a:off x="2338547" y="949662"/>
            <a:ext cx="6275700" cy="14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Mezivládní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panel OSN pro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změnu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IPCC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)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zveřejnil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srpnu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2021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šestou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hodnotící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zprávu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(AR6).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8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PROKÁZANÝM  FAKTEM JE:</a:t>
            </a:r>
            <a:endParaRPr sz="1800" b="0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Silná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vazba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mezi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oteplováním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způsobeným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lidskou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činností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stále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závažnějšími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extrémními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projevy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počasí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85353920" name="Google Shape;220;p12"/>
          <p:cNvSpPr txBox="1"/>
          <p:nvPr/>
        </p:nvSpPr>
        <p:spPr bwMode="auto">
          <a:xfrm>
            <a:off x="2341267" y="2937677"/>
            <a:ext cx="6861658" cy="1741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/>
            </a:pP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Mnohé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z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těchto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– </a:t>
            </a:r>
            <a:r>
              <a:rPr lang="en-US" sz="1400" b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zejména</a:t>
            </a:r>
            <a:r>
              <a:rPr lang="en-US" sz="1400" b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400" b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oceánech</a:t>
            </a:r>
            <a:r>
              <a:rPr lang="en-US" sz="1400" b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ledových</a:t>
            </a:r>
            <a:r>
              <a:rPr lang="en-US" sz="1400" b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příkrovech</a:t>
            </a:r>
            <a:r>
              <a:rPr lang="en-US" sz="1400" b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hladině</a:t>
            </a:r>
            <a:r>
              <a:rPr lang="en-US" sz="1400" b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světového</a:t>
            </a:r>
            <a:r>
              <a:rPr lang="en-US" sz="1400" b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oceánu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–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nevratné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342900" marR="0" lvl="0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/>
            </a:pP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Ve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většině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emisních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scénářů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očekává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že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globální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oteplení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dosáhne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hranice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1,5 °C „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začátku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30. let 21.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století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“.</a:t>
            </a:r>
            <a:r>
              <a:rPr lang="cs-CZ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Pokud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nepodaří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dosáhnout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„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uhlíkové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neutrality“ (net-zero)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emisí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CO₂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spolu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 „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výrazným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snížením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“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emisí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dalších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skleníkových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plynů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bude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klimatický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systém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nadále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oteplovat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1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176303086" name="Google Shape;221;p12"/>
          <p:cNvSpPr/>
          <p:nvPr/>
        </p:nvSpPr>
        <p:spPr bwMode="auto">
          <a:xfrm>
            <a:off x="0" y="4871547"/>
            <a:ext cx="1326004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4" tooltip=""/>
              </a:rPr>
              <a:t>IPCC, 2021</a:t>
            </a:r>
            <a:endParaRPr sz="1100" b="0" i="0" u="sng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868756082" name="Google Shape;222;p12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937345" y="3681534"/>
            <a:ext cx="932763" cy="477870"/>
          </a:xfrm>
          <a:prstGeom prst="rect">
            <a:avLst/>
          </a:prstGeom>
          <a:noFill/>
          <a:ln>
            <a:noFill/>
          </a:ln>
          <a:effectLst>
            <a:outerShdw blurRad="25400" dist="38100" dir="2700000" sx="98000" sy="98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65018315" name="Google Shape;223;p12"/>
          <p:cNvPicPr/>
          <p:nvPr/>
        </p:nvPicPr>
        <p:blipFill rotWithShape="1">
          <a:blip r:embed="rId6">
            <a:alphaModFix/>
          </a:blip>
          <a:srcRect l="0" t="0" r="-3251" b="0"/>
          <a:stretch/>
        </p:blipFill>
        <p:spPr bwMode="auto">
          <a:xfrm>
            <a:off x="506121" y="2122662"/>
            <a:ext cx="932763" cy="477870"/>
          </a:xfrm>
          <a:prstGeom prst="rect">
            <a:avLst/>
          </a:prstGeom>
          <a:noFill/>
          <a:ln>
            <a:noFill/>
          </a:ln>
          <a:effectLst>
            <a:outerShdw blurRad="25400" dist="38100" dir="2700000" sx="98000" sy="98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59682563" name="Google Shape;224;p12"/>
          <p:cNvPicPr/>
          <p:nvPr/>
        </p:nvPicPr>
        <p:blipFill rotWithShape="1">
          <a:blip r:embed="rId7">
            <a:alphaModFix/>
          </a:blip>
          <a:srcRect l="0" t="0" r="-11914" b="0"/>
          <a:stretch/>
        </p:blipFill>
        <p:spPr bwMode="auto">
          <a:xfrm>
            <a:off x="1577669" y="2634844"/>
            <a:ext cx="932764" cy="391378"/>
          </a:xfrm>
          <a:prstGeom prst="rect">
            <a:avLst/>
          </a:prstGeom>
          <a:noFill/>
          <a:ln>
            <a:noFill/>
          </a:ln>
          <a:effectLst>
            <a:outerShdw blurRad="25400" dist="38100" dir="2700000" sx="98000" sy="98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47741301" name="Google Shape;225;p12"/>
          <p:cNvPicPr/>
          <p:nvPr/>
        </p:nvPicPr>
        <p:blipFill rotWithShape="1">
          <a:blip r:embed="rId8">
            <a:alphaModFix/>
          </a:blip>
          <a:srcRect l="0" t="0" r="-8911" b="0"/>
          <a:stretch/>
        </p:blipFill>
        <p:spPr bwMode="auto">
          <a:xfrm>
            <a:off x="272929" y="2578013"/>
            <a:ext cx="932764" cy="391378"/>
          </a:xfrm>
          <a:prstGeom prst="rect">
            <a:avLst/>
          </a:prstGeom>
          <a:noFill/>
          <a:ln>
            <a:noFill/>
          </a:ln>
          <a:effectLst>
            <a:outerShdw blurRad="25400" dist="38100" dir="2700000" sx="98000" sy="98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23095898" name="Google Shape;231;p13"/>
          <p:cNvSpPr txBox="1"/>
          <p:nvPr/>
        </p:nvSpPr>
        <p:spPr bwMode="auto">
          <a:xfrm>
            <a:off x="109537" y="278680"/>
            <a:ext cx="8924925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/>
            </a:pP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Emise oxidu uhličitého (CO₂) z fosilních paliv a průmyslu. Změny ve využívání půdy nejsou zahrnuty.</a:t>
            </a:r>
            <a:endParaRPr sz="16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2130852840" name="Google Shape;232;p13" descr="Obsah obrázku text, diagram, snímek obrazovky, řada/pruh&#10;&#10;Obsah generovaný pomocí AI může být nesprávný."/>
          <p:cNvPicPr/>
          <p:nvPr/>
        </p:nvPicPr>
        <p:blipFill rotWithShape="1">
          <a:blip r:embed="rId3">
            <a:alphaModFix/>
          </a:blip>
          <a:srcRect l="-100" t="0" r="0" b="0"/>
          <a:stretch/>
        </p:blipFill>
        <p:spPr bwMode="auto">
          <a:xfrm>
            <a:off x="45264" y="774129"/>
            <a:ext cx="9098736" cy="4315968"/>
          </a:xfrm>
          <a:prstGeom prst="rect">
            <a:avLst/>
          </a:prstGeom>
          <a:noFill/>
          <a:ln>
            <a:noFill/>
          </a:ln>
        </p:spPr>
      </p:pic>
      <p:sp>
        <p:nvSpPr>
          <p:cNvPr id="1331291811" name="Google Shape;233;p13">
            <a:hlinkClick r:id="rId4"/>
          </p:cNvPr>
          <p:cNvSpPr txBox="1"/>
          <p:nvPr/>
        </p:nvSpPr>
        <p:spPr bwMode="auto">
          <a:xfrm>
            <a:off x="6918635" y="4853892"/>
            <a:ext cx="2225365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OurWorldinData, 2024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03343561" name="Google Shape;234;p13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Změna klimatu jako zásadní environmentální téma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94480998" name="Google Shape;240;p14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Změna klimatu jako zásadní environmentální téma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949526163" name="Google Shape;241;p14" descr="A screenshot of a graph&#10;&#10;AI-generated content may be incorrect.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3692405" y="256564"/>
            <a:ext cx="4669025" cy="4886936"/>
          </a:xfrm>
          <a:prstGeom prst="rect">
            <a:avLst/>
          </a:prstGeom>
          <a:noFill/>
          <a:ln>
            <a:noFill/>
          </a:ln>
        </p:spPr>
      </p:pic>
      <p:sp>
        <p:nvSpPr>
          <p:cNvPr id="566510206" name="Google Shape;242;p14"/>
          <p:cNvSpPr txBox="1">
            <a:spLocks noGrp="1"/>
          </p:cNvSpPr>
          <p:nvPr>
            <p:ph type="title"/>
          </p:nvPr>
        </p:nvSpPr>
        <p:spPr bwMode="auto">
          <a:xfrm>
            <a:off x="320874" y="322571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en-US" sz="2000"/>
              <a:t>Snižování emisí </a:t>
            </a:r>
            <a:endParaRPr sz="2000"/>
          </a:p>
        </p:txBody>
      </p:sp>
      <p:sp>
        <p:nvSpPr>
          <p:cNvPr id="1640431881" name="Google Shape;243;p14"/>
          <p:cNvSpPr/>
          <p:nvPr/>
        </p:nvSpPr>
        <p:spPr bwMode="auto">
          <a:xfrm>
            <a:off x="0" y="4886936"/>
            <a:ext cx="2223686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: </a:t>
            </a: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5" tooltip=""/>
              </a:rPr>
              <a:t>Our World in Data, 2023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870715172" name="Google Shape;244;p14"/>
          <p:cNvSpPr txBox="1"/>
          <p:nvPr/>
        </p:nvSpPr>
        <p:spPr bwMode="auto">
          <a:xfrm>
            <a:off x="261670" y="1417588"/>
            <a:ext cx="3284699" cy="30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>
                <a:latin typeface="Trebuchet MS"/>
                <a:ea typeface="Trebuchet MS"/>
                <a:cs typeface="Trebuchet MS"/>
              </a:rPr>
              <a:t>Některé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země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vysokými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příjmy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včetně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Spojeného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království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členských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států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EU,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snížil</a:t>
            </a:r>
            <a:r>
              <a:rPr lang="cs-CZ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y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významně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posledních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desetiletích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své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emise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CO₂. 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To </a:t>
            </a:r>
            <a:r>
              <a:rPr lang="en-US" sz="1600">
                <a:latin typeface="Trebuchet MS"/>
                <a:ea typeface="Trebuchet MS"/>
                <a:cs typeface="Trebuchet MS"/>
              </a:rPr>
              <a:t>ukazuje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že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při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správně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nastavených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strategiích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využívání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vhodných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technologií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je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snižování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emisí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možné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50691652" name="Google Shape;250;p15" descr="A map of the world&#10;&#10;AI-generated content may be incorrect.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3194518" y="128626"/>
            <a:ext cx="6008407" cy="4886248"/>
          </a:xfrm>
          <a:prstGeom prst="rect">
            <a:avLst/>
          </a:prstGeom>
          <a:noFill/>
          <a:ln>
            <a:noFill/>
          </a:ln>
        </p:spPr>
      </p:pic>
      <p:sp>
        <p:nvSpPr>
          <p:cNvPr id="318942426" name="Google Shape;251;p15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Změna klimatu jako zásadní environmentální tém</a:t>
            </a: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74963817" name="Google Shape;252;p15"/>
          <p:cNvSpPr/>
          <p:nvPr/>
        </p:nvSpPr>
        <p:spPr bwMode="auto">
          <a:xfrm>
            <a:off x="0" y="4871547"/>
            <a:ext cx="2223686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: </a:t>
            </a: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5" tooltip=""/>
              </a:rPr>
              <a:t>Our World in Data, 2023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767949834" name="Google Shape;253;p15"/>
          <p:cNvSpPr txBox="1"/>
          <p:nvPr/>
        </p:nvSpPr>
        <p:spPr bwMode="auto">
          <a:xfrm>
            <a:off x="204535" y="807114"/>
            <a:ext cx="2872200" cy="30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>
                <a:latin typeface="Trebuchet MS"/>
                <a:ea typeface="Trebuchet MS"/>
                <a:cs typeface="Trebuchet MS"/>
              </a:rPr>
              <a:t>Emise CO₂ na osobu se mezi jednotlivými zeměmi výrazně liší. </a:t>
            </a:r>
            <a:endParaRPr sz="1600"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>
                <a:latin typeface="Trebuchet MS"/>
                <a:ea typeface="Trebuchet MS"/>
                <a:cs typeface="Trebuchet MS"/>
              </a:rPr>
              <a:t>Země s vysokými příjmy mají tendenci vypouštět v přepočtu na obyvatele mnohem více emisí, než země s nízkými příjmy, což poukazuje na globální emisní nerovnost.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30644998" name="Google Shape;259;p16"/>
          <p:cNvSpPr txBox="1">
            <a:spLocks noGrp="1"/>
          </p:cNvSpPr>
          <p:nvPr>
            <p:ph type="title"/>
          </p:nvPr>
        </p:nvSpPr>
        <p:spPr bwMode="auto"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POZNÁMKY</a:t>
            </a:r>
            <a:endParaRPr/>
          </a:p>
        </p:txBody>
      </p:sp>
      <p:sp>
        <p:nvSpPr>
          <p:cNvPr id="2085441785" name="Google Shape;260;p16"/>
          <p:cNvSpPr txBox="1">
            <a:spLocks noGrp="1"/>
          </p:cNvSpPr>
          <p:nvPr>
            <p:ph type="body" idx="1"/>
          </p:nvPr>
        </p:nvSpPr>
        <p:spPr bwMode="auto">
          <a:xfrm>
            <a:off x="140454" y="718111"/>
            <a:ext cx="8562974" cy="3938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2000" b="1"/>
              <a:t>Globální</a:t>
            </a:r>
            <a:r>
              <a:rPr lang="en-US" sz="2000" b="1"/>
              <a:t> trendy v </a:t>
            </a:r>
            <a:r>
              <a:rPr lang="en-US" sz="2000" b="1"/>
              <a:t>emisích</a:t>
            </a:r>
            <a:r>
              <a:rPr lang="en-US" sz="2000" b="1"/>
              <a:t> CO₂ a </a:t>
            </a:r>
            <a:r>
              <a:rPr lang="en-US" sz="2000" b="1"/>
              <a:t>skleníkových</a:t>
            </a:r>
            <a:r>
              <a:rPr lang="en-US" sz="2000" b="1"/>
              <a:t> </a:t>
            </a:r>
            <a:r>
              <a:rPr lang="en-US" sz="2000" b="1"/>
              <a:t>plynů</a:t>
            </a:r>
            <a:endParaRPr sz="2000" b="1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4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400"/>
              <a:t>Lidský</a:t>
            </a:r>
            <a:r>
              <a:rPr lang="en-US" sz="1400"/>
              <a:t> </a:t>
            </a:r>
            <a:r>
              <a:rPr lang="en-US" sz="1400"/>
              <a:t>vliv</a:t>
            </a:r>
            <a:r>
              <a:rPr lang="en-US" sz="1400"/>
              <a:t>: </a:t>
            </a:r>
            <a:r>
              <a:rPr lang="en-US" sz="1400"/>
              <a:t>Emise</a:t>
            </a:r>
            <a:r>
              <a:rPr lang="en-US" sz="1400"/>
              <a:t> CO₂ a </a:t>
            </a:r>
            <a:r>
              <a:rPr lang="en-US" sz="1400"/>
              <a:t>další</a:t>
            </a:r>
            <a:r>
              <a:rPr lang="en-US" sz="1400"/>
              <a:t> </a:t>
            </a:r>
            <a:r>
              <a:rPr lang="en-US" sz="1400"/>
              <a:t>skleníkov</a:t>
            </a:r>
            <a:r>
              <a:rPr lang="cs-CZ" sz="1400"/>
              <a:t>é</a:t>
            </a:r>
            <a:r>
              <a:rPr lang="en-US" sz="1400"/>
              <a:t> </a:t>
            </a:r>
            <a:r>
              <a:rPr lang="en-US" sz="1400"/>
              <a:t>plyn</a:t>
            </a:r>
            <a:r>
              <a:rPr lang="cs-CZ" sz="1400"/>
              <a:t>y</a:t>
            </a:r>
            <a:r>
              <a:rPr lang="en-US" sz="1400"/>
              <a:t> </a:t>
            </a:r>
            <a:r>
              <a:rPr lang="en-US" sz="1400"/>
              <a:t>způsobené</a:t>
            </a:r>
            <a:r>
              <a:rPr lang="en-US" sz="1400"/>
              <a:t> </a:t>
            </a:r>
            <a:r>
              <a:rPr lang="en-US" sz="1400"/>
              <a:t>člověkem</a:t>
            </a:r>
            <a:r>
              <a:rPr lang="en-US" sz="1400"/>
              <a:t> </a:t>
            </a:r>
            <a:r>
              <a:rPr lang="en-US" sz="1400"/>
              <a:t>jsou</a:t>
            </a:r>
            <a:r>
              <a:rPr lang="en-US" sz="1400"/>
              <a:t> </a:t>
            </a:r>
            <a:r>
              <a:rPr lang="en-US" sz="1400"/>
              <a:t>hlavní</a:t>
            </a:r>
            <a:r>
              <a:rPr lang="en-US" sz="1400"/>
              <a:t> </a:t>
            </a:r>
            <a:r>
              <a:rPr lang="en-US" sz="1400"/>
              <a:t>příčinou</a:t>
            </a:r>
            <a:r>
              <a:rPr lang="en-US" sz="1400"/>
              <a:t> </a:t>
            </a:r>
            <a:r>
              <a:rPr lang="en-US" sz="1400"/>
              <a:t>oteplování</a:t>
            </a:r>
            <a:r>
              <a:rPr lang="en-US" sz="1400"/>
              <a:t> </a:t>
            </a:r>
            <a:r>
              <a:rPr lang="en-US" sz="1400"/>
              <a:t>planety</a:t>
            </a:r>
            <a:r>
              <a:rPr lang="en-US" sz="1400"/>
              <a:t>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4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400"/>
              <a:t>Rostoucí</a:t>
            </a:r>
            <a:r>
              <a:rPr lang="en-US" sz="1400"/>
              <a:t> </a:t>
            </a:r>
            <a:r>
              <a:rPr lang="en-US" sz="1400"/>
              <a:t>emise</a:t>
            </a:r>
            <a:r>
              <a:rPr lang="en-US" sz="1400"/>
              <a:t>: </a:t>
            </a:r>
            <a:r>
              <a:rPr lang="en-US" sz="1400"/>
              <a:t>Globální</a:t>
            </a:r>
            <a:r>
              <a:rPr lang="en-US" sz="1400"/>
              <a:t> </a:t>
            </a:r>
            <a:r>
              <a:rPr lang="en-US" sz="1400"/>
              <a:t>emise</a:t>
            </a:r>
            <a:r>
              <a:rPr lang="en-US" sz="1400"/>
              <a:t> se za </a:t>
            </a:r>
            <a:r>
              <a:rPr lang="en-US" sz="1400"/>
              <a:t>posledních</a:t>
            </a:r>
            <a:r>
              <a:rPr lang="en-US" sz="1400"/>
              <a:t> 50 let </a:t>
            </a:r>
            <a:r>
              <a:rPr lang="en-US" sz="1400"/>
              <a:t>rychle</a:t>
            </a:r>
            <a:r>
              <a:rPr lang="en-US" sz="1400"/>
              <a:t> </a:t>
            </a:r>
            <a:r>
              <a:rPr lang="en-US" sz="1400"/>
              <a:t>zvýšily</a:t>
            </a:r>
            <a:r>
              <a:rPr lang="en-US" sz="1400"/>
              <a:t> a </a:t>
            </a:r>
            <a:r>
              <a:rPr lang="en-US" sz="1400"/>
              <a:t>dosud</a:t>
            </a:r>
            <a:r>
              <a:rPr lang="en-US" sz="1400"/>
              <a:t> </a:t>
            </a:r>
            <a:r>
              <a:rPr lang="en-US" sz="1400"/>
              <a:t>nedosáhly</a:t>
            </a:r>
            <a:r>
              <a:rPr lang="en-US" sz="1400"/>
              <a:t> </a:t>
            </a:r>
            <a:r>
              <a:rPr lang="en-US" sz="1400"/>
              <a:t>svého</a:t>
            </a:r>
            <a:r>
              <a:rPr lang="en-US" sz="1400"/>
              <a:t> </a:t>
            </a:r>
            <a:r>
              <a:rPr lang="en-US" sz="1400"/>
              <a:t>vrcholu</a:t>
            </a:r>
            <a:r>
              <a:rPr lang="en-US" sz="1400"/>
              <a:t>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4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400"/>
              <a:t>Dopad</a:t>
            </a:r>
            <a:r>
              <a:rPr lang="en-US" sz="1400"/>
              <a:t> </a:t>
            </a:r>
            <a:r>
              <a:rPr lang="en-US" sz="1400"/>
              <a:t>opatření</a:t>
            </a:r>
            <a:r>
              <a:rPr lang="en-US" sz="1400"/>
              <a:t>: </a:t>
            </a:r>
            <a:r>
              <a:rPr lang="en-US" sz="1400"/>
              <a:t>Současná</a:t>
            </a:r>
            <a:r>
              <a:rPr lang="en-US" sz="1400"/>
              <a:t> </a:t>
            </a:r>
            <a:r>
              <a:rPr lang="en-US" sz="1400"/>
              <a:t>klimatická</a:t>
            </a:r>
            <a:r>
              <a:rPr lang="en-US" sz="1400"/>
              <a:t> </a:t>
            </a:r>
            <a:r>
              <a:rPr lang="en-US" sz="1400"/>
              <a:t>opatření</a:t>
            </a:r>
            <a:r>
              <a:rPr lang="en-US" sz="1400"/>
              <a:t> </a:t>
            </a:r>
            <a:r>
              <a:rPr lang="en-US" sz="1400"/>
              <a:t>vedou</a:t>
            </a:r>
            <a:r>
              <a:rPr lang="en-US" sz="1400"/>
              <a:t> </a:t>
            </a:r>
            <a:r>
              <a:rPr lang="en-US" sz="1400"/>
              <a:t>ke</a:t>
            </a:r>
            <a:r>
              <a:rPr lang="en-US" sz="1400"/>
              <a:t> </a:t>
            </a:r>
            <a:r>
              <a:rPr lang="en-US" sz="1400"/>
              <a:t>snížení</a:t>
            </a:r>
            <a:r>
              <a:rPr lang="en-US" sz="1400"/>
              <a:t> </a:t>
            </a:r>
            <a:r>
              <a:rPr lang="en-US" sz="1400"/>
              <a:t>emisí</a:t>
            </a:r>
            <a:r>
              <a:rPr lang="en-US" sz="1400"/>
              <a:t>, ale </a:t>
            </a:r>
            <a:r>
              <a:rPr lang="en-US" sz="1400"/>
              <a:t>nestačí</a:t>
            </a:r>
            <a:r>
              <a:rPr lang="en-US" sz="1400"/>
              <a:t> k </a:t>
            </a:r>
            <a:r>
              <a:rPr lang="en-US" sz="1400"/>
              <a:t>tomu</a:t>
            </a:r>
            <a:r>
              <a:rPr lang="en-US" sz="1400"/>
              <a:t>, aby </a:t>
            </a:r>
            <a:r>
              <a:rPr lang="en-US" sz="1400"/>
              <a:t>byl</a:t>
            </a:r>
            <a:r>
              <a:rPr lang="en-US" sz="1400"/>
              <a:t> </a:t>
            </a:r>
            <a:r>
              <a:rPr lang="en-US" sz="1400"/>
              <a:t>nárůst</a:t>
            </a:r>
            <a:r>
              <a:rPr lang="en-US" sz="1400"/>
              <a:t> </a:t>
            </a:r>
            <a:r>
              <a:rPr lang="en-US" sz="1400"/>
              <a:t>teplot</a:t>
            </a:r>
            <a:r>
              <a:rPr lang="en-US" sz="1400"/>
              <a:t> </a:t>
            </a:r>
            <a:r>
              <a:rPr lang="en-US" sz="1400"/>
              <a:t>udržen</a:t>
            </a:r>
            <a:r>
              <a:rPr lang="en-US" sz="1400"/>
              <a:t> pod 2 °C.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4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400"/>
              <a:t>Globální</a:t>
            </a:r>
            <a:r>
              <a:rPr lang="en-US" sz="1400"/>
              <a:t> </a:t>
            </a:r>
            <a:r>
              <a:rPr lang="en-US" sz="1400"/>
              <a:t>rozdíly</a:t>
            </a:r>
            <a:r>
              <a:rPr lang="en-US" sz="1400"/>
              <a:t>: </a:t>
            </a:r>
            <a:r>
              <a:rPr lang="en-US" sz="1400"/>
              <a:t>Emise</a:t>
            </a:r>
            <a:r>
              <a:rPr lang="en-US" sz="1400"/>
              <a:t> se </a:t>
            </a:r>
            <a:r>
              <a:rPr lang="en-US" sz="1400"/>
              <a:t>výrazně</a:t>
            </a:r>
            <a:r>
              <a:rPr lang="en-US" sz="1400"/>
              <a:t> </a:t>
            </a:r>
            <a:r>
              <a:rPr lang="en-US" sz="1400"/>
              <a:t>liší</a:t>
            </a:r>
            <a:r>
              <a:rPr lang="en-US" sz="1400"/>
              <a:t> </a:t>
            </a:r>
            <a:r>
              <a:rPr lang="en-US" sz="1400"/>
              <a:t>mezi</a:t>
            </a:r>
            <a:r>
              <a:rPr lang="en-US" sz="1400"/>
              <a:t> </a:t>
            </a:r>
            <a:r>
              <a:rPr lang="en-US" sz="1400"/>
              <a:t>jednotlivými</a:t>
            </a:r>
            <a:r>
              <a:rPr lang="en-US" sz="1400"/>
              <a:t> </a:t>
            </a:r>
            <a:r>
              <a:rPr lang="en-US" sz="1400"/>
              <a:t>zeměmi</a:t>
            </a:r>
            <a:r>
              <a:rPr lang="en-US" sz="1400"/>
              <a:t> – </a:t>
            </a:r>
            <a:r>
              <a:rPr lang="en-US" sz="1400"/>
              <a:t>některé</a:t>
            </a:r>
            <a:r>
              <a:rPr lang="en-US" sz="1400"/>
              <a:t> z </a:t>
            </a:r>
            <a:r>
              <a:rPr lang="en-US" sz="1400"/>
              <a:t>nejbohatších</a:t>
            </a:r>
            <a:r>
              <a:rPr lang="en-US" sz="1400"/>
              <a:t> </a:t>
            </a:r>
            <a:r>
              <a:rPr lang="en-US" sz="1400"/>
              <a:t>zemí</a:t>
            </a:r>
            <a:r>
              <a:rPr lang="en-US" sz="1400"/>
              <a:t> </a:t>
            </a:r>
            <a:r>
              <a:rPr lang="en-US" sz="1400"/>
              <a:t>emitují</a:t>
            </a:r>
            <a:r>
              <a:rPr lang="en-US" sz="1400"/>
              <a:t> </a:t>
            </a:r>
            <a:r>
              <a:rPr lang="en-US" sz="1400"/>
              <a:t>na</a:t>
            </a:r>
            <a:r>
              <a:rPr lang="en-US" sz="1400"/>
              <a:t> </a:t>
            </a:r>
            <a:r>
              <a:rPr lang="en-US" sz="1400"/>
              <a:t>osobu</a:t>
            </a:r>
            <a:r>
              <a:rPr lang="en-US" sz="1400"/>
              <a:t> </a:t>
            </a:r>
            <a:r>
              <a:rPr lang="en-US" sz="1400"/>
              <a:t>až</a:t>
            </a:r>
            <a:r>
              <a:rPr lang="en-US" sz="1400"/>
              <a:t> 100krát </a:t>
            </a:r>
            <a:r>
              <a:rPr lang="en-US" sz="1400"/>
              <a:t>více</a:t>
            </a:r>
            <a:r>
              <a:rPr lang="en-US" sz="1400"/>
              <a:t> </a:t>
            </a:r>
            <a:r>
              <a:rPr lang="en-US" sz="1400"/>
              <a:t>než</a:t>
            </a:r>
            <a:r>
              <a:rPr lang="en-US" sz="1400"/>
              <a:t> </a:t>
            </a:r>
            <a:r>
              <a:rPr lang="cs-CZ" sz="1400"/>
              <a:t>ty </a:t>
            </a:r>
            <a:r>
              <a:rPr lang="en-US" sz="1400"/>
              <a:t>nejchudší</a:t>
            </a:r>
            <a:r>
              <a:rPr lang="en-US" sz="1400"/>
              <a:t>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4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400"/>
              <a:t>Pozitivní</a:t>
            </a:r>
            <a:r>
              <a:rPr lang="en-US" sz="1400"/>
              <a:t> </a:t>
            </a:r>
            <a:r>
              <a:rPr lang="en-US" sz="1400"/>
              <a:t>vývoj</a:t>
            </a:r>
            <a:r>
              <a:rPr lang="en-US" sz="1400"/>
              <a:t>: </a:t>
            </a:r>
            <a:r>
              <a:rPr lang="en-US" sz="1400"/>
              <a:t>Mnohé</a:t>
            </a:r>
            <a:r>
              <a:rPr lang="en-US" sz="1400"/>
              <a:t> </a:t>
            </a:r>
            <a:r>
              <a:rPr lang="en-US" sz="1400"/>
              <a:t>země</a:t>
            </a:r>
            <a:r>
              <a:rPr lang="en-US" sz="1400"/>
              <a:t> </a:t>
            </a:r>
            <a:r>
              <a:rPr lang="en-US" sz="1400"/>
              <a:t>snížily</a:t>
            </a:r>
            <a:r>
              <a:rPr lang="en-US" sz="1400"/>
              <a:t> </a:t>
            </a:r>
            <a:r>
              <a:rPr lang="en-US" sz="1400"/>
              <a:t>své</a:t>
            </a:r>
            <a:r>
              <a:rPr lang="en-US" sz="1400"/>
              <a:t> </a:t>
            </a:r>
            <a:r>
              <a:rPr lang="en-US" sz="1400"/>
              <a:t>emise</a:t>
            </a:r>
            <a:r>
              <a:rPr lang="en-US" sz="1400"/>
              <a:t> CO₂. </a:t>
            </a:r>
            <a:r>
              <a:rPr lang="en-US" sz="1400"/>
              <a:t>Například</a:t>
            </a:r>
            <a:r>
              <a:rPr lang="en-US" sz="1400"/>
              <a:t> </a:t>
            </a:r>
            <a:r>
              <a:rPr lang="en-US" sz="1400"/>
              <a:t>domácí</a:t>
            </a:r>
            <a:r>
              <a:rPr lang="en-US" sz="1400"/>
              <a:t> </a:t>
            </a:r>
            <a:r>
              <a:rPr lang="en-US" sz="1400"/>
              <a:t>emise</a:t>
            </a:r>
            <a:r>
              <a:rPr lang="en-US" sz="1400"/>
              <a:t> </a:t>
            </a:r>
            <a:r>
              <a:rPr lang="en-US" sz="1400"/>
              <a:t>ve</a:t>
            </a:r>
            <a:r>
              <a:rPr lang="en-US" sz="1400"/>
              <a:t> </a:t>
            </a:r>
            <a:r>
              <a:rPr lang="en-US" sz="1400"/>
              <a:t>Velké</a:t>
            </a:r>
            <a:r>
              <a:rPr lang="en-US" sz="1400"/>
              <a:t> Británii se od </a:t>
            </a:r>
            <a:r>
              <a:rPr lang="en-US" sz="1400"/>
              <a:t>roku</a:t>
            </a:r>
            <a:r>
              <a:rPr lang="en-US" sz="1400"/>
              <a:t> 1970 </a:t>
            </a:r>
            <a:r>
              <a:rPr lang="en-US" sz="1400"/>
              <a:t>přibližně</a:t>
            </a:r>
            <a:r>
              <a:rPr lang="en-US" sz="1400"/>
              <a:t> </a:t>
            </a:r>
            <a:r>
              <a:rPr lang="en-US" sz="1400"/>
              <a:t>snížily</a:t>
            </a:r>
            <a:r>
              <a:rPr lang="en-US" sz="1400"/>
              <a:t> </a:t>
            </a:r>
            <a:r>
              <a:rPr lang="en-US" sz="1400"/>
              <a:t>na</a:t>
            </a:r>
            <a:r>
              <a:rPr lang="en-US" sz="1400"/>
              <a:t> </a:t>
            </a:r>
            <a:r>
              <a:rPr lang="en-US" sz="1400"/>
              <a:t>polovinu</a:t>
            </a:r>
            <a:r>
              <a:rPr lang="en-US" sz="1400"/>
              <a:t> a </a:t>
            </a:r>
            <a:r>
              <a:rPr lang="en-US" sz="1400"/>
              <a:t>emise</a:t>
            </a:r>
            <a:r>
              <a:rPr lang="en-US" sz="1400"/>
              <a:t> v </a:t>
            </a:r>
            <a:r>
              <a:rPr lang="en-US" sz="1400"/>
              <a:t>Evropské</a:t>
            </a:r>
            <a:r>
              <a:rPr lang="en-US" sz="1400"/>
              <a:t> </a:t>
            </a:r>
            <a:r>
              <a:rPr lang="en-US" sz="1400"/>
              <a:t>unii</a:t>
            </a:r>
            <a:r>
              <a:rPr lang="en-US" sz="1400"/>
              <a:t> </a:t>
            </a:r>
            <a:r>
              <a:rPr lang="en-US" sz="1400"/>
              <a:t>klesly</a:t>
            </a:r>
            <a:r>
              <a:rPr lang="en-US" sz="1400"/>
              <a:t> o </a:t>
            </a:r>
            <a:r>
              <a:rPr lang="en-US" sz="1400"/>
              <a:t>více</a:t>
            </a:r>
            <a:r>
              <a:rPr lang="en-US" sz="1400"/>
              <a:t> </a:t>
            </a:r>
            <a:r>
              <a:rPr lang="en-US" sz="1400"/>
              <a:t>než</a:t>
            </a:r>
            <a:r>
              <a:rPr lang="en-US" sz="1400"/>
              <a:t> </a:t>
            </a:r>
            <a:r>
              <a:rPr lang="en-US" sz="1400"/>
              <a:t>čtvrtinu</a:t>
            </a:r>
            <a:r>
              <a:rPr lang="en-US" sz="1400"/>
              <a:t>.</a:t>
            </a:r>
            <a:endParaRPr/>
          </a:p>
        </p:txBody>
      </p:sp>
      <p:sp>
        <p:nvSpPr>
          <p:cNvPr id="1028030340" name="Google Shape;261;p16"/>
          <p:cNvSpPr/>
          <p:nvPr/>
        </p:nvSpPr>
        <p:spPr bwMode="auto">
          <a:xfrm>
            <a:off x="0" y="4871547"/>
            <a:ext cx="2223686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</a:t>
            </a: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Our World in Data, 2023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75861607" name="Google Shape;267;p17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Změna klimatu jako zásadní environmentální téma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47653570" name="Google Shape;268;p17"/>
          <p:cNvSpPr/>
          <p:nvPr/>
        </p:nvSpPr>
        <p:spPr bwMode="auto">
          <a:xfrm>
            <a:off x="296866" y="443177"/>
            <a:ext cx="8603428" cy="2339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Mitiga</a:t>
            </a:r>
            <a:r>
              <a:rPr lang="en-US" sz="2000" b="1">
                <a:latin typeface="Trebuchet MS"/>
                <a:ea typeface="Trebuchet MS"/>
                <a:cs typeface="Trebuchet MS"/>
              </a:rPr>
              <a:t>ce</a:t>
            </a:r>
            <a:endParaRPr sz="20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1" u="none" strike="noStrike" cap="none">
              <a:solidFill>
                <a:schemeClr val="accent5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„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Zmírňování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změny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znamená</a:t>
            </a:r>
            <a:r>
              <a:rPr lang="en-US" sz="1400" b="1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snižování</a:t>
            </a:r>
            <a:r>
              <a:rPr lang="en-US" sz="1400" b="1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množství</a:t>
            </a:r>
            <a:r>
              <a:rPr lang="en-US" sz="1400" b="1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skleníkových</a:t>
            </a:r>
            <a:r>
              <a:rPr lang="en-US" sz="1400" b="1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plynů</a:t>
            </a:r>
            <a:r>
              <a:rPr lang="en-US" sz="1400" b="1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za</a:t>
            </a:r>
            <a:r>
              <a:rPr lang="cs-CZ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chycuj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ících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teplo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které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dostávají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do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atmosféry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To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zahrnuje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omezení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emisí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skleníkových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plynů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z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hlavních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zdrojů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jako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elektrárny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továrny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automobily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zemědělství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cs-CZ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Také l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esy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oceány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půda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pohlcují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ukládají</a:t>
            </a:r>
            <a:r>
              <a:rPr lang="cs-CZ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tyto plyny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a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proto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důležitou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součástí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řešení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K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dosažení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těchto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cílů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přispěl</a:t>
            </a:r>
            <a:r>
              <a:rPr lang="en-US" i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</a:t>
            </a:r>
            <a:r>
              <a:rPr lang="en-US" i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i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také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zlepšení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energetické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účinnosti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strukturální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změny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hospodářství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Nyní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stanoveny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ambicióznější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cíle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které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zahrnují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snížení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emisí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o 55 %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či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více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oproti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úrovni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z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roku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1990 do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roku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2030 a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dosažení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klimatické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neutrality do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roku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2050.</a:t>
            </a: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41523904" name="Google Shape;269;p17"/>
          <p:cNvSpPr/>
          <p:nvPr/>
        </p:nvSpPr>
        <p:spPr bwMode="auto">
          <a:xfrm>
            <a:off x="776551" y="2903583"/>
            <a:ext cx="2213986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defRPr/>
            </a:pPr>
            <a:r>
              <a:rPr lang="en-US" sz="4400" b="0" i="0" u="none" strike="noStrike" cap="none">
                <a:solidFill>
                  <a:schemeClr val="accent4"/>
                </a:solidFill>
                <a:latin typeface="Roboto"/>
                <a:ea typeface="Roboto"/>
                <a:cs typeface="Roboto"/>
              </a:rPr>
              <a:t>6%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en-US" sz="1400" b="1" i="0" u="none" strike="noStrike" cap="none">
                <a:solidFill>
                  <a:srgbClr val="3D5265"/>
                </a:solidFill>
                <a:latin typeface="Roboto"/>
                <a:ea typeface="Roboto"/>
                <a:cs typeface="Roboto"/>
              </a:rPr>
              <a:t>celosvětových emisí</a:t>
            </a:r>
            <a:endParaRPr sz="1400" b="1" i="0" u="none" strike="noStrike" cap="none">
              <a:solidFill>
                <a:srgbClr val="3D5265"/>
              </a:solidFill>
              <a:latin typeface="Roboto"/>
              <a:ea typeface="Roboto"/>
              <a:cs typeface="Robot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en-US" sz="1400" b="0" i="0" u="none" strike="noStrike" cap="none">
                <a:solidFill>
                  <a:srgbClr val="3D5265"/>
                </a:solidFill>
                <a:latin typeface="Roboto"/>
                <a:ea typeface="Roboto"/>
                <a:cs typeface="Roboto"/>
              </a:rPr>
              <a:t>produkuje Evropská unie</a:t>
            </a:r>
            <a:endParaRPr sz="1400" b="0" i="0" u="none" strike="noStrike" cap="none">
              <a:solidFill>
                <a:srgbClr val="3D5265"/>
              </a:solidFill>
              <a:latin typeface="Roboto"/>
              <a:ea typeface="Roboto"/>
              <a:cs typeface="Robot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96993954" name="Google Shape;270;p17"/>
          <p:cNvSpPr/>
          <p:nvPr/>
        </p:nvSpPr>
        <p:spPr bwMode="auto">
          <a:xfrm>
            <a:off x="3253675" y="2903583"/>
            <a:ext cx="2213986" cy="1631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defRPr/>
            </a:pPr>
            <a:r>
              <a:rPr lang="en-US" sz="4400" b="0" i="0" u="none" strike="noStrike" cap="none">
                <a:solidFill>
                  <a:schemeClr val="accent4"/>
                </a:solidFill>
                <a:latin typeface="Roboto"/>
                <a:ea typeface="Roboto"/>
                <a:cs typeface="Roboto"/>
              </a:rPr>
              <a:t>37%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en-US" sz="1400" b="1" i="0" u="none" strike="noStrike" cap="none">
                <a:solidFill>
                  <a:srgbClr val="3D5265"/>
                </a:solidFill>
                <a:latin typeface="Roboto"/>
                <a:ea typeface="Roboto"/>
                <a:cs typeface="Roboto"/>
              </a:rPr>
              <a:t>snížení emisí v EU -  dosaženo v roce 2023</a:t>
            </a:r>
            <a:r>
              <a:rPr lang="en-US" sz="1400" b="0" i="0" u="none" strike="noStrike" cap="none">
                <a:solidFill>
                  <a:srgbClr val="3D5265"/>
                </a:solidFill>
                <a:latin typeface="Roboto"/>
                <a:ea typeface="Roboto"/>
                <a:cs typeface="Roboto"/>
              </a:rPr>
              <a:t> ve srovnání s úrovní z roku 1990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99812705" name="Google Shape;271;p17"/>
          <p:cNvSpPr/>
          <p:nvPr/>
        </p:nvSpPr>
        <p:spPr bwMode="auto">
          <a:xfrm>
            <a:off x="5730800" y="2903583"/>
            <a:ext cx="2213986" cy="1415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defRPr/>
            </a:pPr>
            <a:r>
              <a:rPr lang="en-US" sz="4400" b="0" i="0" u="none" strike="noStrike" cap="none">
                <a:solidFill>
                  <a:schemeClr val="accent4"/>
                </a:solidFill>
                <a:latin typeface="Roboto"/>
                <a:ea typeface="Roboto"/>
                <a:cs typeface="Roboto"/>
              </a:rPr>
              <a:t>55%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en-US" sz="1400" b="0" i="0" u="none" strike="noStrike" cap="none">
                <a:solidFill>
                  <a:srgbClr val="3D5265"/>
                </a:solidFill>
                <a:latin typeface="Roboto"/>
                <a:ea typeface="Roboto"/>
                <a:cs typeface="Roboto"/>
              </a:rPr>
              <a:t>je cíl EU </a:t>
            </a:r>
            <a:r>
              <a:rPr lang="en-US" sz="1400" b="1" i="0" u="none" strike="noStrike" cap="none">
                <a:solidFill>
                  <a:srgbClr val="3D5265"/>
                </a:solidFill>
                <a:latin typeface="Roboto"/>
                <a:ea typeface="Roboto"/>
                <a:cs typeface="Roboto"/>
              </a:rPr>
              <a:t>pro snížení emisí </a:t>
            </a:r>
            <a:r>
              <a:rPr lang="en-US" sz="1400" i="0" u="none" strike="noStrike" cap="none">
                <a:solidFill>
                  <a:srgbClr val="3D5265"/>
                </a:solidFill>
                <a:latin typeface="Roboto"/>
                <a:ea typeface="Roboto"/>
                <a:cs typeface="Roboto"/>
              </a:rPr>
              <a:t>do</a:t>
            </a:r>
            <a:r>
              <a:rPr lang="en-US" sz="1400" b="0" i="0" u="none" strike="noStrike" cap="none">
                <a:solidFill>
                  <a:srgbClr val="3D5265"/>
                </a:solidFill>
                <a:latin typeface="Roboto"/>
                <a:ea typeface="Roboto"/>
                <a:cs typeface="Roboto"/>
              </a:rPr>
              <a:t> roku 2030</a:t>
            </a:r>
            <a:endParaRPr sz="1400" b="0" i="0" u="none" strike="noStrike" cap="none">
              <a:solidFill>
                <a:srgbClr val="3D5265"/>
              </a:solidFill>
              <a:latin typeface="Roboto"/>
              <a:ea typeface="Roboto"/>
              <a:cs typeface="Robot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en-US" sz="1400" b="0" i="0" u="none" strike="noStrike" cap="none">
                <a:solidFill>
                  <a:srgbClr val="3D5265"/>
                </a:solidFill>
                <a:latin typeface="Roboto"/>
                <a:ea typeface="Roboto"/>
                <a:cs typeface="Roboto"/>
              </a:rPr>
              <a:t>ve srovnání s úrovní z roku 1990</a:t>
            </a:r>
            <a:endParaRPr sz="1400" b="0" i="0" u="none" strike="noStrike" cap="none">
              <a:solidFill>
                <a:srgbClr val="3D5265"/>
              </a:solidFill>
              <a:latin typeface="Roboto"/>
              <a:ea typeface="Roboto"/>
              <a:cs typeface="Robot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>
              <a:solidFill>
                <a:srgbClr val="3D5265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87242169" name="Google Shape;272;p17"/>
          <p:cNvSpPr/>
          <p:nvPr/>
        </p:nvSpPr>
        <p:spPr bwMode="auto">
          <a:xfrm>
            <a:off x="0" y="4871547"/>
            <a:ext cx="3122971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European Environmental Agency, 2025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83758134" name="Google Shape;278;p18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4572001" y="246221"/>
            <a:ext cx="4572000" cy="4897278"/>
          </a:xfrm>
          <a:prstGeom prst="rect">
            <a:avLst/>
          </a:prstGeom>
          <a:noFill/>
          <a:ln>
            <a:noFill/>
          </a:ln>
        </p:spPr>
      </p:pic>
      <p:sp>
        <p:nvSpPr>
          <p:cNvPr id="1960519198" name="Google Shape;279;p18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                                                    			                                                                             </a:t>
            </a: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Změna klimatu jako zásadní environmentální tém</a:t>
            </a: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8345442" name="Google Shape;280;p18"/>
          <p:cNvSpPr/>
          <p:nvPr/>
        </p:nvSpPr>
        <p:spPr bwMode="auto">
          <a:xfrm>
            <a:off x="296866" y="286760"/>
            <a:ext cx="4275134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Adapta</a:t>
            </a:r>
            <a:r>
              <a:rPr lang="en-US" sz="2000" b="1">
                <a:latin typeface="Trebuchet MS"/>
                <a:ea typeface="Trebuchet MS"/>
                <a:cs typeface="Trebuchet MS"/>
              </a:rPr>
              <a:t>ce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>
                <a:solidFill>
                  <a:schemeClr val="dk1"/>
                </a:solidFill>
              </a:rPr>
              <a:t>„</a:t>
            </a:r>
            <a:r>
              <a:rPr lang="cs-CZ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Adaptace na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</a:t>
            </a:r>
            <a:r>
              <a:rPr lang="cs-CZ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znamená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podniknout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kroky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k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přípravě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přizpůsobení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se jak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současným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dopadům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změny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tak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předpokládaným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budoucím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dopadům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r>
              <a:rPr lang="en-US" sz="1200">
                <a:solidFill>
                  <a:schemeClr val="dk1"/>
                </a:solidFill>
              </a:rPr>
              <a:t>“</a:t>
            </a:r>
            <a:endParaRPr sz="1600" b="0" i="1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1674214982" name="Google Shape;281;p18"/>
          <p:cNvCxnSpPr/>
          <p:nvPr/>
        </p:nvCxnSpPr>
        <p:spPr bwMode="auto">
          <a:xfrm>
            <a:off x="2392019" y="2256404"/>
            <a:ext cx="2252173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12811266" name="Google Shape;282;p18"/>
          <p:cNvSpPr/>
          <p:nvPr/>
        </p:nvSpPr>
        <p:spPr bwMode="auto">
          <a:xfrm>
            <a:off x="2475935" y="2282146"/>
            <a:ext cx="2045906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vropská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komise</a:t>
            </a:r>
            <a:endParaRPr sz="1500" b="0" i="1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952324471" name="Google Shape;283;p18"/>
          <p:cNvSpPr txBox="1"/>
          <p:nvPr/>
        </p:nvSpPr>
        <p:spPr bwMode="auto">
          <a:xfrm>
            <a:off x="702030" y="2694859"/>
            <a:ext cx="37521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⮚"/>
              <a:defRPr/>
            </a:pP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Opatření na ochranu lidí, přírody a ekonomiky před nepříznivými dopady, jako je budování protipovodňových opatření, vývoj plodin odolných vůči suchu nebo úprava stavebních předpisů tak, aby stavby odolaly extrémnímu počasí.</a:t>
            </a:r>
            <a:endParaRPr sz="21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721380041" name="Google Shape;284;p18"/>
          <p:cNvSpPr txBox="1"/>
          <p:nvPr/>
        </p:nvSpPr>
        <p:spPr bwMode="auto">
          <a:xfrm>
            <a:off x="0" y="4856740"/>
            <a:ext cx="434175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4" tooltip=""/>
              </a:rPr>
              <a:t>: European Commission, n.d.</a:t>
            </a:r>
            <a:endParaRPr sz="11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600719540" name="Google Shape;285;p18"/>
          <p:cNvSpPr/>
          <p:nvPr/>
        </p:nvSpPr>
        <p:spPr bwMode="auto">
          <a:xfrm>
            <a:off x="4513077" y="246220"/>
            <a:ext cx="3457443" cy="4897279"/>
          </a:xfrm>
          <a:prstGeom prst="rect">
            <a:avLst/>
          </a:prstGeom>
          <a:gradFill>
            <a:gsLst>
              <a:gs pos="0">
                <a:schemeClr val="lt1"/>
              </a:gs>
              <a:gs pos="26000">
                <a:srgbClr val="FFFFFF"/>
              </a:gs>
              <a:gs pos="60000">
                <a:srgbClr val="FFFFFF">
                  <a:alpha val="40784"/>
                </a:srgbClr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966204703" name="Google Shape;291;p19" descr="Obsah obrázku venku, obloha, budova, mrak&#10;&#10;Obsah vygenerovaný umělou inteligencí může být nesprávný."/>
          <p:cNvPicPr/>
          <p:nvPr/>
        </p:nvPicPr>
        <p:blipFill rotWithShape="1">
          <a:blip r:embed="rId3">
            <a:alphaModFix amt="32000"/>
          </a:blip>
          <a:stretch/>
        </p:blipFill>
        <p:spPr bwMode="auto">
          <a:xfrm>
            <a:off x="0" y="254650"/>
            <a:ext cx="9144000" cy="4897279"/>
          </a:xfrm>
          <a:prstGeom prst="rect">
            <a:avLst/>
          </a:prstGeom>
          <a:noFill/>
          <a:ln>
            <a:noFill/>
          </a:ln>
        </p:spPr>
      </p:pic>
      <p:sp>
        <p:nvSpPr>
          <p:cNvPr id="1837753327" name="Google Shape;292;p19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Změna klimatu jako zásadní environmentální téma</a:t>
            </a: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21409040" name="Google Shape;293;p19"/>
          <p:cNvSpPr/>
          <p:nvPr/>
        </p:nvSpPr>
        <p:spPr bwMode="auto">
          <a:xfrm>
            <a:off x="296866" y="443177"/>
            <a:ext cx="8603428" cy="3600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>
                <a:latin typeface="Trebuchet MS"/>
                <a:ea typeface="Trebuchet MS"/>
                <a:cs typeface="Trebuchet MS"/>
              </a:rPr>
              <a:t>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1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Trebuchet MS"/>
              <a:buChar char="•"/>
              <a:defRPr/>
            </a:pP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Budovy jsou zodpovědné za 35 % emisí skleníkových plynů v EU a 42 % spotřeby energie.</a:t>
            </a:r>
            <a:endParaRPr sz="190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Trebuchet MS"/>
              <a:buChar char="•"/>
              <a:defRPr/>
            </a:pP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Stavebnictví je největším spotřebitelem surovin v EU a produkuje největší objem odpadu podle hmotnosti.</a:t>
            </a:r>
            <a:endParaRPr sz="190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2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rebuchet MS"/>
              <a:buChar char="•"/>
              <a:defRPr/>
            </a:pP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Stávající budovy musí být renovovány, aby splnily klimatické cíle EU; nové budovy by měly být od roku 2030 bezemisní.</a:t>
            </a:r>
            <a:endParaRPr sz="160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Trebuchet MS"/>
              <a:buChar char="•"/>
              <a:defRPr/>
            </a:pP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Budovy jsou stále více vystaveny klimatickým rizikům, jako jsou vlny veder, povodně a bouře, což zdůrazňuje potřebu klimaticky odolného návrhu.</a:t>
            </a:r>
            <a:endParaRPr sz="190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733370806" name="Google Shape;294;p19"/>
          <p:cNvSpPr txBox="1"/>
          <p:nvPr/>
        </p:nvSpPr>
        <p:spPr bwMode="auto">
          <a:xfrm>
            <a:off x="0" y="4881890"/>
            <a:ext cx="5166964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US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4" tooltip=""/>
              </a:rPr>
              <a:t>: European Environment Agency, 2024;</a:t>
            </a:r>
            <a:r>
              <a:rPr lang="en-US" sz="11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5" tooltip=""/>
              </a:rPr>
              <a:t> European Council, 2024</a:t>
            </a:r>
            <a:endParaRPr sz="1100" b="0" i="0" u="sng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821130712" name="Google Shape;300;p20" descr="Obsah obrázku venku, rostlina, strom, obloha&#10;&#10;Obsah vygenerovaný umělou inteligencí může být nesprávný."/>
          <p:cNvPicPr/>
          <p:nvPr/>
        </p:nvPicPr>
        <p:blipFill rotWithShape="1">
          <a:blip r:embed="rId3">
            <a:alphaModFix amt="32000"/>
          </a:blip>
          <a:stretch/>
        </p:blipFill>
        <p:spPr bwMode="auto">
          <a:xfrm>
            <a:off x="0" y="16858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251517" name="Google Shape;301;p20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Změna klimatu jako zásadní environmentální téma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08822013" name="Google Shape;302;p20"/>
          <p:cNvSpPr/>
          <p:nvPr/>
        </p:nvSpPr>
        <p:spPr bwMode="auto">
          <a:xfrm>
            <a:off x="2528502" y="1002089"/>
            <a:ext cx="4086996" cy="2462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>
                <a:latin typeface="Trebuchet MS"/>
                <a:ea typeface="Trebuchet MS"/>
                <a:cs typeface="Trebuchet MS"/>
              </a:rPr>
              <a:t>Klima</a:t>
            </a:r>
            <a:r>
              <a:rPr lang="en-US" sz="20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&amp; </a:t>
            </a:r>
            <a:r>
              <a:rPr lang="en-US" sz="2000" b="1">
                <a:latin typeface="Trebuchet MS"/>
                <a:ea typeface="Trebuchet MS"/>
                <a:cs typeface="Trebuchet MS"/>
              </a:rPr>
              <a:t>města</a:t>
            </a:r>
            <a:endParaRPr sz="2000" b="1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1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1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Města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jsou koncentrací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</a:t>
            </a:r>
            <a:r>
              <a:rPr lang="cs-CZ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ých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rizik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emis</a:t>
            </a:r>
            <a:r>
              <a:rPr lang="cs-CZ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í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– ale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chytrý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urbanismus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zelené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plochy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odolná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infrastruktura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z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nich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mohou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učinit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hnací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sílu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klimatických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řešení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60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841847800" name="Google Shape;303;p20"/>
          <p:cNvSpPr txBox="1"/>
          <p:nvPr/>
        </p:nvSpPr>
        <p:spPr bwMode="auto">
          <a:xfrm>
            <a:off x="0" y="4881890"/>
            <a:ext cx="2833339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US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: European Commission, 2025</a:t>
            </a:r>
            <a:endParaRPr sz="11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37896367" name="Google Shape;309;p21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Změna klimatu jako zásadní environmentální téma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0144341" name="Google Shape;310;p21"/>
          <p:cNvSpPr/>
          <p:nvPr/>
        </p:nvSpPr>
        <p:spPr bwMode="auto">
          <a:xfrm>
            <a:off x="296866" y="443177"/>
            <a:ext cx="8603428" cy="203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chemeClr val="accent5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Evropsk</a:t>
            </a:r>
            <a:r>
              <a:rPr lang="cs-CZ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á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3" tooltip=""/>
              </a:rPr>
              <a:t>Směrnice</a:t>
            </a:r>
            <a:r>
              <a:rPr lang="en-US" sz="16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3" tooltip=""/>
              </a:rPr>
              <a:t> o </a:t>
            </a:r>
            <a:r>
              <a:rPr lang="en-US" sz="16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3" tooltip=""/>
              </a:rPr>
              <a:t>energetické</a:t>
            </a:r>
            <a:r>
              <a:rPr lang="en-US" sz="16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3" tooltip=""/>
              </a:rPr>
              <a:t> </a:t>
            </a:r>
            <a:r>
              <a:rPr lang="en-US" sz="16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3" tooltip=""/>
              </a:rPr>
              <a:t>náročnosti</a:t>
            </a:r>
            <a:r>
              <a:rPr lang="en-US" sz="16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3" tooltip=""/>
              </a:rPr>
              <a:t> </a:t>
            </a:r>
            <a:r>
              <a:rPr lang="en-US" sz="16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3" tooltip=""/>
              </a:rPr>
              <a:t>budov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</a:rPr>
              <a:t>pomáhá</a:t>
            </a:r>
            <a:r>
              <a:rPr lang="en-US" sz="1600">
                <a:solidFill>
                  <a:schemeClr val="dk1"/>
                </a:solidFill>
              </a:rPr>
              <a:t> </a:t>
            </a:r>
            <a:r>
              <a:rPr lang="en-US" sz="1600">
                <a:solidFill>
                  <a:schemeClr val="dk1"/>
                </a:solidFill>
              </a:rPr>
              <a:t>zvyšovat</a:t>
            </a:r>
            <a:r>
              <a:rPr lang="en-US" sz="1600">
                <a:solidFill>
                  <a:schemeClr val="dk1"/>
                </a:solidFill>
              </a:rPr>
              <a:t> </a:t>
            </a:r>
            <a:r>
              <a:rPr lang="en-US" sz="1600">
                <a:solidFill>
                  <a:schemeClr val="dk1"/>
                </a:solidFill>
              </a:rPr>
              <a:t>energetickou</a:t>
            </a:r>
            <a:r>
              <a:rPr lang="en-US" sz="1600">
                <a:solidFill>
                  <a:schemeClr val="dk1"/>
                </a:solidFill>
              </a:rPr>
              <a:t> </a:t>
            </a:r>
            <a:r>
              <a:rPr lang="en-US" sz="1600">
                <a:solidFill>
                  <a:schemeClr val="dk1"/>
                </a:solidFill>
              </a:rPr>
              <a:t>efektivitu</a:t>
            </a:r>
            <a:r>
              <a:rPr lang="en-US" sz="1600">
                <a:solidFill>
                  <a:schemeClr val="dk1"/>
                </a:solidFill>
              </a:rPr>
              <a:t> </a:t>
            </a:r>
            <a:r>
              <a:rPr lang="en-US" sz="1600">
                <a:solidFill>
                  <a:schemeClr val="dk1"/>
                </a:solidFill>
              </a:rPr>
              <a:t>budov</a:t>
            </a:r>
            <a:r>
              <a:rPr lang="en-US" sz="1100">
                <a:solidFill>
                  <a:schemeClr val="dk1"/>
                </a:solidFill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Stanovuje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pravidla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snižování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spotřeby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energie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znečištění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z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budov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cílem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vytvořit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do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roku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2050 </a:t>
            </a:r>
            <a:r>
              <a:rPr lang="en-US" sz="16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téměř</a:t>
            </a:r>
            <a:r>
              <a:rPr lang="en-US" sz="16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bezemisní</a:t>
            </a:r>
            <a:r>
              <a:rPr lang="en-US" sz="16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fond </a:t>
            </a:r>
            <a:r>
              <a:rPr lang="en-US" sz="16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budov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–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čímž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přispívá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k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boji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proti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změně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zároveň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činí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domovy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pracoviště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čistšími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zdravějšími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dostupnějšími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32336130" name="Google Shape;311;p21"/>
          <p:cNvSpPr/>
          <p:nvPr/>
        </p:nvSpPr>
        <p:spPr bwMode="auto">
          <a:xfrm>
            <a:off x="296866" y="2952072"/>
            <a:ext cx="2826105" cy="1123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/>
            </a:pPr>
            <a:r>
              <a:rPr lang="en-US" sz="2200">
                <a:solidFill>
                  <a:schemeClr val="accent4"/>
                </a:solidFill>
                <a:latin typeface="Roboto"/>
                <a:ea typeface="Roboto"/>
                <a:cs typeface="Roboto"/>
              </a:rPr>
              <a:t>přibližně</a:t>
            </a:r>
            <a:r>
              <a:rPr lang="en-US" sz="3900" b="0" i="0" u="none" strike="noStrike" cap="none">
                <a:solidFill>
                  <a:schemeClr val="accent4"/>
                </a:solidFill>
                <a:latin typeface="Roboto"/>
                <a:ea typeface="Roboto"/>
                <a:cs typeface="Roboto"/>
              </a:rPr>
              <a:t> 40 %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energie</a:t>
            </a: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spotřebované</a:t>
            </a: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 v EU se </a:t>
            </a: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využívá</a:t>
            </a: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 v </a:t>
            </a: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budovách</a:t>
            </a:r>
            <a:endParaRPr b="1" i="0" u="none" strike="noStrike" cap="none">
              <a:solidFill>
                <a:srgbClr val="3D5265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182655200" name="Google Shape;312;p21"/>
          <p:cNvSpPr/>
          <p:nvPr/>
        </p:nvSpPr>
        <p:spPr bwMode="auto">
          <a:xfrm>
            <a:off x="3181483" y="2903583"/>
            <a:ext cx="2213986" cy="1415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defRPr/>
            </a:pPr>
            <a:r>
              <a:rPr lang="en-US" sz="4400" b="0" i="0" u="none" strike="noStrike" cap="none">
                <a:solidFill>
                  <a:schemeClr val="accent4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sz="2200">
                <a:solidFill>
                  <a:schemeClr val="accent4"/>
                </a:solidFill>
                <a:latin typeface="Roboto"/>
                <a:ea typeface="Roboto"/>
                <a:cs typeface="Roboto"/>
              </a:rPr>
              <a:t>více</a:t>
            </a:r>
            <a:r>
              <a:rPr lang="en-US" sz="2200">
                <a:solidFill>
                  <a:schemeClr val="accent4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sz="2200">
                <a:solidFill>
                  <a:schemeClr val="accent4"/>
                </a:solidFill>
                <a:latin typeface="Roboto"/>
                <a:ea typeface="Roboto"/>
                <a:cs typeface="Roboto"/>
              </a:rPr>
              <a:t>než</a:t>
            </a:r>
            <a:r>
              <a:rPr lang="en-US" sz="3600" b="0" i="0" u="none" strike="noStrike" cap="none">
                <a:solidFill>
                  <a:schemeClr val="accent4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sz="3900" b="0" i="0" u="none" strike="noStrike" cap="none">
                <a:solidFill>
                  <a:schemeClr val="accent4"/>
                </a:solidFill>
                <a:latin typeface="Roboto"/>
                <a:ea typeface="Roboto"/>
                <a:cs typeface="Roboto"/>
              </a:rPr>
              <a:t>1/3</a:t>
            </a:r>
            <a:endParaRPr sz="3900" b="0" i="0" u="none" strike="noStrike" cap="none">
              <a:solidFill>
                <a:schemeClr val="accent4"/>
              </a:solidFill>
              <a:latin typeface="Roboto"/>
              <a:ea typeface="Roboto"/>
              <a:cs typeface="Robot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emisí</a:t>
            </a: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skleníkových</a:t>
            </a: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plynů</a:t>
            </a: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souvisejících</a:t>
            </a: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 s </a:t>
            </a: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energií</a:t>
            </a: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 </a:t>
            </a:r>
            <a:endParaRPr lang="cs-CZ">
              <a:solidFill>
                <a:schemeClr val="dk1"/>
              </a:solidFill>
              <a:latin typeface="Roboto"/>
              <a:ea typeface="Roboto"/>
              <a:cs typeface="Robot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v EU </a:t>
            </a: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pochází</a:t>
            </a: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 z </a:t>
            </a: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budov</a:t>
            </a:r>
            <a:endParaRPr sz="1400" b="1" i="0" u="none" strike="noStrike" cap="none">
              <a:solidFill>
                <a:srgbClr val="3D5265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2107082370" name="Google Shape;313;p21"/>
          <p:cNvSpPr/>
          <p:nvPr/>
        </p:nvSpPr>
        <p:spPr bwMode="auto">
          <a:xfrm>
            <a:off x="5730800" y="2903583"/>
            <a:ext cx="2213986" cy="1554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/>
            </a:pPr>
            <a:r>
              <a:rPr lang="en-US" sz="3000" b="0" i="0" u="none" strike="noStrike" cap="none">
                <a:solidFill>
                  <a:schemeClr val="accent4"/>
                </a:solidFill>
                <a:latin typeface="Roboto"/>
                <a:ea typeface="Roboto"/>
                <a:cs typeface="Roboto"/>
              </a:rPr>
              <a:t>+/- </a:t>
            </a:r>
            <a:r>
              <a:rPr lang="en-US" sz="3900" b="0" i="0" u="none" strike="noStrike" cap="none">
                <a:solidFill>
                  <a:schemeClr val="accent4"/>
                </a:solidFill>
                <a:latin typeface="Roboto"/>
                <a:ea typeface="Roboto"/>
                <a:cs typeface="Roboto"/>
              </a:rPr>
              <a:t>80 %</a:t>
            </a:r>
            <a:endParaRPr sz="3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energie</a:t>
            </a: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spotřebované</a:t>
            </a: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 v </a:t>
            </a: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domácnostech</a:t>
            </a: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 EU </a:t>
            </a: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připadá</a:t>
            </a: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na</a:t>
            </a: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vytápění</a:t>
            </a: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, </a:t>
            </a: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chlazení</a:t>
            </a: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 a </a:t>
            </a: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ohřev</a:t>
            </a: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vody</a:t>
            </a:r>
            <a:endParaRPr sz="1400" b="0" i="0" u="none" strike="noStrike" cap="none">
              <a:solidFill>
                <a:srgbClr val="3D5265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112923096" name="Google Shape;314;p21"/>
          <p:cNvSpPr txBox="1"/>
          <p:nvPr/>
        </p:nvSpPr>
        <p:spPr bwMode="auto">
          <a:xfrm>
            <a:off x="0" y="4881890"/>
            <a:ext cx="2738089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US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: European Commission, 2025</a:t>
            </a:r>
            <a:endParaRPr sz="11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832543697" name="Google Shape;315;p21"/>
          <p:cNvSpPr/>
          <p:nvPr/>
        </p:nvSpPr>
        <p:spPr bwMode="auto">
          <a:xfrm>
            <a:off x="296866" y="443177"/>
            <a:ext cx="860342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Spotřeba energie v budovách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20003164" name="Google Shape;321;p22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Změna klimatu jako zásadní environmentální téma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94366110" name="Google Shape;322;p22"/>
          <p:cNvSpPr/>
          <p:nvPr/>
        </p:nvSpPr>
        <p:spPr bwMode="auto">
          <a:xfrm>
            <a:off x="296866" y="443177"/>
            <a:ext cx="860342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>
                <a:latin typeface="Trebuchet MS"/>
                <a:ea typeface="Trebuchet MS"/>
                <a:cs typeface="Trebuchet MS"/>
              </a:rPr>
              <a:t>Principy cirkulární ekonomiky</a:t>
            </a:r>
            <a:r>
              <a:rPr lang="en-US" sz="20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96031605" name="Google Shape;323;p22"/>
          <p:cNvSpPr txBox="1"/>
          <p:nvPr/>
        </p:nvSpPr>
        <p:spPr bwMode="auto">
          <a:xfrm>
            <a:off x="0" y="4866500"/>
            <a:ext cx="6691428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US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rgbClr val="1155CC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European Commission, n.d.</a:t>
            </a: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; European Environmental Agency, 2025</a:t>
            </a:r>
            <a:endParaRPr sz="11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909348428" name="Google Shape;324;p22"/>
          <p:cNvSpPr txBox="1"/>
          <p:nvPr/>
        </p:nvSpPr>
        <p:spPr bwMode="auto">
          <a:xfrm>
            <a:off x="296866" y="1108936"/>
            <a:ext cx="4635300" cy="378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Stavební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demoliční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odpad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tvoří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necelou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jednu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třetinu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celkové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produkce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odpadu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 EU.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snížení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tohoto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objemu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EU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podporuje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postupy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opětovného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využití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recyklace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-95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/>
            </a:pP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Staré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výrobky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znovu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prodávány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nebo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opravovány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-95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/>
            </a:pP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Biologický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odpad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přeměňuje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hnojivo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nebo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bioplyn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-95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/>
            </a:pP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Elektronika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poskytuje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kovy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výrobu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nových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zařízení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 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-95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/>
            </a:pP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Stavební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odpad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(40 % z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celkového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objemu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) se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díky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novým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technologiím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lépe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recykluje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přičemž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se z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něj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získává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nejen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beton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ale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také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plasty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dřevo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izolační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materiály</a:t>
            </a:r>
            <a:r>
              <a:rPr lang="cs-CZ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2146203299" name="Picture 2"/>
          <p:cNvPicPr>
            <a:picLocks noChangeAspect="1" noChangeArrowheads="1"/>
          </p:cNvPicPr>
          <p:nvPr/>
        </p:nvPicPr>
        <p:blipFill rotWithShape="1">
          <a:blip r:embed="rId5"/>
          <a:stretch/>
        </p:blipFill>
        <p:spPr bwMode="auto">
          <a:xfrm>
            <a:off x="5063836" y="246221"/>
            <a:ext cx="4092978" cy="4915217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73729575" name="Google Shape;331;p23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Změna klimatu jako zásadní environmentální téma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54714489" name="Google Shape;332;p23"/>
          <p:cNvSpPr txBox="1"/>
          <p:nvPr/>
        </p:nvSpPr>
        <p:spPr bwMode="auto">
          <a:xfrm>
            <a:off x="0" y="4881890"/>
            <a:ext cx="2490903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US" sz="11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3" tooltip=""/>
              </a:rPr>
              <a:t>Source: European Commission, n.d.</a:t>
            </a:r>
            <a:r>
              <a:rPr lang="en-US" sz="11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1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923759564" name="Google Shape;333;p23" descr="A building with trees in front of it&#10;&#10;AI-generated content may be incorrect.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5465618" y="245087"/>
            <a:ext cx="3673810" cy="4898414"/>
          </a:xfrm>
          <a:prstGeom prst="rect">
            <a:avLst/>
          </a:prstGeom>
          <a:noFill/>
          <a:ln>
            <a:noFill/>
          </a:ln>
        </p:spPr>
      </p:pic>
      <p:sp>
        <p:nvSpPr>
          <p:cNvPr id="1673551047" name="Google Shape;334;p23"/>
          <p:cNvSpPr/>
          <p:nvPr/>
        </p:nvSpPr>
        <p:spPr bwMode="auto">
          <a:xfrm>
            <a:off x="4819650" y="245088"/>
            <a:ext cx="4324350" cy="4966552"/>
          </a:xfrm>
          <a:prstGeom prst="rect">
            <a:avLst/>
          </a:prstGeom>
          <a:gradFill>
            <a:gsLst>
              <a:gs pos="0">
                <a:schemeClr val="lt1"/>
              </a:gs>
              <a:gs pos="15000">
                <a:srgbClr val="FFFFFF"/>
              </a:gs>
              <a:gs pos="42000">
                <a:srgbClr val="FFFFFF">
                  <a:alpha val="40784"/>
                </a:srgbClr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53904840" name="Google Shape;335;p23"/>
          <p:cNvSpPr txBox="1"/>
          <p:nvPr/>
        </p:nvSpPr>
        <p:spPr bwMode="auto">
          <a:xfrm>
            <a:off x="323850" y="1040243"/>
            <a:ext cx="5654386" cy="380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1600"/>
              <a:defRPr/>
            </a:pPr>
            <a:r>
              <a:rPr lang="cs-CZ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Přírodě blízká řešení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(NBS)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využívají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přírod</a:t>
            </a:r>
            <a:r>
              <a:rPr lang="cs-CZ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k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řešení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environmentálních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výzev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jako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je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růst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teplot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povodně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úbytek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biodiverzity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Zároveň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přinášejí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sociální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ekonomické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přínosy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n-US" sz="1500">
                <a:latin typeface="Trebuchet MS"/>
                <a:ea typeface="Trebuchet MS"/>
                <a:cs typeface="Trebuchet MS"/>
              </a:rPr>
              <a:t>Příklady</a:t>
            </a:r>
            <a:r>
              <a:rPr lang="en-US" sz="1500"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latin typeface="Trebuchet MS"/>
                <a:ea typeface="Trebuchet MS"/>
                <a:cs typeface="Trebuchet MS"/>
              </a:rPr>
              <a:t>zahrnují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85750" marR="0" lvl="2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/>
            </a:pP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zelené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střechy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parky pro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ochlazování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měst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zlepšení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zdraví</a:t>
            </a: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2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/>
            </a:pP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mokřady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lesy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ke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snižování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povodní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ukládání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uhlíku</a:t>
            </a: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2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/>
            </a:pP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přírodní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vodní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systémy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čistší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vodu</a:t>
            </a: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2" indent="-184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EU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podporuje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NBS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prostřednictvím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financování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výzkumu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politik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jako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je</a:t>
            </a:r>
            <a:r>
              <a:rPr lang="cs-CZ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5" tooltip=""/>
              </a:rPr>
              <a:t>EU Green Deal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and </a:t>
            </a:r>
            <a:r>
              <a:rPr lang="en-US" sz="15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6" tooltip=""/>
              </a:rPr>
              <a:t>Biodiversity Strategy 2030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— s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cílem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vytvářet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zdravější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prostředí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odolnější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komunity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 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500" b="0" i="1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7" tooltip=""/>
              </a:rPr>
              <a:t>Přístup</a:t>
            </a:r>
            <a:r>
              <a:rPr lang="en-US" sz="1500" i="1" u="sng">
                <a:latin typeface="Trebuchet MS"/>
                <a:ea typeface="Trebuchet MS"/>
                <a:cs typeface="Trebuchet MS"/>
                <a:hlinkClick r:id="rId7" tooltip=""/>
              </a:rPr>
              <a:t> do </a:t>
            </a:r>
            <a:r>
              <a:rPr lang="en-US" sz="1500" b="1" i="1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7" tooltip=""/>
              </a:rPr>
              <a:t>OPPLA</a:t>
            </a:r>
            <a:r>
              <a:rPr lang="en-US" sz="1500" b="0" i="1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7" tooltip=""/>
              </a:rPr>
              <a:t> </a:t>
            </a:r>
            <a:r>
              <a:rPr lang="en-US" sz="1500" b="0" i="1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7" tooltip=""/>
              </a:rPr>
              <a:t>datab</a:t>
            </a:r>
            <a:r>
              <a:rPr lang="en-US" sz="1500" i="1" u="sng">
                <a:latin typeface="Trebuchet MS"/>
                <a:ea typeface="Trebuchet MS"/>
                <a:cs typeface="Trebuchet MS"/>
                <a:hlinkClick r:id="rId7" tooltip=""/>
              </a:rPr>
              <a:t>áze</a:t>
            </a:r>
            <a:r>
              <a:rPr lang="en-US" sz="1500" i="1">
                <a:latin typeface="Trebuchet MS"/>
                <a:ea typeface="Trebuchet MS"/>
                <a:cs typeface="Trebuchet MS"/>
              </a:rPr>
              <a:t> s </a:t>
            </a:r>
            <a:r>
              <a:rPr lang="en-US" sz="1500" i="1">
                <a:latin typeface="Trebuchet MS"/>
                <a:ea typeface="Trebuchet MS"/>
                <a:cs typeface="Trebuchet MS"/>
              </a:rPr>
              <a:t>příklady</a:t>
            </a:r>
            <a:r>
              <a:rPr lang="en-US" sz="1500" i="1"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1">
                <a:latin typeface="Trebuchet MS"/>
                <a:ea typeface="Trebuchet MS"/>
                <a:cs typeface="Trebuchet MS"/>
              </a:rPr>
              <a:t>dobré</a:t>
            </a:r>
            <a:r>
              <a:rPr lang="en-US" sz="1500" i="1"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1">
                <a:latin typeface="Trebuchet MS"/>
                <a:ea typeface="Trebuchet MS"/>
                <a:cs typeface="Trebuchet MS"/>
              </a:rPr>
              <a:t>praxe</a:t>
            </a:r>
            <a:endParaRPr sz="1500" b="0" i="1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615404796" name="Google Shape;336;p23"/>
          <p:cNvSpPr/>
          <p:nvPr/>
        </p:nvSpPr>
        <p:spPr bwMode="auto">
          <a:xfrm>
            <a:off x="296866" y="443177"/>
            <a:ext cx="8603428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6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Přírodě blízká řešení </a:t>
            </a:r>
            <a:r>
              <a:rPr lang="en-US" sz="16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(NBS)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08159083" name="Google Shape;342;p24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Změna klimatu jako zásadní environmentální téma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43063316" name="Google Shape;343;p24"/>
          <p:cNvSpPr txBox="1"/>
          <p:nvPr/>
        </p:nvSpPr>
        <p:spPr bwMode="auto">
          <a:xfrm>
            <a:off x="0" y="4881890"/>
            <a:ext cx="4163291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US" sz="11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3" tooltip=""/>
              </a:rPr>
              <a:t>2030 Palette, n.d.</a:t>
            </a:r>
            <a:endParaRPr sz="1100" b="0" i="0" u="sng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753978955" name="Google Shape;344;p24" descr="15 Minute City – 2030 Palette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3231535" y="1155830"/>
            <a:ext cx="4966930" cy="3726060"/>
          </a:xfrm>
          <a:prstGeom prst="rect">
            <a:avLst/>
          </a:prstGeom>
          <a:noFill/>
          <a:ln>
            <a:noFill/>
          </a:ln>
        </p:spPr>
      </p:pic>
      <p:sp>
        <p:nvSpPr>
          <p:cNvPr id="519170757" name="Google Shape;345;p24"/>
          <p:cNvSpPr txBox="1"/>
          <p:nvPr/>
        </p:nvSpPr>
        <p:spPr bwMode="auto">
          <a:xfrm>
            <a:off x="296866" y="1155830"/>
            <a:ext cx="3000600" cy="255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15minutové město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je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urbanistický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model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ve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kterém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mají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obyvatelé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přístup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k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většině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svých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každodenních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potřeb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krátké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docházkové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či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dojezdové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vzdálenosti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kole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od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domova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–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což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podporuje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aktivní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mobilitu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veřejné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zdraví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sousedské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vazby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udržitelný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rozvoj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měst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19152277" name="Google Shape;346;p24"/>
          <p:cNvSpPr/>
          <p:nvPr/>
        </p:nvSpPr>
        <p:spPr bwMode="auto">
          <a:xfrm>
            <a:off x="296866" y="443177"/>
            <a:ext cx="8603428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20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15minutové město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000" b="1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37248806" name="Google Shape;352;p25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Změna klimatu jako zásadní environmentální téma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26102957" name="Google Shape;353;p25"/>
          <p:cNvSpPr txBox="1"/>
          <p:nvPr/>
        </p:nvSpPr>
        <p:spPr bwMode="auto">
          <a:xfrm>
            <a:off x="296865" y="1039262"/>
            <a:ext cx="8397000" cy="3293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4605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defRPr/>
            </a:pPr>
            <a:r>
              <a:rPr lang="cs-CZ" sz="1300" b="1">
                <a:latin typeface="Trebuchet MS"/>
                <a:ea typeface="Trebuchet MS"/>
                <a:cs typeface="Trebuchet MS"/>
              </a:rPr>
              <a:t>1. </a:t>
            </a:r>
            <a:r>
              <a:rPr lang="en-US" sz="1300" b="1">
                <a:latin typeface="Trebuchet MS"/>
                <a:ea typeface="Trebuchet MS"/>
                <a:cs typeface="Trebuchet MS"/>
              </a:rPr>
              <a:t>Blízkost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Přístup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k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základním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službám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vybavenosti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rámci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5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minut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chůze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(~400 m):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místní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obchody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základní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služby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základní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školy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veřejné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parky a </a:t>
            </a:r>
            <a:r>
              <a:rPr lang="cs-CZ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církevní místa</a:t>
            </a:r>
            <a:endParaRPr sz="1300"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15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minut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chůze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(~1 200 m):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městská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centra s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lékárnami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obchody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veřejnými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školami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středně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velkými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zaměstnavateli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cs-CZ" sz="1300">
                <a:latin typeface="Trebuchet MS"/>
                <a:ea typeface="Trebuchet MS"/>
                <a:cs typeface="Trebuchet MS"/>
              </a:rPr>
              <a:t>hromadnou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dopravou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15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minut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jízdy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kole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(~5 km):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nemocnice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univerzity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kulturní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zařízení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velcí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zaměstnavatelé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regionální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parky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14605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defRPr/>
            </a:pPr>
            <a:endParaRPr lang="cs-CZ" sz="1300">
              <a:latin typeface="Trebuchet MS"/>
              <a:ea typeface="Trebuchet MS"/>
              <a:cs typeface="Trebuchet MS"/>
            </a:endParaRPr>
          </a:p>
          <a:p>
            <a:pPr marL="14605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defRPr/>
            </a:pPr>
            <a:r>
              <a:rPr lang="cs-CZ" sz="1300" b="1">
                <a:latin typeface="Trebuchet MS"/>
                <a:ea typeface="Trebuchet MS"/>
                <a:cs typeface="Trebuchet MS"/>
              </a:rPr>
              <a:t>2. </a:t>
            </a:r>
            <a:r>
              <a:rPr lang="en-US" sz="1300" b="1">
                <a:latin typeface="Trebuchet MS"/>
                <a:ea typeface="Trebuchet MS"/>
                <a:cs typeface="Trebuchet MS"/>
              </a:rPr>
              <a:t>Hustota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Podpora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pěší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dostupnosti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kompaktní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městské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struktury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prostřednictvím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1 000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bytových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jednotek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okruhu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400 m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9 000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bytových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jednotek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okruhu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1 200 m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145 000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bytových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jednotek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okruhu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5 km.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4605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defRPr/>
            </a:pPr>
            <a:r>
              <a:rPr lang="cs-CZ" sz="1300" b="1">
                <a:latin typeface="Trebuchet MS"/>
                <a:ea typeface="Trebuchet MS"/>
                <a:cs typeface="Trebuchet MS"/>
              </a:rPr>
              <a:t>3. </a:t>
            </a:r>
            <a:r>
              <a:rPr lang="en-US" sz="1300" b="1">
                <a:latin typeface="Trebuchet MS"/>
                <a:ea typeface="Trebuchet MS"/>
                <a:cs typeface="Trebuchet MS"/>
              </a:rPr>
              <a:t>Diverzita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Smíšené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využití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území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široká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škála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typů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bydlení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podporu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sociální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inkluze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ekonomické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rozmanitosti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76410187" name="Google Shape;354;p25"/>
          <p:cNvSpPr txBox="1"/>
          <p:nvPr/>
        </p:nvSpPr>
        <p:spPr bwMode="auto">
          <a:xfrm>
            <a:off x="0" y="4881890"/>
            <a:ext cx="4163291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US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European Commission, n.d.</a:t>
            </a:r>
            <a:r>
              <a:rPr lang="en-US" sz="11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and </a:t>
            </a:r>
            <a:r>
              <a:rPr lang="en-US" sz="11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4" tooltip=""/>
              </a:rPr>
              <a:t>2030 Palette, n.d.</a:t>
            </a:r>
            <a:endParaRPr sz="11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170099477" name="Google Shape;355;p25"/>
          <p:cNvSpPr/>
          <p:nvPr/>
        </p:nvSpPr>
        <p:spPr bwMode="auto">
          <a:xfrm>
            <a:off x="296866" y="443177"/>
            <a:ext cx="8603428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20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15minutové město </a:t>
            </a:r>
            <a:r>
              <a:rPr lang="en-US" sz="20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– </a:t>
            </a:r>
            <a:r>
              <a:rPr lang="en-US" sz="20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základní</a:t>
            </a:r>
            <a:r>
              <a:rPr lang="en-US" sz="20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0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principy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000" b="1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94241494" name="Google Shape;361;p26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Analýza socioekonomických dimenzí změny klimatu v zastavěném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695402154" name="Google Shape;362;p26" descr="Chapter 13: Europe | Climate Change 2022: Impacts, Adaptation and  Vulnerability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1172373" y="417803"/>
            <a:ext cx="6799253" cy="4493083"/>
          </a:xfrm>
          <a:prstGeom prst="rect">
            <a:avLst/>
          </a:prstGeom>
          <a:noFill/>
          <a:ln>
            <a:noFill/>
          </a:ln>
        </p:spPr>
      </p:pic>
      <p:sp>
        <p:nvSpPr>
          <p:cNvPr id="1391657324" name="Google Shape;363;p26"/>
          <p:cNvSpPr txBox="1"/>
          <p:nvPr/>
        </p:nvSpPr>
        <p:spPr bwMode="auto">
          <a:xfrm>
            <a:off x="0" y="4885225"/>
            <a:ext cx="8059115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5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4" tooltip=""/>
              </a:rPr>
              <a:t>Zdroj: IPCC, 2022</a:t>
            </a:r>
            <a:endParaRPr sz="1050" b="0" i="0" u="sng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89764413" name="Google Shape;369;p27" descr="Obsah obrázku oblečení, Lidská tvář, osoba, muž&#10;&#10;Obsah vygenerovaný umělou inteligencí může být nesprávný."/>
          <p:cNvPicPr/>
          <p:nvPr/>
        </p:nvPicPr>
        <p:blipFill rotWithShape="1">
          <a:blip r:embed="rId3">
            <a:alphaModFix amt="45000"/>
          </a:blip>
          <a:srcRect l="0" t="0" r="0" b="-938"/>
          <a:stretch/>
        </p:blipFill>
        <p:spPr bwMode="auto">
          <a:xfrm>
            <a:off x="6045958" y="236068"/>
            <a:ext cx="3098042" cy="496844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</p:pic>
      <p:sp>
        <p:nvSpPr>
          <p:cNvPr id="741924791" name="Google Shape;370;p27"/>
          <p:cNvSpPr txBox="1">
            <a:spLocks noGrp="1"/>
          </p:cNvSpPr>
          <p:nvPr>
            <p:ph type="body" idx="1"/>
          </p:nvPr>
        </p:nvSpPr>
        <p:spPr bwMode="auto">
          <a:xfrm>
            <a:off x="296875" y="1111625"/>
            <a:ext cx="5696100" cy="43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600"/>
              <a:t>Některé skupiny jsou vůči dopadům změny klimatu zranitelnější z důvodu sociálních, ekonomických a geografických faktorů:</a:t>
            </a:r>
            <a:endParaRPr sz="16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6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Char char="•"/>
              <a:defRPr/>
            </a:pPr>
            <a:r>
              <a:rPr lang="en-US" sz="1600" b="1"/>
              <a:t>Věk: </a:t>
            </a:r>
            <a:r>
              <a:rPr lang="en-US" sz="1600"/>
              <a:t>Starší lidé a děti jsou citlivější na extrémní teploty a zdravotní rizika.</a:t>
            </a:r>
            <a:endParaRPr/>
          </a:p>
          <a:p>
            <a:pPr marL="457200" lvl="0" indent="-1168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  <a:defRPr/>
            </a:pPr>
            <a:endParaRPr sz="16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Char char="•"/>
              <a:defRPr/>
            </a:pPr>
            <a:r>
              <a:rPr lang="en-US" sz="1600" b="1"/>
              <a:t>Příjem:</a:t>
            </a:r>
            <a:r>
              <a:rPr lang="en-US" sz="1600"/>
              <a:t> Komunity s nízkými příjmy často žijí v oblastech s vyšší expozicí environmentálním hrozbám a mají omezené zdroje a možnosti se přizpůsobit.</a:t>
            </a:r>
            <a:endParaRPr/>
          </a:p>
          <a:p>
            <a:pPr marL="457200" lvl="0" indent="-1168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  <a:defRPr/>
            </a:pPr>
            <a:endParaRPr sz="16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Char char="•"/>
              <a:defRPr/>
            </a:pPr>
            <a:r>
              <a:rPr lang="en-US" sz="1600" b="1"/>
              <a:t>Geografie: </a:t>
            </a:r>
            <a:r>
              <a:rPr lang="en-US" sz="1600"/>
              <a:t>Regiony, jako je východní a jižní Evropa, stejně jako odlehlé nebo venkovské oblasti, mohou čelit větším klimatickým rizikům a mít nižší adaptační kapacitu.</a:t>
            </a:r>
            <a:endParaRPr sz="1600"/>
          </a:p>
          <a:p>
            <a:pPr marL="457200" lvl="0" indent="-1168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  <a:defRPr/>
            </a:pPr>
            <a:endParaRPr sz="1600"/>
          </a:p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600"/>
          </a:p>
        </p:txBody>
      </p:sp>
      <p:sp>
        <p:nvSpPr>
          <p:cNvPr id="1511151087" name="Google Shape;371;p27"/>
          <p:cNvSpPr txBox="1"/>
          <p:nvPr/>
        </p:nvSpPr>
        <p:spPr bwMode="auto">
          <a:xfrm>
            <a:off x="-28575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Analýza socioekonomických dimenzí změny klimatu v zastavěném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73171808" name="Google Shape;372;p27"/>
          <p:cNvSpPr/>
          <p:nvPr/>
        </p:nvSpPr>
        <p:spPr bwMode="auto">
          <a:xfrm>
            <a:off x="5876731" y="271683"/>
            <a:ext cx="3436500" cy="4897200"/>
          </a:xfrm>
          <a:prstGeom prst="rect">
            <a:avLst/>
          </a:prstGeom>
          <a:gradFill>
            <a:gsLst>
              <a:gs pos="0">
                <a:schemeClr val="lt1"/>
              </a:gs>
              <a:gs pos="15000">
                <a:srgbClr val="FFFFFF"/>
              </a:gs>
              <a:gs pos="42000">
                <a:srgbClr val="FFFFFF">
                  <a:alpha val="40784"/>
                </a:srgbClr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29439603" name="Google Shape;373;p27"/>
          <p:cNvSpPr txBox="1"/>
          <p:nvPr/>
        </p:nvSpPr>
        <p:spPr bwMode="auto">
          <a:xfrm>
            <a:off x="1" y="4885225"/>
            <a:ext cx="1650380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5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4" tooltip=""/>
              </a:rPr>
              <a:t>Zdroj: EEA, </a:t>
            </a:r>
            <a:r>
              <a:rPr lang="en-US" sz="105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2024</a:t>
            </a:r>
            <a:endParaRPr sz="1050" b="0" i="0" u="sng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688475134" name="Google Shape;374;p27"/>
          <p:cNvSpPr/>
          <p:nvPr/>
        </p:nvSpPr>
        <p:spPr bwMode="auto">
          <a:xfrm>
            <a:off x="296865" y="443176"/>
            <a:ext cx="8604147" cy="396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Sociální zranitelnost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71876436" name="Google Shape;380;p28" descr="Obsah obrázku rostlina, květináč, domácnost, bylinky&#10;&#10;Obsah vygenerovaný umělou inteligencí může být nesprávný.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5588000" y="246221"/>
            <a:ext cx="3562352" cy="4897280"/>
          </a:xfrm>
          <a:prstGeom prst="rect">
            <a:avLst/>
          </a:prstGeom>
          <a:noFill/>
          <a:ln>
            <a:noFill/>
          </a:ln>
        </p:spPr>
      </p:pic>
      <p:sp>
        <p:nvSpPr>
          <p:cNvPr id="253689405" name="Google Shape;381;p28"/>
          <p:cNvSpPr txBox="1">
            <a:spLocks noGrp="1"/>
          </p:cNvSpPr>
          <p:nvPr>
            <p:ph type="body" idx="1"/>
          </p:nvPr>
        </p:nvSpPr>
        <p:spPr bwMode="auto">
          <a:xfrm>
            <a:off x="296865" y="1463872"/>
            <a:ext cx="5291100" cy="28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r>
              <a:rPr lang="en-US" sz="1400" b="1"/>
              <a:t>Nečinnost</a:t>
            </a:r>
            <a:r>
              <a:rPr lang="en-US" sz="1400"/>
              <a:t> v </a:t>
            </a:r>
            <a:r>
              <a:rPr lang="en-US" sz="1400"/>
              <a:t>oblasti</a:t>
            </a:r>
            <a:r>
              <a:rPr lang="en-US" sz="1400"/>
              <a:t> </a:t>
            </a:r>
            <a:r>
              <a:rPr lang="en-US" sz="1400"/>
              <a:t>změny</a:t>
            </a:r>
            <a:r>
              <a:rPr lang="en-US" sz="1400"/>
              <a:t> </a:t>
            </a:r>
            <a:r>
              <a:rPr lang="en-US" sz="1400"/>
              <a:t>klimatu</a:t>
            </a:r>
            <a:r>
              <a:rPr lang="en-US" sz="1400"/>
              <a:t> </a:t>
            </a:r>
            <a:r>
              <a:rPr lang="en-US" sz="1400"/>
              <a:t>vede</a:t>
            </a:r>
            <a:r>
              <a:rPr lang="en-US" sz="1400"/>
              <a:t> k </a:t>
            </a:r>
            <a:r>
              <a:rPr lang="en-US" sz="1400"/>
              <a:t>rostoucím</a:t>
            </a:r>
            <a:r>
              <a:rPr lang="en-US" sz="1400"/>
              <a:t> </a:t>
            </a:r>
            <a:r>
              <a:rPr lang="en-US" sz="1400"/>
              <a:t>ekonomickým</a:t>
            </a:r>
            <a:r>
              <a:rPr lang="en-US" sz="1400"/>
              <a:t> </a:t>
            </a:r>
            <a:r>
              <a:rPr lang="en-US" sz="1400"/>
              <a:t>ztrátám</a:t>
            </a:r>
            <a:r>
              <a:rPr lang="en-US" sz="1400"/>
              <a:t> </a:t>
            </a:r>
            <a:r>
              <a:rPr lang="en-US" sz="1400"/>
              <a:t>způsobeným</a:t>
            </a:r>
            <a:r>
              <a:rPr lang="en-US" sz="1400"/>
              <a:t> </a:t>
            </a:r>
            <a:r>
              <a:rPr lang="en-US" sz="1400"/>
              <a:t>extrémními</a:t>
            </a:r>
            <a:r>
              <a:rPr lang="en-US" sz="1400"/>
              <a:t> </a:t>
            </a:r>
            <a:r>
              <a:rPr lang="cs-CZ" sz="1400"/>
              <a:t>klmatickým</a:t>
            </a:r>
            <a:r>
              <a:rPr lang="en-US" sz="1400"/>
              <a:t>i</a:t>
            </a:r>
            <a:r>
              <a:rPr lang="en-US" sz="1400"/>
              <a:t> </a:t>
            </a:r>
            <a:r>
              <a:rPr lang="en-US" sz="1400"/>
              <a:t>jevy</a:t>
            </a:r>
            <a:r>
              <a:rPr lang="en-US" sz="1400"/>
              <a:t>, </a:t>
            </a:r>
            <a:r>
              <a:rPr lang="en-US" sz="1400"/>
              <a:t>poškozením</a:t>
            </a:r>
            <a:r>
              <a:rPr lang="en-US" sz="1400"/>
              <a:t> </a:t>
            </a:r>
            <a:r>
              <a:rPr lang="en-US" sz="1400"/>
              <a:t>infrastruktury</a:t>
            </a:r>
            <a:r>
              <a:rPr lang="en-US" sz="1400"/>
              <a:t> a </a:t>
            </a:r>
            <a:r>
              <a:rPr lang="en-US" sz="1400"/>
              <a:t>dopady</a:t>
            </a:r>
            <a:r>
              <a:rPr lang="en-US" sz="1400"/>
              <a:t> </a:t>
            </a:r>
            <a:r>
              <a:rPr lang="en-US" sz="1400"/>
              <a:t>na</a:t>
            </a:r>
            <a:r>
              <a:rPr lang="en-US" sz="1400"/>
              <a:t> </a:t>
            </a:r>
            <a:r>
              <a:rPr lang="en-US" sz="1400"/>
              <a:t>zdraví</a:t>
            </a:r>
            <a:r>
              <a:rPr lang="en-US" sz="1400"/>
              <a:t>.</a:t>
            </a:r>
            <a:endParaRPr sz="140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r>
              <a:rPr lang="en-US" sz="1400" b="1"/>
              <a:t>Proaktivní</a:t>
            </a:r>
            <a:r>
              <a:rPr lang="en-US" sz="1400" b="1"/>
              <a:t> </a:t>
            </a:r>
            <a:r>
              <a:rPr lang="en-US" sz="1400" b="1"/>
              <a:t>adaptace</a:t>
            </a:r>
            <a:r>
              <a:rPr lang="en-US" sz="1400" b="1"/>
              <a:t> </a:t>
            </a:r>
            <a:r>
              <a:rPr lang="en-US" sz="1400"/>
              <a:t>zahrnuje</a:t>
            </a:r>
            <a:r>
              <a:rPr lang="en-US" sz="1400"/>
              <a:t> </a:t>
            </a:r>
            <a:r>
              <a:rPr lang="en-US" sz="1400"/>
              <a:t>investice</a:t>
            </a:r>
            <a:r>
              <a:rPr lang="en-US" sz="1400"/>
              <a:t> do </a:t>
            </a:r>
            <a:r>
              <a:rPr lang="en-US" sz="1400"/>
              <a:t>opatření</a:t>
            </a:r>
            <a:r>
              <a:rPr lang="en-US" sz="1400"/>
              <a:t>, </a:t>
            </a:r>
            <a:r>
              <a:rPr lang="en-US" sz="1400"/>
              <a:t>která</a:t>
            </a:r>
            <a:r>
              <a:rPr lang="en-US" sz="1400"/>
              <a:t> </a:t>
            </a:r>
            <a:r>
              <a:rPr lang="en-US" sz="1400"/>
              <a:t>snižují</a:t>
            </a:r>
            <a:r>
              <a:rPr lang="en-US" sz="1400"/>
              <a:t> </a:t>
            </a:r>
            <a:r>
              <a:rPr lang="en-US" sz="1400"/>
              <a:t>zranitelnost</a:t>
            </a:r>
            <a:r>
              <a:rPr lang="en-US" sz="1400"/>
              <a:t> </a:t>
            </a:r>
            <a:r>
              <a:rPr lang="en-US" sz="1400"/>
              <a:t>vůči</a:t>
            </a:r>
            <a:r>
              <a:rPr lang="en-US" sz="1400"/>
              <a:t> </a:t>
            </a:r>
            <a:r>
              <a:rPr lang="en-US" sz="1400"/>
              <a:t>klimatickým</a:t>
            </a:r>
            <a:r>
              <a:rPr lang="en-US" sz="1400"/>
              <a:t> </a:t>
            </a:r>
            <a:r>
              <a:rPr lang="en-US" sz="1400"/>
              <a:t>rizikům</a:t>
            </a:r>
            <a:r>
              <a:rPr lang="en-US" sz="1400"/>
              <a:t>, </a:t>
            </a:r>
            <a:r>
              <a:rPr lang="en-US" sz="1400"/>
              <a:t>například</a:t>
            </a:r>
            <a:r>
              <a:rPr lang="en-US" sz="1400"/>
              <a:t> </a:t>
            </a:r>
            <a:r>
              <a:rPr lang="en-US" sz="1400"/>
              <a:t>posílení</a:t>
            </a:r>
            <a:r>
              <a:rPr lang="en-US" sz="1400"/>
              <a:t> </a:t>
            </a:r>
            <a:r>
              <a:rPr lang="en-US" sz="1400"/>
              <a:t>odolnosti</a:t>
            </a:r>
            <a:r>
              <a:rPr lang="en-US" sz="1400"/>
              <a:t> </a:t>
            </a:r>
            <a:r>
              <a:rPr lang="en-US" sz="1400"/>
              <a:t>infrastruktury</a:t>
            </a:r>
            <a:r>
              <a:rPr lang="en-US" sz="1400"/>
              <a:t> a </a:t>
            </a:r>
            <a:r>
              <a:rPr lang="en-US" sz="1400"/>
              <a:t>zavedení</a:t>
            </a:r>
            <a:r>
              <a:rPr lang="en-US" sz="1400"/>
              <a:t> </a:t>
            </a:r>
            <a:r>
              <a:rPr lang="en-US" sz="1400"/>
              <a:t>systémů</a:t>
            </a:r>
            <a:r>
              <a:rPr lang="en-US" sz="1400"/>
              <a:t> </a:t>
            </a:r>
            <a:r>
              <a:rPr lang="en-US" sz="1400"/>
              <a:t>včasného</a:t>
            </a:r>
            <a:r>
              <a:rPr lang="en-US" sz="1400"/>
              <a:t> </a:t>
            </a:r>
            <a:r>
              <a:rPr lang="en-US" sz="1400"/>
              <a:t>varování</a:t>
            </a:r>
            <a:r>
              <a:rPr lang="en-US" sz="1400" b="1"/>
              <a:t>.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r>
              <a:rPr lang="en-US" sz="1400"/>
              <a:t>Studie </a:t>
            </a:r>
            <a:r>
              <a:rPr lang="en-US" sz="1400"/>
              <a:t>ukazují</a:t>
            </a:r>
            <a:r>
              <a:rPr lang="en-US" sz="1400"/>
              <a:t>, </a:t>
            </a:r>
            <a:r>
              <a:rPr lang="en-US" sz="1400"/>
              <a:t>že</a:t>
            </a:r>
            <a:r>
              <a:rPr lang="en-US" sz="1400"/>
              <a:t> </a:t>
            </a:r>
            <a:r>
              <a:rPr lang="cs-CZ" sz="1400" b="1"/>
              <a:t>cena za</a:t>
            </a:r>
            <a:r>
              <a:rPr lang="en-US" sz="1400" b="1"/>
              <a:t> </a:t>
            </a:r>
            <a:r>
              <a:rPr lang="en-US" sz="1400" b="1"/>
              <a:t>nečinnost</a:t>
            </a:r>
            <a:r>
              <a:rPr lang="en-US" sz="1400"/>
              <a:t> </a:t>
            </a:r>
            <a:r>
              <a:rPr lang="en-US" sz="1400"/>
              <a:t>výrazně</a:t>
            </a:r>
            <a:r>
              <a:rPr lang="en-US" sz="1400"/>
              <a:t> </a:t>
            </a:r>
            <a:r>
              <a:rPr lang="en-US" sz="1400"/>
              <a:t>převyšuj</a:t>
            </a:r>
            <a:r>
              <a:rPr lang="cs-CZ" sz="1400"/>
              <a:t>e</a:t>
            </a:r>
            <a:r>
              <a:rPr lang="en-US" sz="1400"/>
              <a:t> </a:t>
            </a:r>
            <a:r>
              <a:rPr lang="en-US" sz="1400" b="1"/>
              <a:t>náklady</a:t>
            </a:r>
            <a:r>
              <a:rPr lang="en-US" sz="1400" b="1"/>
              <a:t> </a:t>
            </a:r>
            <a:r>
              <a:rPr lang="en-US" sz="1400" b="1"/>
              <a:t>na</a:t>
            </a:r>
            <a:r>
              <a:rPr lang="en-US" sz="1400" b="1"/>
              <a:t> </a:t>
            </a:r>
            <a:r>
              <a:rPr lang="en-US" sz="1400" b="1"/>
              <a:t>adaptaci</a:t>
            </a:r>
            <a:r>
              <a:rPr lang="en-US" sz="1400"/>
              <a:t>. </a:t>
            </a:r>
            <a:r>
              <a:rPr lang="en-US" sz="1400"/>
              <a:t>Například</a:t>
            </a:r>
            <a:r>
              <a:rPr lang="en-US" sz="1400"/>
              <a:t> </a:t>
            </a:r>
            <a:r>
              <a:rPr lang="en-US" sz="1400"/>
              <a:t>Evropská</a:t>
            </a:r>
            <a:r>
              <a:rPr lang="en-US" sz="1400"/>
              <a:t> </a:t>
            </a:r>
            <a:r>
              <a:rPr lang="en-US" sz="1400"/>
              <a:t>agentura</a:t>
            </a:r>
            <a:r>
              <a:rPr lang="en-US" sz="1400"/>
              <a:t> pro </a:t>
            </a:r>
            <a:r>
              <a:rPr lang="en-US" sz="1400"/>
              <a:t>životní</a:t>
            </a:r>
            <a:r>
              <a:rPr lang="en-US" sz="1400"/>
              <a:t> </a:t>
            </a:r>
            <a:r>
              <a:rPr lang="en-US" sz="1400"/>
              <a:t>prostředí</a:t>
            </a:r>
            <a:r>
              <a:rPr lang="en-US" sz="1400"/>
              <a:t> </a:t>
            </a:r>
            <a:r>
              <a:rPr lang="en-US" sz="1400"/>
              <a:t>zdůrazňuje</a:t>
            </a:r>
            <a:r>
              <a:rPr lang="en-US" sz="1400"/>
              <a:t>, </a:t>
            </a:r>
            <a:r>
              <a:rPr lang="en-US" sz="1400"/>
              <a:t>že</a:t>
            </a:r>
            <a:r>
              <a:rPr lang="en-US" sz="1400"/>
              <a:t> </a:t>
            </a:r>
            <a:r>
              <a:rPr lang="en-US" sz="1400"/>
              <a:t>neprovedení</a:t>
            </a:r>
            <a:r>
              <a:rPr lang="en-US" sz="1400"/>
              <a:t> </a:t>
            </a:r>
            <a:r>
              <a:rPr lang="en-US" sz="1400"/>
              <a:t>adaptačních</a:t>
            </a:r>
            <a:r>
              <a:rPr lang="en-US" sz="1400"/>
              <a:t> </a:t>
            </a:r>
            <a:r>
              <a:rPr lang="en-US" sz="1400"/>
              <a:t>opatření</a:t>
            </a:r>
            <a:r>
              <a:rPr lang="en-US" sz="1400"/>
              <a:t> </a:t>
            </a:r>
            <a:r>
              <a:rPr lang="en-US" sz="1400"/>
              <a:t>může</a:t>
            </a:r>
            <a:r>
              <a:rPr lang="en-US" sz="1400"/>
              <a:t> </a:t>
            </a:r>
            <a:r>
              <a:rPr lang="en-US" sz="1400"/>
              <a:t>vést</a:t>
            </a:r>
            <a:r>
              <a:rPr lang="en-US" sz="1400"/>
              <a:t> k </a:t>
            </a:r>
            <a:r>
              <a:rPr lang="en-US" sz="1400"/>
              <a:t>významným</a:t>
            </a:r>
            <a:r>
              <a:rPr lang="en-US" sz="1400"/>
              <a:t> </a:t>
            </a:r>
            <a:r>
              <a:rPr lang="en-US" sz="1400"/>
              <a:t>hospodářským</a:t>
            </a:r>
            <a:r>
              <a:rPr lang="en-US" sz="1400"/>
              <a:t> </a:t>
            </a:r>
            <a:r>
              <a:rPr lang="en-US" sz="1400"/>
              <a:t>škodám</a:t>
            </a:r>
            <a:r>
              <a:rPr lang="en-US" sz="1400"/>
              <a:t>, </a:t>
            </a:r>
            <a:r>
              <a:rPr lang="en-US" sz="1400"/>
              <a:t>zatímco</a:t>
            </a:r>
            <a:r>
              <a:rPr lang="en-US" sz="1400"/>
              <a:t> </a:t>
            </a:r>
            <a:r>
              <a:rPr lang="en-US" sz="1400"/>
              <a:t>včasná</a:t>
            </a:r>
            <a:r>
              <a:rPr lang="en-US" sz="1400"/>
              <a:t> </a:t>
            </a:r>
            <a:r>
              <a:rPr lang="en-US" sz="1400"/>
              <a:t>adaptace</a:t>
            </a:r>
            <a:r>
              <a:rPr lang="en-US" sz="1400"/>
              <a:t> </a:t>
            </a:r>
            <a:r>
              <a:rPr lang="en-US" sz="1400"/>
              <a:t>může</a:t>
            </a:r>
            <a:r>
              <a:rPr lang="en-US" sz="1400"/>
              <a:t> </a:t>
            </a:r>
            <a:r>
              <a:rPr lang="en-US" sz="1400"/>
              <a:t>tyto</a:t>
            </a:r>
            <a:r>
              <a:rPr lang="en-US" sz="1400"/>
              <a:t> </a:t>
            </a:r>
            <a:r>
              <a:rPr lang="en-US" sz="1400"/>
              <a:t>ztráty</a:t>
            </a:r>
            <a:r>
              <a:rPr lang="en-US" sz="1400"/>
              <a:t> </a:t>
            </a:r>
            <a:r>
              <a:rPr lang="en-US" sz="1400"/>
              <a:t>zmírnit</a:t>
            </a:r>
            <a:r>
              <a:rPr lang="en-US" sz="1400"/>
              <a:t>. </a:t>
            </a: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631235001" name="Google Shape;382;p28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Analýza socioekonomických dimenzí změny klimatu v zastavěném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67302184" name="Google Shape;383;p28"/>
          <p:cNvSpPr/>
          <p:nvPr/>
        </p:nvSpPr>
        <p:spPr bwMode="auto">
          <a:xfrm>
            <a:off x="5588000" y="246221"/>
            <a:ext cx="3259135" cy="4897279"/>
          </a:xfrm>
          <a:prstGeom prst="rect">
            <a:avLst/>
          </a:prstGeom>
          <a:gradFill>
            <a:gsLst>
              <a:gs pos="0">
                <a:schemeClr val="lt1"/>
              </a:gs>
              <a:gs pos="15000">
                <a:srgbClr val="FFFFFF"/>
              </a:gs>
              <a:gs pos="42000">
                <a:srgbClr val="FFFFFF">
                  <a:alpha val="40784"/>
                </a:srgbClr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49485880" name="Google Shape;384;p28">
            <a:hlinkClick r:id="rId4"/>
          </p:cNvPr>
          <p:cNvSpPr txBox="1"/>
          <p:nvPr/>
        </p:nvSpPr>
        <p:spPr bwMode="auto">
          <a:xfrm>
            <a:off x="1" y="4885225"/>
            <a:ext cx="1650380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5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5" tooltip=""/>
              </a:rPr>
              <a:t>Zdroj: EEA, </a:t>
            </a:r>
            <a:r>
              <a:rPr lang="en-US" sz="105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2023</a:t>
            </a:r>
            <a:endParaRPr sz="1050" b="0" i="0" u="sng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719861519" name="Google Shape;385;p28"/>
          <p:cNvSpPr/>
          <p:nvPr/>
        </p:nvSpPr>
        <p:spPr bwMode="auto">
          <a:xfrm>
            <a:off x="296866" y="443177"/>
            <a:ext cx="8603428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Hospodářské důsledky:</a:t>
            </a:r>
            <a:endParaRPr sz="2000" b="1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nečinnost vs. adaptace</a:t>
            </a:r>
            <a:endParaRPr sz="2000" b="1" i="1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27546134" name="Google Shape;391;p29"/>
          <p:cNvSpPr txBox="1">
            <a:spLocks noGrp="1"/>
          </p:cNvSpPr>
          <p:nvPr>
            <p:ph type="title"/>
          </p:nvPr>
        </p:nvSpPr>
        <p:spPr bwMode="auto">
          <a:xfrm>
            <a:off x="296865" y="677480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en-US" sz="2000"/>
              <a:t>Klimatické hazardy a sociální zranitelnost  </a:t>
            </a:r>
            <a:endParaRPr sz="2000"/>
          </a:p>
        </p:txBody>
      </p:sp>
      <p:sp>
        <p:nvSpPr>
          <p:cNvPr id="1985476002" name="Google Shape;392;p29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Analýza socioekonomických dimenzí změny klimatu v zastavěném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134800334" name="Google Shape;393;p29" descr="Obsah obrázku venku, vozidlo, autobus, Pozemní vozidlo&#10;&#10;Obsah generovaný pomocí AI může být nesprávný."/>
          <p:cNvPicPr/>
          <p:nvPr/>
        </p:nvPicPr>
        <p:blipFill rotWithShape="1">
          <a:blip r:embed="rId3">
            <a:alphaModFix/>
          </a:blip>
          <a:srcRect l="-3715" t="0" r="0" b="0"/>
          <a:stretch/>
        </p:blipFill>
        <p:spPr bwMode="auto">
          <a:xfrm>
            <a:off x="5472545" y="248227"/>
            <a:ext cx="3671455" cy="4895273"/>
          </a:xfrm>
          <a:prstGeom prst="rect">
            <a:avLst/>
          </a:prstGeom>
          <a:noFill/>
          <a:ln>
            <a:noFill/>
          </a:ln>
        </p:spPr>
      </p:pic>
      <p:sp>
        <p:nvSpPr>
          <p:cNvPr id="1631092982" name="Google Shape;394;p29"/>
          <p:cNvSpPr/>
          <p:nvPr/>
        </p:nvSpPr>
        <p:spPr bwMode="auto">
          <a:xfrm>
            <a:off x="5588000" y="246221"/>
            <a:ext cx="3259135" cy="4897279"/>
          </a:xfrm>
          <a:prstGeom prst="rect">
            <a:avLst/>
          </a:prstGeom>
          <a:gradFill>
            <a:gsLst>
              <a:gs pos="0">
                <a:schemeClr val="lt1"/>
              </a:gs>
              <a:gs pos="15000">
                <a:srgbClr val="FFFFFF"/>
              </a:gs>
              <a:gs pos="42000">
                <a:srgbClr val="FFFFFF">
                  <a:alpha val="40784"/>
                </a:srgbClr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37862741" name="Google Shape;395;p29"/>
          <p:cNvSpPr/>
          <p:nvPr/>
        </p:nvSpPr>
        <p:spPr bwMode="auto">
          <a:xfrm>
            <a:off x="0" y="4871547"/>
            <a:ext cx="2507418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: European Commission, 2008</a:t>
            </a: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230908094" name="Google Shape;396;p29"/>
          <p:cNvSpPr txBox="1">
            <a:spLocks noGrp="1"/>
          </p:cNvSpPr>
          <p:nvPr>
            <p:ph type="body" idx="1"/>
          </p:nvPr>
        </p:nvSpPr>
        <p:spPr bwMode="auto">
          <a:xfrm>
            <a:off x="212348" y="1198968"/>
            <a:ext cx="5646478" cy="3932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200"/>
              <a:t>Nízkopříjmové</a:t>
            </a:r>
            <a:r>
              <a:rPr lang="en-US" sz="1200"/>
              <a:t> a </a:t>
            </a:r>
            <a:r>
              <a:rPr lang="en-US" sz="1200"/>
              <a:t>sociálně</a:t>
            </a:r>
            <a:r>
              <a:rPr lang="en-US" sz="1200"/>
              <a:t> </a:t>
            </a:r>
            <a:r>
              <a:rPr lang="en-US" sz="1200"/>
              <a:t>zranitelné</a:t>
            </a:r>
            <a:r>
              <a:rPr lang="en-US" sz="1200"/>
              <a:t> </a:t>
            </a:r>
            <a:r>
              <a:rPr lang="en-US" sz="1200"/>
              <a:t>skupiny</a:t>
            </a:r>
            <a:r>
              <a:rPr lang="en-US" sz="1200"/>
              <a:t> </a:t>
            </a:r>
            <a:r>
              <a:rPr lang="en-US" sz="1200"/>
              <a:t>čelí</a:t>
            </a:r>
            <a:r>
              <a:rPr lang="en-US" sz="1200"/>
              <a:t> </a:t>
            </a:r>
            <a:r>
              <a:rPr lang="en-US" sz="1200"/>
              <a:t>nepřiměřeným</a:t>
            </a:r>
            <a:r>
              <a:rPr lang="en-US" sz="1200"/>
              <a:t> </a:t>
            </a:r>
            <a:r>
              <a:rPr lang="en-US" sz="1200" b="1"/>
              <a:t>dopadům</a:t>
            </a:r>
            <a:r>
              <a:rPr lang="en-US" sz="1200" b="1"/>
              <a:t> </a:t>
            </a:r>
            <a:r>
              <a:rPr lang="en-US" sz="1200" b="1"/>
              <a:t>klimatických</a:t>
            </a:r>
            <a:r>
              <a:rPr lang="en-US" sz="1200" b="1"/>
              <a:t> </a:t>
            </a:r>
            <a:r>
              <a:rPr lang="en-US" sz="1200" b="1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hazard</a:t>
            </a:r>
            <a:r>
              <a:rPr lang="en-US" sz="1200"/>
              <a:t>:</a:t>
            </a:r>
            <a:endParaRPr sz="2000"/>
          </a:p>
          <a:p>
            <a:pPr marL="457200" marR="0" lvl="0" indent="-2158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Arial"/>
              <a:buChar char="•"/>
              <a:defRPr/>
            </a:pPr>
            <a:r>
              <a:rPr lang="en-US" sz="1200"/>
              <a:t>Vlny</a:t>
            </a:r>
            <a:r>
              <a:rPr lang="en-US" sz="1200"/>
              <a:t> </a:t>
            </a:r>
            <a:r>
              <a:rPr lang="en-US" sz="1200"/>
              <a:t>veder</a:t>
            </a:r>
            <a:r>
              <a:rPr lang="en-US" sz="1200"/>
              <a:t>: </a:t>
            </a:r>
            <a:r>
              <a:rPr lang="en-US" sz="1200"/>
              <a:t>Chudší</a:t>
            </a:r>
            <a:r>
              <a:rPr lang="en-US" sz="1200"/>
              <a:t> </a:t>
            </a:r>
            <a:r>
              <a:rPr lang="en-US" sz="1200"/>
              <a:t>městské</a:t>
            </a:r>
            <a:r>
              <a:rPr lang="en-US" sz="1200"/>
              <a:t> </a:t>
            </a:r>
            <a:r>
              <a:rPr lang="en-US" sz="1200"/>
              <a:t>oblasti</a:t>
            </a:r>
            <a:r>
              <a:rPr lang="en-US" sz="1200"/>
              <a:t> </a:t>
            </a:r>
            <a:r>
              <a:rPr lang="en-US" sz="1200"/>
              <a:t>často</a:t>
            </a:r>
            <a:r>
              <a:rPr lang="en-US" sz="1200"/>
              <a:t> </a:t>
            </a:r>
            <a:r>
              <a:rPr lang="en-US" sz="1200"/>
              <a:t>postrádají</a:t>
            </a:r>
            <a:r>
              <a:rPr lang="en-US" sz="1200"/>
              <a:t> </a:t>
            </a:r>
            <a:r>
              <a:rPr lang="en-US" sz="1200"/>
              <a:t>stromy</a:t>
            </a:r>
            <a:r>
              <a:rPr lang="en-US" sz="1200"/>
              <a:t> a </a:t>
            </a:r>
            <a:r>
              <a:rPr lang="en-US" sz="1200"/>
              <a:t>zele</a:t>
            </a:r>
            <a:r>
              <a:rPr lang="cs-CZ" sz="1200"/>
              <a:t>ň</a:t>
            </a:r>
            <a:r>
              <a:rPr lang="en-US" sz="1200"/>
              <a:t>, </a:t>
            </a:r>
            <a:r>
              <a:rPr lang="en-US" sz="1200"/>
              <a:t>což</a:t>
            </a:r>
            <a:r>
              <a:rPr lang="en-US" sz="1200"/>
              <a:t> </a:t>
            </a:r>
            <a:r>
              <a:rPr lang="en-US" sz="1200"/>
              <a:t>vede</a:t>
            </a:r>
            <a:r>
              <a:rPr lang="en-US" sz="1200"/>
              <a:t> k </a:t>
            </a:r>
            <a:r>
              <a:rPr lang="en-US" sz="1200"/>
              <a:t>vyšším</a:t>
            </a:r>
            <a:r>
              <a:rPr lang="en-US" sz="1200"/>
              <a:t> </a:t>
            </a:r>
            <a:r>
              <a:rPr lang="en-US" sz="1200"/>
              <a:t>teplotám</a:t>
            </a:r>
            <a:r>
              <a:rPr lang="en-US" sz="1200"/>
              <a:t> a</a:t>
            </a:r>
            <a:r>
              <a:rPr lang="en-US" sz="1200" b="1"/>
              <a:t> </a:t>
            </a:r>
            <a:r>
              <a:rPr lang="en-US" sz="1200" b="1"/>
              <a:t>zvyšuj</a:t>
            </a:r>
            <a:r>
              <a:rPr lang="en-US" sz="1200" b="1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lang="en-US" sz="1200" b="1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1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riziko </a:t>
            </a:r>
            <a:r>
              <a:rPr lang="en-US" sz="1200" b="1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</a:t>
            </a:r>
            <a:r>
              <a:rPr lang="en-US" sz="1200" b="1"/>
              <a:t>nemocnění</a:t>
            </a:r>
            <a:r>
              <a:rPr lang="en-US" sz="1200" b="1"/>
              <a:t> </a:t>
            </a:r>
            <a:r>
              <a:rPr lang="en-US" sz="1200"/>
              <a:t>a </a:t>
            </a:r>
            <a:r>
              <a:rPr lang="en-US" sz="1200"/>
              <a:t>úmrtí</a:t>
            </a:r>
            <a:r>
              <a:rPr lang="en-US" sz="1200"/>
              <a:t> – </a:t>
            </a:r>
            <a:r>
              <a:rPr lang="en-US" sz="1200"/>
              <a:t>zejména</a:t>
            </a:r>
            <a:r>
              <a:rPr lang="en-US" sz="1200"/>
              <a:t> u </a:t>
            </a:r>
            <a:r>
              <a:rPr lang="en-US" sz="1200"/>
              <a:t>starších</a:t>
            </a:r>
            <a:r>
              <a:rPr lang="en-US" sz="1200"/>
              <a:t> </a:t>
            </a:r>
            <a:r>
              <a:rPr lang="en-US" sz="1200"/>
              <a:t>osob</a:t>
            </a:r>
            <a:r>
              <a:rPr lang="en-US" sz="1200"/>
              <a:t> a </a:t>
            </a:r>
            <a:r>
              <a:rPr lang="en-US" sz="1200"/>
              <a:t>lidí</a:t>
            </a:r>
            <a:r>
              <a:rPr lang="en-US" sz="1200"/>
              <a:t> </a:t>
            </a:r>
            <a:r>
              <a:rPr lang="en-US" sz="1200"/>
              <a:t>ve</a:t>
            </a:r>
            <a:r>
              <a:rPr lang="en-US" sz="1200"/>
              <a:t> </a:t>
            </a:r>
            <a:r>
              <a:rPr lang="en-US" sz="1200"/>
              <a:t>špatném</a:t>
            </a:r>
            <a:r>
              <a:rPr lang="en-US" sz="1200"/>
              <a:t> </a:t>
            </a:r>
            <a:r>
              <a:rPr lang="en-US" sz="1200"/>
              <a:t>zdravotním</a:t>
            </a:r>
            <a:r>
              <a:rPr lang="en-US" sz="1200"/>
              <a:t> </a:t>
            </a:r>
            <a:r>
              <a:rPr lang="en-US" sz="1200"/>
              <a:t>stavu</a:t>
            </a:r>
            <a:r>
              <a:rPr lang="en-US" sz="1200"/>
              <a:t>.</a:t>
            </a:r>
            <a:endParaRPr sz="2000"/>
          </a:p>
          <a:p>
            <a:pPr marL="457200" lvl="0" indent="-2158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60"/>
              <a:buFont typeface="Arial"/>
              <a:buChar char="•"/>
              <a:defRPr/>
            </a:pPr>
            <a:r>
              <a:rPr lang="en-US" sz="1200"/>
              <a:t>Záplavy</a:t>
            </a:r>
            <a:r>
              <a:rPr lang="en-US" sz="1200"/>
              <a:t>: </a:t>
            </a:r>
            <a:r>
              <a:rPr lang="en-US" sz="1200"/>
              <a:t>Zranitelné</a:t>
            </a:r>
            <a:r>
              <a:rPr lang="en-US" sz="1200"/>
              <a:t> </a:t>
            </a:r>
            <a:r>
              <a:rPr lang="en-US" sz="1200"/>
              <a:t>skupiny</a:t>
            </a:r>
            <a:r>
              <a:rPr lang="en-US" sz="1200"/>
              <a:t> </a:t>
            </a:r>
            <a:r>
              <a:rPr lang="en-US" sz="1200"/>
              <a:t>obyvatel</a:t>
            </a:r>
            <a:r>
              <a:rPr lang="en-US" sz="1200"/>
              <a:t> </a:t>
            </a:r>
            <a:r>
              <a:rPr lang="en-US" sz="1200"/>
              <a:t>častěji</a:t>
            </a:r>
            <a:r>
              <a:rPr lang="en-US" sz="1200"/>
              <a:t> </a:t>
            </a:r>
            <a:r>
              <a:rPr lang="en-US" sz="1200"/>
              <a:t>žijí</a:t>
            </a:r>
            <a:r>
              <a:rPr lang="en-US" sz="1200"/>
              <a:t> v </a:t>
            </a:r>
            <a:r>
              <a:rPr lang="en-US" sz="1200"/>
              <a:t>oblastech</a:t>
            </a:r>
            <a:r>
              <a:rPr lang="en-US" sz="1200"/>
              <a:t> </a:t>
            </a:r>
            <a:r>
              <a:rPr lang="en-US" sz="1200"/>
              <a:t>náchylných</a:t>
            </a:r>
            <a:r>
              <a:rPr lang="en-US" sz="1200"/>
              <a:t> k </a:t>
            </a:r>
            <a:r>
              <a:rPr lang="en-US" sz="1200"/>
              <a:t>povodním</a:t>
            </a:r>
            <a:r>
              <a:rPr lang="en-US" sz="1200"/>
              <a:t>, </a:t>
            </a:r>
            <a:r>
              <a:rPr lang="en-US" sz="1200"/>
              <a:t>kde</a:t>
            </a:r>
            <a:r>
              <a:rPr lang="en-US" sz="1200"/>
              <a:t> je </a:t>
            </a:r>
            <a:r>
              <a:rPr lang="en-US" sz="1200"/>
              <a:t>nižší</a:t>
            </a:r>
            <a:r>
              <a:rPr lang="en-US" sz="1200"/>
              <a:t> </a:t>
            </a:r>
            <a:r>
              <a:rPr lang="en-US" sz="1200"/>
              <a:t>úroveň</a:t>
            </a:r>
            <a:r>
              <a:rPr lang="en-US" sz="1200"/>
              <a:t> </a:t>
            </a:r>
            <a:r>
              <a:rPr lang="en-US" sz="1200"/>
              <a:t>ochrany</a:t>
            </a:r>
            <a:r>
              <a:rPr lang="en-US" sz="1200"/>
              <a:t> a</a:t>
            </a:r>
            <a:r>
              <a:rPr lang="en-US" sz="1200" b="1"/>
              <a:t> </a:t>
            </a:r>
            <a:r>
              <a:rPr lang="en-US" sz="1200" b="1"/>
              <a:t>slabší</a:t>
            </a:r>
            <a:r>
              <a:rPr lang="en-US" sz="1200" b="1"/>
              <a:t> </a:t>
            </a:r>
            <a:r>
              <a:rPr lang="en-US" sz="1200" b="1"/>
              <a:t>pojistné</a:t>
            </a:r>
            <a:r>
              <a:rPr lang="en-US" sz="1200" b="1"/>
              <a:t> </a:t>
            </a:r>
            <a:r>
              <a:rPr lang="en-US" sz="1200" b="1"/>
              <a:t>krytí</a:t>
            </a:r>
            <a:r>
              <a:rPr lang="en-US" sz="1200"/>
              <a:t>, </a:t>
            </a:r>
            <a:r>
              <a:rPr lang="en-US" sz="1200"/>
              <a:t>což</a:t>
            </a:r>
            <a:r>
              <a:rPr lang="en-US" sz="1200"/>
              <a:t> </a:t>
            </a:r>
            <a:r>
              <a:rPr lang="en-US" sz="1200"/>
              <a:t>ztěžuje</a:t>
            </a:r>
            <a:r>
              <a:rPr lang="en-US" sz="1200"/>
              <a:t> </a:t>
            </a:r>
            <a:r>
              <a:rPr lang="en-US" sz="1200"/>
              <a:t>obnovu</a:t>
            </a:r>
            <a:r>
              <a:rPr lang="en-US" sz="1200"/>
              <a:t>.</a:t>
            </a:r>
            <a:endParaRPr sz="2000"/>
          </a:p>
          <a:p>
            <a:pPr marL="457200" lvl="0" indent="-2158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60"/>
              <a:buFont typeface="Arial"/>
              <a:buChar char="•"/>
              <a:defRPr/>
            </a:pPr>
            <a:r>
              <a:rPr lang="en-US" sz="1200"/>
              <a:t>Znečištění</a:t>
            </a:r>
            <a:r>
              <a:rPr lang="en-US" sz="1200"/>
              <a:t> </a:t>
            </a:r>
            <a:r>
              <a:rPr lang="en-US" sz="1200"/>
              <a:t>ovzduší</a:t>
            </a:r>
            <a:r>
              <a:rPr lang="en-US" sz="1200"/>
              <a:t>: </a:t>
            </a:r>
            <a:r>
              <a:rPr lang="en-US" sz="1200"/>
              <a:t>Sociálně</a:t>
            </a:r>
            <a:r>
              <a:rPr lang="en-US" sz="1200"/>
              <a:t> </a:t>
            </a:r>
            <a:r>
              <a:rPr lang="en-US" sz="1200"/>
              <a:t>znevýhodněné</a:t>
            </a:r>
            <a:r>
              <a:rPr lang="en-US" sz="1200"/>
              <a:t> </a:t>
            </a:r>
            <a:r>
              <a:rPr lang="en-US" sz="1200"/>
              <a:t>komunity</a:t>
            </a:r>
            <a:r>
              <a:rPr lang="en-US" sz="1200"/>
              <a:t> </a:t>
            </a:r>
            <a:r>
              <a:rPr lang="en-US" sz="1200"/>
              <a:t>jsou</a:t>
            </a:r>
            <a:r>
              <a:rPr lang="en-US" sz="1200"/>
              <a:t> </a:t>
            </a:r>
            <a:r>
              <a:rPr lang="en-US" sz="1200"/>
              <a:t>často</a:t>
            </a:r>
            <a:r>
              <a:rPr lang="en-US" sz="1200"/>
              <a:t> </a:t>
            </a:r>
            <a:r>
              <a:rPr lang="en-US" sz="1200"/>
              <a:t>vystaveny</a:t>
            </a:r>
            <a:r>
              <a:rPr lang="en-US" sz="1200"/>
              <a:t> </a:t>
            </a:r>
            <a:r>
              <a:rPr lang="en-US" sz="1200"/>
              <a:t>horší</a:t>
            </a:r>
            <a:r>
              <a:rPr lang="en-US" sz="1200" b="1"/>
              <a:t> </a:t>
            </a:r>
            <a:r>
              <a:rPr lang="en-US" sz="1200" b="1"/>
              <a:t>kvalitě</a:t>
            </a:r>
            <a:r>
              <a:rPr lang="en-US" sz="1200" b="1"/>
              <a:t> </a:t>
            </a:r>
            <a:r>
              <a:rPr lang="en-US" sz="1200" b="1"/>
              <a:t>ovzduší</a:t>
            </a:r>
            <a:r>
              <a:rPr lang="en-US" sz="1200" b="1"/>
              <a:t>,</a:t>
            </a:r>
            <a:r>
              <a:rPr lang="en-US" sz="1200"/>
              <a:t> </a:t>
            </a:r>
            <a:r>
              <a:rPr lang="en-US" sz="1200"/>
              <a:t>což</a:t>
            </a:r>
            <a:r>
              <a:rPr lang="en-US" sz="1200"/>
              <a:t> </a:t>
            </a:r>
            <a:r>
              <a:rPr lang="en-US" sz="1200"/>
              <a:t>zvyšuje</a:t>
            </a:r>
            <a:r>
              <a:rPr lang="en-US" sz="1200"/>
              <a:t> </a:t>
            </a:r>
            <a:r>
              <a:rPr lang="en-US" sz="1200"/>
              <a:t>výskyt</a:t>
            </a:r>
            <a:r>
              <a:rPr lang="en-US" sz="1200"/>
              <a:t> </a:t>
            </a:r>
            <a:r>
              <a:rPr lang="en-US" sz="1200"/>
              <a:t>respiračních</a:t>
            </a:r>
            <a:r>
              <a:rPr lang="en-US" sz="1200"/>
              <a:t> </a:t>
            </a:r>
            <a:r>
              <a:rPr lang="en-US" sz="1200"/>
              <a:t>onemocnění</a:t>
            </a:r>
            <a:r>
              <a:rPr lang="en-US" sz="1200"/>
              <a:t>.</a:t>
            </a:r>
            <a:endParaRPr sz="1200"/>
          </a:p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200"/>
          </a:p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200"/>
              <a:t>Chudší</a:t>
            </a:r>
            <a:r>
              <a:rPr lang="en-US" sz="1200"/>
              <a:t> </a:t>
            </a:r>
            <a:r>
              <a:rPr lang="en-US" sz="1200"/>
              <a:t>komunity</a:t>
            </a:r>
            <a:r>
              <a:rPr lang="en-US" sz="1200"/>
              <a:t> </a:t>
            </a:r>
            <a:r>
              <a:rPr lang="en-US" sz="1200"/>
              <a:t>mají</a:t>
            </a:r>
            <a:r>
              <a:rPr lang="en-US" sz="1200"/>
              <a:t> </a:t>
            </a:r>
            <a:r>
              <a:rPr lang="en-US" sz="1200"/>
              <a:t>méně</a:t>
            </a:r>
            <a:r>
              <a:rPr lang="en-US" sz="1200"/>
              <a:t> </a:t>
            </a:r>
            <a:r>
              <a:rPr lang="en-US" sz="1200"/>
              <a:t>prostředků</a:t>
            </a:r>
            <a:r>
              <a:rPr lang="en-US" sz="1200"/>
              <a:t> k </a:t>
            </a:r>
            <a:r>
              <a:rPr lang="en-US" sz="1200"/>
              <a:t>adaptaci</a:t>
            </a:r>
            <a:r>
              <a:rPr lang="en-US" sz="1200"/>
              <a:t> </a:t>
            </a:r>
            <a:r>
              <a:rPr lang="en-US" sz="1200"/>
              <a:t>nebo</a:t>
            </a:r>
            <a:r>
              <a:rPr lang="en-US" sz="1200"/>
              <a:t> </a:t>
            </a:r>
            <a:r>
              <a:rPr lang="en-US" sz="1200"/>
              <a:t>reakci</a:t>
            </a:r>
            <a:r>
              <a:rPr lang="en-US" sz="1200"/>
              <a:t> a </a:t>
            </a:r>
            <a:r>
              <a:rPr lang="en-US" sz="1200"/>
              <a:t>politická</a:t>
            </a:r>
            <a:r>
              <a:rPr lang="en-US" sz="1200"/>
              <a:t> </a:t>
            </a:r>
            <a:r>
              <a:rPr lang="en-US" sz="1200"/>
              <a:t>opatření</a:t>
            </a:r>
            <a:r>
              <a:rPr lang="en-US" sz="1200"/>
              <a:t> je </a:t>
            </a:r>
            <a:r>
              <a:rPr lang="en-US" sz="1200"/>
              <a:t>mohou</a:t>
            </a:r>
            <a:r>
              <a:rPr lang="en-US" sz="1200"/>
              <a:t> </a:t>
            </a:r>
            <a:r>
              <a:rPr lang="en-US" sz="1200"/>
              <a:t>neúmyslně</a:t>
            </a:r>
            <a:r>
              <a:rPr lang="en-US" sz="1200"/>
              <a:t> </a:t>
            </a:r>
            <a:r>
              <a:rPr lang="en-US" sz="1200"/>
              <a:t>zatěžovat</a:t>
            </a:r>
            <a:r>
              <a:rPr lang="en-US" sz="1200"/>
              <a:t> </a:t>
            </a:r>
            <a:r>
              <a:rPr lang="en-US" sz="1200"/>
              <a:t>ještě</a:t>
            </a:r>
            <a:r>
              <a:rPr lang="en-US" sz="1200"/>
              <a:t> </a:t>
            </a:r>
            <a:r>
              <a:rPr lang="en-US" sz="1200"/>
              <a:t>více</a:t>
            </a:r>
            <a:r>
              <a:rPr lang="en-US" sz="1200"/>
              <a:t>. To </a:t>
            </a:r>
            <a:r>
              <a:rPr lang="en-US" sz="1200"/>
              <a:t>vyvolává</a:t>
            </a:r>
            <a:r>
              <a:rPr lang="en-US" sz="1200"/>
              <a:t> </a:t>
            </a:r>
            <a:r>
              <a:rPr lang="en-US" sz="1200"/>
              <a:t>zásadní</a:t>
            </a:r>
            <a:r>
              <a:rPr lang="en-US" sz="1200"/>
              <a:t> </a:t>
            </a:r>
            <a:r>
              <a:rPr lang="en-US" sz="1200"/>
              <a:t>otázky</a:t>
            </a:r>
            <a:r>
              <a:rPr lang="en-US" sz="1200"/>
              <a:t> </a:t>
            </a:r>
            <a:r>
              <a:rPr lang="en-US" sz="1200"/>
              <a:t>klimatické</a:t>
            </a:r>
            <a:r>
              <a:rPr lang="en-US" sz="1200"/>
              <a:t> </a:t>
            </a:r>
            <a:r>
              <a:rPr lang="en-US" sz="1200"/>
              <a:t>spravedlnosti</a:t>
            </a:r>
            <a:r>
              <a:rPr lang="en-US" sz="1200"/>
              <a:t>.</a:t>
            </a:r>
            <a:endParaRPr sz="1200"/>
          </a:p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200"/>
              <a:t>Politická</a:t>
            </a:r>
            <a:r>
              <a:rPr lang="en-US" sz="1200"/>
              <a:t> </a:t>
            </a:r>
            <a:r>
              <a:rPr lang="en-US" sz="1200"/>
              <a:t>opatření</a:t>
            </a:r>
            <a:r>
              <a:rPr lang="en-US" sz="1200"/>
              <a:t> by </a:t>
            </a:r>
            <a:r>
              <a:rPr lang="en-US" sz="1200"/>
              <a:t>měla</a:t>
            </a:r>
            <a:r>
              <a:rPr lang="en-US" sz="1200"/>
              <a:t> </a:t>
            </a:r>
            <a:r>
              <a:rPr lang="en-US" sz="1200"/>
              <a:t>být</a:t>
            </a:r>
            <a:r>
              <a:rPr lang="en-US" sz="1200"/>
              <a:t> </a:t>
            </a:r>
            <a:r>
              <a:rPr lang="en-US" sz="1200"/>
              <a:t>navrhována</a:t>
            </a:r>
            <a:r>
              <a:rPr lang="en-US" sz="1200"/>
              <a:t> s </a:t>
            </a:r>
            <a:r>
              <a:rPr lang="en-US" sz="1200"/>
              <a:t>ohledem</a:t>
            </a:r>
            <a:r>
              <a:rPr lang="en-US" sz="1200"/>
              <a:t> </a:t>
            </a:r>
            <a:r>
              <a:rPr lang="en-US" sz="1200"/>
              <a:t>na</a:t>
            </a:r>
            <a:r>
              <a:rPr lang="en-US" sz="1200"/>
              <a:t> </a:t>
            </a:r>
            <a:r>
              <a:rPr lang="en-US" sz="1200"/>
              <a:t>rovnost</a:t>
            </a:r>
            <a:r>
              <a:rPr lang="en-US" sz="1200"/>
              <a:t>, aby </a:t>
            </a:r>
            <a:r>
              <a:rPr lang="en-US" sz="1200"/>
              <a:t>zajistila</a:t>
            </a:r>
            <a:r>
              <a:rPr lang="en-US" sz="1200"/>
              <a:t> </a:t>
            </a:r>
            <a:r>
              <a:rPr lang="en-US" sz="1200"/>
              <a:t>spravedlivý</a:t>
            </a:r>
            <a:r>
              <a:rPr lang="en-US" sz="1200"/>
              <a:t> </a:t>
            </a:r>
            <a:r>
              <a:rPr lang="en-US" sz="1200"/>
              <a:t>přístup</a:t>
            </a:r>
            <a:r>
              <a:rPr lang="en-US" sz="1200"/>
              <a:t> k </a:t>
            </a:r>
            <a:r>
              <a:rPr lang="en-US" sz="1200"/>
              <a:t>čistému</a:t>
            </a:r>
            <a:r>
              <a:rPr lang="en-US" sz="1200"/>
              <a:t> </a:t>
            </a:r>
            <a:r>
              <a:rPr lang="en-US" sz="1200"/>
              <a:t>životnímu</a:t>
            </a:r>
            <a:r>
              <a:rPr lang="en-US" sz="1200"/>
              <a:t> </a:t>
            </a:r>
            <a:r>
              <a:rPr lang="en-US" sz="1200"/>
              <a:t>prostředí</a:t>
            </a:r>
            <a:r>
              <a:rPr lang="en-US" sz="1200"/>
              <a:t> a </a:t>
            </a:r>
            <a:r>
              <a:rPr lang="en-US" sz="1200"/>
              <a:t>ochranu</a:t>
            </a:r>
            <a:r>
              <a:rPr lang="en-US" sz="1200"/>
              <a:t> </a:t>
            </a:r>
            <a:r>
              <a:rPr lang="en-US" sz="1200"/>
              <a:t>těch</a:t>
            </a:r>
            <a:r>
              <a:rPr lang="en-US" sz="1200"/>
              <a:t> </a:t>
            </a:r>
            <a:r>
              <a:rPr lang="en-US" sz="1200"/>
              <a:t>nejzranitelnějších</a:t>
            </a:r>
            <a:r>
              <a:rPr lang="en-US" sz="1200"/>
              <a:t>.</a:t>
            </a:r>
            <a:endParaRPr sz="1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4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937056" name="Google Shape;402;p30" descr="Obsah obrázku Lidská tvář, oblečení, osoba, venku&#10;&#10;Obsah generovaný pomocí AI může být nesprávný.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0" y="1532379"/>
            <a:ext cx="9144000" cy="3611121"/>
          </a:xfrm>
          <a:prstGeom prst="rect">
            <a:avLst/>
          </a:prstGeom>
          <a:noFill/>
          <a:ln>
            <a:noFill/>
          </a:ln>
        </p:spPr>
      </p:pic>
      <p:sp>
        <p:nvSpPr>
          <p:cNvPr id="1908530617" name="Google Shape;403;p30"/>
          <p:cNvSpPr/>
          <p:nvPr/>
        </p:nvSpPr>
        <p:spPr bwMode="auto">
          <a:xfrm rot="5400000">
            <a:off x="1261482" y="-1380427"/>
            <a:ext cx="6629402" cy="9182101"/>
          </a:xfrm>
          <a:prstGeom prst="rect">
            <a:avLst/>
          </a:prstGeom>
          <a:gradFill>
            <a:gsLst>
              <a:gs pos="0">
                <a:schemeClr val="lt1"/>
              </a:gs>
              <a:gs pos="28000">
                <a:srgbClr val="FFFFFF"/>
              </a:gs>
              <a:gs pos="47000">
                <a:srgbClr val="FFFFFF">
                  <a:alpha val="40784"/>
                </a:srgbClr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84834576" name="Google Shape;404;p30"/>
          <p:cNvSpPr txBox="1"/>
          <p:nvPr/>
        </p:nvSpPr>
        <p:spPr bwMode="auto">
          <a:xfrm>
            <a:off x="-52039" y="4028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Pochopení etické odpovědnosti a profesních rolí při řešení změny klimatu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15801102" name="Google Shape;405;p30"/>
          <p:cNvSpPr txBox="1"/>
          <p:nvPr/>
        </p:nvSpPr>
        <p:spPr bwMode="auto">
          <a:xfrm>
            <a:off x="230458" y="545215"/>
            <a:ext cx="8697900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defRPr/>
            </a:pPr>
            <a:r>
              <a:rPr lang="en-US" sz="1600">
                <a:latin typeface="Trebuchet MS"/>
                <a:ea typeface="Trebuchet MS"/>
                <a:cs typeface="Trebuchet MS"/>
              </a:rPr>
              <a:t>Změna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klimatu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představuje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jednu</a:t>
            </a:r>
            <a:r>
              <a:rPr lang="en-US" sz="1600">
                <a:latin typeface="Trebuchet MS"/>
                <a:ea typeface="Trebuchet MS"/>
                <a:cs typeface="Trebuchet MS"/>
              </a:rPr>
              <a:t> z </a:t>
            </a:r>
            <a:r>
              <a:rPr lang="en-US" sz="1600">
                <a:latin typeface="Trebuchet MS"/>
                <a:ea typeface="Trebuchet MS"/>
                <a:cs typeface="Trebuchet MS"/>
              </a:rPr>
              <a:t>největších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globálních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výzev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naší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doby</a:t>
            </a:r>
            <a:r>
              <a:rPr lang="en-US" sz="1600"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>
                <a:latin typeface="Trebuchet MS"/>
                <a:ea typeface="Trebuchet MS"/>
                <a:cs typeface="Trebuchet MS"/>
              </a:rPr>
              <a:t>její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řešení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vyžaduje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hluboký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závazek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nejen</a:t>
            </a:r>
            <a:r>
              <a:rPr lang="en-US" sz="1600">
                <a:latin typeface="Trebuchet MS"/>
                <a:ea typeface="Trebuchet MS"/>
                <a:cs typeface="Trebuchet MS"/>
              </a:rPr>
              <a:t> k </a:t>
            </a:r>
            <a:r>
              <a:rPr lang="en-US" sz="1600">
                <a:latin typeface="Trebuchet MS"/>
                <a:ea typeface="Trebuchet MS"/>
                <a:cs typeface="Trebuchet MS"/>
              </a:rPr>
              <a:t>vědecké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přesnosti</a:t>
            </a:r>
            <a:r>
              <a:rPr lang="en-US" sz="1600"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>
                <a:latin typeface="Trebuchet MS"/>
                <a:ea typeface="Trebuchet MS"/>
                <a:cs typeface="Trebuchet MS"/>
              </a:rPr>
              <a:t>efektivitě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politik</a:t>
            </a:r>
            <a:r>
              <a:rPr lang="en-US" sz="1600">
                <a:latin typeface="Trebuchet MS"/>
                <a:ea typeface="Trebuchet MS"/>
                <a:cs typeface="Trebuchet MS"/>
              </a:rPr>
              <a:t>, ale </a:t>
            </a:r>
            <a:r>
              <a:rPr lang="en-US" sz="1600">
                <a:latin typeface="Trebuchet MS"/>
                <a:ea typeface="Trebuchet MS"/>
                <a:cs typeface="Trebuchet MS"/>
              </a:rPr>
              <a:t>také</a:t>
            </a:r>
            <a:r>
              <a:rPr lang="en-US" sz="1600">
                <a:latin typeface="Trebuchet MS"/>
                <a:ea typeface="Trebuchet MS"/>
                <a:cs typeface="Trebuchet MS"/>
              </a:rPr>
              <a:t> k </a:t>
            </a:r>
            <a:r>
              <a:rPr lang="en-US" sz="1600" b="1">
                <a:latin typeface="Trebuchet MS"/>
                <a:ea typeface="Trebuchet MS"/>
                <a:cs typeface="Trebuchet MS"/>
              </a:rPr>
              <a:t>etické</a:t>
            </a:r>
            <a:r>
              <a:rPr lang="en-US" sz="1600" b="1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>
                <a:latin typeface="Trebuchet MS"/>
                <a:ea typeface="Trebuchet MS"/>
                <a:cs typeface="Trebuchet MS"/>
              </a:rPr>
              <a:t>integritě</a:t>
            </a:r>
            <a:r>
              <a:rPr lang="en-US" sz="1600" b="1"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1">
                <a:latin typeface="Trebuchet MS"/>
                <a:ea typeface="Trebuchet MS"/>
                <a:cs typeface="Trebuchet MS"/>
              </a:rPr>
              <a:t>profesionální</a:t>
            </a:r>
            <a:r>
              <a:rPr lang="en-US" sz="1600" b="1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>
                <a:latin typeface="Trebuchet MS"/>
                <a:ea typeface="Trebuchet MS"/>
                <a:cs typeface="Trebuchet MS"/>
              </a:rPr>
              <a:t>odpovědnosti</a:t>
            </a:r>
            <a:r>
              <a:rPr lang="en-US" sz="1600">
                <a:latin typeface="Trebuchet MS"/>
                <a:ea typeface="Trebuchet MS"/>
                <a:cs typeface="Trebuchet MS"/>
              </a:rPr>
              <a:t>.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endParaRPr lang="cs-CZ"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60796675" name="Google Shape;411;p31" descr="Obsah obrázku text, mapa&#10;&#10;Obsah generovaný pomocí AI může být nesprávný.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48513" y="1136236"/>
            <a:ext cx="8298852" cy="3560455"/>
          </a:xfrm>
          <a:prstGeom prst="rect">
            <a:avLst/>
          </a:prstGeom>
          <a:noFill/>
          <a:ln>
            <a:noFill/>
          </a:ln>
        </p:spPr>
      </p:pic>
      <p:sp>
        <p:nvSpPr>
          <p:cNvPr id="649973460" name="Google Shape;412;p31">
            <a:hlinkClick r:id="rId4"/>
          </p:cNvPr>
          <p:cNvSpPr txBox="1"/>
          <p:nvPr/>
        </p:nvSpPr>
        <p:spPr bwMode="auto">
          <a:xfrm>
            <a:off x="0" y="4824714"/>
            <a:ext cx="2624254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OurWorldinData, 2024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72085367" name="Google Shape;413;p31"/>
          <p:cNvSpPr txBox="1"/>
          <p:nvPr/>
        </p:nvSpPr>
        <p:spPr bwMode="auto">
          <a:xfrm>
            <a:off x="296863" y="300451"/>
            <a:ext cx="85629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 b="1" i="0" u="none" strike="noStrike" cap="none">
                <a:solidFill>
                  <a:srgbClr val="74ADD1"/>
                </a:solidFill>
                <a:latin typeface="Trebuchet MS"/>
                <a:ea typeface="Trebuchet MS"/>
                <a:cs typeface="Trebuchet MS"/>
              </a:rPr>
              <a:t>Lidé obecně považují změnu klimatu za vážnou hrozbu </a:t>
            </a:r>
            <a:r>
              <a:rPr lang="en-US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 domnívají se, že jejím původcem je člověk. Obavy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US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vysoké napříč zeměmi</a:t>
            </a:r>
            <a:r>
              <a:rPr lang="en-US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 i v zemi s nejnižší mírou souhlasu s tímto tvrzením souhlasilo </a:t>
            </a:r>
            <a:r>
              <a:rPr lang="en-US" sz="1600" b="1" i="0" u="none" strike="noStrike" cap="none">
                <a:solidFill>
                  <a:srgbClr val="74ADD1"/>
                </a:solidFill>
                <a:latin typeface="Trebuchet MS"/>
                <a:ea typeface="Trebuchet MS"/>
                <a:cs typeface="Trebuchet MS"/>
              </a:rPr>
              <a:t>73 % obyvatel</a:t>
            </a:r>
            <a:r>
              <a:rPr lang="en-US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296017290" name="Google Shape;414;p31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Pochopení etické odpovědnosti a profesních rolí při řešení změny klimatu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0226715" name="Google Shape;420;p32" descr="Obsah obrázku příroda, mrak, sníh, ledovec&#10;&#10;Obsah generovaný pomocí AI může být nesprávný.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0" y="571500"/>
            <a:ext cx="9144000" cy="45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8001890" name="Google Shape;421;p32"/>
          <p:cNvSpPr/>
          <p:nvPr/>
        </p:nvSpPr>
        <p:spPr bwMode="auto">
          <a:xfrm rot="5400000">
            <a:off x="2199642" y="-2199640"/>
            <a:ext cx="4744720" cy="9144001"/>
          </a:xfrm>
          <a:prstGeom prst="rect">
            <a:avLst/>
          </a:prstGeom>
          <a:gradFill>
            <a:gsLst>
              <a:gs pos="0">
                <a:schemeClr val="lt1"/>
              </a:gs>
              <a:gs pos="54000">
                <a:srgbClr val="FFFFFF"/>
              </a:gs>
              <a:gs pos="97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89429927" name="Google Shape;422;p32"/>
          <p:cNvSpPr/>
          <p:nvPr/>
        </p:nvSpPr>
        <p:spPr bwMode="auto">
          <a:xfrm>
            <a:off x="2485998" y="2341582"/>
            <a:ext cx="557162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4" tooltip=""/>
              </a:rPr>
              <a:t>Hannah Ritchie, OurWorldinData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2024</a:t>
            </a:r>
            <a:endParaRPr sz="1400" b="0" i="1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1570999000" name="Google Shape;423;p32"/>
          <p:cNvCxnSpPr/>
          <p:nvPr/>
        </p:nvCxnSpPr>
        <p:spPr bwMode="auto">
          <a:xfrm>
            <a:off x="5581649" y="2225711"/>
            <a:ext cx="2412423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sp>
        <p:nvSpPr>
          <p:cNvPr id="1945638502" name="Google Shape;424;p32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Pochopení etické odpovědnosti a profesních rolí při řešení změny klimat</a:t>
            </a: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34526909" name="Google Shape;425;p32"/>
          <p:cNvSpPr txBox="1"/>
          <p:nvPr/>
        </p:nvSpPr>
        <p:spPr bwMode="auto">
          <a:xfrm>
            <a:off x="148936" y="461826"/>
            <a:ext cx="88440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>
                <a:latin typeface="Trebuchet MS"/>
                <a:ea typeface="Trebuchet MS"/>
                <a:cs typeface="Trebuchet MS"/>
              </a:rPr>
              <a:t>Lidé</a:t>
            </a:r>
            <a:r>
              <a:rPr lang="en-US" sz="1600">
                <a:latin typeface="Trebuchet MS"/>
                <a:ea typeface="Trebuchet MS"/>
                <a:cs typeface="Trebuchet MS"/>
              </a:rPr>
              <a:t> po </a:t>
            </a:r>
            <a:r>
              <a:rPr lang="en-US" sz="1600">
                <a:latin typeface="Trebuchet MS"/>
                <a:ea typeface="Trebuchet MS"/>
                <a:cs typeface="Trebuchet MS"/>
              </a:rPr>
              <a:t>celém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světě</a:t>
            </a:r>
            <a:r>
              <a:rPr lang="en-US" sz="1600"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>
                <a:latin typeface="Trebuchet MS"/>
                <a:ea typeface="Trebuchet MS"/>
                <a:cs typeface="Trebuchet MS"/>
              </a:rPr>
              <a:t>napříč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politickým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spektrem</a:t>
            </a:r>
            <a:r>
              <a:rPr lang="en-US" sz="1600"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>
                <a:latin typeface="Trebuchet MS"/>
                <a:ea typeface="Trebuchet MS"/>
                <a:cs typeface="Trebuchet MS"/>
              </a:rPr>
              <a:t>podceňují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míru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podpory</a:t>
            </a:r>
            <a:r>
              <a:rPr lang="cs-CZ" sz="1600">
                <a:latin typeface="Trebuchet MS"/>
                <a:ea typeface="Trebuchet MS"/>
                <a:cs typeface="Trebuchet MS"/>
              </a:rPr>
              <a:t> pro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opatření</a:t>
            </a:r>
            <a:r>
              <a:rPr lang="en-US" sz="1600">
                <a:latin typeface="Trebuchet MS"/>
                <a:ea typeface="Trebuchet MS"/>
                <a:cs typeface="Trebuchet MS"/>
              </a:rPr>
              <a:t> v </a:t>
            </a:r>
            <a:r>
              <a:rPr lang="en-US" sz="1600">
                <a:latin typeface="Trebuchet MS"/>
                <a:ea typeface="Trebuchet MS"/>
                <a:cs typeface="Trebuchet MS"/>
              </a:rPr>
              <a:t>oblasti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klimatu</a:t>
            </a:r>
            <a:r>
              <a:rPr lang="en-US" sz="1600">
                <a:latin typeface="Trebuchet MS"/>
                <a:ea typeface="Trebuchet MS"/>
                <a:cs typeface="Trebuchet MS"/>
              </a:rPr>
              <a:t>.</a:t>
            </a:r>
            <a:endParaRPr sz="1600"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>
                <a:latin typeface="Trebuchet MS"/>
                <a:ea typeface="Trebuchet MS"/>
                <a:cs typeface="Trebuchet MS"/>
              </a:rPr>
              <a:t>Tato „</a:t>
            </a:r>
            <a:r>
              <a:rPr lang="en-US" sz="1600">
                <a:latin typeface="Trebuchet MS"/>
                <a:ea typeface="Trebuchet MS"/>
                <a:cs typeface="Trebuchet MS"/>
              </a:rPr>
              <a:t>mezera</a:t>
            </a:r>
            <a:r>
              <a:rPr lang="cs-CZ" sz="1600">
                <a:latin typeface="Trebuchet MS"/>
                <a:ea typeface="Trebuchet MS"/>
                <a:cs typeface="Trebuchet MS"/>
              </a:rPr>
              <a:t> ve vnímání</a:t>
            </a:r>
            <a:r>
              <a:rPr lang="en-US" sz="1600">
                <a:latin typeface="Trebuchet MS"/>
                <a:ea typeface="Trebuchet MS"/>
                <a:cs typeface="Trebuchet MS"/>
              </a:rPr>
              <a:t>“ je </a:t>
            </a:r>
            <a:r>
              <a:rPr lang="en-US" sz="1600">
                <a:latin typeface="Trebuchet MS"/>
                <a:ea typeface="Trebuchet MS"/>
                <a:cs typeface="Trebuchet MS"/>
              </a:rPr>
              <a:t>důležitá</a:t>
            </a:r>
            <a:r>
              <a:rPr lang="en-US" sz="1600">
                <a:latin typeface="Trebuchet MS"/>
                <a:ea typeface="Trebuchet MS"/>
                <a:cs typeface="Trebuchet MS"/>
              </a:rPr>
              <a:t>. </a:t>
            </a:r>
            <a:r>
              <a:rPr lang="en-US" sz="1600">
                <a:latin typeface="Trebuchet MS"/>
                <a:ea typeface="Trebuchet MS"/>
                <a:cs typeface="Trebuchet MS"/>
              </a:rPr>
              <a:t>Vlády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mění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svou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politiku</a:t>
            </a:r>
            <a:r>
              <a:rPr lang="en-US" sz="1600"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>
                <a:latin typeface="Trebuchet MS"/>
                <a:ea typeface="Trebuchet MS"/>
                <a:cs typeface="Trebuchet MS"/>
              </a:rPr>
              <a:t>pokud</a:t>
            </a:r>
            <a:r>
              <a:rPr lang="en-US" sz="1600">
                <a:latin typeface="Trebuchet MS"/>
                <a:ea typeface="Trebuchet MS"/>
                <a:cs typeface="Trebuchet MS"/>
              </a:rPr>
              <a:t> se </a:t>
            </a:r>
            <a:r>
              <a:rPr lang="en-US" sz="1600">
                <a:latin typeface="Trebuchet MS"/>
                <a:ea typeface="Trebuchet MS"/>
                <a:cs typeface="Trebuchet MS"/>
              </a:rPr>
              <a:t>domnívají</a:t>
            </a:r>
            <a:r>
              <a:rPr lang="en-US" sz="1600"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>
                <a:latin typeface="Trebuchet MS"/>
                <a:ea typeface="Trebuchet MS"/>
                <a:cs typeface="Trebuchet MS"/>
              </a:rPr>
              <a:t>že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mají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silnou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podporu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veřejnosti</a:t>
            </a:r>
            <a:r>
              <a:rPr lang="en-US" sz="1600">
                <a:latin typeface="Trebuchet MS"/>
                <a:ea typeface="Trebuchet MS"/>
                <a:cs typeface="Trebuchet MS"/>
              </a:rPr>
              <a:t>. </a:t>
            </a:r>
            <a:r>
              <a:rPr lang="en-US" sz="1600">
                <a:latin typeface="Trebuchet MS"/>
                <a:ea typeface="Trebuchet MS"/>
                <a:cs typeface="Trebuchet MS"/>
              </a:rPr>
              <a:t>Firmy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potřebují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vědět</a:t>
            </a:r>
            <a:r>
              <a:rPr lang="en-US" sz="1600"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>
                <a:latin typeface="Trebuchet MS"/>
                <a:ea typeface="Trebuchet MS"/>
                <a:cs typeface="Trebuchet MS"/>
              </a:rPr>
              <a:t>že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spotřebitelé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chtějí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cs-CZ" sz="1600">
                <a:latin typeface="Trebuchet MS"/>
                <a:ea typeface="Trebuchet MS"/>
                <a:cs typeface="Trebuchet MS"/>
              </a:rPr>
              <a:t>produkty s nízkou uhlíkovou stopou</a:t>
            </a:r>
            <a:r>
              <a:rPr lang="en-US" sz="1600"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>
                <a:latin typeface="Trebuchet MS"/>
                <a:ea typeface="Trebuchet MS"/>
                <a:cs typeface="Trebuchet MS"/>
              </a:rPr>
              <a:t>změny</a:t>
            </a:r>
            <a:r>
              <a:rPr lang="en-US" sz="1600">
                <a:latin typeface="Trebuchet MS"/>
                <a:ea typeface="Trebuchet MS"/>
                <a:cs typeface="Trebuchet MS"/>
              </a:rPr>
              <a:t> v </a:t>
            </a:r>
            <a:r>
              <a:rPr lang="en-US" sz="1600">
                <a:latin typeface="Trebuchet MS"/>
                <a:ea typeface="Trebuchet MS"/>
                <a:cs typeface="Trebuchet MS"/>
              </a:rPr>
              <a:t>podnikatelských</a:t>
            </a:r>
            <a:r>
              <a:rPr lang="en-US" sz="1600">
                <a:latin typeface="Trebuchet MS"/>
                <a:ea typeface="Trebuchet MS"/>
                <a:cs typeface="Trebuchet MS"/>
              </a:rPr>
              <a:t> p</a:t>
            </a:r>
            <a:r>
              <a:rPr lang="cs-CZ" sz="1600">
                <a:latin typeface="Trebuchet MS"/>
                <a:ea typeface="Trebuchet MS"/>
                <a:cs typeface="Trebuchet MS"/>
              </a:rPr>
              <a:t>ostupech</a:t>
            </a:r>
            <a:r>
              <a:rPr lang="en-US" sz="1600">
                <a:latin typeface="Trebuchet MS"/>
                <a:ea typeface="Trebuchet MS"/>
                <a:cs typeface="Trebuchet MS"/>
              </a:rPr>
              <a:t>. A </a:t>
            </a:r>
            <a:r>
              <a:rPr lang="cs-CZ" sz="1600">
                <a:latin typeface="Trebuchet MS"/>
                <a:ea typeface="Trebuchet MS"/>
                <a:cs typeface="Trebuchet MS"/>
              </a:rPr>
              <a:t>i my sami jsme </a:t>
            </a:r>
            <a:r>
              <a:rPr lang="en-US" sz="1600">
                <a:latin typeface="Trebuchet MS"/>
                <a:ea typeface="Trebuchet MS"/>
                <a:cs typeface="Trebuchet MS"/>
              </a:rPr>
              <a:t>ochotnější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cs-CZ" sz="1600">
                <a:latin typeface="Trebuchet MS"/>
                <a:ea typeface="Trebuchet MS"/>
                <a:cs typeface="Trebuchet MS"/>
              </a:rPr>
              <a:t>měnit své chování</a:t>
            </a:r>
            <a:r>
              <a:rPr lang="en-US" sz="1600"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>
                <a:latin typeface="Trebuchet MS"/>
                <a:ea typeface="Trebuchet MS"/>
                <a:cs typeface="Trebuchet MS"/>
              </a:rPr>
              <a:t>pokud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věříme</a:t>
            </a:r>
            <a:r>
              <a:rPr lang="en-US" sz="1600"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>
                <a:latin typeface="Trebuchet MS"/>
                <a:ea typeface="Trebuchet MS"/>
                <a:cs typeface="Trebuchet MS"/>
              </a:rPr>
              <a:t>že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totéž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udělají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i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ostatní</a:t>
            </a:r>
            <a:r>
              <a:rPr lang="en-US" sz="1600">
                <a:latin typeface="Trebuchet MS"/>
                <a:ea typeface="Trebuchet MS"/>
                <a:cs typeface="Trebuchet MS"/>
              </a:rPr>
              <a:t>.</a:t>
            </a:r>
            <a:endParaRPr sz="1600"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95147812" name="Google Shape;431;p33" descr="Obsah obrázku text, snímek obrazovky, Písmo, řada/pruh&#10;&#10;Obsah generovaný pomocí AI může být nesprávný."/>
          <p:cNvPicPr/>
          <p:nvPr/>
        </p:nvPicPr>
        <p:blipFill rotWithShape="1">
          <a:blip r:embed="rId3">
            <a:alphaModFix/>
          </a:blip>
          <a:srcRect l="0" t="0" r="-656" b="0"/>
          <a:stretch/>
        </p:blipFill>
        <p:spPr bwMode="auto">
          <a:xfrm>
            <a:off x="191700" y="1209544"/>
            <a:ext cx="8322651" cy="3456043"/>
          </a:xfrm>
          <a:prstGeom prst="rect">
            <a:avLst/>
          </a:prstGeom>
          <a:noFill/>
          <a:ln>
            <a:noFill/>
          </a:ln>
        </p:spPr>
      </p:pic>
      <p:sp>
        <p:nvSpPr>
          <p:cNvPr id="2102632639" name="Google Shape;432;p33">
            <a:hlinkClick r:id="rId4"/>
          </p:cNvPr>
          <p:cNvSpPr txBox="1"/>
          <p:nvPr/>
        </p:nvSpPr>
        <p:spPr bwMode="auto">
          <a:xfrm>
            <a:off x="-1" y="4824714"/>
            <a:ext cx="2170771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OurWorldinData, 2024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37689854" name="Google Shape;433;p33"/>
          <p:cNvSpPr txBox="1"/>
          <p:nvPr/>
        </p:nvSpPr>
        <p:spPr bwMode="auto">
          <a:xfrm>
            <a:off x="191700" y="343203"/>
            <a:ext cx="90081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Většina z nás má tendenci systematicky </a:t>
            </a:r>
            <a:r>
              <a:rPr lang="en-US" sz="1600">
                <a:latin typeface="Trebuchet MS"/>
                <a:ea typeface="Trebuchet MS"/>
                <a:cs typeface="Trebuchet MS"/>
              </a:rPr>
              <a:t>podceňovat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jak rozšířená podpora opatření v boji proti změně klimatu je. Účastníků se výzkumníci ptali, zda by byli ochotni věnovat 1 % svého příjmu na řešení změny klimatu. </a:t>
            </a:r>
            <a:r>
              <a:rPr lang="en-US" sz="1600" b="0" i="0" u="none" strike="noStrike" cap="none">
                <a:solidFill>
                  <a:srgbClr val="4B699C"/>
                </a:solidFill>
                <a:latin typeface="Trebuchet MS"/>
                <a:ea typeface="Trebuchet MS"/>
                <a:cs typeface="Trebuchet MS"/>
              </a:rPr>
              <a:t>V souboru zahrnujícím 125 zemí odpovědělo 69 % „ano“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631801763" name="Google Shape;434;p33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Pochopení etické odpovědnosti a profesních rolí při řešení změny klimatu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71009998" name="Google Shape;440;p34" descr="Obsah obrázku mrak, obloha, venku, Městská oblast&#10;&#10;Obsah generovaný pomocí AI může být nesprávný.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5608320" y="4762"/>
            <a:ext cx="3535680" cy="5138738"/>
          </a:xfrm>
          <a:prstGeom prst="rect">
            <a:avLst/>
          </a:prstGeom>
          <a:noFill/>
          <a:ln>
            <a:noFill/>
          </a:ln>
        </p:spPr>
      </p:pic>
      <p:sp>
        <p:nvSpPr>
          <p:cNvPr id="1478352484" name="Google Shape;441;p34"/>
          <p:cNvSpPr/>
          <p:nvPr/>
        </p:nvSpPr>
        <p:spPr bwMode="auto">
          <a:xfrm>
            <a:off x="5608320" y="0"/>
            <a:ext cx="2773680" cy="5143500"/>
          </a:xfrm>
          <a:prstGeom prst="rect">
            <a:avLst/>
          </a:prstGeom>
          <a:gradFill>
            <a:gsLst>
              <a:gs pos="0">
                <a:srgbClr val="FFFFFF"/>
              </a:gs>
              <a:gs pos="18000">
                <a:srgbClr val="FFFFFF"/>
              </a:gs>
              <a:gs pos="46000">
                <a:srgbClr val="FFFFFF">
                  <a:alpha val="77647"/>
                </a:srgbClr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58942653" name="Google Shape;442;p34">
            <a:hlinkClick r:id="rId4"/>
          </p:cNvPr>
          <p:cNvSpPr txBox="1"/>
          <p:nvPr/>
        </p:nvSpPr>
        <p:spPr bwMode="auto">
          <a:xfrm>
            <a:off x="0" y="4824714"/>
            <a:ext cx="3144644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OurWorldinData, 2024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47684909" name="Google Shape;443;p34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Pochopení etické odpovědnosti a profesních rolí při řešení změny klimatu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23074365" name="Google Shape;444;p34"/>
          <p:cNvSpPr txBox="1"/>
          <p:nvPr/>
        </p:nvSpPr>
        <p:spPr bwMode="auto">
          <a:xfrm>
            <a:off x="193287" y="497113"/>
            <a:ext cx="56277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Populace v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zemích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nízkými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středními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příjmy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cs-CZ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více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ochotn</a:t>
            </a:r>
            <a:r>
              <a:rPr lang="cs-CZ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é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přis</a:t>
            </a:r>
            <a:r>
              <a:rPr lang="en-US" sz="1600" b="1">
                <a:latin typeface="Trebuchet MS"/>
                <a:ea typeface="Trebuchet MS"/>
                <a:cs typeface="Trebuchet MS"/>
              </a:rPr>
              <a:t>pívat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než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ty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bohatých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zemích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Bangladéši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souhlasilo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83 % 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lidí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zatímco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ve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Velké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Británii 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nebo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 USA 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jen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48 %.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To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může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odrážet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úroveň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klimatického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pokud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je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vaše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živobytí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ohroženo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klimatickými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katastrofami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jste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ochotnější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obětovat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část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svého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příjmu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1127474" name="Google Shape;450;p35" descr="Obsah obrázku obloha, mrak, koule, venku&#10;&#10;Obsah generovaný pomocí AI může být nesprávný.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6108700" y="0"/>
            <a:ext cx="30353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1886196" name="Google Shape;451;p35"/>
          <p:cNvSpPr/>
          <p:nvPr/>
        </p:nvSpPr>
        <p:spPr bwMode="auto">
          <a:xfrm>
            <a:off x="5608320" y="0"/>
            <a:ext cx="3266440" cy="5143500"/>
          </a:xfrm>
          <a:prstGeom prst="rect">
            <a:avLst/>
          </a:prstGeom>
          <a:gradFill>
            <a:gsLst>
              <a:gs pos="0">
                <a:srgbClr val="FFFFFF"/>
              </a:gs>
              <a:gs pos="18000">
                <a:srgbClr val="FFFFFF"/>
              </a:gs>
              <a:gs pos="46000">
                <a:srgbClr val="FFFFFF">
                  <a:alpha val="77647"/>
                </a:srgbClr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42275208" name="Google Shape;452;p35"/>
          <p:cNvSpPr txBox="1">
            <a:spLocks noGrp="1"/>
          </p:cNvSpPr>
          <p:nvPr>
            <p:ph type="body" idx="1"/>
          </p:nvPr>
        </p:nvSpPr>
        <p:spPr bwMode="auto">
          <a:xfrm>
            <a:off x="157744" y="992632"/>
            <a:ext cx="6905624" cy="4187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500" b="1">
                <a:solidFill>
                  <a:srgbClr val="92D050"/>
                </a:solidFill>
              </a:rPr>
              <a:t>Mezigenerační</a:t>
            </a:r>
            <a:r>
              <a:rPr lang="en-US" sz="1500" b="1">
                <a:solidFill>
                  <a:srgbClr val="92D050"/>
                </a:solidFill>
              </a:rPr>
              <a:t> </a:t>
            </a:r>
            <a:r>
              <a:rPr lang="en-US" sz="1500" b="1">
                <a:solidFill>
                  <a:srgbClr val="92D050"/>
                </a:solidFill>
              </a:rPr>
              <a:t>spravedlnost</a:t>
            </a:r>
            <a:r>
              <a:rPr lang="en-US" sz="1500" b="1">
                <a:solidFill>
                  <a:srgbClr val="92D050"/>
                </a:solidFill>
              </a:rPr>
              <a:t>:</a:t>
            </a:r>
            <a:r>
              <a:rPr lang="en-US" sz="1500">
                <a:solidFill>
                  <a:srgbClr val="92D050"/>
                </a:solidFill>
              </a:rPr>
              <a:t> </a:t>
            </a:r>
            <a:r>
              <a:rPr lang="en-US" sz="1500">
                <a:solidFill>
                  <a:schemeClr val="dk2"/>
                </a:solidFill>
              </a:rPr>
              <a:t>Zajištění</a:t>
            </a:r>
            <a:r>
              <a:rPr lang="en-US" sz="1500">
                <a:solidFill>
                  <a:schemeClr val="dk2"/>
                </a:solidFill>
              </a:rPr>
              <a:t> </a:t>
            </a:r>
            <a:r>
              <a:rPr lang="en-US" sz="1500">
                <a:solidFill>
                  <a:schemeClr val="dk2"/>
                </a:solidFill>
              </a:rPr>
              <a:t>odolnosti</a:t>
            </a:r>
            <a:r>
              <a:rPr lang="en-US" sz="1500">
                <a:solidFill>
                  <a:schemeClr val="dk2"/>
                </a:solidFill>
              </a:rPr>
              <a:t> </a:t>
            </a:r>
            <a:r>
              <a:rPr lang="en-US" sz="1500">
                <a:solidFill>
                  <a:schemeClr val="dk2"/>
                </a:solidFill>
              </a:rPr>
              <a:t>vůči</a:t>
            </a:r>
            <a:r>
              <a:rPr lang="en-US" sz="1500">
                <a:solidFill>
                  <a:schemeClr val="dk2"/>
                </a:solidFill>
              </a:rPr>
              <a:t> </a:t>
            </a:r>
            <a:r>
              <a:rPr lang="en-US" sz="1500">
                <a:solidFill>
                  <a:schemeClr val="dk2"/>
                </a:solidFill>
              </a:rPr>
              <a:t>změně</a:t>
            </a:r>
            <a:r>
              <a:rPr lang="en-US" sz="1500">
                <a:solidFill>
                  <a:schemeClr val="dk2"/>
                </a:solidFill>
              </a:rPr>
              <a:t> </a:t>
            </a:r>
            <a:r>
              <a:rPr lang="en-US" sz="1500">
                <a:solidFill>
                  <a:schemeClr val="dk2"/>
                </a:solidFill>
              </a:rPr>
              <a:t>klimatu</a:t>
            </a:r>
            <a:r>
              <a:rPr lang="en-US" sz="1500">
                <a:solidFill>
                  <a:schemeClr val="dk2"/>
                </a:solidFill>
              </a:rPr>
              <a:t> </a:t>
            </a:r>
            <a:r>
              <a:rPr lang="en-US" sz="1500">
                <a:solidFill>
                  <a:schemeClr val="dk2"/>
                </a:solidFill>
              </a:rPr>
              <a:t>znamená</a:t>
            </a:r>
            <a:r>
              <a:rPr lang="en-US" sz="1500">
                <a:solidFill>
                  <a:schemeClr val="dk2"/>
                </a:solidFill>
              </a:rPr>
              <a:t> </a:t>
            </a:r>
            <a:r>
              <a:rPr lang="en-US" sz="1500">
                <a:solidFill>
                  <a:schemeClr val="dk2"/>
                </a:solidFill>
              </a:rPr>
              <a:t>chránit</a:t>
            </a:r>
            <a:r>
              <a:rPr lang="en-US" sz="1500">
                <a:solidFill>
                  <a:schemeClr val="dk2"/>
                </a:solidFill>
              </a:rPr>
              <a:t> </a:t>
            </a:r>
            <a:r>
              <a:rPr lang="en-US" sz="1500">
                <a:solidFill>
                  <a:schemeClr val="dk2"/>
                </a:solidFill>
              </a:rPr>
              <a:t>environmentální</a:t>
            </a:r>
            <a:r>
              <a:rPr lang="en-US" sz="1500">
                <a:solidFill>
                  <a:schemeClr val="dk2"/>
                </a:solidFill>
              </a:rPr>
              <a:t>, </a:t>
            </a:r>
            <a:r>
              <a:rPr lang="en-US" sz="1500">
                <a:solidFill>
                  <a:schemeClr val="dk2"/>
                </a:solidFill>
              </a:rPr>
              <a:t>sociální</a:t>
            </a:r>
            <a:r>
              <a:rPr lang="en-US" sz="1500">
                <a:solidFill>
                  <a:schemeClr val="dk2"/>
                </a:solidFill>
              </a:rPr>
              <a:t> a </a:t>
            </a:r>
            <a:r>
              <a:rPr lang="en-US" sz="1500">
                <a:solidFill>
                  <a:schemeClr val="dk2"/>
                </a:solidFill>
              </a:rPr>
              <a:t>ekonomické</a:t>
            </a:r>
            <a:r>
              <a:rPr lang="en-US" sz="1500">
                <a:solidFill>
                  <a:schemeClr val="dk2"/>
                </a:solidFill>
              </a:rPr>
              <a:t> </a:t>
            </a:r>
            <a:r>
              <a:rPr lang="en-US" sz="1500">
                <a:solidFill>
                  <a:schemeClr val="dk2"/>
                </a:solidFill>
              </a:rPr>
              <a:t>systémy</a:t>
            </a:r>
            <a:r>
              <a:rPr lang="en-US" sz="1500">
                <a:solidFill>
                  <a:schemeClr val="dk2"/>
                </a:solidFill>
              </a:rPr>
              <a:t> </a:t>
            </a:r>
            <a:r>
              <a:rPr lang="en-US" sz="1500">
                <a:solidFill>
                  <a:schemeClr val="dk2"/>
                </a:solidFill>
              </a:rPr>
              <a:t>tak</a:t>
            </a:r>
            <a:r>
              <a:rPr lang="en-US" sz="1500">
                <a:solidFill>
                  <a:schemeClr val="dk2"/>
                </a:solidFill>
              </a:rPr>
              <a:t>, aby </a:t>
            </a:r>
            <a:r>
              <a:rPr lang="en-US" sz="1500">
                <a:solidFill>
                  <a:schemeClr val="dk2"/>
                </a:solidFill>
              </a:rPr>
              <a:t>budoucí</a:t>
            </a:r>
            <a:r>
              <a:rPr lang="en-US" sz="1500">
                <a:solidFill>
                  <a:schemeClr val="dk2"/>
                </a:solidFill>
              </a:rPr>
              <a:t> </a:t>
            </a:r>
            <a:r>
              <a:rPr lang="en-US" sz="1500">
                <a:solidFill>
                  <a:schemeClr val="dk2"/>
                </a:solidFill>
              </a:rPr>
              <a:t>generace</a:t>
            </a:r>
            <a:r>
              <a:rPr lang="en-US" sz="1500">
                <a:solidFill>
                  <a:schemeClr val="dk2"/>
                </a:solidFill>
              </a:rPr>
              <a:t> </a:t>
            </a:r>
            <a:r>
              <a:rPr lang="en-US" sz="1500">
                <a:solidFill>
                  <a:schemeClr val="dk2"/>
                </a:solidFill>
              </a:rPr>
              <a:t>zdědily</a:t>
            </a:r>
            <a:r>
              <a:rPr lang="en-US" sz="1500">
                <a:solidFill>
                  <a:schemeClr val="dk2"/>
                </a:solidFill>
              </a:rPr>
              <a:t> </a:t>
            </a:r>
            <a:r>
              <a:rPr lang="en-US" sz="1500">
                <a:solidFill>
                  <a:schemeClr val="dk2"/>
                </a:solidFill>
              </a:rPr>
              <a:t>svět</a:t>
            </a:r>
            <a:r>
              <a:rPr lang="en-US" sz="1500">
                <a:solidFill>
                  <a:schemeClr val="dk2"/>
                </a:solidFill>
              </a:rPr>
              <a:t>, </a:t>
            </a:r>
            <a:r>
              <a:rPr lang="en-US" sz="1500">
                <a:solidFill>
                  <a:schemeClr val="dk2"/>
                </a:solidFill>
              </a:rPr>
              <a:t>který</a:t>
            </a:r>
            <a:r>
              <a:rPr lang="en-US" sz="1500">
                <a:solidFill>
                  <a:schemeClr val="dk2"/>
                </a:solidFill>
              </a:rPr>
              <a:t> </a:t>
            </a:r>
            <a:r>
              <a:rPr lang="en-US" sz="1500">
                <a:solidFill>
                  <a:schemeClr val="dk2"/>
                </a:solidFill>
              </a:rPr>
              <a:t>zůstane</a:t>
            </a:r>
            <a:r>
              <a:rPr lang="en-US" sz="1500">
                <a:solidFill>
                  <a:schemeClr val="dk2"/>
                </a:solidFill>
              </a:rPr>
              <a:t> </a:t>
            </a:r>
            <a:r>
              <a:rPr lang="en-US" sz="1500">
                <a:solidFill>
                  <a:schemeClr val="dk2"/>
                </a:solidFill>
              </a:rPr>
              <a:t>obyvatelný</a:t>
            </a:r>
            <a:r>
              <a:rPr lang="en-US" sz="1500">
                <a:solidFill>
                  <a:schemeClr val="dk2"/>
                </a:solidFill>
              </a:rPr>
              <a:t> a </a:t>
            </a:r>
            <a:r>
              <a:rPr lang="en-US" sz="1500">
                <a:solidFill>
                  <a:schemeClr val="dk2"/>
                </a:solidFill>
              </a:rPr>
              <a:t>přizpůsobi</a:t>
            </a:r>
            <a:r>
              <a:rPr lang="cs-CZ" sz="1500">
                <a:solidFill>
                  <a:schemeClr val="dk2"/>
                </a:solidFill>
              </a:rPr>
              <a:t>telný</a:t>
            </a:r>
            <a:r>
              <a:rPr lang="en-US" sz="1500">
                <a:solidFill>
                  <a:schemeClr val="dk2"/>
                </a:solidFill>
              </a:rPr>
              <a:t>.</a:t>
            </a:r>
            <a:endParaRPr sz="15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5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500" b="1">
                <a:solidFill>
                  <a:srgbClr val="92D050"/>
                </a:solidFill>
              </a:rPr>
              <a:t>Vnitrogenerační</a:t>
            </a:r>
            <a:r>
              <a:rPr lang="en-US" sz="1500" b="1">
                <a:solidFill>
                  <a:srgbClr val="92D050"/>
                </a:solidFill>
              </a:rPr>
              <a:t> </a:t>
            </a:r>
            <a:r>
              <a:rPr lang="en-US" sz="1500" b="1">
                <a:solidFill>
                  <a:srgbClr val="92D050"/>
                </a:solidFill>
              </a:rPr>
              <a:t>spravedlnost</a:t>
            </a:r>
            <a:r>
              <a:rPr lang="en-US" sz="1500" b="1">
                <a:solidFill>
                  <a:srgbClr val="92D050"/>
                </a:solidFill>
              </a:rPr>
              <a:t>: </a:t>
            </a:r>
            <a:r>
              <a:rPr lang="en-US" sz="1500"/>
              <a:t>Změna</a:t>
            </a:r>
            <a:r>
              <a:rPr lang="en-US" sz="1500"/>
              <a:t> </a:t>
            </a:r>
            <a:r>
              <a:rPr lang="en-US" sz="1500"/>
              <a:t>klimatu</a:t>
            </a:r>
            <a:r>
              <a:rPr lang="en-US" sz="1500"/>
              <a:t> </a:t>
            </a:r>
            <a:r>
              <a:rPr lang="en-US" sz="1500"/>
              <a:t>nepřiměřeně</a:t>
            </a:r>
            <a:r>
              <a:rPr lang="en-US" sz="1500"/>
              <a:t> </a:t>
            </a:r>
            <a:r>
              <a:rPr lang="en-US" sz="1500"/>
              <a:t>zasahuje</a:t>
            </a:r>
            <a:r>
              <a:rPr lang="en-US" sz="1500"/>
              <a:t> </a:t>
            </a:r>
            <a:r>
              <a:rPr lang="en-US" sz="1500"/>
              <a:t>zranitelné</a:t>
            </a:r>
            <a:r>
              <a:rPr lang="en-US" sz="1500"/>
              <a:t> populace. </a:t>
            </a:r>
            <a:r>
              <a:rPr lang="en-US" sz="1500"/>
              <a:t>Klimatické</a:t>
            </a:r>
            <a:r>
              <a:rPr lang="en-US" sz="1500"/>
              <a:t> </a:t>
            </a:r>
            <a:r>
              <a:rPr lang="en-US" sz="1500"/>
              <a:t>strategie</a:t>
            </a:r>
            <a:r>
              <a:rPr lang="en-US" sz="1500"/>
              <a:t> </a:t>
            </a:r>
            <a:r>
              <a:rPr lang="en-US" sz="1500"/>
              <a:t>musí</a:t>
            </a:r>
            <a:r>
              <a:rPr lang="en-US" sz="1500"/>
              <a:t> </a:t>
            </a:r>
            <a:r>
              <a:rPr lang="en-US" sz="1500"/>
              <a:t>zohledňovat</a:t>
            </a:r>
            <a:r>
              <a:rPr lang="en-US" sz="1500"/>
              <a:t> </a:t>
            </a:r>
            <a:r>
              <a:rPr lang="en-US" sz="1500"/>
              <a:t>sociální</a:t>
            </a:r>
            <a:r>
              <a:rPr lang="en-US" sz="1500"/>
              <a:t> </a:t>
            </a:r>
            <a:r>
              <a:rPr lang="en-US" sz="1500"/>
              <a:t>spravedlnost</a:t>
            </a:r>
            <a:r>
              <a:rPr lang="en-US" sz="1500"/>
              <a:t> a </a:t>
            </a:r>
            <a:r>
              <a:rPr lang="en-US" sz="1500"/>
              <a:t>zaměřit</a:t>
            </a:r>
            <a:r>
              <a:rPr lang="en-US" sz="1500"/>
              <a:t> se </a:t>
            </a:r>
            <a:r>
              <a:rPr lang="en-US" sz="1500"/>
              <a:t>na</a:t>
            </a:r>
            <a:r>
              <a:rPr lang="en-US" sz="1500"/>
              <a:t> </a:t>
            </a:r>
            <a:r>
              <a:rPr lang="en-US" sz="1500"/>
              <a:t>spravedlivé</a:t>
            </a:r>
            <a:r>
              <a:rPr lang="en-US" sz="1500"/>
              <a:t> </a:t>
            </a:r>
            <a:r>
              <a:rPr lang="en-US" sz="1500"/>
              <a:t>rozdělování</a:t>
            </a:r>
            <a:r>
              <a:rPr lang="en-US" sz="1500"/>
              <a:t> </a:t>
            </a:r>
            <a:r>
              <a:rPr lang="en-US" sz="1500"/>
              <a:t>rizik</a:t>
            </a:r>
            <a:r>
              <a:rPr lang="en-US" sz="1500"/>
              <a:t> a </a:t>
            </a:r>
            <a:r>
              <a:rPr lang="en-US" sz="1500"/>
              <a:t>zdrojů</a:t>
            </a:r>
            <a:r>
              <a:rPr lang="en-US" sz="1500"/>
              <a:t>.</a:t>
            </a:r>
            <a:endParaRPr sz="15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5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500" b="1">
                <a:solidFill>
                  <a:srgbClr val="92D050"/>
                </a:solidFill>
              </a:rPr>
              <a:t>Princip </a:t>
            </a:r>
            <a:r>
              <a:rPr lang="en-US" sz="1500" b="1">
                <a:solidFill>
                  <a:srgbClr val="92D050"/>
                </a:solidFill>
              </a:rPr>
              <a:t>předběžné</a:t>
            </a:r>
            <a:r>
              <a:rPr lang="en-US" sz="1500" b="1">
                <a:solidFill>
                  <a:srgbClr val="92D050"/>
                </a:solidFill>
              </a:rPr>
              <a:t> </a:t>
            </a:r>
            <a:r>
              <a:rPr lang="en-US" sz="1500" b="1">
                <a:solidFill>
                  <a:srgbClr val="92D050"/>
                </a:solidFill>
              </a:rPr>
              <a:t>opatrnosti</a:t>
            </a:r>
            <a:r>
              <a:rPr lang="en-US" sz="1500" b="1">
                <a:solidFill>
                  <a:srgbClr val="92D050"/>
                </a:solidFill>
              </a:rPr>
              <a:t>: </a:t>
            </a:r>
            <a:r>
              <a:rPr lang="en-US" sz="1500"/>
              <a:t>Tam, </a:t>
            </a:r>
            <a:r>
              <a:rPr lang="en-US" sz="1500"/>
              <a:t>kde</a:t>
            </a:r>
            <a:r>
              <a:rPr lang="en-US" sz="1500"/>
              <a:t> </a:t>
            </a:r>
            <a:r>
              <a:rPr lang="en-US" sz="1500"/>
              <a:t>jsou</a:t>
            </a:r>
            <a:r>
              <a:rPr lang="en-US" sz="1500"/>
              <a:t> </a:t>
            </a:r>
            <a:r>
              <a:rPr lang="en-US" sz="1500"/>
              <a:t>vědecké</a:t>
            </a:r>
            <a:r>
              <a:rPr lang="en-US" sz="1500"/>
              <a:t> </a:t>
            </a:r>
            <a:r>
              <a:rPr lang="en-US" sz="1500"/>
              <a:t>poznatky</a:t>
            </a:r>
            <a:r>
              <a:rPr lang="en-US" sz="1500"/>
              <a:t> </a:t>
            </a:r>
            <a:r>
              <a:rPr lang="en-US" sz="1500"/>
              <a:t>neúplné</a:t>
            </a:r>
            <a:r>
              <a:rPr lang="en-US" sz="1500"/>
              <a:t>, ale </a:t>
            </a:r>
            <a:r>
              <a:rPr lang="en-US" sz="1500"/>
              <a:t>riziko</a:t>
            </a:r>
            <a:r>
              <a:rPr lang="en-US" sz="1500"/>
              <a:t> </a:t>
            </a:r>
            <a:r>
              <a:rPr lang="en-US" sz="1500"/>
              <a:t>škody</a:t>
            </a:r>
            <a:r>
              <a:rPr lang="en-US" sz="1500"/>
              <a:t> </a:t>
            </a:r>
            <a:r>
              <a:rPr lang="en-US" sz="1500"/>
              <a:t>vysoké</a:t>
            </a:r>
            <a:r>
              <a:rPr lang="en-US" sz="1500"/>
              <a:t>, by </a:t>
            </a:r>
            <a:r>
              <a:rPr lang="en-US" sz="1500"/>
              <a:t>opatření</a:t>
            </a:r>
            <a:r>
              <a:rPr lang="en-US" sz="1500"/>
              <a:t> </a:t>
            </a:r>
            <a:r>
              <a:rPr lang="en-US" sz="1500"/>
              <a:t>měla</a:t>
            </a:r>
            <a:r>
              <a:rPr lang="en-US" sz="1500"/>
              <a:t> </a:t>
            </a:r>
            <a:r>
              <a:rPr lang="en-US" sz="1500"/>
              <a:t>vycházet</a:t>
            </a:r>
            <a:r>
              <a:rPr lang="en-US" sz="1500"/>
              <a:t> z </a:t>
            </a:r>
            <a:r>
              <a:rPr lang="en-US" sz="1500"/>
              <a:t>principu</a:t>
            </a:r>
            <a:r>
              <a:rPr lang="en-US" sz="1500"/>
              <a:t> </a:t>
            </a:r>
            <a:r>
              <a:rPr lang="en-US" sz="1500"/>
              <a:t>opatrnosti</a:t>
            </a:r>
            <a:r>
              <a:rPr lang="en-US" sz="1500"/>
              <a:t> a </a:t>
            </a:r>
            <a:r>
              <a:rPr lang="en-US" sz="1500"/>
              <a:t>řídit</a:t>
            </a:r>
            <a:r>
              <a:rPr lang="en-US" sz="1500"/>
              <a:t> </a:t>
            </a:r>
            <a:r>
              <a:rPr lang="en-US" sz="1500"/>
              <a:t>návrh</a:t>
            </a:r>
            <a:r>
              <a:rPr lang="en-US" sz="1500"/>
              <a:t>, </a:t>
            </a:r>
            <a:r>
              <a:rPr lang="en-US" sz="1500"/>
              <a:t>plánování</a:t>
            </a:r>
            <a:r>
              <a:rPr lang="en-US" sz="1500"/>
              <a:t> a </a:t>
            </a:r>
            <a:r>
              <a:rPr lang="en-US" sz="1500"/>
              <a:t>politiku</a:t>
            </a:r>
            <a:r>
              <a:rPr lang="en-US" sz="1500"/>
              <a:t>.</a:t>
            </a:r>
            <a:endParaRPr sz="15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500"/>
          </a:p>
          <a:p>
            <a:pPr lvl="0">
              <a:defRPr/>
            </a:pPr>
            <a:r>
              <a:rPr lang="en-US" sz="1500" b="1">
                <a:solidFill>
                  <a:schemeClr val="accent4"/>
                </a:solidFill>
              </a:rPr>
              <a:t>Odpovědnost</a:t>
            </a:r>
            <a:r>
              <a:rPr lang="en-US" sz="1500" b="1">
                <a:solidFill>
                  <a:schemeClr val="accent4"/>
                </a:solidFill>
              </a:rPr>
              <a:t>: </a:t>
            </a:r>
            <a:r>
              <a:rPr lang="en-US" sz="1500"/>
              <a:t>Rozvinuté</a:t>
            </a:r>
            <a:r>
              <a:rPr lang="en-US" sz="1500"/>
              <a:t> </a:t>
            </a:r>
            <a:r>
              <a:rPr lang="en-US" sz="1500"/>
              <a:t>země</a:t>
            </a:r>
            <a:r>
              <a:rPr lang="en-US" sz="1500"/>
              <a:t> a </a:t>
            </a:r>
            <a:r>
              <a:rPr lang="en-US" sz="1500"/>
              <a:t>velké</a:t>
            </a:r>
            <a:r>
              <a:rPr lang="en-US" sz="1500"/>
              <a:t> </a:t>
            </a:r>
            <a:r>
              <a:rPr lang="en-US" sz="1500"/>
              <a:t>korporace</a:t>
            </a:r>
            <a:r>
              <a:rPr lang="en-US" sz="1500"/>
              <a:t>, </a:t>
            </a:r>
            <a:r>
              <a:rPr lang="en-US" sz="1500"/>
              <a:t>které</a:t>
            </a:r>
            <a:r>
              <a:rPr lang="en-US" sz="1500"/>
              <a:t> </a:t>
            </a:r>
            <a:r>
              <a:rPr lang="en-US" sz="1500"/>
              <a:t>více</a:t>
            </a:r>
            <a:r>
              <a:rPr lang="en-US" sz="1500"/>
              <a:t> </a:t>
            </a:r>
            <a:r>
              <a:rPr lang="en-US" sz="1500"/>
              <a:t>přisp</a:t>
            </a:r>
            <a:r>
              <a:rPr lang="cs-CZ" sz="1500"/>
              <a:t>ívají</a:t>
            </a:r>
            <a:r>
              <a:rPr lang="en-US" sz="1500"/>
              <a:t> k </a:t>
            </a:r>
            <a:r>
              <a:rPr lang="en-US" sz="1500"/>
              <a:t>emisím</a:t>
            </a:r>
            <a:r>
              <a:rPr lang="en-US" sz="1500"/>
              <a:t>, </a:t>
            </a:r>
            <a:r>
              <a:rPr lang="en-US" sz="1500"/>
              <a:t>nesou</a:t>
            </a:r>
            <a:r>
              <a:rPr lang="en-US" sz="1500"/>
              <a:t> </a:t>
            </a:r>
            <a:r>
              <a:rPr lang="en-US" sz="1500"/>
              <a:t>větší</a:t>
            </a:r>
            <a:r>
              <a:rPr lang="en-US" sz="1500"/>
              <a:t> </a:t>
            </a:r>
            <a:r>
              <a:rPr lang="en-US" sz="1500"/>
              <a:t>odpovědnost</a:t>
            </a:r>
            <a:r>
              <a:rPr lang="en-US" sz="1500"/>
              <a:t>.</a:t>
            </a:r>
            <a:r>
              <a:rPr lang="cs-CZ" sz="1500"/>
              <a:t> Etické jednání v oblasti klimatu zahrnuje transparentní vykazování, uznání minulých škod a přijetí nápravných opatření.</a:t>
            </a:r>
            <a:r>
              <a:rPr lang="en-US" sz="1500"/>
              <a:t>  </a:t>
            </a:r>
            <a:endParaRPr sz="15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500"/>
          </a:p>
        </p:txBody>
      </p:sp>
      <p:sp>
        <p:nvSpPr>
          <p:cNvPr id="781976242" name="Google Shape;453;p35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  <a:defRPr/>
            </a:pPr>
            <a:r>
              <a:rPr lang="en-US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Etika klimatu </a:t>
            </a:r>
            <a:endParaRPr sz="20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547804460" name="Google Shape;454;p35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Pochopení etické odpovědnosti a profesních rolí při řešení změny klimatu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137768300" name="Google Shape;460;p36" descr="Obsah obrázku promoce, oblečení, budova, osoba&#10;&#10;Obsah generovaný pomocí AI může být nesprávný."/>
          <p:cNvPicPr/>
          <p:nvPr/>
        </p:nvPicPr>
        <p:blipFill rotWithShape="1">
          <a:blip r:embed="rId3">
            <a:alphaModFix/>
          </a:blip>
          <a:srcRect l="0" t="-4587" r="0" b="0"/>
          <a:stretch/>
        </p:blipFill>
        <p:spPr bwMode="auto">
          <a:xfrm>
            <a:off x="0" y="2571751"/>
            <a:ext cx="9144000" cy="25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1435694592" name="Google Shape;461;p36"/>
          <p:cNvSpPr/>
          <p:nvPr/>
        </p:nvSpPr>
        <p:spPr bwMode="auto">
          <a:xfrm rot="5400000">
            <a:off x="3518531" y="-946785"/>
            <a:ext cx="2106934" cy="9144001"/>
          </a:xfrm>
          <a:prstGeom prst="rect">
            <a:avLst/>
          </a:prstGeom>
          <a:gradFill>
            <a:gsLst>
              <a:gs pos="0">
                <a:schemeClr val="lt1"/>
              </a:gs>
              <a:gs pos="21000">
                <a:srgbClr val="FFFFFF"/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85346143" name="Google Shape;462;p36"/>
          <p:cNvSpPr txBox="1">
            <a:spLocks noGrp="1"/>
          </p:cNvSpPr>
          <p:nvPr>
            <p:ph type="body" idx="1"/>
          </p:nvPr>
        </p:nvSpPr>
        <p:spPr bwMode="auto">
          <a:xfrm>
            <a:off x="142875" y="1137949"/>
            <a:ext cx="8556625" cy="3155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600" b="1">
                <a:solidFill>
                  <a:srgbClr val="92D050"/>
                </a:solidFill>
              </a:rPr>
              <a:t>Vědci</a:t>
            </a:r>
            <a:r>
              <a:rPr lang="en-US" sz="1600" b="1">
                <a:solidFill>
                  <a:srgbClr val="92D050"/>
                </a:solidFill>
              </a:rPr>
              <a:t> a </a:t>
            </a:r>
            <a:r>
              <a:rPr lang="en-US" sz="1600" b="1">
                <a:solidFill>
                  <a:srgbClr val="92D050"/>
                </a:solidFill>
              </a:rPr>
              <a:t>výzkumníci</a:t>
            </a:r>
            <a:r>
              <a:rPr lang="en-US" sz="1600" b="1">
                <a:solidFill>
                  <a:srgbClr val="92D050"/>
                </a:solidFill>
              </a:rPr>
              <a:t>: </a:t>
            </a:r>
            <a:r>
              <a:rPr lang="en-US" sz="1600"/>
              <a:t>Komunikovat</a:t>
            </a:r>
            <a:r>
              <a:rPr lang="en-US" sz="1600"/>
              <a:t> </a:t>
            </a:r>
            <a:r>
              <a:rPr lang="en-US" sz="1600"/>
              <a:t>zjištění</a:t>
            </a:r>
            <a:r>
              <a:rPr lang="en-US" sz="1600"/>
              <a:t> </a:t>
            </a:r>
            <a:r>
              <a:rPr lang="en-US" sz="1600"/>
              <a:t>poctivě</a:t>
            </a:r>
            <a:r>
              <a:rPr lang="en-US" sz="1600"/>
              <a:t> a </a:t>
            </a:r>
            <a:r>
              <a:rPr lang="en-US" sz="1600"/>
              <a:t>srozumitelně</a:t>
            </a:r>
            <a:r>
              <a:rPr lang="en-US" sz="1600"/>
              <a:t>, bez </a:t>
            </a:r>
            <a:r>
              <a:rPr lang="en-US" sz="1600"/>
              <a:t>zveličování</a:t>
            </a:r>
            <a:r>
              <a:rPr lang="en-US" sz="1600"/>
              <a:t> </a:t>
            </a:r>
            <a:r>
              <a:rPr lang="en-US" sz="1600"/>
              <a:t>či</a:t>
            </a:r>
            <a:r>
              <a:rPr lang="en-US" sz="1600"/>
              <a:t> </a:t>
            </a:r>
            <a:r>
              <a:rPr lang="en-US" sz="1600"/>
              <a:t>zlehčování</a:t>
            </a:r>
            <a:r>
              <a:rPr lang="en-US" sz="1600"/>
              <a:t>. </a:t>
            </a:r>
            <a:r>
              <a:rPr lang="en-US" sz="1600"/>
              <a:t>Zajistit</a:t>
            </a:r>
            <a:r>
              <a:rPr lang="en-US" sz="1600"/>
              <a:t> </a:t>
            </a:r>
            <a:r>
              <a:rPr lang="en-US" sz="1600"/>
              <a:t>otevřený</a:t>
            </a:r>
            <a:r>
              <a:rPr lang="en-US" sz="1600"/>
              <a:t> </a:t>
            </a:r>
            <a:r>
              <a:rPr lang="en-US" sz="1600"/>
              <a:t>přístup</a:t>
            </a:r>
            <a:r>
              <a:rPr lang="en-US" sz="1600"/>
              <a:t> k </a:t>
            </a:r>
            <a:r>
              <a:rPr lang="en-US" sz="1600"/>
              <a:t>datům</a:t>
            </a:r>
            <a:r>
              <a:rPr lang="en-US" sz="1600"/>
              <a:t>, </a:t>
            </a:r>
            <a:r>
              <a:rPr lang="cs-CZ" sz="1600"/>
              <a:t>podporovat odborné </a:t>
            </a:r>
            <a:r>
              <a:rPr lang="en-US" sz="1600"/>
              <a:t>recenzní</a:t>
            </a:r>
            <a:r>
              <a:rPr lang="en-US" sz="1600"/>
              <a:t> </a:t>
            </a:r>
            <a:r>
              <a:rPr lang="en-US" sz="1600"/>
              <a:t>řízení</a:t>
            </a:r>
            <a:r>
              <a:rPr lang="en-US" sz="1600"/>
              <a:t> a </a:t>
            </a:r>
            <a:r>
              <a:rPr lang="en-US" sz="1600"/>
              <a:t>mezioborovou</a:t>
            </a:r>
            <a:r>
              <a:rPr lang="en-US" sz="1600"/>
              <a:t> </a:t>
            </a:r>
            <a:r>
              <a:rPr lang="en-US" sz="1600"/>
              <a:t>spolupráci</a:t>
            </a:r>
            <a:r>
              <a:rPr lang="en-US" sz="1600"/>
              <a:t>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6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600" b="1">
                <a:solidFill>
                  <a:srgbClr val="92D050"/>
                </a:solidFill>
              </a:rPr>
              <a:t>Akademická</a:t>
            </a:r>
            <a:r>
              <a:rPr lang="en-US" sz="1600" b="1">
                <a:solidFill>
                  <a:srgbClr val="92D050"/>
                </a:solidFill>
              </a:rPr>
              <a:t> </a:t>
            </a:r>
            <a:r>
              <a:rPr lang="en-US" sz="1600" b="1">
                <a:solidFill>
                  <a:srgbClr val="92D050"/>
                </a:solidFill>
              </a:rPr>
              <a:t>sféra</a:t>
            </a:r>
            <a:r>
              <a:rPr lang="en-US" sz="1600" b="1">
                <a:solidFill>
                  <a:srgbClr val="92D050"/>
                </a:solidFill>
              </a:rPr>
              <a:t>:</a:t>
            </a:r>
            <a:r>
              <a:rPr lang="en-US" sz="1600"/>
              <a:t> Jako </a:t>
            </a:r>
            <a:r>
              <a:rPr lang="en-US" sz="1600"/>
              <a:t>instituce</a:t>
            </a:r>
            <a:r>
              <a:rPr lang="en-US" sz="1600"/>
              <a:t> </a:t>
            </a:r>
            <a:r>
              <a:rPr lang="en-US" sz="1600"/>
              <a:t>poskytující</a:t>
            </a:r>
            <a:r>
              <a:rPr lang="en-US" sz="1600"/>
              <a:t> </a:t>
            </a:r>
            <a:r>
              <a:rPr lang="en-US" sz="1600"/>
              <a:t>nejvyšší</a:t>
            </a:r>
            <a:r>
              <a:rPr lang="en-US" sz="1600"/>
              <a:t> </a:t>
            </a:r>
            <a:r>
              <a:rPr lang="en-US" sz="1600"/>
              <a:t>úroveň</a:t>
            </a:r>
            <a:r>
              <a:rPr lang="en-US" sz="1600"/>
              <a:t> </a:t>
            </a:r>
            <a:r>
              <a:rPr lang="en-US" sz="1600"/>
              <a:t>vzdělání</a:t>
            </a:r>
            <a:r>
              <a:rPr lang="en-US" sz="1600"/>
              <a:t> a </a:t>
            </a:r>
            <a:r>
              <a:rPr lang="en-US" sz="1600"/>
              <a:t>propojující</a:t>
            </a:r>
            <a:r>
              <a:rPr lang="en-US" sz="1600"/>
              <a:t> </a:t>
            </a:r>
            <a:r>
              <a:rPr lang="en-US" sz="1600"/>
              <a:t>vědu</a:t>
            </a:r>
            <a:r>
              <a:rPr lang="en-US" sz="1600"/>
              <a:t> s </a:t>
            </a:r>
            <a:r>
              <a:rPr lang="en-US" sz="1600"/>
              <a:t>výzkumem</a:t>
            </a:r>
            <a:r>
              <a:rPr lang="en-US" sz="1600"/>
              <a:t> </a:t>
            </a:r>
            <a:r>
              <a:rPr lang="en-US" sz="1600"/>
              <a:t>nese</a:t>
            </a:r>
            <a:r>
              <a:rPr lang="en-US" sz="1600"/>
              <a:t> </a:t>
            </a:r>
            <a:r>
              <a:rPr lang="en-US" sz="1600"/>
              <a:t>univerzita</a:t>
            </a:r>
            <a:r>
              <a:rPr lang="en-US" sz="1600"/>
              <a:t> </a:t>
            </a:r>
            <a:r>
              <a:rPr lang="en-US" sz="1600"/>
              <a:t>odpovědnost</a:t>
            </a:r>
            <a:r>
              <a:rPr lang="en-US" sz="1600"/>
              <a:t> za </a:t>
            </a:r>
            <a:r>
              <a:rPr lang="en-US" sz="1600"/>
              <a:t>vzdělávání</a:t>
            </a:r>
            <a:r>
              <a:rPr lang="en-US" sz="1600"/>
              <a:t> v </a:t>
            </a:r>
            <a:r>
              <a:rPr lang="en-US" sz="1600"/>
              <a:t>oblasti</a:t>
            </a:r>
            <a:r>
              <a:rPr lang="en-US" sz="1600"/>
              <a:t> </a:t>
            </a:r>
            <a:r>
              <a:rPr lang="en-US" sz="1600"/>
              <a:t>udržitelnosti</a:t>
            </a:r>
            <a:r>
              <a:rPr lang="en-US" sz="1600"/>
              <a:t> a </a:t>
            </a:r>
            <a:r>
              <a:rPr lang="en-US" sz="1600"/>
              <a:t>využívání</a:t>
            </a:r>
            <a:r>
              <a:rPr lang="en-US" sz="1600"/>
              <a:t> </a:t>
            </a:r>
            <a:r>
              <a:rPr lang="en-US" sz="1600"/>
              <a:t>inovativních</a:t>
            </a:r>
            <a:r>
              <a:rPr lang="en-US" sz="1600"/>
              <a:t> </a:t>
            </a:r>
            <a:r>
              <a:rPr lang="en-US" sz="1600"/>
              <a:t>řešení</a:t>
            </a:r>
            <a:r>
              <a:rPr lang="en-US" sz="1600"/>
              <a:t> </a:t>
            </a:r>
            <a:r>
              <a:rPr lang="en-US" sz="1600"/>
              <a:t>globálních</a:t>
            </a:r>
            <a:r>
              <a:rPr lang="en-US" sz="1600"/>
              <a:t> </a:t>
            </a:r>
            <a:r>
              <a:rPr lang="en-US" sz="1600"/>
              <a:t>výzev</a:t>
            </a:r>
            <a:r>
              <a:rPr lang="en-US" sz="1600"/>
              <a:t>.</a:t>
            </a:r>
            <a:endParaRPr sz="1600">
              <a:solidFill>
                <a:schemeClr val="dk1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600" strike="sngStrike">
              <a:solidFill>
                <a:srgbClr val="FF0000"/>
              </a:solidFill>
            </a:endParaRPr>
          </a:p>
        </p:txBody>
      </p:sp>
      <p:sp>
        <p:nvSpPr>
          <p:cNvPr id="233261255" name="Google Shape;463;p36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Pochopení etické odpovědnosti a profesních rolí při řešení změny klimatu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37447687" name="Google Shape;464;p36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  <a:defRPr/>
            </a:pPr>
            <a:r>
              <a:rPr lang="en-US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Profesní odpovědnost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02343852" name="Google Shape;470;p37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4164626" y="2033592"/>
            <a:ext cx="4835612" cy="2979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1829054" name="Google Shape;471;p37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209550" y="3109906"/>
            <a:ext cx="3955076" cy="1650999"/>
          </a:xfrm>
          <a:prstGeom prst="rect">
            <a:avLst/>
          </a:prstGeom>
          <a:noFill/>
          <a:ln>
            <a:noFill/>
          </a:ln>
        </p:spPr>
      </p:pic>
      <p:sp>
        <p:nvSpPr>
          <p:cNvPr id="712873462" name="Google Shape;472;p37"/>
          <p:cNvSpPr/>
          <p:nvPr/>
        </p:nvSpPr>
        <p:spPr bwMode="auto">
          <a:xfrm>
            <a:off x="3781425" y="1985944"/>
            <a:ext cx="3028950" cy="1028700"/>
          </a:xfrm>
          <a:custGeom>
            <a:avLst/>
            <a:gdLst/>
            <a:ahLst/>
            <a:cxnLst/>
            <a:rect l="l" t="t" r="r" b="b"/>
            <a:pathLst>
              <a:path w="3028950" h="1028700" fill="norm" stroke="1" extrusionOk="0">
                <a:moveTo>
                  <a:pt x="104775" y="1028700"/>
                </a:moveTo>
                <a:lnTo>
                  <a:pt x="2171700" y="952500"/>
                </a:lnTo>
                <a:lnTo>
                  <a:pt x="3028950" y="704850"/>
                </a:lnTo>
                <a:lnTo>
                  <a:pt x="2971800" y="66675"/>
                </a:lnTo>
                <a:lnTo>
                  <a:pt x="0" y="0"/>
                </a:lnTo>
                <a:lnTo>
                  <a:pt x="104775" y="10287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704074" name="Google Shape;473;p37"/>
          <p:cNvSpPr txBox="1">
            <a:spLocks noGrp="1"/>
          </p:cNvSpPr>
          <p:nvPr>
            <p:ph type="body" idx="1"/>
          </p:nvPr>
        </p:nvSpPr>
        <p:spPr bwMode="auto">
          <a:xfrm>
            <a:off x="142875" y="974804"/>
            <a:ext cx="8556625" cy="3155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cs-CZ" sz="1600" b="1">
                <a:solidFill>
                  <a:srgbClr val="92D050"/>
                </a:solidFill>
              </a:rPr>
              <a:t>Soukromý</a:t>
            </a:r>
            <a:r>
              <a:rPr lang="en-US" sz="1600" b="1">
                <a:solidFill>
                  <a:srgbClr val="92D050"/>
                </a:solidFill>
              </a:rPr>
              <a:t> a </a:t>
            </a:r>
            <a:r>
              <a:rPr lang="en-US" sz="1600" b="1">
                <a:solidFill>
                  <a:srgbClr val="92D050"/>
                </a:solidFill>
              </a:rPr>
              <a:t>státní</a:t>
            </a:r>
            <a:r>
              <a:rPr lang="en-US" sz="1600" b="1">
                <a:solidFill>
                  <a:srgbClr val="92D050"/>
                </a:solidFill>
              </a:rPr>
              <a:t> </a:t>
            </a:r>
            <a:r>
              <a:rPr lang="en-US" sz="1600" b="1">
                <a:solidFill>
                  <a:srgbClr val="92D050"/>
                </a:solidFill>
              </a:rPr>
              <a:t>sektor</a:t>
            </a:r>
            <a:r>
              <a:rPr lang="en-US" sz="1600" b="1">
                <a:solidFill>
                  <a:srgbClr val="92D050"/>
                </a:solidFill>
              </a:rPr>
              <a:t>: </a:t>
            </a:r>
            <a:r>
              <a:rPr lang="en-US" sz="1600"/>
              <a:t>Snižovat</a:t>
            </a:r>
            <a:r>
              <a:rPr lang="en-US" sz="1600"/>
              <a:t> </a:t>
            </a:r>
            <a:r>
              <a:rPr lang="en-US" sz="1600"/>
              <a:t>dopady</a:t>
            </a:r>
            <a:r>
              <a:rPr lang="en-US" sz="1600"/>
              <a:t> </a:t>
            </a:r>
            <a:r>
              <a:rPr lang="en-US" sz="1600"/>
              <a:t>na</a:t>
            </a:r>
            <a:r>
              <a:rPr lang="en-US" sz="1600"/>
              <a:t> </a:t>
            </a:r>
            <a:r>
              <a:rPr lang="en-US" sz="1600"/>
              <a:t>životní</a:t>
            </a:r>
            <a:r>
              <a:rPr lang="en-US" sz="1600"/>
              <a:t> </a:t>
            </a:r>
            <a:r>
              <a:rPr lang="en-US" sz="1600"/>
              <a:t>prostředí</a:t>
            </a:r>
            <a:r>
              <a:rPr lang="en-US" sz="1600"/>
              <a:t> a </a:t>
            </a:r>
            <a:r>
              <a:rPr lang="en-US" sz="1600"/>
              <a:t>sladit</a:t>
            </a:r>
            <a:r>
              <a:rPr lang="en-US" sz="1600"/>
              <a:t> </a:t>
            </a:r>
            <a:r>
              <a:rPr lang="en-US" sz="1600"/>
              <a:t>provoz</a:t>
            </a:r>
            <a:r>
              <a:rPr lang="en-US" sz="1600"/>
              <a:t> s </a:t>
            </a:r>
            <a:r>
              <a:rPr lang="en-US" sz="1600"/>
              <a:t>vědecky</a:t>
            </a:r>
            <a:r>
              <a:rPr lang="en-US" sz="1600"/>
              <a:t> </a:t>
            </a:r>
            <a:r>
              <a:rPr lang="en-US" sz="1600"/>
              <a:t>podloženými</a:t>
            </a:r>
            <a:r>
              <a:rPr lang="en-US" sz="1600"/>
              <a:t> </a:t>
            </a:r>
            <a:r>
              <a:rPr lang="en-US" sz="1600"/>
              <a:t>klimatickými</a:t>
            </a:r>
            <a:r>
              <a:rPr lang="en-US" sz="1600"/>
              <a:t> </a:t>
            </a:r>
            <a:r>
              <a:rPr lang="en-US" sz="1600"/>
              <a:t>cíli</a:t>
            </a:r>
            <a:r>
              <a:rPr lang="en-US" sz="1600"/>
              <a:t>. </a:t>
            </a:r>
            <a:r>
              <a:rPr lang="en-US" sz="1600"/>
              <a:t>Podle</a:t>
            </a:r>
            <a:r>
              <a:rPr lang="en-US" sz="1600"/>
              <a:t> </a:t>
            </a:r>
            <a:r>
              <a:rPr lang="en-US" sz="1600"/>
              <a:t>databáze</a:t>
            </a:r>
            <a:r>
              <a:rPr lang="en-US" sz="1600"/>
              <a:t> Carbon Majors Database (CDP, 2017) </a:t>
            </a:r>
            <a:r>
              <a:rPr lang="cs-CZ" sz="1600"/>
              <a:t>je</a:t>
            </a:r>
            <a:r>
              <a:rPr lang="en-US" sz="1600"/>
              <a:t> 25 </a:t>
            </a:r>
            <a:r>
              <a:rPr lang="en-US" sz="1600"/>
              <a:t>korporátních</a:t>
            </a:r>
            <a:r>
              <a:rPr lang="en-US" sz="1600"/>
              <a:t> a </a:t>
            </a:r>
            <a:r>
              <a:rPr lang="en-US" sz="1600"/>
              <a:t>státních</a:t>
            </a:r>
            <a:r>
              <a:rPr lang="en-US" sz="1600"/>
              <a:t> </a:t>
            </a:r>
            <a:r>
              <a:rPr lang="en-US" sz="1600"/>
              <a:t>producentů</a:t>
            </a:r>
            <a:r>
              <a:rPr lang="en-US" sz="1600"/>
              <a:t> </a:t>
            </a:r>
            <a:r>
              <a:rPr lang="cs-CZ" sz="1600"/>
              <a:t>zodpovědných za</a:t>
            </a:r>
            <a:r>
              <a:rPr lang="en-US" sz="1600"/>
              <a:t> 51 % </a:t>
            </a:r>
            <a:r>
              <a:rPr lang="en-US" sz="1600"/>
              <a:t>celosvětových</a:t>
            </a:r>
            <a:r>
              <a:rPr lang="en-US" sz="1600"/>
              <a:t> </a:t>
            </a:r>
            <a:r>
              <a:rPr lang="en-US" sz="1600"/>
              <a:t>průmyslových</a:t>
            </a:r>
            <a:r>
              <a:rPr lang="en-US" sz="1600"/>
              <a:t> </a:t>
            </a:r>
            <a:r>
              <a:rPr lang="en-US" sz="1600"/>
              <a:t>emisí</a:t>
            </a:r>
            <a:r>
              <a:rPr lang="en-US" sz="1600"/>
              <a:t> </a:t>
            </a:r>
            <a:r>
              <a:rPr lang="en-US" sz="1600"/>
              <a:t>skleníkových</a:t>
            </a:r>
            <a:r>
              <a:rPr lang="en-US" sz="1600"/>
              <a:t> </a:t>
            </a:r>
            <a:r>
              <a:rPr lang="en-US" sz="1600"/>
              <a:t>plynů</a:t>
            </a:r>
            <a:r>
              <a:rPr lang="en-US" sz="1600"/>
              <a:t>. </a:t>
            </a:r>
            <a:r>
              <a:rPr lang="cs-CZ" sz="1600"/>
              <a:t>Všech</a:t>
            </a:r>
            <a:r>
              <a:rPr lang="en-US" sz="1600"/>
              <a:t> 100 </a:t>
            </a:r>
            <a:r>
              <a:rPr lang="en-US" sz="1600"/>
              <a:t>producentů</a:t>
            </a:r>
            <a:r>
              <a:rPr lang="en-US" sz="1600"/>
              <a:t> se </a:t>
            </a:r>
            <a:r>
              <a:rPr lang="en-US" sz="1600"/>
              <a:t>podílí</a:t>
            </a:r>
            <a:r>
              <a:rPr lang="en-US" sz="1600"/>
              <a:t> </a:t>
            </a:r>
            <a:r>
              <a:rPr lang="en-US" sz="1600"/>
              <a:t>na</a:t>
            </a:r>
            <a:r>
              <a:rPr lang="en-US" sz="1600"/>
              <a:t> 71 % </a:t>
            </a:r>
            <a:r>
              <a:rPr lang="en-US" sz="1600"/>
              <a:t>těchto</a:t>
            </a:r>
            <a:r>
              <a:rPr lang="en-US" sz="1600"/>
              <a:t> </a:t>
            </a:r>
            <a:r>
              <a:rPr lang="en-US" sz="1600"/>
              <a:t>emisí</a:t>
            </a:r>
            <a:r>
              <a:rPr lang="en-US" sz="1600"/>
              <a:t>.</a:t>
            </a:r>
            <a:endParaRPr sz="1600">
              <a:solidFill>
                <a:schemeClr val="dk1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600" b="1"/>
              <a:t>Osvědčené</a:t>
            </a:r>
            <a:r>
              <a:rPr lang="en-US" sz="1600" b="1"/>
              <a:t> </a:t>
            </a:r>
            <a:r>
              <a:rPr lang="en-US" sz="1600" b="1"/>
              <a:t>postupy</a:t>
            </a:r>
            <a:r>
              <a:rPr lang="en-US" sz="1600" b="1"/>
              <a:t>: </a:t>
            </a:r>
            <a:r>
              <a:rPr lang="en-US" sz="1600"/>
              <a:t>ESG reporting, </a:t>
            </a:r>
            <a:r>
              <a:rPr lang="en-US" sz="1600"/>
              <a:t>strategie</a:t>
            </a:r>
            <a:r>
              <a:rPr lang="en-US" sz="1600"/>
              <a:t> </a:t>
            </a:r>
            <a:r>
              <a:rPr lang="en-US" sz="1600"/>
              <a:t>dosažení</a:t>
            </a:r>
            <a:r>
              <a:rPr lang="en-US" sz="1600"/>
              <a:t> </a:t>
            </a:r>
            <a:r>
              <a:rPr lang="en-US" sz="1600"/>
              <a:t>uhlíkové</a:t>
            </a:r>
            <a:r>
              <a:rPr lang="en-US" sz="1600"/>
              <a:t> neutrality,</a:t>
            </a:r>
            <a:endParaRPr lang="cs-CZ" sz="16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600"/>
              <a:t> </a:t>
            </a:r>
            <a:r>
              <a:rPr lang="en-US" sz="1600"/>
              <a:t>udržitelné</a:t>
            </a:r>
            <a:r>
              <a:rPr lang="en-US" sz="1600"/>
              <a:t> </a:t>
            </a:r>
            <a:r>
              <a:rPr lang="en-US" sz="1600"/>
              <a:t>dodavatelské</a:t>
            </a:r>
            <a:r>
              <a:rPr lang="en-US" sz="1600"/>
              <a:t> </a:t>
            </a:r>
            <a:r>
              <a:rPr lang="en-US" sz="1600"/>
              <a:t>řetězce</a:t>
            </a:r>
            <a:r>
              <a:rPr lang="en-US" sz="1600"/>
              <a:t>. </a:t>
            </a:r>
            <a:endParaRPr sz="1600">
              <a:solidFill>
                <a:schemeClr val="dk1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600">
              <a:solidFill>
                <a:schemeClr val="dk1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600"/>
          </a:p>
        </p:txBody>
      </p:sp>
      <p:sp>
        <p:nvSpPr>
          <p:cNvPr id="666049708" name="Google Shape;474;p37">
            <a:hlinkClick r:id="rId5"/>
          </p:cNvPr>
          <p:cNvSpPr txBox="1"/>
          <p:nvPr/>
        </p:nvSpPr>
        <p:spPr bwMode="auto">
          <a:xfrm>
            <a:off x="0" y="4881890"/>
            <a:ext cx="3041073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CarbonMayors, 2017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12656193" name="Google Shape;475;p37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Pochopení etické odpovědnosti a profesních rolí při řešení změny klimatu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82187557" name="Google Shape;476;p37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  <a:defRPr/>
            </a:pPr>
            <a:r>
              <a:rPr lang="en-US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Profesní odpovědnost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66945873" name="Google Shape;482;p38"/>
          <p:cNvSpPr txBox="1">
            <a:spLocks noGrp="1"/>
          </p:cNvSpPr>
          <p:nvPr>
            <p:ph type="body" idx="1"/>
          </p:nvPr>
        </p:nvSpPr>
        <p:spPr bwMode="auto">
          <a:xfrm>
            <a:off x="142875" y="950913"/>
            <a:ext cx="8556625" cy="4017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600" b="1">
                <a:solidFill>
                  <a:srgbClr val="92D050"/>
                </a:solidFill>
              </a:rPr>
              <a:t>Tvůrci</a:t>
            </a:r>
            <a:r>
              <a:rPr lang="en-US" sz="1600" b="1">
                <a:solidFill>
                  <a:srgbClr val="92D050"/>
                </a:solidFill>
              </a:rPr>
              <a:t> </a:t>
            </a:r>
            <a:r>
              <a:rPr lang="en-US" sz="1600" b="1">
                <a:solidFill>
                  <a:srgbClr val="92D050"/>
                </a:solidFill>
              </a:rPr>
              <a:t>politik</a:t>
            </a:r>
            <a:r>
              <a:rPr lang="en-US" sz="1600" b="1">
                <a:solidFill>
                  <a:srgbClr val="92D050"/>
                </a:solidFill>
              </a:rPr>
              <a:t> a </a:t>
            </a:r>
            <a:r>
              <a:rPr lang="en-US" sz="1600" b="1">
                <a:solidFill>
                  <a:srgbClr val="92D050"/>
                </a:solidFill>
              </a:rPr>
              <a:t>veřejní</a:t>
            </a:r>
            <a:r>
              <a:rPr lang="en-US" sz="1600" b="1">
                <a:solidFill>
                  <a:srgbClr val="92D050"/>
                </a:solidFill>
              </a:rPr>
              <a:t> </a:t>
            </a:r>
            <a:r>
              <a:rPr lang="en-US" sz="1600" b="1">
                <a:solidFill>
                  <a:srgbClr val="92D050"/>
                </a:solidFill>
              </a:rPr>
              <a:t>činitelé</a:t>
            </a:r>
            <a:r>
              <a:rPr lang="en-US" sz="1600" b="1">
                <a:solidFill>
                  <a:srgbClr val="92D050"/>
                </a:solidFill>
              </a:rPr>
              <a:t>: </a:t>
            </a:r>
            <a:r>
              <a:rPr lang="en-US" sz="1600"/>
              <a:t>Jejich</a:t>
            </a:r>
            <a:r>
              <a:rPr lang="en-US" sz="1600"/>
              <a:t> </a:t>
            </a:r>
            <a:r>
              <a:rPr lang="en-US" sz="1600"/>
              <a:t>odpovědnost</a:t>
            </a:r>
            <a:r>
              <a:rPr lang="en-US" sz="1600"/>
              <a:t> </a:t>
            </a:r>
            <a:r>
              <a:rPr lang="en-US" sz="1600"/>
              <a:t>přesahuje</a:t>
            </a:r>
            <a:r>
              <a:rPr lang="en-US" sz="1600"/>
              <a:t> </a:t>
            </a:r>
            <a:r>
              <a:rPr lang="en-US" sz="1600"/>
              <a:t>rámec</a:t>
            </a:r>
            <a:r>
              <a:rPr lang="en-US" sz="1600"/>
              <a:t> </a:t>
            </a:r>
            <a:r>
              <a:rPr lang="en-US" sz="1600"/>
              <a:t>technické</a:t>
            </a:r>
            <a:r>
              <a:rPr lang="en-US" sz="1600"/>
              <a:t> </a:t>
            </a:r>
            <a:r>
              <a:rPr lang="en-US" sz="1600"/>
              <a:t>regulace</a:t>
            </a:r>
            <a:r>
              <a:rPr lang="en-US" sz="1600"/>
              <a:t> — </a:t>
            </a:r>
            <a:r>
              <a:rPr lang="en-US" sz="1600"/>
              <a:t>jsou</a:t>
            </a:r>
            <a:r>
              <a:rPr lang="en-US" sz="1600"/>
              <a:t> </a:t>
            </a:r>
            <a:r>
              <a:rPr lang="en-US" sz="1600"/>
              <a:t>etickými</a:t>
            </a:r>
            <a:r>
              <a:rPr lang="en-US" sz="1600"/>
              <a:t> </a:t>
            </a:r>
            <a:r>
              <a:rPr lang="en-US" sz="1600"/>
              <a:t>správci</a:t>
            </a:r>
            <a:r>
              <a:rPr lang="en-US" sz="1600"/>
              <a:t> </a:t>
            </a:r>
            <a:r>
              <a:rPr lang="en-US" sz="1600"/>
              <a:t>veřejného</a:t>
            </a:r>
            <a:r>
              <a:rPr lang="en-US" sz="1600"/>
              <a:t> </a:t>
            </a:r>
            <a:r>
              <a:rPr lang="en-US" sz="1600"/>
              <a:t>zájmu</a:t>
            </a:r>
            <a:r>
              <a:rPr lang="en-US" sz="1600"/>
              <a:t>, </a:t>
            </a:r>
            <a:r>
              <a:rPr lang="en-US" sz="1600"/>
              <a:t>architekty</a:t>
            </a:r>
            <a:r>
              <a:rPr lang="en-US" sz="1600"/>
              <a:t> </a:t>
            </a:r>
            <a:r>
              <a:rPr lang="en-US" sz="1600"/>
              <a:t>systémových</a:t>
            </a:r>
            <a:r>
              <a:rPr lang="en-US" sz="1600"/>
              <a:t> </a:t>
            </a:r>
            <a:r>
              <a:rPr lang="en-US" sz="1600"/>
              <a:t>změn</a:t>
            </a:r>
            <a:r>
              <a:rPr lang="en-US" sz="1600"/>
              <a:t> a </a:t>
            </a:r>
            <a:r>
              <a:rPr lang="en-US" sz="1600"/>
              <a:t>obhájci</a:t>
            </a:r>
            <a:r>
              <a:rPr lang="en-US" sz="1600"/>
              <a:t> </a:t>
            </a:r>
            <a:r>
              <a:rPr lang="en-US" sz="1600"/>
              <a:t>klimatické</a:t>
            </a:r>
            <a:r>
              <a:rPr lang="en-US" sz="1600"/>
              <a:t> </a:t>
            </a:r>
            <a:r>
              <a:rPr lang="en-US" sz="1600"/>
              <a:t>spravedlnosti</a:t>
            </a:r>
            <a:r>
              <a:rPr lang="en-US" sz="1600"/>
              <a:t>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600"/>
          </a:p>
          <a:p>
            <a:pPr marL="5143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Char char="•"/>
              <a:defRPr/>
            </a:pPr>
            <a:r>
              <a:rPr lang="en-US" sz="1600"/>
              <a:t>Jsou</a:t>
            </a:r>
            <a:r>
              <a:rPr lang="en-US" sz="1600"/>
              <a:t> </a:t>
            </a:r>
            <a:r>
              <a:rPr lang="en-US" sz="1600"/>
              <a:t>pověřeni</a:t>
            </a:r>
            <a:r>
              <a:rPr lang="en-US" sz="1600"/>
              <a:t> </a:t>
            </a:r>
            <a:r>
              <a:rPr lang="en-US" sz="1600"/>
              <a:t>ochranou</a:t>
            </a:r>
            <a:r>
              <a:rPr lang="en-US" sz="1600" b="1"/>
              <a:t> </a:t>
            </a:r>
            <a:r>
              <a:rPr lang="en-US" sz="1600" b="1">
                <a:solidFill>
                  <a:schemeClr val="accent4"/>
                </a:solidFill>
              </a:rPr>
              <a:t>zdraví</a:t>
            </a:r>
            <a:r>
              <a:rPr lang="en-US" sz="1600" b="1">
                <a:solidFill>
                  <a:schemeClr val="accent4"/>
                </a:solidFill>
              </a:rPr>
              <a:t>, </a:t>
            </a:r>
            <a:r>
              <a:rPr lang="en-US" sz="1600" b="1">
                <a:solidFill>
                  <a:schemeClr val="accent4"/>
                </a:solidFill>
              </a:rPr>
              <a:t>bezpečnosti</a:t>
            </a:r>
            <a:r>
              <a:rPr lang="en-US" sz="1600" b="1">
                <a:solidFill>
                  <a:schemeClr val="accent4"/>
                </a:solidFill>
              </a:rPr>
              <a:t> a </a:t>
            </a:r>
            <a:r>
              <a:rPr lang="en-US" sz="1600" b="1">
                <a:solidFill>
                  <a:schemeClr val="accent4"/>
                </a:solidFill>
              </a:rPr>
              <a:t>dlouhodobého</a:t>
            </a:r>
            <a:r>
              <a:rPr lang="en-US" sz="1600" b="1">
                <a:solidFill>
                  <a:schemeClr val="accent4"/>
                </a:solidFill>
              </a:rPr>
              <a:t> </a:t>
            </a:r>
            <a:r>
              <a:rPr lang="en-US" sz="1600" b="1">
                <a:solidFill>
                  <a:schemeClr val="accent4"/>
                </a:solidFill>
              </a:rPr>
              <a:t>blahobytu</a:t>
            </a:r>
            <a:r>
              <a:rPr lang="en-US" sz="1600" b="1">
                <a:solidFill>
                  <a:schemeClr val="accent4"/>
                </a:solidFill>
              </a:rPr>
              <a:t> </a:t>
            </a:r>
            <a:r>
              <a:rPr lang="en-US" sz="1600" b="1">
                <a:solidFill>
                  <a:schemeClr val="accent4"/>
                </a:solidFill>
              </a:rPr>
              <a:t>občanů</a:t>
            </a:r>
            <a:r>
              <a:rPr lang="en-US" sz="1600"/>
              <a:t>.</a:t>
            </a:r>
            <a:endParaRPr/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  <a:defRPr/>
            </a:pPr>
            <a:endParaRPr sz="1600"/>
          </a:p>
          <a:p>
            <a:pPr marL="5143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Char char="•"/>
              <a:defRPr/>
            </a:pPr>
            <a:r>
              <a:rPr lang="en-US" sz="1600"/>
              <a:t>Tvůrci</a:t>
            </a:r>
            <a:r>
              <a:rPr lang="en-US" sz="1600"/>
              <a:t> </a:t>
            </a:r>
            <a:r>
              <a:rPr lang="en-US" sz="1600"/>
              <a:t>politik</a:t>
            </a:r>
            <a:r>
              <a:rPr lang="en-US" sz="1600"/>
              <a:t> </a:t>
            </a:r>
            <a:r>
              <a:rPr lang="en-US" sz="1600"/>
              <a:t>musí</a:t>
            </a:r>
            <a:r>
              <a:rPr lang="en-US" sz="1600"/>
              <a:t> </a:t>
            </a:r>
            <a:r>
              <a:rPr lang="en-US" sz="1600"/>
              <a:t>zohledňovat</a:t>
            </a:r>
            <a:r>
              <a:rPr lang="en-US" sz="1600"/>
              <a:t> </a:t>
            </a:r>
            <a:r>
              <a:rPr lang="en-US" sz="1600" b="1">
                <a:solidFill>
                  <a:schemeClr val="accent4"/>
                </a:solidFill>
              </a:rPr>
              <a:t>dlouhodobé</a:t>
            </a:r>
            <a:r>
              <a:rPr lang="en-US" sz="1600" b="1">
                <a:solidFill>
                  <a:schemeClr val="accent4"/>
                </a:solidFill>
              </a:rPr>
              <a:t> </a:t>
            </a:r>
            <a:r>
              <a:rPr lang="en-US" sz="1600" b="1">
                <a:solidFill>
                  <a:schemeClr val="accent4"/>
                </a:solidFill>
              </a:rPr>
              <a:t>dopady</a:t>
            </a:r>
            <a:r>
              <a:rPr lang="en-US" sz="1600" b="1">
                <a:solidFill>
                  <a:schemeClr val="accent4"/>
                </a:solidFill>
              </a:rPr>
              <a:t> </a:t>
            </a:r>
            <a:r>
              <a:rPr lang="en-US" sz="1600" b="1">
                <a:solidFill>
                  <a:schemeClr val="accent4"/>
                </a:solidFill>
              </a:rPr>
              <a:t>zákonů</a:t>
            </a:r>
            <a:r>
              <a:rPr lang="en-US" sz="1600" b="1">
                <a:solidFill>
                  <a:schemeClr val="accent4"/>
                </a:solidFill>
              </a:rPr>
              <a:t>, </a:t>
            </a:r>
            <a:r>
              <a:rPr lang="en-US" sz="1600" b="1">
                <a:solidFill>
                  <a:schemeClr val="accent4"/>
                </a:solidFill>
              </a:rPr>
              <a:t>dotací</a:t>
            </a:r>
            <a:r>
              <a:rPr lang="en-US" sz="1600"/>
              <a:t>, </a:t>
            </a:r>
            <a:r>
              <a:rPr lang="en-US" sz="1600"/>
              <a:t>infrastruktury</a:t>
            </a:r>
            <a:r>
              <a:rPr lang="en-US" sz="1600"/>
              <a:t> a </a:t>
            </a:r>
            <a:r>
              <a:rPr lang="en-US" sz="1600"/>
              <a:t>plánů</a:t>
            </a:r>
            <a:r>
              <a:rPr lang="en-US" sz="1600"/>
              <a:t> </a:t>
            </a:r>
            <a:r>
              <a:rPr lang="en-US" sz="1600"/>
              <a:t>využití</a:t>
            </a:r>
            <a:r>
              <a:rPr lang="en-US" sz="1600"/>
              <a:t> </a:t>
            </a:r>
            <a:r>
              <a:rPr lang="en-US" sz="1600"/>
              <a:t>půdy</a:t>
            </a:r>
            <a:r>
              <a:rPr lang="en-US" sz="1600"/>
              <a:t>.</a:t>
            </a:r>
            <a:endParaRPr/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  <a:defRPr/>
            </a:pPr>
            <a:endParaRPr sz="1600">
              <a:solidFill>
                <a:schemeClr val="dk1"/>
              </a:solidFill>
            </a:endParaRPr>
          </a:p>
          <a:p>
            <a:pPr marL="5143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Char char="•"/>
              <a:defRPr/>
            </a:pPr>
            <a:r>
              <a:rPr lang="en-US" sz="1600"/>
              <a:t>Bohatší</a:t>
            </a:r>
            <a:r>
              <a:rPr lang="en-US" sz="1600"/>
              <a:t> </a:t>
            </a:r>
            <a:r>
              <a:rPr lang="en-US" sz="1600"/>
              <a:t>státy</a:t>
            </a:r>
            <a:r>
              <a:rPr lang="en-US" sz="1600"/>
              <a:t> a </a:t>
            </a:r>
            <a:r>
              <a:rPr lang="en-US" sz="1600"/>
              <a:t>vlády</a:t>
            </a:r>
            <a:r>
              <a:rPr lang="en-US" sz="1600"/>
              <a:t> </a:t>
            </a:r>
            <a:r>
              <a:rPr lang="en-US" sz="1600"/>
              <a:t>nesou</a:t>
            </a:r>
            <a:r>
              <a:rPr lang="en-US" sz="1600"/>
              <a:t> </a:t>
            </a:r>
            <a:r>
              <a:rPr lang="en-US" sz="1600" b="1">
                <a:solidFill>
                  <a:schemeClr val="accent4"/>
                </a:solidFill>
              </a:rPr>
              <a:t>větší</a:t>
            </a:r>
            <a:r>
              <a:rPr lang="en-US" sz="1600" b="1">
                <a:solidFill>
                  <a:schemeClr val="accent4"/>
                </a:solidFill>
              </a:rPr>
              <a:t> </a:t>
            </a:r>
            <a:r>
              <a:rPr lang="en-US" sz="1600" b="1">
                <a:solidFill>
                  <a:schemeClr val="accent4"/>
                </a:solidFill>
              </a:rPr>
              <a:t>břemeno</a:t>
            </a:r>
            <a:r>
              <a:rPr lang="en-US" sz="1600"/>
              <a:t> v </a:t>
            </a:r>
            <a:r>
              <a:rPr lang="en-US" sz="1600"/>
              <a:t>souladu</a:t>
            </a:r>
            <a:r>
              <a:rPr lang="en-US" sz="1600"/>
              <a:t> s </a:t>
            </a:r>
            <a:r>
              <a:rPr lang="en-US" sz="1600"/>
              <a:t>principem</a:t>
            </a:r>
            <a:r>
              <a:rPr lang="en-US" sz="1600"/>
              <a:t> </a:t>
            </a:r>
            <a:r>
              <a:rPr lang="en-US" sz="1600" i="1"/>
              <a:t>společné</a:t>
            </a:r>
            <a:r>
              <a:rPr lang="en-US" sz="1600" i="1"/>
              <a:t>, ale </a:t>
            </a:r>
            <a:r>
              <a:rPr lang="en-US" sz="1600" i="1"/>
              <a:t>rozdílné</a:t>
            </a:r>
            <a:r>
              <a:rPr lang="en-US" sz="1600" i="1"/>
              <a:t> </a:t>
            </a:r>
            <a:r>
              <a:rPr lang="en-US" sz="1600" i="1"/>
              <a:t>odpovědnosti</a:t>
            </a:r>
            <a:r>
              <a:rPr lang="en-US" sz="1600" i="1"/>
              <a:t> </a:t>
            </a:r>
            <a:r>
              <a:rPr lang="en-US" sz="1600"/>
              <a:t>(UNFCCC).</a:t>
            </a:r>
            <a:endParaRPr/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  <a:defRPr/>
            </a:pPr>
            <a:endParaRPr sz="1600"/>
          </a:p>
          <a:p>
            <a:pPr marL="5143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Char char="•"/>
              <a:defRPr/>
            </a:pPr>
            <a:r>
              <a:rPr lang="en-US" sz="1600"/>
              <a:t>Mají</a:t>
            </a:r>
            <a:r>
              <a:rPr lang="en-US" sz="1600"/>
              <a:t> </a:t>
            </a:r>
            <a:r>
              <a:rPr lang="en-US" sz="1600"/>
              <a:t>využívat</a:t>
            </a:r>
            <a:r>
              <a:rPr lang="en-US" sz="1600"/>
              <a:t> </a:t>
            </a:r>
            <a:r>
              <a:rPr lang="en-US" sz="1600" b="1">
                <a:solidFill>
                  <a:schemeClr val="accent4"/>
                </a:solidFill>
              </a:rPr>
              <a:t>nejlepší</a:t>
            </a:r>
            <a:r>
              <a:rPr lang="en-US" sz="1600" b="1">
                <a:solidFill>
                  <a:schemeClr val="accent4"/>
                </a:solidFill>
              </a:rPr>
              <a:t> </a:t>
            </a:r>
            <a:r>
              <a:rPr lang="en-US" sz="1600" b="1">
                <a:solidFill>
                  <a:schemeClr val="accent4"/>
                </a:solidFill>
              </a:rPr>
              <a:t>dostupné</a:t>
            </a:r>
            <a:r>
              <a:rPr lang="en-US" sz="1600" b="1">
                <a:solidFill>
                  <a:schemeClr val="accent4"/>
                </a:solidFill>
              </a:rPr>
              <a:t> </a:t>
            </a:r>
            <a:r>
              <a:rPr lang="en-US" sz="1600" b="1">
                <a:solidFill>
                  <a:schemeClr val="accent4"/>
                </a:solidFill>
              </a:rPr>
              <a:t>vědecké</a:t>
            </a:r>
            <a:r>
              <a:rPr lang="en-US" sz="1600" b="1">
                <a:solidFill>
                  <a:schemeClr val="accent4"/>
                </a:solidFill>
              </a:rPr>
              <a:t> </a:t>
            </a:r>
            <a:r>
              <a:rPr lang="en-US" sz="1600" b="1">
                <a:solidFill>
                  <a:schemeClr val="accent4"/>
                </a:solidFill>
              </a:rPr>
              <a:t>poznatky</a:t>
            </a:r>
            <a:r>
              <a:rPr lang="en-US" sz="1600" b="1">
                <a:solidFill>
                  <a:schemeClr val="accent4"/>
                </a:solidFill>
              </a:rPr>
              <a:t> </a:t>
            </a:r>
            <a:r>
              <a:rPr lang="en-US" sz="1600"/>
              <a:t>od IPCC, </a:t>
            </a:r>
            <a:r>
              <a:rPr lang="en-US" sz="1600"/>
              <a:t>národních</a:t>
            </a:r>
            <a:r>
              <a:rPr lang="en-US" sz="1600"/>
              <a:t> </a:t>
            </a:r>
            <a:r>
              <a:rPr lang="en-US" sz="1600"/>
              <a:t>akademií</a:t>
            </a:r>
            <a:r>
              <a:rPr lang="en-US" sz="1600"/>
              <a:t> a </a:t>
            </a:r>
            <a:r>
              <a:rPr lang="en-US" sz="1600"/>
              <a:t>klimatologů</a:t>
            </a:r>
            <a:r>
              <a:rPr lang="en-US" sz="1600"/>
              <a:t>. </a:t>
            </a:r>
            <a:endParaRPr/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  <a:defRPr/>
            </a:pPr>
            <a:endParaRPr sz="1600"/>
          </a:p>
          <a:p>
            <a:pPr marL="5143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Char char="•"/>
              <a:defRPr/>
            </a:pPr>
            <a:r>
              <a:rPr lang="en-US" sz="1600"/>
              <a:t>Odolávat</a:t>
            </a:r>
            <a:r>
              <a:rPr lang="en-US" sz="1600"/>
              <a:t> </a:t>
            </a:r>
            <a:r>
              <a:rPr lang="en-US" sz="1600"/>
              <a:t>politickým</a:t>
            </a:r>
            <a:r>
              <a:rPr lang="en-US" sz="1600"/>
              <a:t> </a:t>
            </a:r>
            <a:r>
              <a:rPr lang="en-US" sz="1600"/>
              <a:t>tlakům</a:t>
            </a:r>
            <a:r>
              <a:rPr lang="en-US" sz="1600"/>
              <a:t> </a:t>
            </a:r>
            <a:r>
              <a:rPr lang="en-US" sz="1600"/>
              <a:t>na</a:t>
            </a:r>
            <a:r>
              <a:rPr lang="en-US" sz="1600"/>
              <a:t> </a:t>
            </a:r>
            <a:r>
              <a:rPr lang="en-US" sz="1600"/>
              <a:t>oddalování</a:t>
            </a:r>
            <a:r>
              <a:rPr lang="en-US" sz="1600"/>
              <a:t>, </a:t>
            </a:r>
            <a:r>
              <a:rPr lang="en-US" sz="1600"/>
              <a:t>popírání</a:t>
            </a:r>
            <a:r>
              <a:rPr lang="en-US" sz="1600"/>
              <a:t> </a:t>
            </a:r>
            <a:r>
              <a:rPr lang="en-US" sz="1600"/>
              <a:t>či</a:t>
            </a:r>
            <a:r>
              <a:rPr lang="en-US" sz="1600"/>
              <a:t> </a:t>
            </a:r>
            <a:r>
              <a:rPr lang="en-US" sz="1600"/>
              <a:t>zkreslování</a:t>
            </a:r>
            <a:r>
              <a:rPr lang="en-US" sz="1600"/>
              <a:t> </a:t>
            </a:r>
            <a:r>
              <a:rPr lang="en-US" sz="1600"/>
              <a:t>vědeckých</a:t>
            </a:r>
            <a:r>
              <a:rPr lang="en-US" sz="1600"/>
              <a:t> </a:t>
            </a:r>
            <a:r>
              <a:rPr lang="en-US" sz="1600"/>
              <a:t>faktů</a:t>
            </a:r>
            <a:r>
              <a:rPr lang="en-US" sz="1600"/>
              <a:t>. </a:t>
            </a:r>
            <a:endParaRPr sz="1600"/>
          </a:p>
        </p:txBody>
      </p:sp>
      <p:sp>
        <p:nvSpPr>
          <p:cNvPr id="2040550664" name="Google Shape;483;p38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Pochopení etické odpovědnosti a profesních rolí při řešení změny klimatu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24727785" name="Google Shape;484;p38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  <a:defRPr/>
            </a:pPr>
            <a:r>
              <a:rPr lang="en-US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Profesní odpovědnost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99991473" name="Google Shape;490;p39" descr="Obsah obrázku text, mapa, atlas&#10;&#10;Obsah generovaný pomocí AI může být nesprávný.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614688" y="1326531"/>
            <a:ext cx="7697484" cy="3443202"/>
          </a:xfrm>
          <a:prstGeom prst="rect">
            <a:avLst/>
          </a:prstGeom>
          <a:noFill/>
          <a:ln>
            <a:noFill/>
          </a:ln>
        </p:spPr>
      </p:pic>
      <p:sp>
        <p:nvSpPr>
          <p:cNvPr id="226794496" name="Google Shape;491;p39">
            <a:hlinkClick r:id="rId4"/>
          </p:cNvPr>
          <p:cNvSpPr txBox="1"/>
          <p:nvPr/>
        </p:nvSpPr>
        <p:spPr bwMode="auto">
          <a:xfrm>
            <a:off x="0" y="4881890"/>
            <a:ext cx="2624254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OurWorldinData, 2024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69881667" name="Google Shape;492;p39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Pochopení etické odpovědnosti a profesních rolí při řešení změny klimatu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98506994" name="Google Shape;493;p39"/>
          <p:cNvSpPr txBox="1"/>
          <p:nvPr/>
        </p:nvSpPr>
        <p:spPr bwMode="auto">
          <a:xfrm>
            <a:off x="52039" y="358378"/>
            <a:ext cx="89508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Článek publikovaný v časopise Nature Climate Change zjistil obdobně vysokou podporu politických změn. Peter Andre a kol. (2024) provedli průzkum mezi téměř 130 000 jedinci ve 125 zemích. </a:t>
            </a:r>
            <a:r>
              <a:rPr lang="en-US" sz="1600" b="1" i="0" u="none" strike="noStrike" cap="none">
                <a:solidFill>
                  <a:srgbClr val="4D9221"/>
                </a:solidFill>
                <a:latin typeface="Trebuchet MS"/>
                <a:ea typeface="Trebuchet MS"/>
                <a:cs typeface="Trebuchet MS"/>
              </a:rPr>
              <a:t>Podpora politických opatření</a:t>
            </a:r>
            <a:r>
              <a:rPr lang="en-US" sz="1600" b="0" i="0" u="none" strike="noStrike" cap="none">
                <a:solidFill>
                  <a:srgbClr val="4D922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byla po celém světě silná.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0559037" name="Google Shape;499;p40"/>
          <p:cNvSpPr txBox="1">
            <a:spLocks noGrp="1"/>
          </p:cNvSpPr>
          <p:nvPr>
            <p:ph type="body" idx="1"/>
          </p:nvPr>
        </p:nvSpPr>
        <p:spPr bwMode="auto">
          <a:xfrm>
            <a:off x="142875" y="1188882"/>
            <a:ext cx="8556625" cy="3155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600" b="1">
                <a:solidFill>
                  <a:srgbClr val="92D050"/>
                </a:solidFill>
              </a:rPr>
              <a:t>Architekti</a:t>
            </a:r>
            <a:r>
              <a:rPr lang="en-US" sz="1600" b="1">
                <a:solidFill>
                  <a:srgbClr val="92D050"/>
                </a:solidFill>
              </a:rPr>
              <a:t>:</a:t>
            </a:r>
            <a:r>
              <a:rPr lang="en-US" sz="1600" b="1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Hrají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klíčovou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roli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při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navrhování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staveb</a:t>
            </a:r>
            <a:r>
              <a:rPr lang="en-US" sz="1600">
                <a:solidFill>
                  <a:schemeClr val="dk2"/>
                </a:solidFill>
              </a:rPr>
              <a:t>, </a:t>
            </a:r>
            <a:r>
              <a:rPr lang="en-US" sz="1600">
                <a:solidFill>
                  <a:schemeClr val="dk2"/>
                </a:solidFill>
              </a:rPr>
              <a:t>které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nejen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snižují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emise</a:t>
            </a:r>
            <a:r>
              <a:rPr lang="en-US" sz="1600">
                <a:solidFill>
                  <a:schemeClr val="dk2"/>
                </a:solidFill>
              </a:rPr>
              <a:t>, ale </a:t>
            </a:r>
            <a:r>
              <a:rPr lang="en-US" sz="1600">
                <a:solidFill>
                  <a:schemeClr val="dk2"/>
                </a:solidFill>
              </a:rPr>
              <a:t>zároveň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dokáží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odolávat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dopadům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změny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klimatu</a:t>
            </a:r>
            <a:r>
              <a:rPr lang="en-US" sz="1600">
                <a:solidFill>
                  <a:schemeClr val="dk2"/>
                </a:solidFill>
              </a:rPr>
              <a:t> (</a:t>
            </a:r>
            <a:r>
              <a:rPr lang="en-US" sz="1600">
                <a:solidFill>
                  <a:schemeClr val="dk2"/>
                </a:solidFill>
              </a:rPr>
              <a:t>např</a:t>
            </a:r>
            <a:r>
              <a:rPr lang="en-US" sz="1600">
                <a:solidFill>
                  <a:schemeClr val="dk2"/>
                </a:solidFill>
              </a:rPr>
              <a:t>. </a:t>
            </a:r>
            <a:r>
              <a:rPr lang="en-US" sz="1600">
                <a:solidFill>
                  <a:schemeClr val="dk2"/>
                </a:solidFill>
              </a:rPr>
              <a:t>povodním</a:t>
            </a:r>
            <a:r>
              <a:rPr lang="en-US" sz="1600">
                <a:solidFill>
                  <a:schemeClr val="dk2"/>
                </a:solidFill>
              </a:rPr>
              <a:t>, </a:t>
            </a:r>
            <a:r>
              <a:rPr lang="en-US" sz="1600">
                <a:solidFill>
                  <a:schemeClr val="dk2"/>
                </a:solidFill>
              </a:rPr>
              <a:t>vlnám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veder</a:t>
            </a:r>
            <a:r>
              <a:rPr lang="en-US" sz="1600">
                <a:solidFill>
                  <a:schemeClr val="dk2"/>
                </a:solidFill>
              </a:rPr>
              <a:t>).</a:t>
            </a:r>
            <a:endParaRPr sz="16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6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cs-CZ" sz="1600" b="1">
                <a:solidFill>
                  <a:srgbClr val="92D050"/>
                </a:solidFill>
              </a:rPr>
              <a:t>Územní </a:t>
            </a:r>
            <a:r>
              <a:rPr lang="en-US" sz="1600" b="1">
                <a:solidFill>
                  <a:srgbClr val="92D050"/>
                </a:solidFill>
              </a:rPr>
              <a:t>plánov</a:t>
            </a:r>
            <a:r>
              <a:rPr lang="cs-CZ" sz="1600" b="1">
                <a:solidFill>
                  <a:srgbClr val="92D050"/>
                </a:solidFill>
              </a:rPr>
              <a:t>ání</a:t>
            </a:r>
            <a:r>
              <a:rPr lang="en-US" sz="1600" b="1">
                <a:solidFill>
                  <a:srgbClr val="92D050"/>
                </a:solidFill>
              </a:rPr>
              <a:t>:</a:t>
            </a:r>
            <a:r>
              <a:rPr lang="en-US" sz="1600">
                <a:solidFill>
                  <a:srgbClr val="92D050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Je </a:t>
            </a:r>
            <a:r>
              <a:rPr lang="en-US" sz="1600">
                <a:solidFill>
                  <a:schemeClr val="dk2"/>
                </a:solidFill>
              </a:rPr>
              <a:t>zásadní</a:t>
            </a:r>
            <a:r>
              <a:rPr lang="en-US" sz="1600">
                <a:solidFill>
                  <a:schemeClr val="dk2"/>
                </a:solidFill>
              </a:rPr>
              <a:t> pro </a:t>
            </a:r>
            <a:r>
              <a:rPr lang="en-US" sz="1600">
                <a:solidFill>
                  <a:schemeClr val="dk2"/>
                </a:solidFill>
              </a:rPr>
              <a:t>utváření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sociálně</a:t>
            </a:r>
            <a:r>
              <a:rPr lang="en-US" sz="1600">
                <a:solidFill>
                  <a:schemeClr val="dk2"/>
                </a:solidFill>
              </a:rPr>
              <a:t> a </a:t>
            </a:r>
            <a:r>
              <a:rPr lang="en-US" sz="1600">
                <a:solidFill>
                  <a:schemeClr val="dk2"/>
                </a:solidFill>
              </a:rPr>
              <a:t>ekologicky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odolných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komunit</a:t>
            </a:r>
            <a:r>
              <a:rPr lang="en-US" sz="1600">
                <a:solidFill>
                  <a:schemeClr val="dk2"/>
                </a:solidFill>
              </a:rPr>
              <a:t>. To </a:t>
            </a:r>
            <a:r>
              <a:rPr lang="en-US" sz="1600">
                <a:solidFill>
                  <a:schemeClr val="dk2"/>
                </a:solidFill>
              </a:rPr>
              <a:t>zahrnuje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zónování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podle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klimatických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rizik</a:t>
            </a:r>
            <a:r>
              <a:rPr lang="en-US" sz="1600">
                <a:solidFill>
                  <a:schemeClr val="dk2"/>
                </a:solidFill>
              </a:rPr>
              <a:t>, </a:t>
            </a:r>
            <a:r>
              <a:rPr lang="en-US" sz="1600">
                <a:solidFill>
                  <a:schemeClr val="dk2"/>
                </a:solidFill>
              </a:rPr>
              <a:t>podporu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zelené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infrastruktury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nebo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zajištění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inkluzivních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plánovacích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procesů</a:t>
            </a:r>
            <a:r>
              <a:rPr lang="en-US" sz="1600">
                <a:solidFill>
                  <a:schemeClr val="dk2"/>
                </a:solidFill>
              </a:rPr>
              <a:t>, </a:t>
            </a:r>
            <a:r>
              <a:rPr lang="en-US" sz="1600">
                <a:solidFill>
                  <a:schemeClr val="dk2"/>
                </a:solidFill>
              </a:rPr>
              <a:t>které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zohledňují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zranitelnost</a:t>
            </a:r>
            <a:r>
              <a:rPr lang="en-US" sz="1600">
                <a:solidFill>
                  <a:schemeClr val="dk2"/>
                </a:solidFill>
              </a:rPr>
              <a:t> a </a:t>
            </a:r>
            <a:r>
              <a:rPr lang="en-US" sz="1600">
                <a:solidFill>
                  <a:schemeClr val="dk2"/>
                </a:solidFill>
              </a:rPr>
              <a:t>spravedlnost</a:t>
            </a:r>
            <a:r>
              <a:rPr lang="en-US" sz="1600">
                <a:solidFill>
                  <a:schemeClr val="dk2"/>
                </a:solidFill>
              </a:rPr>
              <a:t>.</a:t>
            </a:r>
            <a:endParaRPr sz="16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6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600" b="1">
                <a:solidFill>
                  <a:srgbClr val="92D050"/>
                </a:solidFill>
              </a:rPr>
              <a:t>Inženýři:</a:t>
            </a:r>
            <a:r>
              <a:rPr lang="en-US" sz="1600" b="1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Zajišťují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technickou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spolehlivost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infrastruktury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odolné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vůči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změně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klimatu</a:t>
            </a:r>
            <a:r>
              <a:rPr lang="en-US" sz="1600">
                <a:solidFill>
                  <a:schemeClr val="dk2"/>
                </a:solidFill>
              </a:rPr>
              <a:t>. </a:t>
            </a:r>
            <a:r>
              <a:rPr lang="en-US" sz="1600">
                <a:solidFill>
                  <a:schemeClr val="dk2"/>
                </a:solidFill>
              </a:rPr>
              <a:t>Etické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inženýrství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dnes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vedle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řešení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tradiční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infrastruktury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zahrnuje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také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adaptivní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návrh</a:t>
            </a:r>
            <a:r>
              <a:rPr lang="en-US" sz="1600">
                <a:solidFill>
                  <a:schemeClr val="dk2"/>
                </a:solidFill>
              </a:rPr>
              <a:t>, </a:t>
            </a:r>
            <a:r>
              <a:rPr lang="en-US" sz="1600">
                <a:solidFill>
                  <a:schemeClr val="dk2"/>
                </a:solidFill>
              </a:rPr>
              <a:t>plánování</a:t>
            </a:r>
            <a:r>
              <a:rPr lang="en-US" sz="1600">
                <a:solidFill>
                  <a:schemeClr val="dk2"/>
                </a:solidFill>
              </a:rPr>
              <a:t> redundance a </a:t>
            </a:r>
            <a:r>
              <a:rPr lang="en-US" sz="1600">
                <a:solidFill>
                  <a:schemeClr val="dk2"/>
                </a:solidFill>
              </a:rPr>
              <a:t>integraci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přírodě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blízkých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řešení</a:t>
            </a:r>
            <a:r>
              <a:rPr lang="en-US" sz="1600">
                <a:solidFill>
                  <a:schemeClr val="dk2"/>
                </a:solidFill>
              </a:rPr>
              <a:t>.</a:t>
            </a:r>
            <a:endParaRPr sz="1600"/>
          </a:p>
        </p:txBody>
      </p:sp>
      <p:sp>
        <p:nvSpPr>
          <p:cNvPr id="1220987062" name="Google Shape;500;p40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Pochopení etické odpovědnosti a profesních rolí při řešení změny klimatu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07720867" name="Google Shape;501;p40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  <a:defRPr/>
            </a:pPr>
            <a:r>
              <a:rPr lang="en-US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Odpovědnost</a:t>
            </a:r>
            <a:r>
              <a:rPr lang="en-US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odborníků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57024888" name="Google Shape;507;p41"/>
          <p:cNvSpPr txBox="1">
            <a:spLocks noGrp="1"/>
          </p:cNvSpPr>
          <p:nvPr>
            <p:ph type="body" idx="1"/>
          </p:nvPr>
        </p:nvSpPr>
        <p:spPr bwMode="auto">
          <a:xfrm>
            <a:off x="296864" y="1173086"/>
            <a:ext cx="8562974" cy="4091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cs-CZ" sz="1600" b="1">
                <a:solidFill>
                  <a:srgbClr val="92D050"/>
                </a:solidFill>
              </a:rPr>
              <a:t>Významně nepoškozovat</a:t>
            </a:r>
            <a:r>
              <a:rPr lang="en-US" sz="1600" b="1">
                <a:solidFill>
                  <a:schemeClr val="dk2"/>
                </a:solidFill>
              </a:rPr>
              <a:t>: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Kroky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podniknuté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odborníky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nesmí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narušovat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adaptační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schopnost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ekosystémů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či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komunit</a:t>
            </a:r>
            <a:r>
              <a:rPr lang="en-US" sz="1600">
                <a:solidFill>
                  <a:schemeClr val="dk2"/>
                </a:solidFill>
              </a:rPr>
              <a:t>. To </a:t>
            </a:r>
            <a:r>
              <a:rPr lang="en-US" sz="1600">
                <a:solidFill>
                  <a:schemeClr val="dk2"/>
                </a:solidFill>
              </a:rPr>
              <a:t>zahrnuje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vyhýbání</a:t>
            </a:r>
            <a:r>
              <a:rPr lang="en-US" sz="1600">
                <a:solidFill>
                  <a:schemeClr val="dk2"/>
                </a:solidFill>
              </a:rPr>
              <a:t> se </a:t>
            </a:r>
            <a:r>
              <a:rPr lang="en-US" sz="1600">
                <a:solidFill>
                  <a:schemeClr val="dk2"/>
                </a:solidFill>
              </a:rPr>
              <a:t>maladaptivním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postupům</a:t>
            </a:r>
            <a:r>
              <a:rPr lang="en-US" sz="1600">
                <a:solidFill>
                  <a:schemeClr val="dk2"/>
                </a:solidFill>
              </a:rPr>
              <a:t>, </a:t>
            </a:r>
            <a:r>
              <a:rPr lang="en-US" sz="1600">
                <a:solidFill>
                  <a:schemeClr val="dk2"/>
                </a:solidFill>
              </a:rPr>
              <a:t>které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mohou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přinést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krátkodobé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výhody</a:t>
            </a:r>
            <a:r>
              <a:rPr lang="en-US" sz="1600">
                <a:solidFill>
                  <a:schemeClr val="dk2"/>
                </a:solidFill>
              </a:rPr>
              <a:t>, ale </a:t>
            </a:r>
            <a:r>
              <a:rPr lang="en-US" sz="1600">
                <a:solidFill>
                  <a:schemeClr val="dk2"/>
                </a:solidFill>
              </a:rPr>
              <a:t>zvyšují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dlouhodobou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zranitelnost</a:t>
            </a:r>
            <a:r>
              <a:rPr lang="en-US" sz="1600">
                <a:solidFill>
                  <a:schemeClr val="dk2"/>
                </a:solidFill>
              </a:rPr>
              <a:t>.</a:t>
            </a:r>
            <a:endParaRPr sz="16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6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600" b="1">
                <a:solidFill>
                  <a:srgbClr val="92D050"/>
                </a:solidFill>
              </a:rPr>
              <a:t>Volba</a:t>
            </a:r>
            <a:r>
              <a:rPr lang="en-US" sz="1600" b="1">
                <a:solidFill>
                  <a:srgbClr val="92D050"/>
                </a:solidFill>
              </a:rPr>
              <a:t> </a:t>
            </a:r>
            <a:r>
              <a:rPr lang="en-US" sz="1600" b="1">
                <a:solidFill>
                  <a:srgbClr val="92D050"/>
                </a:solidFill>
              </a:rPr>
              <a:t>udržitelných</a:t>
            </a:r>
            <a:r>
              <a:rPr lang="en-US" sz="1600" b="1">
                <a:solidFill>
                  <a:srgbClr val="92D050"/>
                </a:solidFill>
              </a:rPr>
              <a:t> a </a:t>
            </a:r>
            <a:r>
              <a:rPr lang="en-US" sz="1600" b="1">
                <a:solidFill>
                  <a:srgbClr val="92D050"/>
                </a:solidFill>
              </a:rPr>
              <a:t>odolných</a:t>
            </a:r>
            <a:r>
              <a:rPr lang="en-US" sz="1600" b="1">
                <a:solidFill>
                  <a:srgbClr val="92D050"/>
                </a:solidFill>
              </a:rPr>
              <a:t> </a:t>
            </a:r>
            <a:r>
              <a:rPr lang="en-US" sz="1600" b="1">
                <a:solidFill>
                  <a:srgbClr val="92D050"/>
                </a:solidFill>
              </a:rPr>
              <a:t>řešení</a:t>
            </a:r>
            <a:r>
              <a:rPr lang="en-US" sz="1600" b="1">
                <a:solidFill>
                  <a:srgbClr val="92D050"/>
                </a:solidFill>
              </a:rPr>
              <a:t>:</a:t>
            </a:r>
            <a:r>
              <a:rPr lang="en-US" sz="1600" b="1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Od </a:t>
            </a:r>
            <a:r>
              <a:rPr lang="en-US" sz="1600">
                <a:solidFill>
                  <a:schemeClr val="dk2"/>
                </a:solidFill>
              </a:rPr>
              <a:t>výběru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materiálů</a:t>
            </a:r>
            <a:r>
              <a:rPr lang="en-US" sz="1600">
                <a:solidFill>
                  <a:schemeClr val="dk2"/>
                </a:solidFill>
              </a:rPr>
              <a:t> po </a:t>
            </a:r>
            <a:r>
              <a:rPr lang="en-US" sz="1600">
                <a:solidFill>
                  <a:schemeClr val="dk2"/>
                </a:solidFill>
              </a:rPr>
              <a:t>energetické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systémy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odborníci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musí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volit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možnosti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podporující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dlouhodobou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odolnost</a:t>
            </a:r>
            <a:r>
              <a:rPr lang="en-US" sz="1600">
                <a:solidFill>
                  <a:schemeClr val="dk2"/>
                </a:solidFill>
              </a:rPr>
              <a:t>. To </a:t>
            </a:r>
            <a:r>
              <a:rPr lang="en-US" sz="1600">
                <a:solidFill>
                  <a:schemeClr val="dk2"/>
                </a:solidFill>
              </a:rPr>
              <a:t>zahrnuje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uvažování</a:t>
            </a:r>
            <a:r>
              <a:rPr lang="en-US" sz="1600">
                <a:solidFill>
                  <a:schemeClr val="dk2"/>
                </a:solidFill>
              </a:rPr>
              <a:t> v </a:t>
            </a:r>
            <a:r>
              <a:rPr lang="en-US" sz="1600">
                <a:solidFill>
                  <a:schemeClr val="dk2"/>
                </a:solidFill>
              </a:rPr>
              <a:t>celém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životním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cyklu</a:t>
            </a:r>
            <a:r>
              <a:rPr lang="en-US" sz="1600">
                <a:solidFill>
                  <a:schemeClr val="dk2"/>
                </a:solidFill>
              </a:rPr>
              <a:t>, </a:t>
            </a:r>
            <a:r>
              <a:rPr lang="en-US" sz="1600">
                <a:solidFill>
                  <a:schemeClr val="dk2"/>
                </a:solidFill>
              </a:rPr>
              <a:t>snižování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uhlíkové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stopy</a:t>
            </a:r>
            <a:r>
              <a:rPr lang="en-US" sz="1600">
                <a:solidFill>
                  <a:schemeClr val="dk2"/>
                </a:solidFill>
              </a:rPr>
              <a:t> a </a:t>
            </a:r>
            <a:r>
              <a:rPr lang="en-US" sz="1600">
                <a:solidFill>
                  <a:schemeClr val="dk2"/>
                </a:solidFill>
              </a:rPr>
              <a:t>navrhování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měst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citlivých</a:t>
            </a:r>
            <a:r>
              <a:rPr lang="en-US" sz="1600">
                <a:solidFill>
                  <a:schemeClr val="dk2"/>
                </a:solidFill>
              </a:rPr>
              <a:t> k </a:t>
            </a:r>
            <a:r>
              <a:rPr lang="en-US" sz="1600">
                <a:solidFill>
                  <a:schemeClr val="dk2"/>
                </a:solidFill>
              </a:rPr>
              <a:t>hospodaření</a:t>
            </a:r>
            <a:r>
              <a:rPr lang="en-US" sz="1600">
                <a:solidFill>
                  <a:schemeClr val="dk2"/>
                </a:solidFill>
              </a:rPr>
              <a:t> s vodou.</a:t>
            </a:r>
            <a:endParaRPr sz="16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600"/>
          </a:p>
        </p:txBody>
      </p:sp>
      <p:sp>
        <p:nvSpPr>
          <p:cNvPr id="1932668339" name="Google Shape;508;p41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Pochopení etické odpovědnosti a profesních rolí při řešení změny klimatu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70547226" name="Google Shape;509;p4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  <a:defRPr/>
            </a:pPr>
            <a:r>
              <a:rPr lang="en-US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Profesní etický kodex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42664506" name="Google Shape;515;p42"/>
          <p:cNvSpPr txBox="1">
            <a:spLocks noGrp="1"/>
          </p:cNvSpPr>
          <p:nvPr>
            <p:ph type="body" idx="1"/>
          </p:nvPr>
        </p:nvSpPr>
        <p:spPr bwMode="auto">
          <a:xfrm>
            <a:off x="142875" y="1188882"/>
            <a:ext cx="8556625" cy="4017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600" b="1">
                <a:solidFill>
                  <a:srgbClr val="92D050"/>
                </a:solidFill>
              </a:rPr>
              <a:t>Transparentní</a:t>
            </a:r>
            <a:r>
              <a:rPr lang="en-US" sz="1600" b="1">
                <a:solidFill>
                  <a:srgbClr val="92D050"/>
                </a:solidFill>
              </a:rPr>
              <a:t> a </a:t>
            </a:r>
            <a:r>
              <a:rPr lang="en-US" sz="1600" b="1">
                <a:solidFill>
                  <a:srgbClr val="92D050"/>
                </a:solidFill>
              </a:rPr>
              <a:t>inkluzivní</a:t>
            </a:r>
            <a:r>
              <a:rPr lang="en-US" sz="1600" b="1">
                <a:solidFill>
                  <a:srgbClr val="92D050"/>
                </a:solidFill>
              </a:rPr>
              <a:t> </a:t>
            </a:r>
            <a:r>
              <a:rPr lang="en-US" sz="1600" b="1">
                <a:solidFill>
                  <a:srgbClr val="92D050"/>
                </a:solidFill>
              </a:rPr>
              <a:t>rozhodování</a:t>
            </a:r>
            <a:r>
              <a:rPr lang="en-US" sz="1600" b="1">
                <a:solidFill>
                  <a:srgbClr val="92D050"/>
                </a:solidFill>
              </a:rPr>
              <a:t>: </a:t>
            </a:r>
            <a:r>
              <a:rPr lang="en-US" sz="1600">
                <a:solidFill>
                  <a:schemeClr val="dk2"/>
                </a:solidFill>
              </a:rPr>
              <a:t>Etické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plánování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odolnosti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vyžaduje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zapojení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veřejnosti</a:t>
            </a:r>
            <a:r>
              <a:rPr lang="en-US" sz="1600">
                <a:solidFill>
                  <a:schemeClr val="dk2"/>
                </a:solidFill>
              </a:rPr>
              <a:t>, </a:t>
            </a:r>
            <a:r>
              <a:rPr lang="en-US" sz="1600">
                <a:solidFill>
                  <a:schemeClr val="dk2"/>
                </a:solidFill>
              </a:rPr>
              <a:t>zejména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zranitelných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skupin</a:t>
            </a:r>
            <a:r>
              <a:rPr lang="en-US" sz="1600">
                <a:solidFill>
                  <a:schemeClr val="dk2"/>
                </a:solidFill>
              </a:rPr>
              <a:t>, </a:t>
            </a:r>
            <a:r>
              <a:rPr lang="en-US" sz="1600">
                <a:solidFill>
                  <a:schemeClr val="dk2"/>
                </a:solidFill>
              </a:rPr>
              <a:t>které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jsou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dopady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změny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klimatu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nejvíce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ohroženy</a:t>
            </a:r>
            <a:r>
              <a:rPr lang="en-US" sz="1600">
                <a:solidFill>
                  <a:schemeClr val="dk2"/>
                </a:solidFill>
              </a:rPr>
              <a:t>. </a:t>
            </a:r>
            <a:r>
              <a:rPr lang="en-US" sz="1600">
                <a:solidFill>
                  <a:schemeClr val="dk2"/>
                </a:solidFill>
              </a:rPr>
              <a:t>Participativní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procesy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vedou</a:t>
            </a:r>
            <a:r>
              <a:rPr lang="en-US" sz="1600">
                <a:solidFill>
                  <a:schemeClr val="dk2"/>
                </a:solidFill>
              </a:rPr>
              <a:t> k</a:t>
            </a:r>
            <a:r>
              <a:rPr lang="cs-CZ" sz="1600">
                <a:solidFill>
                  <a:schemeClr val="dk2"/>
                </a:solidFill>
              </a:rPr>
              <a:t>e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spravedlivějším</a:t>
            </a:r>
            <a:r>
              <a:rPr lang="en-US" sz="1600">
                <a:solidFill>
                  <a:schemeClr val="dk2"/>
                </a:solidFill>
              </a:rPr>
              <a:t> a pro </a:t>
            </a:r>
            <a:r>
              <a:rPr lang="en-US" sz="1600">
                <a:solidFill>
                  <a:schemeClr val="dk2"/>
                </a:solidFill>
              </a:rPr>
              <a:t>dané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místo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relevantním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řešením</a:t>
            </a:r>
            <a:r>
              <a:rPr lang="en-US" sz="1600">
                <a:solidFill>
                  <a:schemeClr val="dk2"/>
                </a:solidFill>
              </a:rPr>
              <a:t>.</a:t>
            </a:r>
            <a:endParaRPr sz="16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600" b="1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600" b="1">
                <a:solidFill>
                  <a:srgbClr val="92D050"/>
                </a:solidFill>
              </a:rPr>
              <a:t>Odpovědnost</a:t>
            </a:r>
            <a:r>
              <a:rPr lang="en-US" sz="1600" b="1">
                <a:solidFill>
                  <a:srgbClr val="92D050"/>
                </a:solidFill>
              </a:rPr>
              <a:t> v </a:t>
            </a:r>
            <a:r>
              <a:rPr lang="en-US" sz="1600" b="1">
                <a:solidFill>
                  <a:srgbClr val="92D050"/>
                </a:solidFill>
              </a:rPr>
              <a:t>praxi</a:t>
            </a:r>
            <a:r>
              <a:rPr lang="en-US" sz="1600" b="1">
                <a:solidFill>
                  <a:srgbClr val="92D050"/>
                </a:solidFill>
              </a:rPr>
              <a:t>:</a:t>
            </a:r>
            <a:r>
              <a:rPr lang="en-US" sz="1600">
                <a:solidFill>
                  <a:srgbClr val="92D050"/>
                </a:solidFill>
              </a:rPr>
              <a:t> </a:t>
            </a:r>
            <a:r>
              <a:rPr lang="en-US" sz="1600"/>
              <a:t>Odborníci</a:t>
            </a:r>
            <a:r>
              <a:rPr lang="en-US" sz="1600"/>
              <a:t> </a:t>
            </a:r>
            <a:r>
              <a:rPr lang="en-US" sz="1600"/>
              <a:t>musí</a:t>
            </a:r>
            <a:r>
              <a:rPr lang="en-US" sz="1600"/>
              <a:t> </a:t>
            </a:r>
            <a:r>
              <a:rPr lang="en-US" sz="1600"/>
              <a:t>nést</a:t>
            </a:r>
            <a:r>
              <a:rPr lang="en-US" sz="1600"/>
              <a:t> </a:t>
            </a:r>
            <a:r>
              <a:rPr lang="en-US" sz="1600"/>
              <a:t>odpovědnost</a:t>
            </a:r>
            <a:r>
              <a:rPr lang="en-US" sz="1600"/>
              <a:t> </a:t>
            </a:r>
            <a:r>
              <a:rPr lang="en-US" sz="1600"/>
              <a:t>nejen</a:t>
            </a:r>
            <a:r>
              <a:rPr lang="en-US" sz="1600"/>
              <a:t> </a:t>
            </a:r>
            <a:r>
              <a:rPr lang="en-US" sz="1600"/>
              <a:t>vůči</a:t>
            </a:r>
            <a:r>
              <a:rPr lang="en-US" sz="1600"/>
              <a:t> </a:t>
            </a:r>
            <a:r>
              <a:rPr lang="en-US" sz="1600"/>
              <a:t>svým</a:t>
            </a:r>
            <a:r>
              <a:rPr lang="en-US" sz="1600"/>
              <a:t> </a:t>
            </a:r>
            <a:r>
              <a:rPr lang="en-US" sz="1600"/>
              <a:t>klientům</a:t>
            </a:r>
            <a:r>
              <a:rPr lang="en-US" sz="1600"/>
              <a:t> a </a:t>
            </a:r>
            <a:r>
              <a:rPr lang="en-US" sz="1600"/>
              <a:t>regulačním</a:t>
            </a:r>
            <a:r>
              <a:rPr lang="en-US" sz="1600"/>
              <a:t> </a:t>
            </a:r>
            <a:r>
              <a:rPr lang="en-US" sz="1600"/>
              <a:t>orgánům</a:t>
            </a:r>
            <a:r>
              <a:rPr lang="en-US" sz="1600"/>
              <a:t>, ale </a:t>
            </a:r>
            <a:r>
              <a:rPr lang="en-US" sz="1600"/>
              <a:t>také</a:t>
            </a:r>
            <a:r>
              <a:rPr lang="en-US" sz="1600"/>
              <a:t> </a:t>
            </a:r>
            <a:r>
              <a:rPr lang="en-US" sz="1600"/>
              <a:t>vůči</a:t>
            </a:r>
            <a:r>
              <a:rPr lang="en-US" sz="1600"/>
              <a:t> </a:t>
            </a:r>
            <a:r>
              <a:rPr lang="en-US" sz="1600"/>
              <a:t>širší</a:t>
            </a:r>
            <a:r>
              <a:rPr lang="en-US" sz="1600"/>
              <a:t> </a:t>
            </a:r>
            <a:r>
              <a:rPr lang="en-US" sz="1600"/>
              <a:t>veřejnosti</a:t>
            </a:r>
            <a:r>
              <a:rPr lang="en-US" sz="1600"/>
              <a:t>. S </a:t>
            </a:r>
            <a:r>
              <a:rPr lang="en-US" sz="1600"/>
              <a:t>rostoucím</a:t>
            </a:r>
            <a:r>
              <a:rPr lang="en-US" sz="1600"/>
              <a:t> </a:t>
            </a:r>
            <a:r>
              <a:rPr lang="en-US" sz="1600"/>
              <a:t>klimatickým</a:t>
            </a:r>
            <a:r>
              <a:rPr lang="en-US" sz="1600"/>
              <a:t> </a:t>
            </a:r>
            <a:r>
              <a:rPr lang="en-US" sz="1600"/>
              <a:t>rizikem</a:t>
            </a:r>
            <a:r>
              <a:rPr lang="en-US" sz="1600"/>
              <a:t> se </a:t>
            </a:r>
            <a:r>
              <a:rPr lang="en-US" sz="1600"/>
              <a:t>zvyšuje</a:t>
            </a:r>
            <a:r>
              <a:rPr lang="en-US" sz="1600"/>
              <a:t> </a:t>
            </a:r>
            <a:r>
              <a:rPr lang="en-US" sz="1600"/>
              <a:t>i</a:t>
            </a:r>
            <a:r>
              <a:rPr lang="en-US" sz="1600"/>
              <a:t> </a:t>
            </a:r>
            <a:r>
              <a:rPr lang="en-US" sz="1600"/>
              <a:t>morální</a:t>
            </a:r>
            <a:r>
              <a:rPr lang="en-US" sz="1600"/>
              <a:t> </a:t>
            </a:r>
            <a:r>
              <a:rPr lang="en-US" sz="1600"/>
              <a:t>tíha</a:t>
            </a:r>
            <a:r>
              <a:rPr lang="en-US" sz="1600"/>
              <a:t> </a:t>
            </a:r>
            <a:r>
              <a:rPr lang="en-US" sz="1600"/>
              <a:t>rozhodování</a:t>
            </a:r>
            <a:r>
              <a:rPr lang="en-US" sz="1600"/>
              <a:t>—</a:t>
            </a:r>
            <a:r>
              <a:rPr lang="en-US" sz="1600"/>
              <a:t>zejména</a:t>
            </a:r>
            <a:r>
              <a:rPr lang="en-US" sz="1600"/>
              <a:t> </a:t>
            </a:r>
            <a:r>
              <a:rPr lang="en-US" sz="1600"/>
              <a:t>těch</a:t>
            </a:r>
            <a:r>
              <a:rPr lang="en-US" sz="1600"/>
              <a:t>, </a:t>
            </a:r>
            <a:r>
              <a:rPr lang="en-US" sz="1600"/>
              <a:t>která</a:t>
            </a:r>
            <a:r>
              <a:rPr lang="en-US" sz="1600"/>
              <a:t> se </a:t>
            </a:r>
            <a:r>
              <a:rPr lang="en-US" sz="1600"/>
              <a:t>týkají</a:t>
            </a:r>
            <a:r>
              <a:rPr lang="en-US" sz="1600"/>
              <a:t> </a:t>
            </a:r>
            <a:r>
              <a:rPr lang="en-US" sz="1600"/>
              <a:t>využívání</a:t>
            </a:r>
            <a:r>
              <a:rPr lang="en-US" sz="1600"/>
              <a:t> </a:t>
            </a:r>
            <a:r>
              <a:rPr lang="en-US" sz="1600"/>
              <a:t>půdy</a:t>
            </a:r>
            <a:r>
              <a:rPr lang="en-US" sz="1600"/>
              <a:t>, </a:t>
            </a:r>
            <a:r>
              <a:rPr lang="en-US" sz="1600"/>
              <a:t>rozdělování</a:t>
            </a:r>
            <a:r>
              <a:rPr lang="en-US" sz="1600"/>
              <a:t> </a:t>
            </a:r>
            <a:r>
              <a:rPr lang="en-US" sz="1600"/>
              <a:t>zdrojů</a:t>
            </a:r>
            <a:r>
              <a:rPr lang="en-US" sz="1600"/>
              <a:t> a </a:t>
            </a:r>
            <a:r>
              <a:rPr lang="en-US" sz="1600"/>
              <a:t>připravenosti</a:t>
            </a:r>
            <a:r>
              <a:rPr lang="en-US" sz="1600"/>
              <a:t> </a:t>
            </a:r>
            <a:r>
              <a:rPr lang="en-US" sz="1600"/>
              <a:t>na</a:t>
            </a:r>
            <a:r>
              <a:rPr lang="en-US" sz="1600"/>
              <a:t> </a:t>
            </a:r>
            <a:r>
              <a:rPr lang="en-US" sz="1600"/>
              <a:t>mimořádné</a:t>
            </a:r>
            <a:r>
              <a:rPr lang="en-US" sz="1600"/>
              <a:t> </a:t>
            </a:r>
            <a:r>
              <a:rPr lang="en-US" sz="1600"/>
              <a:t>události</a:t>
            </a:r>
            <a:r>
              <a:rPr lang="en-US" sz="1600"/>
              <a:t>.</a:t>
            </a:r>
            <a:endParaRPr sz="16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600"/>
          </a:p>
        </p:txBody>
      </p:sp>
      <p:sp>
        <p:nvSpPr>
          <p:cNvPr id="1152020907" name="Google Shape;516;p42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Pochopení etické odpovědnosti a profesních rolí při řešení změny klimatu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34672157" name="Google Shape;517;p42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  <a:defRPr/>
            </a:pPr>
            <a:r>
              <a:rPr lang="en-US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Rozhodování a veřejná odpovědnost</a:t>
            </a:r>
            <a:r>
              <a:rPr lang="en-US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CentralEurope_iService">
  <a:themeElements>
    <a:clrScheme name="CENTRAL EUROPE 21/27">
      <a:dk1>
        <a:srgbClr val="000000"/>
      </a:dk1>
      <a:lt1>
        <a:srgbClr val="FFFFFF"/>
      </a:lt1>
      <a:dk2>
        <a:srgbClr val="0C0C0C"/>
      </a:dk2>
      <a:lt2>
        <a:srgbClr val="708792"/>
      </a:lt2>
      <a:accent1>
        <a:srgbClr val="90ABB1"/>
      </a:accent1>
      <a:accent2>
        <a:srgbClr val="C8D3D8"/>
      </a:accent2>
      <a:accent3>
        <a:srgbClr val="18BAA8"/>
      </a:accent3>
      <a:accent4>
        <a:srgbClr val="9ACA3C"/>
      </a:accent4>
      <a:accent5>
        <a:srgbClr val="F68A42"/>
      </a:accent5>
      <a:accent6>
        <a:srgbClr val="0E6EB6"/>
      </a:accent6>
      <a:hlink>
        <a:srgbClr val="708792"/>
      </a:hlink>
      <a:folHlink>
        <a:srgbClr val="70879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customXml/_rels/item1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1.xml"/></Relationships>
</file>

<file path=customXml/_rels/item2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2.xml"/></Relationships>
</file>

<file path=customXml/_rels/item3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3b63abe-a700-4914-8878-a8a488c562b0">
      <Terms xmlns="http://schemas.microsoft.com/office/infopath/2007/PartnerControls"/>
    </lcf76f155ced4ddcb4097134ff3c332f>
    <TaxCatchAll xmlns="ce60cd6d-3977-486f-a814-132bf722bbce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3C5717FB35FD3408FC973FAD27DF30A" ma:contentTypeVersion="14" ma:contentTypeDescription="Vytvoří nový dokument" ma:contentTypeScope="" ma:versionID="c2a36568b5ac5f00a10fd9c6256ab4a8">
  <xsd:schema xmlns:xsd="http://www.w3.org/2001/XMLSchema" xmlns:xs="http://www.w3.org/2001/XMLSchema" xmlns:p="http://schemas.microsoft.com/office/2006/metadata/properties" xmlns:ns2="d3b63abe-a700-4914-8878-a8a488c562b0" xmlns:ns3="ce60cd6d-3977-486f-a814-132bf722bbce" targetNamespace="http://schemas.microsoft.com/office/2006/metadata/properties" ma:root="true" ma:fieldsID="e0725038332f900d7d414276a9ed63f0" ns2:_="" ns3:_="">
    <xsd:import namespace="d3b63abe-a700-4914-8878-a8a488c562b0"/>
    <xsd:import namespace="ce60cd6d-3977-486f-a814-132bf722bb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b63abe-a700-4914-8878-a8a488c562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Značky obrázků" ma:readOnly="false" ma:fieldId="{5cf76f15-5ced-4ddc-b409-7134ff3c332f}" ma:taxonomyMulti="true" ma:sspId="66d2233e-f51f-4a80-9a78-f59575beef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60cd6d-3977-486f-a814-132bf722bbc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bc9af8a-041b-4d93-8ece-c11d50eda82d}" ma:internalName="TaxCatchAll" ma:showField="CatchAllData" ma:web="ce60cd6d-3977-486f-a814-132bf722bb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This value indicates the number of saves or revisions. The application is responsible for updating this value after each revision.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E6C3740-C586-437D-AD1A-20AFC765C462}">
  <ds:schemaRefs>
    <ds:schemaRef ds:uri="d3b63abe-a700-4914-8878-a8a488c562b0"/>
    <ds:schemaRef ds:uri="http://purl.org/dc/dcmitype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ce60cd6d-3977-486f-a814-132bf722bbce"/>
    <ds:schemaRef ds:uri="http://schemas.microsoft.com/office/2006/metadata/properties"/>
    <ds:schemaRef ds:uri="http://www.w3.org/XML/1998/namespace"/>
    <ds:schemaRef ds:uri="http://www.w3.org/2001/XMLSchema-instance"/>
  </ds:schemaRefs>
</ds:datastoreItem>
</file>

<file path=customXml/itemProps2.xml><?xml version="1.0" encoding="utf-8"?>
<ds:datastoreItem xmlns:ds="http://schemas.openxmlformats.org/officeDocument/2006/customXml" ds:itemID="{FB63DA98-E29E-480F-BF9F-76E5469E2B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b63abe-a700-4914-8878-a8a488c562b0"/>
    <ds:schemaRef ds:uri="ce60cd6d-3977-486f-a814-132bf722bb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2001/XMLSchema-instance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3B8D71F-D6F5-4058-8B46-826A24D8EDC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ONLYOFFICE/9.1.0.167</Application>
  <PresentationFormat>On-screen Show (4:3)</PresentationFormat>
  <Paragraphs>0</Paragraphs>
  <Slides>42</Slides>
  <Notes>42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Claudio Capitanio</dc:creator>
  <cp:lastModifiedBy>Pavlína Žatecká</cp:lastModifiedBy>
  <cp:revision>24</cp:revision>
  <dcterms:created xsi:type="dcterms:W3CDTF">2025-03-18T17:43:02Z</dcterms:created>
  <dcterms:modified xsi:type="dcterms:W3CDTF">2025-11-18T12:57:00Z</dcterms:modified>
</cp:coreProperties>
</file>