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60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22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notesSlides/notesSlide28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3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4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2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notesSlides/notesSlide6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39.xml" ContentType="application/vnd.openxmlformats-officedocument.presentationml.slide+xml"/>
  <Override PartName="/customXml/itemProps2.xml" ContentType="application/vnd.openxmlformats-officedocument.customXmlProperties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58.xml" ContentType="application/vnd.openxmlformats-officedocument.presentationml.slide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notesSlides/notesSlide37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customXml/itemProps3.xml" ContentType="application/vnd.openxmlformats-officedocument.customXmlProperties+xml"/>
  <Override PartName="/ppt/slides/slide54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53.xml" ContentType="application/vnd.openxmlformats-officedocument.presentationml.notes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notesSlides/notesSlide15.xml" ContentType="application/vnd.openxmlformats-officedocument.presentationml.notesSlide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9.xml" ContentType="application/vnd.openxmlformats-officedocument.presentationml.notesSlide+xml"/>
  <Override PartName="/ppt/slides/slide47.xml" ContentType="application/vnd.openxmlformats-officedocument.presentationml.slide+xml"/>
  <Override PartName="/ppt/slides/slide20.xml" ContentType="application/vnd.openxmlformats-officedocument.presentationml.slide+xml"/>
  <Override PartName="/ppt/slides/slide28.xml" ContentType="application/vnd.openxmlformats-officedocument.presentationml.slide+xml"/>
  <Override PartName="/ppt/slides/slide23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56.xml" ContentType="application/vnd.openxmlformats-officedocument.presentationml.slide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ppt/slides/slide25.xml" ContentType="application/vnd.openxmlformats-officedocument.presentationml.slide+xml"/>
  <Override PartName="/ppt/notesSlides/notesSlide27.xml" ContentType="application/vnd.openxmlformats-officedocument.presentationml.notesSlide+xml"/>
  <Override PartName="/ppt/presProps.xml" ContentType="application/vnd.openxmlformats-officedocument.presentationml.presProps+xml"/>
  <Override PartName="/ppt/slides/slide21.xml" ContentType="application/vnd.openxmlformats-officedocument.presentationml.slide+xml"/>
  <Override PartName="/ppt/slides/slide61.xml" ContentType="application/vnd.openxmlformats-officedocument.presentationml.slide+xml"/>
  <Override PartName="/ppt/slides/slide26.xml" ContentType="application/vnd.openxmlformats-officedocument.presentationml.slide+xml"/>
  <Override PartName="/ppt/theme/theme2.xml" ContentType="application/vnd.openxmlformats-officedocument.them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24.xml" ContentType="application/vnd.openxmlformats-officedocument.presentationml.slide+xml"/>
  <Override PartName="/ppt/slides/slide40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entation.xml" ContentType="application/vnd.openxmlformats-officedocument.presentationml.presentation.main+xml"/>
  <Override PartName="/ppt/slides/slide42.xml" ContentType="application/vnd.openxmlformats-officedocument.presentationml.slide+xml"/>
  <Override PartName="/ppt/slides/slide44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46.xml" ContentType="application/vnd.openxmlformats-officedocument.presentationml.slide+xml"/>
  <Override PartName="/ppt/slides/slide48.xml" ContentType="application/vnd.openxmlformats-officedocument.presentationml.slide+xml"/>
  <Override PartName="/ppt/notesSlides/notesSlide4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50.xml" ContentType="application/vnd.openxmlformats-officedocument.presentationml.slide+xml"/>
  <Override PartName="/ppt/slides/slide8.xml" ContentType="application/vnd.openxmlformats-officedocument.presentationml.slide+xml"/>
  <Override PartName="/ppt/slides/slide51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52.xml" ContentType="application/vnd.openxmlformats-officedocument.presentationml.slide+xml"/>
  <Override PartName="/ppt/slides/slide55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aveSubsetFonts="1" showSpecialPlsOnTitleSld="0" strictFirstAndLastChars="0">
  <p:sldMasterIdLst>
    <p:sldMasterId id="2147483648" r:id="rId4"/>
  </p:sldMasterIdLst>
  <p:notesMasterIdLst>
    <p:notesMasterId r:id="rId6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</p:sldIdLst>
  <p:sldSz cx="9144000" cy="5143500" type="screen16x9"/>
  <p:notesSz cx="6858000" cy="9144000"/>
  <p:custDataLst>
    <p:custData r:id="rId1"/>
    <p:custData r:id="rId2"/>
    <p:custData r:id="rId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33" d="100"/>
          <a:sy n="133" d="100"/>
        </p:scale>
        <p:origin x="378" y="102"/>
      </p:cViewPr>
      <p:guideLst>
        <p:guide pos="5480"/>
        <p:guide pos="635"/>
        <p:guide pos="3220"/>
        <p:guide pos="249"/>
        <p:guide pos="1620" orient="horz"/>
        <p:guide pos="1847" orient="horz"/>
        <p:guide pos="622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theme" Target="theme/theme1.xml"/><Relationship Id="rId6" Type="http://schemas.openxmlformats.org/officeDocument/2006/relationships/theme" Target="theme/theme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 /><Relationship Id="rId70" Type="http://schemas.openxmlformats.org/officeDocument/2006/relationships/tableStyles" Target="tableStyles.xml" /><Relationship Id="rId7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5520737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22849975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11049867" name="Google Shape;5;n"/>
          <p:cNvSpPr>
            <a:spLocks noChangeAspect="1" noGrp="1" noRo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4356742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5956758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98704019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 ?>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 ?>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 ?>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 ?>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 ?>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 ?>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 ?>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 ?>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 ?>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 ?>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 ?>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 ?>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 ?>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 ?>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 ?>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 ?>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 ?>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 ?>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 ?>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 ?>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 ?>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 ?>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 ?>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 ?>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 ?>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 ?>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 ?>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 ?>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 ?>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 ?>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 ?>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 ?>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 ?>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 ?>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 ?>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 ?>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 ?>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 ?>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5151474" name="Google Shape;104;p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367168" name="Google Shape;105;p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15060332" name="Google Shape;106;p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3078668" name="Google Shape;122;p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1121576" name="Google Shape;123;p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86018938" name="Google Shape;124;p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8712998" name="Google Shape;132;p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4522468" name="Google Shape;133;p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26305232" name="Google Shape;134;p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1117053" name="Google Shape;140;p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703571" name="Google Shape;141;p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78756802" name="Google Shape;142;p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9EBF1AE0-BC01-6D27-B701-6E6C63BA07A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/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5511689" name="Google Shape;150;p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6078794" name="Google Shape;151;p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42834241" name="Google Shape;152;p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0252751" name="Google Shape;158;p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143127" name="Google Shape;159;p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97498303" name="Google Shape;160;p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5910870" name="Google Shape;168;p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4343116" name="Google Shape;169;p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99226815" name="Google Shape;170;p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7299592" name="Google Shape;176;p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591778" name="Google Shape;177;p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41582661" name="Google Shape;178;p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35706" name="Google Shape;186;p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6325232" name="Google Shape;187;p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67148936" name="Google Shape;188;p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4278808" name="Google Shape;194;p1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204510" name="Google Shape;195;p1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69602379" name="Google Shape;196;p1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876456" name="Google Shape;204;p1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6995970" name="Google Shape;205;p1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56108399" name="Google Shape;206;p1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07491" name="Google Shape;212;p1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4402669" name="Google Shape;213;p1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46765352" name="Google Shape;214;p1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6641557" name="Google Shape;227;p1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166981" name="Google Shape;228;p1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8667634" name="Google Shape;229;p1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3796196" name="Google Shape;236;p1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0584941" name="Google Shape;237;p1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5690825" name="Google Shape;238;p1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6024313" name="Google Shape;246;p1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1199964" name="Google Shape;247;p1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41811979" name="Google Shape;248;p1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15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7202336" name="Google Shape;255;p1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6045107" name="Google Shape;256;p1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5136003" name="Google Shape;257;p1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1090215" name="Google Shape;263;p1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42174" name="Google Shape;264;p1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2543656" name="Google Shape;265;p1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914714" name="Google Shape;274;p1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3264754" name="Google Shape;275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58157439" name="Google Shape;276;p1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4641909" name="Google Shape;287;p1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4629595" name="Google Shape;288;p1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1236021" name="Google Shape;289;p1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849189" name="Google Shape;296;p2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6406296" name="Google Shape;297;p2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67489383" name="Google Shape;298;p2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8829397" name="Google Shape;305;p2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9256363" name="Google Shape;306;p2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04998682" name="Google Shape;307;p2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405454" name="Google Shape;317;p2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2907952" name="Google Shape;318;p2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31133327" name="Google Shape;319;p2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1472960" name="Google Shape;327;p2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438924" name="Google Shape;328;p2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352980924" name="Google Shape;329;p2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7801742" name="Google Shape;338;p2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0012467" name="Google Shape;339;p2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597169" name="Google Shape;340;p2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1286262" name="Google Shape;348;p2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8802832" name="Google Shape;349;p2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49503435" name="Google Shape;350;p2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154229" name="Google Shape;357;p2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285722" name="Google Shape;358;p2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77217559" name="Google Shape;359;p2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287147" name="Google Shape;365;p2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8191929" name="Google Shape;366;p2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32018466" name="Google Shape;367;p2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5081026" name="Google Shape;376;p2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0744057" name="Google Shape;377;p2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50785609" name="Google Shape;378;p2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6713062" name="Google Shape;387;p2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0999" y="685800"/>
            <a:ext cx="6095999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673051" name="Google Shape;388;p2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17598705" name="Google Shape;389;p2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1C5ED4C9-4563-0B6A-AC3E-21362A4B5A5B}" type="slidenum">
              <a:rPr lang="en-US"/>
              <a:t/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4788034" name="Google Shape;398;p3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9908707" name="Google Shape;399;p3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https://unsplash.com/photos/person-holding-there-is-no-planet-b-poster-ycW4YxhrWHM?utm_content=creditShareLink&amp;utm_medium=referral&amp;utm_source=unsplash</a:t>
            </a:r>
            <a:endParaRPr/>
          </a:p>
        </p:txBody>
      </p:sp>
      <p:sp>
        <p:nvSpPr>
          <p:cNvPr id="545358027" name="Google Shape;400;p3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6758468" name="Google Shape;407;p3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543672" name="Google Shape;408;p3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46428875" name="Google Shape;409;p3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6364541" name="Google Shape;416;p3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3317699" name="Google Shape;417;p3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https://unsplash.com/photos/landscape-and-aerial-photography-of-icebergs-on-body-of-water-during-daytime-Q1js5z4tKLA</a:t>
            </a:r>
            <a:endParaRPr/>
          </a:p>
        </p:txBody>
      </p:sp>
      <p:sp>
        <p:nvSpPr>
          <p:cNvPr id="512326877" name="Google Shape;418;p3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32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318230" name="Google Shape;427;p3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6958295" name="Google Shape;428;p3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993361162" name="Google Shape;429;p3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797930" name="Google Shape;436;p3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889656" name="Google Shape;437;p3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https://unsplash.com/photos/a-city-with-tall-buildings-under-a-cloudy-sky-lA5Xm3g40yo?utm_content=creditShareLink&amp;utm_medium=referral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196422009" name="Google Shape;438;p3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34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8683943" name="Google Shape;446;p3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0249236" name="Google Shape;447;p3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https://unsplash.com/photos/marble-toy-71QXQUSC_Do?utm_content=creditShareLink&amp;utm_medium=referral&amp;utm_source=unsplash</a:t>
            </a:r>
            <a:endParaRPr/>
          </a:p>
        </p:txBody>
      </p:sp>
      <p:sp>
        <p:nvSpPr>
          <p:cNvPr id="919435399" name="Google Shape;448;p3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9040336" name="Google Shape;456;p3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725080" name="Google Shape;457;p3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/>
              <a:t>Picture: https://unsplash.com/photos/three-girls-in-graduation-gowns-hold-their-caps-in-the-air-LLfRMRT-9AY</a:t>
            </a:r>
            <a:endParaRPr/>
          </a:p>
        </p:txBody>
      </p:sp>
      <p:sp>
        <p:nvSpPr>
          <p:cNvPr id="456079190" name="Google Shape;458;p3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36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9627873" name="Google Shape;466;p3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2870406" name="Google Shape;467;p3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985460495" name="Google Shape;468;p3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9525693" name="Google Shape;478;p3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4157109" name="Google Shape;479;p3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26916999" name="Google Shape;480;p3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3040837" name="Google Shape;486;p3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0524206" name="Google Shape;487;p3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92037972" name="Google Shape;488;p3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5351418" name="Google Shape;495;p4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9243109" name="Google Shape;496;p4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16278313" name="Google Shape;497;p4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4584698" name="Google Shape;503;p4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4477157" name="Google Shape;504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09449138" name="Google Shape;505;p4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4263306" name="Google Shape;511;p4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280681" name="Google Shape;512;p4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693503" name="Google Shape;513;p4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6237975" name="Google Shape;537;p4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7310095" name="Google Shape;538;p4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Climate change is not just a global or abstract issue – it directly affects our cities, buildings, and daily lives.</a:t>
            </a:r>
            <a:endParaRPr sz="1400" b="1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The built environment plays a double role: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→ it’s </a:t>
            </a:r>
            <a:r>
              <a:rPr lang="en-US" sz="1400" b="1"/>
              <a:t>part of the problem</a:t>
            </a:r>
            <a:r>
              <a:rPr lang="en-US" sz="1400"/>
              <a:t>, contributing to climate change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→ but it can also be </a:t>
            </a:r>
            <a:r>
              <a:rPr lang="en-US" sz="1400" b="1"/>
              <a:t>part of the solution</a:t>
            </a:r>
            <a:r>
              <a:rPr lang="en-US" sz="1400"/>
              <a:t> if we design and manage it responsibly.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In this section, we will look at how climate change connects with the built environment – why it matters, how global goals like the </a:t>
            </a:r>
            <a:r>
              <a:rPr lang="en-US" sz="1400" b="1"/>
              <a:t>Sustainable Development Goals (SDGs)</a:t>
            </a:r>
            <a:r>
              <a:rPr lang="en-US" sz="1400"/>
              <a:t> relate to buildings, and which </a:t>
            </a:r>
            <a:r>
              <a:rPr lang="en-US" sz="1400" b="1"/>
              <a:t>climate hazards</a:t>
            </a:r>
            <a:r>
              <a:rPr lang="en-US" sz="1400"/>
              <a:t> are becoming more frequent in Europe.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We’ll focus especially on the </a:t>
            </a:r>
            <a:r>
              <a:rPr lang="en-US" sz="1400" b="1"/>
              <a:t>acute physical climate risks</a:t>
            </a:r>
            <a:r>
              <a:rPr lang="en-US" sz="1400"/>
              <a:t> – such as heatwaves, floods, or storms – that directly affect buildings, infrastructure, and people’s health and safety.</a:t>
            </a:r>
            <a:endParaRPr/>
          </a:p>
        </p:txBody>
      </p:sp>
      <p:sp>
        <p:nvSpPr>
          <p:cNvPr id="1229751718" name="Google Shape;539;p4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43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39462" name="Google Shape;554;p4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99856" name="Google Shape;555;p4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787915324" name="Google Shape;556;p4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99802002" name="Google Shape;561;p4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234000" name="Google Shape;562;p4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 </a:t>
            </a:r>
            <a:r>
              <a:rPr lang="en-US" sz="1000" b="1"/>
              <a:t>Sustainable Development Goals </a:t>
            </a:r>
            <a:r>
              <a:rPr lang="en-US" sz="1000"/>
              <a:t>(or </a:t>
            </a:r>
            <a:r>
              <a:rPr lang="en-US" sz="1000" b="1"/>
              <a:t>SDGs</a:t>
            </a:r>
            <a:r>
              <a:rPr lang="en-US" sz="1000"/>
              <a:t>) are a set of 17 global goals adopted by all United Nations member states in 2015.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Their aim is to address the </a:t>
            </a:r>
            <a:r>
              <a:rPr lang="en-US" sz="1000" b="1"/>
              <a:t>world’s most urgent challenges </a:t>
            </a:r>
            <a:r>
              <a:rPr lang="en-US" sz="1000"/>
              <a:t>– from poverty and inequality to climate change and sustainable growth – by the year </a:t>
            </a:r>
            <a:r>
              <a:rPr lang="en-US" sz="1000" b="1"/>
              <a:t>2030</a:t>
            </a:r>
            <a:r>
              <a:rPr lang="en-US" sz="1000"/>
              <a:t>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While some goals may seem broad or distant, many of them are directly linked to the </a:t>
            </a:r>
            <a:r>
              <a:rPr lang="en-US" sz="1000" b="1"/>
              <a:t>built environment</a:t>
            </a:r>
            <a:r>
              <a:rPr lang="en-US" sz="1000"/>
              <a:t> – where we live, work, and move every day.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266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Buildings influence energy use, resource consumption, community well-being, and of course – greenhouse gas emissions.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In this section, we’ll highlight how the SDGs provide a framework for </a:t>
            </a:r>
            <a:r>
              <a:rPr lang="en-US" sz="1000" b="1"/>
              <a:t>thinking systemically</a:t>
            </a:r>
            <a:r>
              <a:rPr lang="en-US" sz="1000"/>
              <a:t> about buildings, cities, and climate action – and how they help us align local decisions with global priorities.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</p:txBody>
      </p:sp>
      <p:sp>
        <p:nvSpPr>
          <p:cNvPr id="853359677" name="Google Shape;563;p4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45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7315619" name="Google Shape;571;p4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47692" name="Google Shape;572;p4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427595159" name="Google Shape;573;p4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0756217" name="Google Shape;579;p4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5591517" name="Google Shape;580;p4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400"/>
              <a:t>These six Sustainable Development Goals are especially relevant for the built environment – and they are goals we can directly support through better planning, design, and construction.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/>
              <a:t>→ </a:t>
            </a:r>
            <a:r>
              <a:rPr lang="en-US" sz="1200" b="1"/>
              <a:t>Goal 3 – Good Health and Well-being: </a:t>
            </a:r>
            <a:r>
              <a:rPr lang="en-US" sz="1200"/>
              <a:t>Buildings affect our physical and mental health – through air quality, thermal comfort, daylight, and noise.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7 – Affordable and Clean Energy: </a:t>
            </a:r>
            <a:r>
              <a:rPr lang="en-US" sz="1200"/>
              <a:t>Buildings consume about 40% of energy in the EU. Energy-efficient buildings and renewable sources are key to achieving this goal.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11 – Sustainable Cities and Communities: </a:t>
            </a:r>
            <a:r>
              <a:rPr lang="en-US" sz="1200"/>
              <a:t>How we design our urban spaces impacts accessibility, resilience, and overall quality of life.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12 – Responsible Consumption and Production: </a:t>
            </a:r>
            <a:r>
              <a:rPr lang="en-US" sz="1200"/>
              <a:t>Construction involves massive material use – we need to reduce waste, reuse materials, and lower environmental impacts.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13 – Climate Action: </a:t>
            </a:r>
            <a:r>
              <a:rPr lang="en-US" sz="1200"/>
              <a:t>Buildings are both a source of emissions and a frontline for adaptation – we must design them for changing climate conditions.</a:t>
            </a: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2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200" b="1"/>
              <a:t>→ Goal 17 – Partnerships for the Goals: </a:t>
            </a:r>
            <a:r>
              <a:rPr lang="en-US" sz="1200"/>
              <a:t>Collaboration between sectors – public, private, research, and community – is essential for reaching climate and sustainability targets.</a:t>
            </a:r>
            <a:endParaRPr sz="1200"/>
          </a:p>
        </p:txBody>
      </p:sp>
      <p:sp>
        <p:nvSpPr>
          <p:cNvPr id="1920457036" name="Google Shape;581;p4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47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9115862" name="Google Shape;589;p4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362773" name="Google Shape;590;p4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794166258" name="Google Shape;591;p4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2718323" name="Google Shape;596;p5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185051" name="Google Shape;597;p5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Climate change isn’t just about rising temperatures. It brings a wide range of physical risks that already affect different parts of World – and many of them are getting worse.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This Picture shows ten key climate-related hazards that threaten people, buildings, and infrastructure. 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Some are familiar – like floods and storms. </a:t>
            </a:r>
            <a:endParaRPr sz="1000"/>
          </a:p>
          <a:p>
            <a:pPr marL="373063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Others are emerging or intensifying – like extreme heat, wildfires, or landslides. </a:t>
            </a:r>
            <a:endParaRPr/>
          </a:p>
          <a:p>
            <a:pPr marL="373063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/>
            </a:pPr>
            <a:endParaRPr sz="1000"/>
          </a:p>
          <a:p>
            <a:pPr marL="358775" lvl="0" indent="-2714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→ While sea-level rise may be less relevant for Central Europe, most of these risks – such as heavy precipitation, drought, and heatwaves – are already affecting buildings here and now.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325348461" name="Google Shape;598;p5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49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3775658" name="Google Shape;615;p5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634967" name="Google Shape;616;p5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04923929" name="Google Shape;617;p5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50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0287141" name="Google Shape;622;p52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993612" name="Google Shape;623;p52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From the broad set of climate-related hazards, we now highlight the six acute risks that are considered most relevant for the construction and building sector – according to the EU Taxonomy for sustainable finance.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These risks are either already frequent in many parts of Europe – or are expected to become significantly more common in the coming years. </a:t>
            </a:r>
            <a:endParaRPr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All of them can cause </a:t>
            </a:r>
            <a:r>
              <a:rPr lang="en-US" sz="1000" b="1"/>
              <a:t>direct damage to buildings </a:t>
            </a:r>
            <a:r>
              <a:rPr lang="en-US" sz="1000"/>
              <a:t>or severely affect their </a:t>
            </a:r>
            <a:r>
              <a:rPr lang="en-US" sz="1000" b="1"/>
              <a:t>functionality, safety, and energy performance</a:t>
            </a:r>
            <a:r>
              <a:rPr lang="en-US" sz="1000"/>
              <a:t>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r>
              <a:rPr lang="en-US" sz="1000"/>
              <a:t>In the next slides, we’ll look at each of these in more detail – what causes them and how they affect buildings and people.</a:t>
            </a:r>
            <a:endParaRPr sz="10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 sz="10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61249091" name="Google Shape;624;p52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51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9958424" name="Google Shape;637;p53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0027728" name="Google Shape;638;p53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623336344" name="Google Shape;639;p53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2432235" name="Google Shape;644;p5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015359" name="Google Shape;645;p5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02567154" name="Google Shape;646;p5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1203437" name="Google Shape;663;p55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1134853" name="Google Shape;664;p55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581869311" name="Google Shape;665;p55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7157523" name="Google Shape;681;p56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3129143" name="Google Shape;682;p56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144512883" name="Google Shape;683;p56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1094055" name="Google Shape;700;p57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8640325" name="Google Shape;701;p57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04975242" name="Google Shape;702;p57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56</a:t>
            </a:fld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517634" name="Google Shape;719;p58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4844322" name="Google Shape;720;p5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481419849" name="Google Shape;721;p58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2095245" name="Google Shape;738;p59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233605" name="Google Shape;739;p59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625846779" name="Google Shape;740;p59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58</a:t>
            </a:fld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4504894" name="Google Shape;757;p60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4153216" name="Google Shape;758;p6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559657723" name="Google Shape;759;p6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59</a:t>
            </a:fld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7307065" name="Google Shape;772;p61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4544331" name="Google Shape;773;p6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94823294" name="Google Shape;774;p61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60</a:t>
            </a:fld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3778822" name="Google Shape;1088;p94:notes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fill="norm" stroke="1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7836776" name="Google Shape;1089;p94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1036862650" name="Google Shape;1090;p94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61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Start" preserve="0" showMasterPhAnim="0" showMasterSp="0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509701679" name="Google Shape;15;p96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9242212" name="Google Shape;16;p96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s + Text" preserve="0" showMasterPhAnim="0" showMasterSp="1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60192724" name="Google Shape;18;p9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82761723" name="Google Shape;19;p9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0487495" name="Google Shape;20;p9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Headline + Text / no subline" preserve="0" showMasterPhAnim="0" showMasterSp="1" userDrawn="1">
  <p:cSld name="1_Headline + Text / no subline">
    <p:bg>
      <p:bgPr shadeToTitle="0">
        <a:solidFill>
          <a:srgbClr val="C5CFD3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7655754" name="Google Shape;22;p9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2655630" name="Google Shape;23;p9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tle Slide - light" preserve="0" showMasterPhAnim="0" showMasterSp="1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1158849" name="Google Shape;25;p99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67728342" name="Google Shape;26;p99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1467232" name="Google Shape;27;p99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fill="norm" stroke="1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52424936" name="Google Shape;28;p99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fill="norm" stroke="1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91159538" name="Google Shape;29;p99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00278685" name="Google Shape;30;p99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fill="norm" stroke="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29518239" name="Google Shape;31;p99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fill="norm" stroke="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07780097" name="Google Shape;32;p99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fill="norm" stroke="1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82788359" name="Google Shape;33;p99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05422459" name="Google Shape;34;p99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1260407" name="Google Shape;35;p99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fill="norm" stroke="1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16499008" name="Google Shape;36;p99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7" name="Google Shape;37;p99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fill="norm" stroke="1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8" name="Google Shape;38;p99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fill="norm" stroke="1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39" name="Google Shape;39;p99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fill="norm" stroke="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1372765662" name="Google Shape;40;p99" descr="Immagine che contiene testo, schermata, Carattere, logo&#10;&#10;Descrizione generata automaticamente"/>
          <p:cNvPicPr/>
          <p:nvPr/>
        </p:nvPicPr>
        <p:blipFill rotWithShape="1">
          <a:blip r:embed="rId2">
            <a:alphaModFix/>
          </a:blip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Headlines + two columns" preserve="0" showMasterPhAnim="0" showMasterSp="1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8356549" name="Google Shape;42;p100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35546642" name="Google Shape;43;p100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8622557" name="Google Shape;44;p100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706650" name="Google Shape;45;p100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left" preserve="0" showMasterPhAnim="0" showMasterSp="0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672338" name="Google Shape;47;p101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896787600" name="Google Shape;48;p101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93780749" name="Google Shape;49;p101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0455582" name="Google Shape;50;p101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5435465" name="Google Shape;51;p101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08442673" name="Google Shape;52;p101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 Break with Pic right" preserve="0" showMasterPhAnim="0" showMasterSp="0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5320503" name="Google Shape;54;p102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345767541" name="Google Shape;55;p102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51112810" name="Google Shape;56;p102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10467023" name="Google Shape;57;p102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0709587" name="Google Shape;58;p102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27965408" name="Google Shape;59;p102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_2" preserve="0" showMasterPhAnim="0" showMasterSp="1" userDrawn="1">
  <p:cSld name="Chapterbreak_2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1508968" name="Google Shape;61;p10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5265670" name="Google Shape;62;p10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747306959" name="Google Shape;63;p10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Chapterbreak" preserve="0" showMasterPhAnim="0" showMasterSp="1" userDrawn="1">
  <p:cSld name="Chapterbreak">
    <p:bg>
      <p:bgPr shadeToTitle="0">
        <a:solidFill>
          <a:schemeClr val="accent4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97205208" name="Google Shape;65;p104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20792562" name="Google Shape;66;p104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713527982" name="Google Shape;67;p104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OVERVIEW" preserve="0" showMasterPhAnim="0" showMasterSp="0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34784564" name="Google Shape;69;p105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75317313" name="Google Shape;70;p105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55873141" name="Google Shape;71;p105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90951917" name="Google Shape;72;p105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7771183" name="Google Shape;73;p105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350056416" name="Google Shape;74;p105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1996589" name="Google Shape;75;p105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middle" preserve="0" showMasterPhAnim="0" showMasterSp="0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6143310" name="Google Shape;77;p10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48208625" name="Google Shape;78;p10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36622629" name="Google Shape;79;p10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7536336" name="Google Shape;80;p10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26852954" name="Google Shape;81;p10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57376720" name="Google Shape;82;p10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235181206" name="Google Shape;83;p10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54689933" name="Google Shape;84;p10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606360" name="Google Shape;85;p10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Timeline End" preserve="0" showMasterPhAnim="0" showMasterSp="0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3015968" name="Google Shape;87;p10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960994412" name="Google Shape;88;p10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33212490" name="Google Shape;89;p10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17135531" name="Google Shape;90;p10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13789184" name="Google Shape;91;p10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2343531" name="Google Shape;92;p10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62262044" name="Google Shape;93;p10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5989540" name="Google Shape;94;p10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583591" name="Google Shape;95;p10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962451421" name="Google Shape;96;p10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fill="norm" stroke="1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Light grey background with page count" preserve="0" showMasterPhAnim="0" showMasterSp="1" userDrawn="1">
  <p:cSld name="Light grey background with page count">
    <p:bg>
      <p:bgPr shadeToTitle="0">
        <a:solidFill>
          <a:srgbClr val="E6E6E6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5904515" name="Google Shape;98;p10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70798836" name="Google Shape;99;p10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arker grey background/empty" preserve="0" showMasterPhAnim="0" showMasterSp="1" userDrawn="1">
  <p:cSld name="Darker grey background/empty">
    <p:bg>
      <p:bgPr shadeToTitle="0">
        <a:solidFill>
          <a:srgbClr val="C8D3D8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6829942" name="Google Shape;101;p10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92043853" name="Google Shape;102;p10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8017175" name="Google Shape;10;p9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fill="norm" stroke="1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37964735" name="Google Shape;11;p9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91787501" name="Google Shape;12;p9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778072" name="Google Shape;13;p9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un.org/en/academic-impact/sustainability" TargetMode="Externa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limate.ec.europa.eu/index_en?prefLang=cs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un.org/en/climatechange/what-is-climate-change" TargetMode="Externa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limate.ec.europa.eu/climate-change/causes-climate-change_en" TargetMode="Externa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Relationship Id="rId4" Type="http://schemas.openxmlformats.org/officeDocument/2006/relationships/hyperlink" Target="https://new-european-bauhaus.europa.eu/about/delivery_en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new-european-bauhaus.europa.eu/about/delivery_en" TargetMode="External"/><Relationship Id="rId4" Type="http://schemas.openxmlformats.org/officeDocument/2006/relationships/hyperlink" Target="https://climate-adapt.eea.europa.eu/en/eu-adaptation-policy/sector-policies/buildings" TargetMode="Externa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hyperlink" Target="https://www.ipcc.ch/report/sixth-assessment-report-cycle/" TargetMode="External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Relationship Id="rId4" Type="http://schemas.openxmlformats.org/officeDocument/2006/relationships/hyperlink" Target="https://ourworldindata.org/climate-change-support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hyperlink" Target="https://www.eea.europa.eu/en/topics/in-depth/climate-change-mitigation-reducing-emissions" TargetMode="External"/><Relationship Id="rId5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www.eea.europa.eu/en/topics/in-depth/climate-change-mitigation-reducing-emissions" TargetMode="Externa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jpg"/><Relationship Id="rId4" Type="http://schemas.openxmlformats.org/officeDocument/2006/relationships/hyperlink" Target="https://climate.ec.europa.eu/eu-action/adaptation-climate-change_en" TargetMode="Externa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jpg"/><Relationship Id="rId4" Type="http://schemas.openxmlformats.org/officeDocument/2006/relationships/hyperlink" Target="https://www.eea.europa.eu/en/topics/in-depth/buildings-and-construction" TargetMode="External"/><Relationship Id="rId5" Type="http://schemas.openxmlformats.org/officeDocument/2006/relationships/hyperlink" Target="https://www.consilium.europa.eu/en/policies/european-green-deal/timeline-european-green-deal-and-fit-for-55/" TargetMode="Externa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energy.ec.europa.eu/topics/energy-efficiency/energy-efficient-buildings/energy-performance-buildings-directive_en" TargetMode="External"/><Relationship Id="rId4" Type="http://schemas.openxmlformats.org/officeDocument/2006/relationships/hyperlink" Target="https://eu-mayors.ec.europa.eu/en/EU-State-of-Climate-Report-sounds-alarm-on-rising-heat-highlighting-urgency-to-refresh-our-cities" TargetMode="Externa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joint-research-centre.ec.europa.eu/projects-and-activities/less-waste-more-value/construction-and-demolition-waste_en?utm_source=chatgpt.com" TargetMode="External"/><Relationship Id="rId4" Type="http://schemas.openxmlformats.org/officeDocument/2006/relationships/hyperlink" Target="https://www.eea.europa.eu/en/topics/in-depth/waste-and-recycling" TargetMode="External"/><Relationship Id="rId5" Type="http://schemas.openxmlformats.org/officeDocument/2006/relationships/image" Target="../media/image19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research-and-innovation.ec.europa.eu/research-area/environment/nature-based-solutions_en" TargetMode="External"/><Relationship Id="rId4" Type="http://schemas.openxmlformats.org/officeDocument/2006/relationships/image" Target="../media/image20.jpg"/><Relationship Id="rId5" Type="http://schemas.openxmlformats.org/officeDocument/2006/relationships/hyperlink" Target="https://commission.europa.eu/strategy-and-policy/priorities-2019-2024/european-green-deal_en" TargetMode="External"/><Relationship Id="rId6" Type="http://schemas.openxmlformats.org/officeDocument/2006/relationships/hyperlink" Target="https://environment.ec.europa.eu/strategy/biodiversity-strategy-2030_en" TargetMode="External"/><Relationship Id="rId7" Type="http://schemas.openxmlformats.org/officeDocument/2006/relationships/hyperlink" Target="https://oppla.eu/case-study-finder" TargetMode="Externa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2030palette.org/15-minute-city/" TargetMode="External"/><Relationship Id="rId4" Type="http://schemas.openxmlformats.org/officeDocument/2006/relationships/image" Target="../media/image21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ransport.ec.europa.eu/transport-themes/mobility-strategy_en" TargetMode="External"/><Relationship Id="rId4" Type="http://schemas.openxmlformats.org/officeDocument/2006/relationships/hyperlink" Target="https://2030palette.org/15-minute-city/" TargetMode="Externa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hyperlink" Target="https://www.ipcc.ch/report/ar6/wg2/figures/chapter-13/figure-13-002" TargetMode="Externa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jpg"/><Relationship Id="rId4" Type="http://schemas.openxmlformats.org/officeDocument/2006/relationships/hyperlink" Target="https://www.eea.europa.eu/en/topics/in-depth/environmental-inequalities" TargetMode="Externa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hyperlink" Target="https://www.eea.europa.eu/publications/assesing-the-costs-and-benefits-of" TargetMode="External"/><Relationship Id="rId5" Type="http://schemas.openxmlformats.org/officeDocument/2006/relationships/hyperlink" Target="https://www.eea.europa.eu/en/topics/in-depth/environmental-inequalities" TargetMode="Externa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5.jpg"/><Relationship Id="rId4" Type="http://schemas.openxmlformats.org/officeDocument/2006/relationships/hyperlink" Target="https://ec.europa.eu/social/BlobServlet?docId=1672&amp;langId=en" TargetMode="Externa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png"/><Relationship Id="rId4" Type="http://schemas.openxmlformats.org/officeDocument/2006/relationships/hyperlink" Target="https://ourworldindata.org/climate-change-support" TargetMode="Externa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jpg"/><Relationship Id="rId4" Type="http://schemas.openxmlformats.org/officeDocument/2006/relationships/hyperlink" Target="https://ourworldindata.org/climate-change-support" TargetMode="Externa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Relationship Id="rId4" Type="http://schemas.openxmlformats.org/officeDocument/2006/relationships/hyperlink" Target="https://ourworldindata.org/climate-change-support" TargetMode="Externa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0.jpg"/><Relationship Id="rId4" Type="http://schemas.openxmlformats.org/officeDocument/2006/relationships/hyperlink" Target="https://ourworldindata.org/climate-change-support" TargetMode="Externa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jp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2.jp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hyperlink" Target="https://climateaccountability.org/pdf/CarbonMajorsRpt2017%20Jul17.pdf" TargetMode="Externa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png"/><Relationship Id="rId4" Type="http://schemas.openxmlformats.org/officeDocument/2006/relationships/hyperlink" Target="https://ourworldindata.org/climate-change-support" TargetMode="Externa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Relationship Id="rId6" Type="http://schemas.openxmlformats.org/officeDocument/2006/relationships/image" Target="../media/image39.jpg"/><Relationship Id="rId7" Type="http://schemas.openxmlformats.org/officeDocument/2006/relationships/image" Target="../media/image40.jpg"/><Relationship Id="rId8" Type="http://schemas.openxmlformats.org/officeDocument/2006/relationships/image" Target="../media/image41.jp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2.png"/><Relationship Id="rId4" Type="http://schemas.openxmlformats.org/officeDocument/2006/relationships/hyperlink" Target="https://sdgs.un.org/goals" TargetMode="External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s://www.eea.europa.eu/en/topics/in-depth/climate-change-mitigation-reducing-emissions" TargetMode="External"/><Relationship Id="rId4" Type="http://schemas.openxmlformats.org/officeDocument/2006/relationships/hyperlink" Target="https://ourworldindata.org/co2-and-greenhouse-gas-emissions?insight=many-countries-have-reduced-their-co-emissions#key-insights" TargetMode="External"/></Relationships>
</file>

<file path=ppt/slides/_rels/slide4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3.png"/><Relationship Id="rId4" Type="http://schemas.openxmlformats.org/officeDocument/2006/relationships/hyperlink" Target="https://sdgs.un.org/goals" TargetMode="External"/></Relationships>
</file>

<file path=ppt/slides/_rels/slide4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5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Relationship Id="rId4" Type="http://schemas.openxmlformats.org/officeDocument/2006/relationships/image" Target="../media/image46.png"/></Relationships>
</file>

<file path=ppt/slides/_rels/slide5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7.png"/><Relationship Id="rId4" Type="http://schemas.openxmlformats.org/officeDocument/2006/relationships/image" Target="../media/image48.jpg"/><Relationship Id="rId5" Type="http://schemas.openxmlformats.org/officeDocument/2006/relationships/hyperlink" Target="https://op.europa.eu/en/publication-detail/-/publication/b175c9cb-cc5b-11ed-a05c-01aa75ed71a1/language-en" TargetMode="External"/><Relationship Id="rId6" Type="http://schemas.openxmlformats.org/officeDocument/2006/relationships/image" Target="../media/image49.png"/></Relationships>
</file>

<file path=ppt/slides/_rels/slide5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0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_rels/slide5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3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4.png"/></Relationships>
</file>

<file path=ppt/slides/_rels/slide5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6.png"/></Relationships>
</file>

<file path=ppt/slides/_rels/slide5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7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58.png"/></Relationships>
</file>

<file path=ppt/slides/_rels/slide5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9.jpg"/><Relationship Id="rId4" Type="http://schemas.openxmlformats.org/officeDocument/2006/relationships/hyperlink" Target="https://op.europa.eu/en/publication-detail/-/publication/b175c9cb-cc5b-11ed-a05c-01aa75ed71a1/language-en" TargetMode="External"/><Relationship Id="rId5" Type="http://schemas.openxmlformats.org/officeDocument/2006/relationships/image" Target="../media/image51.png"/><Relationship Id="rId6" Type="http://schemas.openxmlformats.org/officeDocument/2006/relationships/image" Target="../media/image60.png"/></Relationships>
</file>

<file path=ppt/slides/_rels/slide5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
</file>

<file path=ppt/slides/_rels/slide6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hyperlink" Target="https://www.ipcc.ch/report/ar6/wg1/downloads/report/IPCC_AR6_WGI_SPM.pdf" TargetMode="External"/><Relationship Id="rId4" Type="http://schemas.openxmlformats.org/officeDocument/2006/relationships/hyperlink" Target="https://op.europa.eu/en/publication-detail/-/publication/b175c9cb-cc5b-11ed-a05c-01aa75ed71a1/language-en" TargetMode="External"/></Relationships>
</file>

<file path=ppt/slides/_rels/slide6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hyperlink" Target="http://www.freepik.com/" TargetMode="External"/><Relationship Id="rId4" Type="http://schemas.openxmlformats.org/officeDocument/2006/relationships/hyperlink" Target="http://www.unsplash.com/" TargetMode="External"/><Relationship Id="rId5" Type="http://schemas.openxmlformats.org/officeDocument/2006/relationships/hyperlink" Target="https://pixaba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4879401" name="Google Shape;108;p1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295032681" name="Google Shape;109;p1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1914110" name="Google Shape;110;p1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31047429" name="Google Shape;111;p1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359174098" name="Google Shape;112;p1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494793275" name="Google Shape;113;p1"/>
          <p:cNvSpPr txBox="1">
            <a:spLocks noGrp="1"/>
          </p:cNvSpPr>
          <p:nvPr>
            <p:ph type="body" idx="4294967295"/>
          </p:nvPr>
        </p:nvSpPr>
        <p:spPr bwMode="auto"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Aktivita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/>
              <a:t>SuPeRBE Project (CE0200768)</a:t>
            </a:r>
            <a:endParaRPr sz="1000"/>
          </a:p>
        </p:txBody>
      </p:sp>
      <p:sp>
        <p:nvSpPr>
          <p:cNvPr id="1172266109" name="Google Shape;114;p1"/>
          <p:cNvSpPr txBox="1">
            <a:spLocks noGrp="1"/>
          </p:cNvSpPr>
          <p:nvPr>
            <p:ph type="body" idx="4294967295"/>
          </p:nvPr>
        </p:nvSpPr>
        <p:spPr bwMode="auto"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US" sz="3000" b="1"/>
              <a:t>SuPeRBE</a:t>
            </a:r>
            <a:r>
              <a:rPr lang="en-US" sz="3000" b="1"/>
              <a:t> - </a:t>
            </a:r>
            <a:r>
              <a:rPr lang="en-US" sz="3000" b="1"/>
              <a:t>Školicí</a:t>
            </a:r>
            <a:r>
              <a:rPr lang="en-US" sz="3000" b="1"/>
              <a:t> </a:t>
            </a:r>
            <a:r>
              <a:rPr lang="en-US" sz="3000" b="1"/>
              <a:t>materiál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695939238" name="Google Shape;115;p1"/>
          <p:cNvSpPr txBox="1">
            <a:spLocks noGrp="1"/>
          </p:cNvSpPr>
          <p:nvPr>
            <p:ph type="body" idx="4294967295"/>
          </p:nvPr>
        </p:nvSpPr>
        <p:spPr bwMode="auto"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indent="0" algn="r">
              <a:buSzPts val="800"/>
              <a:buNone/>
              <a:defRPr/>
            </a:pPr>
            <a:r>
              <a:rPr lang="en-US" sz="1000" b="1"/>
              <a:t>Odborná oblast: AE1.1 </a:t>
            </a:r>
            <a:r>
              <a:rPr lang="en-US" sz="1000"/>
              <a:t>podle</a:t>
            </a:r>
            <a:r>
              <a:rPr lang="en-US" sz="1000"/>
              <a:t>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US" sz="1000">
                <a:latin typeface="Trebuchet MS"/>
                <a:ea typeface="Trebuchet MS"/>
                <a:cs typeface="Trebuchet MS"/>
              </a:rPr>
              <a:t>CEN Workshop Agreement 17939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  <a:defRPr/>
            </a:pPr>
            <a:endParaRPr sz="1200"/>
          </a:p>
        </p:txBody>
      </p:sp>
      <p:sp>
        <p:nvSpPr>
          <p:cNvPr id="1220397556" name="Google Shape;116;p1"/>
          <p:cNvSpPr txBox="1"/>
          <p:nvPr/>
        </p:nvSpPr>
        <p:spPr bwMode="auto">
          <a:xfrm>
            <a:off x="516276" y="2148850"/>
            <a:ext cx="79401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zastavěné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prostředí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1143410" name="Google Shape;117;p1"/>
          <p:cNvSpPr txBox="1"/>
          <p:nvPr/>
        </p:nvSpPr>
        <p:spPr bwMode="auto">
          <a:xfrm>
            <a:off x="5947107" y="3573130"/>
            <a:ext cx="351732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kompetence</a:t>
            </a:r>
            <a:r>
              <a:rPr lang="en-US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42411484" name="Google Shape;118;p1"/>
          <p:cNvSpPr txBox="1"/>
          <p:nvPr/>
        </p:nvSpPr>
        <p:spPr bwMode="auto"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1.1 </a:t>
            </a:r>
            <a:r>
              <a:rPr lang="en-US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Základy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1690119" name="Google Shape;119;p1"/>
          <p:cNvSpPr txBox="1"/>
          <p:nvPr/>
        </p:nvSpPr>
        <p:spPr bwMode="auto"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kro 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</a:t>
            </a: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7708975" name="Google Shape;120;p1"/>
          <p:cNvSpPr txBox="1"/>
          <p:nvPr/>
        </p:nvSpPr>
        <p:spPr bwMode="auto"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920"/>
              <a:defRPr/>
            </a:pPr>
            <a:r>
              <a:rPr lang="en-US" sz="17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Odborná oblast</a:t>
            </a:r>
            <a:r>
              <a:rPr lang="en-US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700" b="0" i="0" u="none" strike="noStrike" cap="none">
              <a:solidFill>
                <a:schemeClr val="accent4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1271120" name="Google Shape;126;p2" descr="Obsah obrázku Vlhkost, kapka, voda, tráva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7624034" name="Google Shape;127;p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2075438" name="Google Shape;128;p2"/>
          <p:cNvSpPr/>
          <p:nvPr/>
        </p:nvSpPr>
        <p:spPr bwMode="auto">
          <a:xfrm>
            <a:off x="576262" y="443177"/>
            <a:ext cx="8123237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trendem od 90. let.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“Udržitelný rozvoj by měl naplňovat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 současné generace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tak, aby nebyla ohrožena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 budoucích generací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 své vlastní.“ 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713345862" name="Google Shape;129;p2"/>
          <p:cNvCxnSpPr/>
          <p:nvPr/>
        </p:nvCxnSpPr>
        <p:spPr bwMode="auto">
          <a:xfrm>
            <a:off x="7058025" y="2036951"/>
            <a:ext cx="164147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600957565" name="Google Shape;130;p2"/>
          <p:cNvSpPr/>
          <p:nvPr/>
        </p:nvSpPr>
        <p:spPr bwMode="auto">
          <a:xfrm>
            <a:off x="3273347" y="2135948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Brundtland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ové</a:t>
            </a:r>
            <a:endParaRPr sz="14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015887" name="Google Shape;136;p3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491914842" name="Google Shape;137;p3"/>
          <p:cNvSpPr/>
          <p:nvPr/>
        </p:nvSpPr>
        <p:spPr bwMode="auto">
          <a:xfrm>
            <a:off x="576262" y="443177"/>
            <a:ext cx="8123237" cy="4462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>
                <a:latin typeface="Trebuchet MS"/>
                <a:ea typeface="Trebuchet MS"/>
                <a:cs typeface="Trebuchet MS"/>
              </a:rPr>
              <a:t>Udržitelnost</a:t>
            </a:r>
            <a:endParaRPr sz="19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naše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aniž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bychom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ohrozili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schopnost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generací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naplňovat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ty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vyvažování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latin typeface="Trebuchet MS"/>
                <a:ea typeface="Trebuchet MS"/>
                <a:cs typeface="Trebuchet MS"/>
              </a:rPr>
              <a:t>ho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blahobytu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>
                <a:latin typeface="Trebuchet MS"/>
                <a:ea typeface="Trebuchet MS"/>
                <a:cs typeface="Trebuchet MS"/>
              </a:rPr>
              <a:t> 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Ochrana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čistého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ovzduší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jednotlivců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společenství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bezpečnému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budoucnosti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odpovědných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stylu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latin typeface="Trebuchet MS"/>
                <a:ea typeface="Trebuchet MS"/>
                <a:cs typeface="Trebuchet MS"/>
              </a:rPr>
              <a:t>klíčová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zmírnění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dopadů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en-US" sz="1500">
                <a:latin typeface="Trebuchet MS"/>
                <a:ea typeface="Trebuchet MS"/>
                <a:cs typeface="Trebuchet MS"/>
              </a:rPr>
              <a:t>ých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zajištění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životního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10985918" name="Google Shape;138;p3"/>
          <p:cNvSpPr txBox="1"/>
          <p:nvPr/>
        </p:nvSpPr>
        <p:spPr bwMode="auto">
          <a:xfrm>
            <a:off x="59473" y="4753009"/>
            <a:ext cx="56650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4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8134323" name="Google Shape;144;p4" descr="Obsah obrázku architektura, obloha, Kompozitní materiál, venku&#10;&#10;Obsah vygenerovaný umělou inteligencí může být nesprávný."/>
          <p:cNvPicPr/>
          <p:nvPr/>
        </p:nvPicPr>
        <p:blipFill rotWithShape="1">
          <a:blip r:embed="rId3">
            <a:alphaModFix amt="85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571468" name="Google Shape;145;p4"/>
          <p:cNvSpPr txBox="1"/>
          <p:nvPr/>
        </p:nvSpPr>
        <p:spPr bwMode="auto">
          <a:xfrm>
            <a:off x="-52038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4211745" name="Google Shape;146;p4"/>
          <p:cNvSpPr/>
          <p:nvPr/>
        </p:nvSpPr>
        <p:spPr bwMode="auto">
          <a:xfrm>
            <a:off x="576261" y="454261"/>
            <a:ext cx="8124675" cy="1676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 (r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esilience)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Novější a méně konkrétní pojem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„Schopnost systému, komunity nebo společnosti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absorbovat,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přizpůsobit se, transformovat a zotavit se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 účinků </a:t>
            </a:r>
            <a:r>
              <a:rPr lang="en-US" i="1">
                <a:latin typeface="Trebuchet MS"/>
                <a:ea typeface="Trebuchet MS"/>
                <a:cs typeface="Trebuchet MS"/>
              </a:rPr>
              <a:t>klim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atických 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1" u="none" strike="noStrike" cap="none" spc="0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vč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as a účinně, a to mimo jiné prostřednictvím zachování a obnovy svých základních struktur a funkcí pomocí řízení rizik.“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193238734" name="Google Shape;147;p4"/>
          <p:cNvCxnSpPr/>
          <p:nvPr/>
        </p:nvCxnSpPr>
        <p:spPr bwMode="auto">
          <a:xfrm>
            <a:off x="6809095" y="2681131"/>
            <a:ext cx="2045905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974229011" name="Google Shape;148;p4"/>
          <p:cNvSpPr/>
          <p:nvPr/>
        </p:nvSpPr>
        <p:spPr bwMode="auto">
          <a:xfrm>
            <a:off x="6602607" y="2781022"/>
            <a:ext cx="2346324" cy="73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Úřad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katastrof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0475621" name="Google Shape;154;p5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469618595" name="Google Shape;155;p5"/>
          <p:cNvSpPr/>
          <p:nvPr/>
        </p:nvSpPr>
        <p:spPr bwMode="auto">
          <a:xfrm>
            <a:off x="576262" y="454263"/>
            <a:ext cx="8123237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Odolnost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Joint Research Centre (JRC)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Odolávání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Zvládání náhlých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šoků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krize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spravedlnost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demokracie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environmentálně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spravedliv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demokraticky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řízen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á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Posilování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komunitám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připravit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výkyvy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zotavit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ím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blaho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well-being.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17640487" name="Google Shape;156;p5"/>
          <p:cNvSpPr txBox="1"/>
          <p:nvPr/>
        </p:nvSpPr>
        <p:spPr bwMode="auto">
          <a:xfrm>
            <a:off x="0" y="4878120"/>
            <a:ext cx="4304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/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21534646" name="Google Shape;162;p6" descr="Obsah obrázku voda, příroda, jezero, map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 rot="10800000" flipH="1"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3693158" name="Google Shape;163;p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6904867" name="Google Shape;164;p6"/>
          <p:cNvSpPr/>
          <p:nvPr/>
        </p:nvSpPr>
        <p:spPr bwMode="auto">
          <a:xfrm>
            <a:off x="576263" y="438936"/>
            <a:ext cx="4535487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 klimatu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„Změna klimatu je pojem používaný k popisu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změn stavu klimatu,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které lze identifikovat na základě změn průměrných hodnot a/nebo proměnlivosti jeho vlastností a které přetrvávají po delší dobu, obvykle desetiletí nebo déle.“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927980754" name="Google Shape;165;p6"/>
          <p:cNvCxnSpPr/>
          <p:nvPr/>
        </p:nvCxnSpPr>
        <p:spPr bwMode="auto">
          <a:xfrm>
            <a:off x="2259991" y="2571750"/>
            <a:ext cx="2768039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820178761" name="Google Shape;166;p6"/>
          <p:cNvSpPr/>
          <p:nvPr/>
        </p:nvSpPr>
        <p:spPr bwMode="auto">
          <a:xfrm>
            <a:off x="-459870" y="2601420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Světová meteorologická organizace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1922104" name="Google Shape;172;p7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540681217" name="Google Shape;173;p7"/>
          <p:cNvSpPr/>
          <p:nvPr/>
        </p:nvSpPr>
        <p:spPr bwMode="auto">
          <a:xfrm>
            <a:off x="576263" y="581087"/>
            <a:ext cx="7900212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vzorců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Přestože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určité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současná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důsledkem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lidských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aktivit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Spalování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paliv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Kácení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pralesů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zvyšují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oteplují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toho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čelíme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extrémnějšímu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stoupající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hrozbám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přírodu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náš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5005769" name="Google Shape;174;p7"/>
          <p:cNvSpPr txBox="1"/>
          <p:nvPr/>
        </p:nvSpPr>
        <p:spPr bwMode="auto">
          <a:xfrm>
            <a:off x="0" y="4881890"/>
            <a:ext cx="23637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United Nations, n.d.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14715148" name="Google Shape;180;p8" descr="Obsah obrázku venku, příroda, mlha, mrak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265563" name="Google Shape;181;p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6648107" name="Google Shape;182;p8"/>
          <p:cNvSpPr/>
          <p:nvPr/>
        </p:nvSpPr>
        <p:spPr bwMode="auto">
          <a:xfrm>
            <a:off x="576263" y="1281536"/>
            <a:ext cx="8123238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představují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skupinu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Kjótský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protocol</a:t>
            </a:r>
            <a:r>
              <a:rPr lang="cs-CZ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dohoda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přijatá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1997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smluvními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stranami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Rámcové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úmluvy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OSN 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(UNFCCC) s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omezit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sedm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přepočet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ekvivalenty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oxidu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uhličitého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(CO₂)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umožňuje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vzájemné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porovnání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jednotlivého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příspěvku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387381811" name="Google Shape;183;p8"/>
          <p:cNvCxnSpPr/>
          <p:nvPr/>
        </p:nvCxnSpPr>
        <p:spPr bwMode="auto">
          <a:xfrm>
            <a:off x="6012464" y="3594622"/>
            <a:ext cx="2037236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575442053" name="Google Shape;184;p8"/>
          <p:cNvSpPr/>
          <p:nvPr/>
        </p:nvSpPr>
        <p:spPr bwMode="auto">
          <a:xfrm>
            <a:off x="2577892" y="3708075"/>
            <a:ext cx="55480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 unie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8048059" name="Google Shape;190;p9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567038131" name="Google Shape;191;p9"/>
          <p:cNvSpPr/>
          <p:nvPr/>
        </p:nvSpPr>
        <p:spPr bwMode="auto">
          <a:xfrm>
            <a:off x="208468" y="257252"/>
            <a:ext cx="8123238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9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zemské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atmosféře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zachycují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vede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oteplování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planety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přirozený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nazývá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patří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uhličitý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(CO₂):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spalováním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paliv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ropa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odlesňováním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1500">
              <a:latin typeface="Trebuchet MS"/>
              <a:ea typeface="Trebuchet MS"/>
              <a:cs typeface="Trebuchet MS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Metan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(CH₄):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nakládání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Oxid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dusný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(N₂O):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Uvolňuje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zemědělských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procesech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Fluorované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Syntetické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vznikající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aplikacích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Hlavní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zdroje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(GHG):</a:t>
            </a:r>
            <a:endParaRPr sz="15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energie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Doprava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Průmyslové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činnosti</a:t>
            </a:r>
            <a:endParaRPr sz="1500">
              <a:latin typeface="Trebuchet MS"/>
              <a:ea typeface="Trebuchet MS"/>
              <a:cs typeface="Trebuchet MS"/>
            </a:endParaRPr>
          </a:p>
          <a:p>
            <a:pPr marL="4572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Trebuchet MS"/>
              <a:buChar char="●"/>
              <a:defRPr/>
            </a:pP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77824368" name="Google Shape;192;p9"/>
          <p:cNvSpPr txBox="1"/>
          <p:nvPr/>
        </p:nvSpPr>
        <p:spPr bwMode="auto">
          <a:xfrm>
            <a:off x="0" y="4881890"/>
            <a:ext cx="273116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endParaRPr sz="11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54451656" name="Google Shape;198;p10" descr="Italian House Images - Free Download on Freepik"/>
          <p:cNvPicPr/>
          <p:nvPr/>
        </p:nvPicPr>
        <p:blipFill rotWithShape="1">
          <a:blip r:embed="rId3">
            <a:alphaModFix/>
          </a:blip>
          <a:srcRect l="-200" t="0" r="0" b="0"/>
          <a:stretch/>
        </p:blipFill>
        <p:spPr bwMode="auto">
          <a:xfrm>
            <a:off x="4567444" y="258127"/>
            <a:ext cx="4576555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2126914558" name="Google Shape;199;p10"/>
          <p:cNvSpPr/>
          <p:nvPr/>
        </p:nvSpPr>
        <p:spPr bwMode="auto">
          <a:xfrm>
            <a:off x="4475480" y="246221"/>
            <a:ext cx="546334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99661305" name="Google Shape;200;p1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64707368" name="Google Shape;201;p10"/>
          <p:cNvSpPr/>
          <p:nvPr/>
        </p:nvSpPr>
        <p:spPr bwMode="auto">
          <a:xfrm>
            <a:off x="576263" y="492442"/>
            <a:ext cx="4576555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1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Budovy nesmí jen méně spotřebovávat, ale musí také více vydržet. </a:t>
            </a:r>
            <a:endParaRPr sz="16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Tváří v tvář rostoucím teplotám, záplavám a energetickým krizím se naše zastavěné prostředí musí proměnit ve zdroj odolnosti.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znamená navrhovat a renovovat prostory, které jsou energeticky úsporné, odolné vůči změně klimatu a přístupné pro všechny – vytvářet tak nejen udržitelné stavby, ale také inkluzivní, krásná a na budoucnost připravená místa k životu.</a:t>
            </a:r>
            <a:endParaRPr sz="14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19213320" name="Google Shape;202;p10"/>
          <p:cNvSpPr txBox="1"/>
          <p:nvPr/>
        </p:nvSpPr>
        <p:spPr bwMode="auto">
          <a:xfrm>
            <a:off x="0" y="4881890"/>
            <a:ext cx="237022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Union, n.d.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3013327" name="Google Shape;208;p11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47715562" name="Google Shape;209;p11"/>
          <p:cNvSpPr/>
          <p:nvPr/>
        </p:nvSpPr>
        <p:spPr bwMode="auto">
          <a:xfrm>
            <a:off x="208468" y="257252"/>
            <a:ext cx="8123238" cy="430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dovy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zranitelné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vůči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konstrukční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podmínky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Neschopnost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regulovat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vnitřní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vést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tepelnému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diskomfortu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uživatelů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negativní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pohodu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produktivitu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se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snaží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několika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Pracuje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podpoře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začleňování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stavebních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norem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přijala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směrnice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výkonnost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přijímá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podporující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renovace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efektivity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Znalosti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tom, jak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zvyšovat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odolnost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zastavěného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aktualizovány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rozvíjeny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výzkumných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programů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EU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nabízí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finanční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iniciativy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New European Bauhaus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pro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inovativní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nápady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FF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37644996" name="Google Shape;210;p11"/>
          <p:cNvSpPr/>
          <p:nvPr/>
        </p:nvSpPr>
        <p:spPr bwMode="auto">
          <a:xfrm>
            <a:off x="0" y="4871547"/>
            <a:ext cx="22862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Climate-ADAPT EEA, n.d.</a:t>
            </a:r>
            <a:endParaRPr sz="1100" b="0" i="0" u="sng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390712" name="Google Shape;216;p1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Kontext</a:t>
            </a:r>
            <a:endParaRPr/>
          </a:p>
        </p:txBody>
      </p:sp>
      <p:sp>
        <p:nvSpPr>
          <p:cNvPr id="235282763" name="Google Shape;217;p1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57088046" name="Google Shape;218;p12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197299"/>
            <a:ext cx="2044052" cy="4033920"/>
          </a:xfrm>
          <a:prstGeom prst="rect">
            <a:avLst/>
          </a:prstGeom>
          <a:noFill/>
          <a:ln>
            <a:noFill/>
          </a:ln>
        </p:spPr>
      </p:pic>
      <p:sp>
        <p:nvSpPr>
          <p:cNvPr id="1911254362" name="Google Shape;219;p12"/>
          <p:cNvSpPr txBox="1"/>
          <p:nvPr/>
        </p:nvSpPr>
        <p:spPr bwMode="auto">
          <a:xfrm>
            <a:off x="2338547" y="949662"/>
            <a:ext cx="6275700" cy="14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Mezivládní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panel OSN pro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IPCC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zveřejnil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srpnu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2021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šestou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hodnotící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zprávu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(AR6).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PROKÁZANÝM  FAKTEM JE:</a:t>
            </a:r>
            <a:endParaRPr sz="1800" b="0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Silná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vazba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mezi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oteplováním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způsobeným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lidskou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činností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závažnějšími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extrémními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projevy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počasí</a:t>
            </a:r>
            <a:r>
              <a:rPr lang="en-US" sz="15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07483886" name="Google Shape;220;p12"/>
          <p:cNvSpPr txBox="1"/>
          <p:nvPr/>
        </p:nvSpPr>
        <p:spPr bwMode="auto">
          <a:xfrm>
            <a:off x="2341267" y="2937677"/>
            <a:ext cx="6861658" cy="1741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zejména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ledových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příkrovech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hladině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světového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nevratné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42900" marR="0" lvl="0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scénářů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očekává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oteplení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hranice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1,5 °C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začátku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30. let 21.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století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“.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nepodaří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dosáhnout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uhlíkové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neutrality“ (net-zero)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CO₂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„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výrazným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“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dalších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nadále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oteplovat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4750981" name="Google Shape;221;p12"/>
          <p:cNvSpPr/>
          <p:nvPr/>
        </p:nvSpPr>
        <p:spPr bwMode="auto">
          <a:xfrm>
            <a:off x="0" y="4871547"/>
            <a:ext cx="132600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IPCC, 2021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52551414" name="Google Shape;222;p12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937345" y="3681534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110215752" name="Google Shape;223;p12"/>
          <p:cNvPicPr/>
          <p:nvPr/>
        </p:nvPicPr>
        <p:blipFill rotWithShape="1">
          <a:blip r:embed="rId6">
            <a:alphaModFix/>
          </a:blip>
          <a:srcRect l="0" t="0" r="-3251" b="0"/>
          <a:stretch/>
        </p:blipFill>
        <p:spPr bwMode="auto">
          <a:xfrm>
            <a:off x="506121" y="2122662"/>
            <a:ext cx="932763" cy="477870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09206413" name="Google Shape;224;p12"/>
          <p:cNvPicPr/>
          <p:nvPr/>
        </p:nvPicPr>
        <p:blipFill rotWithShape="1">
          <a:blip r:embed="rId7">
            <a:alphaModFix/>
          </a:blip>
          <a:srcRect l="0" t="0" r="-11914" b="0"/>
          <a:stretch/>
        </p:blipFill>
        <p:spPr bwMode="auto">
          <a:xfrm>
            <a:off x="1577669" y="2634844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33685179" name="Google Shape;225;p12"/>
          <p:cNvPicPr/>
          <p:nvPr/>
        </p:nvPicPr>
        <p:blipFill rotWithShape="1">
          <a:blip r:embed="rId8">
            <a:alphaModFix/>
          </a:blip>
          <a:srcRect l="0" t="0" r="-8911" b="0"/>
          <a:stretch/>
        </p:blipFill>
        <p:spPr bwMode="auto">
          <a:xfrm>
            <a:off x="272929" y="2578013"/>
            <a:ext cx="932764" cy="391378"/>
          </a:xfrm>
          <a:prstGeom prst="rect">
            <a:avLst/>
          </a:prstGeom>
          <a:noFill/>
          <a:ln>
            <a:noFill/>
          </a:ln>
          <a:effectLst>
            <a:outerShdw blurRad="25400" dist="38100" dir="2700000" sx="98000" sy="98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2349636" name="Google Shape;231;p13"/>
          <p:cNvSpPr txBox="1"/>
          <p:nvPr/>
        </p:nvSpPr>
        <p:spPr bwMode="auto">
          <a:xfrm>
            <a:off x="109537" y="278680"/>
            <a:ext cx="8924925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/>
            </a:pP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 oxidu uhličitého (CO₂) z fosilních paliv a průmyslu. Změny ve využívání půdy nejsou zahrnuty.</a:t>
            </a:r>
            <a:endParaRPr sz="16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697353822" name="Google Shape;232;p13" descr="Obsah obrázku text, diagram, snímek obrazovky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-100" t="0" r="0" b="0"/>
          <a:stretch/>
        </p:blipFill>
        <p:spPr bwMode="auto">
          <a:xfrm>
            <a:off x="45264" y="774129"/>
            <a:ext cx="9098736" cy="4315968"/>
          </a:xfrm>
          <a:prstGeom prst="rect">
            <a:avLst/>
          </a:prstGeom>
          <a:noFill/>
          <a:ln>
            <a:noFill/>
          </a:ln>
        </p:spPr>
      </p:pic>
      <p:sp>
        <p:nvSpPr>
          <p:cNvPr id="304586862" name="Google Shape;233;p13">
            <a:hlinkClick r:id="rId4"/>
          </p:cNvPr>
          <p:cNvSpPr txBox="1"/>
          <p:nvPr/>
        </p:nvSpPr>
        <p:spPr bwMode="auto">
          <a:xfrm>
            <a:off x="6918635" y="4853892"/>
            <a:ext cx="222536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3528849" name="Google Shape;234;p13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8907218" name="Google Shape;240;p1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4191271" name="Google Shape;241;p14" descr="A screenshot of a graph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692405" y="256564"/>
            <a:ext cx="4669025" cy="4886936"/>
          </a:xfrm>
          <a:prstGeom prst="rect">
            <a:avLst/>
          </a:prstGeom>
          <a:noFill/>
          <a:ln>
            <a:noFill/>
          </a:ln>
        </p:spPr>
      </p:pic>
      <p:sp>
        <p:nvSpPr>
          <p:cNvPr id="1998570471" name="Google Shape;242;p14"/>
          <p:cNvSpPr txBox="1">
            <a:spLocks noGrp="1"/>
          </p:cNvSpPr>
          <p:nvPr>
            <p:ph type="title"/>
          </p:nvPr>
        </p:nvSpPr>
        <p:spPr bwMode="auto">
          <a:xfrm>
            <a:off x="320874" y="322571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Snižování emisí </a:t>
            </a:r>
            <a:endParaRPr sz="2000"/>
          </a:p>
        </p:txBody>
      </p:sp>
      <p:sp>
        <p:nvSpPr>
          <p:cNvPr id="1123193883" name="Google Shape;243;p14"/>
          <p:cNvSpPr/>
          <p:nvPr/>
        </p:nvSpPr>
        <p:spPr bwMode="auto">
          <a:xfrm>
            <a:off x="0" y="4886936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41073806" name="Google Shape;244;p14"/>
          <p:cNvSpPr txBox="1"/>
          <p:nvPr/>
        </p:nvSpPr>
        <p:spPr bwMode="auto">
          <a:xfrm>
            <a:off x="261670" y="1417588"/>
            <a:ext cx="3284699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Některé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země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včetně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království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členských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států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snížil</a:t>
            </a: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významně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posledních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desetiletích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CO₂. 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ukazuje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správně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nastavených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strategiích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vhodných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možné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4187113" name="Google Shape;250;p15" descr="A map of the world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194518" y="128626"/>
            <a:ext cx="6008407" cy="4886248"/>
          </a:xfrm>
          <a:prstGeom prst="rect">
            <a:avLst/>
          </a:prstGeom>
          <a:noFill/>
          <a:ln>
            <a:noFill/>
          </a:ln>
        </p:spPr>
      </p:pic>
      <p:sp>
        <p:nvSpPr>
          <p:cNvPr id="548217068" name="Google Shape;251;p1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36212169" name="Google Shape;252;p15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19994107" name="Google Shape;253;p15"/>
          <p:cNvSpPr txBox="1"/>
          <p:nvPr/>
        </p:nvSpPr>
        <p:spPr bwMode="auto">
          <a:xfrm>
            <a:off x="204535" y="807114"/>
            <a:ext cx="2872200" cy="30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Emise CO₂ na osobu se mezi jednotlivými zeměmi výrazně liší. 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Země s vysokými příjmy mají tendenci vypouštět v přepočtu na obyvatele mnohem více emisí, než země s nízkými příjmy, což poukazuje na globální emisní nerovnost.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5186221" name="Google Shape;259;p16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839306178" name="Google Shape;260;p16"/>
          <p:cNvSpPr txBox="1">
            <a:spLocks noGrp="1"/>
          </p:cNvSpPr>
          <p:nvPr>
            <p:ph type="body" idx="1"/>
          </p:nvPr>
        </p:nvSpPr>
        <p:spPr bwMode="auto">
          <a:xfrm>
            <a:off x="140454" y="718111"/>
            <a:ext cx="8562974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2000" b="1"/>
              <a:t>Globální</a:t>
            </a:r>
            <a:r>
              <a:rPr lang="en-US" sz="2000" b="1"/>
              <a:t> trendy v </a:t>
            </a:r>
            <a:r>
              <a:rPr lang="en-US" sz="2000" b="1"/>
              <a:t>emisích</a:t>
            </a:r>
            <a:r>
              <a:rPr lang="en-US" sz="2000" b="1"/>
              <a:t> CO₂ a </a:t>
            </a:r>
            <a:r>
              <a:rPr lang="en-US" sz="2000" b="1"/>
              <a:t>skleníkových</a:t>
            </a:r>
            <a:r>
              <a:rPr lang="en-US" sz="2000" b="1"/>
              <a:t> </a:t>
            </a:r>
            <a:r>
              <a:rPr lang="en-US" sz="2000" b="1"/>
              <a:t>plynů</a:t>
            </a:r>
            <a:endParaRPr sz="20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Lidský</a:t>
            </a:r>
            <a:r>
              <a:rPr lang="en-US" sz="1400"/>
              <a:t> </a:t>
            </a:r>
            <a:r>
              <a:rPr lang="en-US" sz="1400"/>
              <a:t>vliv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CO₂ a </a:t>
            </a:r>
            <a:r>
              <a:rPr lang="en-US" sz="1400"/>
              <a:t>další</a:t>
            </a:r>
            <a:r>
              <a:rPr lang="en-US" sz="1400"/>
              <a:t> </a:t>
            </a:r>
            <a:r>
              <a:rPr lang="en-US" sz="1400"/>
              <a:t>skleníkov</a:t>
            </a:r>
            <a:r>
              <a:rPr lang="cs-CZ" sz="1400"/>
              <a:t>é</a:t>
            </a:r>
            <a:r>
              <a:rPr lang="en-US" sz="1400"/>
              <a:t> </a:t>
            </a:r>
            <a:r>
              <a:rPr lang="en-US" sz="1400"/>
              <a:t>plyn</a:t>
            </a:r>
            <a:r>
              <a:rPr lang="cs-CZ" sz="1400"/>
              <a:t>y</a:t>
            </a:r>
            <a:r>
              <a:rPr lang="en-US" sz="1400"/>
              <a:t> </a:t>
            </a:r>
            <a:r>
              <a:rPr lang="en-US" sz="1400"/>
              <a:t>způsobené</a:t>
            </a:r>
            <a:r>
              <a:rPr lang="en-US" sz="1400"/>
              <a:t> </a:t>
            </a:r>
            <a:r>
              <a:rPr lang="en-US" sz="1400"/>
              <a:t>člověkem</a:t>
            </a:r>
            <a:r>
              <a:rPr lang="en-US" sz="1400"/>
              <a:t> </a:t>
            </a:r>
            <a:r>
              <a:rPr lang="en-US" sz="1400"/>
              <a:t>jsou</a:t>
            </a:r>
            <a:r>
              <a:rPr lang="en-US" sz="1400"/>
              <a:t> </a:t>
            </a:r>
            <a:r>
              <a:rPr lang="en-US" sz="1400"/>
              <a:t>hlavní</a:t>
            </a:r>
            <a:r>
              <a:rPr lang="en-US" sz="1400"/>
              <a:t> </a:t>
            </a:r>
            <a:r>
              <a:rPr lang="en-US" sz="1400"/>
              <a:t>příčinou</a:t>
            </a:r>
            <a:r>
              <a:rPr lang="en-US" sz="1400"/>
              <a:t> </a:t>
            </a:r>
            <a:r>
              <a:rPr lang="en-US" sz="1400"/>
              <a:t>oteplování</a:t>
            </a:r>
            <a:r>
              <a:rPr lang="en-US" sz="1400"/>
              <a:t> </a:t>
            </a:r>
            <a:r>
              <a:rPr lang="en-US" sz="1400"/>
              <a:t>planety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Rostoucí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: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se za </a:t>
            </a:r>
            <a:r>
              <a:rPr lang="en-US" sz="1400"/>
              <a:t>posledních</a:t>
            </a:r>
            <a:r>
              <a:rPr lang="en-US" sz="1400"/>
              <a:t> 50 let </a:t>
            </a:r>
            <a:r>
              <a:rPr lang="en-US" sz="1400"/>
              <a:t>rychle</a:t>
            </a:r>
            <a:r>
              <a:rPr lang="en-US" sz="1400"/>
              <a:t> </a:t>
            </a:r>
            <a:r>
              <a:rPr lang="en-US" sz="1400"/>
              <a:t>zvýšily</a:t>
            </a:r>
            <a:r>
              <a:rPr lang="en-US" sz="1400"/>
              <a:t> a </a:t>
            </a:r>
            <a:r>
              <a:rPr lang="en-US" sz="1400"/>
              <a:t>dosud</a:t>
            </a:r>
            <a:r>
              <a:rPr lang="en-US" sz="1400"/>
              <a:t> </a:t>
            </a:r>
            <a:r>
              <a:rPr lang="en-US" sz="1400"/>
              <a:t>nedosáhly</a:t>
            </a:r>
            <a:r>
              <a:rPr lang="en-US" sz="1400"/>
              <a:t> </a:t>
            </a:r>
            <a:r>
              <a:rPr lang="en-US" sz="1400"/>
              <a:t>svého</a:t>
            </a:r>
            <a:r>
              <a:rPr lang="en-US" sz="1400"/>
              <a:t> </a:t>
            </a:r>
            <a:r>
              <a:rPr lang="en-US" sz="1400"/>
              <a:t>vrcholu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Dopad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: </a:t>
            </a:r>
            <a:r>
              <a:rPr lang="en-US" sz="1400"/>
              <a:t>Současná</a:t>
            </a:r>
            <a:r>
              <a:rPr lang="en-US" sz="1400"/>
              <a:t> </a:t>
            </a:r>
            <a:r>
              <a:rPr lang="en-US" sz="1400"/>
              <a:t>klimatická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vedou</a:t>
            </a:r>
            <a:r>
              <a:rPr lang="en-US" sz="1400"/>
              <a:t> </a:t>
            </a:r>
            <a:r>
              <a:rPr lang="en-US" sz="1400"/>
              <a:t>ke</a:t>
            </a:r>
            <a:r>
              <a:rPr lang="en-US" sz="1400"/>
              <a:t> </a:t>
            </a:r>
            <a:r>
              <a:rPr lang="en-US" sz="1400"/>
              <a:t>snížení</a:t>
            </a:r>
            <a:r>
              <a:rPr lang="en-US" sz="1400"/>
              <a:t> </a:t>
            </a:r>
            <a:r>
              <a:rPr lang="en-US" sz="1400"/>
              <a:t>emisí</a:t>
            </a:r>
            <a:r>
              <a:rPr lang="en-US" sz="1400"/>
              <a:t>, ale </a:t>
            </a:r>
            <a:r>
              <a:rPr lang="en-US" sz="1400"/>
              <a:t>nestačí</a:t>
            </a:r>
            <a:r>
              <a:rPr lang="en-US" sz="1400"/>
              <a:t> k </a:t>
            </a:r>
            <a:r>
              <a:rPr lang="en-US" sz="1400"/>
              <a:t>tomu</a:t>
            </a:r>
            <a:r>
              <a:rPr lang="en-US" sz="1400"/>
              <a:t>, aby </a:t>
            </a:r>
            <a:r>
              <a:rPr lang="en-US" sz="1400"/>
              <a:t>byl</a:t>
            </a:r>
            <a:r>
              <a:rPr lang="en-US" sz="1400"/>
              <a:t> </a:t>
            </a:r>
            <a:r>
              <a:rPr lang="en-US" sz="1400"/>
              <a:t>nárůst</a:t>
            </a:r>
            <a:r>
              <a:rPr lang="en-US" sz="1400"/>
              <a:t> </a:t>
            </a:r>
            <a:r>
              <a:rPr lang="en-US" sz="1400"/>
              <a:t>teplot</a:t>
            </a:r>
            <a:r>
              <a:rPr lang="en-US" sz="1400"/>
              <a:t> </a:t>
            </a:r>
            <a:r>
              <a:rPr lang="en-US" sz="1400"/>
              <a:t>udržen</a:t>
            </a:r>
            <a:r>
              <a:rPr lang="en-US" sz="1400"/>
              <a:t> pod 2 °C.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rozdíly</a:t>
            </a:r>
            <a:r>
              <a:rPr lang="en-US" sz="1400"/>
              <a:t>: </a:t>
            </a:r>
            <a:r>
              <a:rPr lang="en-US" sz="1400"/>
              <a:t>Emise</a:t>
            </a:r>
            <a:r>
              <a:rPr lang="en-US" sz="1400"/>
              <a:t> se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liší</a:t>
            </a:r>
            <a:r>
              <a:rPr lang="en-US" sz="1400"/>
              <a:t> </a:t>
            </a:r>
            <a:r>
              <a:rPr lang="en-US" sz="1400"/>
              <a:t>mezi</a:t>
            </a:r>
            <a:r>
              <a:rPr lang="en-US" sz="1400"/>
              <a:t> </a:t>
            </a:r>
            <a:r>
              <a:rPr lang="en-US" sz="1400"/>
              <a:t>jednotlivými</a:t>
            </a:r>
            <a:r>
              <a:rPr lang="en-US" sz="1400"/>
              <a:t> </a:t>
            </a:r>
            <a:r>
              <a:rPr lang="en-US" sz="1400"/>
              <a:t>zeměmi</a:t>
            </a:r>
            <a:r>
              <a:rPr lang="en-US" sz="1400"/>
              <a:t> – </a:t>
            </a:r>
            <a:r>
              <a:rPr lang="en-US" sz="1400"/>
              <a:t>některé</a:t>
            </a:r>
            <a:r>
              <a:rPr lang="en-US" sz="1400"/>
              <a:t> z </a:t>
            </a:r>
            <a:r>
              <a:rPr lang="en-US" sz="1400"/>
              <a:t>nejbohatších</a:t>
            </a:r>
            <a:r>
              <a:rPr lang="en-US" sz="1400"/>
              <a:t> </a:t>
            </a:r>
            <a:r>
              <a:rPr lang="en-US" sz="1400"/>
              <a:t>zemí</a:t>
            </a:r>
            <a:r>
              <a:rPr lang="en-US" sz="1400"/>
              <a:t> </a:t>
            </a:r>
            <a:r>
              <a:rPr lang="en-US" sz="1400"/>
              <a:t>emitují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osobu</a:t>
            </a:r>
            <a:r>
              <a:rPr lang="en-US" sz="1400"/>
              <a:t> </a:t>
            </a:r>
            <a:r>
              <a:rPr lang="en-US" sz="1400"/>
              <a:t>až</a:t>
            </a:r>
            <a:r>
              <a:rPr lang="en-US" sz="1400"/>
              <a:t> 100krát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cs-CZ" sz="1400"/>
              <a:t>ty </a:t>
            </a:r>
            <a:r>
              <a:rPr lang="en-US" sz="1400"/>
              <a:t>nejchudší</a:t>
            </a:r>
            <a:r>
              <a:rPr lang="en-US" sz="14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Pozitivní</a:t>
            </a:r>
            <a:r>
              <a:rPr lang="en-US" sz="1400"/>
              <a:t> </a:t>
            </a:r>
            <a:r>
              <a:rPr lang="en-US" sz="1400"/>
              <a:t>vývoj</a:t>
            </a:r>
            <a:r>
              <a:rPr lang="en-US" sz="1400"/>
              <a:t>: </a:t>
            </a:r>
            <a:r>
              <a:rPr lang="en-US" sz="1400"/>
              <a:t>Mnohé</a:t>
            </a:r>
            <a:r>
              <a:rPr lang="en-US" sz="1400"/>
              <a:t> </a:t>
            </a:r>
            <a:r>
              <a:rPr lang="en-US" sz="1400"/>
              <a:t>země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své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CO₂.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domácí</a:t>
            </a:r>
            <a:r>
              <a:rPr lang="en-US" sz="1400"/>
              <a:t> </a:t>
            </a:r>
            <a:r>
              <a:rPr lang="en-US" sz="1400"/>
              <a:t>emise</a:t>
            </a:r>
            <a:r>
              <a:rPr lang="en-US" sz="1400"/>
              <a:t> </a:t>
            </a:r>
            <a:r>
              <a:rPr lang="en-US" sz="1400"/>
              <a:t>ve</a:t>
            </a:r>
            <a:r>
              <a:rPr lang="en-US" sz="1400"/>
              <a:t> </a:t>
            </a:r>
            <a:r>
              <a:rPr lang="en-US" sz="1400"/>
              <a:t>Velké</a:t>
            </a:r>
            <a:r>
              <a:rPr lang="en-US" sz="1400"/>
              <a:t> Británii se od </a:t>
            </a:r>
            <a:r>
              <a:rPr lang="en-US" sz="1400"/>
              <a:t>roku</a:t>
            </a:r>
            <a:r>
              <a:rPr lang="en-US" sz="1400"/>
              <a:t> 1970 </a:t>
            </a:r>
            <a:r>
              <a:rPr lang="en-US" sz="1400"/>
              <a:t>přibližně</a:t>
            </a:r>
            <a:r>
              <a:rPr lang="en-US" sz="1400"/>
              <a:t> </a:t>
            </a:r>
            <a:r>
              <a:rPr lang="en-US" sz="1400"/>
              <a:t>snížily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polovinu</a:t>
            </a:r>
            <a:r>
              <a:rPr lang="en-US" sz="1400"/>
              <a:t> a </a:t>
            </a:r>
            <a:r>
              <a:rPr lang="en-US" sz="1400"/>
              <a:t>emise</a:t>
            </a:r>
            <a:r>
              <a:rPr lang="en-US" sz="1400"/>
              <a:t> v </a:t>
            </a:r>
            <a:r>
              <a:rPr lang="en-US" sz="1400"/>
              <a:t>Evropské</a:t>
            </a:r>
            <a:r>
              <a:rPr lang="en-US" sz="1400"/>
              <a:t> </a:t>
            </a:r>
            <a:r>
              <a:rPr lang="en-US" sz="1400"/>
              <a:t>unii</a:t>
            </a:r>
            <a:r>
              <a:rPr lang="en-US" sz="1400"/>
              <a:t> </a:t>
            </a:r>
            <a:r>
              <a:rPr lang="en-US" sz="1400"/>
              <a:t>klesly</a:t>
            </a:r>
            <a:r>
              <a:rPr lang="en-US" sz="1400"/>
              <a:t> o </a:t>
            </a:r>
            <a:r>
              <a:rPr lang="en-US" sz="1400"/>
              <a:t>více</a:t>
            </a:r>
            <a:r>
              <a:rPr lang="en-US" sz="1400"/>
              <a:t> </a:t>
            </a:r>
            <a:r>
              <a:rPr lang="en-US" sz="1400"/>
              <a:t>než</a:t>
            </a:r>
            <a:r>
              <a:rPr lang="en-US" sz="1400"/>
              <a:t> </a:t>
            </a:r>
            <a:r>
              <a:rPr lang="en-US" sz="1400"/>
              <a:t>čtvrtinu</a:t>
            </a:r>
            <a:r>
              <a:rPr lang="en-US" sz="1400"/>
              <a:t>.</a:t>
            </a:r>
            <a:endParaRPr/>
          </a:p>
        </p:txBody>
      </p:sp>
      <p:sp>
        <p:nvSpPr>
          <p:cNvPr id="1324035040" name="Google Shape;261;p16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4125761" name="Google Shape;267;p1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4066404" name="Google Shape;268;p17"/>
          <p:cNvSpPr/>
          <p:nvPr/>
        </p:nvSpPr>
        <p:spPr bwMode="auto">
          <a:xfrm>
            <a:off x="296866" y="443177"/>
            <a:ext cx="8603428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Mitiga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20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1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„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Zmírňování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množství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chycuj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ících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dostávají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atmosféry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omezení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hlavních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elektrárny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továrny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automobily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zemědělství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 l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esy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oceány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půda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pohlcují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ukládají</a:t>
            </a:r>
            <a:r>
              <a:rPr lang="cs-CZ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tyto plyny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proto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důležitou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součástí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K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cílů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přispěl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i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strukturální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hospodářství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stanoveny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ambicióznější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55 %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oproti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úrovni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1990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2030 a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dosažení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klimatické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neutrality do 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2050.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07062283" name="Google Shape;269;p17"/>
          <p:cNvSpPr/>
          <p:nvPr/>
        </p:nvSpPr>
        <p:spPr bwMode="auto">
          <a:xfrm>
            <a:off x="776551" y="2903583"/>
            <a:ext cx="221398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6%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celosvětových emisí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produkuje Evropská unie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92559931" name="Google Shape;270;p17"/>
          <p:cNvSpPr/>
          <p:nvPr/>
        </p:nvSpPr>
        <p:spPr bwMode="auto">
          <a:xfrm>
            <a:off x="3253675" y="2903583"/>
            <a:ext cx="2213986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37%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snížení emisí v EU -  dosaženo v roce 2023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ve srovnání s úrovní z roku 1990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43792427" name="Google Shape;271;p17"/>
          <p:cNvSpPr/>
          <p:nvPr/>
        </p:nvSpPr>
        <p:spPr bwMode="auto">
          <a:xfrm>
            <a:off x="5730800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55%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je cíl EU </a:t>
            </a:r>
            <a:r>
              <a:rPr lang="en-US" sz="1400" b="1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pro snížení emisí </a:t>
            </a:r>
            <a:r>
              <a:rPr lang="en-US" sz="140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do</a:t>
            </a: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 roku 2030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sz="1400" b="0" i="0" u="none" strike="noStrike" cap="none">
                <a:solidFill>
                  <a:srgbClr val="3D5265"/>
                </a:solidFill>
                <a:latin typeface="Roboto"/>
                <a:ea typeface="Roboto"/>
                <a:cs typeface="Roboto"/>
              </a:rPr>
              <a:t>ve srovnání s úrovní z roku 1990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16517167" name="Google Shape;272;p17"/>
          <p:cNvSpPr/>
          <p:nvPr/>
        </p:nvSpPr>
        <p:spPr bwMode="auto">
          <a:xfrm>
            <a:off x="0" y="4871547"/>
            <a:ext cx="31229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Environmental Agency, 2025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51628939" name="Google Shape;278;p18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1" y="246221"/>
            <a:ext cx="4572000" cy="4897278"/>
          </a:xfrm>
          <a:prstGeom prst="rect">
            <a:avLst/>
          </a:prstGeom>
          <a:noFill/>
          <a:ln>
            <a:noFill/>
          </a:ln>
        </p:spPr>
      </p:pic>
      <p:sp>
        <p:nvSpPr>
          <p:cNvPr id="706293090" name="Google Shape;279;p1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			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61915399" name="Google Shape;280;p18"/>
          <p:cNvSpPr/>
          <p:nvPr/>
        </p:nvSpPr>
        <p:spPr bwMode="auto">
          <a:xfrm>
            <a:off x="296866" y="286760"/>
            <a:ext cx="4275134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ce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chemeClr val="dk1"/>
                </a:solidFill>
              </a:rPr>
              <a:t>„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Adaptace na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znamená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podniknout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kroky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přípravě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přizpůsobení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jak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současným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předpokládaným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budoucím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dopadům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200">
                <a:solidFill>
                  <a:schemeClr val="dk1"/>
                </a:solidFill>
              </a:rPr>
              <a:t>“</a:t>
            </a:r>
            <a:endParaRPr sz="16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2037200272" name="Google Shape;281;p18"/>
          <p:cNvCxnSpPr/>
          <p:nvPr/>
        </p:nvCxnSpPr>
        <p:spPr bwMode="auto">
          <a:xfrm>
            <a:off x="2392019" y="2256404"/>
            <a:ext cx="225217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13219713" name="Google Shape;282;p18"/>
          <p:cNvSpPr/>
          <p:nvPr/>
        </p:nvSpPr>
        <p:spPr bwMode="auto">
          <a:xfrm>
            <a:off x="2475935" y="2282146"/>
            <a:ext cx="2045906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vropská</a:t>
            </a:r>
            <a:r>
              <a:rPr lang="en-US"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komise</a:t>
            </a:r>
            <a:endParaRPr sz="15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68224311" name="Google Shape;283;p18"/>
          <p:cNvSpPr txBox="1"/>
          <p:nvPr/>
        </p:nvSpPr>
        <p:spPr bwMode="auto">
          <a:xfrm>
            <a:off x="702030" y="2694859"/>
            <a:ext cx="37521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⮚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 na ochranu lidí, přírody a ekonomiky před nepříznivými dopady, jako je budování protipovodňových opatření, vývoj plodin odolných vůči suchu nebo úprava stavebních předpisů tak, aby stavby odolaly extrémnímu počasí.</a:t>
            </a:r>
            <a:endParaRPr sz="2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65191220" name="Google Shape;284;p18"/>
          <p:cNvSpPr txBox="1"/>
          <p:nvPr/>
        </p:nvSpPr>
        <p:spPr bwMode="auto">
          <a:xfrm>
            <a:off x="0" y="4856740"/>
            <a:ext cx="434175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13378244" name="Google Shape;285;p18"/>
          <p:cNvSpPr/>
          <p:nvPr/>
        </p:nvSpPr>
        <p:spPr bwMode="auto">
          <a:xfrm>
            <a:off x="4513077" y="246220"/>
            <a:ext cx="3457443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26000">
                <a:srgbClr val="FFFFFF"/>
              </a:gs>
              <a:gs pos="60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50040510" name="Google Shape;291;p19" descr="Obsah obrázku venku, obloha, budova, mrak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254650"/>
            <a:ext cx="9144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083953123" name="Google Shape;292;p19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89302066" name="Google Shape;293;p19"/>
          <p:cNvSpPr/>
          <p:nvPr/>
        </p:nvSpPr>
        <p:spPr bwMode="auto">
          <a:xfrm>
            <a:off x="296866" y="443177"/>
            <a:ext cx="8603428" cy="3600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zodpovědné za 35 % emisí skleníkových plynů v EU a 42 % spotřeby energie.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 je největším spotřebitelem surovin v EU a produkuje největší objem odpadu podle hmotnosti.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Stávající budovy musí být renovovány, aby splnily klimatické cíle EU; nové budovy by měly být od roku 2030 bezemisní.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rebuchet MS"/>
              <a:buChar char="•"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 jsou stále více vystaveny klimatickým rizikům, jako jsou vlny veder, povodně a bouře, což zdůrazňuje potřebu klimaticky odolného návrhu.</a:t>
            </a:r>
            <a:endParaRPr sz="19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6319148" name="Google Shape;294;p19"/>
          <p:cNvSpPr txBox="1"/>
          <p:nvPr/>
        </p:nvSpPr>
        <p:spPr bwMode="auto">
          <a:xfrm>
            <a:off x="0" y="4881890"/>
            <a:ext cx="516696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Environment Agency, 2024;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5" tooltip=""/>
              </a:rPr>
              <a:t> European Council, 2024</a:t>
            </a:r>
            <a:endParaRPr sz="1100" b="0" i="0" u="sng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31390422" name="Google Shape;300;p20" descr="Obsah obrázku venku, rostlina, strom, obloha&#10;&#10;Obsah vygenerovaný umělou inteligencí může být nesprávný."/>
          <p:cNvPicPr/>
          <p:nvPr/>
        </p:nvPicPr>
        <p:blipFill rotWithShape="1">
          <a:blip r:embed="rId3">
            <a:alphaModFix amt="32000"/>
          </a:blip>
          <a:stretch/>
        </p:blipFill>
        <p:spPr bwMode="auto">
          <a:xfrm>
            <a:off x="0" y="16858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225344" name="Google Shape;301;p2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0704255" name="Google Shape;302;p20"/>
          <p:cNvSpPr/>
          <p:nvPr/>
        </p:nvSpPr>
        <p:spPr bwMode="auto">
          <a:xfrm>
            <a:off x="2528502" y="1002089"/>
            <a:ext cx="4086996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Klima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&amp; </a:t>
            </a:r>
            <a:r>
              <a:rPr lang="en-US" sz="2000" b="1">
                <a:latin typeface="Trebuchet MS"/>
                <a:ea typeface="Trebuchet MS"/>
                <a:cs typeface="Trebuchet MS"/>
              </a:rPr>
              <a:t>města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 koncentrací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ale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chytrý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urbanismus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plochy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odolná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učinit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hnací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sílu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04681905" name="Google Shape;303;p20"/>
          <p:cNvSpPr txBox="1"/>
          <p:nvPr/>
        </p:nvSpPr>
        <p:spPr bwMode="auto">
          <a:xfrm>
            <a:off x="0" y="4881890"/>
            <a:ext cx="283333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40621246" name="Google Shape;309;p2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9507685" name="Google Shape;310;p21"/>
          <p:cNvSpPr/>
          <p:nvPr/>
        </p:nvSpPr>
        <p:spPr bwMode="auto">
          <a:xfrm>
            <a:off x="296866" y="443177"/>
            <a:ext cx="8603428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accent5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Evropsk</a:t>
            </a:r>
            <a:r>
              <a:rPr lang="cs-CZ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Směrnice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o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energetické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náročnosti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16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budov</a:t>
            </a:r>
            <a:r>
              <a:rPr lang="en-US" sz="16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pomáhá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zvyšovat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energetickou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efektivitu</a:t>
            </a: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600">
                <a:solidFill>
                  <a:schemeClr val="dk1"/>
                </a:solidFill>
              </a:rPr>
              <a:t>budov</a:t>
            </a:r>
            <a:r>
              <a:rPr lang="en-US" sz="1100">
                <a:solidFill>
                  <a:schemeClr val="dk1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Stanovuje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pravidla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znečištění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vytvořit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do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2050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téměř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bezemisní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fond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čímž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přispívá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boji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proti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činí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domovy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pracoviště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dostupnějšími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98181170" name="Google Shape;311;p21"/>
          <p:cNvSpPr/>
          <p:nvPr/>
        </p:nvSpPr>
        <p:spPr bwMode="auto">
          <a:xfrm>
            <a:off x="296866" y="2952072"/>
            <a:ext cx="2826105" cy="1123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přibližně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40 %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EU se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využívá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budovách</a:t>
            </a:r>
            <a:endParaRPr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015385357" name="Google Shape;312;p21"/>
          <p:cNvSpPr/>
          <p:nvPr/>
        </p:nvSpPr>
        <p:spPr bwMode="auto">
          <a:xfrm>
            <a:off x="3181483" y="2903583"/>
            <a:ext cx="2213986" cy="1415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/>
            </a:pPr>
            <a:r>
              <a:rPr lang="en-US" sz="44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více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200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než</a:t>
            </a:r>
            <a:r>
              <a:rPr lang="en-US" sz="36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1/3</a:t>
            </a:r>
            <a:endParaRPr sz="3900" b="0" i="0" u="none" strike="noStrike" cap="none">
              <a:solidFill>
                <a:schemeClr val="accent4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emisí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skleníkových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plynů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souvisejících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s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endParaRPr lang="cs-CZ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v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pochází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z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budov</a:t>
            </a:r>
            <a:endParaRPr sz="1400" b="1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21010948" name="Google Shape;313;p21"/>
          <p:cNvSpPr/>
          <p:nvPr/>
        </p:nvSpPr>
        <p:spPr bwMode="auto">
          <a:xfrm>
            <a:off x="5730800" y="2903583"/>
            <a:ext cx="2213986" cy="1554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pPr>
            <a:r>
              <a:rPr lang="en-US" sz="30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+/- </a:t>
            </a:r>
            <a:r>
              <a:rPr lang="en-US" sz="3900" b="0" i="0" u="none" strike="noStrike" cap="none">
                <a:solidFill>
                  <a:schemeClr val="accent4"/>
                </a:solidFill>
                <a:latin typeface="Roboto"/>
                <a:ea typeface="Roboto"/>
                <a:cs typeface="Roboto"/>
              </a:rPr>
              <a:t>80 %</a:t>
            </a:r>
            <a:endParaRPr sz="3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energie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spotřebované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v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domácnostech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EU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připadá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</a:rPr>
              <a:t>na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vytápění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,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chlazení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a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ohřev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b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vody</a:t>
            </a:r>
            <a:endParaRPr sz="1400" b="0" i="0" u="none" strike="noStrike" cap="none">
              <a:solidFill>
                <a:srgbClr val="3D526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0902735" name="Google Shape;314;p21"/>
          <p:cNvSpPr txBox="1"/>
          <p:nvPr/>
        </p:nvSpPr>
        <p:spPr bwMode="auto">
          <a:xfrm>
            <a:off x="0" y="4881890"/>
            <a:ext cx="2738089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22127873" name="Google Shape;315;p21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Spotřeba energie v budovách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4382439" name="Google Shape;321;p22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0779427" name="Google Shape;322;p22"/>
          <p:cNvSpPr/>
          <p:nvPr/>
        </p:nvSpPr>
        <p:spPr bwMode="auto">
          <a:xfrm>
            <a:off x="296866" y="443177"/>
            <a:ext cx="860342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>
                <a:latin typeface="Trebuchet MS"/>
                <a:ea typeface="Trebuchet MS"/>
                <a:cs typeface="Trebuchet MS"/>
              </a:rPr>
              <a:t>Principy cirkulární ekonomiky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8356864" name="Google Shape;323;p22"/>
          <p:cNvSpPr txBox="1"/>
          <p:nvPr/>
        </p:nvSpPr>
        <p:spPr bwMode="auto">
          <a:xfrm>
            <a:off x="0" y="4866500"/>
            <a:ext cx="669142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1155CC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; European Environmental Agency, 2025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33351979" name="Google Shape;324;p22"/>
          <p:cNvSpPr txBox="1"/>
          <p:nvPr/>
        </p:nvSpPr>
        <p:spPr bwMode="auto">
          <a:xfrm>
            <a:off x="296866" y="1108936"/>
            <a:ext cx="46353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demoliční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tvoří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necelou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třetinu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produkce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EU.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tohoto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EU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postupy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opětovného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recyklace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Staré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výrobky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znovu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prodávány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opravovány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Biologický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přeměňuje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hnojivo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bioplyn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Elektronika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poskytuje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kovy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výrobu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nových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odpad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(40 %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celkového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objemu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se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díky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novým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technologiím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lépe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recykluje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přičemž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z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něj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získává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nejen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beton</a:t>
            </a:r>
            <a:r>
              <a:rPr lang="en-US" sz="15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ale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plasty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dřevo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izolační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cs-CZ" sz="15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449089538" name="Picture 2"/>
          <p:cNvPicPr>
            <a:picLocks noChangeAspect="1" noChangeArrowheads="1"/>
          </p:cNvPicPr>
          <p:nvPr/>
        </p:nvPicPr>
        <p:blipFill rotWithShape="1">
          <a:blip r:embed="rId5"/>
          <a:stretch/>
        </p:blipFill>
        <p:spPr bwMode="auto">
          <a:xfrm>
            <a:off x="5063836" y="246221"/>
            <a:ext cx="4092978" cy="491521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259589" name="Google Shape;331;p2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6714701" name="Google Shape;332;p23"/>
          <p:cNvSpPr txBox="1"/>
          <p:nvPr/>
        </p:nvSpPr>
        <p:spPr bwMode="auto">
          <a:xfrm>
            <a:off x="0" y="4881890"/>
            <a:ext cx="249090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Source: European Commission, n.d.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854334029" name="Google Shape;333;p23" descr="A building with trees in front of it&#10;&#10;AI-generated content may be incorrect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5465618" y="245087"/>
            <a:ext cx="3673810" cy="4898414"/>
          </a:xfrm>
          <a:prstGeom prst="rect">
            <a:avLst/>
          </a:prstGeom>
          <a:noFill/>
          <a:ln>
            <a:noFill/>
          </a:ln>
        </p:spPr>
      </p:pic>
      <p:sp>
        <p:nvSpPr>
          <p:cNvPr id="1332485620" name="Google Shape;334;p23"/>
          <p:cNvSpPr/>
          <p:nvPr/>
        </p:nvSpPr>
        <p:spPr bwMode="auto">
          <a:xfrm>
            <a:off x="4819650" y="245088"/>
            <a:ext cx="4324350" cy="4966552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78998502" name="Google Shape;335;p23"/>
          <p:cNvSpPr txBox="1"/>
          <p:nvPr/>
        </p:nvSpPr>
        <p:spPr bwMode="auto">
          <a:xfrm>
            <a:off x="323850" y="1040243"/>
            <a:ext cx="5654386" cy="3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  <a:defRPr/>
            </a:pP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využívají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environmentálních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úbytek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biodiverzity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Zároveň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přinášejí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přínosy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r>
              <a:rPr lang="en-US" sz="1500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latin typeface="Trebuchet MS"/>
                <a:ea typeface="Trebuchet MS"/>
                <a:cs typeface="Trebuchet MS"/>
              </a:rPr>
              <a:t>zahrnují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parky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ochlazování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zlepšení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zdraví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mokřady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lesy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snižování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ukládání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uhlíku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čistší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vodu</a:t>
            </a: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2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EU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NBS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financování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výzkumu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</a:t>
            </a:r>
            <a:r>
              <a:rPr lang="cs-CZ" sz="15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 Green Deal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and </a:t>
            </a:r>
            <a:r>
              <a:rPr lang="en-US" sz="15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6" tooltip=""/>
              </a:rPr>
              <a:t>Biodiversity Strategy 2030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— s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vytvářet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odolnější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komunity</a:t>
            </a:r>
            <a:r>
              <a:rPr lang="en-US" sz="15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Přístup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 do </a:t>
            </a:r>
            <a:r>
              <a:rPr lang="en-US" sz="1500" b="1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OPPLA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 </a:t>
            </a:r>
            <a:r>
              <a:rPr lang="en-US" sz="1500" b="0" i="1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7" tooltip=""/>
              </a:rPr>
              <a:t>datab</a:t>
            </a:r>
            <a:r>
              <a:rPr lang="en-US" sz="1500" i="1" u="sng">
                <a:latin typeface="Trebuchet MS"/>
                <a:ea typeface="Trebuchet MS"/>
                <a:cs typeface="Trebuchet MS"/>
                <a:hlinkClick r:id="rId7" tooltip=""/>
              </a:rPr>
              <a:t>áze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s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příklady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dobré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 </a:t>
            </a:r>
            <a:r>
              <a:rPr lang="en-US" sz="1500" i="1">
                <a:latin typeface="Trebuchet MS"/>
                <a:ea typeface="Trebuchet MS"/>
                <a:cs typeface="Trebuchet MS"/>
              </a:rPr>
              <a:t>praxe</a:t>
            </a:r>
            <a:endParaRPr sz="1500" b="0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5305117" name="Google Shape;336;p23"/>
          <p:cNvSpPr/>
          <p:nvPr/>
        </p:nvSpPr>
        <p:spPr bwMode="auto">
          <a:xfrm>
            <a:off x="296866" y="443177"/>
            <a:ext cx="860342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Přírodě blízká řešení </a:t>
            </a:r>
            <a:r>
              <a:rPr lang="en-US" sz="16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(NBS)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7055001" name="Google Shape;342;p2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2133738" name="Google Shape;343;p24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2030 Palette, n.d.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118322250" name="Google Shape;344;p24" descr="15 Minute City – 2030 Palette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3231535" y="1155830"/>
            <a:ext cx="4966930" cy="3726060"/>
          </a:xfrm>
          <a:prstGeom prst="rect">
            <a:avLst/>
          </a:prstGeom>
          <a:noFill/>
          <a:ln>
            <a:noFill/>
          </a:ln>
        </p:spPr>
      </p:pic>
      <p:sp>
        <p:nvSpPr>
          <p:cNvPr id="189436264" name="Google Shape;345;p24"/>
          <p:cNvSpPr txBox="1"/>
          <p:nvPr/>
        </p:nvSpPr>
        <p:spPr bwMode="auto">
          <a:xfrm>
            <a:off x="296866" y="1155830"/>
            <a:ext cx="30006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urbanistický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model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kterém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obyvatelé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většině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svých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každodenních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docházkové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dojezdové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vzdálenosti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od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domova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což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podporuje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aktivní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mobilitu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sousedské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vazby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udržitelný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rozvoj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4675030" name="Google Shape;346;p24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8444650" name="Google Shape;352;p2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Změna klimatu jako zásadní environmentální téma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55007289" name="Google Shape;353;p25"/>
          <p:cNvSpPr txBox="1"/>
          <p:nvPr/>
        </p:nvSpPr>
        <p:spPr bwMode="auto">
          <a:xfrm>
            <a:off x="296865" y="1039262"/>
            <a:ext cx="8397000" cy="3293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1.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Blízkost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službám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vybavenosti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rámci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(~400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služby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 a 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církevní místa</a:t>
            </a:r>
            <a:endParaRPr sz="13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chůze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(~1 200 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centra s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lékárnami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obchody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veřejnými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školami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středně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velkými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cs-CZ" sz="1300">
                <a:latin typeface="Trebuchet MS"/>
                <a:ea typeface="Trebuchet MS"/>
                <a:cs typeface="Trebuchet MS"/>
              </a:rPr>
              <a:t>hromadnou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dopravou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minut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jízdy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kole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(~5 km):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nemocnice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univerzity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kulturní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zařízení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velcí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zaměstnavatelé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regionální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parky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endParaRPr lang="cs-CZ" sz="1300"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2.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Hustota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pěší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kompaktní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struktury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prostřednictvím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9 000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1 200 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145 000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bytových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jednotek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okruhu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5 km.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4605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defRPr/>
            </a:pPr>
            <a:r>
              <a:rPr lang="cs-CZ" sz="1300" b="1">
                <a:latin typeface="Trebuchet MS"/>
                <a:ea typeface="Trebuchet MS"/>
                <a:cs typeface="Trebuchet MS"/>
              </a:rPr>
              <a:t>3. </a:t>
            </a:r>
            <a:r>
              <a:rPr lang="en-US" sz="1300" b="1">
                <a:latin typeface="Trebuchet MS"/>
                <a:ea typeface="Trebuchet MS"/>
                <a:cs typeface="Trebuchet MS"/>
              </a:rPr>
              <a:t>Diverzita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Smíšené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využití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území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široká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škála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typů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bydlení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inkluze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ekonomické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rozmanitosti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6030611" name="Google Shape;354;p25"/>
          <p:cNvSpPr txBox="1"/>
          <p:nvPr/>
        </p:nvSpPr>
        <p:spPr bwMode="auto">
          <a:xfrm>
            <a:off x="0" y="4881890"/>
            <a:ext cx="416329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European Commission, n.d.</a:t>
            </a:r>
            <a:r>
              <a:rPr lang="en-US" sz="11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and </a:t>
            </a:r>
            <a:r>
              <a:rPr lang="en-US" sz="11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2030 Palette, n.d.</a:t>
            </a:r>
            <a:endParaRPr sz="11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61744746" name="Google Shape;355;p25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15minutové město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základní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principy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1639401" name="Google Shape;361;p26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42378307" name="Google Shape;362;p26" descr="Chapter 13: Europe | Climate Change 2022: Impacts, Adaptation and  Vulnerability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1172373" y="417803"/>
            <a:ext cx="6799253" cy="4493083"/>
          </a:xfrm>
          <a:prstGeom prst="rect">
            <a:avLst/>
          </a:prstGeom>
          <a:noFill/>
          <a:ln>
            <a:noFill/>
          </a:ln>
        </p:spPr>
      </p:pic>
      <p:sp>
        <p:nvSpPr>
          <p:cNvPr id="881680829" name="Google Shape;363;p26"/>
          <p:cNvSpPr txBox="1"/>
          <p:nvPr/>
        </p:nvSpPr>
        <p:spPr bwMode="auto">
          <a:xfrm>
            <a:off x="0" y="4885225"/>
            <a:ext cx="8059115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IPCC, 2022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7365028" name="Google Shape;369;p27" descr="Obsah obrázku oblečení, Lidská tvář, osoba, muž&#10;&#10;Obsah vygenerovaný umělou inteligencí může být nesprávný."/>
          <p:cNvPicPr/>
          <p:nvPr/>
        </p:nvPicPr>
        <p:blipFill rotWithShape="1">
          <a:blip r:embed="rId3">
            <a:alphaModFix amt="45000"/>
          </a:blip>
          <a:srcRect l="0" t="0" r="0" b="-938"/>
          <a:stretch/>
        </p:blipFill>
        <p:spPr bwMode="auto">
          <a:xfrm>
            <a:off x="6045958" y="236068"/>
            <a:ext cx="3098042" cy="4968440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</p:pic>
      <p:sp>
        <p:nvSpPr>
          <p:cNvPr id="810949207" name="Google Shape;370;p27"/>
          <p:cNvSpPr txBox="1">
            <a:spLocks noGrp="1"/>
          </p:cNvSpPr>
          <p:nvPr>
            <p:ph type="body" idx="1"/>
          </p:nvPr>
        </p:nvSpPr>
        <p:spPr bwMode="auto">
          <a:xfrm>
            <a:off x="296875" y="1111625"/>
            <a:ext cx="5696100" cy="43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Některé skupiny jsou vůči dopadům změny klimatu zranitelnější z důvodu sociálních, ekonomických a geografických faktorů: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Věk: </a:t>
            </a:r>
            <a:r>
              <a:rPr lang="en-US" sz="1600"/>
              <a:t>Starší lidé a děti jsou citlivější na extrémní teploty a zdravotní rizika.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Příjem:</a:t>
            </a:r>
            <a:r>
              <a:rPr lang="en-US" sz="1600"/>
              <a:t> Komunity s nízkými příjmy často žijí v oblastech s vyšší expozicí environmentálním hrozbám a mají omezené zdroje a možnosti se přizpůsobit.</a:t>
            </a:r>
            <a:endParaRPr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 b="1"/>
              <a:t>Geografie: </a:t>
            </a:r>
            <a:r>
              <a:rPr lang="en-US" sz="1600"/>
              <a:t>Regiony, jako je východní a jižní Evropa, stejně jako odlehlé nebo venkovské oblasti, mohou čelit větším klimatickým rizikům a mít nižší adaptační kapacitu.</a:t>
            </a:r>
            <a:endParaRPr sz="1600"/>
          </a:p>
          <a:p>
            <a:pPr marL="457200" lvl="0" indent="-1168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536413444" name="Google Shape;371;p27"/>
          <p:cNvSpPr txBox="1"/>
          <p:nvPr/>
        </p:nvSpPr>
        <p:spPr bwMode="auto">
          <a:xfrm>
            <a:off x="-28575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25881247" name="Google Shape;372;p27"/>
          <p:cNvSpPr/>
          <p:nvPr/>
        </p:nvSpPr>
        <p:spPr bwMode="auto">
          <a:xfrm>
            <a:off x="5876731" y="271683"/>
            <a:ext cx="3436500" cy="4897200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26221537" name="Google Shape;373;p27"/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2024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28439666" name="Google Shape;374;p27"/>
          <p:cNvSpPr/>
          <p:nvPr/>
        </p:nvSpPr>
        <p:spPr bwMode="auto">
          <a:xfrm>
            <a:off x="296865" y="443176"/>
            <a:ext cx="8604147" cy="396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Sociální zranitelnost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23880597" name="Google Shape;380;p28" descr="Obsah obrázku rostlina, květináč, domácnost, bylinky&#10;&#10;Obsah vygenerovaný umělou inteligencí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588000" y="246221"/>
            <a:ext cx="3562352" cy="4897280"/>
          </a:xfrm>
          <a:prstGeom prst="rect">
            <a:avLst/>
          </a:prstGeom>
          <a:noFill/>
          <a:ln>
            <a:noFill/>
          </a:ln>
        </p:spPr>
      </p:pic>
      <p:sp>
        <p:nvSpPr>
          <p:cNvPr id="669133565" name="Google Shape;381;p28"/>
          <p:cNvSpPr txBox="1">
            <a:spLocks noGrp="1"/>
          </p:cNvSpPr>
          <p:nvPr>
            <p:ph type="body" idx="1"/>
          </p:nvPr>
        </p:nvSpPr>
        <p:spPr bwMode="auto">
          <a:xfrm>
            <a:off x="296865" y="1463872"/>
            <a:ext cx="52911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Nečinnost</a:t>
            </a:r>
            <a:r>
              <a:rPr lang="en-US" sz="1400"/>
              <a:t> v </a:t>
            </a:r>
            <a:r>
              <a:rPr lang="en-US" sz="1400"/>
              <a:t>oblasti</a:t>
            </a:r>
            <a:r>
              <a:rPr lang="en-US" sz="1400"/>
              <a:t> </a:t>
            </a:r>
            <a:r>
              <a:rPr lang="en-US" sz="1400"/>
              <a:t>změny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vede</a:t>
            </a:r>
            <a:r>
              <a:rPr lang="en-US" sz="1400"/>
              <a:t> k </a:t>
            </a:r>
            <a:r>
              <a:rPr lang="en-US" sz="1400"/>
              <a:t>rostoucím</a:t>
            </a:r>
            <a:r>
              <a:rPr lang="en-US" sz="1400"/>
              <a:t> </a:t>
            </a:r>
            <a:r>
              <a:rPr lang="en-US" sz="1400"/>
              <a:t>ekonomickým</a:t>
            </a:r>
            <a:r>
              <a:rPr lang="en-US" sz="1400"/>
              <a:t> </a:t>
            </a:r>
            <a:r>
              <a:rPr lang="en-US" sz="1400"/>
              <a:t>ztrátám</a:t>
            </a:r>
            <a:r>
              <a:rPr lang="en-US" sz="1400"/>
              <a:t> </a:t>
            </a:r>
            <a:r>
              <a:rPr lang="en-US" sz="1400"/>
              <a:t>způsobeným</a:t>
            </a:r>
            <a:r>
              <a:rPr lang="en-US" sz="1400"/>
              <a:t> </a:t>
            </a:r>
            <a:r>
              <a:rPr lang="en-US" sz="1400"/>
              <a:t>extrémními</a:t>
            </a:r>
            <a:r>
              <a:rPr lang="en-US" sz="1400"/>
              <a:t> </a:t>
            </a:r>
            <a:r>
              <a:rPr lang="cs-CZ" sz="1400"/>
              <a:t>klmatickým</a:t>
            </a:r>
            <a:r>
              <a:rPr lang="en-US" sz="1400"/>
              <a:t>i</a:t>
            </a:r>
            <a:r>
              <a:rPr lang="en-US" sz="1400"/>
              <a:t> </a:t>
            </a:r>
            <a:r>
              <a:rPr lang="en-US" sz="1400"/>
              <a:t>jevy</a:t>
            </a:r>
            <a:r>
              <a:rPr lang="en-US" sz="1400"/>
              <a:t>, </a:t>
            </a:r>
            <a:r>
              <a:rPr lang="en-US" sz="1400"/>
              <a:t>poškozením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dopady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/>
              <a:t>zdraví</a:t>
            </a:r>
            <a:r>
              <a:rPr lang="en-US" sz="1400"/>
              <a:t>.</a:t>
            </a:r>
            <a:endParaRPr sz="14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 b="1"/>
              <a:t>Proaktivní</a:t>
            </a:r>
            <a:r>
              <a:rPr lang="en-US" sz="1400" b="1"/>
              <a:t> </a:t>
            </a:r>
            <a:r>
              <a:rPr lang="en-US" sz="1400" b="1"/>
              <a:t>adaptace</a:t>
            </a:r>
            <a:r>
              <a:rPr lang="en-US" sz="1400" b="1"/>
              <a:t> </a:t>
            </a:r>
            <a:r>
              <a:rPr lang="en-US" sz="1400"/>
              <a:t>zahrnuje</a:t>
            </a:r>
            <a:r>
              <a:rPr lang="en-US" sz="1400"/>
              <a:t> </a:t>
            </a:r>
            <a:r>
              <a:rPr lang="en-US" sz="1400"/>
              <a:t>investice</a:t>
            </a:r>
            <a:r>
              <a:rPr lang="en-US" sz="1400"/>
              <a:t> do </a:t>
            </a:r>
            <a:r>
              <a:rPr lang="en-US" sz="1400"/>
              <a:t>opatření</a:t>
            </a:r>
            <a:r>
              <a:rPr lang="en-US" sz="1400"/>
              <a:t>, </a:t>
            </a:r>
            <a:r>
              <a:rPr lang="en-US" sz="1400"/>
              <a:t>která</a:t>
            </a:r>
            <a:r>
              <a:rPr lang="en-US" sz="1400"/>
              <a:t> </a:t>
            </a:r>
            <a:r>
              <a:rPr lang="en-US" sz="1400"/>
              <a:t>snižují</a:t>
            </a:r>
            <a:r>
              <a:rPr lang="en-US" sz="1400"/>
              <a:t> </a:t>
            </a:r>
            <a:r>
              <a:rPr lang="en-US" sz="1400"/>
              <a:t>zranitelnost</a:t>
            </a:r>
            <a:r>
              <a:rPr lang="en-US" sz="1400"/>
              <a:t> </a:t>
            </a:r>
            <a:r>
              <a:rPr lang="en-US" sz="1400"/>
              <a:t>vůči</a:t>
            </a:r>
            <a:r>
              <a:rPr lang="en-US" sz="1400"/>
              <a:t> </a:t>
            </a:r>
            <a:r>
              <a:rPr lang="en-US" sz="1400"/>
              <a:t>klimatickým</a:t>
            </a:r>
            <a:r>
              <a:rPr lang="en-US" sz="1400"/>
              <a:t> </a:t>
            </a:r>
            <a:r>
              <a:rPr lang="en-US" sz="1400"/>
              <a:t>rizikům</a:t>
            </a:r>
            <a:r>
              <a:rPr lang="en-US" sz="1400"/>
              <a:t>,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posílení</a:t>
            </a:r>
            <a:r>
              <a:rPr lang="en-US" sz="1400"/>
              <a:t> </a:t>
            </a:r>
            <a:r>
              <a:rPr lang="en-US" sz="1400"/>
              <a:t>odolnosti</a:t>
            </a:r>
            <a:r>
              <a:rPr lang="en-US" sz="1400"/>
              <a:t> </a:t>
            </a:r>
            <a:r>
              <a:rPr lang="en-US" sz="1400"/>
              <a:t>infrastruktury</a:t>
            </a:r>
            <a:r>
              <a:rPr lang="en-US" sz="1400"/>
              <a:t> a </a:t>
            </a:r>
            <a:r>
              <a:rPr lang="en-US" sz="1400"/>
              <a:t>zavedení</a:t>
            </a:r>
            <a:r>
              <a:rPr lang="en-US" sz="1400"/>
              <a:t> </a:t>
            </a:r>
            <a:r>
              <a:rPr lang="en-US" sz="1400"/>
              <a:t>systémů</a:t>
            </a:r>
            <a:r>
              <a:rPr lang="en-US" sz="1400"/>
              <a:t> </a:t>
            </a:r>
            <a:r>
              <a:rPr lang="en-US" sz="1400"/>
              <a:t>včasného</a:t>
            </a:r>
            <a:r>
              <a:rPr lang="en-US" sz="1400"/>
              <a:t> </a:t>
            </a:r>
            <a:r>
              <a:rPr lang="en-US" sz="1400"/>
              <a:t>varování</a:t>
            </a:r>
            <a:r>
              <a:rPr lang="en-US" sz="1400" b="1"/>
              <a:t>.</a:t>
            </a:r>
            <a:endParaRPr sz="14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pPr>
            <a:r>
              <a:rPr lang="en-US" sz="1400"/>
              <a:t>Studie </a:t>
            </a:r>
            <a:r>
              <a:rPr lang="en-US" sz="1400"/>
              <a:t>ukazují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cs-CZ" sz="1400" b="1"/>
              <a:t>cena za</a:t>
            </a:r>
            <a:r>
              <a:rPr lang="en-US" sz="1400" b="1"/>
              <a:t> </a:t>
            </a:r>
            <a:r>
              <a:rPr lang="en-US" sz="1400" b="1"/>
              <a:t>nečinnost</a:t>
            </a:r>
            <a:r>
              <a:rPr lang="en-US" sz="1400"/>
              <a:t> </a:t>
            </a:r>
            <a:r>
              <a:rPr lang="en-US" sz="1400"/>
              <a:t>výrazně</a:t>
            </a:r>
            <a:r>
              <a:rPr lang="en-US" sz="1400"/>
              <a:t> </a:t>
            </a:r>
            <a:r>
              <a:rPr lang="en-US" sz="1400"/>
              <a:t>převyšuj</a:t>
            </a:r>
            <a:r>
              <a:rPr lang="cs-CZ" sz="1400"/>
              <a:t>e</a:t>
            </a:r>
            <a:r>
              <a:rPr lang="en-US" sz="1400"/>
              <a:t> </a:t>
            </a:r>
            <a:r>
              <a:rPr lang="en-US" sz="1400" b="1"/>
              <a:t>náklady</a:t>
            </a:r>
            <a:r>
              <a:rPr lang="en-US" sz="1400" b="1"/>
              <a:t> </a:t>
            </a:r>
            <a:r>
              <a:rPr lang="en-US" sz="1400" b="1"/>
              <a:t>na</a:t>
            </a:r>
            <a:r>
              <a:rPr lang="en-US" sz="1400" b="1"/>
              <a:t> </a:t>
            </a:r>
            <a:r>
              <a:rPr lang="en-US" sz="1400" b="1"/>
              <a:t>adaptaci</a:t>
            </a:r>
            <a:r>
              <a:rPr lang="en-US" sz="1400"/>
              <a:t>.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Evropská</a:t>
            </a:r>
            <a:r>
              <a:rPr lang="en-US" sz="1400"/>
              <a:t> </a:t>
            </a:r>
            <a:r>
              <a:rPr lang="en-US" sz="1400"/>
              <a:t>agentura</a:t>
            </a:r>
            <a:r>
              <a:rPr lang="en-US" sz="1400"/>
              <a:t> pro </a:t>
            </a:r>
            <a:r>
              <a:rPr lang="en-US" sz="1400"/>
              <a:t>životní</a:t>
            </a:r>
            <a:r>
              <a:rPr lang="en-US" sz="1400"/>
              <a:t> </a:t>
            </a:r>
            <a:r>
              <a:rPr lang="en-US" sz="1400"/>
              <a:t>prostředí</a:t>
            </a:r>
            <a:r>
              <a:rPr lang="en-US" sz="1400"/>
              <a:t> </a:t>
            </a:r>
            <a:r>
              <a:rPr lang="en-US" sz="1400"/>
              <a:t>zdůrazňuje</a:t>
            </a:r>
            <a:r>
              <a:rPr lang="en-US" sz="1400"/>
              <a:t>, </a:t>
            </a:r>
            <a:r>
              <a:rPr lang="en-US" sz="1400"/>
              <a:t>že</a:t>
            </a:r>
            <a:r>
              <a:rPr lang="en-US" sz="1400"/>
              <a:t> </a:t>
            </a:r>
            <a:r>
              <a:rPr lang="en-US" sz="1400"/>
              <a:t>neprovedení</a:t>
            </a:r>
            <a:r>
              <a:rPr lang="en-US" sz="1400"/>
              <a:t> </a:t>
            </a:r>
            <a:r>
              <a:rPr lang="en-US" sz="1400"/>
              <a:t>adaptačních</a:t>
            </a:r>
            <a:r>
              <a:rPr lang="en-US" sz="1400"/>
              <a:t> </a:t>
            </a:r>
            <a:r>
              <a:rPr lang="en-US" sz="1400"/>
              <a:t>opatření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vést</a:t>
            </a:r>
            <a:r>
              <a:rPr lang="en-US" sz="1400"/>
              <a:t> k </a:t>
            </a:r>
            <a:r>
              <a:rPr lang="en-US" sz="1400"/>
              <a:t>významným</a:t>
            </a:r>
            <a:r>
              <a:rPr lang="en-US" sz="1400"/>
              <a:t> </a:t>
            </a:r>
            <a:r>
              <a:rPr lang="en-US" sz="1400"/>
              <a:t>hospodářským</a:t>
            </a:r>
            <a:r>
              <a:rPr lang="en-US" sz="1400"/>
              <a:t> </a:t>
            </a:r>
            <a:r>
              <a:rPr lang="en-US" sz="1400"/>
              <a:t>škodám</a:t>
            </a:r>
            <a:r>
              <a:rPr lang="en-US" sz="1400"/>
              <a:t>, </a:t>
            </a:r>
            <a:r>
              <a:rPr lang="en-US" sz="1400"/>
              <a:t>zatímco</a:t>
            </a:r>
            <a:r>
              <a:rPr lang="en-US" sz="1400"/>
              <a:t> </a:t>
            </a:r>
            <a:r>
              <a:rPr lang="en-US" sz="1400"/>
              <a:t>včasná</a:t>
            </a:r>
            <a:r>
              <a:rPr lang="en-US" sz="1400"/>
              <a:t> </a:t>
            </a:r>
            <a:r>
              <a:rPr lang="en-US" sz="1400"/>
              <a:t>adaptace</a:t>
            </a:r>
            <a:r>
              <a:rPr lang="en-US" sz="1400"/>
              <a:t>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tyto</a:t>
            </a:r>
            <a:r>
              <a:rPr lang="en-US" sz="1400"/>
              <a:t> </a:t>
            </a:r>
            <a:r>
              <a:rPr lang="en-US" sz="1400"/>
              <a:t>ztráty</a:t>
            </a:r>
            <a:r>
              <a:rPr lang="en-US" sz="1400"/>
              <a:t> </a:t>
            </a:r>
            <a:r>
              <a:rPr lang="en-US" sz="1400"/>
              <a:t>zmírnit</a:t>
            </a:r>
            <a:r>
              <a:rPr lang="en-US" sz="1400"/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40295772" name="Google Shape;382;p28"/>
          <p:cNvSpPr txBox="1"/>
          <p:nvPr/>
        </p:nvSpPr>
        <p:spPr bwMode="auto">
          <a:xfrm>
            <a:off x="-52039" y="0"/>
            <a:ext cx="9254964" cy="24622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52341736" name="Google Shape;383;p28"/>
          <p:cNvSpPr/>
          <p:nvPr/>
        </p:nvSpPr>
        <p:spPr bwMode="auto">
          <a:xfrm>
            <a:off x="5588000" y="246221"/>
            <a:ext cx="3259135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8892697" name="Google Shape;384;p28">
            <a:hlinkClick r:id="rId4"/>
          </p:cNvPr>
          <p:cNvSpPr txBox="1"/>
          <p:nvPr/>
        </p:nvSpPr>
        <p:spPr bwMode="auto">
          <a:xfrm>
            <a:off x="1" y="4885225"/>
            <a:ext cx="165038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Zdroj: EEA, </a:t>
            </a:r>
            <a:r>
              <a:rPr lang="en-US" sz="105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2023</a:t>
            </a:r>
            <a:endParaRPr sz="105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58923166" name="Google Shape;385;p28"/>
          <p:cNvSpPr/>
          <p:nvPr/>
        </p:nvSpPr>
        <p:spPr bwMode="auto">
          <a:xfrm>
            <a:off x="296866" y="443177"/>
            <a:ext cx="860342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Hospodářské důsledky:</a:t>
            </a:r>
            <a:endParaRPr sz="20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0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nečinnost vs. adaptace</a:t>
            </a:r>
            <a:endParaRPr sz="2000" b="1" i="1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1923727" name="Google Shape;391;p29"/>
          <p:cNvSpPr txBox="1">
            <a:spLocks noGrp="1"/>
          </p:cNvSpPr>
          <p:nvPr>
            <p:ph type="title"/>
          </p:nvPr>
        </p:nvSpPr>
        <p:spPr bwMode="auto">
          <a:xfrm>
            <a:off x="296865" y="677479"/>
            <a:ext cx="8562973" cy="514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Klimatické hazardy a sociální zranitelnost  </a:t>
            </a:r>
            <a:endParaRPr sz="2000"/>
          </a:p>
        </p:txBody>
      </p:sp>
      <p:sp>
        <p:nvSpPr>
          <p:cNvPr id="315661358" name="Google Shape;392;p29"/>
          <p:cNvSpPr txBox="1"/>
          <p:nvPr/>
        </p:nvSpPr>
        <p:spPr bwMode="auto">
          <a:xfrm>
            <a:off x="-52038" y="0"/>
            <a:ext cx="9254963" cy="24622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Analýza socioekonomických dimenzí změny klimatu v zastavěném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25821093" name="Google Shape;393;p29" descr="Obsah obrázku venku, vozidlo, autobus, Pozemní vozidlo&#10;&#10;Obsah generovaný pomocí AI může být nesprávný."/>
          <p:cNvPicPr/>
          <p:nvPr/>
        </p:nvPicPr>
        <p:blipFill rotWithShape="1">
          <a:blip r:embed="rId3">
            <a:alphaModFix/>
          </a:blip>
          <a:srcRect l="-3715" t="0" r="0" b="0"/>
          <a:stretch/>
        </p:blipFill>
        <p:spPr bwMode="auto">
          <a:xfrm>
            <a:off x="5472544" y="248226"/>
            <a:ext cx="3671454" cy="4895272"/>
          </a:xfrm>
          <a:prstGeom prst="rect">
            <a:avLst/>
          </a:prstGeom>
          <a:noFill/>
          <a:ln>
            <a:noFill/>
          </a:ln>
        </p:spPr>
      </p:pic>
      <p:sp>
        <p:nvSpPr>
          <p:cNvPr id="738504427" name="Google Shape;394;p29"/>
          <p:cNvSpPr/>
          <p:nvPr/>
        </p:nvSpPr>
        <p:spPr bwMode="auto">
          <a:xfrm>
            <a:off x="5587999" y="246220"/>
            <a:ext cx="3259134" cy="4897278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3" tIns="45699" rIns="91423" bIns="45699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66901118" name="Google Shape;395;p29"/>
          <p:cNvSpPr/>
          <p:nvPr/>
        </p:nvSpPr>
        <p:spPr bwMode="auto">
          <a:xfrm>
            <a:off x="0" y="4871547"/>
            <a:ext cx="2507417" cy="261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: European Commission, 2008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05385809" name="Google Shape;396;p29"/>
          <p:cNvSpPr txBox="1">
            <a:spLocks noGrp="1"/>
          </p:cNvSpPr>
          <p:nvPr>
            <p:ph type="body" idx="1"/>
          </p:nvPr>
        </p:nvSpPr>
        <p:spPr bwMode="auto">
          <a:xfrm>
            <a:off x="212347" y="1198247"/>
            <a:ext cx="5645037" cy="3932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ctr" anchorCtr="0">
            <a:spAutoFit/>
          </a:bodyPr>
          <a:lstStyle/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Nízkopříjmové</a:t>
            </a:r>
            <a:r>
              <a:rPr lang="en-US" sz="1200"/>
              <a:t> a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čelí</a:t>
            </a:r>
            <a:r>
              <a:rPr lang="en-US" sz="1200"/>
              <a:t> </a:t>
            </a:r>
            <a:r>
              <a:rPr lang="en-US" sz="1200"/>
              <a:t>nepřiměřeným</a:t>
            </a:r>
            <a:r>
              <a:rPr lang="en-US" sz="1200"/>
              <a:t> </a:t>
            </a:r>
            <a:r>
              <a:rPr lang="en-US" sz="1200" b="1"/>
              <a:t>dopadům</a:t>
            </a:r>
            <a:r>
              <a:rPr lang="en-US" sz="1200" b="1"/>
              <a:t> </a:t>
            </a:r>
            <a:r>
              <a:rPr lang="en-US" sz="1200" b="1"/>
              <a:t>klimatických</a:t>
            </a:r>
            <a:r>
              <a:rPr lang="en-US" sz="1200" b="1"/>
              <a:t>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200"/>
              <a:t>:</a:t>
            </a:r>
            <a:endParaRPr sz="2000"/>
          </a:p>
          <a:p>
            <a:pPr marL="457200" marR="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Arial"/>
              <a:buChar char="•"/>
              <a:defRPr/>
            </a:pPr>
            <a:r>
              <a:rPr lang="en-US" sz="1200"/>
              <a:t>Vlny</a:t>
            </a:r>
            <a:r>
              <a:rPr lang="en-US" sz="1200"/>
              <a:t> </a:t>
            </a:r>
            <a:r>
              <a:rPr lang="en-US" sz="1200"/>
              <a:t>veder</a:t>
            </a:r>
            <a:r>
              <a:rPr lang="en-US" sz="1200"/>
              <a:t>: </a:t>
            </a: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městské</a:t>
            </a:r>
            <a:r>
              <a:rPr lang="en-US" sz="1200"/>
              <a:t> </a:t>
            </a:r>
            <a:r>
              <a:rPr lang="en-US" sz="1200"/>
              <a:t>oblasti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postrádají</a:t>
            </a:r>
            <a:r>
              <a:rPr lang="en-US" sz="1200"/>
              <a:t> </a:t>
            </a:r>
            <a:r>
              <a:rPr lang="en-US" sz="1200"/>
              <a:t>stromy</a:t>
            </a:r>
            <a:r>
              <a:rPr lang="en-US" sz="1200"/>
              <a:t> a </a:t>
            </a:r>
            <a:r>
              <a:rPr lang="en-US" sz="1200"/>
              <a:t>zele</a:t>
            </a:r>
            <a:r>
              <a:rPr lang="cs-CZ" sz="1200"/>
              <a:t>ň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vede</a:t>
            </a:r>
            <a:r>
              <a:rPr lang="en-US" sz="1200"/>
              <a:t> k </a:t>
            </a:r>
            <a:r>
              <a:rPr lang="en-US" sz="1200"/>
              <a:t>vyšším</a:t>
            </a:r>
            <a:r>
              <a:rPr lang="en-US" sz="1200"/>
              <a:t> </a:t>
            </a:r>
            <a:r>
              <a:rPr lang="en-US" sz="1200"/>
              <a:t>teplotám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zvyšuj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riziko </a:t>
            </a:r>
            <a:r>
              <a:rPr lang="en-US" sz="12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</a:t>
            </a:r>
            <a:r>
              <a:rPr lang="en-US" sz="1200" b="1"/>
              <a:t>nemocnění</a:t>
            </a:r>
            <a:r>
              <a:rPr lang="en-US" sz="1200" b="1"/>
              <a:t> </a:t>
            </a:r>
            <a:r>
              <a:rPr lang="en-US" sz="1200"/>
              <a:t>a </a:t>
            </a:r>
            <a:r>
              <a:rPr lang="en-US" sz="1200"/>
              <a:t>úmrtí</a:t>
            </a:r>
            <a:r>
              <a:rPr lang="en-US" sz="1200"/>
              <a:t> – </a:t>
            </a:r>
            <a:r>
              <a:rPr lang="en-US" sz="1200"/>
              <a:t>zejména</a:t>
            </a:r>
            <a:r>
              <a:rPr lang="en-US" sz="1200"/>
              <a:t> u </a:t>
            </a:r>
            <a:r>
              <a:rPr lang="en-US" sz="1200"/>
              <a:t>starších</a:t>
            </a:r>
            <a:r>
              <a:rPr lang="en-US" sz="1200"/>
              <a:t> </a:t>
            </a:r>
            <a:r>
              <a:rPr lang="en-US" sz="1200"/>
              <a:t>osob</a:t>
            </a:r>
            <a:r>
              <a:rPr lang="en-US" sz="1200"/>
              <a:t> a </a:t>
            </a:r>
            <a:r>
              <a:rPr lang="en-US" sz="1200"/>
              <a:t>lidí</a:t>
            </a:r>
            <a:r>
              <a:rPr lang="en-US" sz="1200"/>
              <a:t> </a:t>
            </a:r>
            <a:r>
              <a:rPr lang="en-US" sz="1200"/>
              <a:t>ve</a:t>
            </a:r>
            <a:r>
              <a:rPr lang="en-US" sz="1200"/>
              <a:t> </a:t>
            </a:r>
            <a:r>
              <a:rPr lang="en-US" sz="1200"/>
              <a:t>špatném</a:t>
            </a:r>
            <a:r>
              <a:rPr lang="en-US" sz="1200"/>
              <a:t> </a:t>
            </a:r>
            <a:r>
              <a:rPr lang="en-US" sz="1200"/>
              <a:t>zdravotním</a:t>
            </a:r>
            <a:r>
              <a:rPr lang="en-US" sz="1200"/>
              <a:t> </a:t>
            </a:r>
            <a:r>
              <a:rPr lang="en-US" sz="1200"/>
              <a:t>stavu</a:t>
            </a:r>
            <a:r>
              <a:rPr lang="en-US" sz="1200"/>
              <a:t>.</a:t>
            </a:r>
            <a:endParaRPr sz="2000"/>
          </a:p>
          <a:p>
            <a:pPr marL="45720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Záplavy</a:t>
            </a:r>
            <a:r>
              <a:rPr lang="en-US" sz="1200"/>
              <a:t>: </a:t>
            </a:r>
            <a:r>
              <a:rPr lang="en-US" sz="1200"/>
              <a:t>Zranitelné</a:t>
            </a:r>
            <a:r>
              <a:rPr lang="en-US" sz="1200"/>
              <a:t> </a:t>
            </a:r>
            <a:r>
              <a:rPr lang="en-US" sz="1200"/>
              <a:t>skupiny</a:t>
            </a:r>
            <a:r>
              <a:rPr lang="en-US" sz="1200"/>
              <a:t> </a:t>
            </a:r>
            <a:r>
              <a:rPr lang="en-US" sz="1200"/>
              <a:t>obyvatel</a:t>
            </a:r>
            <a:r>
              <a:rPr lang="en-US" sz="1200"/>
              <a:t> </a:t>
            </a:r>
            <a:r>
              <a:rPr lang="en-US" sz="1200"/>
              <a:t>častěji</a:t>
            </a:r>
            <a:r>
              <a:rPr lang="en-US" sz="1200"/>
              <a:t> </a:t>
            </a:r>
            <a:r>
              <a:rPr lang="en-US" sz="1200"/>
              <a:t>žijí</a:t>
            </a:r>
            <a:r>
              <a:rPr lang="en-US" sz="1200"/>
              <a:t> v </a:t>
            </a:r>
            <a:r>
              <a:rPr lang="en-US" sz="1200"/>
              <a:t>oblastech</a:t>
            </a:r>
            <a:r>
              <a:rPr lang="en-US" sz="1200"/>
              <a:t> </a:t>
            </a:r>
            <a:r>
              <a:rPr lang="en-US" sz="1200"/>
              <a:t>náchylných</a:t>
            </a:r>
            <a:r>
              <a:rPr lang="en-US" sz="1200"/>
              <a:t> k </a:t>
            </a:r>
            <a:r>
              <a:rPr lang="en-US" sz="1200"/>
              <a:t>povodním</a:t>
            </a:r>
            <a:r>
              <a:rPr lang="en-US" sz="1200"/>
              <a:t>, </a:t>
            </a:r>
            <a:r>
              <a:rPr lang="en-US" sz="1200"/>
              <a:t>kde</a:t>
            </a:r>
            <a:r>
              <a:rPr lang="en-US" sz="1200"/>
              <a:t> je </a:t>
            </a:r>
            <a:r>
              <a:rPr lang="en-US" sz="1200"/>
              <a:t>nižší</a:t>
            </a:r>
            <a:r>
              <a:rPr lang="en-US" sz="1200"/>
              <a:t> </a:t>
            </a:r>
            <a:r>
              <a:rPr lang="en-US" sz="1200"/>
              <a:t>úroveň</a:t>
            </a:r>
            <a:r>
              <a:rPr lang="en-US" sz="1200"/>
              <a:t> </a:t>
            </a:r>
            <a:r>
              <a:rPr lang="en-US" sz="1200"/>
              <a:t>ochrany</a:t>
            </a:r>
            <a:r>
              <a:rPr lang="en-US" sz="1200"/>
              <a:t> a</a:t>
            </a:r>
            <a:r>
              <a:rPr lang="en-US" sz="1200" b="1"/>
              <a:t> </a:t>
            </a:r>
            <a:r>
              <a:rPr lang="en-US" sz="1200" b="1"/>
              <a:t>slabší</a:t>
            </a:r>
            <a:r>
              <a:rPr lang="en-US" sz="1200" b="1"/>
              <a:t> </a:t>
            </a:r>
            <a:r>
              <a:rPr lang="en-US" sz="1200" b="1"/>
              <a:t>pojistné</a:t>
            </a:r>
            <a:r>
              <a:rPr lang="en-US" sz="1200" b="1"/>
              <a:t> </a:t>
            </a:r>
            <a:r>
              <a:rPr lang="en-US" sz="1200" b="1"/>
              <a:t>krytí</a:t>
            </a:r>
            <a:r>
              <a:rPr lang="en-US" sz="1200"/>
              <a:t>,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ztěžuje</a:t>
            </a:r>
            <a:r>
              <a:rPr lang="en-US" sz="1200"/>
              <a:t> </a:t>
            </a:r>
            <a:r>
              <a:rPr lang="en-US" sz="1200"/>
              <a:t>obnovu</a:t>
            </a:r>
            <a:r>
              <a:rPr lang="en-US" sz="1200"/>
              <a:t>.</a:t>
            </a:r>
            <a:endParaRPr sz="2000"/>
          </a:p>
          <a:p>
            <a:pPr marL="457200" lvl="0" indent="-2158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"/>
              <a:buFont typeface="Arial"/>
              <a:buChar char="•"/>
              <a:defRPr/>
            </a:pPr>
            <a:r>
              <a:rPr lang="en-US" sz="1200"/>
              <a:t>Znečištění</a:t>
            </a:r>
            <a:r>
              <a:rPr lang="en-US" sz="1200"/>
              <a:t> </a:t>
            </a:r>
            <a:r>
              <a:rPr lang="en-US" sz="1200"/>
              <a:t>ovzduší</a:t>
            </a:r>
            <a:r>
              <a:rPr lang="en-US" sz="1200"/>
              <a:t>: </a:t>
            </a:r>
            <a:r>
              <a:rPr lang="en-US" sz="1200"/>
              <a:t>Sociálně</a:t>
            </a:r>
            <a:r>
              <a:rPr lang="en-US" sz="1200"/>
              <a:t> </a:t>
            </a:r>
            <a:r>
              <a:rPr lang="en-US" sz="1200"/>
              <a:t>znevýhodněné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jsou</a:t>
            </a:r>
            <a:r>
              <a:rPr lang="en-US" sz="1200"/>
              <a:t> </a:t>
            </a:r>
            <a:r>
              <a:rPr lang="en-US" sz="1200"/>
              <a:t>často</a:t>
            </a:r>
            <a:r>
              <a:rPr lang="en-US" sz="1200"/>
              <a:t> </a:t>
            </a:r>
            <a:r>
              <a:rPr lang="en-US" sz="1200"/>
              <a:t>vystaveny</a:t>
            </a:r>
            <a:r>
              <a:rPr lang="en-US" sz="1200"/>
              <a:t> </a:t>
            </a:r>
            <a:r>
              <a:rPr lang="en-US" sz="1200"/>
              <a:t>horší</a:t>
            </a:r>
            <a:r>
              <a:rPr lang="en-US" sz="1200" b="1"/>
              <a:t> </a:t>
            </a:r>
            <a:r>
              <a:rPr lang="en-US" sz="1200" b="1"/>
              <a:t>kvalitě</a:t>
            </a:r>
            <a:r>
              <a:rPr lang="en-US" sz="1200" b="1"/>
              <a:t> </a:t>
            </a:r>
            <a:r>
              <a:rPr lang="en-US" sz="1200" b="1"/>
              <a:t>ovzduší</a:t>
            </a:r>
            <a:r>
              <a:rPr lang="en-US" sz="1200" b="1"/>
              <a:t>,</a:t>
            </a:r>
            <a:r>
              <a:rPr lang="en-US" sz="1200"/>
              <a:t> </a:t>
            </a:r>
            <a:r>
              <a:rPr lang="en-US" sz="1200"/>
              <a:t>což</a:t>
            </a:r>
            <a:r>
              <a:rPr lang="en-US" sz="1200"/>
              <a:t> </a:t>
            </a:r>
            <a:r>
              <a:rPr lang="en-US" sz="1200"/>
              <a:t>zvyšuje</a:t>
            </a:r>
            <a:r>
              <a:rPr lang="en-US" sz="1200"/>
              <a:t> </a:t>
            </a:r>
            <a:r>
              <a:rPr lang="en-US" sz="1200"/>
              <a:t>výskyt</a:t>
            </a:r>
            <a:r>
              <a:rPr lang="en-US" sz="1200"/>
              <a:t> </a:t>
            </a:r>
            <a:r>
              <a:rPr lang="en-US" sz="1200"/>
              <a:t>respiračních</a:t>
            </a:r>
            <a:r>
              <a:rPr lang="en-US" sz="1200"/>
              <a:t> </a:t>
            </a:r>
            <a:r>
              <a:rPr lang="en-US" sz="1200"/>
              <a:t>onemocnění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Chudší</a:t>
            </a:r>
            <a:r>
              <a:rPr lang="en-US" sz="1200"/>
              <a:t> </a:t>
            </a:r>
            <a:r>
              <a:rPr lang="en-US" sz="1200"/>
              <a:t>komunity</a:t>
            </a:r>
            <a:r>
              <a:rPr lang="en-US" sz="1200"/>
              <a:t> </a:t>
            </a:r>
            <a:r>
              <a:rPr lang="en-US" sz="1200"/>
              <a:t>mají</a:t>
            </a:r>
            <a:r>
              <a:rPr lang="en-US" sz="1200"/>
              <a:t> </a:t>
            </a:r>
            <a:r>
              <a:rPr lang="en-US" sz="1200"/>
              <a:t>méně</a:t>
            </a:r>
            <a:r>
              <a:rPr lang="en-US" sz="1200"/>
              <a:t> </a:t>
            </a:r>
            <a:r>
              <a:rPr lang="en-US" sz="1200"/>
              <a:t>prostředků</a:t>
            </a:r>
            <a:r>
              <a:rPr lang="en-US" sz="1200"/>
              <a:t> k </a:t>
            </a:r>
            <a:r>
              <a:rPr lang="en-US" sz="1200"/>
              <a:t>adaptaci</a:t>
            </a:r>
            <a:r>
              <a:rPr lang="en-US" sz="1200"/>
              <a:t> </a:t>
            </a:r>
            <a:r>
              <a:rPr lang="en-US" sz="1200"/>
              <a:t>nebo</a:t>
            </a:r>
            <a:r>
              <a:rPr lang="en-US" sz="1200"/>
              <a:t> </a:t>
            </a:r>
            <a:r>
              <a:rPr lang="en-US" sz="1200"/>
              <a:t>reakci</a:t>
            </a:r>
            <a:r>
              <a:rPr lang="en-US" sz="1200"/>
              <a:t> a </a:t>
            </a: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je </a:t>
            </a:r>
            <a:r>
              <a:rPr lang="en-US" sz="1200"/>
              <a:t>mohou</a:t>
            </a:r>
            <a:r>
              <a:rPr lang="en-US" sz="1200"/>
              <a:t> </a:t>
            </a:r>
            <a:r>
              <a:rPr lang="en-US" sz="1200"/>
              <a:t>neúmyslně</a:t>
            </a:r>
            <a:r>
              <a:rPr lang="en-US" sz="1200"/>
              <a:t> </a:t>
            </a:r>
            <a:r>
              <a:rPr lang="en-US" sz="1200"/>
              <a:t>zatěžovat</a:t>
            </a:r>
            <a:r>
              <a:rPr lang="en-US" sz="1200"/>
              <a:t> </a:t>
            </a:r>
            <a:r>
              <a:rPr lang="en-US" sz="1200"/>
              <a:t>ještě</a:t>
            </a:r>
            <a:r>
              <a:rPr lang="en-US" sz="1200"/>
              <a:t> </a:t>
            </a:r>
            <a:r>
              <a:rPr lang="en-US" sz="1200"/>
              <a:t>více</a:t>
            </a:r>
            <a:r>
              <a:rPr lang="en-US" sz="1200"/>
              <a:t>. To </a:t>
            </a:r>
            <a:r>
              <a:rPr lang="en-US" sz="1200"/>
              <a:t>vyvolává</a:t>
            </a:r>
            <a:r>
              <a:rPr lang="en-US" sz="1200"/>
              <a:t> </a:t>
            </a:r>
            <a:r>
              <a:rPr lang="en-US" sz="1200"/>
              <a:t>zásadní</a:t>
            </a:r>
            <a:r>
              <a:rPr lang="en-US" sz="1200"/>
              <a:t> </a:t>
            </a:r>
            <a:r>
              <a:rPr lang="en-US" sz="1200"/>
              <a:t>otázky</a:t>
            </a:r>
            <a:r>
              <a:rPr lang="en-US" sz="1200"/>
              <a:t> </a:t>
            </a:r>
            <a:r>
              <a:rPr lang="en-US" sz="1200"/>
              <a:t>klimatické</a:t>
            </a:r>
            <a:r>
              <a:rPr lang="en-US" sz="1200"/>
              <a:t> </a:t>
            </a:r>
            <a:r>
              <a:rPr lang="en-US" sz="1200"/>
              <a:t>spravedlnosti</a:t>
            </a:r>
            <a:r>
              <a:rPr lang="en-US" sz="1200"/>
              <a:t>.</a:t>
            </a:r>
            <a:endParaRPr sz="1200"/>
          </a:p>
          <a:p>
            <a:pPr marL="228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200"/>
              <a:t>Politická</a:t>
            </a:r>
            <a:r>
              <a:rPr lang="en-US" sz="1200"/>
              <a:t> </a:t>
            </a:r>
            <a:r>
              <a:rPr lang="en-US" sz="1200"/>
              <a:t>opatření</a:t>
            </a:r>
            <a:r>
              <a:rPr lang="en-US" sz="1200"/>
              <a:t> by </a:t>
            </a:r>
            <a:r>
              <a:rPr lang="en-US" sz="1200"/>
              <a:t>měla</a:t>
            </a:r>
            <a:r>
              <a:rPr lang="en-US" sz="1200"/>
              <a:t> </a:t>
            </a:r>
            <a:r>
              <a:rPr lang="en-US" sz="1200"/>
              <a:t>být</a:t>
            </a:r>
            <a:r>
              <a:rPr lang="en-US" sz="1200"/>
              <a:t> </a:t>
            </a:r>
            <a:r>
              <a:rPr lang="en-US" sz="1200"/>
              <a:t>navrhována</a:t>
            </a:r>
            <a:r>
              <a:rPr lang="en-US" sz="1200"/>
              <a:t> s </a:t>
            </a:r>
            <a:r>
              <a:rPr lang="en-US" sz="1200"/>
              <a:t>ohledem</a:t>
            </a:r>
            <a:r>
              <a:rPr lang="en-US" sz="1200"/>
              <a:t> </a:t>
            </a:r>
            <a:r>
              <a:rPr lang="en-US" sz="1200"/>
              <a:t>na</a:t>
            </a:r>
            <a:r>
              <a:rPr lang="en-US" sz="1200"/>
              <a:t> </a:t>
            </a:r>
            <a:r>
              <a:rPr lang="en-US" sz="1200"/>
              <a:t>rovnost</a:t>
            </a:r>
            <a:r>
              <a:rPr lang="en-US" sz="1200"/>
              <a:t>, aby </a:t>
            </a:r>
            <a:r>
              <a:rPr lang="en-US" sz="1200"/>
              <a:t>zajistila</a:t>
            </a:r>
            <a:r>
              <a:rPr lang="en-US" sz="1200"/>
              <a:t> </a:t>
            </a:r>
            <a:r>
              <a:rPr lang="en-US" sz="1200"/>
              <a:t>spravedlivý</a:t>
            </a:r>
            <a:r>
              <a:rPr lang="en-US" sz="1200"/>
              <a:t> </a:t>
            </a:r>
            <a:r>
              <a:rPr lang="en-US" sz="1200"/>
              <a:t>přístup</a:t>
            </a:r>
            <a:r>
              <a:rPr lang="en-US" sz="1200"/>
              <a:t> k </a:t>
            </a:r>
            <a:r>
              <a:rPr lang="en-US" sz="1200"/>
              <a:t>čistému</a:t>
            </a:r>
            <a:r>
              <a:rPr lang="en-US" sz="1200"/>
              <a:t> </a:t>
            </a:r>
            <a:r>
              <a:rPr lang="en-US" sz="1200"/>
              <a:t>životnímu</a:t>
            </a:r>
            <a:r>
              <a:rPr lang="en-US" sz="1200"/>
              <a:t> </a:t>
            </a:r>
            <a:r>
              <a:rPr lang="en-US" sz="1200"/>
              <a:t>prostředí</a:t>
            </a:r>
            <a:r>
              <a:rPr lang="en-US" sz="1200"/>
              <a:t> a </a:t>
            </a:r>
            <a:r>
              <a:rPr lang="en-US" sz="1200"/>
              <a:t>ochranu</a:t>
            </a:r>
            <a:r>
              <a:rPr lang="en-US" sz="1200"/>
              <a:t> </a:t>
            </a:r>
            <a:r>
              <a:rPr lang="en-US" sz="1200"/>
              <a:t>těch</a:t>
            </a:r>
            <a:r>
              <a:rPr lang="en-US" sz="1200"/>
              <a:t> </a:t>
            </a:r>
            <a:r>
              <a:rPr lang="en-US" sz="1200"/>
              <a:t>nejzranitelnějších</a:t>
            </a:r>
            <a:r>
              <a:rPr lang="en-US" sz="1200"/>
              <a:t>.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18194709" name="Google Shape;402;p30" descr="Obsah obrázku Lidská tvář, oblečení, osoba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1532379"/>
            <a:ext cx="9144000" cy="3611121"/>
          </a:xfrm>
          <a:prstGeom prst="rect">
            <a:avLst/>
          </a:prstGeom>
          <a:noFill/>
          <a:ln>
            <a:noFill/>
          </a:ln>
        </p:spPr>
      </p:pic>
      <p:sp>
        <p:nvSpPr>
          <p:cNvPr id="1049648535" name="Google Shape;403;p30"/>
          <p:cNvSpPr/>
          <p:nvPr/>
        </p:nvSpPr>
        <p:spPr bwMode="auto">
          <a:xfrm rot="5400000">
            <a:off x="1261482" y="-1380427"/>
            <a:ext cx="6629402" cy="9182101"/>
          </a:xfrm>
          <a:prstGeom prst="rect">
            <a:avLst/>
          </a:prstGeom>
          <a:gradFill>
            <a:gsLst>
              <a:gs pos="0">
                <a:schemeClr val="lt1"/>
              </a:gs>
              <a:gs pos="28000">
                <a:srgbClr val="FFFFFF"/>
              </a:gs>
              <a:gs pos="47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57242894" name="Google Shape;404;p30"/>
          <p:cNvSpPr txBox="1"/>
          <p:nvPr/>
        </p:nvSpPr>
        <p:spPr bwMode="auto">
          <a:xfrm>
            <a:off x="-52039" y="4028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79488782" name="Google Shape;405;p30"/>
          <p:cNvSpPr txBox="1"/>
          <p:nvPr/>
        </p:nvSpPr>
        <p:spPr bwMode="auto">
          <a:xfrm>
            <a:off x="230458" y="545215"/>
            <a:ext cx="86979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představuje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jednu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z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největších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výzev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doby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její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řešení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vyžaduje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hluboký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závazek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nejen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vědecké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přesnosti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efektivitě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ale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také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k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etické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integritě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profesionální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odpovědnosti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lang="cs-CZ"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45163313" name="Google Shape;411;p31" descr="Obsah obrázku text, mapa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8513" y="1136236"/>
            <a:ext cx="8298852" cy="3560455"/>
          </a:xfrm>
          <a:prstGeom prst="rect">
            <a:avLst/>
          </a:prstGeom>
          <a:noFill/>
          <a:ln>
            <a:noFill/>
          </a:ln>
        </p:spPr>
      </p:pic>
      <p:sp>
        <p:nvSpPr>
          <p:cNvPr id="2120020652" name="Google Shape;412;p31">
            <a:hlinkClick r:id="rId4"/>
          </p:cNvPr>
          <p:cNvSpPr txBox="1"/>
          <p:nvPr/>
        </p:nvSpPr>
        <p:spPr bwMode="auto">
          <a:xfrm>
            <a:off x="0" y="4824714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2176756" name="Google Shape;413;p31"/>
          <p:cNvSpPr txBox="1"/>
          <p:nvPr/>
        </p:nvSpPr>
        <p:spPr bwMode="auto">
          <a:xfrm>
            <a:off x="296863" y="300451"/>
            <a:ext cx="8562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Lidé obecně považují změnu klimatu za vážnou hrozbu 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 domnívají se, že jejím původcem je člověk. Obavy </a:t>
            </a:r>
            <a:r>
              <a:rPr lang="en-US" sz="16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6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vysoké napříč zeměmi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 i v zemi s nejnižší mírou souhlasu s tímto tvrzením souhlasilo </a:t>
            </a:r>
            <a:r>
              <a:rPr lang="en-US" sz="1600" b="1" i="0" u="none" strike="noStrike" cap="none">
                <a:solidFill>
                  <a:srgbClr val="74ADD1"/>
                </a:solidFill>
                <a:latin typeface="Trebuchet MS"/>
                <a:ea typeface="Trebuchet MS"/>
                <a:cs typeface="Trebuchet MS"/>
              </a:rPr>
              <a:t>73 % obyvatel</a:t>
            </a:r>
            <a:r>
              <a:rPr lang="en-US" sz="1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7947596" name="Google Shape;414;p3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67238126" name="Google Shape;420;p32" descr="Obsah obrázku příroda, mrak, sníh, ledovec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571500"/>
            <a:ext cx="9144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159825" name="Google Shape;421;p32"/>
          <p:cNvSpPr/>
          <p:nvPr/>
        </p:nvSpPr>
        <p:spPr bwMode="auto">
          <a:xfrm rot="5400000">
            <a:off x="2199642" y="-2199640"/>
            <a:ext cx="4744720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54000">
                <a:srgbClr val="FFFFFF"/>
              </a:gs>
              <a:gs pos="97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02347078" name="Google Shape;422;p32"/>
          <p:cNvSpPr/>
          <p:nvPr/>
        </p:nvSpPr>
        <p:spPr bwMode="auto">
          <a:xfrm>
            <a:off x="2485998" y="2341582"/>
            <a:ext cx="557162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sng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hlinkClick r:id="rId4" tooltip=""/>
              </a:rPr>
              <a:t>Hannah Ritchie, OurWorldinData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2024</a:t>
            </a:r>
            <a:endParaRPr sz="14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832035940" name="Google Shape;423;p32"/>
          <p:cNvCxnSpPr/>
          <p:nvPr/>
        </p:nvCxnSpPr>
        <p:spPr bwMode="auto">
          <a:xfrm>
            <a:off x="5581649" y="2225711"/>
            <a:ext cx="241242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780674990" name="Google Shape;424;p3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4527102" name="Google Shape;425;p32"/>
          <p:cNvSpPr txBox="1"/>
          <p:nvPr/>
        </p:nvSpPr>
        <p:spPr bwMode="auto">
          <a:xfrm>
            <a:off x="148936" y="461826"/>
            <a:ext cx="88440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Lidé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po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celém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světě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napříč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politickým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spektrem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míru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podpory</a:t>
            </a:r>
            <a:r>
              <a:rPr lang="cs-CZ" sz="1600">
                <a:latin typeface="Trebuchet MS"/>
                <a:ea typeface="Trebuchet MS"/>
                <a:cs typeface="Trebuchet MS"/>
              </a:rPr>
              <a:t> pro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opatření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oblasti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Tato „</a:t>
            </a:r>
            <a:r>
              <a:rPr lang="en-US" sz="1600">
                <a:latin typeface="Trebuchet MS"/>
                <a:ea typeface="Trebuchet MS"/>
                <a:cs typeface="Trebuchet MS"/>
              </a:rPr>
              <a:t>mezera</a:t>
            </a:r>
            <a:r>
              <a:rPr lang="cs-CZ" sz="1600">
                <a:latin typeface="Trebuchet MS"/>
                <a:ea typeface="Trebuchet MS"/>
                <a:cs typeface="Trebuchet MS"/>
              </a:rPr>
              <a:t> ve vnímání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“ je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důležitá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Vlády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mění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svou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politiku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se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domnívají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silnou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podporu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veřejnosti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</a:t>
            </a:r>
            <a:r>
              <a:rPr lang="en-US" sz="1600">
                <a:latin typeface="Trebuchet MS"/>
                <a:ea typeface="Trebuchet MS"/>
                <a:cs typeface="Trebuchet MS"/>
              </a:rPr>
              <a:t>Firmy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potřebují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vědět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spotřebitelé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chtějí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produkty s nízkou uhlíkovou stopou</a:t>
            </a:r>
            <a:r>
              <a:rPr lang="en-US" sz="1600"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>
                <a:latin typeface="Trebuchet MS"/>
                <a:ea typeface="Trebuchet MS"/>
                <a:cs typeface="Trebuchet MS"/>
              </a:rPr>
              <a:t>změny</a:t>
            </a:r>
            <a:r>
              <a:rPr lang="en-US" sz="1600"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podnikatelských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 p</a:t>
            </a:r>
            <a:r>
              <a:rPr lang="cs-CZ" sz="1600">
                <a:latin typeface="Trebuchet MS"/>
                <a:ea typeface="Trebuchet MS"/>
                <a:cs typeface="Trebuchet MS"/>
              </a:rPr>
              <a:t>ostupech</a:t>
            </a:r>
            <a:r>
              <a:rPr lang="en-US" sz="1600">
                <a:latin typeface="Trebuchet MS"/>
                <a:ea typeface="Trebuchet MS"/>
                <a:cs typeface="Trebuchet MS"/>
              </a:rPr>
              <a:t>. A </a:t>
            </a:r>
            <a:r>
              <a:rPr lang="cs-CZ" sz="1600">
                <a:latin typeface="Trebuchet MS"/>
                <a:ea typeface="Trebuchet MS"/>
                <a:cs typeface="Trebuchet MS"/>
              </a:rPr>
              <a:t>i my sami jsme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cs-CZ" sz="1600">
                <a:latin typeface="Trebuchet MS"/>
                <a:ea typeface="Trebuchet MS"/>
                <a:cs typeface="Trebuchet MS"/>
              </a:rPr>
              <a:t>měnit své chování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věříme</a:t>
            </a:r>
            <a:r>
              <a:rPr lang="en-US" sz="1600"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>
                <a:latin typeface="Trebuchet MS"/>
                <a:ea typeface="Trebuchet MS"/>
                <a:cs typeface="Trebuchet MS"/>
              </a:rPr>
              <a:t>že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totéž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udělají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i</a:t>
            </a:r>
            <a:r>
              <a:rPr lang="en-US" sz="1600">
                <a:latin typeface="Trebuchet MS"/>
                <a:ea typeface="Trebuchet MS"/>
                <a:cs typeface="Trebuchet MS"/>
              </a:rPr>
              <a:t> </a:t>
            </a:r>
            <a:r>
              <a:rPr lang="en-US" sz="1600">
                <a:latin typeface="Trebuchet MS"/>
                <a:ea typeface="Trebuchet MS"/>
                <a:cs typeface="Trebuchet MS"/>
              </a:rPr>
              <a:t>ostatní</a:t>
            </a:r>
            <a:r>
              <a:rPr lang="en-US" sz="1600">
                <a:latin typeface="Trebuchet MS"/>
                <a:ea typeface="Trebuchet MS"/>
                <a:cs typeface="Trebuchet MS"/>
              </a:rPr>
              <a:t>.</a:t>
            </a:r>
            <a:endParaRPr sz="1600"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66170166" name="Google Shape;431;p33" descr="Obsah obrázku text, snímek obrazovky, Písmo, řada/pruh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0" r="-656" b="0"/>
          <a:stretch/>
        </p:blipFill>
        <p:spPr bwMode="auto">
          <a:xfrm>
            <a:off x="191700" y="1209544"/>
            <a:ext cx="8322651" cy="3456043"/>
          </a:xfrm>
          <a:prstGeom prst="rect">
            <a:avLst/>
          </a:prstGeom>
          <a:noFill/>
          <a:ln>
            <a:noFill/>
          </a:ln>
        </p:spPr>
      </p:pic>
      <p:sp>
        <p:nvSpPr>
          <p:cNvPr id="2021859413" name="Google Shape;432;p33">
            <a:hlinkClick r:id="rId4"/>
          </p:cNvPr>
          <p:cNvSpPr txBox="1"/>
          <p:nvPr/>
        </p:nvSpPr>
        <p:spPr bwMode="auto">
          <a:xfrm>
            <a:off x="-1" y="4824714"/>
            <a:ext cx="217077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26271556" name="Google Shape;433;p33"/>
          <p:cNvSpPr txBox="1"/>
          <p:nvPr/>
        </p:nvSpPr>
        <p:spPr bwMode="auto">
          <a:xfrm>
            <a:off x="191700" y="343203"/>
            <a:ext cx="90081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Většina z nás má tendenci systematicky </a:t>
            </a:r>
            <a:r>
              <a:rPr lang="en-US" sz="1600">
                <a:latin typeface="Trebuchet MS"/>
                <a:ea typeface="Trebuchet MS"/>
                <a:cs typeface="Trebuchet MS"/>
              </a:rPr>
              <a:t>podceňovat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jak rozšířená podpora opatření v boji proti změně klimatu je. Účastníků se výzkumníci ptali, zda by byli ochotni věnovat 1 % svého příjmu na řešení změny klimatu. </a:t>
            </a:r>
            <a:r>
              <a:rPr lang="en-US" sz="1600" b="0" i="0" u="none" strike="noStrike" cap="none">
                <a:solidFill>
                  <a:srgbClr val="4B699C"/>
                </a:solidFill>
                <a:latin typeface="Trebuchet MS"/>
                <a:ea typeface="Trebuchet MS"/>
                <a:cs typeface="Trebuchet MS"/>
              </a:rPr>
              <a:t>V souboru zahrnujícím 125 zemí odpovědělo 69 % „ano“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22409275" name="Google Shape;434;p33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89611779" name="Google Shape;440;p34" descr="Obsah obrázku mrak, obloha, venku, Městská oblast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5608320" y="4762"/>
            <a:ext cx="3535680" cy="5138738"/>
          </a:xfrm>
          <a:prstGeom prst="rect">
            <a:avLst/>
          </a:prstGeom>
          <a:noFill/>
          <a:ln>
            <a:noFill/>
          </a:ln>
        </p:spPr>
      </p:pic>
      <p:sp>
        <p:nvSpPr>
          <p:cNvPr id="1171740366" name="Google Shape;441;p34"/>
          <p:cNvSpPr/>
          <p:nvPr/>
        </p:nvSpPr>
        <p:spPr bwMode="auto">
          <a:xfrm>
            <a:off x="5608320" y="0"/>
            <a:ext cx="277368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34007840" name="Google Shape;442;p34">
            <a:hlinkClick r:id="rId4"/>
          </p:cNvPr>
          <p:cNvSpPr txBox="1"/>
          <p:nvPr/>
        </p:nvSpPr>
        <p:spPr bwMode="auto">
          <a:xfrm>
            <a:off x="0" y="4824714"/>
            <a:ext cx="314464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34885159" name="Google Shape;443;p3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59384139" name="Google Shape;444;p34"/>
          <p:cNvSpPr txBox="1"/>
          <p:nvPr/>
        </p:nvSpPr>
        <p:spPr bwMode="auto">
          <a:xfrm>
            <a:off x="193287" y="497113"/>
            <a:ext cx="56277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Populace 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nízkými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středními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příjmy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více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přis</a:t>
            </a:r>
            <a:r>
              <a:rPr lang="en-US" sz="1600" b="1">
                <a:latin typeface="Trebuchet MS"/>
                <a:ea typeface="Trebuchet MS"/>
                <a:cs typeface="Trebuchet MS"/>
              </a:rPr>
              <a:t>pívat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ty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bohatých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zemích</a:t>
            </a:r>
            <a:r>
              <a:rPr lang="en-US" sz="16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Bangladéši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souhlasilo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83 %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lidí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zatímco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Velké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Británii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USA 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US" sz="16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48 %.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To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odrážet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pokud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vaše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živobytí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ohroženo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klimatickými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katastrofami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jste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ochotnější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obětovat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část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svého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příjmu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62100002" name="Google Shape;450;p35" descr="Obsah obrázku obloha, mrak, koule, venku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08700" y="0"/>
            <a:ext cx="30353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69540" name="Google Shape;451;p35"/>
          <p:cNvSpPr/>
          <p:nvPr/>
        </p:nvSpPr>
        <p:spPr bwMode="auto">
          <a:xfrm>
            <a:off x="5608320" y="0"/>
            <a:ext cx="3266440" cy="5143500"/>
          </a:xfrm>
          <a:prstGeom prst="rect">
            <a:avLst/>
          </a:prstGeom>
          <a:gradFill>
            <a:gsLst>
              <a:gs pos="0">
                <a:srgbClr val="FFFFFF"/>
              </a:gs>
              <a:gs pos="18000">
                <a:srgbClr val="FFFFFF"/>
              </a:gs>
              <a:gs pos="46000">
                <a:srgbClr val="FFFFFF">
                  <a:alpha val="77647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142641" name="Google Shape;452;p35"/>
          <p:cNvSpPr txBox="1">
            <a:spLocks noGrp="1"/>
          </p:cNvSpPr>
          <p:nvPr>
            <p:ph type="body" idx="1"/>
          </p:nvPr>
        </p:nvSpPr>
        <p:spPr bwMode="auto">
          <a:xfrm>
            <a:off x="157744" y="992632"/>
            <a:ext cx="6905624" cy="4187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Mezigenerační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</a:t>
            </a:r>
            <a:r>
              <a:rPr lang="en-US" sz="1500">
                <a:solidFill>
                  <a:srgbClr val="92D050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Zajištění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odolnosti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vůči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změně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klimatu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znamená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chránit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environmentální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sociální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ekonomické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systémy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tak</a:t>
            </a:r>
            <a:r>
              <a:rPr lang="en-US" sz="1500">
                <a:solidFill>
                  <a:schemeClr val="dk2"/>
                </a:solidFill>
              </a:rPr>
              <a:t>, aby </a:t>
            </a:r>
            <a:r>
              <a:rPr lang="en-US" sz="1500">
                <a:solidFill>
                  <a:schemeClr val="dk2"/>
                </a:solidFill>
              </a:rPr>
              <a:t>budoucí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generace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zdědily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svět</a:t>
            </a:r>
            <a:r>
              <a:rPr lang="en-US" sz="1500">
                <a:solidFill>
                  <a:schemeClr val="dk2"/>
                </a:solidFill>
              </a:rPr>
              <a:t>, </a:t>
            </a:r>
            <a:r>
              <a:rPr lang="en-US" sz="1500">
                <a:solidFill>
                  <a:schemeClr val="dk2"/>
                </a:solidFill>
              </a:rPr>
              <a:t>který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zůstane</a:t>
            </a:r>
            <a:r>
              <a:rPr lang="en-US" sz="1500">
                <a:solidFill>
                  <a:schemeClr val="dk2"/>
                </a:solidFill>
              </a:rPr>
              <a:t> </a:t>
            </a:r>
            <a:r>
              <a:rPr lang="en-US" sz="1500">
                <a:solidFill>
                  <a:schemeClr val="dk2"/>
                </a:solidFill>
              </a:rPr>
              <a:t>obyvatelný</a:t>
            </a:r>
            <a:r>
              <a:rPr lang="en-US" sz="1500">
                <a:solidFill>
                  <a:schemeClr val="dk2"/>
                </a:solidFill>
              </a:rPr>
              <a:t> a </a:t>
            </a:r>
            <a:r>
              <a:rPr lang="en-US" sz="1500">
                <a:solidFill>
                  <a:schemeClr val="dk2"/>
                </a:solidFill>
              </a:rPr>
              <a:t>přizpůsobi</a:t>
            </a:r>
            <a:r>
              <a:rPr lang="cs-CZ" sz="1500">
                <a:solidFill>
                  <a:schemeClr val="dk2"/>
                </a:solidFill>
              </a:rPr>
              <a:t>telný</a:t>
            </a:r>
            <a:r>
              <a:rPr lang="en-US" sz="1500">
                <a:solidFill>
                  <a:schemeClr val="dk2"/>
                </a:solidFill>
              </a:rPr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Vnitrogenerační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spravedlnost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Změna</a:t>
            </a:r>
            <a:r>
              <a:rPr lang="en-US" sz="1500"/>
              <a:t> </a:t>
            </a:r>
            <a:r>
              <a:rPr lang="en-US" sz="1500"/>
              <a:t>klimatu</a:t>
            </a:r>
            <a:r>
              <a:rPr lang="en-US" sz="1500"/>
              <a:t> </a:t>
            </a:r>
            <a:r>
              <a:rPr lang="en-US" sz="1500"/>
              <a:t>nepřiměřeně</a:t>
            </a:r>
            <a:r>
              <a:rPr lang="en-US" sz="1500"/>
              <a:t> </a:t>
            </a:r>
            <a:r>
              <a:rPr lang="en-US" sz="1500"/>
              <a:t>zasahuje</a:t>
            </a:r>
            <a:r>
              <a:rPr lang="en-US" sz="1500"/>
              <a:t> </a:t>
            </a:r>
            <a:r>
              <a:rPr lang="en-US" sz="1500"/>
              <a:t>zranitelné</a:t>
            </a:r>
            <a:r>
              <a:rPr lang="en-US" sz="1500"/>
              <a:t> populace. </a:t>
            </a:r>
            <a:r>
              <a:rPr lang="en-US" sz="1500"/>
              <a:t>Klimatické</a:t>
            </a:r>
            <a:r>
              <a:rPr lang="en-US" sz="1500"/>
              <a:t> </a:t>
            </a:r>
            <a:r>
              <a:rPr lang="en-US" sz="1500"/>
              <a:t>strategie</a:t>
            </a:r>
            <a:r>
              <a:rPr lang="en-US" sz="1500"/>
              <a:t> </a:t>
            </a:r>
            <a:r>
              <a:rPr lang="en-US" sz="1500"/>
              <a:t>musí</a:t>
            </a:r>
            <a:r>
              <a:rPr lang="en-US" sz="1500"/>
              <a:t> </a:t>
            </a:r>
            <a:r>
              <a:rPr lang="en-US" sz="1500"/>
              <a:t>zohledňovat</a:t>
            </a:r>
            <a:r>
              <a:rPr lang="en-US" sz="1500"/>
              <a:t> </a:t>
            </a:r>
            <a:r>
              <a:rPr lang="en-US" sz="1500"/>
              <a:t>sociální</a:t>
            </a:r>
            <a:r>
              <a:rPr lang="en-US" sz="1500"/>
              <a:t> </a:t>
            </a:r>
            <a:r>
              <a:rPr lang="en-US" sz="1500"/>
              <a:t>spravedlnost</a:t>
            </a:r>
            <a:r>
              <a:rPr lang="en-US" sz="1500"/>
              <a:t> a </a:t>
            </a:r>
            <a:r>
              <a:rPr lang="en-US" sz="1500"/>
              <a:t>zaměřit</a:t>
            </a:r>
            <a:r>
              <a:rPr lang="en-US" sz="1500"/>
              <a:t> se </a:t>
            </a:r>
            <a:r>
              <a:rPr lang="en-US" sz="1500"/>
              <a:t>na</a:t>
            </a:r>
            <a:r>
              <a:rPr lang="en-US" sz="1500"/>
              <a:t> </a:t>
            </a:r>
            <a:r>
              <a:rPr lang="en-US" sz="1500"/>
              <a:t>spravedlivé</a:t>
            </a:r>
            <a:r>
              <a:rPr lang="en-US" sz="1500"/>
              <a:t> </a:t>
            </a:r>
            <a:r>
              <a:rPr lang="en-US" sz="1500"/>
              <a:t>rozdělování</a:t>
            </a:r>
            <a:r>
              <a:rPr lang="en-US" sz="1500"/>
              <a:t> </a:t>
            </a:r>
            <a:r>
              <a:rPr lang="en-US" sz="1500"/>
              <a:t>rizik</a:t>
            </a:r>
            <a:r>
              <a:rPr lang="en-US" sz="1500"/>
              <a:t> a </a:t>
            </a:r>
            <a:r>
              <a:rPr lang="en-US" sz="1500"/>
              <a:t>zdrojů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500" b="1">
                <a:solidFill>
                  <a:srgbClr val="92D050"/>
                </a:solidFill>
              </a:rPr>
              <a:t>Princip </a:t>
            </a:r>
            <a:r>
              <a:rPr lang="en-US" sz="1500" b="1">
                <a:solidFill>
                  <a:srgbClr val="92D050"/>
                </a:solidFill>
              </a:rPr>
              <a:t>předběžné</a:t>
            </a:r>
            <a:r>
              <a:rPr lang="en-US" sz="1500" b="1">
                <a:solidFill>
                  <a:srgbClr val="92D050"/>
                </a:solidFill>
              </a:rPr>
              <a:t> </a:t>
            </a:r>
            <a:r>
              <a:rPr lang="en-US" sz="1500" b="1">
                <a:solidFill>
                  <a:srgbClr val="92D050"/>
                </a:solidFill>
              </a:rPr>
              <a:t>opatrnosti</a:t>
            </a:r>
            <a:r>
              <a:rPr lang="en-US" sz="1500" b="1">
                <a:solidFill>
                  <a:srgbClr val="92D050"/>
                </a:solidFill>
              </a:rPr>
              <a:t>: </a:t>
            </a:r>
            <a:r>
              <a:rPr lang="en-US" sz="1500"/>
              <a:t>Tam, </a:t>
            </a:r>
            <a:r>
              <a:rPr lang="en-US" sz="1500"/>
              <a:t>kde</a:t>
            </a:r>
            <a:r>
              <a:rPr lang="en-US" sz="1500"/>
              <a:t> </a:t>
            </a:r>
            <a:r>
              <a:rPr lang="en-US" sz="1500"/>
              <a:t>jsou</a:t>
            </a:r>
            <a:r>
              <a:rPr lang="en-US" sz="1500"/>
              <a:t> </a:t>
            </a:r>
            <a:r>
              <a:rPr lang="en-US" sz="1500"/>
              <a:t>vědecké</a:t>
            </a:r>
            <a:r>
              <a:rPr lang="en-US" sz="1500"/>
              <a:t> </a:t>
            </a:r>
            <a:r>
              <a:rPr lang="en-US" sz="1500"/>
              <a:t>poznatky</a:t>
            </a:r>
            <a:r>
              <a:rPr lang="en-US" sz="1500"/>
              <a:t> </a:t>
            </a:r>
            <a:r>
              <a:rPr lang="en-US" sz="1500"/>
              <a:t>neúplné</a:t>
            </a:r>
            <a:r>
              <a:rPr lang="en-US" sz="1500"/>
              <a:t>, ale </a:t>
            </a:r>
            <a:r>
              <a:rPr lang="en-US" sz="1500"/>
              <a:t>riziko</a:t>
            </a:r>
            <a:r>
              <a:rPr lang="en-US" sz="1500"/>
              <a:t> </a:t>
            </a:r>
            <a:r>
              <a:rPr lang="en-US" sz="1500"/>
              <a:t>škody</a:t>
            </a:r>
            <a:r>
              <a:rPr lang="en-US" sz="1500"/>
              <a:t> </a:t>
            </a:r>
            <a:r>
              <a:rPr lang="en-US" sz="1500"/>
              <a:t>vysoké</a:t>
            </a:r>
            <a:r>
              <a:rPr lang="en-US" sz="1500"/>
              <a:t>, by </a:t>
            </a:r>
            <a:r>
              <a:rPr lang="en-US" sz="1500"/>
              <a:t>opatření</a:t>
            </a:r>
            <a:r>
              <a:rPr lang="en-US" sz="1500"/>
              <a:t> </a:t>
            </a:r>
            <a:r>
              <a:rPr lang="en-US" sz="1500"/>
              <a:t>měla</a:t>
            </a:r>
            <a:r>
              <a:rPr lang="en-US" sz="1500"/>
              <a:t> </a:t>
            </a:r>
            <a:r>
              <a:rPr lang="en-US" sz="1500"/>
              <a:t>vycházet</a:t>
            </a:r>
            <a:r>
              <a:rPr lang="en-US" sz="1500"/>
              <a:t> z </a:t>
            </a:r>
            <a:r>
              <a:rPr lang="en-US" sz="1500"/>
              <a:t>principu</a:t>
            </a:r>
            <a:r>
              <a:rPr lang="en-US" sz="1500"/>
              <a:t> </a:t>
            </a:r>
            <a:r>
              <a:rPr lang="en-US" sz="1500"/>
              <a:t>opatrnosti</a:t>
            </a:r>
            <a:r>
              <a:rPr lang="en-US" sz="1500"/>
              <a:t> a </a:t>
            </a:r>
            <a:r>
              <a:rPr lang="en-US" sz="1500"/>
              <a:t>řídit</a:t>
            </a:r>
            <a:r>
              <a:rPr lang="en-US" sz="1500"/>
              <a:t> </a:t>
            </a:r>
            <a:r>
              <a:rPr lang="en-US" sz="1500"/>
              <a:t>návrh</a:t>
            </a:r>
            <a:r>
              <a:rPr lang="en-US" sz="1500"/>
              <a:t>, </a:t>
            </a:r>
            <a:r>
              <a:rPr lang="en-US" sz="1500"/>
              <a:t>plánování</a:t>
            </a:r>
            <a:r>
              <a:rPr lang="en-US" sz="1500"/>
              <a:t> a </a:t>
            </a:r>
            <a:r>
              <a:rPr lang="en-US" sz="1500"/>
              <a:t>politiku</a:t>
            </a:r>
            <a:r>
              <a:rPr lang="en-US" sz="1500"/>
              <a:t>.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  <a:p>
            <a:pPr lvl="0">
              <a:defRPr/>
            </a:pPr>
            <a:r>
              <a:rPr lang="en-US" sz="1500" b="1">
                <a:solidFill>
                  <a:schemeClr val="accent4"/>
                </a:solidFill>
              </a:rPr>
              <a:t>Odpovědnost</a:t>
            </a:r>
            <a:r>
              <a:rPr lang="en-US" sz="1500" b="1">
                <a:solidFill>
                  <a:schemeClr val="accent4"/>
                </a:solidFill>
              </a:rPr>
              <a:t>: </a:t>
            </a:r>
            <a:r>
              <a:rPr lang="en-US" sz="1500"/>
              <a:t>Rozvinuté</a:t>
            </a:r>
            <a:r>
              <a:rPr lang="en-US" sz="1500"/>
              <a:t> </a:t>
            </a:r>
            <a:r>
              <a:rPr lang="en-US" sz="1500"/>
              <a:t>země</a:t>
            </a:r>
            <a:r>
              <a:rPr lang="en-US" sz="1500"/>
              <a:t> a </a:t>
            </a:r>
            <a:r>
              <a:rPr lang="en-US" sz="1500"/>
              <a:t>velké</a:t>
            </a:r>
            <a:r>
              <a:rPr lang="en-US" sz="1500"/>
              <a:t> </a:t>
            </a:r>
            <a:r>
              <a:rPr lang="en-US" sz="1500"/>
              <a:t>korporace</a:t>
            </a:r>
            <a:r>
              <a:rPr lang="en-US" sz="1500"/>
              <a:t>, </a:t>
            </a:r>
            <a:r>
              <a:rPr lang="en-US" sz="1500"/>
              <a:t>které</a:t>
            </a:r>
            <a:r>
              <a:rPr lang="en-US" sz="1500"/>
              <a:t> </a:t>
            </a:r>
            <a:r>
              <a:rPr lang="en-US" sz="1500"/>
              <a:t>více</a:t>
            </a:r>
            <a:r>
              <a:rPr lang="en-US" sz="1500"/>
              <a:t> </a:t>
            </a:r>
            <a:r>
              <a:rPr lang="en-US" sz="1500"/>
              <a:t>přisp</a:t>
            </a:r>
            <a:r>
              <a:rPr lang="cs-CZ" sz="1500"/>
              <a:t>ívají</a:t>
            </a:r>
            <a:r>
              <a:rPr lang="en-US" sz="1500"/>
              <a:t> k </a:t>
            </a:r>
            <a:r>
              <a:rPr lang="en-US" sz="1500"/>
              <a:t>emisím</a:t>
            </a:r>
            <a:r>
              <a:rPr lang="en-US" sz="1500"/>
              <a:t>, </a:t>
            </a:r>
            <a:r>
              <a:rPr lang="en-US" sz="1500"/>
              <a:t>nesou</a:t>
            </a:r>
            <a:r>
              <a:rPr lang="en-US" sz="1500"/>
              <a:t> </a:t>
            </a:r>
            <a:r>
              <a:rPr lang="en-US" sz="1500"/>
              <a:t>větší</a:t>
            </a:r>
            <a:r>
              <a:rPr lang="en-US" sz="1500"/>
              <a:t> </a:t>
            </a:r>
            <a:r>
              <a:rPr lang="en-US" sz="1500"/>
              <a:t>odpovědnost</a:t>
            </a:r>
            <a:r>
              <a:rPr lang="en-US" sz="1500"/>
              <a:t>.</a:t>
            </a:r>
            <a:r>
              <a:rPr lang="cs-CZ" sz="1500"/>
              <a:t> Etické jednání v oblasti klimatu zahrnuje transparentní vykazování, uznání minulých škod a přijetí nápravných opatření.</a:t>
            </a:r>
            <a:r>
              <a:rPr lang="en-US" sz="1500"/>
              <a:t>  </a:t>
            </a:r>
            <a:endParaRPr sz="15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500"/>
          </a:p>
        </p:txBody>
      </p:sp>
      <p:sp>
        <p:nvSpPr>
          <p:cNvPr id="456873457" name="Google Shape;453;p35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Etika klimatu </a:t>
            </a:r>
            <a:endParaRPr sz="20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61011242" name="Google Shape;454;p3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69943704" name="Google Shape;460;p36" descr="Obsah obrázku promoce, oblečení, budova, osoba&#10;&#10;Obsah generovaný pomocí AI může být nesprávný."/>
          <p:cNvPicPr/>
          <p:nvPr/>
        </p:nvPicPr>
        <p:blipFill rotWithShape="1">
          <a:blip r:embed="rId3">
            <a:alphaModFix/>
          </a:blip>
          <a:srcRect l="0" t="-4587" r="0" b="0"/>
          <a:stretch/>
        </p:blipFill>
        <p:spPr bwMode="auto">
          <a:xfrm>
            <a:off x="0" y="2571751"/>
            <a:ext cx="9144000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7355686" name="Google Shape;461;p36"/>
          <p:cNvSpPr/>
          <p:nvPr/>
        </p:nvSpPr>
        <p:spPr bwMode="auto">
          <a:xfrm rot="5400000">
            <a:off x="3518531" y="-946785"/>
            <a:ext cx="2106934" cy="9144001"/>
          </a:xfrm>
          <a:prstGeom prst="rect">
            <a:avLst/>
          </a:prstGeom>
          <a:gradFill>
            <a:gsLst>
              <a:gs pos="0">
                <a:schemeClr val="lt1"/>
              </a:gs>
              <a:gs pos="21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3298019" name="Google Shape;462;p36"/>
          <p:cNvSpPr txBox="1">
            <a:spLocks noGrp="1"/>
          </p:cNvSpPr>
          <p:nvPr>
            <p:ph type="body" idx="1"/>
          </p:nvPr>
        </p:nvSpPr>
        <p:spPr bwMode="auto">
          <a:xfrm>
            <a:off x="142875" y="1137949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Vědci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výzkumníci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Komunikovat</a:t>
            </a:r>
            <a:r>
              <a:rPr lang="en-US" sz="1600"/>
              <a:t> </a:t>
            </a:r>
            <a:r>
              <a:rPr lang="en-US" sz="1600"/>
              <a:t>zjištění</a:t>
            </a:r>
            <a:r>
              <a:rPr lang="en-US" sz="1600"/>
              <a:t> </a:t>
            </a:r>
            <a:r>
              <a:rPr lang="en-US" sz="1600"/>
              <a:t>poctivě</a:t>
            </a:r>
            <a:r>
              <a:rPr lang="en-US" sz="1600"/>
              <a:t> a </a:t>
            </a:r>
            <a:r>
              <a:rPr lang="en-US" sz="1600"/>
              <a:t>srozumitelně</a:t>
            </a:r>
            <a:r>
              <a:rPr lang="en-US" sz="1600"/>
              <a:t>, bez </a:t>
            </a:r>
            <a:r>
              <a:rPr lang="en-US" sz="1600"/>
              <a:t>zveličování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zlehčování</a:t>
            </a:r>
            <a:r>
              <a:rPr lang="en-US" sz="1600"/>
              <a:t>. </a:t>
            </a:r>
            <a:r>
              <a:rPr lang="en-US" sz="1600"/>
              <a:t>Zajistit</a:t>
            </a:r>
            <a:r>
              <a:rPr lang="en-US" sz="1600"/>
              <a:t> </a:t>
            </a:r>
            <a:r>
              <a:rPr lang="en-US" sz="1600"/>
              <a:t>otevřený</a:t>
            </a:r>
            <a:r>
              <a:rPr lang="en-US" sz="1600"/>
              <a:t> </a:t>
            </a:r>
            <a:r>
              <a:rPr lang="en-US" sz="1600"/>
              <a:t>přístup</a:t>
            </a:r>
            <a:r>
              <a:rPr lang="en-US" sz="1600"/>
              <a:t> k </a:t>
            </a:r>
            <a:r>
              <a:rPr lang="en-US" sz="1600"/>
              <a:t>datům</a:t>
            </a:r>
            <a:r>
              <a:rPr lang="en-US" sz="1600"/>
              <a:t>, </a:t>
            </a:r>
            <a:r>
              <a:rPr lang="cs-CZ" sz="1600"/>
              <a:t>podporovat odborné </a:t>
            </a:r>
            <a:r>
              <a:rPr lang="en-US" sz="1600"/>
              <a:t>recenzní</a:t>
            </a:r>
            <a:r>
              <a:rPr lang="en-US" sz="1600"/>
              <a:t> </a:t>
            </a:r>
            <a:r>
              <a:rPr lang="en-US" sz="1600"/>
              <a:t>řízení</a:t>
            </a:r>
            <a:r>
              <a:rPr lang="en-US" sz="1600"/>
              <a:t> a </a:t>
            </a:r>
            <a:r>
              <a:rPr lang="en-US" sz="1600"/>
              <a:t>mezioborovou</a:t>
            </a:r>
            <a:r>
              <a:rPr lang="en-US" sz="1600"/>
              <a:t> </a:t>
            </a:r>
            <a:r>
              <a:rPr lang="en-US" sz="1600"/>
              <a:t>spolupráci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Akademická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sféra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/>
              <a:t> Jako </a:t>
            </a:r>
            <a:r>
              <a:rPr lang="en-US" sz="1600"/>
              <a:t>instituce</a:t>
            </a:r>
            <a:r>
              <a:rPr lang="en-US" sz="1600"/>
              <a:t> </a:t>
            </a:r>
            <a:r>
              <a:rPr lang="en-US" sz="1600"/>
              <a:t>poskytující</a:t>
            </a:r>
            <a:r>
              <a:rPr lang="en-US" sz="1600"/>
              <a:t> </a:t>
            </a:r>
            <a:r>
              <a:rPr lang="en-US" sz="1600"/>
              <a:t>nejvyšší</a:t>
            </a:r>
            <a:r>
              <a:rPr lang="en-US" sz="1600"/>
              <a:t> </a:t>
            </a:r>
            <a:r>
              <a:rPr lang="en-US" sz="1600"/>
              <a:t>úroveň</a:t>
            </a:r>
            <a:r>
              <a:rPr lang="en-US" sz="1600"/>
              <a:t> </a:t>
            </a:r>
            <a:r>
              <a:rPr lang="en-US" sz="1600"/>
              <a:t>vzdělání</a:t>
            </a:r>
            <a:r>
              <a:rPr lang="en-US" sz="1600"/>
              <a:t> a </a:t>
            </a:r>
            <a:r>
              <a:rPr lang="en-US" sz="1600"/>
              <a:t>propojující</a:t>
            </a:r>
            <a:r>
              <a:rPr lang="en-US" sz="1600"/>
              <a:t> </a:t>
            </a:r>
            <a:r>
              <a:rPr lang="en-US" sz="1600"/>
              <a:t>vědu</a:t>
            </a:r>
            <a:r>
              <a:rPr lang="en-US" sz="1600"/>
              <a:t> s </a:t>
            </a:r>
            <a:r>
              <a:rPr lang="en-US" sz="1600"/>
              <a:t>výzkumem</a:t>
            </a:r>
            <a:r>
              <a:rPr lang="en-US" sz="1600"/>
              <a:t> </a:t>
            </a:r>
            <a:r>
              <a:rPr lang="en-US" sz="1600"/>
              <a:t>nese</a:t>
            </a:r>
            <a:r>
              <a:rPr lang="en-US" sz="1600"/>
              <a:t> </a:t>
            </a:r>
            <a:r>
              <a:rPr lang="en-US" sz="1600"/>
              <a:t>univerzita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za </a:t>
            </a:r>
            <a:r>
              <a:rPr lang="en-US" sz="1600"/>
              <a:t>vzdělávání</a:t>
            </a:r>
            <a:r>
              <a:rPr lang="en-US" sz="1600"/>
              <a:t> v </a:t>
            </a:r>
            <a:r>
              <a:rPr lang="en-US" sz="1600"/>
              <a:t>oblasti</a:t>
            </a:r>
            <a:r>
              <a:rPr lang="en-US" sz="1600"/>
              <a:t> </a:t>
            </a:r>
            <a:r>
              <a:rPr lang="en-US" sz="1600"/>
              <a:t>udržitelnosti</a:t>
            </a:r>
            <a:r>
              <a:rPr lang="en-US" sz="1600"/>
              <a:t> a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inovativních</a:t>
            </a:r>
            <a:r>
              <a:rPr lang="en-US" sz="1600"/>
              <a:t> </a:t>
            </a:r>
            <a:r>
              <a:rPr lang="en-US" sz="1600"/>
              <a:t>řešení</a:t>
            </a:r>
            <a:r>
              <a:rPr lang="en-US" sz="1600"/>
              <a:t> </a:t>
            </a:r>
            <a:r>
              <a:rPr lang="en-US" sz="1600"/>
              <a:t>globálních</a:t>
            </a:r>
            <a:r>
              <a:rPr lang="en-US" sz="1600"/>
              <a:t> </a:t>
            </a:r>
            <a:r>
              <a:rPr lang="en-US" sz="1600"/>
              <a:t>výzev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strike="sngStrike">
              <a:solidFill>
                <a:srgbClr val="FF0000"/>
              </a:solidFill>
            </a:endParaRPr>
          </a:p>
        </p:txBody>
      </p:sp>
      <p:sp>
        <p:nvSpPr>
          <p:cNvPr id="941480857" name="Google Shape;463;p3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6277998" name="Google Shape;464;p36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9237997" name="Google Shape;470;p37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164626" y="2033592"/>
            <a:ext cx="4835612" cy="297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864044" name="Google Shape;471;p37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209550" y="3109906"/>
            <a:ext cx="3955076" cy="1650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43168124" name="Google Shape;472;p37"/>
          <p:cNvSpPr/>
          <p:nvPr/>
        </p:nvSpPr>
        <p:spPr bwMode="auto">
          <a:xfrm>
            <a:off x="3781425" y="1985944"/>
            <a:ext cx="3028950" cy="1028700"/>
          </a:xfrm>
          <a:custGeom>
            <a:avLst/>
            <a:gdLst/>
            <a:ahLst/>
            <a:cxnLst/>
            <a:rect l="l" t="t" r="r" b="b"/>
            <a:pathLst>
              <a:path w="3028950" h="1028700" fill="norm" stroke="1" extrusionOk="0">
                <a:moveTo>
                  <a:pt x="104775" y="1028700"/>
                </a:moveTo>
                <a:lnTo>
                  <a:pt x="2171700" y="952500"/>
                </a:lnTo>
                <a:lnTo>
                  <a:pt x="3028950" y="704850"/>
                </a:lnTo>
                <a:lnTo>
                  <a:pt x="2971800" y="66675"/>
                </a:lnTo>
                <a:lnTo>
                  <a:pt x="0" y="0"/>
                </a:lnTo>
                <a:lnTo>
                  <a:pt x="104775" y="10287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919678" name="Google Shape;473;p37"/>
          <p:cNvSpPr txBox="1">
            <a:spLocks noGrp="1"/>
          </p:cNvSpPr>
          <p:nvPr>
            <p:ph type="body" idx="1"/>
          </p:nvPr>
        </p:nvSpPr>
        <p:spPr bwMode="auto">
          <a:xfrm>
            <a:off x="142875" y="974804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Soukromý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státní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sektor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Snižovat</a:t>
            </a:r>
            <a:r>
              <a:rPr lang="en-US" sz="1600"/>
              <a:t> </a:t>
            </a:r>
            <a:r>
              <a:rPr lang="en-US" sz="1600"/>
              <a:t>dopady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životní</a:t>
            </a:r>
            <a:r>
              <a:rPr lang="en-US" sz="1600"/>
              <a:t> </a:t>
            </a:r>
            <a:r>
              <a:rPr lang="en-US" sz="1600"/>
              <a:t>prostředí</a:t>
            </a:r>
            <a:r>
              <a:rPr lang="en-US" sz="1600"/>
              <a:t> a </a:t>
            </a:r>
            <a:r>
              <a:rPr lang="en-US" sz="1600"/>
              <a:t>sladit</a:t>
            </a:r>
            <a:r>
              <a:rPr lang="en-US" sz="1600"/>
              <a:t> </a:t>
            </a:r>
            <a:r>
              <a:rPr lang="en-US" sz="1600"/>
              <a:t>provoz</a:t>
            </a:r>
            <a:r>
              <a:rPr lang="en-US" sz="1600"/>
              <a:t> s </a:t>
            </a:r>
            <a:r>
              <a:rPr lang="en-US" sz="1600"/>
              <a:t>vědecky</a:t>
            </a:r>
            <a:r>
              <a:rPr lang="en-US" sz="1600"/>
              <a:t> </a:t>
            </a:r>
            <a:r>
              <a:rPr lang="en-US" sz="1600"/>
              <a:t>podloženými</a:t>
            </a:r>
            <a:r>
              <a:rPr lang="en-US" sz="1600"/>
              <a:t> </a:t>
            </a:r>
            <a:r>
              <a:rPr lang="en-US" sz="1600"/>
              <a:t>klimatickými</a:t>
            </a:r>
            <a:r>
              <a:rPr lang="en-US" sz="1600"/>
              <a:t> </a:t>
            </a:r>
            <a:r>
              <a:rPr lang="en-US" sz="1600"/>
              <a:t>cíli</a:t>
            </a:r>
            <a:r>
              <a:rPr lang="en-US" sz="1600"/>
              <a:t>. </a:t>
            </a:r>
            <a:r>
              <a:rPr lang="en-US" sz="1600"/>
              <a:t>Podle</a:t>
            </a:r>
            <a:r>
              <a:rPr lang="en-US" sz="1600"/>
              <a:t> </a:t>
            </a:r>
            <a:r>
              <a:rPr lang="en-US" sz="1600"/>
              <a:t>databáze</a:t>
            </a:r>
            <a:r>
              <a:rPr lang="en-US" sz="1600"/>
              <a:t> Carbon Majors Database (CDP, 2017) </a:t>
            </a:r>
            <a:r>
              <a:rPr lang="cs-CZ" sz="1600"/>
              <a:t>je</a:t>
            </a:r>
            <a:r>
              <a:rPr lang="en-US" sz="1600"/>
              <a:t> 25 </a:t>
            </a:r>
            <a:r>
              <a:rPr lang="en-US" sz="1600"/>
              <a:t>korporátních</a:t>
            </a:r>
            <a:r>
              <a:rPr lang="en-US" sz="1600"/>
              <a:t> a </a:t>
            </a:r>
            <a:r>
              <a:rPr lang="en-US" sz="1600"/>
              <a:t>státních</a:t>
            </a:r>
            <a:r>
              <a:rPr lang="en-US" sz="1600"/>
              <a:t> </a:t>
            </a:r>
            <a:r>
              <a:rPr lang="en-US" sz="1600"/>
              <a:t>producentů</a:t>
            </a:r>
            <a:r>
              <a:rPr lang="en-US" sz="1600"/>
              <a:t> </a:t>
            </a:r>
            <a:r>
              <a:rPr lang="cs-CZ" sz="1600"/>
              <a:t>zodpovědných za</a:t>
            </a:r>
            <a:r>
              <a:rPr lang="en-US" sz="1600"/>
              <a:t> 51 % </a:t>
            </a:r>
            <a:r>
              <a:rPr lang="en-US" sz="1600"/>
              <a:t>celosvětových</a:t>
            </a:r>
            <a:r>
              <a:rPr lang="en-US" sz="1600"/>
              <a:t> </a:t>
            </a:r>
            <a:r>
              <a:rPr lang="en-US" sz="1600"/>
              <a:t>průmyslových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 </a:t>
            </a:r>
            <a:r>
              <a:rPr lang="en-US" sz="1600"/>
              <a:t>skleníkových</a:t>
            </a:r>
            <a:r>
              <a:rPr lang="en-US" sz="1600"/>
              <a:t> </a:t>
            </a:r>
            <a:r>
              <a:rPr lang="en-US" sz="1600"/>
              <a:t>plynů</a:t>
            </a:r>
            <a:r>
              <a:rPr lang="en-US" sz="1600"/>
              <a:t>. </a:t>
            </a:r>
            <a:r>
              <a:rPr lang="cs-CZ" sz="1600"/>
              <a:t>Všech</a:t>
            </a:r>
            <a:r>
              <a:rPr lang="en-US" sz="1600"/>
              <a:t> 100 </a:t>
            </a:r>
            <a:r>
              <a:rPr lang="en-US" sz="1600"/>
              <a:t>producentů</a:t>
            </a:r>
            <a:r>
              <a:rPr lang="en-US" sz="1600"/>
              <a:t> se </a:t>
            </a:r>
            <a:r>
              <a:rPr lang="en-US" sz="1600"/>
              <a:t>podílí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71 % </a:t>
            </a:r>
            <a:r>
              <a:rPr lang="en-US" sz="1600"/>
              <a:t>těchto</a:t>
            </a:r>
            <a:r>
              <a:rPr lang="en-US" sz="1600"/>
              <a:t> </a:t>
            </a:r>
            <a:r>
              <a:rPr lang="en-US" sz="1600"/>
              <a:t>emisí</a:t>
            </a:r>
            <a:r>
              <a:rPr lang="en-US" sz="1600"/>
              <a:t>.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/>
              <a:t>Osvědčené</a:t>
            </a:r>
            <a:r>
              <a:rPr lang="en-US" sz="1600" b="1"/>
              <a:t> </a:t>
            </a:r>
            <a:r>
              <a:rPr lang="en-US" sz="1600" b="1"/>
              <a:t>postupy</a:t>
            </a:r>
            <a:r>
              <a:rPr lang="en-US" sz="1600" b="1"/>
              <a:t>: </a:t>
            </a:r>
            <a:r>
              <a:rPr lang="en-US" sz="1600"/>
              <a:t>ESG reporting, </a:t>
            </a:r>
            <a:r>
              <a:rPr lang="en-US" sz="1600"/>
              <a:t>strategie</a:t>
            </a:r>
            <a:r>
              <a:rPr lang="en-US" sz="1600"/>
              <a:t> </a:t>
            </a:r>
            <a:r>
              <a:rPr lang="en-US" sz="1600"/>
              <a:t>dosažení</a:t>
            </a:r>
            <a:r>
              <a:rPr lang="en-US" sz="1600"/>
              <a:t> </a:t>
            </a:r>
            <a:r>
              <a:rPr lang="en-US" sz="1600"/>
              <a:t>uhlíkové</a:t>
            </a:r>
            <a:r>
              <a:rPr lang="en-US" sz="1600"/>
              <a:t> neutrality,</a:t>
            </a:r>
            <a:endParaRPr lang="cs-CZ"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/>
              <a:t> </a:t>
            </a:r>
            <a:r>
              <a:rPr lang="en-US" sz="1600"/>
              <a:t>udržitelné</a:t>
            </a:r>
            <a:r>
              <a:rPr lang="en-US" sz="1600"/>
              <a:t> </a:t>
            </a:r>
            <a:r>
              <a:rPr lang="en-US" sz="1600"/>
              <a:t>dodavatelské</a:t>
            </a:r>
            <a:r>
              <a:rPr lang="en-US" sz="1600"/>
              <a:t> </a:t>
            </a:r>
            <a:r>
              <a:rPr lang="en-US" sz="1600"/>
              <a:t>řetězce</a:t>
            </a:r>
            <a:r>
              <a:rPr lang="en-US" sz="1600"/>
              <a:t>. </a:t>
            </a: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23670716" name="Google Shape;474;p37">
            <a:hlinkClick r:id="rId5"/>
          </p:cNvPr>
          <p:cNvSpPr txBox="1"/>
          <p:nvPr/>
        </p:nvSpPr>
        <p:spPr bwMode="auto">
          <a:xfrm>
            <a:off x="0" y="4881890"/>
            <a:ext cx="3041073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CarbonMayors, 2017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64414742" name="Google Shape;475;p3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6798889" name="Google Shape;476;p37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2150268" name="Google Shape;482;p38"/>
          <p:cNvSpPr txBox="1">
            <a:spLocks noGrp="1"/>
          </p:cNvSpPr>
          <p:nvPr>
            <p:ph type="body" idx="1"/>
          </p:nvPr>
        </p:nvSpPr>
        <p:spPr bwMode="auto">
          <a:xfrm>
            <a:off x="142875" y="950913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Tvůrci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politik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veřejní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činitelé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/>
              <a:t>Jejich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přesahuje</a:t>
            </a:r>
            <a:r>
              <a:rPr lang="en-US" sz="1600"/>
              <a:t> </a:t>
            </a:r>
            <a:r>
              <a:rPr lang="en-US" sz="1600"/>
              <a:t>rámec</a:t>
            </a:r>
            <a:r>
              <a:rPr lang="en-US" sz="1600"/>
              <a:t> </a:t>
            </a:r>
            <a:r>
              <a:rPr lang="en-US" sz="1600"/>
              <a:t>technické</a:t>
            </a:r>
            <a:r>
              <a:rPr lang="en-US" sz="1600"/>
              <a:t> </a:t>
            </a:r>
            <a:r>
              <a:rPr lang="en-US" sz="1600"/>
              <a:t>regulace</a:t>
            </a:r>
            <a:r>
              <a:rPr lang="en-US" sz="1600"/>
              <a:t> — </a:t>
            </a: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etickými</a:t>
            </a:r>
            <a:r>
              <a:rPr lang="en-US" sz="1600"/>
              <a:t> </a:t>
            </a:r>
            <a:r>
              <a:rPr lang="en-US" sz="1600"/>
              <a:t>správci</a:t>
            </a:r>
            <a:r>
              <a:rPr lang="en-US" sz="1600"/>
              <a:t> </a:t>
            </a:r>
            <a:r>
              <a:rPr lang="en-US" sz="1600"/>
              <a:t>veřejného</a:t>
            </a:r>
            <a:r>
              <a:rPr lang="en-US" sz="1600"/>
              <a:t> </a:t>
            </a:r>
            <a:r>
              <a:rPr lang="en-US" sz="1600"/>
              <a:t>zájmu</a:t>
            </a:r>
            <a:r>
              <a:rPr lang="en-US" sz="1600"/>
              <a:t>, </a:t>
            </a:r>
            <a:r>
              <a:rPr lang="en-US" sz="1600"/>
              <a:t>architekty</a:t>
            </a:r>
            <a:r>
              <a:rPr lang="en-US" sz="1600"/>
              <a:t> </a:t>
            </a:r>
            <a:r>
              <a:rPr lang="en-US" sz="1600"/>
              <a:t>systémových</a:t>
            </a:r>
            <a:r>
              <a:rPr lang="en-US" sz="1600"/>
              <a:t> </a:t>
            </a:r>
            <a:r>
              <a:rPr lang="en-US" sz="1600"/>
              <a:t>změn</a:t>
            </a:r>
            <a:r>
              <a:rPr lang="en-US" sz="1600"/>
              <a:t> a </a:t>
            </a:r>
            <a:r>
              <a:rPr lang="en-US" sz="1600"/>
              <a:t>obhájci</a:t>
            </a:r>
            <a:r>
              <a:rPr lang="en-US" sz="1600"/>
              <a:t> </a:t>
            </a:r>
            <a:r>
              <a:rPr lang="en-US" sz="1600"/>
              <a:t>klimatické</a:t>
            </a:r>
            <a:r>
              <a:rPr lang="en-US" sz="1600"/>
              <a:t> </a:t>
            </a:r>
            <a:r>
              <a:rPr lang="en-US" sz="1600"/>
              <a:t>spravedlnosti</a:t>
            </a:r>
            <a:r>
              <a:rPr lang="en-US" sz="1600"/>
              <a:t>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Jsou</a:t>
            </a:r>
            <a:r>
              <a:rPr lang="en-US" sz="1600"/>
              <a:t> </a:t>
            </a:r>
            <a:r>
              <a:rPr lang="en-US" sz="1600"/>
              <a:t>pověřeni</a:t>
            </a:r>
            <a:r>
              <a:rPr lang="en-US" sz="1600"/>
              <a:t> </a:t>
            </a:r>
            <a:r>
              <a:rPr lang="en-US" sz="1600"/>
              <a:t>ochranou</a:t>
            </a:r>
            <a:r>
              <a:rPr lang="en-US" sz="1600" b="1"/>
              <a:t> </a:t>
            </a:r>
            <a:r>
              <a:rPr lang="en-US" sz="1600" b="1">
                <a:solidFill>
                  <a:schemeClr val="accent4"/>
                </a:solidFill>
              </a:rPr>
              <a:t>zdraví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bezpečnosti</a:t>
            </a:r>
            <a:r>
              <a:rPr lang="en-US" sz="1600" b="1">
                <a:solidFill>
                  <a:schemeClr val="accent4"/>
                </a:solidFill>
              </a:rPr>
              <a:t> a </a:t>
            </a:r>
            <a:r>
              <a:rPr lang="en-US" sz="1600" b="1">
                <a:solidFill>
                  <a:schemeClr val="accent4"/>
                </a:solidFill>
              </a:rPr>
              <a:t>dlouhodobého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blahobytu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občanů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Tvůrci</a:t>
            </a:r>
            <a:r>
              <a:rPr lang="en-US" sz="1600"/>
              <a:t> </a:t>
            </a:r>
            <a:r>
              <a:rPr lang="en-US" sz="1600"/>
              <a:t>politik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zohledňovat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dlouhodobé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dopady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zákonů</a:t>
            </a:r>
            <a:r>
              <a:rPr lang="en-US" sz="1600" b="1">
                <a:solidFill>
                  <a:schemeClr val="accent4"/>
                </a:solidFill>
              </a:rPr>
              <a:t>, </a:t>
            </a:r>
            <a:r>
              <a:rPr lang="en-US" sz="1600" b="1">
                <a:solidFill>
                  <a:schemeClr val="accent4"/>
                </a:solidFill>
              </a:rPr>
              <a:t>dotací</a:t>
            </a:r>
            <a:r>
              <a:rPr lang="en-US" sz="1600"/>
              <a:t>, </a:t>
            </a:r>
            <a:r>
              <a:rPr lang="en-US" sz="1600"/>
              <a:t>infrastruktury</a:t>
            </a:r>
            <a:r>
              <a:rPr lang="en-US" sz="1600"/>
              <a:t> a </a:t>
            </a:r>
            <a:r>
              <a:rPr lang="en-US" sz="1600"/>
              <a:t>plánů</a:t>
            </a:r>
            <a:r>
              <a:rPr lang="en-US" sz="1600"/>
              <a:t> </a:t>
            </a:r>
            <a:r>
              <a:rPr lang="en-US" sz="1600"/>
              <a:t>využití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>
              <a:solidFill>
                <a:schemeClr val="dk1"/>
              </a:solidFill>
            </a:endParaRPr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Bohatší</a:t>
            </a:r>
            <a:r>
              <a:rPr lang="en-US" sz="1600"/>
              <a:t> </a:t>
            </a:r>
            <a:r>
              <a:rPr lang="en-US" sz="1600"/>
              <a:t>státy</a:t>
            </a:r>
            <a:r>
              <a:rPr lang="en-US" sz="1600"/>
              <a:t> a </a:t>
            </a:r>
            <a:r>
              <a:rPr lang="en-US" sz="1600"/>
              <a:t>vlády</a:t>
            </a:r>
            <a:r>
              <a:rPr lang="en-US" sz="1600"/>
              <a:t> </a:t>
            </a:r>
            <a:r>
              <a:rPr lang="en-US" sz="1600"/>
              <a:t>nesou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větší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břemeno</a:t>
            </a:r>
            <a:r>
              <a:rPr lang="en-US" sz="1600"/>
              <a:t> v </a:t>
            </a:r>
            <a:r>
              <a:rPr lang="en-US" sz="1600"/>
              <a:t>souladu</a:t>
            </a:r>
            <a:r>
              <a:rPr lang="en-US" sz="1600"/>
              <a:t> s </a:t>
            </a:r>
            <a:r>
              <a:rPr lang="en-US" sz="1600"/>
              <a:t>principem</a:t>
            </a:r>
            <a:r>
              <a:rPr lang="en-US" sz="1600"/>
              <a:t> </a:t>
            </a:r>
            <a:r>
              <a:rPr lang="en-US" sz="1600" i="1"/>
              <a:t>společné</a:t>
            </a:r>
            <a:r>
              <a:rPr lang="en-US" sz="1600" i="1"/>
              <a:t>, ale </a:t>
            </a:r>
            <a:r>
              <a:rPr lang="en-US" sz="1600" i="1"/>
              <a:t>rozdílné</a:t>
            </a:r>
            <a:r>
              <a:rPr lang="en-US" sz="1600" i="1"/>
              <a:t> </a:t>
            </a:r>
            <a:r>
              <a:rPr lang="en-US" sz="1600" i="1"/>
              <a:t>odpovědnosti</a:t>
            </a:r>
            <a:r>
              <a:rPr lang="en-US" sz="1600" i="1"/>
              <a:t> </a:t>
            </a:r>
            <a:r>
              <a:rPr lang="en-US" sz="1600"/>
              <a:t>(UNFCCC).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Mají</a:t>
            </a:r>
            <a:r>
              <a:rPr lang="en-US" sz="1600"/>
              <a:t> </a:t>
            </a:r>
            <a:r>
              <a:rPr lang="en-US" sz="1600"/>
              <a:t>využívat</a:t>
            </a:r>
            <a:r>
              <a:rPr lang="en-US" sz="1600"/>
              <a:t> </a:t>
            </a:r>
            <a:r>
              <a:rPr lang="en-US" sz="1600" b="1">
                <a:solidFill>
                  <a:schemeClr val="accent4"/>
                </a:solidFill>
              </a:rPr>
              <a:t>nejlepší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dostupné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vědecké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 b="1">
                <a:solidFill>
                  <a:schemeClr val="accent4"/>
                </a:solidFill>
              </a:rPr>
              <a:t>poznatky</a:t>
            </a:r>
            <a:r>
              <a:rPr lang="en-US" sz="1600" b="1">
                <a:solidFill>
                  <a:schemeClr val="accent4"/>
                </a:solidFill>
              </a:rPr>
              <a:t> </a:t>
            </a:r>
            <a:r>
              <a:rPr lang="en-US" sz="1600"/>
              <a:t>od IPCC, </a:t>
            </a:r>
            <a:r>
              <a:rPr lang="en-US" sz="1600"/>
              <a:t>národních</a:t>
            </a:r>
            <a:r>
              <a:rPr lang="en-US" sz="1600"/>
              <a:t> </a:t>
            </a:r>
            <a:r>
              <a:rPr lang="en-US" sz="1600"/>
              <a:t>akademií</a:t>
            </a:r>
            <a:r>
              <a:rPr lang="en-US" sz="1600"/>
              <a:t> a </a:t>
            </a:r>
            <a:r>
              <a:rPr lang="en-US" sz="1600"/>
              <a:t>klimatologů</a:t>
            </a:r>
            <a:r>
              <a:rPr lang="en-US" sz="1600"/>
              <a:t>. </a:t>
            </a:r>
            <a:endParaRPr/>
          </a:p>
          <a:p>
            <a:pPr marL="51435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None/>
              <a:defRPr/>
            </a:pPr>
            <a:endParaRPr sz="1600"/>
          </a:p>
          <a:p>
            <a:pPr marL="5143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Arial"/>
              <a:buChar char="•"/>
              <a:defRPr/>
            </a:pPr>
            <a:r>
              <a:rPr lang="en-US" sz="1600"/>
              <a:t>Odolávat</a:t>
            </a:r>
            <a:r>
              <a:rPr lang="en-US" sz="1600"/>
              <a:t> </a:t>
            </a:r>
            <a:r>
              <a:rPr lang="en-US" sz="1600"/>
              <a:t>politickým</a:t>
            </a:r>
            <a:r>
              <a:rPr lang="en-US" sz="1600"/>
              <a:t> </a:t>
            </a:r>
            <a:r>
              <a:rPr lang="en-US" sz="1600"/>
              <a:t>tlakům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oddalování</a:t>
            </a:r>
            <a:r>
              <a:rPr lang="en-US" sz="1600"/>
              <a:t>, </a:t>
            </a:r>
            <a:r>
              <a:rPr lang="en-US" sz="1600"/>
              <a:t>popírání</a:t>
            </a:r>
            <a:r>
              <a:rPr lang="en-US" sz="1600"/>
              <a:t> </a:t>
            </a:r>
            <a:r>
              <a:rPr lang="en-US" sz="1600"/>
              <a:t>či</a:t>
            </a:r>
            <a:r>
              <a:rPr lang="en-US" sz="1600"/>
              <a:t> </a:t>
            </a:r>
            <a:r>
              <a:rPr lang="en-US" sz="1600"/>
              <a:t>zkreslování</a:t>
            </a:r>
            <a:r>
              <a:rPr lang="en-US" sz="1600"/>
              <a:t> </a:t>
            </a:r>
            <a:r>
              <a:rPr lang="en-US" sz="1600"/>
              <a:t>vědeckých</a:t>
            </a:r>
            <a:r>
              <a:rPr lang="en-US" sz="1600"/>
              <a:t> </a:t>
            </a:r>
            <a:r>
              <a:rPr lang="en-US" sz="1600"/>
              <a:t>faktů</a:t>
            </a:r>
            <a:r>
              <a:rPr lang="en-US" sz="1600"/>
              <a:t>. </a:t>
            </a:r>
            <a:endParaRPr sz="1600"/>
          </a:p>
        </p:txBody>
      </p:sp>
      <p:sp>
        <p:nvSpPr>
          <p:cNvPr id="34245059" name="Google Shape;483;p3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62070277" name="Google Shape;484;p38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odpovědnost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29001271" name="Google Shape;490;p39" descr="Obsah obrázku text, mapa, atlas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14688" y="1326531"/>
            <a:ext cx="7697484" cy="3443202"/>
          </a:xfrm>
          <a:prstGeom prst="rect">
            <a:avLst/>
          </a:prstGeom>
          <a:noFill/>
          <a:ln>
            <a:noFill/>
          </a:ln>
        </p:spPr>
      </p:pic>
      <p:sp>
        <p:nvSpPr>
          <p:cNvPr id="172978440" name="Google Shape;491;p39">
            <a:hlinkClick r:id="rId4"/>
          </p:cNvPr>
          <p:cNvSpPr txBox="1"/>
          <p:nvPr/>
        </p:nvSpPr>
        <p:spPr bwMode="auto">
          <a:xfrm>
            <a:off x="0" y="4881890"/>
            <a:ext cx="2624254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OurWorldinData, 2024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7448465" name="Google Shape;492;p3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30519083" name="Google Shape;493;p39"/>
          <p:cNvSpPr txBox="1"/>
          <p:nvPr/>
        </p:nvSpPr>
        <p:spPr bwMode="auto">
          <a:xfrm>
            <a:off x="52039" y="358378"/>
            <a:ext cx="8950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Článek publikovaný v časopise Nature Climate Change zjistil obdobně vysokou podporu politických změn. Peter Andre a kol. (2024) provedli průzkum mezi téměř 130 000 jedinci ve 125 zemích. </a:t>
            </a:r>
            <a:r>
              <a:rPr lang="en-US" sz="1600" b="1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Podpora politických opatření</a:t>
            </a:r>
            <a:r>
              <a:rPr lang="en-US" sz="1600" b="0" i="0" u="none" strike="noStrike" cap="none">
                <a:solidFill>
                  <a:srgbClr val="4D922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byla po celém světě silná.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7989906" name="Google Shape;499;p40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3155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Architekti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Hrají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klíčovou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roli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staveb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nejen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snižují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emise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zároveň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dokáží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odolávat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dopadům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(</a:t>
            </a:r>
            <a:r>
              <a:rPr lang="en-US" sz="1600">
                <a:solidFill>
                  <a:schemeClr val="dk2"/>
                </a:solidFill>
              </a:rPr>
              <a:t>např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povodním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vlnám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veder</a:t>
            </a:r>
            <a:r>
              <a:rPr lang="en-US" sz="1600">
                <a:solidFill>
                  <a:schemeClr val="dk2"/>
                </a:solidFill>
              </a:rPr>
              <a:t>).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Územní </a:t>
            </a:r>
            <a:r>
              <a:rPr lang="en-US" sz="1600" b="1">
                <a:solidFill>
                  <a:srgbClr val="92D050"/>
                </a:solidFill>
              </a:rPr>
              <a:t>plánov</a:t>
            </a:r>
            <a:r>
              <a:rPr lang="cs-CZ" sz="1600" b="1">
                <a:solidFill>
                  <a:srgbClr val="92D050"/>
                </a:solidFill>
              </a:rPr>
              <a:t>ání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Je </a:t>
            </a:r>
            <a:r>
              <a:rPr lang="en-US" sz="1600">
                <a:solidFill>
                  <a:schemeClr val="dk2"/>
                </a:solidFill>
              </a:rPr>
              <a:t>zásadní</a:t>
            </a:r>
            <a:r>
              <a:rPr lang="en-US" sz="1600">
                <a:solidFill>
                  <a:schemeClr val="dk2"/>
                </a:solidFill>
              </a:rPr>
              <a:t> pro </a:t>
            </a:r>
            <a:r>
              <a:rPr lang="en-US" sz="1600">
                <a:solidFill>
                  <a:schemeClr val="dk2"/>
                </a:solidFill>
              </a:rPr>
              <a:t>utváření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sociálně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ekologicky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zónování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klimatických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rizik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podporu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zelené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nebo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zajištění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inkluzivních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plánovacích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procesů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zohledňují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spravedlnost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Inženýři: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Zajišťují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technickou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spolehlivost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vůči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inženýrství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dnes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vedle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tradiční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infrastruktury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také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návrh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redundance a </a:t>
            </a:r>
            <a:r>
              <a:rPr lang="en-US" sz="1600">
                <a:solidFill>
                  <a:schemeClr val="dk2"/>
                </a:solidFill>
              </a:rPr>
              <a:t>integraci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přírodě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blízkých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</p:txBody>
      </p:sp>
      <p:sp>
        <p:nvSpPr>
          <p:cNvPr id="1722653926" name="Google Shape;500;p4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97439041" name="Google Shape;501;p40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Odpovědnost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odborníků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8261351" name="Google Shape;507;p41"/>
          <p:cNvSpPr txBox="1">
            <a:spLocks noGrp="1"/>
          </p:cNvSpPr>
          <p:nvPr>
            <p:ph type="body" idx="1"/>
          </p:nvPr>
        </p:nvSpPr>
        <p:spPr bwMode="auto">
          <a:xfrm>
            <a:off x="296864" y="1173086"/>
            <a:ext cx="8562974" cy="409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cs-CZ" sz="1600" b="1">
                <a:solidFill>
                  <a:srgbClr val="92D050"/>
                </a:solidFill>
              </a:rPr>
              <a:t>Významně nepoškozovat</a:t>
            </a:r>
            <a:r>
              <a:rPr lang="en-US" sz="1600" b="1">
                <a:solidFill>
                  <a:schemeClr val="dk2"/>
                </a:solidFill>
              </a:rPr>
              <a:t>: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Kroky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podniknuté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odborníky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nesmí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narušovat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adaptační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schopnost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ekosystémů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či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komunit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vyhýbání</a:t>
            </a:r>
            <a:r>
              <a:rPr lang="en-US" sz="1600">
                <a:solidFill>
                  <a:schemeClr val="dk2"/>
                </a:solidFill>
              </a:rPr>
              <a:t> se </a:t>
            </a:r>
            <a:r>
              <a:rPr lang="en-US" sz="1600">
                <a:solidFill>
                  <a:schemeClr val="dk2"/>
                </a:solidFill>
              </a:rPr>
              <a:t>maladaptivním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postupům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mohou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přinést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krátkodobé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výhody</a:t>
            </a:r>
            <a:r>
              <a:rPr lang="en-US" sz="1600">
                <a:solidFill>
                  <a:schemeClr val="dk2"/>
                </a:solidFill>
              </a:rPr>
              <a:t>, ale </a:t>
            </a:r>
            <a:r>
              <a:rPr lang="en-US" sz="1600">
                <a:solidFill>
                  <a:schemeClr val="dk2"/>
                </a:solidFill>
              </a:rPr>
              <a:t>zvyšují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zranitelnost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Volba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udržitelných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odolných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řešení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 b="1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 </a:t>
            </a:r>
            <a:r>
              <a:rPr lang="en-US" sz="1600">
                <a:solidFill>
                  <a:schemeClr val="dk2"/>
                </a:solidFill>
              </a:rPr>
              <a:t>výběru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materiálů</a:t>
            </a:r>
            <a:r>
              <a:rPr lang="en-US" sz="1600">
                <a:solidFill>
                  <a:schemeClr val="dk2"/>
                </a:solidFill>
              </a:rPr>
              <a:t> po </a:t>
            </a:r>
            <a:r>
              <a:rPr lang="en-US" sz="1600">
                <a:solidFill>
                  <a:schemeClr val="dk2"/>
                </a:solidFill>
              </a:rPr>
              <a:t>energetické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systémy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odborníci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musí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volit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možnosti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podporující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dlouhodobou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</a:t>
            </a:r>
            <a:r>
              <a:rPr lang="en-US" sz="1600">
                <a:solidFill>
                  <a:schemeClr val="dk2"/>
                </a:solidFill>
              </a:rPr>
              <a:t>. To </a:t>
            </a:r>
            <a:r>
              <a:rPr lang="en-US" sz="1600">
                <a:solidFill>
                  <a:schemeClr val="dk2"/>
                </a:solidFill>
              </a:rPr>
              <a:t>zahrnuje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uvažování</a:t>
            </a:r>
            <a:r>
              <a:rPr lang="en-US" sz="1600">
                <a:solidFill>
                  <a:schemeClr val="dk2"/>
                </a:solidFill>
              </a:rPr>
              <a:t> v </a:t>
            </a:r>
            <a:r>
              <a:rPr lang="en-US" sz="1600">
                <a:solidFill>
                  <a:schemeClr val="dk2"/>
                </a:solidFill>
              </a:rPr>
              <a:t>celém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životním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cyklu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snižování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uhlíkové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stopy</a:t>
            </a:r>
            <a:r>
              <a:rPr lang="en-US" sz="1600">
                <a:solidFill>
                  <a:schemeClr val="dk2"/>
                </a:solidFill>
              </a:rPr>
              <a:t> a </a:t>
            </a:r>
            <a:r>
              <a:rPr lang="en-US" sz="1600">
                <a:solidFill>
                  <a:schemeClr val="dk2"/>
                </a:solidFill>
              </a:rPr>
              <a:t>navrhování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měst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citlivých</a:t>
            </a:r>
            <a:r>
              <a:rPr lang="en-US" sz="1600">
                <a:solidFill>
                  <a:schemeClr val="dk2"/>
                </a:solidFill>
              </a:rPr>
              <a:t> k </a:t>
            </a:r>
            <a:r>
              <a:rPr lang="en-US" sz="1600">
                <a:solidFill>
                  <a:schemeClr val="dk2"/>
                </a:solidFill>
              </a:rPr>
              <a:t>hospodaření</a:t>
            </a:r>
            <a:r>
              <a:rPr lang="en-US" sz="1600">
                <a:solidFill>
                  <a:schemeClr val="dk2"/>
                </a:solidFill>
              </a:rPr>
              <a:t> s vodou.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099988107" name="Google Shape;508;p41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163287" name="Google Shape;509;p41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 etický kodex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539368" name="Google Shape;515;p42"/>
          <p:cNvSpPr txBox="1">
            <a:spLocks noGrp="1"/>
          </p:cNvSpPr>
          <p:nvPr>
            <p:ph type="body" idx="1"/>
          </p:nvPr>
        </p:nvSpPr>
        <p:spPr bwMode="auto">
          <a:xfrm>
            <a:off x="142875" y="1188882"/>
            <a:ext cx="8556625" cy="4017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Transparentní</a:t>
            </a:r>
            <a:r>
              <a:rPr lang="en-US" sz="1600" b="1">
                <a:solidFill>
                  <a:srgbClr val="92D050"/>
                </a:solidFill>
              </a:rPr>
              <a:t> a </a:t>
            </a:r>
            <a:r>
              <a:rPr lang="en-US" sz="1600" b="1">
                <a:solidFill>
                  <a:srgbClr val="92D050"/>
                </a:solidFill>
              </a:rPr>
              <a:t>inkluzivní</a:t>
            </a:r>
            <a:r>
              <a:rPr lang="en-US" sz="1600" b="1">
                <a:solidFill>
                  <a:srgbClr val="92D050"/>
                </a:solidFill>
              </a:rPr>
              <a:t> </a:t>
            </a:r>
            <a:r>
              <a:rPr lang="en-US" sz="1600" b="1">
                <a:solidFill>
                  <a:srgbClr val="92D050"/>
                </a:solidFill>
              </a:rPr>
              <a:t>rozhodování</a:t>
            </a:r>
            <a:r>
              <a:rPr lang="en-US" sz="1600" b="1">
                <a:solidFill>
                  <a:srgbClr val="92D050"/>
                </a:solidFill>
              </a:rPr>
              <a:t>: </a:t>
            </a:r>
            <a:r>
              <a:rPr lang="en-US" sz="1600">
                <a:solidFill>
                  <a:schemeClr val="dk2"/>
                </a:solidFill>
              </a:rPr>
              <a:t>Etické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plánování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odolnosti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vyžaduje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zapojení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veřejnosti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zejména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zranitelných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skupin</a:t>
            </a:r>
            <a:r>
              <a:rPr lang="en-US" sz="1600">
                <a:solidFill>
                  <a:schemeClr val="dk2"/>
                </a:solidFill>
              </a:rPr>
              <a:t>, </a:t>
            </a:r>
            <a:r>
              <a:rPr lang="en-US" sz="1600">
                <a:solidFill>
                  <a:schemeClr val="dk2"/>
                </a:solidFill>
              </a:rPr>
              <a:t>které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jsou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dopady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změny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klimatu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nejvíce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ohroženy</a:t>
            </a:r>
            <a:r>
              <a:rPr lang="en-US" sz="1600">
                <a:solidFill>
                  <a:schemeClr val="dk2"/>
                </a:solidFill>
              </a:rPr>
              <a:t>. </a:t>
            </a:r>
            <a:r>
              <a:rPr lang="en-US" sz="1600">
                <a:solidFill>
                  <a:schemeClr val="dk2"/>
                </a:solidFill>
              </a:rPr>
              <a:t>Participativní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procesy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vedou</a:t>
            </a:r>
            <a:r>
              <a:rPr lang="en-US" sz="1600">
                <a:solidFill>
                  <a:schemeClr val="dk2"/>
                </a:solidFill>
              </a:rPr>
              <a:t> k</a:t>
            </a:r>
            <a:r>
              <a:rPr lang="cs-CZ" sz="1600">
                <a:solidFill>
                  <a:schemeClr val="dk2"/>
                </a:solidFill>
              </a:rPr>
              <a:t>e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spravedlivějším</a:t>
            </a:r>
            <a:r>
              <a:rPr lang="en-US" sz="1600">
                <a:solidFill>
                  <a:schemeClr val="dk2"/>
                </a:solidFill>
              </a:rPr>
              <a:t> a pro </a:t>
            </a:r>
            <a:r>
              <a:rPr lang="en-US" sz="1600">
                <a:solidFill>
                  <a:schemeClr val="dk2"/>
                </a:solidFill>
              </a:rPr>
              <a:t>dané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místo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relevantním</a:t>
            </a:r>
            <a:r>
              <a:rPr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řešením</a:t>
            </a:r>
            <a:r>
              <a:rPr lang="en-US" sz="1600">
                <a:solidFill>
                  <a:schemeClr val="dk2"/>
                </a:solidFill>
              </a:rPr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 b="1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600" b="1">
                <a:solidFill>
                  <a:srgbClr val="92D050"/>
                </a:solidFill>
              </a:rPr>
              <a:t>Odpovědnost</a:t>
            </a:r>
            <a:r>
              <a:rPr lang="en-US" sz="1600" b="1">
                <a:solidFill>
                  <a:srgbClr val="92D050"/>
                </a:solidFill>
              </a:rPr>
              <a:t> v </a:t>
            </a:r>
            <a:r>
              <a:rPr lang="en-US" sz="1600" b="1">
                <a:solidFill>
                  <a:srgbClr val="92D050"/>
                </a:solidFill>
              </a:rPr>
              <a:t>praxi</a:t>
            </a:r>
            <a:r>
              <a:rPr lang="en-US" sz="1600" b="1">
                <a:solidFill>
                  <a:srgbClr val="92D050"/>
                </a:solidFill>
              </a:rPr>
              <a:t>:</a:t>
            </a:r>
            <a:r>
              <a:rPr lang="en-US" sz="1600">
                <a:solidFill>
                  <a:srgbClr val="92D050"/>
                </a:solidFill>
              </a:rPr>
              <a:t> </a:t>
            </a:r>
            <a:r>
              <a:rPr lang="en-US" sz="1600"/>
              <a:t>Odborníci</a:t>
            </a:r>
            <a:r>
              <a:rPr lang="en-US" sz="1600"/>
              <a:t> </a:t>
            </a:r>
            <a:r>
              <a:rPr lang="en-US" sz="1600"/>
              <a:t>musí</a:t>
            </a:r>
            <a:r>
              <a:rPr lang="en-US" sz="1600"/>
              <a:t> </a:t>
            </a:r>
            <a:r>
              <a:rPr lang="en-US" sz="1600"/>
              <a:t>nést</a:t>
            </a:r>
            <a:r>
              <a:rPr lang="en-US" sz="1600"/>
              <a:t> </a:t>
            </a:r>
            <a:r>
              <a:rPr lang="en-US" sz="1600"/>
              <a:t>odpovědnost</a:t>
            </a:r>
            <a:r>
              <a:rPr lang="en-US" sz="1600"/>
              <a:t> </a:t>
            </a:r>
            <a:r>
              <a:rPr lang="en-US" sz="1600"/>
              <a:t>nejen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svým</a:t>
            </a:r>
            <a:r>
              <a:rPr lang="en-US" sz="1600"/>
              <a:t> </a:t>
            </a:r>
            <a:r>
              <a:rPr lang="en-US" sz="1600"/>
              <a:t>klientům</a:t>
            </a:r>
            <a:r>
              <a:rPr lang="en-US" sz="1600"/>
              <a:t> a </a:t>
            </a:r>
            <a:r>
              <a:rPr lang="en-US" sz="1600"/>
              <a:t>regulačním</a:t>
            </a:r>
            <a:r>
              <a:rPr lang="en-US" sz="1600"/>
              <a:t> </a:t>
            </a:r>
            <a:r>
              <a:rPr lang="en-US" sz="1600"/>
              <a:t>orgánům</a:t>
            </a:r>
            <a:r>
              <a:rPr lang="en-US" sz="1600"/>
              <a:t>, ale </a:t>
            </a:r>
            <a:r>
              <a:rPr lang="en-US" sz="1600"/>
              <a:t>také</a:t>
            </a:r>
            <a:r>
              <a:rPr lang="en-US" sz="1600"/>
              <a:t> </a:t>
            </a:r>
            <a:r>
              <a:rPr lang="en-US" sz="1600"/>
              <a:t>vůči</a:t>
            </a:r>
            <a:r>
              <a:rPr lang="en-US" sz="1600"/>
              <a:t> </a:t>
            </a:r>
            <a:r>
              <a:rPr lang="en-US" sz="1600"/>
              <a:t>širší</a:t>
            </a:r>
            <a:r>
              <a:rPr lang="en-US" sz="1600"/>
              <a:t> </a:t>
            </a:r>
            <a:r>
              <a:rPr lang="en-US" sz="1600"/>
              <a:t>veřejnosti</a:t>
            </a:r>
            <a:r>
              <a:rPr lang="en-US" sz="1600"/>
              <a:t>. S </a:t>
            </a:r>
            <a:r>
              <a:rPr lang="en-US" sz="1600"/>
              <a:t>rostoucím</a:t>
            </a:r>
            <a:r>
              <a:rPr lang="en-US" sz="1600"/>
              <a:t> </a:t>
            </a:r>
            <a:r>
              <a:rPr lang="en-US" sz="1600"/>
              <a:t>klimatickým</a:t>
            </a:r>
            <a:r>
              <a:rPr lang="en-US" sz="1600"/>
              <a:t> </a:t>
            </a:r>
            <a:r>
              <a:rPr lang="en-US" sz="1600"/>
              <a:t>rizikem</a:t>
            </a:r>
            <a:r>
              <a:rPr lang="en-US" sz="1600"/>
              <a:t> se </a:t>
            </a:r>
            <a:r>
              <a:rPr lang="en-US" sz="1600"/>
              <a:t>zvyšuje</a:t>
            </a:r>
            <a:r>
              <a:rPr lang="en-US" sz="1600"/>
              <a:t> </a:t>
            </a:r>
            <a:r>
              <a:rPr lang="en-US" sz="1600"/>
              <a:t>i</a:t>
            </a:r>
            <a:r>
              <a:rPr lang="en-US" sz="1600"/>
              <a:t> </a:t>
            </a:r>
            <a:r>
              <a:rPr lang="en-US" sz="1600"/>
              <a:t>morální</a:t>
            </a:r>
            <a:r>
              <a:rPr lang="en-US" sz="1600"/>
              <a:t> </a:t>
            </a:r>
            <a:r>
              <a:rPr lang="en-US" sz="1600"/>
              <a:t>tíha</a:t>
            </a:r>
            <a:r>
              <a:rPr lang="en-US" sz="1600"/>
              <a:t> </a:t>
            </a:r>
            <a:r>
              <a:rPr lang="en-US" sz="1600"/>
              <a:t>rozhodování</a:t>
            </a:r>
            <a:r>
              <a:rPr lang="en-US" sz="1600"/>
              <a:t>—</a:t>
            </a:r>
            <a:r>
              <a:rPr lang="en-US" sz="1600"/>
              <a:t>zejména</a:t>
            </a:r>
            <a:r>
              <a:rPr lang="en-US" sz="1600"/>
              <a:t> </a:t>
            </a:r>
            <a:r>
              <a:rPr lang="en-US" sz="1600"/>
              <a:t>těch</a:t>
            </a:r>
            <a:r>
              <a:rPr lang="en-US" sz="1600"/>
              <a:t>, </a:t>
            </a:r>
            <a:r>
              <a:rPr lang="en-US" sz="1600"/>
              <a:t>která</a:t>
            </a:r>
            <a:r>
              <a:rPr lang="en-US" sz="1600"/>
              <a:t> se </a:t>
            </a:r>
            <a:r>
              <a:rPr lang="en-US" sz="1600"/>
              <a:t>týkají</a:t>
            </a:r>
            <a:r>
              <a:rPr lang="en-US" sz="1600"/>
              <a:t> </a:t>
            </a:r>
            <a:r>
              <a:rPr lang="en-US" sz="1600"/>
              <a:t>využívání</a:t>
            </a:r>
            <a:r>
              <a:rPr lang="en-US" sz="1600"/>
              <a:t> </a:t>
            </a:r>
            <a:r>
              <a:rPr lang="en-US" sz="1600"/>
              <a:t>půdy</a:t>
            </a:r>
            <a:r>
              <a:rPr lang="en-US" sz="1600"/>
              <a:t>, </a:t>
            </a:r>
            <a:r>
              <a:rPr lang="en-US" sz="1600"/>
              <a:t>rozdělování</a:t>
            </a:r>
            <a:r>
              <a:rPr lang="en-US" sz="1600"/>
              <a:t> </a:t>
            </a:r>
            <a:r>
              <a:rPr lang="en-US" sz="1600"/>
              <a:t>zdrojů</a:t>
            </a:r>
            <a:r>
              <a:rPr lang="en-US" sz="1600"/>
              <a:t> a </a:t>
            </a:r>
            <a:r>
              <a:rPr lang="en-US" sz="1600"/>
              <a:t>připravenosti</a:t>
            </a:r>
            <a:r>
              <a:rPr lang="en-US" sz="1600"/>
              <a:t> </a:t>
            </a:r>
            <a:r>
              <a:rPr lang="en-US" sz="1600"/>
              <a:t>na</a:t>
            </a:r>
            <a:r>
              <a:rPr lang="en-US" sz="1600"/>
              <a:t> </a:t>
            </a:r>
            <a:r>
              <a:rPr lang="en-US" sz="1600"/>
              <a:t>mimořádné</a:t>
            </a:r>
            <a:r>
              <a:rPr lang="en-US" sz="1600"/>
              <a:t> </a:t>
            </a:r>
            <a:r>
              <a:rPr lang="en-US" sz="1600"/>
              <a:t>události</a:t>
            </a:r>
            <a:r>
              <a:rPr lang="en-US" sz="1600"/>
              <a:t>.</a:t>
            </a:r>
            <a:endParaRPr sz="16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600"/>
          </a:p>
        </p:txBody>
      </p:sp>
      <p:sp>
        <p:nvSpPr>
          <p:cNvPr id="1319484016" name="Google Shape;516;p4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Pochopení etické odpovědnosti a profesních rolí při řešení změny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7567851" name="Google Shape;517;p42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0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Rozhodování a veřejná odpovědnost</a:t>
            </a:r>
            <a:r>
              <a:rPr lang="en-US" sz="2000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: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45850387" name="Google Shape;541;p44"/>
          <p:cNvGrpSpPr/>
          <p:nvPr/>
        </p:nvGrpSpPr>
        <p:grpSpPr bwMode="auto">
          <a:xfrm>
            <a:off x="-11424" y="0"/>
            <a:ext cx="9155423" cy="5143500"/>
            <a:chOff x="-11424" y="0"/>
            <a:chExt cx="9155423" cy="5143500"/>
          </a:xfrm>
        </p:grpSpPr>
        <p:sp>
          <p:nvSpPr>
            <p:cNvPr id="542" name="Google Shape;542;p44"/>
            <p:cNvSpPr/>
            <p:nvPr/>
          </p:nvSpPr>
          <p:spPr bwMode="auto">
            <a:xfrm>
              <a:off x="-11424" y="0"/>
              <a:ext cx="9155423" cy="5143500"/>
            </a:xfrm>
            <a:prstGeom prst="rect">
              <a:avLst/>
            </a:prstGeom>
            <a:solidFill>
              <a:srgbClr val="FFF5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543" name="Google Shape;543;p44"/>
            <p:cNvGrpSpPr/>
            <p:nvPr/>
          </p:nvGrpSpPr>
          <p:grpSpPr bwMode="auto">
            <a:xfrm>
              <a:off x="114955" y="1085381"/>
              <a:ext cx="8887802" cy="3940101"/>
              <a:chOff x="114955" y="1085381"/>
              <a:chExt cx="8887802" cy="3940101"/>
            </a:xfrm>
          </p:grpSpPr>
          <p:pic>
            <p:nvPicPr>
              <p:cNvPr id="544" name="Google Shape;544;p44" descr="Obsah obrázku strom, zelené&#10;&#10;Obsah vygenerovaný umělou inteligencí může být nesprávný."/>
              <p:cNvPicPr/>
              <p:nvPr/>
            </p:nvPicPr>
            <p:blipFill rotWithShape="1">
              <a:blip r:embed="rId3">
                <a:alphaModFix amt="85000"/>
              </a:blip>
              <a:stretch/>
            </p:blipFill>
            <p:spPr bwMode="auto">
              <a:xfrm>
                <a:off x="3126290" y="1085381"/>
                <a:ext cx="2880000" cy="190880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5" name="Google Shape;545;p44" descr="Obsah obrázku dům, okno&#10;&#10;Obsah vygenerovaný umělou inteligencí může být nesprávný."/>
              <p:cNvPicPr/>
              <p:nvPr/>
            </p:nvPicPr>
            <p:blipFill rotWithShape="1">
              <a:blip r:embed="rId4">
                <a:alphaModFix amt="85000"/>
              </a:blip>
              <a:stretch/>
            </p:blipFill>
            <p:spPr bwMode="auto">
              <a:xfrm>
                <a:off x="3126290" y="3117089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6" name="Google Shape;546;p44" descr="Obsah obrázku Pozemní vozidlo, vozidlo, kolo, západ slunce&#10;&#10;Obsah vygenerovaný umělou inteligencí může být nesprávný."/>
              <p:cNvPicPr/>
              <p:nvPr/>
            </p:nvPicPr>
            <p:blipFill rotWithShape="1">
              <a:blip r:embed="rId5">
                <a:alphaModFix amt="85000"/>
              </a:blip>
              <a:stretch/>
            </p:blipFill>
            <p:spPr bwMode="auto">
              <a:xfrm>
                <a:off x="114955" y="1085381"/>
                <a:ext cx="2880000" cy="190880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7" name="Google Shape;547;p44" descr="Obsah obrázku obloha, snímek obrazovky&#10;&#10;Obsah vygenerovaný umělou inteligencí může být nesprávný."/>
              <p:cNvPicPr/>
              <p:nvPr/>
            </p:nvPicPr>
            <p:blipFill rotWithShape="1">
              <a:blip r:embed="rId6">
                <a:alphaModFix amt="85000"/>
              </a:blip>
              <a:stretch/>
            </p:blipFill>
            <p:spPr bwMode="auto">
              <a:xfrm>
                <a:off x="114955" y="3118114"/>
                <a:ext cx="2880000" cy="19073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8" name="Google Shape;548;p44" descr="Obsah obrázku přeprava, bagr, Stavební stroje, stavba&#10;&#10;Obsah vygenerovaný umělou inteligencí může být nesprávný."/>
              <p:cNvPicPr/>
              <p:nvPr/>
            </p:nvPicPr>
            <p:blipFill rotWithShape="1">
              <a:blip r:embed="rId7">
                <a:alphaModFix amt="85000"/>
              </a:blip>
              <a:stretch/>
            </p:blipFill>
            <p:spPr bwMode="auto">
              <a:xfrm>
                <a:off x="6122757" y="3117089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49" name="Google Shape;549;p44" descr="Obsah obrázku kreslené, umění, design, ilustrace&#10;&#10;Obsah vygenerovaný umělou inteligencí může být nesprávný."/>
              <p:cNvPicPr/>
              <p:nvPr/>
            </p:nvPicPr>
            <p:blipFill rotWithShape="1">
              <a:blip r:embed="rId8">
                <a:alphaModFix amt="85000"/>
              </a:blip>
              <a:stretch/>
            </p:blipFill>
            <p:spPr bwMode="auto">
              <a:xfrm>
                <a:off x="6117047" y="1085382"/>
                <a:ext cx="2880000" cy="190839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59036274" name="Google Shape;550;p44"/>
          <p:cNvSpPr txBox="1"/>
          <p:nvPr/>
        </p:nvSpPr>
        <p:spPr bwMode="auto">
          <a:xfrm>
            <a:off x="296864" y="460299"/>
            <a:ext cx="8562974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72"/>
              <a:buFont typeface="Trebuchet MS"/>
              <a:buNone/>
              <a:defRPr/>
            </a:pPr>
            <a:r>
              <a:rPr lang="en-US" sz="25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Klimatická věda pro zastavěné prostředí</a:t>
            </a:r>
            <a:endParaRPr sz="28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49002962" name="Google Shape;551;p4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6307657" name="Google Shape;558;p45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453155715" name="Google Shape;559;p45"/>
          <p:cNvSpPr txBox="1">
            <a:spLocks noGrp="1"/>
          </p:cNvSpPr>
          <p:nvPr>
            <p:ph type="body" idx="1"/>
          </p:nvPr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Změna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není</a:t>
            </a:r>
            <a:r>
              <a:rPr lang="en-US" sz="1400"/>
              <a:t> </a:t>
            </a:r>
            <a:r>
              <a:rPr lang="en-US" sz="1400"/>
              <a:t>jen</a:t>
            </a:r>
            <a:r>
              <a:rPr lang="en-US" sz="1400"/>
              <a:t>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nebo</a:t>
            </a:r>
            <a:r>
              <a:rPr lang="en-US" sz="1400"/>
              <a:t> </a:t>
            </a:r>
            <a:r>
              <a:rPr lang="en-US" sz="1400"/>
              <a:t>abstraktní</a:t>
            </a:r>
            <a:r>
              <a:rPr lang="en-US" sz="1400"/>
              <a:t> </a:t>
            </a:r>
            <a:r>
              <a:rPr lang="en-US" sz="1400"/>
              <a:t>problém</a:t>
            </a:r>
            <a:r>
              <a:rPr lang="en-US" sz="1400"/>
              <a:t> – </a:t>
            </a:r>
            <a:r>
              <a:rPr lang="en-US" sz="1400"/>
              <a:t>přímo</a:t>
            </a:r>
            <a:r>
              <a:rPr lang="en-US" sz="1400"/>
              <a:t> </a:t>
            </a:r>
            <a:r>
              <a:rPr lang="en-US" sz="1400"/>
              <a:t>ovlivňuje</a:t>
            </a:r>
            <a:r>
              <a:rPr lang="en-US" sz="1400"/>
              <a:t> </a:t>
            </a:r>
            <a:r>
              <a:rPr lang="en-US" sz="1400"/>
              <a:t>naše</a:t>
            </a:r>
            <a:r>
              <a:rPr lang="en-US" sz="1400"/>
              <a:t> </a:t>
            </a:r>
            <a:r>
              <a:rPr lang="en-US" sz="1400"/>
              <a:t>města</a:t>
            </a:r>
            <a:r>
              <a:rPr lang="en-US" sz="1400"/>
              <a:t>, </a:t>
            </a:r>
            <a:r>
              <a:rPr lang="en-US" sz="1400"/>
              <a:t>budovy</a:t>
            </a:r>
            <a:r>
              <a:rPr lang="en-US" sz="1400"/>
              <a:t> a </a:t>
            </a:r>
            <a:r>
              <a:rPr lang="en-US" sz="1400"/>
              <a:t>každodenní</a:t>
            </a:r>
            <a:r>
              <a:rPr lang="en-US" sz="1400"/>
              <a:t> </a:t>
            </a:r>
            <a:r>
              <a:rPr lang="en-US" sz="1400"/>
              <a:t>život</a:t>
            </a:r>
            <a:r>
              <a:rPr lang="en-US" sz="1400"/>
              <a:t>.</a:t>
            </a:r>
            <a:endParaRPr sz="1400" b="1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Zastavěné</a:t>
            </a:r>
            <a:r>
              <a:rPr lang="en-US" sz="1400"/>
              <a:t> </a:t>
            </a:r>
            <a:r>
              <a:rPr lang="en-US" sz="1400"/>
              <a:t>prostředí</a:t>
            </a:r>
            <a:r>
              <a:rPr lang="en-US" sz="1400"/>
              <a:t> </a:t>
            </a:r>
            <a:r>
              <a:rPr lang="en-US" sz="1400"/>
              <a:t>hraje</a:t>
            </a:r>
            <a:r>
              <a:rPr lang="en-US" sz="1400"/>
              <a:t> </a:t>
            </a:r>
            <a:r>
              <a:rPr lang="en-US" sz="1400"/>
              <a:t>dvojí</a:t>
            </a:r>
            <a:r>
              <a:rPr lang="en-US" sz="1400"/>
              <a:t> </a:t>
            </a:r>
            <a:r>
              <a:rPr lang="en-US" sz="1400"/>
              <a:t>roli</a:t>
            </a:r>
            <a:r>
              <a:rPr lang="en-US" sz="1400"/>
              <a:t>: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r>
              <a:rPr lang="en-US" sz="1400"/>
              <a:t>→ je </a:t>
            </a:r>
            <a:r>
              <a:rPr lang="en-US" sz="1400" b="1"/>
              <a:t>součástí</a:t>
            </a:r>
            <a:r>
              <a:rPr lang="en-US" sz="1400" b="1"/>
              <a:t> </a:t>
            </a:r>
            <a:r>
              <a:rPr lang="en-US" sz="1400" b="1"/>
              <a:t>problému</a:t>
            </a:r>
            <a:r>
              <a:rPr lang="en-US" sz="1400" b="1"/>
              <a:t>,</a:t>
            </a:r>
            <a:r>
              <a:rPr lang="en-US" sz="1400"/>
              <a:t> </a:t>
            </a:r>
            <a:r>
              <a:rPr lang="en-US" sz="1400"/>
              <a:t>protože</a:t>
            </a:r>
            <a:r>
              <a:rPr lang="en-US" sz="1400"/>
              <a:t> </a:t>
            </a:r>
            <a:r>
              <a:rPr lang="en-US" sz="1400"/>
              <a:t>přispívá</a:t>
            </a:r>
            <a:r>
              <a:rPr lang="en-US" sz="1400"/>
              <a:t> </a:t>
            </a:r>
            <a:r>
              <a:rPr lang="en-US" sz="1400"/>
              <a:t>ke</a:t>
            </a:r>
            <a:r>
              <a:rPr lang="en-US" sz="1400"/>
              <a:t> </a:t>
            </a:r>
            <a:r>
              <a:rPr lang="en-US" sz="1400"/>
              <a:t>změně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r>
              <a:rPr lang="en-US" sz="1400"/>
              <a:t>→ ale </a:t>
            </a:r>
            <a:r>
              <a:rPr lang="en-US" sz="1400"/>
              <a:t>může</a:t>
            </a:r>
            <a:r>
              <a:rPr lang="en-US" sz="1400"/>
              <a:t> </a:t>
            </a:r>
            <a:r>
              <a:rPr lang="en-US" sz="1400"/>
              <a:t>být</a:t>
            </a:r>
            <a:r>
              <a:rPr lang="en-US" sz="1400"/>
              <a:t> </a:t>
            </a:r>
            <a:r>
              <a:rPr lang="en-US" sz="1400"/>
              <a:t>také</a:t>
            </a:r>
            <a:r>
              <a:rPr lang="en-US" sz="1400"/>
              <a:t> </a:t>
            </a:r>
            <a:r>
              <a:rPr lang="en-US" sz="1400" b="1"/>
              <a:t>součástí</a:t>
            </a:r>
            <a:r>
              <a:rPr lang="en-US" sz="1400" b="1"/>
              <a:t> </a:t>
            </a:r>
            <a:r>
              <a:rPr lang="en-US" sz="1400" b="1"/>
              <a:t>řešení</a:t>
            </a:r>
            <a:r>
              <a:rPr lang="en-US" sz="1400" b="1"/>
              <a:t>,</a:t>
            </a:r>
            <a:r>
              <a:rPr lang="en-US" sz="1400"/>
              <a:t> </a:t>
            </a:r>
            <a:r>
              <a:rPr lang="en-US" sz="1400"/>
              <a:t>pokud</a:t>
            </a:r>
            <a:r>
              <a:rPr lang="en-US" sz="1400"/>
              <a:t> </a:t>
            </a:r>
            <a:r>
              <a:rPr lang="en-US" sz="1400"/>
              <a:t>jej</a:t>
            </a:r>
            <a:r>
              <a:rPr lang="en-US" sz="1400"/>
              <a:t> </a:t>
            </a:r>
            <a:r>
              <a:rPr lang="en-US" sz="1400"/>
              <a:t>navrhujeme</a:t>
            </a:r>
            <a:r>
              <a:rPr lang="en-US" sz="1400"/>
              <a:t> a </a:t>
            </a:r>
            <a:r>
              <a:rPr lang="en-US" sz="1400"/>
              <a:t>spravujeme</a:t>
            </a:r>
            <a:r>
              <a:rPr lang="en-US" sz="1400"/>
              <a:t> </a:t>
            </a:r>
            <a:r>
              <a:rPr lang="en-US" sz="1400"/>
              <a:t>zodpovědně</a:t>
            </a:r>
            <a:endParaRPr sz="1400"/>
          </a:p>
          <a:p>
            <a:pPr marL="544513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V </a:t>
            </a:r>
            <a:r>
              <a:rPr lang="en-US" sz="1400"/>
              <a:t>této</a:t>
            </a:r>
            <a:r>
              <a:rPr lang="en-US" sz="1400"/>
              <a:t> </a:t>
            </a:r>
            <a:r>
              <a:rPr lang="en-US" sz="1400"/>
              <a:t>části</a:t>
            </a:r>
            <a:r>
              <a:rPr lang="en-US" sz="1400"/>
              <a:t> se </a:t>
            </a:r>
            <a:r>
              <a:rPr lang="en-US" sz="1400"/>
              <a:t>podíváme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to, jak </a:t>
            </a:r>
            <a:r>
              <a:rPr lang="en-US" sz="1400"/>
              <a:t>změna</a:t>
            </a:r>
            <a:r>
              <a:rPr lang="en-US" sz="1400"/>
              <a:t> </a:t>
            </a:r>
            <a:r>
              <a:rPr lang="en-US" sz="1400"/>
              <a:t>klimatu</a:t>
            </a:r>
            <a:r>
              <a:rPr lang="en-US" sz="1400"/>
              <a:t> </a:t>
            </a:r>
            <a:r>
              <a:rPr lang="en-US" sz="1400"/>
              <a:t>souvisí</a:t>
            </a:r>
            <a:r>
              <a:rPr lang="en-US" sz="1400"/>
              <a:t> se </a:t>
            </a:r>
            <a:r>
              <a:rPr lang="en-US" sz="1400"/>
              <a:t>zastavěným</a:t>
            </a:r>
            <a:r>
              <a:rPr lang="en-US" sz="1400"/>
              <a:t> </a:t>
            </a:r>
            <a:r>
              <a:rPr lang="en-US" sz="1400"/>
              <a:t>prostředím</a:t>
            </a:r>
            <a:r>
              <a:rPr lang="en-US" sz="1400"/>
              <a:t> – </a:t>
            </a:r>
            <a:r>
              <a:rPr lang="en-US" sz="1400"/>
              <a:t>proč</a:t>
            </a:r>
            <a:r>
              <a:rPr lang="en-US" sz="1400"/>
              <a:t> je to </a:t>
            </a:r>
            <a:r>
              <a:rPr lang="en-US" sz="1400"/>
              <a:t>důležité</a:t>
            </a:r>
            <a:r>
              <a:rPr lang="en-US" sz="1400"/>
              <a:t>, jak se </a:t>
            </a:r>
            <a:r>
              <a:rPr lang="en-US" sz="1400"/>
              <a:t>globální</a:t>
            </a:r>
            <a:r>
              <a:rPr lang="en-US" sz="1400"/>
              <a:t> </a:t>
            </a:r>
            <a:r>
              <a:rPr lang="en-US" sz="1400"/>
              <a:t>cíle</a:t>
            </a:r>
            <a:r>
              <a:rPr lang="en-US" sz="1400"/>
              <a:t> </a:t>
            </a:r>
            <a:r>
              <a:rPr lang="en-US" sz="1400"/>
              <a:t>např</a:t>
            </a:r>
            <a:r>
              <a:rPr lang="cs-CZ" sz="1400"/>
              <a:t>.</a:t>
            </a:r>
            <a:r>
              <a:rPr lang="en-US" sz="1400"/>
              <a:t> </a:t>
            </a:r>
            <a:r>
              <a:rPr lang="en-US" sz="1400" b="1"/>
              <a:t>Cíle</a:t>
            </a:r>
            <a:r>
              <a:rPr lang="en-US" sz="1400" b="1"/>
              <a:t> </a:t>
            </a:r>
            <a:r>
              <a:rPr lang="en-US" sz="1400" b="1"/>
              <a:t>udržitelného</a:t>
            </a:r>
            <a:r>
              <a:rPr lang="en-US" sz="1400" b="1"/>
              <a:t> </a:t>
            </a:r>
            <a:r>
              <a:rPr lang="en-US" sz="1400" b="1"/>
              <a:t>rozvoje</a:t>
            </a:r>
            <a:r>
              <a:rPr lang="en-US" sz="1400" b="1"/>
              <a:t> (SDGs)</a:t>
            </a:r>
            <a:r>
              <a:rPr lang="en-US" sz="1400"/>
              <a:t>, </a:t>
            </a:r>
            <a:r>
              <a:rPr lang="en-US" sz="1400"/>
              <a:t>vztahují</a:t>
            </a:r>
            <a:r>
              <a:rPr lang="en-US" sz="1400"/>
              <a:t> k </a:t>
            </a:r>
            <a:r>
              <a:rPr lang="en-US" sz="1400"/>
              <a:t>budovám</a:t>
            </a:r>
            <a:r>
              <a:rPr lang="en-US" sz="1400"/>
              <a:t> a </a:t>
            </a:r>
            <a:r>
              <a:rPr lang="en-US" sz="1400"/>
              <a:t>kterých</a:t>
            </a:r>
            <a:r>
              <a:rPr lang="en-US" sz="1400"/>
              <a:t> </a:t>
            </a:r>
            <a:r>
              <a:rPr lang="en-US" sz="1400" b="1"/>
              <a:t>klimatických</a:t>
            </a:r>
            <a:r>
              <a:rPr lang="en-US" sz="1400" b="1"/>
              <a:t> </a:t>
            </a:r>
            <a:r>
              <a:rPr lang="en-US" sz="1400" b="1"/>
              <a:t>hrozeb</a:t>
            </a:r>
            <a:r>
              <a:rPr lang="en-US" sz="1400"/>
              <a:t> v </a:t>
            </a:r>
            <a:r>
              <a:rPr lang="en-US" sz="1400"/>
              <a:t>Evropě</a:t>
            </a:r>
            <a:r>
              <a:rPr lang="en-US" sz="1400"/>
              <a:t> </a:t>
            </a:r>
            <a:r>
              <a:rPr lang="en-US" sz="1400"/>
              <a:t>přibývá</a:t>
            </a:r>
            <a:r>
              <a:rPr lang="en-US" sz="1400"/>
              <a:t>. </a:t>
            </a: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endParaRPr sz="1400"/>
          </a:p>
          <a:p>
            <a:pPr marL="87313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None/>
              <a:defRPr/>
            </a:pPr>
            <a:r>
              <a:rPr lang="en-US" sz="1400"/>
              <a:t>Budeme</a:t>
            </a:r>
            <a:r>
              <a:rPr lang="en-US" sz="1400"/>
              <a:t> se </a:t>
            </a:r>
            <a:r>
              <a:rPr lang="en-US" sz="1400"/>
              <a:t>zaměřovat</a:t>
            </a:r>
            <a:r>
              <a:rPr lang="en-US" sz="1400"/>
              <a:t> </a:t>
            </a:r>
            <a:r>
              <a:rPr lang="en-US" sz="1400"/>
              <a:t>zejména</a:t>
            </a:r>
            <a:r>
              <a:rPr lang="en-US" sz="1400"/>
              <a:t> </a:t>
            </a:r>
            <a:r>
              <a:rPr lang="en-US" sz="1400"/>
              <a:t>na</a:t>
            </a:r>
            <a:r>
              <a:rPr lang="en-US" sz="1400"/>
              <a:t> </a:t>
            </a:r>
            <a:r>
              <a:rPr lang="en-US" sz="1400" b="1"/>
              <a:t>akutní</a:t>
            </a:r>
            <a:r>
              <a:rPr lang="en-US" sz="1400" b="1"/>
              <a:t> </a:t>
            </a:r>
            <a:r>
              <a:rPr lang="en-US" sz="1400" b="1"/>
              <a:t>fyzická</a:t>
            </a:r>
            <a:r>
              <a:rPr lang="en-US" sz="1400" b="1"/>
              <a:t> </a:t>
            </a:r>
            <a:r>
              <a:rPr lang="en-US" sz="1400" b="1"/>
              <a:t>klimatická</a:t>
            </a:r>
            <a:r>
              <a:rPr lang="en-US" sz="1400" b="1"/>
              <a:t> </a:t>
            </a:r>
            <a:r>
              <a:rPr lang="en-US" sz="1400" b="1"/>
              <a:t>rizika</a:t>
            </a:r>
            <a:r>
              <a:rPr lang="en-US" sz="1400"/>
              <a:t> – </a:t>
            </a:r>
            <a:r>
              <a:rPr lang="en-US" sz="1400"/>
              <a:t>například</a:t>
            </a:r>
            <a:r>
              <a:rPr lang="en-US" sz="1400"/>
              <a:t> </a:t>
            </a:r>
            <a:r>
              <a:rPr lang="en-US" sz="1400"/>
              <a:t>vlny</a:t>
            </a:r>
            <a:r>
              <a:rPr lang="en-US" sz="1400"/>
              <a:t> </a:t>
            </a:r>
            <a:r>
              <a:rPr lang="en-US" sz="1400"/>
              <a:t>veder</a:t>
            </a:r>
            <a:r>
              <a:rPr lang="en-US" sz="1400"/>
              <a:t>, </a:t>
            </a:r>
            <a:r>
              <a:rPr lang="en-US" sz="1400"/>
              <a:t>záplavy</a:t>
            </a:r>
            <a:r>
              <a:rPr lang="en-US" sz="1400"/>
              <a:t> </a:t>
            </a:r>
            <a:r>
              <a:rPr lang="en-US" sz="1400"/>
              <a:t>nebo</a:t>
            </a:r>
            <a:r>
              <a:rPr lang="en-US" sz="1400"/>
              <a:t> </a:t>
            </a:r>
            <a:r>
              <a:rPr lang="en-US" sz="1400"/>
              <a:t>bouře</a:t>
            </a:r>
            <a:r>
              <a:rPr lang="en-US" sz="1400"/>
              <a:t> – </a:t>
            </a:r>
            <a:r>
              <a:rPr lang="en-US" sz="1400"/>
              <a:t>která</a:t>
            </a:r>
            <a:r>
              <a:rPr lang="en-US" sz="1400"/>
              <a:t> </a:t>
            </a:r>
            <a:r>
              <a:rPr lang="en-US" sz="1400"/>
              <a:t>přímo</a:t>
            </a:r>
            <a:r>
              <a:rPr lang="en-US" sz="1400"/>
              <a:t> </a:t>
            </a:r>
            <a:r>
              <a:rPr lang="en-US" sz="1400"/>
              <a:t>ovlivňují</a:t>
            </a:r>
            <a:r>
              <a:rPr lang="en-US" sz="1400"/>
              <a:t> </a:t>
            </a:r>
            <a:r>
              <a:rPr lang="en-US" sz="1400"/>
              <a:t>budovy</a:t>
            </a:r>
            <a:r>
              <a:rPr lang="en-US" sz="1400"/>
              <a:t>, </a:t>
            </a:r>
            <a:r>
              <a:rPr lang="en-US" sz="1400"/>
              <a:t>infrastrukturu</a:t>
            </a:r>
            <a:r>
              <a:rPr lang="en-US" sz="1400"/>
              <a:t> a </a:t>
            </a:r>
            <a:r>
              <a:rPr lang="en-US" sz="1400"/>
              <a:t>zdraví</a:t>
            </a:r>
            <a:r>
              <a:rPr lang="en-US" sz="1400"/>
              <a:t> a </a:t>
            </a:r>
            <a:r>
              <a:rPr lang="en-US" sz="1400"/>
              <a:t>bezpečnost</a:t>
            </a:r>
            <a:r>
              <a:rPr lang="en-US" sz="1400"/>
              <a:t> </a:t>
            </a:r>
            <a:r>
              <a:rPr lang="en-US" sz="1400"/>
              <a:t>lidí</a:t>
            </a:r>
            <a:r>
              <a:rPr lang="en-US" sz="1400"/>
              <a:t>.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3232268" name="Google Shape;565;p46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Cíle udržitelného rozvoje OSN</a:t>
            </a:r>
            <a:endParaRPr/>
          </a:p>
        </p:txBody>
      </p:sp>
      <p:sp>
        <p:nvSpPr>
          <p:cNvPr id="1172462806" name="Google Shape;566;p4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6050172" name="Google Shape;567;p46"/>
          <p:cNvSpPr/>
          <p:nvPr/>
        </p:nvSpPr>
        <p:spPr bwMode="auto">
          <a:xfrm>
            <a:off x="296864" y="1188882"/>
            <a:ext cx="6215879" cy="2632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ourier New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>
                <a:latin typeface="Trebuchet MS"/>
                <a:ea typeface="Trebuchet MS"/>
                <a:cs typeface="Trebuchet MS"/>
              </a:rPr>
              <a:t>Globální cíle přijaté všemi členskými státy OSN (2015–2030)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17 cílů </a:t>
            </a:r>
            <a:r>
              <a:rPr lang="en-US" sz="1600">
                <a:latin typeface="Trebuchet MS"/>
                <a:ea typeface="Trebuchet MS"/>
                <a:cs typeface="Trebuchet MS"/>
              </a:rPr>
              <a:t>a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169 dílč</a:t>
            </a:r>
            <a:r>
              <a:rPr lang="en-US" sz="1600">
                <a:latin typeface="Trebuchet MS"/>
                <a:ea typeface="Trebuchet MS"/>
                <a:cs typeface="Trebuchet MS"/>
              </a:rPr>
              <a:t>ích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cíl</a:t>
            </a:r>
            <a:r>
              <a:rPr lang="en-US" sz="1600">
                <a:latin typeface="Trebuchet MS"/>
                <a:ea typeface="Trebuchet MS"/>
                <a:cs typeface="Trebuchet MS"/>
              </a:rPr>
              <a:t>ů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od boje proti chudobě po opatření proti změně klimatu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Platí pro všechny země a sektory – včetně stavebnictví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9041634" name="Google Shape;568;p46" descr="Obsah obrázku text, snímek obrazovky, Písmo, logo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737634" y="246220"/>
            <a:ext cx="2406366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2929113" name="Google Shape;569;p46"/>
          <p:cNvSpPr txBox="1"/>
          <p:nvPr/>
        </p:nvSpPr>
        <p:spPr bwMode="auto">
          <a:xfrm>
            <a:off x="0" y="4885880"/>
            <a:ext cx="202331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United Nations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2015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390571" name="Google Shape;575;p47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514644597" name="Google Shape;576;p47"/>
          <p:cNvSpPr/>
          <p:nvPr/>
        </p:nvSpPr>
        <p:spPr bwMode="auto">
          <a:xfrm>
            <a:off x="0" y="4871547"/>
            <a:ext cx="222368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3" tooltip=""/>
              </a:rPr>
              <a:t>: </a:t>
            </a:r>
            <a:r>
              <a:rPr lang="en-US" sz="1100" b="0" i="0" u="sng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  <a:hlinkClick r:id="rId4" tooltip=""/>
              </a:rPr>
              <a:t>Our World in Data, 2023</a:t>
            </a:r>
            <a:endParaRPr sz="1100" b="0" i="0" u="sng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12633435" name="Google Shape;577;p47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udržitelného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rozvoje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(SDGs)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souborem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17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členské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státy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Organizace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národů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přijaly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2015.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řešit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nejnaléhavější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problémy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od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chudoby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nerovnosti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do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roku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2030.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některé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jevit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obsáhlé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vzdálené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přímo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spojeno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zastavěným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prostředím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místem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pracujeme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pohybujeme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den. </a:t>
            </a: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266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spotřebu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využívání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životní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pohodu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komunit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samozřejmě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emise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této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zdůrazníme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SDGs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poskytují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rámec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systematické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uvažování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budovách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městech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opatřeních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nám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pomáhají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sladit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místní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rozhodnutí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globálními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prioritami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2529016" name="Google Shape;583;p48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Cíle</a:t>
            </a:r>
            <a:r>
              <a:rPr lang="en-US"/>
              <a:t> </a:t>
            </a:r>
            <a:r>
              <a:rPr lang="en-US"/>
              <a:t>udržitelného</a:t>
            </a:r>
            <a:r>
              <a:rPr lang="en-US"/>
              <a:t> </a:t>
            </a:r>
            <a:r>
              <a:rPr lang="en-US"/>
              <a:t>rozvoje</a:t>
            </a:r>
            <a:r>
              <a:rPr lang="en-US"/>
              <a:t> </a:t>
            </a:r>
            <a:r>
              <a:rPr lang="en-US"/>
              <a:t>ve</a:t>
            </a:r>
            <a:r>
              <a:rPr lang="en-US"/>
              <a:t> </a:t>
            </a:r>
            <a:r>
              <a:rPr lang="en-US"/>
              <a:t>stavebnictví</a:t>
            </a:r>
            <a:r>
              <a:rPr lang="cs-CZ"/>
              <a:t>?</a:t>
            </a:r>
            <a:endParaRPr/>
          </a:p>
        </p:txBody>
      </p:sp>
      <p:sp>
        <p:nvSpPr>
          <p:cNvPr id="2079583860" name="Google Shape;584;p4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0100175" name="Google Shape;585;p48"/>
          <p:cNvSpPr/>
          <p:nvPr/>
        </p:nvSpPr>
        <p:spPr bwMode="auto">
          <a:xfrm>
            <a:off x="296864" y="1188882"/>
            <a:ext cx="6312216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SDG 3 |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kvalitní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život</a:t>
            </a:r>
            <a:r>
              <a:rPr lang="en-US" sz="1200" b="1" i="0" u="none" strike="noStrike" cap="none">
                <a:solidFill>
                  <a:srgbClr val="00B050"/>
                </a:solidFill>
                <a:latin typeface="Trebuchet MS"/>
                <a:ea typeface="Trebuchet MS"/>
                <a:cs typeface="Trebuchet MS"/>
              </a:rPr>
              <a:t>  </a:t>
            </a:r>
            <a:endParaRPr sz="1200" b="0" i="0" u="none" strike="noStrike" cap="none">
              <a:solidFill>
                <a:srgbClr val="00B050"/>
              </a:solidFill>
              <a:latin typeface="Trebuchet MS"/>
              <a:ea typeface="Trebuchet MS"/>
              <a:cs typeface="Trebuchet MS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tráví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90 %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svého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času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interiérech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SDG 7 </a:t>
            </a:r>
            <a:r>
              <a:rPr lang="en-US" sz="1200" b="0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|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Dostupná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čistá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C000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spotřebovává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40 %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celkové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energie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SDG 11 |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Udržitelná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komunity</a:t>
            </a:r>
            <a:r>
              <a:rPr lang="en-US" sz="1200" b="1" i="0" u="none" strike="noStrike" cap="none">
                <a:solidFill>
                  <a:srgbClr val="FF9933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Městské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oblasti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zodpovědné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za 70 %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všech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SDG 12 |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Odpovědná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spotřeba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výroba</a:t>
            </a:r>
            <a:r>
              <a:rPr lang="en-US" sz="1200" b="1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D08E2A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33 %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zdrojů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je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využ</a:t>
            </a:r>
            <a:r>
              <a:rPr lang="cs-CZ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íváno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zastavěném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prostředí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SDG 13 | 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Klimatická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akce</a:t>
            </a:r>
            <a:r>
              <a:rPr lang="en-US" sz="1200" b="1" i="0" u="none" strike="noStrike" cap="none">
                <a:solidFill>
                  <a:srgbClr val="4D671B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4D671B"/>
              </a:solidFill>
              <a:latin typeface="Trebuchet MS"/>
              <a:ea typeface="Trebuchet MS"/>
              <a:cs typeface="Trebuchet MS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způsobuje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33 %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emisí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skleníkových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plynů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SDG 17</a:t>
            </a: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|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Partnerství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1" i="0" u="none" strike="noStrike" cap="none">
                <a:solidFill>
                  <a:srgbClr val="002060"/>
                </a:solidFill>
                <a:latin typeface="Trebuchet MS"/>
                <a:ea typeface="Trebuchet MS"/>
                <a:cs typeface="Trebuchet MS"/>
              </a:rPr>
              <a:t>cíle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889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Více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než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70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organizací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celém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světě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připojilo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ke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globální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síti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stavby</a:t>
            </a:r>
            <a:r>
              <a:rPr lang="en-US" sz="1200" b="0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58236239" name="Google Shape;586;p48" descr="Obsah obrázku text, snímek obrazovky, Písmo, logo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6737634" y="246221"/>
            <a:ext cx="2406366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805145712" name="Google Shape;587;p48"/>
          <p:cNvSpPr txBox="1"/>
          <p:nvPr/>
        </p:nvSpPr>
        <p:spPr bwMode="auto">
          <a:xfrm>
            <a:off x="0" y="4885880"/>
            <a:ext cx="202331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United Nations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2015</a:t>
            </a:r>
            <a:endParaRPr sz="1100" b="0" i="0" u="sng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4912042" name="Google Shape;593;p4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212092407" name="Google Shape;594;p49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 šest cílů udržitelného rozvoje je obzvlášť relevantních pro zastavěné prostředí – a jsou to cíle, které můžeme přímo podpořit prostřednictvím lepšího plánování, navrhování a výstavby.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Cíl 3 – Zdraví a kvalita života: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Budovy ovlivňují naše fyzické i duševní zdraví – prostřednictvím kvality ovzduší, tepelného komfortu, denního světla a hlukové zátěže.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7 – Dostupná a čistá energie: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Budovy spotřebovávají přibližně 40 % energie v EU. Energeticky úsporné budovy a obnovitelné zdroje energie jsou klíčem k dosažení tohoto cíle.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2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11 – Udržitelná města a komunity: 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Způsob, jakým navrhujeme naše městské prostory, ovlivňuje dostupnost, odolnost a celkovou kvalitu života</a:t>
            </a:r>
            <a:r>
              <a:rPr lang="en-US" sz="12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12 – Odpovědná spotřeba a výroba: 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 zahrnuje obrovskou spotřebu materiálů – je potřeba snižovat odpad, znovu využívat materiály a minimalizovat dopady na životní prostředí.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544513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None/>
              <a:defRPr/>
            </a:pPr>
            <a:r>
              <a:rPr lang="en-US"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Cíl 17 – Partnerství pro dosažení cílů:</a:t>
            </a:r>
            <a:r>
              <a:rPr lang="en-US" sz="120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Spolupráce mezi sektory – veřejným, soukromým, výzkumným a komunitním – je nezbytná pro dosažení klimatických a udržitelných cílů.</a:t>
            </a:r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136943505" name="Google Shape;601;p50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4507100" name="Google Shape;602;p50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půdy</a:t>
            </a:r>
            <a:endParaRPr/>
          </a:p>
        </p:txBody>
      </p:sp>
      <p:sp>
        <p:nvSpPr>
          <p:cNvPr id="1304681705" name="Google Shape;603;p50"/>
          <p:cNvSpPr txBox="1"/>
          <p:nvPr/>
        </p:nvSpPr>
        <p:spPr bwMode="auto">
          <a:xfrm>
            <a:off x="4045319" y="3017295"/>
            <a:ext cx="1545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Nebezpečí spojená se sněhem a ledem</a:t>
            </a:r>
            <a:endParaRPr/>
          </a:p>
        </p:txBody>
      </p:sp>
      <p:sp>
        <p:nvSpPr>
          <p:cNvPr id="1922787425" name="Google Shape;604;p50"/>
          <p:cNvSpPr txBox="1"/>
          <p:nvPr/>
        </p:nvSpPr>
        <p:spPr bwMode="auto">
          <a:xfrm>
            <a:off x="2604015" y="1442306"/>
            <a:ext cx="111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Zvyšování hladiny moří</a:t>
            </a:r>
            <a:endParaRPr/>
          </a:p>
        </p:txBody>
      </p:sp>
      <p:sp>
        <p:nvSpPr>
          <p:cNvPr id="1616512816" name="Google Shape;605;p50"/>
          <p:cNvSpPr txBox="1"/>
          <p:nvPr/>
        </p:nvSpPr>
        <p:spPr bwMode="auto">
          <a:xfrm>
            <a:off x="3821585" y="2145161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255036427" name="Google Shape;606;p50"/>
          <p:cNvSpPr txBox="1"/>
          <p:nvPr/>
        </p:nvSpPr>
        <p:spPr bwMode="auto">
          <a:xfrm>
            <a:off x="2820462" y="4611020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Bouře a vichřice</a:t>
            </a:r>
            <a:endParaRPr/>
          </a:p>
        </p:txBody>
      </p:sp>
      <p:sp>
        <p:nvSpPr>
          <p:cNvPr id="8321991" name="Google Shape;607;p50"/>
          <p:cNvSpPr txBox="1"/>
          <p:nvPr/>
        </p:nvSpPr>
        <p:spPr bwMode="auto">
          <a:xfrm>
            <a:off x="1408928" y="1471775"/>
            <a:ext cx="958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Silné srážky</a:t>
            </a:r>
            <a:endParaRPr/>
          </a:p>
        </p:txBody>
      </p:sp>
      <p:sp>
        <p:nvSpPr>
          <p:cNvPr id="913350515" name="Google Shape;608;p50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émní</a:t>
            </a: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horka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7444071" name="Google Shape;609;p50"/>
          <p:cNvSpPr txBox="1"/>
          <p:nvPr/>
        </p:nvSpPr>
        <p:spPr bwMode="auto">
          <a:xfrm>
            <a:off x="205670" y="3017295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Biologic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ká rizika</a:t>
            </a:r>
            <a:endParaRPr/>
          </a:p>
        </p:txBody>
      </p:sp>
      <p:sp>
        <p:nvSpPr>
          <p:cNvPr id="1233616221" name="Google Shape;610;p50"/>
          <p:cNvSpPr txBox="1"/>
          <p:nvPr/>
        </p:nvSpPr>
        <p:spPr bwMode="auto">
          <a:xfrm>
            <a:off x="212705" y="4030991"/>
            <a:ext cx="1196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931469944" name="Google Shape;611;p50"/>
          <p:cNvSpPr txBox="1"/>
          <p:nvPr/>
        </p:nvSpPr>
        <p:spPr bwMode="auto">
          <a:xfrm>
            <a:off x="576263" y="4611020"/>
            <a:ext cx="1835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Lesní požáry</a:t>
            </a:r>
            <a:endParaRPr/>
          </a:p>
        </p:txBody>
      </p:sp>
      <p:sp>
        <p:nvSpPr>
          <p:cNvPr id="1180900684" name="Google Shape;612;p5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Rizika související se změnou klimatu</a:t>
            </a:r>
            <a:endParaRPr/>
          </a:p>
        </p:txBody>
      </p:sp>
      <p:sp>
        <p:nvSpPr>
          <p:cNvPr id="1618821957" name="Google Shape;613;p5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95826041" name="hazards_all" descr="Obsah obrázku kresba, kruh, umění, kreslené&#10;&#10;Obsah generovaný pomocí AI může být nesprávný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268782" y="1949255"/>
            <a:ext cx="2759233" cy="264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0387078" name="Google Shape;619;p51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108325179" name="Google Shape;620;p51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Změna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netýká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jen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rostoucích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teplot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Přináší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širokou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škálu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fyzických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různé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světa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nich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zhoršují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Tento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obrázek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ukazuje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deset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klíčových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matických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ohrožují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infrastrukturu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Některá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známá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povodně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bouře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73063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Jiná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objevují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sílí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například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extrémní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lesní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požáry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2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73063" marR="0" lvl="0" indent="-17399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Arial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358775" marR="0" lvl="0" indent="-2714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→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Zatímco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zvyšování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moří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může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být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méně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relevantní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většina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jako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silné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srážky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sucho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vlny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veder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také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14923907" name="Google Shape;627;p52" descr="Obsah obrázku mapa, černobílá, umění, silueta&#10;&#10;Obsah vygenerovaný umělou inteligencí může být nesprávný."/>
          <p:cNvPicPr/>
          <p:nvPr/>
        </p:nvPicPr>
        <p:blipFill rotWithShape="1">
          <a:blip r:embed="rId3">
            <a:alphaModFix amt="50000"/>
          </a:blip>
          <a:stretch/>
        </p:blipFill>
        <p:spPr bwMode="auto">
          <a:xfrm>
            <a:off x="3720933" y="0"/>
            <a:ext cx="54230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7448090" name="Google Shape;628;p52"/>
          <p:cNvSpPr txBox="1"/>
          <p:nvPr/>
        </p:nvSpPr>
        <p:spPr bwMode="auto">
          <a:xfrm>
            <a:off x="3821585" y="3912049"/>
            <a:ext cx="1339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Sesuvy půdy</a:t>
            </a:r>
            <a:endParaRPr/>
          </a:p>
        </p:txBody>
      </p:sp>
      <p:sp>
        <p:nvSpPr>
          <p:cNvPr id="2087025540" name="Google Shape;629;p52"/>
          <p:cNvSpPr txBox="1"/>
          <p:nvPr/>
        </p:nvSpPr>
        <p:spPr bwMode="auto">
          <a:xfrm>
            <a:off x="3855310" y="2290224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Záplavy</a:t>
            </a:r>
            <a:endParaRPr/>
          </a:p>
        </p:txBody>
      </p:sp>
      <p:sp>
        <p:nvSpPr>
          <p:cNvPr id="1892784630" name="Google Shape;630;p52"/>
          <p:cNvSpPr txBox="1"/>
          <p:nvPr/>
        </p:nvSpPr>
        <p:spPr bwMode="auto">
          <a:xfrm>
            <a:off x="2820462" y="4611020"/>
            <a:ext cx="1545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Bouře a vichřice</a:t>
            </a:r>
            <a:endParaRPr/>
          </a:p>
        </p:txBody>
      </p:sp>
      <p:sp>
        <p:nvSpPr>
          <p:cNvPr id="1908761583" name="Google Shape;631;p52"/>
          <p:cNvSpPr txBox="1"/>
          <p:nvPr/>
        </p:nvSpPr>
        <p:spPr bwMode="auto">
          <a:xfrm>
            <a:off x="1408929" y="1442300"/>
            <a:ext cx="94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Silné srážky</a:t>
            </a:r>
            <a:endParaRPr/>
          </a:p>
        </p:txBody>
      </p:sp>
      <p:sp>
        <p:nvSpPr>
          <p:cNvPr id="519255461" name="Google Shape;632;p52"/>
          <p:cNvSpPr txBox="1"/>
          <p:nvPr/>
        </p:nvSpPr>
        <p:spPr bwMode="auto">
          <a:xfrm>
            <a:off x="403088" y="2145161"/>
            <a:ext cx="100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Ex</a:t>
            </a: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trémní horka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15412537" name="Google Shape;633;p52"/>
          <p:cNvSpPr txBox="1"/>
          <p:nvPr/>
        </p:nvSpPr>
        <p:spPr bwMode="auto">
          <a:xfrm>
            <a:off x="212705" y="4030991"/>
            <a:ext cx="1196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>
                <a:solidFill>
                  <a:srgbClr val="3F3F3F"/>
                </a:solidFill>
                <a:latin typeface="Trebuchet MS"/>
                <a:ea typeface="Trebuchet MS"/>
                <a:cs typeface="Trebuchet MS"/>
              </a:rPr>
              <a:t>Sucho</a:t>
            </a:r>
            <a:endParaRPr/>
          </a:p>
        </p:txBody>
      </p:sp>
      <p:sp>
        <p:nvSpPr>
          <p:cNvPr id="1853271087" name="Google Shape;634;p52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Trebuchet MS"/>
              <a:buNone/>
              <a:defRPr/>
            </a:pPr>
            <a:r>
              <a:rPr lang="en-US"/>
              <a:t>Akutní</a:t>
            </a:r>
            <a:r>
              <a:rPr lang="en-US" sz="25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5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hazardy</a:t>
            </a:r>
            <a:r>
              <a:rPr lang="en-US" sz="2500" b="1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týk</a:t>
            </a:r>
            <a:r>
              <a:rPr lang="en-US"/>
              <a:t>ající se budov podle klasifikace EU </a:t>
            </a:r>
            <a:endParaRPr/>
          </a:p>
        </p:txBody>
      </p:sp>
      <p:sp>
        <p:nvSpPr>
          <p:cNvPr id="523244202" name="Google Shape;635;p52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 a identifikace hlavních klimatických rizik, která ovlivňují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64891249" name="hazards_building" descr="Obsah obrázku kresba, kruh, kreslené, umění&#10;&#10;Obsah generovaný pomocí AI může být nesprávný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268782" y="1949335"/>
            <a:ext cx="2759233" cy="264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7775762" name="Google Shape;641;p53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POZNÁMKY</a:t>
            </a:r>
            <a:endParaRPr/>
          </a:p>
        </p:txBody>
      </p:sp>
      <p:sp>
        <p:nvSpPr>
          <p:cNvPr id="557228658" name="Google Shape;642;p53"/>
          <p:cNvSpPr txBox="1"/>
          <p:nvPr/>
        </p:nvSpPr>
        <p:spPr bwMode="auto">
          <a:xfrm>
            <a:off x="426591" y="718111"/>
            <a:ext cx="8290818" cy="3938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širšího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spektra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klimatických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nyní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zdůrazňujeme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šest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akutních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hazardů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která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považována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nejrelevantnější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stavebnictví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sektor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podle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klasifikace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EU pro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udržitelné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finance (EU Taxonomy).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Tato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buď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již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častá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mnoha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částech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Evropy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očekává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že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nadcházejících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letech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výrazně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zesílí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lang="cs-CZ" sz="22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lang="cs-CZ" sz="22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Všechna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tato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mohou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způsobit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přímé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výrazně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ovlivnit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funkčnost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bezpečnost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účinnost</a:t>
            </a:r>
            <a:r>
              <a:rPr lang="en-US" b="1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</a:t>
            </a:r>
            <a:endParaRPr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následujících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snímcích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každý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těchto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 spc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ů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podíváme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podrobněji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co je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způsobuje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a jak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ovlivňují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lidi</a:t>
            </a:r>
            <a:r>
              <a:rPr lang="en-US" sz="14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87313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60"/>
              <a:buFont typeface="Trebuchet MS"/>
              <a:buNone/>
              <a:defRPr/>
            </a:pPr>
            <a:endParaRPr sz="14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79246928" name="Obrázek 19" descr="Obsah obrázku snímek obrazovky, Obdélník&#10;&#10;Obsah generovaný pomocí AI může být nesprávný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</p:spPr>
      </p:pic>
      <p:grpSp>
        <p:nvGrpSpPr>
          <p:cNvPr id="1839854956" name="Google Shape;648;p54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649" name="Google Shape;649;p54" descr="A city with trees and buildings in the background&#10;&#10;AI-generated content may be incorrect."/>
            <p:cNvPicPr/>
            <p:nvPr/>
          </p:nvPicPr>
          <p:blipFill rotWithShape="1">
            <a:blip r:embed="rId4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4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93728952" name="Google Shape;653;p54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23628290" name="Google Shape;654;p54"/>
          <p:cNvSpPr/>
          <p:nvPr/>
        </p:nvSpPr>
        <p:spPr bwMode="auto">
          <a:xfrm>
            <a:off x="296865" y="1184075"/>
            <a:ext cx="48150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Vlny veder jsou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prodloužená období extrémních teplot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která zatěžují budovy i lidské zdraví. Městské oblasti jsou obzvláště zranitelné kvůli efektu tepelných ostrovů a nedostatečnému tepelnému komfortu v budovách.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6283890" name="Google Shape;655;p54"/>
          <p:cNvSpPr txBox="1">
            <a:spLocks noGrp="1"/>
          </p:cNvSpPr>
          <p:nvPr>
            <p:ph type="title"/>
          </p:nvPr>
        </p:nvSpPr>
        <p:spPr bwMode="auto">
          <a:xfrm>
            <a:off x="1008063" y="472924"/>
            <a:ext cx="81360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>
                <a:latin typeface="Trebuchet MS"/>
                <a:ea typeface="Trebuchet MS"/>
                <a:cs typeface="Trebuchet MS"/>
              </a:rPr>
              <a:t>Vlny veder a přehřívání měst 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431463315" name="Google Shape;657;p54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5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95573380" name="Google Shape;658;p54"/>
          <p:cNvSpPr txBox="1"/>
          <p:nvPr/>
        </p:nvSpPr>
        <p:spPr bwMode="auto">
          <a:xfrm>
            <a:off x="442600" y="2497307"/>
            <a:ext cx="219051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</a:t>
            </a:r>
            <a:r>
              <a:rPr lang="en-US" sz="1050">
                <a:latin typeface="Trebuchet MS"/>
                <a:ea typeface="Trebuchet MS"/>
                <a:cs typeface="Trebuchet MS"/>
              </a:rPr>
              <a:t>udovy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infrastru</a:t>
            </a:r>
            <a:r>
              <a:rPr lang="en-US" sz="1050">
                <a:latin typeface="Trebuchet MS"/>
                <a:ea typeface="Trebuchet MS"/>
                <a:cs typeface="Trebuchet MS"/>
              </a:rPr>
              <a:t>ktura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383160215" name="Google Shape;659;p54"/>
          <p:cNvSpPr txBox="1"/>
          <p:nvPr/>
        </p:nvSpPr>
        <p:spPr bwMode="auto">
          <a:xfrm>
            <a:off x="2847696" y="2481918"/>
            <a:ext cx="2116796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kvalita života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23313557" name="Google Shape;660;p54"/>
          <p:cNvSpPr txBox="1"/>
          <p:nvPr/>
        </p:nvSpPr>
        <p:spPr bwMode="auto">
          <a:xfrm>
            <a:off x="386719" y="3075940"/>
            <a:ext cx="2246400" cy="1210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Přehřívané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interiéry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náročnost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chlazení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Efekt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městského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tepelného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ostrov</a:t>
            </a:r>
            <a:r>
              <a:rPr lang="en-US" sz="1100">
                <a:latin typeface="Trebuchet MS"/>
                <a:ea typeface="Trebuchet MS"/>
                <a:cs typeface="Trebuchet MS"/>
              </a:rPr>
              <a:t>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110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zůstávají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horká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přes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noc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6193084" name="Google Shape;661;p54"/>
          <p:cNvSpPr txBox="1"/>
          <p:nvPr/>
        </p:nvSpPr>
        <p:spPr bwMode="auto">
          <a:xfrm>
            <a:off x="2775950" y="2951276"/>
            <a:ext cx="2246400" cy="1410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Zdravotní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úpal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dehydratace</a:t>
            </a:r>
            <a:endParaRPr sz="1200"/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pracovní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výkonnost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nekvalitní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spánek</a:t>
            </a:r>
            <a:endParaRPr sz="1200"/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100">
                <a:latin typeface="Trebuchet MS"/>
                <a:ea typeface="Trebuchet MS"/>
                <a:cs typeface="Trebuchet MS"/>
              </a:rPr>
              <a:t>Vysok</a:t>
            </a:r>
            <a:r>
              <a:rPr lang="cs-CZ" sz="1100">
                <a:latin typeface="Trebuchet MS"/>
                <a:ea typeface="Trebuchet MS"/>
                <a:cs typeface="Trebuchet MS"/>
              </a:rPr>
              <a:t>á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r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izika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seniory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</a:t>
            </a:r>
            <a:r>
              <a:rPr lang="cs-CZ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lidi s </a:t>
            </a:r>
            <a:r>
              <a:rPr lang="en-US" sz="1100">
                <a:latin typeface="Trebuchet MS"/>
                <a:ea typeface="Trebuchet MS"/>
                <a:cs typeface="Trebuchet MS"/>
              </a:rPr>
              <a:t>chronickým</a:t>
            </a:r>
            <a:r>
              <a:rPr lang="en-US" sz="1100">
                <a:latin typeface="Trebuchet MS"/>
                <a:ea typeface="Trebuchet MS"/>
                <a:cs typeface="Trebuchet MS"/>
              </a:rPr>
              <a:t> </a:t>
            </a:r>
            <a:r>
              <a:rPr lang="en-US" sz="1100">
                <a:latin typeface="Trebuchet MS"/>
                <a:ea typeface="Trebuchet MS"/>
                <a:cs typeface="Trebuchet MS"/>
              </a:rPr>
              <a:t>onemocněním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/>
          </a:p>
        </p:txBody>
      </p:sp>
      <p:pic>
        <p:nvPicPr>
          <p:cNvPr id="1972398686" name="Obrázek 39" descr="Obsah obrázku symbol, kruh, Grafika, Písmo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3659" y="472920"/>
            <a:ext cx="514505" cy="514505"/>
          </a:xfrm>
          <a:prstGeom prst="rect">
            <a:avLst/>
          </a:prstGeom>
        </p:spPr>
      </p:pic>
      <p:pic>
        <p:nvPicPr>
          <p:cNvPr id="672726992" name="Obrázek 19" descr="Obsah obrázku snímek obrazovky, Obdélník&#10;&#10;Obsah generovaný pomocí AI může být nesprávný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2782894" y="2497307"/>
            <a:ext cx="2246400" cy="224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45418250" name="Google Shape;667;p55" descr="A group of tall buildings under a cloudy sky&#10;&#10;AI-generated content may be incorrect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4572000" y="246221"/>
            <a:ext cx="4572000" cy="4897279"/>
          </a:xfrm>
          <a:prstGeom prst="rect">
            <a:avLst/>
          </a:prstGeom>
          <a:noFill/>
          <a:ln>
            <a:noFill/>
          </a:ln>
        </p:spPr>
      </p:pic>
      <p:sp>
        <p:nvSpPr>
          <p:cNvPr id="1949636670" name="Google Shape;668;p55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  M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echanism</a:t>
            </a: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y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6108114" name="Google Shape;669;p55"/>
          <p:cNvSpPr/>
          <p:nvPr/>
        </p:nvSpPr>
        <p:spPr bwMode="auto">
          <a:xfrm>
            <a:off x="4572001" y="246221"/>
            <a:ext cx="4324350" cy="4897279"/>
          </a:xfrm>
          <a:prstGeom prst="rect">
            <a:avLst/>
          </a:prstGeom>
          <a:gradFill>
            <a:gsLst>
              <a:gs pos="0">
                <a:schemeClr val="lt1"/>
              </a:gs>
              <a:gs pos="15000">
                <a:srgbClr val="FFFFFF"/>
              </a:gs>
              <a:gs pos="42000">
                <a:srgbClr val="FFFFFF">
                  <a:alpha val="40784"/>
                </a:srgbClr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03536140" name="Google Shape;670;p55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Bouře a vichřice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511029023" name="Google Shape;671;p55"/>
          <p:cNvSpPr/>
          <p:nvPr/>
        </p:nvSpPr>
        <p:spPr bwMode="auto">
          <a:xfrm>
            <a:off x="296865" y="993049"/>
            <a:ext cx="481488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Vichřice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rychlými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změnami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atmosférického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tlaku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které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spojeny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silnějšími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proudy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dynamičtějšími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atmosférickými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systémy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způsobené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letními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konvektivními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bouřemi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zimními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větry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jež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poškozují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stromy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se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stává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stále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častějším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88966098" name="Google Shape;673;p55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49488127" name="Google Shape;674;p55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510222" name="Google Shape;675;p55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99170" name="Google Shape;676;p55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12738271" name="Google Shape;677;p55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b="1">
                <a:latin typeface="Trebuchet MS"/>
                <a:ea typeface="Trebuchet MS"/>
                <a:cs typeface="Trebuchet MS"/>
              </a:rPr>
              <a:t>Lidé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59166490" name="Google Shape;678;p55"/>
          <p:cNvSpPr txBox="1"/>
          <p:nvPr/>
        </p:nvSpPr>
        <p:spPr bwMode="auto">
          <a:xfrm>
            <a:off x="386719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Poškozené střechy, okna, fasády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Vyvrácené stromy, rozptýlený odpad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Výpadky elektřiny, přerušení dopravy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5173189" name="Google Shape;679;p55"/>
          <p:cNvSpPr txBox="1"/>
          <p:nvPr/>
        </p:nvSpPr>
        <p:spPr bwMode="auto">
          <a:xfrm>
            <a:off x="2775954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úrazu nebo smrti od l</a:t>
            </a:r>
            <a:r>
              <a:rPr lang="en-US" sz="1300">
                <a:latin typeface="Trebuchet MS"/>
                <a:ea typeface="Trebuchet MS"/>
                <a:cs typeface="Trebuchet MS"/>
              </a:rPr>
              <a:t>etících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předmětů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Narušení každodenního života (práce, škola, doprava)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>
                <a:latin typeface="Trebuchet MS"/>
                <a:ea typeface="Trebuchet MS"/>
                <a:cs typeface="Trebuchet MS"/>
              </a:rPr>
              <a:t>Zvýšený pocit nejistoty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793249746" name="Obrázek 21" descr="Obsah obrázku symbol, logo, Písmo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66804634" name="Google Shape;685;p56"/>
          <p:cNvGrpSpPr/>
          <p:nvPr/>
        </p:nvGrpSpPr>
        <p:grpSpPr bwMode="auto">
          <a:xfrm>
            <a:off x="4572000" y="246221"/>
            <a:ext cx="4571999" cy="4897279"/>
            <a:chOff x="4572000" y="246221"/>
            <a:chExt cx="4571999" cy="4897279"/>
          </a:xfrm>
        </p:grpSpPr>
        <p:pic>
          <p:nvPicPr>
            <p:cNvPr id="686" name="Google Shape;686;p56" descr="Rain falling water from a roof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1999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7" name="Google Shape;687;p56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48329988" name="Google Shape;688;p56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7498247" name="Google Shape;689;p56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Silné srážky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10852053" name="Google Shape;690;p56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Krátké, ale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intenzivní srážkové události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se stávají častějšími kvůli vyšším teplotám vzduchu, které zvyšují schopnost atmosféry zadržovat vlhkost. Když se tato vlhkost uvolní, může dojít k prudkým lijákům, se kterými nejsou městské odvodňovací systémy schopny efektivně zacházet.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05633214" name="Google Shape;692;p56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487030517" name="Google Shape;693;p56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40356" name="Google Shape;694;p56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8967262" name="Google Shape;695;p56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83835529" name="Google Shape;696;p56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916375271" name="Google Shape;697;p56"/>
          <p:cNvSpPr txBox="1"/>
          <p:nvPr/>
        </p:nvSpPr>
        <p:spPr bwMode="auto">
          <a:xfrm>
            <a:off x="386719" y="3075940"/>
            <a:ext cx="2246400" cy="16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Přetížené odvodňovací systémy, lokální záplavy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 střech, fasád, interiérů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Eroze půdy kolem budov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Náhlé přívalové záplavy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8256876" name="Google Shape;698;p56"/>
          <p:cNvSpPr txBox="1"/>
          <p:nvPr/>
        </p:nvSpPr>
        <p:spPr bwMode="auto">
          <a:xfrm>
            <a:off x="2775954" y="3075940"/>
            <a:ext cx="22464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úrazu v zaplavených oblastech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majetku, evakuace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Narušení dopravy a základních služeb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32545561" name="Obrázek 23" descr="Obsah obrázku kruh, klipart, symbol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9071933" name="Google Shape;704;p57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i="1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                                                                                    </a:t>
            </a: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537354520" name="Google Shape;705;p57"/>
          <p:cNvGrpSpPr/>
          <p:nvPr/>
        </p:nvGrpSpPr>
        <p:grpSpPr bwMode="auto">
          <a:xfrm>
            <a:off x="4572000" y="213665"/>
            <a:ext cx="4572000" cy="4929836"/>
            <a:chOff x="4572000" y="213665"/>
            <a:chExt cx="4572000" cy="4929836"/>
          </a:xfrm>
        </p:grpSpPr>
        <p:pic>
          <p:nvPicPr>
            <p:cNvPr id="706" name="Google Shape;706;p57" descr="A flooded street with water splashing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13665"/>
              <a:ext cx="4572000" cy="49298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7" name="Google Shape;707;p57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555097588" name="Google Shape;708;p57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Záplavy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558314" name="Google Shape;709;p57"/>
          <p:cNvSpPr/>
          <p:nvPr/>
        </p:nvSpPr>
        <p:spPr bwMode="auto">
          <a:xfrm>
            <a:off x="296865" y="987425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Záplavy nastávají, když tok vody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překročí kapacitu přírodních nebo umělých odvodňovacích systémů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 městských oblastech je toto riziko zvýšeno zhutněním půdy s nepropustnými povrchy, zastaralou infrastrukturou a změnami ve vzorcích tání sněhu a režimu řek.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8879226" name="Google Shape;711;p57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03924562" name="Google Shape;712;p57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956175" name="Google Shape;713;p57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878990" name="Google Shape;714;p57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85809169" name="Google Shape;715;p57"/>
          <p:cNvSpPr txBox="1"/>
          <p:nvPr/>
        </p:nvSpPr>
        <p:spPr bwMode="auto">
          <a:xfrm>
            <a:off x="2847696" y="2481918"/>
            <a:ext cx="2116800" cy="4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69731921" name="Google Shape;716;p57"/>
          <p:cNvSpPr txBox="1"/>
          <p:nvPr/>
        </p:nvSpPr>
        <p:spPr bwMode="auto">
          <a:xfrm>
            <a:off x="386719" y="3075940"/>
            <a:ext cx="2246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Zaplavené sklepy a technické místnosti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 nosných konstrukcí a izolace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Výpadky infrastruktury (silnice, elektřina…)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69312063" name="Google Shape;717;p57"/>
          <p:cNvSpPr txBox="1"/>
          <p:nvPr/>
        </p:nvSpPr>
        <p:spPr bwMode="auto">
          <a:xfrm>
            <a:off x="2775954" y="3075940"/>
            <a:ext cx="2246400" cy="15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Riziko utonutí, kontaminovaná voda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bydlení a příjmu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Dlouhodobý stres a trauma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676882825" name="Obrázek 21" descr="Obsah obrázku symbol, kruh, Grafika, logo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67608"/>
            <a:ext cx="514800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260282" name="Google Shape;723;p58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588397171" name="Google Shape;724;p58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25" name="Google Shape;725;p58" descr="A plant growing through the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6" name="Google Shape;726;p58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418368944" name="Google Shape;727;p58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cs-CZ" sz="2000">
                <a:latin typeface="Trebuchet MS"/>
                <a:ea typeface="Trebuchet MS"/>
                <a:cs typeface="Trebuchet MS"/>
              </a:rPr>
              <a:t>Sesuvy</a:t>
            </a:r>
            <a:r>
              <a:rPr lang="en-US" sz="2000"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latin typeface="Trebuchet MS"/>
                <a:ea typeface="Trebuchet MS"/>
                <a:cs typeface="Trebuchet MS"/>
              </a:rPr>
              <a:t>půdy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235709447" name="Google Shape;728;p58"/>
          <p:cNvSpPr/>
          <p:nvPr/>
        </p:nvSpPr>
        <p:spPr bwMode="auto">
          <a:xfrm>
            <a:off x="296865" y="993049"/>
            <a:ext cx="4814886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Sesuvy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>
                <a:latin typeface="Trebuchet MS"/>
                <a:ea typeface="Trebuchet MS"/>
                <a:cs typeface="Trebuchet MS"/>
              </a:rPr>
              <a:t>svahové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pohyby</a:t>
            </a:r>
            <a:r>
              <a:rPr lang="en-US">
                <a:latin typeface="Trebuchet MS"/>
                <a:ea typeface="Trebuchet MS"/>
                <a:cs typeface="Trebuchet MS"/>
              </a:rPr>
              <a:t> 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jsou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nejčastěji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vyvolány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nasycením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půdy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vodou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silném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dlouhotrvajícím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dešti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>
                <a:latin typeface="Trebuchet MS"/>
                <a:ea typeface="Trebuchet MS"/>
                <a:cs typeface="Trebuchet MS"/>
              </a:rPr>
              <a:t>V </a:t>
            </a:r>
            <a:r>
              <a:rPr lang="en-US">
                <a:latin typeface="Trebuchet MS"/>
                <a:ea typeface="Trebuchet MS"/>
                <a:cs typeface="Trebuchet MS"/>
              </a:rPr>
              <a:t>oblastech</a:t>
            </a:r>
            <a:r>
              <a:rPr lang="en-US">
                <a:latin typeface="Trebuchet MS"/>
                <a:ea typeface="Trebuchet MS"/>
                <a:cs typeface="Trebuchet MS"/>
              </a:rPr>
              <a:t> se </a:t>
            </a:r>
            <a:r>
              <a:rPr lang="en-US">
                <a:latin typeface="Trebuchet MS"/>
                <a:ea typeface="Trebuchet MS"/>
                <a:cs typeface="Trebuchet MS"/>
              </a:rPr>
              <a:t>strmými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svahy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mohou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stavební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činnosti</a:t>
            </a:r>
            <a:r>
              <a:rPr lang="en-US">
                <a:latin typeface="Trebuchet MS"/>
                <a:ea typeface="Trebuchet MS"/>
                <a:cs typeface="Trebuchet MS"/>
              </a:rPr>
              <a:t>, </a:t>
            </a:r>
            <a:r>
              <a:rPr lang="en-US">
                <a:latin typeface="Trebuchet MS"/>
                <a:ea typeface="Trebuchet MS"/>
                <a:cs typeface="Trebuchet MS"/>
              </a:rPr>
              <a:t>odlesňování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nebo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špatné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odvodnění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dále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destabilizovat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svahy</a:t>
            </a:r>
            <a:r>
              <a:rPr lang="en-US">
                <a:latin typeface="Trebuchet MS"/>
                <a:ea typeface="Trebuchet MS"/>
                <a:cs typeface="Trebuchet MS"/>
              </a:rPr>
              <a:t> a </a:t>
            </a:r>
            <a:r>
              <a:rPr lang="en-US">
                <a:latin typeface="Trebuchet MS"/>
                <a:ea typeface="Trebuchet MS"/>
                <a:cs typeface="Trebuchet MS"/>
              </a:rPr>
              <a:t>zvyšovat</a:t>
            </a:r>
            <a:r>
              <a:rPr lang="en-US">
                <a:latin typeface="Trebuchet MS"/>
                <a:ea typeface="Trebuchet MS"/>
                <a:cs typeface="Trebuchet MS"/>
              </a:rPr>
              <a:t> </a:t>
            </a:r>
            <a:r>
              <a:rPr lang="en-US">
                <a:latin typeface="Trebuchet MS"/>
                <a:ea typeface="Trebuchet MS"/>
                <a:cs typeface="Trebuchet MS"/>
              </a:rPr>
              <a:t>riziko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37871862" name="Google Shape;730;p58"/>
          <p:cNvSpPr txBox="1"/>
          <p:nvPr/>
        </p:nvSpPr>
        <p:spPr bwMode="auto">
          <a:xfrm>
            <a:off x="0" y="4885880"/>
            <a:ext cx="2464136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u="sng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68628382" name="Google Shape;731;p58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037203" name="Google Shape;732;p58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7368522" name="Google Shape;733;p58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budovy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infrastru</a:t>
            </a:r>
            <a:r>
              <a:rPr lang="en-US" sz="1050">
                <a:latin typeface="Trebuchet MS"/>
                <a:ea typeface="Trebuchet MS"/>
                <a:cs typeface="Trebuchet MS"/>
              </a:rPr>
              <a:t>ktura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města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13769048" name="Google Shape;734;p58"/>
          <p:cNvSpPr txBox="1"/>
          <p:nvPr/>
        </p:nvSpPr>
        <p:spPr bwMode="auto">
          <a:xfrm>
            <a:off x="2847696" y="2481918"/>
            <a:ext cx="2116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>
                <a:latin typeface="Trebuchet MS"/>
                <a:ea typeface="Trebuchet MS"/>
                <a:cs typeface="Trebuchet MS"/>
              </a:rPr>
              <a:t>Lidé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(zdraví, bezpečí, kvalita života</a:t>
            </a:r>
            <a:r>
              <a:rPr lang="en-US" sz="1050"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60243225" name="Google Shape;735;p58"/>
          <p:cNvSpPr txBox="1"/>
          <p:nvPr/>
        </p:nvSpPr>
        <p:spPr bwMode="auto">
          <a:xfrm>
            <a:off x="386719" y="3075940"/>
            <a:ext cx="22464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konstrukcí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jejich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zřícení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nestabilních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svazích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Poškozená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infrastruktu</a:t>
            </a:r>
            <a:r>
              <a:rPr lang="en-US" sz="1300">
                <a:latin typeface="Trebuchet MS"/>
                <a:ea typeface="Trebuchet MS"/>
                <a:cs typeface="Trebuchet MS"/>
              </a:rPr>
              <a:t>ra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>
                <a:latin typeface="Trebuchet MS"/>
                <a:ea typeface="Trebuchet MS"/>
                <a:cs typeface="Trebuchet MS"/>
              </a:rPr>
              <a:t>P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ře</a:t>
            </a:r>
            <a:r>
              <a:rPr lang="cs-CZ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místění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nebo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nákladná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re</a:t>
            </a:r>
            <a:r>
              <a:rPr lang="en-US" sz="1300">
                <a:latin typeface="Trebuchet MS"/>
                <a:ea typeface="Trebuchet MS"/>
                <a:cs typeface="Trebuchet MS"/>
              </a:rPr>
              <a:t>konstrukce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54345418" name="Google Shape;736;p58"/>
          <p:cNvSpPr txBox="1"/>
          <p:nvPr/>
        </p:nvSpPr>
        <p:spPr bwMode="auto">
          <a:xfrm>
            <a:off x="2775954" y="3075940"/>
            <a:ext cx="22533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 ohrožující situace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Ztráta majetku, vysídlení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3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Obtíže s pojištěním domů v oblastech s vysokým rizikem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2023874323" name="Obrázek 22" descr="Obsah obrázku symbol, kruh, logo, Grafika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72625"/>
            <a:ext cx="516707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4091542" name="Google Shape;742;p59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82723534" name="Google Shape;743;p59"/>
          <p:cNvGrpSpPr/>
          <p:nvPr/>
        </p:nvGrpSpPr>
        <p:grpSpPr bwMode="auto"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44" name="Google Shape;744;p59" descr="A close-up of a cracked ground&#10;&#10;AI-generated content may be incorrect."/>
            <p:cNvPicPr/>
            <p:nvPr/>
          </p:nvPicPr>
          <p:blipFill rotWithShape="1">
            <a:blip r:embed="rId3">
              <a:alphaModFix/>
            </a:blip>
            <a:stretch/>
          </p:blipFill>
          <p:spPr bwMode="auto">
            <a:xfrm>
              <a:off x="4572000" y="246221"/>
              <a:ext cx="4572000" cy="48972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5" name="Google Shape;745;p59"/>
            <p:cNvSpPr/>
            <p:nvPr/>
          </p:nvSpPr>
          <p:spPr bwMode="auto">
            <a:xfrm>
              <a:off x="4572001" y="246221"/>
              <a:ext cx="4324350" cy="489727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5000">
                  <a:srgbClr val="FFFFFF"/>
                </a:gs>
                <a:gs pos="42000">
                  <a:srgbClr val="FFFFFF">
                    <a:alpha val="40784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19587906" name="Google Shape;746;p59"/>
          <p:cNvSpPr txBox="1">
            <a:spLocks noGrp="1"/>
          </p:cNvSpPr>
          <p:nvPr>
            <p:ph type="title"/>
          </p:nvPr>
        </p:nvSpPr>
        <p:spPr bwMode="auto">
          <a:xfrm>
            <a:off x="1008062" y="460299"/>
            <a:ext cx="8135937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pPr>
            <a:r>
              <a:rPr lang="en-US" sz="2000"/>
              <a:t>Sucho</a:t>
            </a:r>
            <a:endParaRPr sz="2000">
              <a:latin typeface="Trebuchet MS"/>
              <a:ea typeface="Trebuchet MS"/>
              <a:cs typeface="Trebuchet MS"/>
            </a:endParaRPr>
          </a:p>
        </p:txBody>
      </p:sp>
      <p:sp>
        <p:nvSpPr>
          <p:cNvPr id="1327096757" name="Google Shape;747;p59"/>
          <p:cNvSpPr/>
          <p:nvPr/>
        </p:nvSpPr>
        <p:spPr bwMode="auto">
          <a:xfrm>
            <a:off x="296865" y="993049"/>
            <a:ext cx="4814886" cy="11695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nastávají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když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úroveň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srážek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zůstává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dobu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pod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průměrem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Ve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střední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Evropě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zimní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snižují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dostupnost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jaro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léto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vyšší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míra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odpařování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v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důsledku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horka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problém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ještě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zhoršuje</a:t>
            </a:r>
            <a:r>
              <a:rPr lang="cs-CZ">
                <a:latin typeface="Trebuchet MS"/>
                <a:ea typeface="Trebuchet MS"/>
                <a:cs typeface="Trebuchet MS"/>
              </a:rPr>
              <a:t>. 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zatěžuje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plochy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07545375" name="Google Shape;749;p59"/>
          <p:cNvSpPr txBox="1"/>
          <p:nvPr/>
        </p:nvSpPr>
        <p:spPr bwMode="auto">
          <a:xfrm>
            <a:off x="0" y="4885880"/>
            <a:ext cx="2464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Zdroj: 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European Commission</a:t>
            </a:r>
            <a:r>
              <a:rPr lang="en-US" sz="1100" b="0" i="0" u="sng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rPr>
              <a:t>,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6310338" name="Google Shape;750;p59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2782894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2682631" name="Google Shape;751;p59" descr="Obsah obrázku snímek obrazovky, Obdélník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395288" y="2512321"/>
            <a:ext cx="2246400" cy="22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322006" name="Google Shape;752;p59"/>
          <p:cNvSpPr txBox="1"/>
          <p:nvPr/>
        </p:nvSpPr>
        <p:spPr bwMode="auto">
          <a:xfrm>
            <a:off x="442600" y="2497307"/>
            <a:ext cx="2190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Zastavěné prostředí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(budovy, infrastruktura, města)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73357988" name="Google Shape;753;p59"/>
          <p:cNvSpPr txBox="1"/>
          <p:nvPr/>
        </p:nvSpPr>
        <p:spPr bwMode="auto">
          <a:xfrm>
            <a:off x="2847696" y="2481918"/>
            <a:ext cx="2116796" cy="469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2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Lidé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050">
                <a:latin typeface="Trebuchet MS"/>
                <a:ea typeface="Trebuchet MS"/>
                <a:cs typeface="Trebuchet MS"/>
              </a:rPr>
              <a:t>zdraví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bezpečí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050">
                <a:latin typeface="Trebuchet MS"/>
                <a:ea typeface="Trebuchet MS"/>
                <a:cs typeface="Trebuchet MS"/>
              </a:rPr>
              <a:t>kvalita života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05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71670436" name="Google Shape;754;p59"/>
          <p:cNvSpPr txBox="1"/>
          <p:nvPr/>
        </p:nvSpPr>
        <p:spPr bwMode="auto">
          <a:xfrm>
            <a:off x="386719" y="3075940"/>
            <a:ext cx="2246400" cy="160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Nižší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hladiny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podzemní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→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nestabilní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základy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Vyschlé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zelené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střechy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selhání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krajinné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úpravy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Char char="o"/>
              <a:defRPr/>
            </a:pP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Omezení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zásob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12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údržbu</a:t>
            </a:r>
            <a:endParaRPr sz="12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11763059" name="Google Shape;755;p59"/>
          <p:cNvSpPr txBox="1"/>
          <p:nvPr/>
        </p:nvSpPr>
        <p:spPr bwMode="auto">
          <a:xfrm>
            <a:off x="2775954" y="3035212"/>
            <a:ext cx="2253340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Omezený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přístup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k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vodě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zavlažování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každodenní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potřeba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Snížená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kvalita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života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zejména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ve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městech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zatížených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teplotam</a:t>
            </a:r>
            <a:r>
              <a:rPr lang="en-US" sz="1100">
                <a:latin typeface="Trebuchet MS"/>
                <a:ea typeface="Trebuchet MS"/>
                <a:cs typeface="Trebuchet MS"/>
              </a:rPr>
              <a:t>i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651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ourier New"/>
              <a:buChar char="o"/>
              <a:defRPr/>
            </a:pP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Psychický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stres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z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dlouhodobého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sucha</a:t>
            </a:r>
            <a:r>
              <a:rPr lang="en-US" sz="11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95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Courier New"/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325264581" name="Obrázek 22" descr="Obsah obrázku kruh, symbol, Grafika, černobílá&#10;&#10;Obsah generovaný pomocí AI může být nesprávný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395288" y="469127"/>
            <a:ext cx="516707" cy="51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89179689" name="Google Shape;761;p60" descr="Obsah obrázku černá, tma, snímek obrazovky, černobílá&#10;&#10;Obsah generovaný pomocí AI může být nesprávný.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395288" y="1838960"/>
            <a:ext cx="8311831" cy="3068622"/>
          </a:xfrm>
          <a:prstGeom prst="rect">
            <a:avLst/>
          </a:prstGeom>
          <a:noFill/>
          <a:ln>
            <a:noFill/>
          </a:ln>
        </p:spPr>
      </p:pic>
      <p:sp>
        <p:nvSpPr>
          <p:cNvPr id="1313716620" name="Google Shape;762;p60"/>
          <p:cNvSpPr txBox="1">
            <a:spLocks noGrp="1"/>
          </p:cNvSpPr>
          <p:nvPr>
            <p:ph type="title"/>
          </p:nvPr>
        </p:nvSpPr>
        <p:spPr bwMode="auto">
          <a:xfrm>
            <a:off x="296864" y="460299"/>
            <a:ext cx="8847136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Jak budovy ovlivňují změnu klimatu?</a:t>
            </a:r>
            <a:endParaRPr/>
          </a:p>
        </p:txBody>
      </p:sp>
      <p:sp>
        <p:nvSpPr>
          <p:cNvPr id="507921134" name="Google Shape;763;p60"/>
          <p:cNvSpPr txBox="1"/>
          <p:nvPr/>
        </p:nvSpPr>
        <p:spPr bwMode="auto">
          <a:xfrm>
            <a:off x="436881" y="2510442"/>
            <a:ext cx="3986699" cy="20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Používá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materiály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s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vysokými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emisemi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(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např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beton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ocel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Má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vysokou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energetickou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náročnost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vytápění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a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chlazení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Závisí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fosilních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palivech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               (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plyn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uhlí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neobnoviteln</a:t>
            </a:r>
            <a:r>
              <a:rPr lang="cs-CZ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ý zdroj energie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Postrádá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adaptační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prvky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                  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žádné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stínění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,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žádné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zadržování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vody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) 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06633991" name="Google Shape;764;p60"/>
          <p:cNvSpPr txBox="1"/>
          <p:nvPr/>
        </p:nvSpPr>
        <p:spPr bwMode="auto">
          <a:xfrm>
            <a:off x="4720431" y="2510442"/>
            <a:ext cx="3986699" cy="24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>
                <a:latin typeface="Trebuchet MS"/>
                <a:ea typeface="Trebuchet MS"/>
                <a:cs typeface="Trebuchet MS"/>
              </a:rPr>
              <a:t>Používá materiály s</a:t>
            </a:r>
            <a:r>
              <a:rPr lang="en-US" b="1">
                <a:latin typeface="Trebuchet MS"/>
                <a:ea typeface="Trebuchet MS"/>
                <a:cs typeface="Trebuchet MS"/>
              </a:rPr>
              <a:t> nízkými emisemi nebo recyklované materiály                        </a:t>
            </a:r>
            <a:r>
              <a:rPr lang="en-US">
                <a:latin typeface="Trebuchet MS"/>
                <a:ea typeface="Trebuchet MS"/>
                <a:cs typeface="Trebuchet MS"/>
              </a:rPr>
              <a:t>(např. dřevo, znovu použitá cihla)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Je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energeticky efektivní                    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(např. pasivní nebo nízkoenergetické budovy)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Využívá </a:t>
            </a: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obnovitelné zdroje energie </a:t>
            </a:r>
            <a:b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</a:br>
            <a:r>
              <a:rPr lang="en-US" sz="14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(solární panely, tepelné čerpadlo)</a:t>
            </a:r>
            <a:endParaRPr sz="14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  <a:p>
            <a:pPr marL="17780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Zahrnuje klimatickou adaptaci</a:t>
            </a:r>
            <a:r>
              <a:rPr lang="en-US" sz="140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(např. zelené střechy, stínění, vodní systémy)</a:t>
            </a:r>
            <a:endParaRPr sz="13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pic>
        <p:nvPicPr>
          <p:cNvPr id="1141738604" name="Google Shape;765;p60" descr="Obsah obrázku snímek obrazovky, Obdélník, design, smartphone&#10;&#10;Obsah generovaný pomocí AI může být nesprávný."/>
          <p:cNvPicPr/>
          <p:nvPr/>
        </p:nvPicPr>
        <p:blipFill rotWithShape="1">
          <a:blip r:embed="rId4">
            <a:alphaModFix/>
          </a:blip>
          <a:stretch/>
        </p:blipFill>
        <p:spPr bwMode="auto">
          <a:xfrm>
            <a:off x="4720431" y="1814702"/>
            <a:ext cx="400448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832642" name="Google Shape;766;p60" descr="Obsah obrázku symbol, kreativita&#10;&#10;Obsah generovaný pomocí AI může být nesprávný."/>
          <p:cNvPicPr/>
          <p:nvPr/>
        </p:nvPicPr>
        <p:blipFill rotWithShape="1">
          <a:blip r:embed="rId5">
            <a:alphaModFix/>
          </a:blip>
          <a:stretch/>
        </p:blipFill>
        <p:spPr bwMode="auto">
          <a:xfrm>
            <a:off x="436881" y="1838960"/>
            <a:ext cx="352727" cy="3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983629" name="Google Shape;767;p60"/>
          <p:cNvSpPr txBox="1"/>
          <p:nvPr/>
        </p:nvSpPr>
        <p:spPr bwMode="auto">
          <a:xfrm>
            <a:off x="831201" y="1860703"/>
            <a:ext cx="359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Přispívá ke změně klimatu</a:t>
            </a:r>
            <a:endParaRPr/>
          </a:p>
        </p:txBody>
      </p:sp>
      <p:sp>
        <p:nvSpPr>
          <p:cNvPr id="1144205142" name="Google Shape;768;p60"/>
          <p:cNvSpPr txBox="1"/>
          <p:nvPr/>
        </p:nvSpPr>
        <p:spPr bwMode="auto">
          <a:xfrm>
            <a:off x="5156344" y="1860703"/>
            <a:ext cx="3592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400" b="1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Nepřispívá ke zhoršení změny klimatu</a:t>
            </a:r>
            <a:endParaRPr sz="1400" b="1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608409463" name="Google Shape;769;p60"/>
          <p:cNvSpPr/>
          <p:nvPr/>
        </p:nvSpPr>
        <p:spPr bwMode="auto">
          <a:xfrm>
            <a:off x="296864" y="993049"/>
            <a:ext cx="841025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Každá budova má svůj dopad – buď k problému přispívá, nebo ho pomáhá snižovat. Kvalitní návrh, výběr materiálů a efektivní využití energie </a:t>
            </a:r>
            <a:r>
              <a:rPr lang="en-US" sz="1600">
                <a:latin typeface="Trebuchet MS"/>
                <a:ea typeface="Trebuchet MS"/>
                <a:cs typeface="Trebuchet MS"/>
              </a:rPr>
              <a:t>mohou udělat</a:t>
            </a:r>
            <a:r>
              <a:rPr lang="en-US" sz="1600" b="0" i="0" u="none" strike="noStrike" cap="none">
                <a:solidFill>
                  <a:srgbClr val="000000"/>
                </a:solidFill>
                <a:latin typeface="Trebuchet MS"/>
                <a:ea typeface="Trebuchet MS"/>
                <a:cs typeface="Trebuchet MS"/>
              </a:rPr>
              <a:t> zásadní rozdíl.</a:t>
            </a:r>
            <a:endParaRPr sz="1600" b="0" i="0" u="none" strike="noStrike" cap="none">
              <a:solidFill>
                <a:srgbClr val="000000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468806534" name="Google Shape;770;p60"/>
          <p:cNvSpPr txBox="1"/>
          <p:nvPr/>
        </p:nvSpPr>
        <p:spPr bwMode="auto">
          <a:xfrm>
            <a:off x="-52039" y="0"/>
            <a:ext cx="9255000" cy="2463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000" b="0" i="1" u="none" strike="noStrike" cap="none">
                <a:solidFill>
                  <a:srgbClr val="A5A5A5"/>
                </a:solidFill>
                <a:latin typeface="Trebuchet MS"/>
                <a:ea typeface="Trebuchet MS"/>
                <a:cs typeface="Trebuchet MS"/>
              </a:rPr>
              <a:t>Mechanismy změny klimatu, identifikace hlavních klimatických rizik ovlivňujících zastavěné prostředí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8271258" name="Google Shape;776;p61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Zdroje a další literatura</a:t>
            </a:r>
            <a:endParaRPr/>
          </a:p>
        </p:txBody>
      </p:sp>
      <p:sp>
        <p:nvSpPr>
          <p:cNvPr id="275790134" name="Google Shape;777;p61"/>
          <p:cNvSpPr txBox="1">
            <a:spLocks noGrp="1"/>
          </p:cNvSpPr>
          <p:nvPr>
            <p:ph type="body" idx="1"/>
          </p:nvPr>
        </p:nvSpPr>
        <p:spPr bwMode="auto">
          <a:xfrm>
            <a:off x="395288" y="987425"/>
            <a:ext cx="8308140" cy="3668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Souhrny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zpráv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IPCC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určené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tvůrce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politik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– </a:t>
            </a:r>
            <a:r>
              <a:rPr lang="en-US" sz="2000" i="1">
                <a:solidFill>
                  <a:schemeClr val="dk1"/>
                </a:solidFill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ke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stáhnutí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3" tooltip=""/>
              </a:rPr>
              <a:t>zde</a:t>
            </a:r>
            <a:endParaRPr sz="2000" i="1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“Adaptation Gap Report” od UNEP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Pokyny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profesních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sdružení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</a:t>
            </a:r>
            <a:r>
              <a:rPr lang="en-US" sz="2000"/>
              <a:t>např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., RIBA, DGNB, iiSBE, etc.)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Nástroje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pro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klima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 (Climate-ADAPT, Urban Adaptation Support Tool)</a:t>
            </a: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 b="1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  <a:p>
            <a:pPr marL="17780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Char char="•"/>
              <a:defRPr/>
            </a:pPr>
            <a:r>
              <a:rPr lang="en-US" sz="2000"/>
              <a:t>Technické </a:t>
            </a:r>
            <a:r>
              <a:rPr lang="en-US" sz="2000"/>
              <a:t>pokyny</a:t>
            </a:r>
            <a:r>
              <a:rPr lang="en-US" sz="2000"/>
              <a:t> </a:t>
            </a:r>
            <a:r>
              <a:rPr lang="en-US" sz="2000"/>
              <a:t>na</a:t>
            </a:r>
            <a:r>
              <a:rPr lang="en-US" sz="2000"/>
              <a:t> </a:t>
            </a:r>
            <a:r>
              <a:rPr lang="en-US" sz="2000"/>
              <a:t>úrovni</a:t>
            </a:r>
            <a:r>
              <a:rPr lang="en-US" sz="2000"/>
              <a:t> EU pro </a:t>
            </a:r>
            <a:r>
              <a:rPr lang="en-US" sz="2000"/>
              <a:t>přizpůsobení</a:t>
            </a:r>
            <a:r>
              <a:rPr lang="en-US" sz="2000"/>
              <a:t> </a:t>
            </a:r>
            <a:r>
              <a:rPr lang="en-US" sz="2000"/>
              <a:t>budov</a:t>
            </a:r>
            <a:r>
              <a:rPr lang="en-US" sz="2000"/>
              <a:t> </a:t>
            </a:r>
            <a:r>
              <a:rPr lang="en-US" sz="2000"/>
              <a:t>změně</a:t>
            </a:r>
            <a:r>
              <a:rPr lang="en-US" sz="2000"/>
              <a:t> </a:t>
            </a:r>
            <a:r>
              <a:rPr lang="en-US" sz="2000"/>
              <a:t>klimatu</a:t>
            </a:r>
            <a:r>
              <a:rPr lang="en-US" sz="2000"/>
              <a:t> </a:t>
            </a:r>
            <a:r>
              <a:rPr lang="en-US" sz="200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–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ke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stáhnutí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 </a:t>
            </a:r>
            <a:r>
              <a:rPr lang="en-US" sz="2000" i="1" u="sng">
                <a:solidFill>
                  <a:schemeClr val="lt2"/>
                </a:solidFill>
                <a:latin typeface="Trebuchet MS"/>
                <a:ea typeface="Trebuchet MS"/>
                <a:cs typeface="Trebuchet MS"/>
                <a:hlinkClick r:id="rId4" tooltip=""/>
              </a:rPr>
              <a:t>zde</a:t>
            </a:r>
            <a:endParaRPr sz="2000" i="1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  <a:p>
            <a:pPr marL="177800" lvl="0" indent="-50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  <a:defRPr/>
            </a:pP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7800629" name="Google Shape;1092;p94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  <a:defRPr/>
            </a:pPr>
            <a:r>
              <a:rPr lang="en-US"/>
              <a:t>AUTORSTVÍ obrázků</a:t>
            </a:r>
            <a:endParaRPr/>
          </a:p>
        </p:txBody>
      </p:sp>
      <p:sp>
        <p:nvSpPr>
          <p:cNvPr id="1125437246" name="Google Shape;1093;p94"/>
          <p:cNvSpPr txBox="1"/>
          <p:nvPr/>
        </p:nvSpPr>
        <p:spPr bwMode="auto">
          <a:xfrm>
            <a:off x="449264" y="11332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Obrázky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a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grafika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použité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v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této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prezentaci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pocházejí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z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databází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3" tooltip=""/>
              </a:rPr>
              <a:t>Freepik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4" tooltip=""/>
              </a:rPr>
              <a:t>Unsplash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sng" strike="noStrike" cap="none">
                <a:solidFill>
                  <a:srgbClr val="000000"/>
                </a:solidFill>
                <a:latin typeface="Trebuchet MS"/>
                <a:hlinkClick r:id="rId5" tooltip=""/>
              </a:rPr>
              <a:t>Pixabay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(bez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autorských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práv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),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evropských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zpráv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/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webových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stránek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,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nebo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>
                <a:latin typeface="Trebuchet MS"/>
              </a:rPr>
              <a:t>se </a:t>
            </a:r>
            <a:r>
              <a:rPr lang="en-US" sz="1800">
                <a:latin typeface="Trebuchet MS"/>
              </a:rPr>
              <a:t>jedná</a:t>
            </a:r>
            <a:r>
              <a:rPr lang="en-US" sz="1800">
                <a:latin typeface="Trebuchet MS"/>
              </a:rPr>
              <a:t> 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originální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vizuály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/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fotografie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vytvořené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autory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rebuchet MS"/>
              </a:rPr>
              <a:t>.</a:t>
            </a:r>
            <a:endParaRPr sz="1800" b="0" i="1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customXml/_rels/item1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1.xml"/></Relationships>
</file>

<file path=customXml/_rels/item2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2.xml"/></Relationships>
</file>

<file path=customXml/_rels/item3.xml.rels><?xml version="1.0" encoding="UTF-8" standalone="yes"?><Relationships xmlns="http://schemas.openxmlformats.org/package/2006/relationships"><Relationship 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c2a36568b5ac5f00a10fd9c6256ab4a8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e0725038332f900d7d414276a9ed63f0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6C3740-C586-437D-AD1A-20AFC765C462}">
  <ds:schemaRefs>
    <ds:schemaRef ds:uri="http://schemas.openxmlformats.org/package/2006/metadata/core-properties"/>
    <ds:schemaRef ds:uri="http://schemas.microsoft.com/office/2006/metadata/properties"/>
    <ds:schemaRef ds:uri="ce60cd6d-3977-486f-a814-132bf722bbce"/>
    <ds:schemaRef ds:uri="http://purl.org/dc/terms/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d3b63abe-a700-4914-8878-a8a488c562b0"/>
    <ds:schemaRef ds:uri="http://purl.org/dc/elements/1.1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52175907-26F9-44E1-A14C-AF9B78678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2001/XMLSchema-instance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B8D71F-D6F5-4058-8B46-826A24D8ED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ONLYOFFICE/9.1.0.167</Application>
  <PresentationFormat>On-screen Show (4:3)</PresentationFormat>
  <Paragraphs>0</Paragraphs>
  <Slides>61</Slides>
  <Notes>61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Pavlína Žatecká</cp:lastModifiedBy>
  <cp:revision>25</cp:revision>
  <dcterms:created xsi:type="dcterms:W3CDTF">2025-03-18T17:43:02Z</dcterms:created>
  <dcterms:modified xsi:type="dcterms:W3CDTF">2025-11-18T12:59:23Z</dcterms:modified>
</cp:coreProperties>
</file>