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90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60.xml" ContentType="application/vnd.openxmlformats-officedocument.presentationml.slide+xml"/>
  <Override PartName="/ppt/slides/slide55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34.xml" ContentType="application/vnd.openxmlformats-officedocument.presentationml.notesSlide+xml"/>
  <Override PartName="/ppt/slides/slide51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5.xml" ContentType="application/vnd.openxmlformats-officedocument.presentationml.notesSlide+xml"/>
  <Override PartName="/ppt/slides/slide46.xml" ContentType="application/vnd.openxmlformats-officedocument.presentationml.slide+xml"/>
  <Override PartName="/ppt/slides/slide53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4.xml" ContentType="application/vnd.openxmlformats-officedocument.presentationml.slide+xml"/>
  <Override PartName="/ppt/slides/slide42.xml" ContentType="application/vnd.openxmlformats-officedocument.presentationml.slide+xml"/>
  <Override PartName="/ppt/presentation.xml" ContentType="application/vnd.openxmlformats-officedocument.presentationml.presentation.main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49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92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1.xml" ContentType="application/vnd.openxmlformats-officedocument.presentationml.slide+xml"/>
  <Override PartName="/ppt/slides/slide69.xml" ContentType="application/vnd.openxmlformats-officedocument.presentationml.slide+xml"/>
  <Override PartName="/ppt/slides/slide18.xml" ContentType="application/vnd.openxmlformats-officedocument.presentationml.slide+xml"/>
  <Override PartName="/ppt/slides/slide30.xml" ContentType="application/vnd.openxmlformats-officedocument.presentationml.slide+xml"/>
  <Override PartName="/ppt/theme/theme2.xml" ContentType="application/vnd.openxmlformats-officedocument.them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notesSlides/notesSlide27.xml" ContentType="application/vnd.openxmlformats-officedocument.presentationml.notesSlide+xml"/>
  <Override PartName="/ppt/slides/slide25.xml" ContentType="application/vnd.openxmlformats-officedocument.presentationml.slide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56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68.xml" ContentType="application/vnd.openxmlformats-officedocument.presentationml.slide+xml"/>
  <Override PartName="/ppt/slides/slide28.xml" ContentType="application/vnd.openxmlformats-officedocument.presentationml.slide+xml"/>
  <Override PartName="/ppt/slides/slide4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61.xml" ContentType="application/vnd.openxmlformats-officedocument.presentationml.slide+xml"/>
  <Override PartName="/ppt/slides/slide13.xml" ContentType="application/vnd.openxmlformats-officedocument.presentationml.slide+xml"/>
  <Override PartName="/ppt/notesSlides/notesSlide49.xml" ContentType="application/vnd.openxmlformats-officedocument.presentationml.notesSlide+xml"/>
  <Override PartName="/ppt/notesSlides/notesSlide15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88.xml" ContentType="application/vnd.openxmlformats-officedocument.presentationml.slide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ppt/slides/slide6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4.xml" ContentType="application/vnd.openxmlformats-officedocument.presentationml.slide+xml"/>
  <Override PartName="/ppt/slides/slide78.xml" ContentType="application/vnd.openxmlformats-officedocument.presentationml.slide+xml"/>
  <Override PartName="/ppt/slides/slide89.xml" ContentType="application/vnd.openxmlformats-officedocument.presentationml.slide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63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73.xml" ContentType="application/vnd.openxmlformats-officedocument.presentationml.slide+xml"/>
  <Override PartName="/ppt/slides/slide23.xml" ContentType="application/vnd.openxmlformats-officedocument.presentationml.slide+xml"/>
  <Override PartName="/ppt/slides/slide85.xml" ContentType="application/vnd.openxmlformats-officedocument.presentationml.sl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17.xml" ContentType="application/vnd.openxmlformats-officedocument.presentationml.slide+xml"/>
  <Override PartName="/ppt/slides/slide39.xml" ContentType="application/vnd.openxmlformats-officedocument.presentationml.slide+xml"/>
  <Override PartName="/ppt/slides/slide91.xml" ContentType="application/vnd.openxmlformats-officedocument.presentationml.slide+xml"/>
  <Override PartName="/ppt/slides/slide4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32.xml" ContentType="application/vnd.openxmlformats-officedocument.presentationml.slide+xml"/>
  <Override PartName="/ppt/slides/slide5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1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67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2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s/slide19.xml" ContentType="application/vnd.openxmlformats-officedocument.presentationml.slide+xml"/>
  <Override PartName="/ppt/slides/slide70.xml" ContentType="application/vnd.openxmlformats-officedocument.presentationml.slide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8.xml" ContentType="application/vnd.openxmlformats-officedocument.presentationml.slide+xml"/>
  <Override PartName="/ppt/slides/slide2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28.xml" ContentType="application/vnd.openxmlformats-officedocument.presentationml.notesSlide+xml"/>
  <Override PartName="/ppt/slides/slide8.xml" ContentType="application/vnd.openxmlformats-officedocument.presentationml.slide+xml"/>
  <Override PartName="/ppt/theme/theme1.xml" ContentType="application/vnd.openxmlformats-officedocument.theme+xml"/>
  <Override PartName="/ppt/notesSlides/notesSlide7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72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7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26.xml" ContentType="application/vnd.openxmlformats-officedocument.presentationml.slide+xml"/>
  <Override PartName="/ppt/slides/slide2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19.xml" ContentType="application/vnd.openxmlformats-officedocument.presentationml.notesSlide+xml"/>
  <Override PartName="/customXml/itemProps2.xml" ContentType="application/vnd.openxmlformats-officedocument.customXmlProperties+xml"/>
  <Override PartName="/ppt/notesSlides/notesSlide76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35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8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39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9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71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9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4"/>
  </p:sldMasterIdLst>
  <p:notesMasterIdLst>
    <p:notesMasterId r:id="rId9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pos="5480"/>
        <p:guide pos="635"/>
        <p:guide pos="3220"/>
        <p:guide pos="249"/>
        <p:guide pos="1620" orient="horz"/>
        <p:guide pos="1847" orient="horz"/>
        <p:guide pos="622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notesMaster" Target="notesMasters/notesMaster1.xml"/><Relationship Id="rId100" Type="http://schemas.openxmlformats.org/officeDocument/2006/relationships/presProps" Target="presProps.xml" /><Relationship Id="rId101" Type="http://schemas.openxmlformats.org/officeDocument/2006/relationships/tableStyles" Target="tableStyles.xml" /><Relationship Id="rId102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6480817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65941968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54555326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0214503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97971170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83847955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 ?>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 ?>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 ?>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 ?>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 ?>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 ?>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 ?>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 ?>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 ?>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 ?>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 ?>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 ?>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 ?>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 ?>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 ?>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 ?>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 ?>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 ?>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 ?>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 ?>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 ?>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 ?>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 ?>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 ?>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 ?>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 ?>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 ?>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 ?>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 ?>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 ?>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 ?>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 ?>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 ?>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 ?>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 ?>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 ?>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 ?>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 ?>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 ?>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 ?>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 ?>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 ?>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 ?>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 ?>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7632623" name="Google Shape;10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8204031" name="Google Shape;105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43671075" name="Google Shape;106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5117448" name="Google Shape;122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9724837" name="Google Shape;123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39017137" name="Google Shape;124;p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3460999" name="Google Shape;132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8142899" name="Google Shape;133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14103251" name="Google Shape;134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7081693" name="Google Shape;140;p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52970" name="Google Shape;141;p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15391231" name="Google Shape;142;p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4182471" name="Google Shape;150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8709074" name="Google Shape;151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40673937" name="Google Shape;152;p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8781801" name="Google Shape;158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1127417" name="Google Shape;159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74748980" name="Google Shape;160;p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1943607" name="Google Shape;168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6729876" name="Google Shape;169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32696785" name="Google Shape;170;p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446077" name="Google Shape;176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674994" name="Google Shape;177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106003015" name="Google Shape;178;p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2419307" name="Google Shape;186;p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6817483" name="Google Shape;187;p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86290194" name="Google Shape;188;p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5265901" name="Google Shape;194;p1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9982172" name="Google Shape;195;p1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48198746" name="Google Shape;196;p1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2087468" name="Google Shape;204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4365092" name="Google Shape;205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73519914" name="Google Shape;206;p1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0791374" name="Google Shape;212;p1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922699" name="Google Shape;213;p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49854553" name="Google Shape;214;p1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9678919" name="Google Shape;227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5334267" name="Google Shape;228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35930094" name="Google Shape;229;p1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8818542" name="Google Shape;236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7908818" name="Google Shape;237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85901600" name="Google Shape;238;p1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7230069" name="Google Shape;24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4473137" name="Google Shape;247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62915149" name="Google Shape;248;p1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9240715" name="Google Shape;255;p1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9813434" name="Google Shape;256;p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24867920" name="Google Shape;257;p1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8320507" name="Google Shape;263;p1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0486792" name="Google Shape;264;p1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26731399" name="Google Shape;265;p1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3938732" name="Google Shape;274;p1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4202233" name="Google Shape;275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64665987" name="Google Shape;276;p1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0730273" name="Google Shape;287;p1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5025019" name="Google Shape;288;p1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76036151" name="Google Shape;289;p1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8283329" name="Google Shape;296;p2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4713620" name="Google Shape;297;p2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3030672" name="Google Shape;298;p2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7805738" name="Google Shape;305;p2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9897911" name="Google Shape;306;p2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191580" name="Google Shape;307;p2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5830864" name="Google Shape;317;p2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783019" name="Google Shape;318;p2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8363488" name="Google Shape;319;p2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7854763" name="Google Shape;327;p2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8710961" name="Google Shape;328;p2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44066545" name="Google Shape;329;p2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6054108" name="Google Shape;338;p2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764866" name="Google Shape;339;p2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36960247" name="Google Shape;340;p2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4589376" name="Google Shape;348;p2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589550" name="Google Shape;349;p2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77658905" name="Google Shape;350;p2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8844640" name="Google Shape;357;p2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9412130" name="Google Shape;358;p2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83150987" name="Google Shape;359;p2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3730216" name="Google Shape;365;p2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7412459" name="Google Shape;366;p2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38873122" name="Google Shape;367;p2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8827640" name="Google Shape;376;p2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9759974" name="Google Shape;377;p2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88445725" name="Google Shape;378;p2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865605" name="Google Shape;387;p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9900119" name="Google Shape;388;p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86644009" name="Google Shape;389;p2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4489362" name="Google Shape;398;p3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2841038" name="Google Shape;399;p3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https://unsplash.com/photos/person-holding-there-is-no-planet-b-poster-ycW4YxhrWHM?utm_content=creditShareLink&amp;utm_medium=referral&amp;utm_source=unsplash</a:t>
            </a:r>
            <a:endParaRPr/>
          </a:p>
        </p:txBody>
      </p:sp>
      <p:sp>
        <p:nvSpPr>
          <p:cNvPr id="1098553768" name="Google Shape;400;p3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30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3713039" name="Google Shape;407;p3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0465584" name="Google Shape;408;p3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76607626" name="Google Shape;409;p3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2691839" name="Google Shape;416;p3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0920112" name="Google Shape;417;p3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https://unsplash.com/photos/landscape-and-aerial-photography-of-icebergs-on-body-of-water-during-daytime-Q1js5z4tKLA</a:t>
            </a:r>
            <a:endParaRPr/>
          </a:p>
        </p:txBody>
      </p:sp>
      <p:sp>
        <p:nvSpPr>
          <p:cNvPr id="1276171727" name="Google Shape;418;p3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32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8958514" name="Google Shape;427;p3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3477029" name="Google Shape;428;p3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3489655" name="Google Shape;429;p3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0511989" name="Google Shape;436;p3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2258152" name="Google Shape;437;p3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https://unsplash.com/photos/a-city-with-tall-buildings-under-a-cloudy-sky-lA5Xm3g40yo?utm_content=creditShareLink&amp;utm_medium=referral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64429773" name="Google Shape;438;p3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34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9172427" name="Google Shape;446;p3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2737587" name="Google Shape;447;p3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https://unsplash.com/photos/marble-toy-71QXQUSC_Do?utm_content=creditShareLink&amp;utm_medium=referral&amp;utm_source=unsplash</a:t>
            </a:r>
            <a:endParaRPr/>
          </a:p>
        </p:txBody>
      </p:sp>
      <p:sp>
        <p:nvSpPr>
          <p:cNvPr id="1685178607" name="Google Shape;448;p3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35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9693939" name="Google Shape;456;p3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4120365" name="Google Shape;457;p3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https://unsplash.com/photos/three-girls-in-graduation-gowns-hold-their-caps-in-the-air-LLfRMRT-9AY</a:t>
            </a:r>
            <a:endParaRPr/>
          </a:p>
        </p:txBody>
      </p:sp>
      <p:sp>
        <p:nvSpPr>
          <p:cNvPr id="210131424" name="Google Shape;458;p3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36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9641066" name="Google Shape;466;p3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926409" name="Google Shape;467;p3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3023588" name="Google Shape;468;p3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4586671" name="Google Shape;478;p3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114935" name="Google Shape;479;p3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6747635" name="Google Shape;480;p3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3165417" name="Google Shape;486;p3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4046962" name="Google Shape;487;p3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49448725" name="Google Shape;488;p3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6220499" name="Google Shape;495;p4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7799771" name="Google Shape;496;p4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57708801" name="Google Shape;497;p4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9978887" name="Google Shape;503;p4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3141417" name="Google Shape;504;p4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61665886" name="Google Shape;505;p4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6815758" name="Google Shape;511;p4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3431790" name="Google Shape;512;p4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77693261" name="Google Shape;513;p4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5461763" name="Google Shape;537;p4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034886" name="Google Shape;538;p4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Climate change is not just a global or abstract issue – it directly affects our cities, buildings, and daily lives.</a:t>
            </a:r>
            <a:endParaRPr sz="1400" b="1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The built environment plays a double role: </a:t>
            </a: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→ it’s </a:t>
            </a:r>
            <a:r>
              <a:rPr lang="en-US" sz="1400" b="1"/>
              <a:t>part of the problem</a:t>
            </a:r>
            <a:r>
              <a:rPr lang="en-US" sz="1400"/>
              <a:t>, contributing to climate change </a:t>
            </a: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→ but it can also be </a:t>
            </a:r>
            <a:r>
              <a:rPr lang="en-US" sz="1400" b="1"/>
              <a:t>part of the solution</a:t>
            </a:r>
            <a:r>
              <a:rPr lang="en-US" sz="1400"/>
              <a:t> if we design and manage it responsibly.</a:t>
            </a:r>
            <a:endParaRPr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In this section, we will look at how climate change connects with the built environment – why it matters, how global goals like the </a:t>
            </a:r>
            <a:r>
              <a:rPr lang="en-US" sz="1400" b="1"/>
              <a:t>Sustainable Development Goals (SDGs)</a:t>
            </a:r>
            <a:r>
              <a:rPr lang="en-US" sz="1400"/>
              <a:t> relate to buildings, and which </a:t>
            </a:r>
            <a:r>
              <a:rPr lang="en-US" sz="1400" b="1"/>
              <a:t>climate hazards</a:t>
            </a:r>
            <a:r>
              <a:rPr lang="en-US" sz="1400"/>
              <a:t> are becoming more frequent in Europe.</a:t>
            </a: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We’ll focus especially on the </a:t>
            </a:r>
            <a:r>
              <a:rPr lang="en-US" sz="1400" b="1"/>
              <a:t>acute physical climate risks</a:t>
            </a:r>
            <a:r>
              <a:rPr lang="en-US" sz="1400"/>
              <a:t> – such as heatwaves, floods, or storms – that directly affect buildings, infrastructure, and people’s health and safety.</a:t>
            </a:r>
            <a:endParaRPr/>
          </a:p>
        </p:txBody>
      </p:sp>
      <p:sp>
        <p:nvSpPr>
          <p:cNvPr id="1294703261" name="Google Shape;539;p4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43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4383591" name="Google Shape;554;p4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3039947" name="Google Shape;555;p4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19167058" name="Google Shape;556;p4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5335449" name="Google Shape;561;p4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9327647" name="Google Shape;562;p4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The </a:t>
            </a:r>
            <a:r>
              <a:rPr lang="en-US" sz="1000" b="1"/>
              <a:t>Sustainable Development Goals </a:t>
            </a:r>
            <a:r>
              <a:rPr lang="en-US" sz="1000"/>
              <a:t>(or </a:t>
            </a:r>
            <a:r>
              <a:rPr lang="en-US" sz="1000" b="1"/>
              <a:t>SDGs</a:t>
            </a:r>
            <a:r>
              <a:rPr lang="en-US" sz="1000"/>
              <a:t>) are a set of 17 global goals adopted by all United Nations member states in 2015.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Their aim is to address the </a:t>
            </a:r>
            <a:r>
              <a:rPr lang="en-US" sz="1000" b="1"/>
              <a:t>world’s most urgent challenges </a:t>
            </a:r>
            <a:r>
              <a:rPr lang="en-US" sz="1000"/>
              <a:t>– from poverty and inequality to climate change and sustainable growth – by the year </a:t>
            </a:r>
            <a:r>
              <a:rPr lang="en-US" sz="1000" b="1"/>
              <a:t>2030</a:t>
            </a:r>
            <a:r>
              <a:rPr lang="en-US" sz="1000"/>
              <a:t>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While some goals may seem broad or distant, many of them are directly linked to the </a:t>
            </a:r>
            <a:r>
              <a:rPr lang="en-US" sz="1000" b="1"/>
              <a:t>built environment</a:t>
            </a:r>
            <a:r>
              <a:rPr lang="en-US" sz="1000"/>
              <a:t> – where we live, work, and move every day.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266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→ Buildings influence energy use, resource consumption, community well-being, and of course – greenhouse gas emissions.</a:t>
            </a:r>
            <a:endParaRPr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In this section, we’ll highlight how the SDGs provide a framework for </a:t>
            </a:r>
            <a:r>
              <a:rPr lang="en-US" sz="1000" b="1"/>
              <a:t>thinking systemically</a:t>
            </a:r>
            <a:r>
              <a:rPr lang="en-US" sz="1000"/>
              <a:t> about buildings, cities, and climate action – and how they help us align local decisions with global priorities.</a:t>
            </a:r>
            <a:endParaRPr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</p:txBody>
      </p:sp>
      <p:sp>
        <p:nvSpPr>
          <p:cNvPr id="1555400229" name="Google Shape;563;p4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45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2581635" name="Google Shape;571;p4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445492" name="Google Shape;572;p4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8622221" name="Google Shape;573;p4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2787711" name="Google Shape;579;p4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0453797" name="Google Shape;580;p4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These six Sustainable Development Goals are especially relevant for the built environment – and they are goals we can directly support through better planning, design, and construction.</a:t>
            </a: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/>
              <a:t>→ </a:t>
            </a:r>
            <a:r>
              <a:rPr lang="en-US" sz="1200" b="1"/>
              <a:t>Goal 3 – Good Health and Well-being: </a:t>
            </a:r>
            <a:r>
              <a:rPr lang="en-US" sz="1200"/>
              <a:t>Buildings affect our physical and mental health – through air quality, thermal comfort, daylight, and noise.</a:t>
            </a: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 b="1"/>
              <a:t>→ Goal 7 – Affordable and Clean Energy: </a:t>
            </a:r>
            <a:r>
              <a:rPr lang="en-US" sz="1200"/>
              <a:t>Buildings consume about 40% of energy in the EU. Energy-efficient buildings and renewable sources are key to achieving this goal.</a:t>
            </a: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 b="1"/>
              <a:t>→ Goal 11 – Sustainable Cities and Communities: </a:t>
            </a:r>
            <a:r>
              <a:rPr lang="en-US" sz="1200"/>
              <a:t>How we design our urban spaces impacts accessibility, resilience, and overall quality of life.</a:t>
            </a: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 b="1"/>
              <a:t>→ Goal 12 – Responsible Consumption and Production: </a:t>
            </a:r>
            <a:r>
              <a:rPr lang="en-US" sz="1200"/>
              <a:t>Construction involves massive material use – we need to reduce waste, reuse materials, and lower environmental impacts.</a:t>
            </a: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 b="1"/>
              <a:t>→ Goal 13 – Climate Action: </a:t>
            </a:r>
            <a:r>
              <a:rPr lang="en-US" sz="1200"/>
              <a:t>Buildings are both a source of emissions and a frontline for adaptation – we must design them for changing climate conditions.</a:t>
            </a: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 b="1"/>
              <a:t>→ Goal 17 – Partnerships for the Goals: </a:t>
            </a:r>
            <a:r>
              <a:rPr lang="en-US" sz="1200"/>
              <a:t>Collaboration between sectors – public, private, research, and community – is essential for reaching climate and sustainability targets.</a:t>
            </a:r>
            <a:endParaRPr sz="1200"/>
          </a:p>
        </p:txBody>
      </p:sp>
      <p:sp>
        <p:nvSpPr>
          <p:cNvPr id="1596929310" name="Google Shape;581;p4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47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4838502" name="Google Shape;589;p4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637379" name="Google Shape;590;p4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55264152" name="Google Shape;591;p4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2938455" name="Google Shape;596;p5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3687947" name="Google Shape;597;p5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Climate change isn’t just about rising temperatures. It brings a wide range of physical risks that already affect different parts of World – and many of them are getting worse.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This Picture shows ten key climate-related hazards that threaten people, buildings, and infrastructure. 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→ Some are familiar – like floods and storms. </a:t>
            </a:r>
            <a:endParaRPr sz="1000"/>
          </a:p>
          <a:p>
            <a:pPr marL="373063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→ Others are emerging or intensifying – like extreme heat, wildfires, or landslides. </a:t>
            </a:r>
            <a:endParaRPr/>
          </a:p>
          <a:p>
            <a:pPr marL="373063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endParaRPr sz="1000"/>
          </a:p>
          <a:p>
            <a:pPr marL="358775" lvl="0" indent="-2714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→ While sea-level rise may be less relevant for Central Europe, most of these risks – such as heavy precipitation, drought, and heatwaves – are already affecting buildings here and now.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40061237" name="Google Shape;598;p5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49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184994" name="Google Shape;615;p5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3658099" name="Google Shape;616;p5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15127005" name="Google Shape;617;p5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50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9713949" name="Google Shape;622;p5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5073107" name="Google Shape;623;p5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From the broad set of climate-related hazards, we now highlight the six acute risks that are considered most relevant for the construction and building sector – according to the EU Taxonomy for sustainable finance.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These risks are either already frequent in many parts of Europe – or are expected to become significantly more common in the coming years. </a:t>
            </a:r>
            <a:endParaRPr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All of them can cause </a:t>
            </a:r>
            <a:r>
              <a:rPr lang="en-US" sz="1000" b="1"/>
              <a:t>direct damage to buildings </a:t>
            </a:r>
            <a:r>
              <a:rPr lang="en-US" sz="1000"/>
              <a:t>or severely affect their </a:t>
            </a:r>
            <a:r>
              <a:rPr lang="en-US" sz="1000" b="1"/>
              <a:t>functionality, safety, and energy performance</a:t>
            </a:r>
            <a:r>
              <a:rPr lang="en-US" sz="1000"/>
              <a:t>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In the next slides, we’ll look at each of these in more detail – what causes them and how they affect buildings and people.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90754554" name="Google Shape;624;p5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51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0065912" name="Google Shape;637;p5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687416" name="Google Shape;638;p5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32603624" name="Google Shape;639;p5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52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2055127" name="Google Shape;644;p5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2953459" name="Google Shape;645;p5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57033423" name="Google Shape;646;p5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2888173" name="Google Shape;663;p5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8494723" name="Google Shape;664;p5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24611377" name="Google Shape;665;p5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54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7710077" name="Google Shape;681;p5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819477" name="Google Shape;682;p5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117522213" name="Google Shape;683;p5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55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9411302" name="Google Shape;700;p5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6517518" name="Google Shape;701;p5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92899783" name="Google Shape;702;p5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56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437492" name="Google Shape;719;p5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6934330" name="Google Shape;720;p5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1268305" name="Google Shape;721;p5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57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8932683" name="Google Shape;738;p5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7792707" name="Google Shape;739;p5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71303929" name="Google Shape;740;p5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58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7260445" name="Google Shape;757;p6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2683189" name="Google Shape;758;p6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75344079" name="Google Shape;759;p6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59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3582297" name="Google Shape;772;p6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561396" name="Google Shape;773;p6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88182409" name="Google Shape;774;p6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60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989425" name="Google Shape;797;p6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8636844" name="Google Shape;798;p6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98694871" name="Google Shape;799;p6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61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0294130" name="Google Shape;807;p6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0570211" name="Google Shape;808;p6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95298744" name="Google Shape;809;p6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62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0404597" name="Google Shape;816;p6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7171430" name="Google Shape;817;p6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46470655" name="Google Shape;818;p6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63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2757768" name="Google Shape;825;p6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609525" name="Google Shape;826;p6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03420799" name="Google Shape;827;p6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64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4197648" name="Google Shape;837;p6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6567010" name="Google Shape;838;p6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71144678" name="Google Shape;839;p6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65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3073544" name="Google Shape;846;p6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7085728" name="Google Shape;847;p6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66121348" name="Google Shape;848;p6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66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3785475" name="Google Shape;855;p6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1209297" name="Google Shape;856;p6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76357981" name="Google Shape;857;p6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67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4547670" name="Google Shape;864;p7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9548901" name="Google Shape;865;p7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01205659" name="Google Shape;866;p7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68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0955428" name="Google Shape;874;p7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1135147" name="Google Shape;875;p7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44103650" name="Google Shape;876;p7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69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4029713" name="Google Shape;884;p7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809666" name="Google Shape;885;p7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11447851" name="Google Shape;886;p7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70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2743923" name="Google Shape;892;p7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4069763" name="Google Shape;893;p7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78236097" name="Google Shape;894;p7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71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1045239" name="Google Shape;900;p7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7133816" name="Google Shape;901;p7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82802640" name="Google Shape;902;p7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72</a:t>
            </a:fld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2277985" name="Google Shape;910;p7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374388" name="Google Shape;911;p7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98726434" name="Google Shape;912;p7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73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30414" name="Google Shape;918;p7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5232595" name="Google Shape;919;p7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01407536" name="Google Shape;920;p7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74</a:t>
            </a:fld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1473956" name="Google Shape;925;p7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772917" name="Google Shape;926;p7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13397185" name="Google Shape;927;p7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75</a:t>
            </a:fld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7800288" name="Google Shape;935;p7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5188689" name="Google Shape;936;p7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40567260" name="Google Shape;937;p7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76</a:t>
            </a:fld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6459920" name="Google Shape;946;p7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3255265" name="Google Shape;947;p7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00500070" name="Google Shape;948;p7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77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7042420" name="Google Shape;955;p8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8382680" name="Google Shape;956;p8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99920105" name="Google Shape;957;p8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78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4429872" name="Google Shape;962;p8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474063" name="Google Shape;963;p8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71904595" name="Google Shape;964;p8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79</a:t>
            </a:fld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5827770" name="Google Shape;973;p8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9718006" name="Google Shape;974;p8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01256447" name="Google Shape;975;p8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80</a:t>
            </a:fld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6421005" name="Google Shape;983;p8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3588529" name="Google Shape;984;p8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13121318" name="Google Shape;985;p8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81</a:t>
            </a:fld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9648465" name="Google Shape;993;p8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3940741" name="Google Shape;994;p8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5245549" name="Google Shape;995;p8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82</a:t>
            </a:fld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0597501" name="Google Shape;1003;p8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9183150" name="Google Shape;1004;p8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71888172" name="Google Shape;1005;p8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83</a:t>
            </a:fld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8503292" name="Google Shape;1014;p8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371330" name="Google Shape;1015;p8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9795673" name="Google Shape;1016;p8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84</a:t>
            </a:fld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5263804" name="Google Shape;1025;p8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5612961" name="Google Shape;1026;p8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07172652" name="Google Shape;1027;p8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85</a:t>
            </a:fld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1651671" name="Google Shape;1036;p8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169390" name="Google Shape;1037;p8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56172364" name="Google Shape;1038;p8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86</a:t>
            </a:fld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0656338" name="Google Shape;1046;p8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8222390" name="Google Shape;1047;p8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91903852" name="Google Shape;1048;p8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87</a:t>
            </a:fld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5053547" name="Google Shape;1055;p9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0786120" name="Google Shape;1056;p9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56562951" name="Google Shape;1057;p9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88</a:t>
            </a:fld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7021967" name="Google Shape;1063;p9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3068536" name="Google Shape;1064;p9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15385442" name="Google Shape;1065;p9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89</a:t>
            </a:fld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6974067" name="Google Shape;1072;p9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868201" name="Google Shape;1073;p9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119834664" name="Google Shape;1074;p9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90</a:t>
            </a:fld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6301630" name="Google Shape;1080;p9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630674" name="Google Shape;1081;p9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004441659" name="Google Shape;1082;p9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91</a:t>
            </a:fld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2680682" name="Google Shape;1088;p9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3249549" name="Google Shape;1089;p9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90976771" name="Google Shape;1090;p9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92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338745735" name="Google Shape;15;p96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869711335" name="Google Shape;16;p96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4066667" name="Google Shape;18;p9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58242816" name="Google Shape;19;p9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86754746" name="Google Shape;20;p9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1_Headline + Text / no subline">
    <p:bg>
      <p:bgPr shadeToTitle="0">
        <a:solidFill>
          <a:srgbClr val="C5CFD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5465795" name="Google Shape;22;p98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31368862" name="Google Shape;23;p98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519338" name="Google Shape;25;p99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96368129" name="Google Shape;26;p99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79174991" name="Google Shape;27;p99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36964178" name="Google Shape;28;p99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59861193" name="Google Shape;29;p99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5535349" name="Google Shape;30;p99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07076391" name="Google Shape;31;p99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53241356" name="Google Shape;32;p99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44377807" name="Google Shape;33;p99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78147083" name="Google Shape;34;p99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25207851" name="Google Shape;35;p99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986927326" name="Google Shape;36;p99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7" name="Google Shape;37;p99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8" name="Google Shape;38;p99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9" name="Google Shape;39;p99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pic>
        <p:nvPicPr>
          <p:cNvPr id="487571622" name="Google Shape;40;p99" descr="Immagine che contiene testo, schermata, Carattere, logo&#10;&#10;Descrizione generata automaticamente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9163432" name="Google Shape;42;p100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6880581" name="Google Shape;43;p100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97497558" name="Google Shape;44;p100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36531111" name="Google Shape;45;p100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6625251" name="Google Shape;47;p101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206819402" name="Google Shape;48;p101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30191451" name="Google Shape;49;p101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56407916" name="Google Shape;50;p101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1417938" name="Google Shape;51;p101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76330589" name="Google Shape;52;p101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7455995" name="Google Shape;54;p102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566291693" name="Google Shape;55;p102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23854315" name="Google Shape;56;p102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26452828" name="Google Shape;57;p102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67053396" name="Google Shape;58;p102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45266388" name="Google Shape;59;p102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8533257" name="Google Shape;61;p10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51525832" name="Google Shape;62;p10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63507456" name="Google Shape;63;p10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9678224" name="Google Shape;65;p104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71339306" name="Google Shape;66;p104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461911690" name="Google Shape;67;p104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87057187" name="Google Shape;69;p105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21281502" name="Google Shape;70;p105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215742016" name="Google Shape;71;p105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8342521" name="Google Shape;72;p105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433315986" name="Google Shape;73;p105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675817457" name="Google Shape;74;p105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89100107" name="Google Shape;75;p105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4591472" name="Google Shape;77;p10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60578132" name="Google Shape;78;p10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10921324" name="Google Shape;79;p10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65529053" name="Google Shape;80;p10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40723119" name="Google Shape;81;p10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96786972" name="Google Shape;82;p10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271791784" name="Google Shape;83;p10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324285298" name="Google Shape;84;p10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658034662" name="Google Shape;85;p10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50336840" name="Google Shape;87;p10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499554156" name="Google Shape;88;p10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41066895" name="Google Shape;89;p10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19989770" name="Google Shape;90;p10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15242274" name="Google Shape;91;p10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38179566" name="Google Shape;92;p10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32162942" name="Google Shape;93;p10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56134220" name="Google Shape;94;p10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889715351" name="Google Shape;95;p10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824187322" name="Google Shape;96;p10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782402" name="Google Shape;98;p10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93751444" name="Google Shape;99;p10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3136894" name="Google Shape;101;p10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4102280" name="Google Shape;102;p10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7986938" name="Google Shape;10;p9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00803953" name="Google Shape;11;p9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0812039" name="Google Shape;12;p9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80872511" name="Google Shape;13;p9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un.org/en/academic-impact/sustainability" TargetMode="Externa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climate.ec.europa.eu/index_en?prefLang=cs" TargetMode="Externa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un.org/en/climatechange/what-is-climate-change" TargetMode="Externa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climate.ec.europa.eu/climate-change/causes-climate-change_en" TargetMode="Externa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hyperlink" Target="https://new-european-bauhaus.europa.eu/about/delivery_en" TargetMode="Externa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new-european-bauhaus.europa.eu/about/delivery_en" TargetMode="External"/><Relationship Id="rId4" Type="http://schemas.openxmlformats.org/officeDocument/2006/relationships/hyperlink" Target="https://climate-adapt.eea.europa.eu/en/eu-adaptation-policy/sector-policies/buildings" TargetMode="Externa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hyperlink" Target="https://www.ipcc.ch/report/sixth-assessment-report-cycle/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hyperlink" Target="https://ourworldindata.org/climate-change-support" TargetMode="Externa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hyperlink" Target="https://www.eea.europa.eu/en/topics/in-depth/climate-change-mitigation-reducing-emissions" TargetMode="External"/><Relationship Id="rId5" Type="http://schemas.openxmlformats.org/officeDocument/2006/relationships/hyperlink" Target="https://ourworldindata.org/co2-and-greenhouse-gas-emissions?insight=many-countries-have-reduced-their-co-emissions#key-insights" TargetMode="Externa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hyperlink" Target="https://www.eea.europa.eu/en/topics/in-depth/climate-change-mitigation-reducing-emissions" TargetMode="External"/><Relationship Id="rId5" Type="http://schemas.openxmlformats.org/officeDocument/2006/relationships/hyperlink" Target="https://ourworldindata.org/co2-and-greenhouse-gas-emissions?insight=many-countries-have-reduced-their-co-emissions#key-insights" TargetMode="Externa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eea.europa.eu/en/topics/in-depth/climate-change-mitigation-reducing-emissions" TargetMode="External"/><Relationship Id="rId4" Type="http://schemas.openxmlformats.org/officeDocument/2006/relationships/hyperlink" Target="https://ourworldindata.org/co2-and-greenhouse-gas-emissions?insight=many-countries-have-reduced-their-co-emissions#key-insights" TargetMode="Externa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eea.europa.eu/en/topics/in-depth/climate-change-mitigation-reducing-emissions" TargetMode="Externa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jpg"/><Relationship Id="rId4" Type="http://schemas.openxmlformats.org/officeDocument/2006/relationships/hyperlink" Target="https://climate.ec.europa.eu/eu-action/adaptation-climate-change_en" TargetMode="Externa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g"/><Relationship Id="rId4" Type="http://schemas.openxmlformats.org/officeDocument/2006/relationships/hyperlink" Target="https://www.eea.europa.eu/en/topics/in-depth/buildings-and-construction" TargetMode="External"/><Relationship Id="rId5" Type="http://schemas.openxmlformats.org/officeDocument/2006/relationships/hyperlink" Target="https://www.consilium.europa.eu/en/policies/european-green-deal/timeline-european-green-deal-and-fit-for-55/" TargetMode="Externa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jpg"/><Relationship Id="rId4" Type="http://schemas.openxmlformats.org/officeDocument/2006/relationships/hyperlink" Target="https://eu-mayors.ec.europa.eu/en/EU-State-of-Climate-Report-sounds-alarm-on-rising-heat-highlighting-urgency-to-refresh-our-cities" TargetMode="Externa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energy.ec.europa.eu/topics/energy-efficiency/energy-efficient-buildings/energy-performance-buildings-directive_en" TargetMode="External"/><Relationship Id="rId4" Type="http://schemas.openxmlformats.org/officeDocument/2006/relationships/hyperlink" Target="https://eu-mayors.ec.europa.eu/en/EU-State-of-Climate-Report-sounds-alarm-on-rising-heat-highlighting-urgency-to-refresh-our-cities" TargetMode="Externa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joint-research-centre.ec.europa.eu/projects-and-activities/less-waste-more-value/construction-and-demolition-waste_en?utm_source=chatgpt.com" TargetMode="External"/><Relationship Id="rId4" Type="http://schemas.openxmlformats.org/officeDocument/2006/relationships/hyperlink" Target="https://www.eea.europa.eu/en/topics/in-depth/waste-and-recycling" TargetMode="External"/><Relationship Id="rId5" Type="http://schemas.openxmlformats.org/officeDocument/2006/relationships/image" Target="../media/image19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research-and-innovation.ec.europa.eu/research-area/environment/nature-based-solutions_en" TargetMode="External"/><Relationship Id="rId4" Type="http://schemas.openxmlformats.org/officeDocument/2006/relationships/image" Target="../media/image20.jpg"/><Relationship Id="rId5" Type="http://schemas.openxmlformats.org/officeDocument/2006/relationships/hyperlink" Target="https://commission.europa.eu/strategy-and-policy/priorities-2019-2024/european-green-deal_en" TargetMode="External"/><Relationship Id="rId6" Type="http://schemas.openxmlformats.org/officeDocument/2006/relationships/hyperlink" Target="https://environment.ec.europa.eu/strategy/biodiversity-strategy-2030_en" TargetMode="External"/><Relationship Id="rId7" Type="http://schemas.openxmlformats.org/officeDocument/2006/relationships/hyperlink" Target="https://oppla.eu/case-study-finder" TargetMode="Externa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2030palette.org/15-minute-city/" TargetMode="External"/><Relationship Id="rId4" Type="http://schemas.openxmlformats.org/officeDocument/2006/relationships/image" Target="../media/image21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transport.ec.europa.eu/transport-themes/mobility-strategy_en" TargetMode="External"/><Relationship Id="rId4" Type="http://schemas.openxmlformats.org/officeDocument/2006/relationships/hyperlink" Target="https://2030palette.org/15-minute-city/" TargetMode="Externa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Relationship Id="rId4" Type="http://schemas.openxmlformats.org/officeDocument/2006/relationships/hyperlink" Target="https://www.ipcc.ch/report/ar6/wg2/figures/chapter-13/figure-13-002" TargetMode="Externa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jpg"/><Relationship Id="rId4" Type="http://schemas.openxmlformats.org/officeDocument/2006/relationships/hyperlink" Target="https://www.eea.europa.eu/en/topics/in-depth/environmental-inequalities" TargetMode="Externa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Relationship Id="rId4" Type="http://schemas.openxmlformats.org/officeDocument/2006/relationships/hyperlink" Target="https://www.eea.europa.eu/publications/assesing-the-costs-and-benefits-of" TargetMode="External"/><Relationship Id="rId5" Type="http://schemas.openxmlformats.org/officeDocument/2006/relationships/hyperlink" Target="https://www.eea.europa.eu/en/topics/in-depth/environmental-inequalities" TargetMode="Externa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jpg"/><Relationship Id="rId4" Type="http://schemas.openxmlformats.org/officeDocument/2006/relationships/hyperlink" Target="https://ec.europa.eu/social/BlobServlet?docId=1672&amp;langId=en" TargetMode="Externa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jp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Relationship Id="rId4" Type="http://schemas.openxmlformats.org/officeDocument/2006/relationships/hyperlink" Target="https://ourworldindata.org/climate-change-support" TargetMode="Externa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jpg"/><Relationship Id="rId4" Type="http://schemas.openxmlformats.org/officeDocument/2006/relationships/hyperlink" Target="https://ourworldindata.org/climate-change-support" TargetMode="Externa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png"/><Relationship Id="rId4" Type="http://schemas.openxmlformats.org/officeDocument/2006/relationships/hyperlink" Target="https://ourworldindata.org/climate-change-support" TargetMode="Externa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jpg"/><Relationship Id="rId4" Type="http://schemas.openxmlformats.org/officeDocument/2006/relationships/hyperlink" Target="https://ourworldindata.org/climate-change-support" TargetMode="Externa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jp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2.jp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hyperlink" Target="https://climateaccountability.org/pdf/CarbonMajorsRpt2017%20Jul17.pdf" TargetMode="Externa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5.png"/><Relationship Id="rId4" Type="http://schemas.openxmlformats.org/officeDocument/2006/relationships/hyperlink" Target="https://ourworldindata.org/climate-change-support" TargetMode="Externa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38.jpg"/><Relationship Id="rId6" Type="http://schemas.openxmlformats.org/officeDocument/2006/relationships/image" Target="../media/image39.jpg"/><Relationship Id="rId7" Type="http://schemas.openxmlformats.org/officeDocument/2006/relationships/image" Target="../media/image40.jpg"/><Relationship Id="rId8" Type="http://schemas.openxmlformats.org/officeDocument/2006/relationships/image" Target="../media/image41.jpg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2.png"/><Relationship Id="rId4" Type="http://schemas.openxmlformats.org/officeDocument/2006/relationships/hyperlink" Target="https://sdgs.un.org/goals" TargetMode="Externa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www.eea.europa.eu/en/topics/in-depth/climate-change-mitigation-reducing-emissions" TargetMode="External"/><Relationship Id="rId4" Type="http://schemas.openxmlformats.org/officeDocument/2006/relationships/hyperlink" Target="https://ourworldindata.org/co2-and-greenhouse-gas-emissions?insight=many-countries-have-reduced-their-co-emissions#key-insights" TargetMode="Externa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3.png"/><Relationship Id="rId4" Type="http://schemas.openxmlformats.org/officeDocument/2006/relationships/hyperlink" Target="https://sdgs.un.org/goals" TargetMode="Externa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7.png"/><Relationship Id="rId4" Type="http://schemas.openxmlformats.org/officeDocument/2006/relationships/image" Target="../media/image48.jpg"/><Relationship Id="rId5" Type="http://schemas.openxmlformats.org/officeDocument/2006/relationships/hyperlink" Target="https://op.europa.eu/en/publication-detail/-/publication/b175c9cb-cc5b-11ed-a05c-01aa75ed71a1/language-en" TargetMode="External"/><Relationship Id="rId6" Type="http://schemas.openxmlformats.org/officeDocument/2006/relationships/image" Target="../media/image49.png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0.jpg"/><Relationship Id="rId4" Type="http://schemas.openxmlformats.org/officeDocument/2006/relationships/hyperlink" Target="https://op.europa.eu/en/publication-detail/-/publication/b175c9cb-cc5b-11ed-a05c-01aa75ed71a1/language-en" TargetMode="External"/><Relationship Id="rId5" Type="http://schemas.openxmlformats.org/officeDocument/2006/relationships/image" Target="../media/image51.png"/><Relationship Id="rId6" Type="http://schemas.openxmlformats.org/officeDocument/2006/relationships/image" Target="../media/image52.png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3.jpg"/><Relationship Id="rId4" Type="http://schemas.openxmlformats.org/officeDocument/2006/relationships/hyperlink" Target="https://op.europa.eu/en/publication-detail/-/publication/b175c9cb-cc5b-11ed-a05c-01aa75ed71a1/language-en" TargetMode="External"/><Relationship Id="rId5" Type="http://schemas.openxmlformats.org/officeDocument/2006/relationships/image" Target="../media/image51.png"/><Relationship Id="rId6" Type="http://schemas.openxmlformats.org/officeDocument/2006/relationships/image" Target="../media/image54.png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5.jpg"/><Relationship Id="rId4" Type="http://schemas.openxmlformats.org/officeDocument/2006/relationships/hyperlink" Target="https://op.europa.eu/en/publication-detail/-/publication/b175c9cb-cc5b-11ed-a05c-01aa75ed71a1/language-en" TargetMode="External"/><Relationship Id="rId5" Type="http://schemas.openxmlformats.org/officeDocument/2006/relationships/image" Target="../media/image51.png"/><Relationship Id="rId6" Type="http://schemas.openxmlformats.org/officeDocument/2006/relationships/image" Target="../media/image56.png"/></Relationships>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7.jpg"/><Relationship Id="rId4" Type="http://schemas.openxmlformats.org/officeDocument/2006/relationships/hyperlink" Target="https://op.europa.eu/en/publication-detail/-/publication/b175c9cb-cc5b-11ed-a05c-01aa75ed71a1/language-en" TargetMode="External"/><Relationship Id="rId5" Type="http://schemas.openxmlformats.org/officeDocument/2006/relationships/image" Target="../media/image51.png"/><Relationship Id="rId6" Type="http://schemas.openxmlformats.org/officeDocument/2006/relationships/image" Target="../media/image58.png"/></Relationships>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9.jpg"/><Relationship Id="rId4" Type="http://schemas.openxmlformats.org/officeDocument/2006/relationships/hyperlink" Target="https://op.europa.eu/en/publication-detail/-/publication/b175c9cb-cc5b-11ed-a05c-01aa75ed71a1/language-en" TargetMode="External"/><Relationship Id="rId5" Type="http://schemas.openxmlformats.org/officeDocument/2006/relationships/image" Target="../media/image51.png"/><Relationship Id="rId6" Type="http://schemas.openxmlformats.org/officeDocument/2006/relationships/image" Target="../media/image60.png"/></Relationships>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/Relationships>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hyperlink" Target="https://www.ipcc.ch/report/ar6/wg1/downloads/report/IPCC_AR6_WGI_SPM.pdf" TargetMode="External"/><Relationship Id="rId4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4.png"/><Relationship Id="rId4" Type="http://schemas.openxmlformats.org/officeDocument/2006/relationships/hyperlink" Target="https://science.nasa.gov/climate-change/causes/" TargetMode="External"/></Relationships>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hyperlink" Target="https://science.nasa.gov/climate-change/causes/" TargetMode="External"/></Relationships>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hyperlink" Target="https://climate.ec.europa.eu/eu-action/climate-strategies-targets/progress-climate-action_en" TargetMode="External"/><Relationship Id="rId4" Type="http://schemas.openxmlformats.org/officeDocument/2006/relationships/image" Target="../media/image65.png"/></Relationships>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hyperlink" Target="https://commission.europa.eu/strategy-and-policy/priorities-2019-2024/european-green-deal_en" TargetMode="External"/><Relationship Id="rId4" Type="http://schemas.openxmlformats.org/officeDocument/2006/relationships/hyperlink" Target="https://climate.ec.europa.eu/eu-action/european-climate-law_en#:~:text=The%20European%20Climate%20Law%20writes,2030%2C%20compared%20to%201990%20levels." TargetMode="External"/></Relationships>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hyperlink" Target="https://commission.europa.eu/energy-climate-change-environment/implementation-eu-countries/energy-and-climate-governance-and-reporting/national-energy-and-climate-plans_en" TargetMode="External"/></Relationships>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hyperlink" Target="https://climate-adapt.eea.europa.eu/" TargetMode="External"/><Relationship Id="rId4" Type="http://schemas.openxmlformats.org/officeDocument/2006/relationships/hyperlink" Target="https://climate.ec.europa.eu/eu-action/adaptation-climate-change/eu-adaptation-strategy_en" TargetMode="External"/></Relationships>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hyperlink" Target="https://ec.europa.eu/sustainable-finance-taxonomy/assets/documents/CCA%20Appendix%20A.pdf" TargetMode="External"/></Relationships>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6.png"/><Relationship Id="rId4" Type="http://schemas.openxmlformats.org/officeDocument/2006/relationships/hyperlink" Target="https://oneclicklca.com/software/design-construction/life-cycle-costing" TargetMode="External"/><Relationship Id="rId5" Type="http://schemas.openxmlformats.org/officeDocument/2006/relationships/hyperlink" Target="https://ec.europa.eu/sustainable-finance-taxonomy/taxonomy-compass/the-compass" TargetMode="External"/></Relationships>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7.png"/><Relationship Id="rId4" Type="http://schemas.openxmlformats.org/officeDocument/2006/relationships/hyperlink" Target="https://oneclicklca.com/software/design-construction/life-cycle-costing" TargetMode="External"/><Relationship Id="rId5" Type="http://schemas.openxmlformats.org/officeDocument/2006/relationships/hyperlink" Target="https://ec.europa.eu/sustainable-finance-taxonomy/taxonomy-compass/the-compass" TargetMode="External"/></Relationships>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hyperlink" Target="https://www.ipcc.ch/site/assets/uploads/2021/02/Risk-guidance-FINAL_15Feb2021.pdf" TargetMode="External"/><Relationship Id="rId4" Type="http://schemas.openxmlformats.org/officeDocument/2006/relationships/hyperlink" Target="https://climate-adapt.eea.europa.eu/en/knowledge/tools/urban-adaptation" TargetMode="External"/><Relationship Id="rId5" Type="http://schemas.openxmlformats.org/officeDocument/2006/relationships/hyperlink" Target="https://academy.europa.eu/courses/level-s-sustainable-performance-in-buildings" TargetMode="External"/></Relationships>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68.jpg"/><Relationship Id="rId4" Type="http://schemas.openxmlformats.org/officeDocument/2006/relationships/hyperlink" Target="https://www.ipcc.ch/report/managing-the-risks-of-extreme-events-and-disasters-to-advance-climate-change-adaptation/climate-change-new-dimensions-in-disaster-risk-exposure-vulnerability-and-resilience/fig1-1-2/" TargetMode="External"/></Relationships>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69.png"/><Relationship Id="rId4" Type="http://schemas.openxmlformats.org/officeDocument/2006/relationships/hyperlink" Target="https://climate-adapt.eea.europa.eu/++api++/en/knowledge/tools/urban-adaptation" TargetMode="External"/></Relationships>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hyperlink" Target="https://climate-adapt.eea.europa.eu/++api++/en/knowledge/tools/urban-adaptation" TargetMode="External"/></Relationships>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71.png"/><Relationship Id="rId4" Type="http://schemas.openxmlformats.org/officeDocument/2006/relationships/hyperlink" Target="https://green-forum.ec.europa.eu/levels/quick-introduction-levels_en" TargetMode="External"/></Relationships>
</file>

<file path=ppt/slides/_rels/slide7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hyperlink" Target="https://green-forum.ec.europa.eu/levels/quick-introduction-levels_en" TargetMode="External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png"/></Relationships>
</file>

<file path=ppt/slides/_rels/slide8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5.png"/><Relationship Id="rId4" Type="http://schemas.openxmlformats.org/officeDocument/2006/relationships/hyperlink" Target="https://green-forum.ec.europa.eu/environmental-footprint-methods/life-cycle-assessment-ef-methods_en" TargetMode="External"/></Relationships>
</file>

<file path=ppt/slides/_rels/slide8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76.png"/><Relationship Id="rId4" Type="http://schemas.openxmlformats.org/officeDocument/2006/relationships/hyperlink" Target="https://green-forum.ec.europa.eu/environmental-footprint-methods/life-cycle-assessment-ef-methods_en" TargetMode="External"/></Relationships>
</file>

<file path=ppt/slides/_rels/slide8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77.png"/><Relationship Id="rId4" Type="http://schemas.openxmlformats.org/officeDocument/2006/relationships/hyperlink" Target="https://green-forum.ec.europa.eu/environmental-footprint-methods/life-cycle-assessment-ef-methods_en" TargetMode="External"/></Relationships>
</file>

<file path=ppt/slides/_rels/slide8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hyperlink" Target="https://www.mdpi.com/2075-5309/14/7/1936" TargetMode="External"/><Relationship Id="rId4" Type="http://schemas.openxmlformats.org/officeDocument/2006/relationships/image" Target="../media/image78.png"/></Relationships>
</file>

<file path=ppt/slides/_rels/slide8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hyperlink" Target="https://www.mdpi.com/2075-5309/14/7/1936" TargetMode="External"/><Relationship Id="rId4" Type="http://schemas.openxmlformats.org/officeDocument/2006/relationships/image" Target="../media/image79.png"/></Relationships>
</file>

<file path=ppt/slides/_rels/slide8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hyperlink" Target="https://www.mdpi.com/2075-5309/14/7/1936" TargetMode="External"/><Relationship Id="rId4" Type="http://schemas.openxmlformats.org/officeDocument/2006/relationships/image" Target="../media/image80.png"/></Relationships>
</file>

<file path=ppt/slides/_rels/slide8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hyperlink" Target="https://www.environdec.com/home" TargetMode="External"/><Relationship Id="rId4" Type="http://schemas.openxmlformats.org/officeDocument/2006/relationships/image" Target="../media/image81.png"/></Relationships>
</file>

<file path=ppt/slides/_rels/slide8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hyperlink" Target="https://www.environdec.com/library/epd11504" TargetMode="External"/><Relationship Id="rId4" Type="http://schemas.openxmlformats.org/officeDocument/2006/relationships/image" Target="../media/image82.png"/></Relationships>
</file>

<file path=ppt/slides/_rels/slide8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hyperlink" Target="https://www.iso.org/standard/61148.html" TargetMode="External"/><Relationship Id="rId4" Type="http://schemas.openxmlformats.org/officeDocument/2006/relationships/hyperlink" Target="https://standards.iteh.ai/catalog/standards/cen/873a2524-808c-4843-b1db-35520c48146a/en-16627-2015?srsltid=AfmBOoq3VJaKbT5TxAzXRn-M19w8k365p15ey6ijDKTd7sf6D3J6t_-J" TargetMode="External"/></Relationships>
</file>

<file path=ppt/slides/_rels/slide8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hyperlink" Target="https://oneclicklca.com/software/design-construction/life-cycle-costing" TargetMode="External"/></Relationships>
</file>

<file path=ppt/slides/_rels/slide9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Relationship Id="rId3" Type="http://schemas.openxmlformats.org/officeDocument/2006/relationships/hyperlink" Target="https://www.ipcc.ch/report/ar6/wg1/downloads/report/IPCC_AR6_WGI_SPM.pdf" TargetMode="External"/><Relationship Id="rId4" Type="http://schemas.openxmlformats.org/officeDocument/2006/relationships/hyperlink" Target="https://commission.europa.eu/publications/communication-delivering-unions-2030-energy-and-climate-objectives_en" TargetMode="External"/><Relationship Id="rId5" Type="http://schemas.openxmlformats.org/officeDocument/2006/relationships/hyperlink" Target="https://pre-sustainability.com/articles/life-cycle-assessment-lca-basics/" TargetMode="External"/><Relationship Id="rId6" Type="http://schemas.openxmlformats.org/officeDocument/2006/relationships/hyperlink" Target="https://climate-adapt.eea.europa.eu/en/knowledge/tools/case-study-explorer" TargetMode="External"/></Relationships>
</file>

<file path=ppt/slides/_rels/slide9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Relationship Id="rId3" Type="http://schemas.openxmlformats.org/officeDocument/2006/relationships/hyperlink" Target="http://www.freepik.com/" TargetMode="External"/><Relationship Id="rId4" Type="http://schemas.openxmlformats.org/officeDocument/2006/relationships/hyperlink" Target="http://www.unsplash.com/" TargetMode="External"/><Relationship Id="rId5" Type="http://schemas.openxmlformats.org/officeDocument/2006/relationships/hyperlink" Target="https://pixaba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2503103" name="Google Shape;108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US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083204024" name="Google Shape;109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4455413" name="Google Shape;110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3484127" name="Google Shape;111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U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761199295" name="Google Shape;112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408936228" name="Google Shape;113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US" sz="1000"/>
              <a:t>Aktivita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US" sz="1000"/>
              <a:t>SuPeRBE Project (CE0200768)</a:t>
            </a:r>
            <a:endParaRPr sz="1000"/>
          </a:p>
        </p:txBody>
      </p:sp>
      <p:sp>
        <p:nvSpPr>
          <p:cNvPr id="898091629" name="Google Shape;114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US" sz="3000" b="1"/>
              <a:t>SuPeRBE</a:t>
            </a:r>
            <a:r>
              <a:rPr lang="en-US" sz="3000" b="1"/>
              <a:t> - </a:t>
            </a:r>
            <a:r>
              <a:rPr lang="en-US" sz="3000" b="1"/>
              <a:t>Školicí</a:t>
            </a:r>
            <a:r>
              <a:rPr lang="en-US" sz="3000" b="1"/>
              <a:t> </a:t>
            </a:r>
            <a:r>
              <a:rPr lang="en-US" sz="3000" b="1"/>
              <a:t>materiál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1754552494" name="Google Shape;115;p1"/>
          <p:cNvSpPr txBox="1">
            <a:spLocks noGrp="1"/>
          </p:cNvSpPr>
          <p:nvPr>
            <p:ph type="body" idx="4294967295"/>
          </p:nvPr>
        </p:nvSpPr>
        <p:spPr bwMode="auto"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indent="0" algn="r">
              <a:buSzPts val="800"/>
              <a:buNone/>
              <a:defRPr/>
            </a:pPr>
            <a:r>
              <a:rPr lang="en-US" sz="1000" b="1"/>
              <a:t>Odborná oblast: AE1.1 </a:t>
            </a:r>
            <a:r>
              <a:rPr lang="en-US" sz="1000"/>
              <a:t>podle</a:t>
            </a:r>
            <a:r>
              <a:rPr lang="en-US" sz="1000"/>
              <a:t>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US" sz="1000">
                <a:latin typeface="Trebuchet MS"/>
                <a:ea typeface="Trebuchet MS"/>
                <a:cs typeface="Trebuchet MS"/>
              </a:rPr>
              <a:t>CEN Workshop Agreement 17939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/>
          </a:p>
        </p:txBody>
      </p:sp>
      <p:sp>
        <p:nvSpPr>
          <p:cNvPr id="1549533032" name="Google Shape;116;p1"/>
          <p:cNvSpPr txBox="1"/>
          <p:nvPr/>
        </p:nvSpPr>
        <p:spPr bwMode="auto">
          <a:xfrm>
            <a:off x="516276" y="2148850"/>
            <a:ext cx="79401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3690778" name="Google Shape;117;p1"/>
          <p:cNvSpPr txBox="1"/>
          <p:nvPr/>
        </p:nvSpPr>
        <p:spPr bwMode="auto">
          <a:xfrm>
            <a:off x="5923400" y="3573130"/>
            <a:ext cx="3711256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600"/>
              <a:defRPr/>
            </a:pPr>
            <a:r>
              <a:rPr lang="en-U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U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kompetence</a:t>
            </a:r>
            <a:r>
              <a:rPr lang="en-U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3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75995656" name="Google Shape;118;p1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1.1 </a:t>
            </a:r>
            <a:r>
              <a:rPr lang="en-U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Základy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967273" name="Google Shape;119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</a:t>
            </a: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</a:t>
            </a: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oblast</a:t>
            </a:r>
            <a:r>
              <a:rPr lang="en-U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8094481" name="Google Shape;120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 oblast</a:t>
            </a:r>
            <a:r>
              <a:rPr lang="en-U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62819329" name="Google Shape;126;p2" descr="Obsah obrázku Vlhkost, kapka, voda, tráva&#10;&#10;Obsah vygenerovaný umělou inteligencí může být nesprávný."/>
          <p:cNvPicPr/>
          <p:nvPr/>
        </p:nvPicPr>
        <p:blipFill rotWithShape="1">
          <a:blip r:embed="rId3">
            <a:alphaModFix amt="85000"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8733587" name="Google Shape;127;p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5193483" name="Google Shape;128;p2"/>
          <p:cNvSpPr/>
          <p:nvPr/>
        </p:nvSpPr>
        <p:spPr bwMode="auto">
          <a:xfrm>
            <a:off x="576262" y="443177"/>
            <a:ext cx="8123237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endParaRPr sz="20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 trendem od 90. let.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“Udržitelný rozvoj by měl naplňovat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potřeby současné generace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tak, aby nebyla ohrožena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schopnost budoucích generací 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naplňovat své vlastní.“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790308265" name="Google Shape;129;p2"/>
          <p:cNvCxnSpPr/>
          <p:nvPr/>
        </p:nvCxnSpPr>
        <p:spPr bwMode="auto">
          <a:xfrm>
            <a:off x="7058025" y="2036951"/>
            <a:ext cx="1641475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2048009181" name="Google Shape;130;p2"/>
          <p:cNvSpPr/>
          <p:nvPr/>
        </p:nvSpPr>
        <p:spPr bwMode="auto">
          <a:xfrm>
            <a:off x="3273347" y="2135948"/>
            <a:ext cx="55716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Zpráva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Brundtland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ové</a:t>
            </a:r>
            <a:endParaRPr sz="1400" b="0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7092574" name="Google Shape;136;p3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531392858" name="Google Shape;137;p3"/>
          <p:cNvSpPr/>
          <p:nvPr/>
        </p:nvSpPr>
        <p:spPr bwMode="auto">
          <a:xfrm>
            <a:off x="576262" y="443177"/>
            <a:ext cx="8123237" cy="446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>
                <a:latin typeface="Trebuchet MS"/>
                <a:ea typeface="Trebuchet MS"/>
                <a:cs typeface="Trebuchet MS"/>
              </a:rPr>
              <a:t>Udržitelnost</a:t>
            </a:r>
            <a:endParaRPr sz="19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znamená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naplňovat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naše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současné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potřeby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aniž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bychom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ohrozili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schopnost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budoucích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generací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naplňovat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ty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vyvažování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hospodářského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rozvoje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US" sz="1500">
                <a:latin typeface="Trebuchet MS"/>
                <a:ea typeface="Trebuchet MS"/>
                <a:cs typeface="Trebuchet MS"/>
              </a:rPr>
              <a:t>ho</a:t>
            </a: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latin typeface="Trebuchet MS"/>
                <a:ea typeface="Trebuchet MS"/>
                <a:cs typeface="Trebuchet MS"/>
              </a:rPr>
              <a:t>blahobytu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životního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500">
                <a:latin typeface="Trebuchet MS"/>
                <a:ea typeface="Trebuchet MS"/>
                <a:cs typeface="Trebuchet MS"/>
              </a:rPr>
              <a:t> 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Ochrana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přírodních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planety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čistého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ovzduší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jednotlivců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společenství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zdravému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bezpečnému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životu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Budování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budoucnosti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odpovědných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rozhodnutí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stavění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spotřebě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životním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stylu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500">
                <a:latin typeface="Trebuchet MS"/>
                <a:ea typeface="Trebuchet MS"/>
                <a:cs typeface="Trebuchet MS"/>
              </a:rPr>
              <a:t>klíčová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zmírnění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dopadů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</a:t>
            </a:r>
            <a:r>
              <a:rPr lang="en-US" sz="1500">
                <a:latin typeface="Trebuchet MS"/>
                <a:ea typeface="Trebuchet MS"/>
                <a:cs typeface="Trebuchet MS"/>
              </a:rPr>
              <a:t>ých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pro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zajištění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bezpečí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životního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b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</a:b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47160185" name="Google Shape;138;p3"/>
          <p:cNvSpPr txBox="1"/>
          <p:nvPr/>
        </p:nvSpPr>
        <p:spPr bwMode="auto">
          <a:xfrm>
            <a:off x="59473" y="4753009"/>
            <a:ext cx="56650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4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United Nations, n.d.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47749348" name="Google Shape;144;p4" descr="Obsah obrázku architektura, obloha, Kompozitní materiál, venku&#10;&#10;Obsah vygenerovaný umělou inteligencí může být nesprávný."/>
          <p:cNvPicPr/>
          <p:nvPr/>
        </p:nvPicPr>
        <p:blipFill rotWithShape="1">
          <a:blip r:embed="rId3">
            <a:alphaModFix amt="85000"/>
          </a:blip>
          <a:stretch/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2315240" name="Google Shape;145;p4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0035871" name="Google Shape;146;p4"/>
          <p:cNvSpPr/>
          <p:nvPr/>
        </p:nvSpPr>
        <p:spPr bwMode="auto">
          <a:xfrm>
            <a:off x="576261" y="454262"/>
            <a:ext cx="8127196" cy="1676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Odolnost (r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esilience)</a:t>
            </a:r>
            <a:endParaRPr sz="20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Novější a méně konkrétní pojem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„Schopnost systému, komunity nebo společnosti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odolávat,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absorbovat,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přizpůsobit se, transformovat a zotavit se 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 účinků </a:t>
            </a:r>
            <a:r>
              <a:rPr lang="en-US" i="1">
                <a:latin typeface="Trebuchet MS"/>
                <a:ea typeface="Trebuchet MS"/>
                <a:cs typeface="Trebuchet MS"/>
              </a:rPr>
              <a:t>klimatických hazardů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včas a účinně, a to mimo jiné prostřednictvím zachování a obnovy svých základních struktur a funkcí pomocí řízení rizik.“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746326570" name="Google Shape;147;p4"/>
          <p:cNvCxnSpPr/>
          <p:nvPr/>
        </p:nvCxnSpPr>
        <p:spPr bwMode="auto">
          <a:xfrm>
            <a:off x="6809096" y="2681132"/>
            <a:ext cx="2045906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254368286" name="Google Shape;148;p4"/>
          <p:cNvSpPr/>
          <p:nvPr/>
        </p:nvSpPr>
        <p:spPr bwMode="auto">
          <a:xfrm>
            <a:off x="6602608" y="2781023"/>
            <a:ext cx="234632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Úřad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katastrof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5414724" name="Google Shape;154;p5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352974046" name="Google Shape;155;p5"/>
          <p:cNvSpPr/>
          <p:nvPr/>
        </p:nvSpPr>
        <p:spPr bwMode="auto">
          <a:xfrm>
            <a:off x="576262" y="454263"/>
            <a:ext cx="8123237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Odolnost</a:t>
            </a: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EU Joint Research Centre (JRC)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odolnost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Odolávání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zvládání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výzev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Zvládání náhlých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šoků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katastrofy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ekonomické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krize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spravedlnost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demokracie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environmentálně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</a:t>
            </a:r>
            <a:r>
              <a:rPr lang="en-US" sz="1600">
                <a:latin typeface="Trebuchet MS"/>
                <a:ea typeface="Trebuchet MS"/>
                <a:cs typeface="Trebuchet MS"/>
              </a:rPr>
              <a:t>á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adaptace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spravedliv</a:t>
            </a:r>
            <a:r>
              <a:rPr lang="en-US" sz="1600">
                <a:latin typeface="Trebuchet MS"/>
                <a:ea typeface="Trebuchet MS"/>
                <a:cs typeface="Trebuchet MS"/>
              </a:rPr>
              <a:t>á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demokraticky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řízen</a:t>
            </a:r>
            <a:r>
              <a:rPr lang="en-US" sz="1600">
                <a:latin typeface="Trebuchet MS"/>
                <a:ea typeface="Trebuchet MS"/>
                <a:cs typeface="Trebuchet MS"/>
              </a:rPr>
              <a:t>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Posilování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odolnosti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umožňuje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komunitám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připravit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výkyvy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zotavit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z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nich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ím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dlouhodobou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stabilitu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blaho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well-being.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b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</a:b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05048005" name="Google Shape;156;p5"/>
          <p:cNvSpPr txBox="1"/>
          <p:nvPr/>
        </p:nvSpPr>
        <p:spPr bwMode="auto">
          <a:xfrm>
            <a:off x="0" y="4878120"/>
            <a:ext cx="4304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/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08582106" name="Google Shape;162;p6" descr="Obsah obrázku voda, příroda, jezero, map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 rot="10800000" flipH="1">
            <a:off x="0" y="-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003090" name="Google Shape;163;p6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5488813" name="Google Shape;164;p6"/>
          <p:cNvSpPr/>
          <p:nvPr/>
        </p:nvSpPr>
        <p:spPr bwMode="auto">
          <a:xfrm>
            <a:off x="576263" y="438936"/>
            <a:ext cx="4535487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Změna klimatu</a:t>
            </a: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„Změna klimatu je pojem používaný k popisu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změn stavu klimatu,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které lze identifikovat na základě změn průměrných hodnot a/nebo proměnlivosti jeho vlastností a které přetrvávají po delší dobu, obvykle desetiletí nebo déle.“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266653030" name="Google Shape;165;p6"/>
          <p:cNvCxnSpPr/>
          <p:nvPr/>
        </p:nvCxnSpPr>
        <p:spPr bwMode="auto">
          <a:xfrm>
            <a:off x="2259991" y="2571750"/>
            <a:ext cx="2768039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288759404" name="Google Shape;166;p6"/>
          <p:cNvSpPr/>
          <p:nvPr/>
        </p:nvSpPr>
        <p:spPr bwMode="auto">
          <a:xfrm>
            <a:off x="-459870" y="2601420"/>
            <a:ext cx="55716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Světová meteorologická organizace</a:t>
            </a: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9440715" name="Google Shape;172;p7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221297888" name="Google Shape;173;p7"/>
          <p:cNvSpPr/>
          <p:nvPr/>
        </p:nvSpPr>
        <p:spPr bwMode="auto">
          <a:xfrm>
            <a:off x="576263" y="581087"/>
            <a:ext cx="7900212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změna</a:t>
            </a: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představuje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množství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srážek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vzorců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Přestože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určité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přirozené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současná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hlavně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důsledkem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lidských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aktivit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například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Spalování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paliv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Kácení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pralesů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Tyto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zvyšují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množství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zachycují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oteplují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planetu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toho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čelíme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extrémnějšímu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počasí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stoupající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hladině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moří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hrozbám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přírodu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náš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způsob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44775908" name="Google Shape;174;p7"/>
          <p:cNvSpPr txBox="1"/>
          <p:nvPr/>
        </p:nvSpPr>
        <p:spPr bwMode="auto">
          <a:xfrm>
            <a:off x="0" y="4881890"/>
            <a:ext cx="236376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1155CC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United Nations,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4927124" name="Google Shape;180;p8" descr="Obsah obrázku venku, příroda, mlha, mrak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219002" name="Google Shape;181;p8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2332026" name="Google Shape;182;p8"/>
          <p:cNvSpPr/>
          <p:nvPr/>
        </p:nvSpPr>
        <p:spPr bwMode="auto">
          <a:xfrm>
            <a:off x="576263" y="1281536"/>
            <a:ext cx="8123238" cy="2431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„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představují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skupinu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přispívají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globálnímu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Kjótský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protocol</a:t>
            </a:r>
            <a:r>
              <a:rPr lang="cs-CZ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environmentální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dohoda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přijatá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roce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1997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smluvními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stranami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Rámcové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úmluvy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OSN 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(UNFCCC) s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omezit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v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současnosti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sedm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přepočet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ekvivalenty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oxidu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uhličitého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(CO₂)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umožňuje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vzájemné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porovnání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určení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jednotlivého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celkového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příspěvku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globálnímu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984498129" name="Google Shape;183;p8"/>
          <p:cNvCxnSpPr/>
          <p:nvPr/>
        </p:nvCxnSpPr>
        <p:spPr bwMode="auto">
          <a:xfrm>
            <a:off x="6012464" y="3594622"/>
            <a:ext cx="2037236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600366720" name="Google Shape;184;p8"/>
          <p:cNvSpPr/>
          <p:nvPr/>
        </p:nvSpPr>
        <p:spPr bwMode="auto">
          <a:xfrm>
            <a:off x="2577892" y="3708075"/>
            <a:ext cx="554800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vropská unie</a:t>
            </a: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5207756" name="Google Shape;190;p9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825102292" name="Google Shape;191;p9"/>
          <p:cNvSpPr/>
          <p:nvPr/>
        </p:nvSpPr>
        <p:spPr bwMode="auto">
          <a:xfrm>
            <a:off x="208468" y="257252"/>
            <a:ext cx="8123238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(GHG)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zemské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atmosféře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zachycují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což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vede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planety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Tento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přirozený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proces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nazývá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efekt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Mezi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hlavní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patří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Oxid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uhličitý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(CO₂):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Vzniká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spalováním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paliv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uhlí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ropa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odlesňováním</a:t>
            </a:r>
            <a:r>
              <a:rPr lang="cs-CZ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500">
              <a:latin typeface="Trebuchet MS"/>
              <a:ea typeface="Trebuchet MS"/>
              <a:cs typeface="Trebuchet MS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Metan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(CH₄):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Uvolňuje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nakládání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Oxid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dusný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(N₂O):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Uvolňuje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zemědělských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činnostech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průmyslových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procesech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Fluorované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Syntetické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vznikající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průmyslových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aplikacích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Hlavní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zdroje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(GHG):</a:t>
            </a:r>
            <a:endParaRPr sz="15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Výroba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spotřeba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energie</a:t>
            </a:r>
            <a:endParaRPr sz="1500"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Doprava</a:t>
            </a:r>
            <a:endParaRPr sz="1500"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Průmyslové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činnosti</a:t>
            </a:r>
            <a:endParaRPr sz="1500"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8375216" name="Google Shape;192;p9"/>
          <p:cNvSpPr txBox="1"/>
          <p:nvPr/>
        </p:nvSpPr>
        <p:spPr bwMode="auto">
          <a:xfrm>
            <a:off x="0" y="4881890"/>
            <a:ext cx="273116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endParaRPr sz="11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72683741" name="Google Shape;198;p10" descr="Italian House Images - Free Download on Freepik"/>
          <p:cNvPicPr/>
          <p:nvPr/>
        </p:nvPicPr>
        <p:blipFill rotWithShape="1">
          <a:blip r:embed="rId3">
            <a:alphaModFix/>
          </a:blip>
          <a:srcRect l="-200" t="0" r="0" b="0"/>
          <a:stretch/>
        </p:blipFill>
        <p:spPr bwMode="auto">
          <a:xfrm>
            <a:off x="4567444" y="258127"/>
            <a:ext cx="4576555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1421774341" name="Google Shape;199;p10"/>
          <p:cNvSpPr/>
          <p:nvPr/>
        </p:nvSpPr>
        <p:spPr bwMode="auto">
          <a:xfrm>
            <a:off x="4475480" y="246221"/>
            <a:ext cx="5463345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7192637" name="Google Shape;200;p1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0605052" name="Google Shape;201;p10"/>
          <p:cNvSpPr/>
          <p:nvPr/>
        </p:nvSpPr>
        <p:spPr bwMode="auto">
          <a:xfrm>
            <a:off x="576263" y="492442"/>
            <a:ext cx="4576555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Budovy nesmí jen méně spotřebovávat, ale musí také více vydržet. </a:t>
            </a:r>
            <a:endParaRPr sz="1600" b="0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Tváří v tvář rostoucím teplotám, záplavám a energetickým krizím se naše zastavěné prostředí musí proměnit ve zdroj odolnosti.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 znamená navrhovat a renovovat prostory, které jsou energeticky úsporné, odolné vůči změně klimatu a přístupné pro všechny – vytvářet tak nejen udržitelné stavby, ale také inkluzivní, krásná a na budoucnost připravená místa k životu.</a:t>
            </a:r>
            <a:endParaRPr sz="1400" b="0" i="0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7757650" name="Google Shape;202;p10"/>
          <p:cNvSpPr txBox="1"/>
          <p:nvPr/>
        </p:nvSpPr>
        <p:spPr bwMode="auto">
          <a:xfrm>
            <a:off x="0" y="4881890"/>
            <a:ext cx="237022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Union, n.d.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94922" name="Google Shape;208;p11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2050014820" name="Google Shape;209;p11"/>
          <p:cNvSpPr/>
          <p:nvPr/>
        </p:nvSpPr>
        <p:spPr bwMode="auto">
          <a:xfrm>
            <a:off x="208468" y="257252"/>
            <a:ext cx="8123238" cy="430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dovy</a:t>
            </a:r>
            <a:endParaRPr sz="20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být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vůči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ovlivnit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jak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konstrukční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prvky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vnitřní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podmínky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Neschopnost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správně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regulovat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vnitřní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vést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tepelnému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diskomfortu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uživatelů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negativní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pohodu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produktivitu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EU se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snaží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tento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problém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řešit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několika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úrovních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Pracuje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podpoře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začleňování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stavebních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norem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přijala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směrnice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zvyšující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účinnost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výkonnost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přijímá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podporující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renovace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efektivity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Znalosti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tom, jak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zvyšovat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zastavěného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aktualizovány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rozvíjeny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různých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výzkumných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programů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EU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nabízí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finanční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iniciativy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3" tooltip=""/>
              </a:rPr>
              <a:t>New European Bauhaus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pro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inovativní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nápady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57240725" name="Google Shape;210;p11"/>
          <p:cNvSpPr/>
          <p:nvPr/>
        </p:nvSpPr>
        <p:spPr bwMode="auto">
          <a:xfrm>
            <a:off x="0" y="4871547"/>
            <a:ext cx="228620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Climate-ADAPT EEA, n.d.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9776364" name="Google Shape;216;p1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Kontext</a:t>
            </a:r>
            <a:endParaRPr/>
          </a:p>
        </p:txBody>
      </p:sp>
      <p:sp>
        <p:nvSpPr>
          <p:cNvPr id="890946983" name="Google Shape;217;p1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97429851" name="Google Shape;218;p12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1197299"/>
            <a:ext cx="2044052" cy="4033920"/>
          </a:xfrm>
          <a:prstGeom prst="rect">
            <a:avLst/>
          </a:prstGeom>
          <a:noFill/>
          <a:ln>
            <a:noFill/>
          </a:ln>
        </p:spPr>
      </p:pic>
      <p:sp>
        <p:nvSpPr>
          <p:cNvPr id="1294454879" name="Google Shape;219;p12"/>
          <p:cNvSpPr txBox="1"/>
          <p:nvPr/>
        </p:nvSpPr>
        <p:spPr bwMode="auto">
          <a:xfrm>
            <a:off x="2338547" y="949662"/>
            <a:ext cx="62757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Mezivládní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panel OSN pro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IPCC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zveřejnil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srpnu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2021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šestou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hodnotící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zprávu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(AR6).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PROKÁZANÝM  FAKTEM JE:</a:t>
            </a:r>
            <a:endParaRPr sz="18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Silná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vazba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mezi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oteplováním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způsobeným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lidskou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činností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stále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závažnějšími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extrémními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projevy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počasí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3879419" name="Google Shape;220;p12"/>
          <p:cNvSpPr txBox="1"/>
          <p:nvPr/>
        </p:nvSpPr>
        <p:spPr bwMode="auto">
          <a:xfrm>
            <a:off x="2341267" y="2937677"/>
            <a:ext cx="6861658" cy="1741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zejména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oceánech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ledových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příkrovech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hladině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světového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oceánu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nevratné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342900" marR="0" lvl="0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většině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emisních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scénářů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očekává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oteplení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dosáhne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hranice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1,5 °C „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začátku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30. let 21.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století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“.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Pokud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nepodaří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dosáhnout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„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uhlíkové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neutrality“ (net-zero)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CO₂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spolu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„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výrazným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snížením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“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dalších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nadále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oteplovat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9113551" name="Google Shape;221;p12"/>
          <p:cNvSpPr/>
          <p:nvPr/>
        </p:nvSpPr>
        <p:spPr bwMode="auto">
          <a:xfrm>
            <a:off x="0" y="4871547"/>
            <a:ext cx="132600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IPCC, 2021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613162780" name="Google Shape;222;p12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937345" y="3681534"/>
            <a:ext cx="932763" cy="477870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53192321" name="Google Shape;223;p12"/>
          <p:cNvPicPr/>
          <p:nvPr/>
        </p:nvPicPr>
        <p:blipFill rotWithShape="1">
          <a:blip r:embed="rId6">
            <a:alphaModFix/>
          </a:blip>
          <a:srcRect l="0" t="0" r="-3251" b="0"/>
          <a:stretch/>
        </p:blipFill>
        <p:spPr bwMode="auto">
          <a:xfrm>
            <a:off x="506121" y="2122662"/>
            <a:ext cx="932763" cy="477870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27270627" name="Google Shape;224;p12"/>
          <p:cNvPicPr/>
          <p:nvPr/>
        </p:nvPicPr>
        <p:blipFill rotWithShape="1">
          <a:blip r:embed="rId7">
            <a:alphaModFix/>
          </a:blip>
          <a:srcRect l="0" t="0" r="-11914" b="0"/>
          <a:stretch/>
        </p:blipFill>
        <p:spPr bwMode="auto">
          <a:xfrm>
            <a:off x="1577669" y="2634844"/>
            <a:ext cx="932764" cy="391378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1319540" name="Google Shape;225;p12"/>
          <p:cNvPicPr/>
          <p:nvPr/>
        </p:nvPicPr>
        <p:blipFill rotWithShape="1">
          <a:blip r:embed="rId8">
            <a:alphaModFix/>
          </a:blip>
          <a:srcRect l="0" t="0" r="-8911" b="0"/>
          <a:stretch/>
        </p:blipFill>
        <p:spPr bwMode="auto">
          <a:xfrm>
            <a:off x="272929" y="2578013"/>
            <a:ext cx="932764" cy="391378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6019910" name="Google Shape;231;p13"/>
          <p:cNvSpPr txBox="1"/>
          <p:nvPr/>
        </p:nvSpPr>
        <p:spPr bwMode="auto">
          <a:xfrm>
            <a:off x="109537" y="278680"/>
            <a:ext cx="8924925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 oxidu uhličitého (CO₂) z fosilních paliv a průmyslu. Změny ve využívání půdy nejsou zahrnuty.</a:t>
            </a:r>
            <a:endParaRPr sz="16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57137397" name="Google Shape;232;p13" descr="Obsah obrázku text, diagram, snímek obrazovky, řada/pruh&#10;&#10;Obsah generovaný pomocí AI může být nesprávný."/>
          <p:cNvPicPr/>
          <p:nvPr/>
        </p:nvPicPr>
        <p:blipFill rotWithShape="1">
          <a:blip r:embed="rId3">
            <a:alphaModFix/>
          </a:blip>
          <a:srcRect l="-100" t="0" r="0" b="0"/>
          <a:stretch/>
        </p:blipFill>
        <p:spPr bwMode="auto">
          <a:xfrm>
            <a:off x="45264" y="774129"/>
            <a:ext cx="9098736" cy="4315968"/>
          </a:xfrm>
          <a:prstGeom prst="rect">
            <a:avLst/>
          </a:prstGeom>
          <a:noFill/>
          <a:ln>
            <a:noFill/>
          </a:ln>
        </p:spPr>
      </p:pic>
      <p:sp>
        <p:nvSpPr>
          <p:cNvPr id="2083054179" name="Google Shape;233;p13">
            <a:hlinkClick r:id="rId4"/>
          </p:cNvPr>
          <p:cNvSpPr txBox="1"/>
          <p:nvPr/>
        </p:nvSpPr>
        <p:spPr bwMode="auto">
          <a:xfrm>
            <a:off x="6918635" y="4853892"/>
            <a:ext cx="222536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3838906" name="Google Shape;234;p13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834430" name="Google Shape;240;p1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455027256" name="Google Shape;241;p14" descr="A screenshot of a graph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692405" y="256564"/>
            <a:ext cx="4669025" cy="4886936"/>
          </a:xfrm>
          <a:prstGeom prst="rect">
            <a:avLst/>
          </a:prstGeom>
          <a:noFill/>
          <a:ln>
            <a:noFill/>
          </a:ln>
        </p:spPr>
      </p:pic>
      <p:sp>
        <p:nvSpPr>
          <p:cNvPr id="459243574" name="Google Shape;242;p14"/>
          <p:cNvSpPr txBox="1">
            <a:spLocks noGrp="1"/>
          </p:cNvSpPr>
          <p:nvPr>
            <p:ph type="title"/>
          </p:nvPr>
        </p:nvSpPr>
        <p:spPr bwMode="auto">
          <a:xfrm>
            <a:off x="320874" y="322571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Snižování emisí </a:t>
            </a:r>
            <a:endParaRPr sz="2000"/>
          </a:p>
        </p:txBody>
      </p:sp>
      <p:sp>
        <p:nvSpPr>
          <p:cNvPr id="622767938" name="Google Shape;243;p14"/>
          <p:cNvSpPr/>
          <p:nvPr/>
        </p:nvSpPr>
        <p:spPr bwMode="auto">
          <a:xfrm>
            <a:off x="0" y="4886936"/>
            <a:ext cx="222368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Our World in Data,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3954474" name="Google Shape;244;p14"/>
          <p:cNvSpPr txBox="1"/>
          <p:nvPr/>
        </p:nvSpPr>
        <p:spPr bwMode="auto">
          <a:xfrm>
            <a:off x="261670" y="1417588"/>
            <a:ext cx="3284699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Některé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země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vysokými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příjmy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včetně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Spojeného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království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členských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států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EU,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snížil</a:t>
            </a: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významně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posledních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desetiletích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CO₂. 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 </a:t>
            </a:r>
            <a:r>
              <a:rPr lang="en-US" sz="1600">
                <a:latin typeface="Trebuchet MS"/>
                <a:ea typeface="Trebuchet MS"/>
                <a:cs typeface="Trebuchet MS"/>
              </a:rPr>
              <a:t>ukazuje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správně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nastavených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strategiích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vhodných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technologií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možné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03942943" name="Google Shape;250;p15" descr="A map of the world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194518" y="128626"/>
            <a:ext cx="6008407" cy="4886248"/>
          </a:xfrm>
          <a:prstGeom prst="rect">
            <a:avLst/>
          </a:prstGeom>
          <a:noFill/>
          <a:ln>
            <a:noFill/>
          </a:ln>
        </p:spPr>
      </p:pic>
      <p:sp>
        <p:nvSpPr>
          <p:cNvPr id="738305548" name="Google Shape;251;p1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9803397" name="Google Shape;252;p15"/>
          <p:cNvSpPr/>
          <p:nvPr/>
        </p:nvSpPr>
        <p:spPr bwMode="auto">
          <a:xfrm>
            <a:off x="0" y="4871547"/>
            <a:ext cx="222368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Our World in Data,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23892460" name="Google Shape;253;p15"/>
          <p:cNvSpPr txBox="1"/>
          <p:nvPr/>
        </p:nvSpPr>
        <p:spPr bwMode="auto">
          <a:xfrm>
            <a:off x="204535" y="807114"/>
            <a:ext cx="28722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Emise CO₂ na osobu se mezi jednotlivými zeměmi výrazně liší. 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Země s vysokými příjmy mají tendenci vypouštět v přepočtu na obyvatele mnohem více emisí, než země s nízkými příjmy, což poukazuje na globální emisní nerovnost.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9478348" name="Google Shape;259;p16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457243697" name="Google Shape;260;p16"/>
          <p:cNvSpPr txBox="1">
            <a:spLocks noGrp="1"/>
          </p:cNvSpPr>
          <p:nvPr>
            <p:ph type="body" idx="1"/>
          </p:nvPr>
        </p:nvSpPr>
        <p:spPr bwMode="auto">
          <a:xfrm>
            <a:off x="140454" y="718111"/>
            <a:ext cx="8562974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2000" b="1"/>
              <a:t>Globální</a:t>
            </a:r>
            <a:r>
              <a:rPr lang="en-US" sz="2000" b="1"/>
              <a:t> trendy v </a:t>
            </a:r>
            <a:r>
              <a:rPr lang="en-US" sz="2000" b="1"/>
              <a:t>emisích</a:t>
            </a:r>
            <a:r>
              <a:rPr lang="en-US" sz="2000" b="1"/>
              <a:t> CO₂ a </a:t>
            </a:r>
            <a:r>
              <a:rPr lang="en-US" sz="2000" b="1"/>
              <a:t>skleníkových</a:t>
            </a:r>
            <a:r>
              <a:rPr lang="en-US" sz="2000" b="1"/>
              <a:t> </a:t>
            </a:r>
            <a:r>
              <a:rPr lang="en-US" sz="2000" b="1"/>
              <a:t>plynů</a:t>
            </a:r>
            <a:endParaRPr sz="2000" b="1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Lidský</a:t>
            </a:r>
            <a:r>
              <a:rPr lang="en-US" sz="1400"/>
              <a:t> </a:t>
            </a:r>
            <a:r>
              <a:rPr lang="en-US" sz="1400"/>
              <a:t>vliv</a:t>
            </a:r>
            <a:r>
              <a:rPr lang="en-US" sz="1400"/>
              <a:t>: </a:t>
            </a:r>
            <a:r>
              <a:rPr lang="en-US" sz="1400"/>
              <a:t>Emise</a:t>
            </a:r>
            <a:r>
              <a:rPr lang="en-US" sz="1400"/>
              <a:t> CO₂ a </a:t>
            </a:r>
            <a:r>
              <a:rPr lang="en-US" sz="1400"/>
              <a:t>další</a:t>
            </a:r>
            <a:r>
              <a:rPr lang="en-US" sz="1400"/>
              <a:t> </a:t>
            </a:r>
            <a:r>
              <a:rPr lang="en-US" sz="1400"/>
              <a:t>skleníkov</a:t>
            </a:r>
            <a:r>
              <a:rPr lang="cs-CZ" sz="1400"/>
              <a:t>é</a:t>
            </a:r>
            <a:r>
              <a:rPr lang="en-US" sz="1400"/>
              <a:t> </a:t>
            </a:r>
            <a:r>
              <a:rPr lang="en-US" sz="1400"/>
              <a:t>plyn</a:t>
            </a:r>
            <a:r>
              <a:rPr lang="cs-CZ" sz="1400"/>
              <a:t>y</a:t>
            </a:r>
            <a:r>
              <a:rPr lang="en-US" sz="1400"/>
              <a:t> </a:t>
            </a:r>
            <a:r>
              <a:rPr lang="en-US" sz="1400"/>
              <a:t>způsobené</a:t>
            </a:r>
            <a:r>
              <a:rPr lang="en-US" sz="1400"/>
              <a:t> </a:t>
            </a:r>
            <a:r>
              <a:rPr lang="en-US" sz="1400"/>
              <a:t>člověkem</a:t>
            </a:r>
            <a:r>
              <a:rPr lang="en-US" sz="1400"/>
              <a:t> </a:t>
            </a:r>
            <a:r>
              <a:rPr lang="en-US" sz="1400"/>
              <a:t>jsou</a:t>
            </a:r>
            <a:r>
              <a:rPr lang="en-US" sz="1400"/>
              <a:t> </a:t>
            </a:r>
            <a:r>
              <a:rPr lang="en-US" sz="1400"/>
              <a:t>hlavní</a:t>
            </a:r>
            <a:r>
              <a:rPr lang="en-US" sz="1400"/>
              <a:t> </a:t>
            </a:r>
            <a:r>
              <a:rPr lang="en-US" sz="1400"/>
              <a:t>příčinou</a:t>
            </a:r>
            <a:r>
              <a:rPr lang="en-US" sz="1400"/>
              <a:t> </a:t>
            </a:r>
            <a:r>
              <a:rPr lang="en-US" sz="1400"/>
              <a:t>oteplování</a:t>
            </a:r>
            <a:r>
              <a:rPr lang="en-US" sz="1400"/>
              <a:t> </a:t>
            </a:r>
            <a:r>
              <a:rPr lang="en-US" sz="1400"/>
              <a:t>planety</a:t>
            </a:r>
            <a:r>
              <a:rPr lang="en-US" sz="14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Rostoucí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: </a:t>
            </a:r>
            <a:r>
              <a:rPr lang="en-US" sz="1400"/>
              <a:t>Globální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 se za </a:t>
            </a:r>
            <a:r>
              <a:rPr lang="en-US" sz="1400"/>
              <a:t>posledních</a:t>
            </a:r>
            <a:r>
              <a:rPr lang="en-US" sz="1400"/>
              <a:t> 50 let </a:t>
            </a:r>
            <a:r>
              <a:rPr lang="en-US" sz="1400"/>
              <a:t>rychle</a:t>
            </a:r>
            <a:r>
              <a:rPr lang="en-US" sz="1400"/>
              <a:t> </a:t>
            </a:r>
            <a:r>
              <a:rPr lang="en-US" sz="1400"/>
              <a:t>zvýšily</a:t>
            </a:r>
            <a:r>
              <a:rPr lang="en-US" sz="1400"/>
              <a:t> a </a:t>
            </a:r>
            <a:r>
              <a:rPr lang="en-US" sz="1400"/>
              <a:t>dosud</a:t>
            </a:r>
            <a:r>
              <a:rPr lang="en-US" sz="1400"/>
              <a:t> </a:t>
            </a:r>
            <a:r>
              <a:rPr lang="en-US" sz="1400"/>
              <a:t>nedosáhly</a:t>
            </a:r>
            <a:r>
              <a:rPr lang="en-US" sz="1400"/>
              <a:t> </a:t>
            </a:r>
            <a:r>
              <a:rPr lang="en-US" sz="1400"/>
              <a:t>svého</a:t>
            </a:r>
            <a:r>
              <a:rPr lang="en-US" sz="1400"/>
              <a:t> </a:t>
            </a:r>
            <a:r>
              <a:rPr lang="en-US" sz="1400"/>
              <a:t>vrcholu</a:t>
            </a:r>
            <a:r>
              <a:rPr lang="en-US" sz="14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Dopad</a:t>
            </a:r>
            <a:r>
              <a:rPr lang="en-US" sz="1400"/>
              <a:t> </a:t>
            </a:r>
            <a:r>
              <a:rPr lang="en-US" sz="1400"/>
              <a:t>opatření</a:t>
            </a:r>
            <a:r>
              <a:rPr lang="en-US" sz="1400"/>
              <a:t>: </a:t>
            </a:r>
            <a:r>
              <a:rPr lang="en-US" sz="1400"/>
              <a:t>Současná</a:t>
            </a:r>
            <a:r>
              <a:rPr lang="en-US" sz="1400"/>
              <a:t> </a:t>
            </a:r>
            <a:r>
              <a:rPr lang="en-US" sz="1400"/>
              <a:t>klimatická</a:t>
            </a:r>
            <a:r>
              <a:rPr lang="en-US" sz="1400"/>
              <a:t> </a:t>
            </a:r>
            <a:r>
              <a:rPr lang="en-US" sz="1400"/>
              <a:t>opatření</a:t>
            </a:r>
            <a:r>
              <a:rPr lang="en-US" sz="1400"/>
              <a:t> </a:t>
            </a:r>
            <a:r>
              <a:rPr lang="en-US" sz="1400"/>
              <a:t>vedou</a:t>
            </a:r>
            <a:r>
              <a:rPr lang="en-US" sz="1400"/>
              <a:t> </a:t>
            </a:r>
            <a:r>
              <a:rPr lang="en-US" sz="1400"/>
              <a:t>ke</a:t>
            </a:r>
            <a:r>
              <a:rPr lang="en-US" sz="1400"/>
              <a:t> </a:t>
            </a:r>
            <a:r>
              <a:rPr lang="en-US" sz="1400"/>
              <a:t>snížení</a:t>
            </a:r>
            <a:r>
              <a:rPr lang="en-US" sz="1400"/>
              <a:t> </a:t>
            </a:r>
            <a:r>
              <a:rPr lang="en-US" sz="1400"/>
              <a:t>emisí</a:t>
            </a:r>
            <a:r>
              <a:rPr lang="en-US" sz="1400"/>
              <a:t>, ale </a:t>
            </a:r>
            <a:r>
              <a:rPr lang="en-US" sz="1400"/>
              <a:t>nestačí</a:t>
            </a:r>
            <a:r>
              <a:rPr lang="en-US" sz="1400"/>
              <a:t> k </a:t>
            </a:r>
            <a:r>
              <a:rPr lang="en-US" sz="1400"/>
              <a:t>tomu</a:t>
            </a:r>
            <a:r>
              <a:rPr lang="en-US" sz="1400"/>
              <a:t>, aby </a:t>
            </a:r>
            <a:r>
              <a:rPr lang="en-US" sz="1400"/>
              <a:t>byl</a:t>
            </a:r>
            <a:r>
              <a:rPr lang="en-US" sz="1400"/>
              <a:t> </a:t>
            </a:r>
            <a:r>
              <a:rPr lang="en-US" sz="1400"/>
              <a:t>nárůst</a:t>
            </a:r>
            <a:r>
              <a:rPr lang="en-US" sz="1400"/>
              <a:t> </a:t>
            </a:r>
            <a:r>
              <a:rPr lang="en-US" sz="1400"/>
              <a:t>teplot</a:t>
            </a:r>
            <a:r>
              <a:rPr lang="en-US" sz="1400"/>
              <a:t> </a:t>
            </a:r>
            <a:r>
              <a:rPr lang="en-US" sz="1400"/>
              <a:t>udržen</a:t>
            </a:r>
            <a:r>
              <a:rPr lang="en-US" sz="1400"/>
              <a:t> pod 2 °C.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Globální</a:t>
            </a:r>
            <a:r>
              <a:rPr lang="en-US" sz="1400"/>
              <a:t> </a:t>
            </a:r>
            <a:r>
              <a:rPr lang="en-US" sz="1400"/>
              <a:t>rozdíly</a:t>
            </a:r>
            <a:r>
              <a:rPr lang="en-US" sz="1400"/>
              <a:t>: </a:t>
            </a:r>
            <a:r>
              <a:rPr lang="en-US" sz="1400"/>
              <a:t>Emise</a:t>
            </a:r>
            <a:r>
              <a:rPr lang="en-US" sz="1400"/>
              <a:t> se </a:t>
            </a:r>
            <a:r>
              <a:rPr lang="en-US" sz="1400"/>
              <a:t>výrazně</a:t>
            </a:r>
            <a:r>
              <a:rPr lang="en-US" sz="1400"/>
              <a:t> </a:t>
            </a:r>
            <a:r>
              <a:rPr lang="en-US" sz="1400"/>
              <a:t>liší</a:t>
            </a:r>
            <a:r>
              <a:rPr lang="en-US" sz="1400"/>
              <a:t> </a:t>
            </a:r>
            <a:r>
              <a:rPr lang="en-US" sz="1400"/>
              <a:t>mezi</a:t>
            </a:r>
            <a:r>
              <a:rPr lang="en-US" sz="1400"/>
              <a:t> </a:t>
            </a:r>
            <a:r>
              <a:rPr lang="en-US" sz="1400"/>
              <a:t>jednotlivými</a:t>
            </a:r>
            <a:r>
              <a:rPr lang="en-US" sz="1400"/>
              <a:t> </a:t>
            </a:r>
            <a:r>
              <a:rPr lang="en-US" sz="1400"/>
              <a:t>zeměmi</a:t>
            </a:r>
            <a:r>
              <a:rPr lang="en-US" sz="1400"/>
              <a:t> – </a:t>
            </a:r>
            <a:r>
              <a:rPr lang="en-US" sz="1400"/>
              <a:t>některé</a:t>
            </a:r>
            <a:r>
              <a:rPr lang="en-US" sz="1400"/>
              <a:t> z </a:t>
            </a:r>
            <a:r>
              <a:rPr lang="en-US" sz="1400"/>
              <a:t>nejbohatších</a:t>
            </a:r>
            <a:r>
              <a:rPr lang="en-US" sz="1400"/>
              <a:t> </a:t>
            </a:r>
            <a:r>
              <a:rPr lang="en-US" sz="1400"/>
              <a:t>zemí</a:t>
            </a:r>
            <a:r>
              <a:rPr lang="en-US" sz="1400"/>
              <a:t> </a:t>
            </a:r>
            <a:r>
              <a:rPr lang="en-US" sz="1400"/>
              <a:t>emitují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</a:t>
            </a:r>
            <a:r>
              <a:rPr lang="en-US" sz="1400"/>
              <a:t>osobu</a:t>
            </a:r>
            <a:r>
              <a:rPr lang="en-US" sz="1400"/>
              <a:t> </a:t>
            </a:r>
            <a:r>
              <a:rPr lang="en-US" sz="1400"/>
              <a:t>až</a:t>
            </a:r>
            <a:r>
              <a:rPr lang="en-US" sz="1400"/>
              <a:t> 100krát </a:t>
            </a:r>
            <a:r>
              <a:rPr lang="en-US" sz="1400"/>
              <a:t>více</a:t>
            </a:r>
            <a:r>
              <a:rPr lang="en-US" sz="1400"/>
              <a:t> </a:t>
            </a:r>
            <a:r>
              <a:rPr lang="en-US" sz="1400"/>
              <a:t>než</a:t>
            </a:r>
            <a:r>
              <a:rPr lang="en-US" sz="1400"/>
              <a:t> </a:t>
            </a:r>
            <a:r>
              <a:rPr lang="cs-CZ" sz="1400"/>
              <a:t>ty </a:t>
            </a:r>
            <a:r>
              <a:rPr lang="en-US" sz="1400"/>
              <a:t>nejchudší</a:t>
            </a:r>
            <a:r>
              <a:rPr lang="en-US" sz="14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Pozitivní</a:t>
            </a:r>
            <a:r>
              <a:rPr lang="en-US" sz="1400"/>
              <a:t> </a:t>
            </a:r>
            <a:r>
              <a:rPr lang="en-US" sz="1400"/>
              <a:t>vývoj</a:t>
            </a:r>
            <a:r>
              <a:rPr lang="en-US" sz="1400"/>
              <a:t>: </a:t>
            </a:r>
            <a:r>
              <a:rPr lang="en-US" sz="1400"/>
              <a:t>Mnohé</a:t>
            </a:r>
            <a:r>
              <a:rPr lang="en-US" sz="1400"/>
              <a:t> </a:t>
            </a:r>
            <a:r>
              <a:rPr lang="en-US" sz="1400"/>
              <a:t>země</a:t>
            </a:r>
            <a:r>
              <a:rPr lang="en-US" sz="1400"/>
              <a:t> </a:t>
            </a:r>
            <a:r>
              <a:rPr lang="en-US" sz="1400"/>
              <a:t>snížily</a:t>
            </a:r>
            <a:r>
              <a:rPr lang="en-US" sz="1400"/>
              <a:t> </a:t>
            </a:r>
            <a:r>
              <a:rPr lang="en-US" sz="1400"/>
              <a:t>své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 CO₂. </a:t>
            </a:r>
            <a:r>
              <a:rPr lang="en-US" sz="1400"/>
              <a:t>Například</a:t>
            </a:r>
            <a:r>
              <a:rPr lang="en-US" sz="1400"/>
              <a:t> </a:t>
            </a:r>
            <a:r>
              <a:rPr lang="en-US" sz="1400"/>
              <a:t>domácí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 </a:t>
            </a:r>
            <a:r>
              <a:rPr lang="en-US" sz="1400"/>
              <a:t>ve</a:t>
            </a:r>
            <a:r>
              <a:rPr lang="en-US" sz="1400"/>
              <a:t> </a:t>
            </a:r>
            <a:r>
              <a:rPr lang="en-US" sz="1400"/>
              <a:t>Velké</a:t>
            </a:r>
            <a:r>
              <a:rPr lang="en-US" sz="1400"/>
              <a:t> Británii se od </a:t>
            </a:r>
            <a:r>
              <a:rPr lang="en-US" sz="1400"/>
              <a:t>roku</a:t>
            </a:r>
            <a:r>
              <a:rPr lang="en-US" sz="1400"/>
              <a:t> 1970 </a:t>
            </a:r>
            <a:r>
              <a:rPr lang="en-US" sz="1400"/>
              <a:t>přibližně</a:t>
            </a:r>
            <a:r>
              <a:rPr lang="en-US" sz="1400"/>
              <a:t> </a:t>
            </a:r>
            <a:r>
              <a:rPr lang="en-US" sz="1400"/>
              <a:t>snížily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</a:t>
            </a:r>
            <a:r>
              <a:rPr lang="en-US" sz="1400"/>
              <a:t>polovinu</a:t>
            </a:r>
            <a:r>
              <a:rPr lang="en-US" sz="1400"/>
              <a:t> a </a:t>
            </a:r>
            <a:r>
              <a:rPr lang="en-US" sz="1400"/>
              <a:t>emise</a:t>
            </a:r>
            <a:r>
              <a:rPr lang="en-US" sz="1400"/>
              <a:t> v </a:t>
            </a:r>
            <a:r>
              <a:rPr lang="en-US" sz="1400"/>
              <a:t>Evropské</a:t>
            </a:r>
            <a:r>
              <a:rPr lang="en-US" sz="1400"/>
              <a:t> </a:t>
            </a:r>
            <a:r>
              <a:rPr lang="en-US" sz="1400"/>
              <a:t>unii</a:t>
            </a:r>
            <a:r>
              <a:rPr lang="en-US" sz="1400"/>
              <a:t> </a:t>
            </a:r>
            <a:r>
              <a:rPr lang="en-US" sz="1400"/>
              <a:t>klesly</a:t>
            </a:r>
            <a:r>
              <a:rPr lang="en-US" sz="1400"/>
              <a:t> o </a:t>
            </a:r>
            <a:r>
              <a:rPr lang="en-US" sz="1400"/>
              <a:t>více</a:t>
            </a:r>
            <a:r>
              <a:rPr lang="en-US" sz="1400"/>
              <a:t> </a:t>
            </a:r>
            <a:r>
              <a:rPr lang="en-US" sz="1400"/>
              <a:t>než</a:t>
            </a:r>
            <a:r>
              <a:rPr lang="en-US" sz="1400"/>
              <a:t> </a:t>
            </a:r>
            <a:r>
              <a:rPr lang="en-US" sz="1400"/>
              <a:t>čtvrtinu</a:t>
            </a:r>
            <a:r>
              <a:rPr lang="en-US" sz="1400"/>
              <a:t>.</a:t>
            </a:r>
            <a:endParaRPr/>
          </a:p>
        </p:txBody>
      </p:sp>
      <p:sp>
        <p:nvSpPr>
          <p:cNvPr id="1703793336" name="Google Shape;261;p16"/>
          <p:cNvSpPr/>
          <p:nvPr/>
        </p:nvSpPr>
        <p:spPr bwMode="auto">
          <a:xfrm>
            <a:off x="0" y="4871547"/>
            <a:ext cx="222368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Our World in Data,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0748167" name="Google Shape;267;p1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4932961" name="Google Shape;268;p17"/>
          <p:cNvSpPr/>
          <p:nvPr/>
        </p:nvSpPr>
        <p:spPr bwMode="auto">
          <a:xfrm>
            <a:off x="296866" y="443177"/>
            <a:ext cx="8603428" cy="233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Mitiga</a:t>
            </a:r>
            <a:r>
              <a:rPr lang="en-US" sz="2000" b="1">
                <a:latin typeface="Trebuchet MS"/>
                <a:ea typeface="Trebuchet MS"/>
                <a:cs typeface="Trebuchet MS"/>
              </a:rPr>
              <a:t>ce</a:t>
            </a:r>
            <a:endParaRPr sz="20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accent5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„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Zmírňování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znamená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množství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</a:t>
            </a:r>
            <a:r>
              <a:rPr lang="cs-CZ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chycuj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ících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dostávají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atmosféry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To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omezení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hlavních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elektrárny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továrny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automobily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cs-CZ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 l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esy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oceány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pohlcují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ukládají</a:t>
            </a:r>
            <a:r>
              <a:rPr lang="cs-CZ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tyto plyny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proto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důležitou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součástí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K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dosažení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přispěl</a:t>
            </a:r>
            <a:r>
              <a:rPr lang="en-US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en-US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účinnosti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strukturální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hospodářství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Nyní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stanoveny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ambicióznější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snížení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55 %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oproti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úrovni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1990 do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2030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dosažení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neutrality do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2050.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97328463" name="Google Shape;269;p17"/>
          <p:cNvSpPr/>
          <p:nvPr/>
        </p:nvSpPr>
        <p:spPr bwMode="auto">
          <a:xfrm>
            <a:off x="776551" y="2903583"/>
            <a:ext cx="221398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6%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celosvětových emisí</a:t>
            </a:r>
            <a:endParaRPr sz="1400" b="1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produkuje Evropská unie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8530380" name="Google Shape;270;p17"/>
          <p:cNvSpPr/>
          <p:nvPr/>
        </p:nvSpPr>
        <p:spPr bwMode="auto">
          <a:xfrm>
            <a:off x="3253675" y="2903583"/>
            <a:ext cx="2213986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37%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snížení emisí v EU -  dosaženo v roce 2023</a:t>
            </a: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ve srovnání s úrovní z roku 1990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3467802" name="Google Shape;271;p17"/>
          <p:cNvSpPr/>
          <p:nvPr/>
        </p:nvSpPr>
        <p:spPr bwMode="auto">
          <a:xfrm>
            <a:off x="5730800" y="2903583"/>
            <a:ext cx="2213986" cy="141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55%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je cíl EU 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pro snížení emisí 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do</a:t>
            </a: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roku 2030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ve srovnání s úrovní z roku 1990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70880743" name="Google Shape;272;p17"/>
          <p:cNvSpPr/>
          <p:nvPr/>
        </p:nvSpPr>
        <p:spPr bwMode="auto">
          <a:xfrm>
            <a:off x="0" y="4871547"/>
            <a:ext cx="312297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Environmental Agency, 2025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25683048" name="Google Shape;278;p18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572001" y="246221"/>
            <a:ext cx="4572000" cy="4897278"/>
          </a:xfrm>
          <a:prstGeom prst="rect">
            <a:avLst/>
          </a:prstGeom>
          <a:noFill/>
          <a:ln>
            <a:noFill/>
          </a:ln>
        </p:spPr>
      </p:pic>
      <p:sp>
        <p:nvSpPr>
          <p:cNvPr id="1258051775" name="Google Shape;279;p1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    			                                                                             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44571" name="Google Shape;280;p18"/>
          <p:cNvSpPr/>
          <p:nvPr/>
        </p:nvSpPr>
        <p:spPr bwMode="auto">
          <a:xfrm>
            <a:off x="296866" y="286760"/>
            <a:ext cx="4275134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Adapta</a:t>
            </a:r>
            <a:r>
              <a:rPr lang="en-US" sz="2000" b="1">
                <a:latin typeface="Trebuchet MS"/>
                <a:ea typeface="Trebuchet MS"/>
                <a:cs typeface="Trebuchet MS"/>
              </a:rPr>
              <a:t>ce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chemeClr val="dk1"/>
                </a:solidFill>
              </a:rPr>
              <a:t>„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Adaptace na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znamená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podniknout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kroky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přípravě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přizpůsobení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jak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současným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předpokládaným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budoucím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US" sz="1200">
                <a:solidFill>
                  <a:schemeClr val="dk1"/>
                </a:solidFill>
              </a:rPr>
              <a:t>“</a:t>
            </a:r>
            <a:endParaRPr sz="16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898723346" name="Google Shape;281;p18"/>
          <p:cNvCxnSpPr/>
          <p:nvPr/>
        </p:nvCxnSpPr>
        <p:spPr bwMode="auto">
          <a:xfrm>
            <a:off x="2392019" y="2256404"/>
            <a:ext cx="2252173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36355484" name="Google Shape;282;p18"/>
          <p:cNvSpPr/>
          <p:nvPr/>
        </p:nvSpPr>
        <p:spPr bwMode="auto">
          <a:xfrm>
            <a:off x="2475935" y="2282146"/>
            <a:ext cx="2045906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vropská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komise</a:t>
            </a:r>
            <a:endParaRPr sz="15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65539346" name="Google Shape;283;p18"/>
          <p:cNvSpPr txBox="1"/>
          <p:nvPr/>
        </p:nvSpPr>
        <p:spPr bwMode="auto">
          <a:xfrm>
            <a:off x="702030" y="2694859"/>
            <a:ext cx="37521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⮚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 na ochranu lidí, přírody a ekonomiky před nepříznivými dopady, jako je budování protipovodňových opatření, vývoj plodin odolných vůči suchu nebo úprava stavebních předpisů tak, aby stavby odolaly extrémnímu počasí.</a:t>
            </a:r>
            <a:endParaRPr sz="2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77100307" name="Google Shape;284;p18"/>
          <p:cNvSpPr txBox="1"/>
          <p:nvPr/>
        </p:nvSpPr>
        <p:spPr bwMode="auto">
          <a:xfrm>
            <a:off x="0" y="4856740"/>
            <a:ext cx="434175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n.d.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84412511" name="Google Shape;285;p18"/>
          <p:cNvSpPr/>
          <p:nvPr/>
        </p:nvSpPr>
        <p:spPr bwMode="auto">
          <a:xfrm>
            <a:off x="4513077" y="246220"/>
            <a:ext cx="3457443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26000">
                <a:srgbClr val="FFFFFF"/>
              </a:gs>
              <a:gs pos="60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99711448" name="Google Shape;291;p19" descr="Obsah obrázku venku, obloha, budova, mrak&#10;&#10;Obsah vygenerovaný umělou inteligencí může být nesprávný."/>
          <p:cNvPicPr/>
          <p:nvPr/>
        </p:nvPicPr>
        <p:blipFill rotWithShape="1">
          <a:blip r:embed="rId3">
            <a:alphaModFix amt="32000"/>
          </a:blip>
          <a:stretch/>
        </p:blipFill>
        <p:spPr bwMode="auto">
          <a:xfrm>
            <a:off x="0" y="254650"/>
            <a:ext cx="9144000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1954456787" name="Google Shape;292;p1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3346952" name="Google Shape;293;p19"/>
          <p:cNvSpPr/>
          <p:nvPr/>
        </p:nvSpPr>
        <p:spPr bwMode="auto">
          <a:xfrm>
            <a:off x="296866" y="443177"/>
            <a:ext cx="8603428" cy="360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 jsou zodpovědné za 35 % emisí skleníkových plynů v EU a 42 % spotřeby energie.</a:t>
            </a:r>
            <a:endParaRPr sz="19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Stavebnictví je největším spotřebitelem surovin v EU a produkuje největší objem odpadu podle hmotnosti.</a:t>
            </a:r>
            <a:endParaRPr sz="19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Stávající budovy musí být renovovány, aby splnily klimatické cíle EU; nové budovy by měly být od roku 2030 bezemisní.</a:t>
            </a:r>
            <a:endParaRPr sz="16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 jsou stále více vystaveny klimatickým rizikům, jako jsou vlny veder, povodně a bouře, což zdůrazňuje potřebu klimaticky odolného návrhu.</a:t>
            </a:r>
            <a:endParaRPr sz="19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83977300" name="Google Shape;294;p19"/>
          <p:cNvSpPr txBox="1"/>
          <p:nvPr/>
        </p:nvSpPr>
        <p:spPr bwMode="auto">
          <a:xfrm>
            <a:off x="0" y="4881890"/>
            <a:ext cx="516696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Environment Agency, 2024;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5" tooltip=""/>
              </a:rPr>
              <a:t> European Council, 2024</a:t>
            </a:r>
            <a:endParaRPr sz="1100" b="0" i="0" u="sng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78513386" name="Google Shape;300;p20" descr="Obsah obrázku venku, rostlina, strom, obloha&#10;&#10;Obsah vygenerovaný umělou inteligencí může být nesprávný."/>
          <p:cNvPicPr/>
          <p:nvPr/>
        </p:nvPicPr>
        <p:blipFill rotWithShape="1">
          <a:blip r:embed="rId3">
            <a:alphaModFix amt="32000"/>
          </a:blip>
          <a:stretch/>
        </p:blipFill>
        <p:spPr bwMode="auto">
          <a:xfrm>
            <a:off x="0" y="16858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4072328" name="Google Shape;301;p2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631928" name="Google Shape;302;p20"/>
          <p:cNvSpPr/>
          <p:nvPr/>
        </p:nvSpPr>
        <p:spPr bwMode="auto">
          <a:xfrm>
            <a:off x="2528502" y="1002089"/>
            <a:ext cx="4086996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Klima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&amp; </a:t>
            </a:r>
            <a:r>
              <a:rPr lang="en-US" sz="2000" b="1">
                <a:latin typeface="Trebuchet MS"/>
                <a:ea typeface="Trebuchet MS"/>
                <a:cs typeface="Trebuchet MS"/>
              </a:rPr>
              <a:t>města</a:t>
            </a: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 koncentrací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ých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ale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chytrý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urbanismus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plochy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infrastruktura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nich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učinit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hnací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sílu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16681337" name="Google Shape;303;p20"/>
          <p:cNvSpPr txBox="1"/>
          <p:nvPr/>
        </p:nvSpPr>
        <p:spPr bwMode="auto">
          <a:xfrm>
            <a:off x="0" y="4881890"/>
            <a:ext cx="283333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2025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8624650" name="Google Shape;309;p2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80219304" name="Google Shape;310;p21"/>
          <p:cNvSpPr/>
          <p:nvPr/>
        </p:nvSpPr>
        <p:spPr bwMode="auto">
          <a:xfrm>
            <a:off x="296866" y="443177"/>
            <a:ext cx="8603428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accent5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Evropsk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Směrnice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o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energetické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náročnosti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budov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pomáhá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zvyšovat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energetickou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efektivitu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budov</a:t>
            </a:r>
            <a:r>
              <a:rPr lang="en-US" sz="1100">
                <a:solidFill>
                  <a:schemeClr val="dk1"/>
                </a:solidFill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Stanovuje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pravidla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spotřeby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znečištění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vytvořit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2050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téměř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bezemisní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fond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čímž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přispívá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boji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proti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zároveň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domovy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pracoviště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čistšími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zdravějšími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dostupnějšími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152583" name="Google Shape;311;p21"/>
          <p:cNvSpPr/>
          <p:nvPr/>
        </p:nvSpPr>
        <p:spPr bwMode="auto">
          <a:xfrm>
            <a:off x="296866" y="2952072"/>
            <a:ext cx="2826105" cy="1123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přibližně</a:t>
            </a:r>
            <a:r>
              <a:rPr lang="en-US" sz="39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40 %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energie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spotřebované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v EU se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využívá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v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budovách</a:t>
            </a:r>
            <a:endParaRPr b="1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48764601" name="Google Shape;312;p21"/>
          <p:cNvSpPr/>
          <p:nvPr/>
        </p:nvSpPr>
        <p:spPr bwMode="auto">
          <a:xfrm>
            <a:off x="3181483" y="2903583"/>
            <a:ext cx="2213986" cy="141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více</a:t>
            </a: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než</a:t>
            </a:r>
            <a:r>
              <a:rPr lang="en-US" sz="36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39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1/3</a:t>
            </a:r>
            <a:endParaRPr sz="3900" b="0" i="0" u="none" strike="noStrike" cap="none">
              <a:solidFill>
                <a:schemeClr val="accent4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emisí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skleníkových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plynů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souvisejících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s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energií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endParaRPr lang="cs-CZ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v EU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pochází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z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budov</a:t>
            </a:r>
            <a:endParaRPr sz="1400" b="1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197192325" name="Google Shape;313;p21"/>
          <p:cNvSpPr/>
          <p:nvPr/>
        </p:nvSpPr>
        <p:spPr bwMode="auto">
          <a:xfrm>
            <a:off x="5730800" y="2903583"/>
            <a:ext cx="2213986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en-US" sz="30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+/- </a:t>
            </a:r>
            <a:r>
              <a:rPr lang="en-US" sz="39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80 %</a:t>
            </a:r>
            <a:endParaRPr sz="3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energie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spotřebované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v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domácnostech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EU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připadá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na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vytápění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,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chlazení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a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ohřev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vody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25276090" name="Google Shape;314;p21"/>
          <p:cNvSpPr txBox="1"/>
          <p:nvPr/>
        </p:nvSpPr>
        <p:spPr bwMode="auto">
          <a:xfrm>
            <a:off x="0" y="4881890"/>
            <a:ext cx="273808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2025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48812627" name="Google Shape;315;p21"/>
          <p:cNvSpPr/>
          <p:nvPr/>
        </p:nvSpPr>
        <p:spPr bwMode="auto">
          <a:xfrm>
            <a:off x="296866" y="443177"/>
            <a:ext cx="860342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Spotřeba energie v budovách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204598" name="Google Shape;321;p2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3989160" name="Google Shape;322;p22"/>
          <p:cNvSpPr/>
          <p:nvPr/>
        </p:nvSpPr>
        <p:spPr bwMode="auto">
          <a:xfrm>
            <a:off x="296866" y="443177"/>
            <a:ext cx="860342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Principy cirkulární ekonomiky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1962386" name="Google Shape;323;p22"/>
          <p:cNvSpPr txBox="1"/>
          <p:nvPr/>
        </p:nvSpPr>
        <p:spPr bwMode="auto">
          <a:xfrm>
            <a:off x="0" y="4866500"/>
            <a:ext cx="669142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1155CC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; European Environmental Agency, 2025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82697660" name="Google Shape;324;p22"/>
          <p:cNvSpPr txBox="1"/>
          <p:nvPr/>
        </p:nvSpPr>
        <p:spPr bwMode="auto">
          <a:xfrm>
            <a:off x="296866" y="1108936"/>
            <a:ext cx="46353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demoliční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tvoří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necelou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třetinu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celkové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produkce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EU.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snížení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tohoto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objemu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EU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postupy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opětovného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recyklace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Staré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výrobky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znovu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prodávány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opravovány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Biologický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přeměňuje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hnojivo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bioplyn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Elektronika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poskytuje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kovy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výrobu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nových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zařízení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(40 % z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celkového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objemu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díky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novým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technologiím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lépe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recykluje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přičemž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z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něj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získává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nejen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beton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ale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plasty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dřevo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izolační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materiály</a:t>
            </a:r>
            <a:r>
              <a:rPr lang="cs-CZ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992266811" name="Picture 2"/>
          <p:cNvPicPr>
            <a:picLocks noChangeAspect="1" noChangeArrowheads="1"/>
          </p:cNvPicPr>
          <p:nvPr/>
        </p:nvPicPr>
        <p:blipFill rotWithShape="1">
          <a:blip r:embed="rId5"/>
          <a:stretch/>
        </p:blipFill>
        <p:spPr bwMode="auto">
          <a:xfrm>
            <a:off x="5063836" y="246221"/>
            <a:ext cx="4092978" cy="491521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3107467" name="Google Shape;331;p23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4169048" name="Google Shape;332;p23"/>
          <p:cNvSpPr txBox="1"/>
          <p:nvPr/>
        </p:nvSpPr>
        <p:spPr bwMode="auto">
          <a:xfrm>
            <a:off x="0" y="4881890"/>
            <a:ext cx="249090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Source: European Commission, n.d.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730783343" name="Google Shape;333;p23" descr="A building with trees in front of it&#10;&#10;AI-generated content may be incorrect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465618" y="245087"/>
            <a:ext cx="3673810" cy="48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39781926" name="Google Shape;334;p23"/>
          <p:cNvSpPr/>
          <p:nvPr/>
        </p:nvSpPr>
        <p:spPr bwMode="auto">
          <a:xfrm>
            <a:off x="4819650" y="245088"/>
            <a:ext cx="4324350" cy="4966552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4589235" name="Google Shape;335;p23"/>
          <p:cNvSpPr txBox="1"/>
          <p:nvPr/>
        </p:nvSpPr>
        <p:spPr bwMode="auto">
          <a:xfrm>
            <a:off x="323850" y="1040243"/>
            <a:ext cx="5654386" cy="3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  <a:defRPr/>
            </a:pPr>
            <a:r>
              <a:rPr lang="cs-CZ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Přírodě blízká řešení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(NBS)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využívají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</a:t>
            </a:r>
            <a:r>
              <a:rPr lang="cs-CZ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environmentálních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výzev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růst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povodně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úbytek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biodiverzity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Zároveň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přinášejí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ekonomické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přínosy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Příklady</a:t>
            </a: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latin typeface="Trebuchet MS"/>
                <a:ea typeface="Trebuchet MS"/>
                <a:cs typeface="Trebuchet MS"/>
              </a:rPr>
              <a:t>zahrnují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2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parky pro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ochlazování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zlepšení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zdraví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mokřady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lesy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povodní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ukládání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uhlíku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vodní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čistší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vodu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EU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NBS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financování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výzkumu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politik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</a:t>
            </a:r>
            <a:r>
              <a:rPr lang="cs-CZ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EU Green Deal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and </a:t>
            </a:r>
            <a:r>
              <a:rPr lang="en-US" sz="15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6" tooltip=""/>
              </a:rPr>
              <a:t>Biodiversity Strategy 2030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— s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vytvářet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zdravější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odolnější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komunity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 b="0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Přístup</a:t>
            </a:r>
            <a:r>
              <a:rPr lang="en-US" sz="1500" i="1" u="sng">
                <a:latin typeface="Trebuchet MS"/>
                <a:ea typeface="Trebuchet MS"/>
                <a:cs typeface="Trebuchet MS"/>
                <a:hlinkClick r:id="rId7" tooltip=""/>
              </a:rPr>
              <a:t> do </a:t>
            </a:r>
            <a:r>
              <a:rPr lang="en-US" sz="1500" b="1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OPPLA</a:t>
            </a:r>
            <a:r>
              <a:rPr lang="en-US" sz="1500" b="0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 </a:t>
            </a:r>
            <a:r>
              <a:rPr lang="en-US" sz="1500" b="0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datab</a:t>
            </a:r>
            <a:r>
              <a:rPr lang="en-US" sz="1500" i="1" u="sng">
                <a:latin typeface="Trebuchet MS"/>
                <a:ea typeface="Trebuchet MS"/>
                <a:cs typeface="Trebuchet MS"/>
                <a:hlinkClick r:id="rId7" tooltip=""/>
              </a:rPr>
              <a:t>áze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 s 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příklady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dobré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praxe</a:t>
            </a:r>
            <a:endParaRPr sz="1500" b="0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61072036" name="Google Shape;336;p23"/>
          <p:cNvSpPr/>
          <p:nvPr/>
        </p:nvSpPr>
        <p:spPr bwMode="auto">
          <a:xfrm>
            <a:off x="296866" y="443177"/>
            <a:ext cx="860342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Přírodě blízká řešení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(NBS)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5442697" name="Google Shape;342;p2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8330740" name="Google Shape;343;p24"/>
          <p:cNvSpPr txBox="1"/>
          <p:nvPr/>
        </p:nvSpPr>
        <p:spPr bwMode="auto">
          <a:xfrm>
            <a:off x="0" y="4881890"/>
            <a:ext cx="416329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2030 Palette, n.d.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123002381" name="Google Shape;344;p24" descr="15 Minute City – 2030 Palette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231535" y="1155830"/>
            <a:ext cx="4966930" cy="3726060"/>
          </a:xfrm>
          <a:prstGeom prst="rect">
            <a:avLst/>
          </a:prstGeom>
          <a:noFill/>
          <a:ln>
            <a:noFill/>
          </a:ln>
        </p:spPr>
      </p:pic>
      <p:sp>
        <p:nvSpPr>
          <p:cNvPr id="1895369967" name="Google Shape;345;p24"/>
          <p:cNvSpPr txBox="1"/>
          <p:nvPr/>
        </p:nvSpPr>
        <p:spPr bwMode="auto">
          <a:xfrm>
            <a:off x="296866" y="1155830"/>
            <a:ext cx="300060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15minutové město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urbanistický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model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mají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obyvatelé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přístup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většině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každodenních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potřeb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krátké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docházkové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dojezdové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vzdálenosti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kole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od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domova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což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aktivní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mobilitu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veřejné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sousedské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vazby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udržitelný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rozvoj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5130943" name="Google Shape;346;p24"/>
          <p:cNvSpPr/>
          <p:nvPr/>
        </p:nvSpPr>
        <p:spPr bwMode="auto">
          <a:xfrm>
            <a:off x="296866" y="443177"/>
            <a:ext cx="860342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15minutové město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9554485" name="Google Shape;352;p2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3687452" name="Google Shape;353;p25"/>
          <p:cNvSpPr txBox="1"/>
          <p:nvPr/>
        </p:nvSpPr>
        <p:spPr bwMode="auto">
          <a:xfrm>
            <a:off x="296865" y="1039262"/>
            <a:ext cx="839700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r>
              <a:rPr lang="cs-CZ" sz="1300" b="1">
                <a:latin typeface="Trebuchet MS"/>
                <a:ea typeface="Trebuchet MS"/>
                <a:cs typeface="Trebuchet MS"/>
              </a:rPr>
              <a:t>1. </a:t>
            </a:r>
            <a:r>
              <a:rPr lang="en-US" sz="1300" b="1">
                <a:latin typeface="Trebuchet MS"/>
                <a:ea typeface="Trebuchet MS"/>
                <a:cs typeface="Trebuchet MS"/>
              </a:rPr>
              <a:t>Blízkost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Přístup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základním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službám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vybavenosti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rámci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5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minut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chůze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(~400 m):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místní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obchody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služby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školy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veřejné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parky a </a:t>
            </a:r>
            <a:r>
              <a:rPr lang="cs-CZ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církevní místa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minut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chůze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(~1 200 m):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městská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centra s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lékárnami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obchody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veřejnými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školami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středně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velkými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zaměstnavateli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300">
                <a:latin typeface="Trebuchet MS"/>
                <a:ea typeface="Trebuchet MS"/>
                <a:cs typeface="Trebuchet MS"/>
              </a:rPr>
              <a:t>hromadnou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dopravou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minut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jízdy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kole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(~5 km):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nemocnice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univerzity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kulturní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zařízení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velcí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zaměstnavatelé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regionální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parky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endParaRPr lang="cs-CZ" sz="1300">
              <a:latin typeface="Trebuchet MS"/>
              <a:ea typeface="Trebuchet MS"/>
              <a:cs typeface="Trebuchet MS"/>
            </a:endParaRPr>
          </a:p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r>
              <a:rPr lang="cs-CZ" sz="1300" b="1">
                <a:latin typeface="Trebuchet MS"/>
                <a:ea typeface="Trebuchet MS"/>
                <a:cs typeface="Trebuchet MS"/>
              </a:rPr>
              <a:t>2. </a:t>
            </a:r>
            <a:r>
              <a:rPr lang="en-US" sz="1300" b="1">
                <a:latin typeface="Trebuchet MS"/>
                <a:ea typeface="Trebuchet MS"/>
                <a:cs typeface="Trebuchet MS"/>
              </a:rPr>
              <a:t>Hustota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pěší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dostupnosti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kompaktní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struktury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1 000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bytových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jednotek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okruhu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400 m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9 000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bytových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jednotek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okruhu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1 200 m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145 000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bytových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jednotek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okruhu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5 km.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r>
              <a:rPr lang="cs-CZ" sz="1300" b="1">
                <a:latin typeface="Trebuchet MS"/>
                <a:ea typeface="Trebuchet MS"/>
                <a:cs typeface="Trebuchet MS"/>
              </a:rPr>
              <a:t>3. </a:t>
            </a:r>
            <a:r>
              <a:rPr lang="en-US" sz="1300" b="1">
                <a:latin typeface="Trebuchet MS"/>
                <a:ea typeface="Trebuchet MS"/>
                <a:cs typeface="Trebuchet MS"/>
              </a:rPr>
              <a:t>Diverzita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Smíšené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území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široká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škála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typů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bydlení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inkluze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ekonomické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rozmanitosti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2944866" name="Google Shape;354;p25"/>
          <p:cNvSpPr txBox="1"/>
          <p:nvPr/>
        </p:nvSpPr>
        <p:spPr bwMode="auto">
          <a:xfrm>
            <a:off x="0" y="4881890"/>
            <a:ext cx="416329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r>
              <a:rPr lang="en-US" sz="11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and 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2030 Palette, n.d.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60486824" name="Google Shape;355;p25"/>
          <p:cNvSpPr/>
          <p:nvPr/>
        </p:nvSpPr>
        <p:spPr bwMode="auto">
          <a:xfrm>
            <a:off x="296866" y="443177"/>
            <a:ext cx="860342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15minutové město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–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principy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9243424" name="Google Shape;361;p26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60361226" name="Google Shape;362;p26" descr="Chapter 13: Europe | Climate Change 2022: Impacts, Adaptation and  Vulnerability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1172373" y="417803"/>
            <a:ext cx="6799253" cy="4493083"/>
          </a:xfrm>
          <a:prstGeom prst="rect">
            <a:avLst/>
          </a:prstGeom>
          <a:noFill/>
          <a:ln>
            <a:noFill/>
          </a:ln>
        </p:spPr>
      </p:pic>
      <p:sp>
        <p:nvSpPr>
          <p:cNvPr id="165998356" name="Google Shape;363;p26"/>
          <p:cNvSpPr txBox="1"/>
          <p:nvPr/>
        </p:nvSpPr>
        <p:spPr bwMode="auto">
          <a:xfrm>
            <a:off x="0" y="4885225"/>
            <a:ext cx="8059115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IPCC, 2022</a:t>
            </a:r>
            <a:endParaRPr sz="105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29015415" name="Google Shape;369;p27" descr="Obsah obrázku oblečení, Lidská tvář, osoba, muž&#10;&#10;Obsah vygenerovaný umělou inteligencí může být nesprávný."/>
          <p:cNvPicPr/>
          <p:nvPr/>
        </p:nvPicPr>
        <p:blipFill rotWithShape="1">
          <a:blip r:embed="rId3">
            <a:alphaModFix amt="45000"/>
          </a:blip>
          <a:srcRect l="0" t="0" r="0" b="-938"/>
          <a:stretch/>
        </p:blipFill>
        <p:spPr bwMode="auto">
          <a:xfrm>
            <a:off x="6045958" y="236068"/>
            <a:ext cx="3098042" cy="496844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</p:pic>
      <p:sp>
        <p:nvSpPr>
          <p:cNvPr id="1318011850" name="Google Shape;370;p27"/>
          <p:cNvSpPr txBox="1">
            <a:spLocks noGrp="1"/>
          </p:cNvSpPr>
          <p:nvPr>
            <p:ph type="body" idx="1"/>
          </p:nvPr>
        </p:nvSpPr>
        <p:spPr bwMode="auto">
          <a:xfrm>
            <a:off x="296875" y="1111625"/>
            <a:ext cx="5696100" cy="43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/>
              <a:t>Některé skupiny jsou vůči dopadům změny klimatu zranitelnější z důvodu sociálních, ekonomických a geografických faktorů: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 b="1"/>
              <a:t>Věk: </a:t>
            </a:r>
            <a:r>
              <a:rPr lang="en-US" sz="1600"/>
              <a:t>Starší lidé a děti jsou citlivější na extrémní teploty a zdravotní rizika.</a:t>
            </a:r>
            <a:endParaRPr/>
          </a:p>
          <a:p>
            <a:pPr marL="457200" lvl="0" indent="-1168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 b="1"/>
              <a:t>Příjem:</a:t>
            </a:r>
            <a:r>
              <a:rPr lang="en-US" sz="1600"/>
              <a:t> Komunity s nízkými příjmy často žijí v oblastech s vyšší expozicí environmentálním hrozbám a mají omezené zdroje a možnosti se přizpůsobit.</a:t>
            </a:r>
            <a:endParaRPr/>
          </a:p>
          <a:p>
            <a:pPr marL="457200" lvl="0" indent="-1168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 b="1"/>
              <a:t>Geografie: </a:t>
            </a:r>
            <a:r>
              <a:rPr lang="en-US" sz="1600"/>
              <a:t>Regiony, jako je východní a jižní Evropa, stejně jako odlehlé nebo venkovské oblasti, mohou čelit větším klimatickým rizikům a mít nižší adaptační kapacitu.</a:t>
            </a:r>
            <a:endParaRPr sz="1600"/>
          </a:p>
          <a:p>
            <a:pPr marL="457200" lvl="0" indent="-1168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1231525140" name="Google Shape;371;p27"/>
          <p:cNvSpPr txBox="1"/>
          <p:nvPr/>
        </p:nvSpPr>
        <p:spPr bwMode="auto">
          <a:xfrm>
            <a:off x="-28575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4955520" name="Google Shape;372;p27"/>
          <p:cNvSpPr/>
          <p:nvPr/>
        </p:nvSpPr>
        <p:spPr bwMode="auto">
          <a:xfrm>
            <a:off x="5876731" y="271683"/>
            <a:ext cx="3436500" cy="4897200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002715" name="Google Shape;373;p27"/>
          <p:cNvSpPr txBox="1"/>
          <p:nvPr/>
        </p:nvSpPr>
        <p:spPr bwMode="auto">
          <a:xfrm>
            <a:off x="1" y="4885225"/>
            <a:ext cx="165038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EEA, </a:t>
            </a: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2024</a:t>
            </a:r>
            <a:endParaRPr sz="105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93405260" name="Google Shape;374;p27"/>
          <p:cNvSpPr/>
          <p:nvPr/>
        </p:nvSpPr>
        <p:spPr bwMode="auto">
          <a:xfrm>
            <a:off x="296865" y="443176"/>
            <a:ext cx="8604147" cy="39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Sociální zranitelnost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51664819" name="Google Shape;380;p28" descr="Obsah obrázku rostlina, květináč, domácnost, bylinky&#10;&#10;Obsah vygenerovaný umělou inteligencí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588000" y="246221"/>
            <a:ext cx="3562352" cy="48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193245" name="Google Shape;381;p28"/>
          <p:cNvSpPr txBox="1">
            <a:spLocks noGrp="1"/>
          </p:cNvSpPr>
          <p:nvPr>
            <p:ph type="body" idx="1"/>
          </p:nvPr>
        </p:nvSpPr>
        <p:spPr bwMode="auto">
          <a:xfrm>
            <a:off x="296865" y="1463872"/>
            <a:ext cx="52911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b="1"/>
              <a:t>Nečinnost</a:t>
            </a:r>
            <a:r>
              <a:rPr lang="en-US" sz="1400"/>
              <a:t> v </a:t>
            </a:r>
            <a:r>
              <a:rPr lang="en-US" sz="1400"/>
              <a:t>oblasti</a:t>
            </a:r>
            <a:r>
              <a:rPr lang="en-US" sz="1400"/>
              <a:t> </a:t>
            </a:r>
            <a:r>
              <a:rPr lang="en-US" sz="1400"/>
              <a:t>změny</a:t>
            </a:r>
            <a:r>
              <a:rPr lang="en-US" sz="1400"/>
              <a:t> </a:t>
            </a:r>
            <a:r>
              <a:rPr lang="en-US" sz="1400"/>
              <a:t>klimatu</a:t>
            </a:r>
            <a:r>
              <a:rPr lang="en-US" sz="1400"/>
              <a:t> </a:t>
            </a:r>
            <a:r>
              <a:rPr lang="en-US" sz="1400"/>
              <a:t>vede</a:t>
            </a:r>
            <a:r>
              <a:rPr lang="en-US" sz="1400"/>
              <a:t> k </a:t>
            </a:r>
            <a:r>
              <a:rPr lang="en-US" sz="1400"/>
              <a:t>rostoucím</a:t>
            </a:r>
            <a:r>
              <a:rPr lang="en-US" sz="1400"/>
              <a:t> </a:t>
            </a:r>
            <a:r>
              <a:rPr lang="en-US" sz="1400"/>
              <a:t>ekonomickým</a:t>
            </a:r>
            <a:r>
              <a:rPr lang="en-US" sz="1400"/>
              <a:t> </a:t>
            </a:r>
            <a:r>
              <a:rPr lang="en-US" sz="1400"/>
              <a:t>ztrátám</a:t>
            </a:r>
            <a:r>
              <a:rPr lang="en-US" sz="1400"/>
              <a:t> </a:t>
            </a:r>
            <a:r>
              <a:rPr lang="en-US" sz="1400"/>
              <a:t>způsobeným</a:t>
            </a:r>
            <a:r>
              <a:rPr lang="en-US" sz="1400"/>
              <a:t> </a:t>
            </a:r>
            <a:r>
              <a:rPr lang="en-US" sz="1400"/>
              <a:t>extrémními</a:t>
            </a:r>
            <a:r>
              <a:rPr lang="en-US" sz="1400"/>
              <a:t> </a:t>
            </a:r>
            <a:r>
              <a:rPr lang="cs-CZ" sz="1400"/>
              <a:t>klmatickým</a:t>
            </a:r>
            <a:r>
              <a:rPr lang="en-US" sz="1400"/>
              <a:t>i</a:t>
            </a:r>
            <a:r>
              <a:rPr lang="en-US" sz="1400"/>
              <a:t> </a:t>
            </a:r>
            <a:r>
              <a:rPr lang="en-US" sz="1400"/>
              <a:t>jevy</a:t>
            </a:r>
            <a:r>
              <a:rPr lang="en-US" sz="1400"/>
              <a:t>, </a:t>
            </a:r>
            <a:r>
              <a:rPr lang="en-US" sz="1400"/>
              <a:t>poškozením</a:t>
            </a:r>
            <a:r>
              <a:rPr lang="en-US" sz="1400"/>
              <a:t> </a:t>
            </a:r>
            <a:r>
              <a:rPr lang="en-US" sz="1400"/>
              <a:t>infrastruktury</a:t>
            </a:r>
            <a:r>
              <a:rPr lang="en-US" sz="1400"/>
              <a:t> a </a:t>
            </a:r>
            <a:r>
              <a:rPr lang="en-US" sz="1400"/>
              <a:t>dopady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</a:t>
            </a:r>
            <a:r>
              <a:rPr lang="en-US" sz="1400"/>
              <a:t>zdraví</a:t>
            </a:r>
            <a:r>
              <a:rPr lang="en-US" sz="1400"/>
              <a:t>.</a:t>
            </a:r>
            <a:endParaRPr sz="14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b="1"/>
              <a:t>Proaktivní</a:t>
            </a:r>
            <a:r>
              <a:rPr lang="en-US" sz="1400" b="1"/>
              <a:t> </a:t>
            </a:r>
            <a:r>
              <a:rPr lang="en-US" sz="1400" b="1"/>
              <a:t>adaptace</a:t>
            </a:r>
            <a:r>
              <a:rPr lang="en-US" sz="1400" b="1"/>
              <a:t> </a:t>
            </a:r>
            <a:r>
              <a:rPr lang="en-US" sz="1400"/>
              <a:t>zahrnuje</a:t>
            </a:r>
            <a:r>
              <a:rPr lang="en-US" sz="1400"/>
              <a:t> </a:t>
            </a:r>
            <a:r>
              <a:rPr lang="en-US" sz="1400"/>
              <a:t>investice</a:t>
            </a:r>
            <a:r>
              <a:rPr lang="en-US" sz="1400"/>
              <a:t> do </a:t>
            </a:r>
            <a:r>
              <a:rPr lang="en-US" sz="1400"/>
              <a:t>opatření</a:t>
            </a:r>
            <a:r>
              <a:rPr lang="en-US" sz="1400"/>
              <a:t>, </a:t>
            </a:r>
            <a:r>
              <a:rPr lang="en-US" sz="1400"/>
              <a:t>která</a:t>
            </a:r>
            <a:r>
              <a:rPr lang="en-US" sz="1400"/>
              <a:t> </a:t>
            </a:r>
            <a:r>
              <a:rPr lang="en-US" sz="1400"/>
              <a:t>snižují</a:t>
            </a:r>
            <a:r>
              <a:rPr lang="en-US" sz="1400"/>
              <a:t> </a:t>
            </a:r>
            <a:r>
              <a:rPr lang="en-US" sz="1400"/>
              <a:t>zranitelnost</a:t>
            </a:r>
            <a:r>
              <a:rPr lang="en-US" sz="1400"/>
              <a:t> </a:t>
            </a:r>
            <a:r>
              <a:rPr lang="en-US" sz="1400"/>
              <a:t>vůči</a:t>
            </a:r>
            <a:r>
              <a:rPr lang="en-US" sz="1400"/>
              <a:t> </a:t>
            </a:r>
            <a:r>
              <a:rPr lang="en-US" sz="1400"/>
              <a:t>klimatickým</a:t>
            </a:r>
            <a:r>
              <a:rPr lang="en-US" sz="1400"/>
              <a:t> </a:t>
            </a:r>
            <a:r>
              <a:rPr lang="en-US" sz="1400"/>
              <a:t>rizikům</a:t>
            </a:r>
            <a:r>
              <a:rPr lang="en-US" sz="1400"/>
              <a:t>, </a:t>
            </a:r>
            <a:r>
              <a:rPr lang="en-US" sz="1400"/>
              <a:t>například</a:t>
            </a:r>
            <a:r>
              <a:rPr lang="en-US" sz="1400"/>
              <a:t> </a:t>
            </a:r>
            <a:r>
              <a:rPr lang="en-US" sz="1400"/>
              <a:t>posílení</a:t>
            </a:r>
            <a:r>
              <a:rPr lang="en-US" sz="1400"/>
              <a:t> </a:t>
            </a:r>
            <a:r>
              <a:rPr lang="en-US" sz="1400"/>
              <a:t>odolnosti</a:t>
            </a:r>
            <a:r>
              <a:rPr lang="en-US" sz="1400"/>
              <a:t> </a:t>
            </a:r>
            <a:r>
              <a:rPr lang="en-US" sz="1400"/>
              <a:t>infrastruktury</a:t>
            </a:r>
            <a:r>
              <a:rPr lang="en-US" sz="1400"/>
              <a:t> a </a:t>
            </a:r>
            <a:r>
              <a:rPr lang="en-US" sz="1400"/>
              <a:t>zavedení</a:t>
            </a:r>
            <a:r>
              <a:rPr lang="en-US" sz="1400"/>
              <a:t> </a:t>
            </a:r>
            <a:r>
              <a:rPr lang="en-US" sz="1400"/>
              <a:t>systémů</a:t>
            </a:r>
            <a:r>
              <a:rPr lang="en-US" sz="1400"/>
              <a:t> </a:t>
            </a:r>
            <a:r>
              <a:rPr lang="en-US" sz="1400"/>
              <a:t>včasného</a:t>
            </a:r>
            <a:r>
              <a:rPr lang="en-US" sz="1400"/>
              <a:t> </a:t>
            </a:r>
            <a:r>
              <a:rPr lang="en-US" sz="1400"/>
              <a:t>varování</a:t>
            </a:r>
            <a:r>
              <a:rPr lang="en-US" sz="1400" b="1"/>
              <a:t>.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/>
              <a:t>Studie </a:t>
            </a:r>
            <a:r>
              <a:rPr lang="en-US" sz="1400"/>
              <a:t>ukazují</a:t>
            </a:r>
            <a:r>
              <a:rPr lang="en-US" sz="1400"/>
              <a:t>, </a:t>
            </a:r>
            <a:r>
              <a:rPr lang="en-US" sz="1400"/>
              <a:t>že</a:t>
            </a:r>
            <a:r>
              <a:rPr lang="en-US" sz="1400"/>
              <a:t> </a:t>
            </a:r>
            <a:r>
              <a:rPr lang="cs-CZ" sz="1400" b="1"/>
              <a:t>cena za</a:t>
            </a:r>
            <a:r>
              <a:rPr lang="en-US" sz="1400" b="1"/>
              <a:t> </a:t>
            </a:r>
            <a:r>
              <a:rPr lang="en-US" sz="1400" b="1"/>
              <a:t>nečinnost</a:t>
            </a:r>
            <a:r>
              <a:rPr lang="en-US" sz="1400"/>
              <a:t> </a:t>
            </a:r>
            <a:r>
              <a:rPr lang="en-US" sz="1400"/>
              <a:t>výrazně</a:t>
            </a:r>
            <a:r>
              <a:rPr lang="en-US" sz="1400"/>
              <a:t> </a:t>
            </a:r>
            <a:r>
              <a:rPr lang="en-US" sz="1400"/>
              <a:t>převyšuj</a:t>
            </a:r>
            <a:r>
              <a:rPr lang="cs-CZ" sz="1400"/>
              <a:t>e</a:t>
            </a:r>
            <a:r>
              <a:rPr lang="en-US" sz="1400"/>
              <a:t> </a:t>
            </a:r>
            <a:r>
              <a:rPr lang="en-US" sz="1400" b="1"/>
              <a:t>náklady</a:t>
            </a:r>
            <a:r>
              <a:rPr lang="en-US" sz="1400" b="1"/>
              <a:t> </a:t>
            </a:r>
            <a:r>
              <a:rPr lang="en-US" sz="1400" b="1"/>
              <a:t>na</a:t>
            </a:r>
            <a:r>
              <a:rPr lang="en-US" sz="1400" b="1"/>
              <a:t> </a:t>
            </a:r>
            <a:r>
              <a:rPr lang="en-US" sz="1400" b="1"/>
              <a:t>adaptaci</a:t>
            </a:r>
            <a:r>
              <a:rPr lang="en-US" sz="1400"/>
              <a:t>. </a:t>
            </a:r>
            <a:r>
              <a:rPr lang="en-US" sz="1400"/>
              <a:t>Například</a:t>
            </a:r>
            <a:r>
              <a:rPr lang="en-US" sz="1400"/>
              <a:t> </a:t>
            </a:r>
            <a:r>
              <a:rPr lang="en-US" sz="1400"/>
              <a:t>Evropská</a:t>
            </a:r>
            <a:r>
              <a:rPr lang="en-US" sz="1400"/>
              <a:t> </a:t>
            </a:r>
            <a:r>
              <a:rPr lang="en-US" sz="1400"/>
              <a:t>agentura</a:t>
            </a:r>
            <a:r>
              <a:rPr lang="en-US" sz="1400"/>
              <a:t> pro </a:t>
            </a:r>
            <a:r>
              <a:rPr lang="en-US" sz="1400"/>
              <a:t>životní</a:t>
            </a:r>
            <a:r>
              <a:rPr lang="en-US" sz="1400"/>
              <a:t> </a:t>
            </a:r>
            <a:r>
              <a:rPr lang="en-US" sz="1400"/>
              <a:t>prostředí</a:t>
            </a:r>
            <a:r>
              <a:rPr lang="en-US" sz="1400"/>
              <a:t> </a:t>
            </a:r>
            <a:r>
              <a:rPr lang="en-US" sz="1400"/>
              <a:t>zdůrazňuje</a:t>
            </a:r>
            <a:r>
              <a:rPr lang="en-US" sz="1400"/>
              <a:t>, </a:t>
            </a:r>
            <a:r>
              <a:rPr lang="en-US" sz="1400"/>
              <a:t>že</a:t>
            </a:r>
            <a:r>
              <a:rPr lang="en-US" sz="1400"/>
              <a:t> </a:t>
            </a:r>
            <a:r>
              <a:rPr lang="en-US" sz="1400"/>
              <a:t>neprovedení</a:t>
            </a:r>
            <a:r>
              <a:rPr lang="en-US" sz="1400"/>
              <a:t> </a:t>
            </a:r>
            <a:r>
              <a:rPr lang="en-US" sz="1400"/>
              <a:t>adaptačních</a:t>
            </a:r>
            <a:r>
              <a:rPr lang="en-US" sz="1400"/>
              <a:t> </a:t>
            </a:r>
            <a:r>
              <a:rPr lang="en-US" sz="1400"/>
              <a:t>opatření</a:t>
            </a:r>
            <a:r>
              <a:rPr lang="en-US" sz="1400"/>
              <a:t> </a:t>
            </a:r>
            <a:r>
              <a:rPr lang="en-US" sz="1400"/>
              <a:t>může</a:t>
            </a:r>
            <a:r>
              <a:rPr lang="en-US" sz="1400"/>
              <a:t> </a:t>
            </a:r>
            <a:r>
              <a:rPr lang="en-US" sz="1400"/>
              <a:t>vést</a:t>
            </a:r>
            <a:r>
              <a:rPr lang="en-US" sz="1400"/>
              <a:t> k </a:t>
            </a:r>
            <a:r>
              <a:rPr lang="en-US" sz="1400"/>
              <a:t>významným</a:t>
            </a:r>
            <a:r>
              <a:rPr lang="en-US" sz="1400"/>
              <a:t> </a:t>
            </a:r>
            <a:r>
              <a:rPr lang="en-US" sz="1400"/>
              <a:t>hospodářským</a:t>
            </a:r>
            <a:r>
              <a:rPr lang="en-US" sz="1400"/>
              <a:t> </a:t>
            </a:r>
            <a:r>
              <a:rPr lang="en-US" sz="1400"/>
              <a:t>škodám</a:t>
            </a:r>
            <a:r>
              <a:rPr lang="en-US" sz="1400"/>
              <a:t>, </a:t>
            </a:r>
            <a:r>
              <a:rPr lang="en-US" sz="1400"/>
              <a:t>zatímco</a:t>
            </a:r>
            <a:r>
              <a:rPr lang="en-US" sz="1400"/>
              <a:t> </a:t>
            </a:r>
            <a:r>
              <a:rPr lang="en-US" sz="1400"/>
              <a:t>včasná</a:t>
            </a:r>
            <a:r>
              <a:rPr lang="en-US" sz="1400"/>
              <a:t> </a:t>
            </a:r>
            <a:r>
              <a:rPr lang="en-US" sz="1400"/>
              <a:t>adaptace</a:t>
            </a:r>
            <a:r>
              <a:rPr lang="en-US" sz="1400"/>
              <a:t> </a:t>
            </a:r>
            <a:r>
              <a:rPr lang="en-US" sz="1400"/>
              <a:t>může</a:t>
            </a:r>
            <a:r>
              <a:rPr lang="en-US" sz="1400"/>
              <a:t> </a:t>
            </a:r>
            <a:r>
              <a:rPr lang="en-US" sz="1400"/>
              <a:t>tyto</a:t>
            </a:r>
            <a:r>
              <a:rPr lang="en-US" sz="1400"/>
              <a:t> </a:t>
            </a:r>
            <a:r>
              <a:rPr lang="en-US" sz="1400"/>
              <a:t>ztráty</a:t>
            </a:r>
            <a:r>
              <a:rPr lang="en-US" sz="1400"/>
              <a:t> </a:t>
            </a:r>
            <a:r>
              <a:rPr lang="en-US" sz="1400"/>
              <a:t>zmírnit</a:t>
            </a:r>
            <a:r>
              <a:rPr lang="en-US" sz="1400"/>
              <a:t>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24844653" name="Google Shape;382;p28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2046889" name="Google Shape;383;p28"/>
          <p:cNvSpPr/>
          <p:nvPr/>
        </p:nvSpPr>
        <p:spPr bwMode="auto">
          <a:xfrm>
            <a:off x="5588000" y="246221"/>
            <a:ext cx="3259135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8409326" name="Google Shape;384;p28">
            <a:hlinkClick r:id="rId4"/>
          </p:cNvPr>
          <p:cNvSpPr txBox="1"/>
          <p:nvPr/>
        </p:nvSpPr>
        <p:spPr bwMode="auto">
          <a:xfrm>
            <a:off x="1" y="4885225"/>
            <a:ext cx="165038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5" tooltip=""/>
              </a:rPr>
              <a:t>Zdroj: EEA, </a:t>
            </a: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2023</a:t>
            </a:r>
            <a:endParaRPr sz="105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90996166" name="Google Shape;385;p28"/>
          <p:cNvSpPr/>
          <p:nvPr/>
        </p:nvSpPr>
        <p:spPr bwMode="auto">
          <a:xfrm>
            <a:off x="296866" y="443177"/>
            <a:ext cx="860342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Hospodářské důsledky:</a:t>
            </a: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nečinnost vs. adaptace</a:t>
            </a:r>
            <a:endParaRPr sz="2000" b="1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6384703" name="Google Shape;391;p29"/>
          <p:cNvSpPr txBox="1">
            <a:spLocks noGrp="1"/>
          </p:cNvSpPr>
          <p:nvPr>
            <p:ph type="title"/>
          </p:nvPr>
        </p:nvSpPr>
        <p:spPr bwMode="auto">
          <a:xfrm>
            <a:off x="296865" y="677480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Klimatické hazardy a sociální zranitelnost  </a:t>
            </a:r>
            <a:endParaRPr sz="2000"/>
          </a:p>
        </p:txBody>
      </p:sp>
      <p:sp>
        <p:nvSpPr>
          <p:cNvPr id="1238764377" name="Google Shape;392;p2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79511812" name="Google Shape;393;p29" descr="Obsah obrázku venku, vozidlo, autobus, Pozemní vozidlo&#10;&#10;Obsah generovaný pomocí AI může být nesprávný."/>
          <p:cNvPicPr/>
          <p:nvPr/>
        </p:nvPicPr>
        <p:blipFill rotWithShape="1">
          <a:blip r:embed="rId3">
            <a:alphaModFix/>
          </a:blip>
          <a:srcRect l="-3715" t="0" r="0" b="0"/>
          <a:stretch/>
        </p:blipFill>
        <p:spPr bwMode="auto">
          <a:xfrm>
            <a:off x="5472545" y="248227"/>
            <a:ext cx="3671455" cy="4895273"/>
          </a:xfrm>
          <a:prstGeom prst="rect">
            <a:avLst/>
          </a:prstGeom>
          <a:noFill/>
          <a:ln>
            <a:noFill/>
          </a:ln>
        </p:spPr>
      </p:pic>
      <p:sp>
        <p:nvSpPr>
          <p:cNvPr id="770230803" name="Google Shape;394;p29"/>
          <p:cNvSpPr/>
          <p:nvPr/>
        </p:nvSpPr>
        <p:spPr bwMode="auto">
          <a:xfrm>
            <a:off x="5588000" y="246221"/>
            <a:ext cx="3259135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1117954" name="Google Shape;395;p29"/>
          <p:cNvSpPr/>
          <p:nvPr/>
        </p:nvSpPr>
        <p:spPr bwMode="auto">
          <a:xfrm>
            <a:off x="0" y="4871547"/>
            <a:ext cx="250741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2008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69415345" name="Google Shape;396;p29"/>
          <p:cNvSpPr txBox="1">
            <a:spLocks noGrp="1"/>
          </p:cNvSpPr>
          <p:nvPr>
            <p:ph type="body" idx="1"/>
          </p:nvPr>
        </p:nvSpPr>
        <p:spPr bwMode="auto">
          <a:xfrm>
            <a:off x="212349" y="1197889"/>
            <a:ext cx="5644319" cy="3932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200"/>
              <a:t>Nízkopříjmové</a:t>
            </a:r>
            <a:r>
              <a:rPr lang="en-US" sz="1200"/>
              <a:t> a </a:t>
            </a:r>
            <a:r>
              <a:rPr lang="en-US" sz="1200"/>
              <a:t>sociálně</a:t>
            </a:r>
            <a:r>
              <a:rPr lang="en-US" sz="1200"/>
              <a:t> </a:t>
            </a:r>
            <a:r>
              <a:rPr lang="en-US" sz="1200"/>
              <a:t>zranitelné</a:t>
            </a:r>
            <a:r>
              <a:rPr lang="en-US" sz="1200"/>
              <a:t> </a:t>
            </a:r>
            <a:r>
              <a:rPr lang="en-US" sz="1200"/>
              <a:t>skupiny</a:t>
            </a:r>
            <a:r>
              <a:rPr lang="en-US" sz="1200"/>
              <a:t> </a:t>
            </a:r>
            <a:r>
              <a:rPr lang="en-US" sz="1200"/>
              <a:t>čelí</a:t>
            </a:r>
            <a:r>
              <a:rPr lang="en-US" sz="1200"/>
              <a:t> </a:t>
            </a:r>
            <a:r>
              <a:rPr lang="en-US" sz="1200"/>
              <a:t>nepřiměřeným</a:t>
            </a:r>
            <a:r>
              <a:rPr lang="en-US" sz="1200"/>
              <a:t> </a:t>
            </a:r>
            <a:r>
              <a:rPr lang="en-US" sz="1200" b="1"/>
              <a:t>dopadům</a:t>
            </a:r>
            <a:r>
              <a:rPr lang="en-US" sz="1200" b="1"/>
              <a:t> </a:t>
            </a:r>
            <a:r>
              <a:rPr lang="en-US" sz="1200" b="1"/>
              <a:t>klimatických</a:t>
            </a:r>
            <a:r>
              <a:rPr lang="en-US" sz="1200" b="1"/>
              <a:t> </a:t>
            </a:r>
            <a:r>
              <a:rPr lang="en-US" sz="1200"/>
              <a:t>hazardů:</a:t>
            </a:r>
            <a:endParaRPr sz="2000"/>
          </a:p>
          <a:p>
            <a:pPr marL="45720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"/>
              <a:buFont typeface="Arial"/>
              <a:buChar char="•"/>
              <a:defRPr/>
            </a:pPr>
            <a:r>
              <a:rPr lang="en-US" sz="1200"/>
              <a:t>Vlny</a:t>
            </a:r>
            <a:r>
              <a:rPr lang="en-US" sz="1200"/>
              <a:t> </a:t>
            </a:r>
            <a:r>
              <a:rPr lang="en-US" sz="1200"/>
              <a:t>veder</a:t>
            </a:r>
            <a:r>
              <a:rPr lang="en-US" sz="1200"/>
              <a:t>: </a:t>
            </a:r>
            <a:r>
              <a:rPr lang="en-US" sz="1200"/>
              <a:t>Chudší</a:t>
            </a:r>
            <a:r>
              <a:rPr lang="en-US" sz="1200"/>
              <a:t> </a:t>
            </a:r>
            <a:r>
              <a:rPr lang="en-US" sz="1200"/>
              <a:t>městské</a:t>
            </a:r>
            <a:r>
              <a:rPr lang="en-US" sz="1200"/>
              <a:t> </a:t>
            </a:r>
            <a:r>
              <a:rPr lang="en-US" sz="1200"/>
              <a:t>oblasti</a:t>
            </a:r>
            <a:r>
              <a:rPr lang="en-US" sz="1200"/>
              <a:t> </a:t>
            </a:r>
            <a:r>
              <a:rPr lang="en-US" sz="1200"/>
              <a:t>často</a:t>
            </a:r>
            <a:r>
              <a:rPr lang="en-US" sz="1200"/>
              <a:t> </a:t>
            </a:r>
            <a:r>
              <a:rPr lang="en-US" sz="1200"/>
              <a:t>postrádají</a:t>
            </a:r>
            <a:r>
              <a:rPr lang="en-US" sz="1200"/>
              <a:t> </a:t>
            </a:r>
            <a:r>
              <a:rPr lang="en-US" sz="1200"/>
              <a:t>stromy</a:t>
            </a:r>
            <a:r>
              <a:rPr lang="en-US" sz="1200"/>
              <a:t> a </a:t>
            </a:r>
            <a:r>
              <a:rPr lang="en-US" sz="1200"/>
              <a:t>zele</a:t>
            </a:r>
            <a:r>
              <a:rPr lang="cs-CZ" sz="1200"/>
              <a:t>ň</a:t>
            </a:r>
            <a:r>
              <a:rPr lang="en-US" sz="1200"/>
              <a:t>, </a:t>
            </a:r>
            <a:r>
              <a:rPr lang="en-US" sz="1200"/>
              <a:t>což</a:t>
            </a:r>
            <a:r>
              <a:rPr lang="en-US" sz="1200"/>
              <a:t> </a:t>
            </a:r>
            <a:r>
              <a:rPr lang="en-US" sz="1200"/>
              <a:t>vede</a:t>
            </a:r>
            <a:r>
              <a:rPr lang="en-US" sz="1200"/>
              <a:t> k </a:t>
            </a:r>
            <a:r>
              <a:rPr lang="en-US" sz="1200"/>
              <a:t>vyšším</a:t>
            </a:r>
            <a:r>
              <a:rPr lang="en-US" sz="1200"/>
              <a:t> </a:t>
            </a:r>
            <a:r>
              <a:rPr lang="en-US" sz="1200"/>
              <a:t>teplotám</a:t>
            </a:r>
            <a:r>
              <a:rPr lang="en-US" sz="1200"/>
              <a:t> a</a:t>
            </a:r>
            <a:r>
              <a:rPr lang="en-US" sz="1200" b="1"/>
              <a:t> </a:t>
            </a:r>
            <a:r>
              <a:rPr lang="en-US" sz="1200" b="1"/>
              <a:t>zvyšuje</a:t>
            </a:r>
            <a:r>
              <a:rPr lang="en-US" sz="1200" b="1"/>
              <a:t> </a:t>
            </a:r>
            <a:r>
              <a:rPr lang="en-US" sz="1200" b="1"/>
              <a:t>riziko</a:t>
            </a:r>
            <a:r>
              <a:rPr lang="en-US" sz="1200" b="1"/>
              <a:t> </a:t>
            </a:r>
            <a:r>
              <a:rPr lang="en-US" sz="1200" b="1"/>
              <a:t>onemocnění</a:t>
            </a:r>
            <a:r>
              <a:rPr lang="en-US" sz="1200" b="1"/>
              <a:t> </a:t>
            </a:r>
            <a:r>
              <a:rPr lang="en-US" sz="1200"/>
              <a:t>a </a:t>
            </a:r>
            <a:r>
              <a:rPr lang="en-US" sz="1200"/>
              <a:t>úmrtí</a:t>
            </a:r>
            <a:r>
              <a:rPr lang="en-US" sz="1200"/>
              <a:t> – </a:t>
            </a:r>
            <a:r>
              <a:rPr lang="en-US" sz="1200"/>
              <a:t>zejména</a:t>
            </a:r>
            <a:r>
              <a:rPr lang="en-US" sz="1200"/>
              <a:t> u </a:t>
            </a:r>
            <a:r>
              <a:rPr lang="en-US" sz="1200"/>
              <a:t>starších</a:t>
            </a:r>
            <a:r>
              <a:rPr lang="en-US" sz="1200"/>
              <a:t> </a:t>
            </a:r>
            <a:r>
              <a:rPr lang="en-US" sz="1200"/>
              <a:t>osob</a:t>
            </a:r>
            <a:r>
              <a:rPr lang="en-US" sz="1200"/>
              <a:t> a </a:t>
            </a:r>
            <a:r>
              <a:rPr lang="en-US" sz="1200"/>
              <a:t>lidí</a:t>
            </a:r>
            <a:r>
              <a:rPr lang="en-US" sz="1200"/>
              <a:t> </a:t>
            </a:r>
            <a:r>
              <a:rPr lang="en-US" sz="1200"/>
              <a:t>ve</a:t>
            </a:r>
            <a:r>
              <a:rPr lang="en-US" sz="1200"/>
              <a:t> </a:t>
            </a:r>
            <a:r>
              <a:rPr lang="en-US" sz="1200"/>
              <a:t>špatném</a:t>
            </a:r>
            <a:r>
              <a:rPr lang="en-US" sz="1200"/>
              <a:t> </a:t>
            </a:r>
            <a:r>
              <a:rPr lang="en-US" sz="1200"/>
              <a:t>zdravotním</a:t>
            </a:r>
            <a:r>
              <a:rPr lang="en-US" sz="1200"/>
              <a:t> </a:t>
            </a:r>
            <a:r>
              <a:rPr lang="en-US" sz="1200"/>
              <a:t>stavu</a:t>
            </a:r>
            <a:r>
              <a:rPr lang="en-US" sz="1200"/>
              <a:t>.</a:t>
            </a:r>
            <a:endParaRPr sz="2000"/>
          </a:p>
          <a:p>
            <a:pPr marL="45720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"/>
              <a:buFont typeface="Arial"/>
              <a:buChar char="•"/>
              <a:defRPr/>
            </a:pPr>
            <a:r>
              <a:rPr lang="en-US" sz="1200"/>
              <a:t>Záplavy</a:t>
            </a:r>
            <a:r>
              <a:rPr lang="en-US" sz="1200"/>
              <a:t>: </a:t>
            </a:r>
            <a:r>
              <a:rPr lang="en-US" sz="1200"/>
              <a:t>Zranitelné</a:t>
            </a:r>
            <a:r>
              <a:rPr lang="en-US" sz="1200"/>
              <a:t> </a:t>
            </a:r>
            <a:r>
              <a:rPr lang="en-US" sz="1200"/>
              <a:t>skupiny</a:t>
            </a:r>
            <a:r>
              <a:rPr lang="en-US" sz="1200"/>
              <a:t> </a:t>
            </a:r>
            <a:r>
              <a:rPr lang="en-US" sz="1200"/>
              <a:t>obyvatel</a:t>
            </a:r>
            <a:r>
              <a:rPr lang="en-US" sz="1200"/>
              <a:t> </a:t>
            </a:r>
            <a:r>
              <a:rPr lang="en-US" sz="1200"/>
              <a:t>častěji</a:t>
            </a:r>
            <a:r>
              <a:rPr lang="en-US" sz="1200"/>
              <a:t> </a:t>
            </a:r>
            <a:r>
              <a:rPr lang="en-US" sz="1200"/>
              <a:t>žijí</a:t>
            </a:r>
            <a:r>
              <a:rPr lang="en-US" sz="1200"/>
              <a:t> v </a:t>
            </a:r>
            <a:r>
              <a:rPr lang="en-US" sz="1200"/>
              <a:t>oblastech</a:t>
            </a:r>
            <a:r>
              <a:rPr lang="en-US" sz="1200"/>
              <a:t> </a:t>
            </a:r>
            <a:r>
              <a:rPr lang="en-US" sz="1200"/>
              <a:t>náchylných</a:t>
            </a:r>
            <a:r>
              <a:rPr lang="en-US" sz="1200"/>
              <a:t> k </a:t>
            </a:r>
            <a:r>
              <a:rPr lang="en-US" sz="1200"/>
              <a:t>povodním</a:t>
            </a:r>
            <a:r>
              <a:rPr lang="en-US" sz="1200"/>
              <a:t>, </a:t>
            </a:r>
            <a:r>
              <a:rPr lang="en-US" sz="1200"/>
              <a:t>kde</a:t>
            </a:r>
            <a:r>
              <a:rPr lang="en-US" sz="1200"/>
              <a:t> je </a:t>
            </a:r>
            <a:r>
              <a:rPr lang="en-US" sz="1200"/>
              <a:t>nižší</a:t>
            </a:r>
            <a:r>
              <a:rPr lang="en-US" sz="1200"/>
              <a:t> </a:t>
            </a:r>
            <a:r>
              <a:rPr lang="en-US" sz="1200"/>
              <a:t>úroveň</a:t>
            </a:r>
            <a:r>
              <a:rPr lang="en-US" sz="1200"/>
              <a:t> </a:t>
            </a:r>
            <a:r>
              <a:rPr lang="en-US" sz="1200"/>
              <a:t>ochrany</a:t>
            </a:r>
            <a:r>
              <a:rPr lang="en-US" sz="1200"/>
              <a:t> a</a:t>
            </a:r>
            <a:r>
              <a:rPr lang="en-US" sz="1200" b="1"/>
              <a:t> </a:t>
            </a:r>
            <a:r>
              <a:rPr lang="en-US" sz="1200" b="1"/>
              <a:t>slabší</a:t>
            </a:r>
            <a:r>
              <a:rPr lang="en-US" sz="1200" b="1"/>
              <a:t> </a:t>
            </a:r>
            <a:r>
              <a:rPr lang="en-US" sz="1200" b="1"/>
              <a:t>pojistné</a:t>
            </a:r>
            <a:r>
              <a:rPr lang="en-US" sz="1200" b="1"/>
              <a:t> </a:t>
            </a:r>
            <a:r>
              <a:rPr lang="en-US" sz="1200" b="1"/>
              <a:t>krytí</a:t>
            </a:r>
            <a:r>
              <a:rPr lang="en-US" sz="1200"/>
              <a:t>, </a:t>
            </a:r>
            <a:r>
              <a:rPr lang="en-US" sz="1200"/>
              <a:t>což</a:t>
            </a:r>
            <a:r>
              <a:rPr lang="en-US" sz="1200"/>
              <a:t> </a:t>
            </a:r>
            <a:r>
              <a:rPr lang="en-US" sz="1200"/>
              <a:t>ztěžuje</a:t>
            </a:r>
            <a:r>
              <a:rPr lang="en-US" sz="1200"/>
              <a:t> </a:t>
            </a:r>
            <a:r>
              <a:rPr lang="en-US" sz="1200"/>
              <a:t>obnovu</a:t>
            </a:r>
            <a:r>
              <a:rPr lang="en-US" sz="1200"/>
              <a:t>.</a:t>
            </a:r>
            <a:endParaRPr sz="2000"/>
          </a:p>
          <a:p>
            <a:pPr marL="45720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"/>
              <a:buFont typeface="Arial"/>
              <a:buChar char="•"/>
              <a:defRPr/>
            </a:pPr>
            <a:r>
              <a:rPr lang="en-US" sz="1200"/>
              <a:t>Znečištění</a:t>
            </a:r>
            <a:r>
              <a:rPr lang="en-US" sz="1200"/>
              <a:t> </a:t>
            </a:r>
            <a:r>
              <a:rPr lang="en-US" sz="1200"/>
              <a:t>ovzduší</a:t>
            </a:r>
            <a:r>
              <a:rPr lang="en-US" sz="1200"/>
              <a:t>: </a:t>
            </a:r>
            <a:r>
              <a:rPr lang="en-US" sz="1200"/>
              <a:t>Sociálně</a:t>
            </a:r>
            <a:r>
              <a:rPr lang="en-US" sz="1200"/>
              <a:t> </a:t>
            </a:r>
            <a:r>
              <a:rPr lang="en-US" sz="1200"/>
              <a:t>znevýhodněné</a:t>
            </a:r>
            <a:r>
              <a:rPr lang="en-US" sz="1200"/>
              <a:t> </a:t>
            </a:r>
            <a:r>
              <a:rPr lang="en-US" sz="1200"/>
              <a:t>komunity</a:t>
            </a:r>
            <a:r>
              <a:rPr lang="en-US" sz="1200"/>
              <a:t> </a:t>
            </a:r>
            <a:r>
              <a:rPr lang="en-US" sz="1200"/>
              <a:t>jsou</a:t>
            </a:r>
            <a:r>
              <a:rPr lang="en-US" sz="1200"/>
              <a:t> </a:t>
            </a:r>
            <a:r>
              <a:rPr lang="en-US" sz="1200"/>
              <a:t>často</a:t>
            </a:r>
            <a:r>
              <a:rPr lang="en-US" sz="1200"/>
              <a:t> </a:t>
            </a:r>
            <a:r>
              <a:rPr lang="en-US" sz="1200"/>
              <a:t>vystaveny</a:t>
            </a:r>
            <a:r>
              <a:rPr lang="en-US" sz="1200"/>
              <a:t> </a:t>
            </a:r>
            <a:r>
              <a:rPr lang="en-US" sz="1200"/>
              <a:t>horší</a:t>
            </a:r>
            <a:r>
              <a:rPr lang="en-US" sz="1200" b="1"/>
              <a:t> </a:t>
            </a:r>
            <a:r>
              <a:rPr lang="en-US" sz="1200" b="1"/>
              <a:t>kvalitě</a:t>
            </a:r>
            <a:r>
              <a:rPr lang="en-US" sz="1200" b="1"/>
              <a:t> </a:t>
            </a:r>
            <a:r>
              <a:rPr lang="en-US" sz="1200" b="1"/>
              <a:t>ovzduší</a:t>
            </a:r>
            <a:r>
              <a:rPr lang="en-US" sz="1200" b="1"/>
              <a:t>,</a:t>
            </a:r>
            <a:r>
              <a:rPr lang="en-US" sz="1200"/>
              <a:t> </a:t>
            </a:r>
            <a:r>
              <a:rPr lang="en-US" sz="1200"/>
              <a:t>což</a:t>
            </a:r>
            <a:r>
              <a:rPr lang="en-US" sz="1200"/>
              <a:t> </a:t>
            </a:r>
            <a:r>
              <a:rPr lang="en-US" sz="1200"/>
              <a:t>zvyšuje</a:t>
            </a:r>
            <a:r>
              <a:rPr lang="en-US" sz="1200"/>
              <a:t> </a:t>
            </a:r>
            <a:r>
              <a:rPr lang="en-US" sz="1200"/>
              <a:t>výskyt</a:t>
            </a:r>
            <a:r>
              <a:rPr lang="en-US" sz="1200"/>
              <a:t> </a:t>
            </a:r>
            <a:r>
              <a:rPr lang="en-US" sz="1200"/>
              <a:t>respiračních</a:t>
            </a:r>
            <a:r>
              <a:rPr lang="en-US" sz="1200"/>
              <a:t> </a:t>
            </a:r>
            <a:r>
              <a:rPr lang="en-US" sz="1200"/>
              <a:t>onemocnění</a:t>
            </a:r>
            <a:r>
              <a:rPr lang="en-US" sz="1200"/>
              <a:t>.</a:t>
            </a:r>
            <a:endParaRPr sz="12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2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200"/>
              <a:t>Chudší</a:t>
            </a:r>
            <a:r>
              <a:rPr lang="en-US" sz="1200"/>
              <a:t> </a:t>
            </a:r>
            <a:r>
              <a:rPr lang="en-US" sz="1200"/>
              <a:t>komunity</a:t>
            </a:r>
            <a:r>
              <a:rPr lang="en-US" sz="1200"/>
              <a:t> </a:t>
            </a:r>
            <a:r>
              <a:rPr lang="en-US" sz="1200"/>
              <a:t>mají</a:t>
            </a:r>
            <a:r>
              <a:rPr lang="en-US" sz="1200"/>
              <a:t> </a:t>
            </a:r>
            <a:r>
              <a:rPr lang="en-US" sz="1200"/>
              <a:t>méně</a:t>
            </a:r>
            <a:r>
              <a:rPr lang="en-US" sz="1200"/>
              <a:t> </a:t>
            </a:r>
            <a:r>
              <a:rPr lang="en-US" sz="1200"/>
              <a:t>prostředků</a:t>
            </a:r>
            <a:r>
              <a:rPr lang="en-US" sz="1200"/>
              <a:t> k </a:t>
            </a:r>
            <a:r>
              <a:rPr lang="en-US" sz="1200"/>
              <a:t>adaptaci</a:t>
            </a:r>
            <a:r>
              <a:rPr lang="en-US" sz="1200"/>
              <a:t> </a:t>
            </a:r>
            <a:r>
              <a:rPr lang="en-US" sz="1200"/>
              <a:t>nebo</a:t>
            </a:r>
            <a:r>
              <a:rPr lang="en-US" sz="1200"/>
              <a:t> </a:t>
            </a:r>
            <a:r>
              <a:rPr lang="en-US" sz="1200"/>
              <a:t>reakci</a:t>
            </a:r>
            <a:r>
              <a:rPr lang="en-US" sz="1200"/>
              <a:t> a </a:t>
            </a:r>
            <a:r>
              <a:rPr lang="en-US" sz="1200"/>
              <a:t>politická</a:t>
            </a:r>
            <a:r>
              <a:rPr lang="en-US" sz="1200"/>
              <a:t> </a:t>
            </a:r>
            <a:r>
              <a:rPr lang="en-US" sz="1200"/>
              <a:t>opatření</a:t>
            </a:r>
            <a:r>
              <a:rPr lang="en-US" sz="1200"/>
              <a:t> je </a:t>
            </a:r>
            <a:r>
              <a:rPr lang="en-US" sz="1200"/>
              <a:t>mohou</a:t>
            </a:r>
            <a:r>
              <a:rPr lang="en-US" sz="1200"/>
              <a:t> </a:t>
            </a:r>
            <a:r>
              <a:rPr lang="en-US" sz="1200"/>
              <a:t>neúmyslně</a:t>
            </a:r>
            <a:r>
              <a:rPr lang="en-US" sz="1200"/>
              <a:t> </a:t>
            </a:r>
            <a:r>
              <a:rPr lang="en-US" sz="1200"/>
              <a:t>zatěžovat</a:t>
            </a:r>
            <a:r>
              <a:rPr lang="en-US" sz="1200"/>
              <a:t> </a:t>
            </a:r>
            <a:r>
              <a:rPr lang="en-US" sz="1200"/>
              <a:t>ještě</a:t>
            </a:r>
            <a:r>
              <a:rPr lang="en-US" sz="1200"/>
              <a:t> </a:t>
            </a:r>
            <a:r>
              <a:rPr lang="en-US" sz="1200"/>
              <a:t>více</a:t>
            </a:r>
            <a:r>
              <a:rPr lang="en-US" sz="1200"/>
              <a:t>. To </a:t>
            </a:r>
            <a:r>
              <a:rPr lang="en-US" sz="1200"/>
              <a:t>vyvolává</a:t>
            </a:r>
            <a:r>
              <a:rPr lang="en-US" sz="1200"/>
              <a:t> </a:t>
            </a:r>
            <a:r>
              <a:rPr lang="en-US" sz="1200"/>
              <a:t>zásadní</a:t>
            </a:r>
            <a:r>
              <a:rPr lang="en-US" sz="1200"/>
              <a:t> </a:t>
            </a:r>
            <a:r>
              <a:rPr lang="en-US" sz="1200"/>
              <a:t>otázky</a:t>
            </a:r>
            <a:r>
              <a:rPr lang="en-US" sz="1200"/>
              <a:t> </a:t>
            </a:r>
            <a:r>
              <a:rPr lang="en-US" sz="1200"/>
              <a:t>klimatické</a:t>
            </a:r>
            <a:r>
              <a:rPr lang="en-US" sz="1200"/>
              <a:t> </a:t>
            </a:r>
            <a:r>
              <a:rPr lang="en-US" sz="1200"/>
              <a:t>spravedlnosti</a:t>
            </a:r>
            <a:r>
              <a:rPr lang="en-US" sz="1200"/>
              <a:t>.</a:t>
            </a:r>
            <a:endParaRPr sz="12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200"/>
              <a:t>Politická</a:t>
            </a:r>
            <a:r>
              <a:rPr lang="en-US" sz="1200"/>
              <a:t> </a:t>
            </a:r>
            <a:r>
              <a:rPr lang="en-US" sz="1200"/>
              <a:t>opatření</a:t>
            </a:r>
            <a:r>
              <a:rPr lang="en-US" sz="1200"/>
              <a:t> by </a:t>
            </a:r>
            <a:r>
              <a:rPr lang="en-US" sz="1200"/>
              <a:t>měla</a:t>
            </a:r>
            <a:r>
              <a:rPr lang="en-US" sz="1200"/>
              <a:t> </a:t>
            </a:r>
            <a:r>
              <a:rPr lang="en-US" sz="1200"/>
              <a:t>být</a:t>
            </a:r>
            <a:r>
              <a:rPr lang="en-US" sz="1200"/>
              <a:t> </a:t>
            </a:r>
            <a:r>
              <a:rPr lang="en-US" sz="1200"/>
              <a:t>navrhována</a:t>
            </a:r>
            <a:r>
              <a:rPr lang="en-US" sz="1200"/>
              <a:t> s </a:t>
            </a:r>
            <a:r>
              <a:rPr lang="en-US" sz="1200"/>
              <a:t>ohledem</a:t>
            </a:r>
            <a:r>
              <a:rPr lang="en-US" sz="1200"/>
              <a:t> </a:t>
            </a:r>
            <a:r>
              <a:rPr lang="en-US" sz="1200"/>
              <a:t>na</a:t>
            </a:r>
            <a:r>
              <a:rPr lang="en-US" sz="1200"/>
              <a:t> </a:t>
            </a:r>
            <a:r>
              <a:rPr lang="en-US" sz="1200"/>
              <a:t>rovnost</a:t>
            </a:r>
            <a:r>
              <a:rPr lang="en-US" sz="1200"/>
              <a:t>, aby </a:t>
            </a:r>
            <a:r>
              <a:rPr lang="en-US" sz="1200"/>
              <a:t>zajistila</a:t>
            </a:r>
            <a:r>
              <a:rPr lang="en-US" sz="1200"/>
              <a:t> </a:t>
            </a:r>
            <a:r>
              <a:rPr lang="en-US" sz="1200"/>
              <a:t>spravedlivý</a:t>
            </a:r>
            <a:r>
              <a:rPr lang="en-US" sz="1200"/>
              <a:t> </a:t>
            </a:r>
            <a:r>
              <a:rPr lang="en-US" sz="1200"/>
              <a:t>přístup</a:t>
            </a:r>
            <a:r>
              <a:rPr lang="en-US" sz="1200"/>
              <a:t> k </a:t>
            </a:r>
            <a:r>
              <a:rPr lang="en-US" sz="1200"/>
              <a:t>čistému</a:t>
            </a:r>
            <a:r>
              <a:rPr lang="en-US" sz="1200"/>
              <a:t> </a:t>
            </a:r>
            <a:r>
              <a:rPr lang="en-US" sz="1200"/>
              <a:t>životnímu</a:t>
            </a:r>
            <a:r>
              <a:rPr lang="en-US" sz="1200"/>
              <a:t> </a:t>
            </a:r>
            <a:r>
              <a:rPr lang="en-US" sz="1200"/>
              <a:t>prostředí</a:t>
            </a:r>
            <a:r>
              <a:rPr lang="en-US" sz="1200"/>
              <a:t> a </a:t>
            </a:r>
            <a:r>
              <a:rPr lang="en-US" sz="1200"/>
              <a:t>ochranu</a:t>
            </a:r>
            <a:r>
              <a:rPr lang="en-US" sz="1200"/>
              <a:t> </a:t>
            </a:r>
            <a:r>
              <a:rPr lang="en-US" sz="1200"/>
              <a:t>těch</a:t>
            </a:r>
            <a:r>
              <a:rPr lang="en-US" sz="1200"/>
              <a:t> </a:t>
            </a:r>
            <a:r>
              <a:rPr lang="en-US" sz="1200"/>
              <a:t>nejzranitelnějších</a:t>
            </a:r>
            <a:r>
              <a:rPr lang="en-US" sz="1200"/>
              <a:t>.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1655957" name="Google Shape;402;p30" descr="Obsah obrázku Lidská tvář, oblečení, osoba, venku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1532379"/>
            <a:ext cx="9144000" cy="3611121"/>
          </a:xfrm>
          <a:prstGeom prst="rect">
            <a:avLst/>
          </a:prstGeom>
          <a:noFill/>
          <a:ln>
            <a:noFill/>
          </a:ln>
        </p:spPr>
      </p:pic>
      <p:sp>
        <p:nvSpPr>
          <p:cNvPr id="1159714098" name="Google Shape;403;p30"/>
          <p:cNvSpPr/>
          <p:nvPr/>
        </p:nvSpPr>
        <p:spPr bwMode="auto">
          <a:xfrm rot="5400000">
            <a:off x="1261482" y="-1380427"/>
            <a:ext cx="6629402" cy="9182101"/>
          </a:xfrm>
          <a:prstGeom prst="rect">
            <a:avLst/>
          </a:prstGeom>
          <a:gradFill>
            <a:gsLst>
              <a:gs pos="0">
                <a:schemeClr val="lt1"/>
              </a:gs>
              <a:gs pos="28000">
                <a:srgbClr val="FFFFFF"/>
              </a:gs>
              <a:gs pos="47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3615585" name="Google Shape;404;p30"/>
          <p:cNvSpPr txBox="1"/>
          <p:nvPr/>
        </p:nvSpPr>
        <p:spPr bwMode="auto">
          <a:xfrm>
            <a:off x="-52039" y="4028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3726833" name="Google Shape;405;p30"/>
          <p:cNvSpPr txBox="1"/>
          <p:nvPr/>
        </p:nvSpPr>
        <p:spPr bwMode="auto">
          <a:xfrm>
            <a:off x="230458" y="545215"/>
            <a:ext cx="86979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představuje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jednu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z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největších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globálních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výzev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naší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doby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latin typeface="Trebuchet MS"/>
                <a:ea typeface="Trebuchet MS"/>
                <a:cs typeface="Trebuchet MS"/>
              </a:rPr>
              <a:t>její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vyžaduje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hluboký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závazek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nejen</a:t>
            </a:r>
            <a:r>
              <a:rPr lang="en-US" sz="1600"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vědecké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přesnosti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latin typeface="Trebuchet MS"/>
                <a:ea typeface="Trebuchet MS"/>
                <a:cs typeface="Trebuchet MS"/>
              </a:rPr>
              <a:t>efektivitě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politik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ale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také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etické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integritě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profesionální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odpovědnosti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20970737" name="Google Shape;411;p31" descr="Obsah obrázku text, mapa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8513" y="1136236"/>
            <a:ext cx="8298852" cy="3560455"/>
          </a:xfrm>
          <a:prstGeom prst="rect">
            <a:avLst/>
          </a:prstGeom>
          <a:noFill/>
          <a:ln>
            <a:noFill/>
          </a:ln>
        </p:spPr>
      </p:pic>
      <p:sp>
        <p:nvSpPr>
          <p:cNvPr id="2021445004" name="Google Shape;412;p31">
            <a:hlinkClick r:id="rId4"/>
          </p:cNvPr>
          <p:cNvSpPr txBox="1"/>
          <p:nvPr/>
        </p:nvSpPr>
        <p:spPr bwMode="auto">
          <a:xfrm>
            <a:off x="0" y="4824714"/>
            <a:ext cx="262425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7962981" name="Google Shape;413;p31"/>
          <p:cNvSpPr txBox="1"/>
          <p:nvPr/>
        </p:nvSpPr>
        <p:spPr bwMode="auto">
          <a:xfrm>
            <a:off x="296863" y="300451"/>
            <a:ext cx="85629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i="0" u="none" strike="noStrike" cap="none">
                <a:solidFill>
                  <a:srgbClr val="74ADD1"/>
                </a:solidFill>
                <a:latin typeface="Trebuchet MS"/>
                <a:ea typeface="Trebuchet MS"/>
                <a:cs typeface="Trebuchet MS"/>
              </a:rPr>
              <a:t>Lidé obecně považují změnu klimatu za vážnou hrozbu </a:t>
            </a:r>
            <a:r>
              <a:rPr lang="en-US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 domnívají se, že jejím původcem je člověk. Obavy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vysoké napříč zeměmi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i v zemi s nejnižší mírou souhlasu s tímto tvrzením souhlasilo </a:t>
            </a:r>
            <a:r>
              <a:rPr lang="en-US" sz="1600" b="1" i="0" u="none" strike="noStrike" cap="none">
                <a:solidFill>
                  <a:srgbClr val="74ADD1"/>
                </a:solidFill>
                <a:latin typeface="Trebuchet MS"/>
                <a:ea typeface="Trebuchet MS"/>
                <a:cs typeface="Trebuchet MS"/>
              </a:rPr>
              <a:t>73 % obyvatel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08274617" name="Google Shape;414;p3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15206307" name="Google Shape;420;p32" descr="Obsah obrázku příroda, mrak, sníh, ledovec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571500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0395834" name="Google Shape;421;p32"/>
          <p:cNvSpPr/>
          <p:nvPr/>
        </p:nvSpPr>
        <p:spPr bwMode="auto">
          <a:xfrm rot="5400000">
            <a:off x="2199642" y="-2199640"/>
            <a:ext cx="4744720" cy="9144001"/>
          </a:xfrm>
          <a:prstGeom prst="rect">
            <a:avLst/>
          </a:prstGeom>
          <a:gradFill>
            <a:gsLst>
              <a:gs pos="0">
                <a:schemeClr val="lt1"/>
              </a:gs>
              <a:gs pos="54000">
                <a:srgbClr val="FFFFFF"/>
              </a:gs>
              <a:gs pos="9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9714638" name="Google Shape;422;p32"/>
          <p:cNvSpPr/>
          <p:nvPr/>
        </p:nvSpPr>
        <p:spPr bwMode="auto">
          <a:xfrm>
            <a:off x="2485998" y="2341582"/>
            <a:ext cx="55716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Hannah Ritchie, OurWorldinData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2024</a:t>
            </a: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491580948" name="Google Shape;423;p32"/>
          <p:cNvCxnSpPr/>
          <p:nvPr/>
        </p:nvCxnSpPr>
        <p:spPr bwMode="auto">
          <a:xfrm>
            <a:off x="5581649" y="2225711"/>
            <a:ext cx="2412423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290234769" name="Google Shape;424;p3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2823384" name="Google Shape;425;p32"/>
          <p:cNvSpPr txBox="1"/>
          <p:nvPr/>
        </p:nvSpPr>
        <p:spPr bwMode="auto">
          <a:xfrm>
            <a:off x="148936" y="461826"/>
            <a:ext cx="88440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Lidé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po </a:t>
            </a:r>
            <a:r>
              <a:rPr lang="en-US" sz="1600">
                <a:latin typeface="Trebuchet MS"/>
                <a:ea typeface="Trebuchet MS"/>
                <a:cs typeface="Trebuchet MS"/>
              </a:rPr>
              <a:t>celém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světě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napříč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politickým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spektrem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podceňují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míru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podpory</a:t>
            </a:r>
            <a:r>
              <a:rPr lang="cs-CZ" sz="1600">
                <a:latin typeface="Trebuchet MS"/>
                <a:ea typeface="Trebuchet MS"/>
                <a:cs typeface="Trebuchet MS"/>
              </a:rPr>
              <a:t> pro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opatření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oblasti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Tato „</a:t>
            </a:r>
            <a:r>
              <a:rPr lang="en-US" sz="1600">
                <a:latin typeface="Trebuchet MS"/>
                <a:ea typeface="Trebuchet MS"/>
                <a:cs typeface="Trebuchet MS"/>
              </a:rPr>
              <a:t>mezera</a:t>
            </a:r>
            <a:r>
              <a:rPr lang="cs-CZ" sz="1600">
                <a:latin typeface="Trebuchet MS"/>
                <a:ea typeface="Trebuchet MS"/>
                <a:cs typeface="Trebuchet MS"/>
              </a:rPr>
              <a:t> ve vnímání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“ je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důležitá</a:t>
            </a:r>
            <a:r>
              <a:rPr lang="en-US" sz="1600"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Vlády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mění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svou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politiku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pokud</a:t>
            </a:r>
            <a:r>
              <a:rPr lang="en-US" sz="1600"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domnívají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mají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silnou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podporu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veřejnosti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>
                <a:latin typeface="Trebuchet MS"/>
                <a:ea typeface="Trebuchet MS"/>
                <a:cs typeface="Trebuchet MS"/>
              </a:rPr>
              <a:t>Firmy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potřebují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vědět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spotřebitelé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chtějí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cs-CZ" sz="1600">
                <a:latin typeface="Trebuchet MS"/>
                <a:ea typeface="Trebuchet MS"/>
                <a:cs typeface="Trebuchet MS"/>
              </a:rPr>
              <a:t>produkty s nízkou uhlíkovou stopou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podnikatelských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p</a:t>
            </a:r>
            <a:r>
              <a:rPr lang="cs-CZ" sz="1600">
                <a:latin typeface="Trebuchet MS"/>
                <a:ea typeface="Trebuchet MS"/>
                <a:cs typeface="Trebuchet MS"/>
              </a:rPr>
              <a:t>ostupech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. A </a:t>
            </a:r>
            <a:r>
              <a:rPr lang="cs-CZ" sz="1600">
                <a:latin typeface="Trebuchet MS"/>
                <a:ea typeface="Trebuchet MS"/>
                <a:cs typeface="Trebuchet MS"/>
              </a:rPr>
              <a:t>i my sami jsme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ochotnější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cs-CZ" sz="1600">
                <a:latin typeface="Trebuchet MS"/>
                <a:ea typeface="Trebuchet MS"/>
                <a:cs typeface="Trebuchet MS"/>
              </a:rPr>
              <a:t>měnit své chování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pokud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věříme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totéž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udělají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i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ostatní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9149790" name="Google Shape;431;p33" descr="Obsah obrázku text, snímek obrazovky, Písmo, řada/pruh&#10;&#10;Obsah generovaný pomocí AI může být nesprávný."/>
          <p:cNvPicPr/>
          <p:nvPr/>
        </p:nvPicPr>
        <p:blipFill rotWithShape="1">
          <a:blip r:embed="rId3">
            <a:alphaModFix/>
          </a:blip>
          <a:srcRect l="0" t="0" r="-656" b="0"/>
          <a:stretch/>
        </p:blipFill>
        <p:spPr bwMode="auto">
          <a:xfrm>
            <a:off x="191700" y="1209544"/>
            <a:ext cx="8322651" cy="3456043"/>
          </a:xfrm>
          <a:prstGeom prst="rect">
            <a:avLst/>
          </a:prstGeom>
          <a:noFill/>
          <a:ln>
            <a:noFill/>
          </a:ln>
        </p:spPr>
      </p:pic>
      <p:sp>
        <p:nvSpPr>
          <p:cNvPr id="853882265" name="Google Shape;432;p33">
            <a:hlinkClick r:id="rId4"/>
          </p:cNvPr>
          <p:cNvSpPr txBox="1"/>
          <p:nvPr/>
        </p:nvSpPr>
        <p:spPr bwMode="auto">
          <a:xfrm>
            <a:off x="-1" y="4824714"/>
            <a:ext cx="217077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4707848" name="Google Shape;433;p33"/>
          <p:cNvSpPr txBox="1"/>
          <p:nvPr/>
        </p:nvSpPr>
        <p:spPr bwMode="auto">
          <a:xfrm>
            <a:off x="191700" y="343203"/>
            <a:ext cx="90081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Většina z nás má tendenci systematicky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podceňovat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jak rozšířená podpora opatření v boji proti změně klimatu je. Účastníků se výzkumníci ptali, zda by byli ochotni věnovat 1 % svého příjmu na řešení změny klimatu. </a:t>
            </a:r>
            <a:r>
              <a:rPr lang="en-US" sz="1600" b="0" i="0" u="none" strike="noStrike" cap="none">
                <a:solidFill>
                  <a:srgbClr val="4B699C"/>
                </a:solidFill>
                <a:latin typeface="Trebuchet MS"/>
                <a:ea typeface="Trebuchet MS"/>
                <a:cs typeface="Trebuchet MS"/>
              </a:rPr>
              <a:t>V souboru zahrnujícím 125 zemí odpovědělo 69 % „ano“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21641710" name="Google Shape;434;p33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54729470" name="Google Shape;440;p34" descr="Obsah obrázku mrak, obloha, venku, Městská oblast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608320" y="4762"/>
            <a:ext cx="3535680" cy="5138738"/>
          </a:xfrm>
          <a:prstGeom prst="rect">
            <a:avLst/>
          </a:prstGeom>
          <a:noFill/>
          <a:ln>
            <a:noFill/>
          </a:ln>
        </p:spPr>
      </p:pic>
      <p:sp>
        <p:nvSpPr>
          <p:cNvPr id="352628215" name="Google Shape;441;p34"/>
          <p:cNvSpPr/>
          <p:nvPr/>
        </p:nvSpPr>
        <p:spPr bwMode="auto">
          <a:xfrm>
            <a:off x="5608320" y="0"/>
            <a:ext cx="2773680" cy="5143500"/>
          </a:xfrm>
          <a:prstGeom prst="rect">
            <a:avLst/>
          </a:prstGeom>
          <a:gradFill>
            <a:gsLst>
              <a:gs pos="0">
                <a:srgbClr val="FFFFFF"/>
              </a:gs>
              <a:gs pos="18000">
                <a:srgbClr val="FFFFFF"/>
              </a:gs>
              <a:gs pos="46000">
                <a:srgbClr val="FFFFFF">
                  <a:alpha val="77647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8112935" name="Google Shape;442;p34">
            <a:hlinkClick r:id="rId4"/>
          </p:cNvPr>
          <p:cNvSpPr txBox="1"/>
          <p:nvPr/>
        </p:nvSpPr>
        <p:spPr bwMode="auto">
          <a:xfrm>
            <a:off x="0" y="4824714"/>
            <a:ext cx="314464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80551055" name="Google Shape;443;p3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1027044" name="Google Shape;444;p34"/>
          <p:cNvSpPr txBox="1"/>
          <p:nvPr/>
        </p:nvSpPr>
        <p:spPr bwMode="auto">
          <a:xfrm>
            <a:off x="193287" y="497113"/>
            <a:ext cx="56277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Populace v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zemích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nízkými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středními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příjmy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více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ochotn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přis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pívat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než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bohatých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zemích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Bangladéši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souhlasilo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83 %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lidí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zatímco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Velké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Británii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USA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jen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48 %.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odrážet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klimatického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pokud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vaše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živobytí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ohroženo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klimatickými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katastrofami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jste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ochotnější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obětovat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část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svého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příjmu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2055744" name="Google Shape;450;p35" descr="Obsah obrázku obloha, mrak, koule, venku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08700" y="0"/>
            <a:ext cx="3035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6509566" name="Google Shape;451;p35"/>
          <p:cNvSpPr/>
          <p:nvPr/>
        </p:nvSpPr>
        <p:spPr bwMode="auto">
          <a:xfrm>
            <a:off x="5608320" y="0"/>
            <a:ext cx="3266440" cy="5143500"/>
          </a:xfrm>
          <a:prstGeom prst="rect">
            <a:avLst/>
          </a:prstGeom>
          <a:gradFill>
            <a:gsLst>
              <a:gs pos="0">
                <a:srgbClr val="FFFFFF"/>
              </a:gs>
              <a:gs pos="18000">
                <a:srgbClr val="FFFFFF"/>
              </a:gs>
              <a:gs pos="46000">
                <a:srgbClr val="FFFFFF">
                  <a:alpha val="77647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8127398" name="Google Shape;452;p35"/>
          <p:cNvSpPr txBox="1">
            <a:spLocks noGrp="1"/>
          </p:cNvSpPr>
          <p:nvPr>
            <p:ph type="body" idx="1"/>
          </p:nvPr>
        </p:nvSpPr>
        <p:spPr bwMode="auto">
          <a:xfrm>
            <a:off x="157744" y="992632"/>
            <a:ext cx="6905624" cy="4187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1">
                <a:solidFill>
                  <a:srgbClr val="92D050"/>
                </a:solidFill>
              </a:rPr>
              <a:t>Mezigenerační</a:t>
            </a:r>
            <a:r>
              <a:rPr lang="en-US" sz="1500" b="1">
                <a:solidFill>
                  <a:srgbClr val="92D050"/>
                </a:solidFill>
              </a:rPr>
              <a:t> </a:t>
            </a:r>
            <a:r>
              <a:rPr lang="en-US" sz="1500" b="1">
                <a:solidFill>
                  <a:srgbClr val="92D050"/>
                </a:solidFill>
              </a:rPr>
              <a:t>spravedlnost</a:t>
            </a:r>
            <a:r>
              <a:rPr lang="en-US" sz="1500" b="1">
                <a:solidFill>
                  <a:srgbClr val="92D050"/>
                </a:solidFill>
              </a:rPr>
              <a:t>:</a:t>
            </a:r>
            <a:r>
              <a:rPr lang="en-US" sz="1500">
                <a:solidFill>
                  <a:srgbClr val="92D050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Zajištění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odolnosti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vůči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změně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klimatu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znamená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chránit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environmentální</a:t>
            </a:r>
            <a:r>
              <a:rPr lang="en-US" sz="1500">
                <a:solidFill>
                  <a:schemeClr val="dk2"/>
                </a:solidFill>
              </a:rPr>
              <a:t>, </a:t>
            </a:r>
            <a:r>
              <a:rPr lang="en-US" sz="1500">
                <a:solidFill>
                  <a:schemeClr val="dk2"/>
                </a:solidFill>
              </a:rPr>
              <a:t>sociální</a:t>
            </a:r>
            <a:r>
              <a:rPr lang="en-US" sz="1500">
                <a:solidFill>
                  <a:schemeClr val="dk2"/>
                </a:solidFill>
              </a:rPr>
              <a:t> a </a:t>
            </a:r>
            <a:r>
              <a:rPr lang="en-US" sz="1500">
                <a:solidFill>
                  <a:schemeClr val="dk2"/>
                </a:solidFill>
              </a:rPr>
              <a:t>ekonomické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systémy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tak</a:t>
            </a:r>
            <a:r>
              <a:rPr lang="en-US" sz="1500">
                <a:solidFill>
                  <a:schemeClr val="dk2"/>
                </a:solidFill>
              </a:rPr>
              <a:t>, aby </a:t>
            </a:r>
            <a:r>
              <a:rPr lang="en-US" sz="1500">
                <a:solidFill>
                  <a:schemeClr val="dk2"/>
                </a:solidFill>
              </a:rPr>
              <a:t>budoucí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generace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zdědily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svět</a:t>
            </a:r>
            <a:r>
              <a:rPr lang="en-US" sz="1500">
                <a:solidFill>
                  <a:schemeClr val="dk2"/>
                </a:solidFill>
              </a:rPr>
              <a:t>, </a:t>
            </a:r>
            <a:r>
              <a:rPr lang="en-US" sz="1500">
                <a:solidFill>
                  <a:schemeClr val="dk2"/>
                </a:solidFill>
              </a:rPr>
              <a:t>který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zůstane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obyvatelný</a:t>
            </a:r>
            <a:r>
              <a:rPr lang="en-US" sz="1500">
                <a:solidFill>
                  <a:schemeClr val="dk2"/>
                </a:solidFill>
              </a:rPr>
              <a:t> a </a:t>
            </a:r>
            <a:r>
              <a:rPr lang="en-US" sz="1500">
                <a:solidFill>
                  <a:schemeClr val="dk2"/>
                </a:solidFill>
              </a:rPr>
              <a:t>přizpůsobi</a:t>
            </a:r>
            <a:r>
              <a:rPr lang="cs-CZ" sz="1500">
                <a:solidFill>
                  <a:schemeClr val="dk2"/>
                </a:solidFill>
              </a:rPr>
              <a:t>telný</a:t>
            </a:r>
            <a:r>
              <a:rPr lang="en-US" sz="1500">
                <a:solidFill>
                  <a:schemeClr val="dk2"/>
                </a:solidFill>
              </a:rPr>
              <a:t>.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1">
                <a:solidFill>
                  <a:srgbClr val="92D050"/>
                </a:solidFill>
              </a:rPr>
              <a:t>Vnitrogenerační</a:t>
            </a:r>
            <a:r>
              <a:rPr lang="en-US" sz="1500" b="1">
                <a:solidFill>
                  <a:srgbClr val="92D050"/>
                </a:solidFill>
              </a:rPr>
              <a:t> </a:t>
            </a:r>
            <a:r>
              <a:rPr lang="en-US" sz="1500" b="1">
                <a:solidFill>
                  <a:srgbClr val="92D050"/>
                </a:solidFill>
              </a:rPr>
              <a:t>spravedlnost</a:t>
            </a:r>
            <a:r>
              <a:rPr lang="en-US" sz="1500" b="1">
                <a:solidFill>
                  <a:srgbClr val="92D050"/>
                </a:solidFill>
              </a:rPr>
              <a:t>: </a:t>
            </a:r>
            <a:r>
              <a:rPr lang="en-US" sz="1500"/>
              <a:t>Změna</a:t>
            </a:r>
            <a:r>
              <a:rPr lang="en-US" sz="1500"/>
              <a:t> </a:t>
            </a:r>
            <a:r>
              <a:rPr lang="en-US" sz="1500"/>
              <a:t>klimatu</a:t>
            </a:r>
            <a:r>
              <a:rPr lang="en-US" sz="1500"/>
              <a:t> </a:t>
            </a:r>
            <a:r>
              <a:rPr lang="en-US" sz="1500"/>
              <a:t>nepřiměřeně</a:t>
            </a:r>
            <a:r>
              <a:rPr lang="en-US" sz="1500"/>
              <a:t> </a:t>
            </a:r>
            <a:r>
              <a:rPr lang="en-US" sz="1500"/>
              <a:t>zasahuje</a:t>
            </a:r>
            <a:r>
              <a:rPr lang="en-US" sz="1500"/>
              <a:t> </a:t>
            </a:r>
            <a:r>
              <a:rPr lang="en-US" sz="1500"/>
              <a:t>zranitelné</a:t>
            </a:r>
            <a:r>
              <a:rPr lang="en-US" sz="1500"/>
              <a:t> populace. </a:t>
            </a:r>
            <a:r>
              <a:rPr lang="en-US" sz="1500"/>
              <a:t>Klimatické</a:t>
            </a:r>
            <a:r>
              <a:rPr lang="en-US" sz="1500"/>
              <a:t> </a:t>
            </a:r>
            <a:r>
              <a:rPr lang="en-US" sz="1500"/>
              <a:t>strategie</a:t>
            </a:r>
            <a:r>
              <a:rPr lang="en-US" sz="1500"/>
              <a:t> </a:t>
            </a:r>
            <a:r>
              <a:rPr lang="en-US" sz="1500"/>
              <a:t>musí</a:t>
            </a:r>
            <a:r>
              <a:rPr lang="en-US" sz="1500"/>
              <a:t> </a:t>
            </a:r>
            <a:r>
              <a:rPr lang="en-US" sz="1500"/>
              <a:t>zohledňovat</a:t>
            </a:r>
            <a:r>
              <a:rPr lang="en-US" sz="1500"/>
              <a:t> </a:t>
            </a:r>
            <a:r>
              <a:rPr lang="en-US" sz="1500"/>
              <a:t>sociální</a:t>
            </a:r>
            <a:r>
              <a:rPr lang="en-US" sz="1500"/>
              <a:t> </a:t>
            </a:r>
            <a:r>
              <a:rPr lang="en-US" sz="1500"/>
              <a:t>spravedlnost</a:t>
            </a:r>
            <a:r>
              <a:rPr lang="en-US" sz="1500"/>
              <a:t> a </a:t>
            </a:r>
            <a:r>
              <a:rPr lang="en-US" sz="1500"/>
              <a:t>zaměřit</a:t>
            </a:r>
            <a:r>
              <a:rPr lang="en-US" sz="1500"/>
              <a:t> se </a:t>
            </a:r>
            <a:r>
              <a:rPr lang="en-US" sz="1500"/>
              <a:t>na</a:t>
            </a:r>
            <a:r>
              <a:rPr lang="en-US" sz="1500"/>
              <a:t> </a:t>
            </a:r>
            <a:r>
              <a:rPr lang="en-US" sz="1500"/>
              <a:t>spravedlivé</a:t>
            </a:r>
            <a:r>
              <a:rPr lang="en-US" sz="1500"/>
              <a:t> </a:t>
            </a:r>
            <a:r>
              <a:rPr lang="en-US" sz="1500"/>
              <a:t>rozdělování</a:t>
            </a:r>
            <a:r>
              <a:rPr lang="en-US" sz="1500"/>
              <a:t> </a:t>
            </a:r>
            <a:r>
              <a:rPr lang="en-US" sz="1500"/>
              <a:t>rizik</a:t>
            </a:r>
            <a:r>
              <a:rPr lang="en-US" sz="1500"/>
              <a:t> a </a:t>
            </a:r>
            <a:r>
              <a:rPr lang="en-US" sz="1500"/>
              <a:t>zdrojů</a:t>
            </a:r>
            <a:r>
              <a:rPr lang="en-US" sz="1500"/>
              <a:t>.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1">
                <a:solidFill>
                  <a:srgbClr val="92D050"/>
                </a:solidFill>
              </a:rPr>
              <a:t>Princip </a:t>
            </a:r>
            <a:r>
              <a:rPr lang="en-US" sz="1500" b="1">
                <a:solidFill>
                  <a:srgbClr val="92D050"/>
                </a:solidFill>
              </a:rPr>
              <a:t>předběžné</a:t>
            </a:r>
            <a:r>
              <a:rPr lang="en-US" sz="1500" b="1">
                <a:solidFill>
                  <a:srgbClr val="92D050"/>
                </a:solidFill>
              </a:rPr>
              <a:t> </a:t>
            </a:r>
            <a:r>
              <a:rPr lang="en-US" sz="1500" b="1">
                <a:solidFill>
                  <a:srgbClr val="92D050"/>
                </a:solidFill>
              </a:rPr>
              <a:t>opatrnosti</a:t>
            </a:r>
            <a:r>
              <a:rPr lang="en-US" sz="1500" b="1">
                <a:solidFill>
                  <a:srgbClr val="92D050"/>
                </a:solidFill>
              </a:rPr>
              <a:t>: </a:t>
            </a:r>
            <a:r>
              <a:rPr lang="en-US" sz="1500"/>
              <a:t>Tam, </a:t>
            </a:r>
            <a:r>
              <a:rPr lang="en-US" sz="1500"/>
              <a:t>kde</a:t>
            </a:r>
            <a:r>
              <a:rPr lang="en-US" sz="1500"/>
              <a:t> </a:t>
            </a:r>
            <a:r>
              <a:rPr lang="en-US" sz="1500"/>
              <a:t>jsou</a:t>
            </a:r>
            <a:r>
              <a:rPr lang="en-US" sz="1500"/>
              <a:t> </a:t>
            </a:r>
            <a:r>
              <a:rPr lang="en-US" sz="1500"/>
              <a:t>vědecké</a:t>
            </a:r>
            <a:r>
              <a:rPr lang="en-US" sz="1500"/>
              <a:t> </a:t>
            </a:r>
            <a:r>
              <a:rPr lang="en-US" sz="1500"/>
              <a:t>poznatky</a:t>
            </a:r>
            <a:r>
              <a:rPr lang="en-US" sz="1500"/>
              <a:t> </a:t>
            </a:r>
            <a:r>
              <a:rPr lang="en-US" sz="1500"/>
              <a:t>neúplné</a:t>
            </a:r>
            <a:r>
              <a:rPr lang="en-US" sz="1500"/>
              <a:t>, ale </a:t>
            </a:r>
            <a:r>
              <a:rPr lang="en-US" sz="1500"/>
              <a:t>riziko</a:t>
            </a:r>
            <a:r>
              <a:rPr lang="en-US" sz="1500"/>
              <a:t> </a:t>
            </a:r>
            <a:r>
              <a:rPr lang="en-US" sz="1500"/>
              <a:t>škody</a:t>
            </a:r>
            <a:r>
              <a:rPr lang="en-US" sz="1500"/>
              <a:t> </a:t>
            </a:r>
            <a:r>
              <a:rPr lang="en-US" sz="1500"/>
              <a:t>vysoké</a:t>
            </a:r>
            <a:r>
              <a:rPr lang="en-US" sz="1500"/>
              <a:t>, by </a:t>
            </a:r>
            <a:r>
              <a:rPr lang="en-US" sz="1500"/>
              <a:t>opatření</a:t>
            </a:r>
            <a:r>
              <a:rPr lang="en-US" sz="1500"/>
              <a:t> </a:t>
            </a:r>
            <a:r>
              <a:rPr lang="en-US" sz="1500"/>
              <a:t>měla</a:t>
            </a:r>
            <a:r>
              <a:rPr lang="en-US" sz="1500"/>
              <a:t> </a:t>
            </a:r>
            <a:r>
              <a:rPr lang="en-US" sz="1500"/>
              <a:t>vycházet</a:t>
            </a:r>
            <a:r>
              <a:rPr lang="en-US" sz="1500"/>
              <a:t> z </a:t>
            </a:r>
            <a:r>
              <a:rPr lang="en-US" sz="1500"/>
              <a:t>principu</a:t>
            </a:r>
            <a:r>
              <a:rPr lang="en-US" sz="1500"/>
              <a:t> </a:t>
            </a:r>
            <a:r>
              <a:rPr lang="en-US" sz="1500"/>
              <a:t>opatrnosti</a:t>
            </a:r>
            <a:r>
              <a:rPr lang="en-US" sz="1500"/>
              <a:t> a </a:t>
            </a:r>
            <a:r>
              <a:rPr lang="en-US" sz="1500"/>
              <a:t>řídit</a:t>
            </a:r>
            <a:r>
              <a:rPr lang="en-US" sz="1500"/>
              <a:t> </a:t>
            </a:r>
            <a:r>
              <a:rPr lang="en-US" sz="1500"/>
              <a:t>návrh</a:t>
            </a:r>
            <a:r>
              <a:rPr lang="en-US" sz="1500"/>
              <a:t>, </a:t>
            </a:r>
            <a:r>
              <a:rPr lang="en-US" sz="1500"/>
              <a:t>plánování</a:t>
            </a:r>
            <a:r>
              <a:rPr lang="en-US" sz="1500"/>
              <a:t> a </a:t>
            </a:r>
            <a:r>
              <a:rPr lang="en-US" sz="1500"/>
              <a:t>politiku</a:t>
            </a:r>
            <a:r>
              <a:rPr lang="en-US" sz="1500"/>
              <a:t>.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  <a:p>
            <a:pPr lvl="0">
              <a:defRPr/>
            </a:pPr>
            <a:r>
              <a:rPr lang="en-US" sz="1500" b="1">
                <a:solidFill>
                  <a:schemeClr val="accent4"/>
                </a:solidFill>
              </a:rPr>
              <a:t>Odpovědnost</a:t>
            </a:r>
            <a:r>
              <a:rPr lang="en-US" sz="1500" b="1">
                <a:solidFill>
                  <a:schemeClr val="accent4"/>
                </a:solidFill>
              </a:rPr>
              <a:t>: </a:t>
            </a:r>
            <a:r>
              <a:rPr lang="en-US" sz="1500"/>
              <a:t>Rozvinuté</a:t>
            </a:r>
            <a:r>
              <a:rPr lang="en-US" sz="1500"/>
              <a:t> </a:t>
            </a:r>
            <a:r>
              <a:rPr lang="en-US" sz="1500"/>
              <a:t>země</a:t>
            </a:r>
            <a:r>
              <a:rPr lang="en-US" sz="1500"/>
              <a:t> a </a:t>
            </a:r>
            <a:r>
              <a:rPr lang="en-US" sz="1500"/>
              <a:t>velké</a:t>
            </a:r>
            <a:r>
              <a:rPr lang="en-US" sz="1500"/>
              <a:t> </a:t>
            </a:r>
            <a:r>
              <a:rPr lang="en-US" sz="1500"/>
              <a:t>korporace</a:t>
            </a:r>
            <a:r>
              <a:rPr lang="en-US" sz="1500"/>
              <a:t>, </a:t>
            </a:r>
            <a:r>
              <a:rPr lang="en-US" sz="1500"/>
              <a:t>které</a:t>
            </a:r>
            <a:r>
              <a:rPr lang="en-US" sz="1500"/>
              <a:t> </a:t>
            </a:r>
            <a:r>
              <a:rPr lang="en-US" sz="1500"/>
              <a:t>více</a:t>
            </a:r>
            <a:r>
              <a:rPr lang="en-US" sz="1500"/>
              <a:t> </a:t>
            </a:r>
            <a:r>
              <a:rPr lang="en-US" sz="1500"/>
              <a:t>přisp</a:t>
            </a:r>
            <a:r>
              <a:rPr lang="cs-CZ" sz="1500"/>
              <a:t>ívají</a:t>
            </a:r>
            <a:r>
              <a:rPr lang="en-US" sz="1500"/>
              <a:t> k </a:t>
            </a:r>
            <a:r>
              <a:rPr lang="en-US" sz="1500"/>
              <a:t>emisím</a:t>
            </a:r>
            <a:r>
              <a:rPr lang="en-US" sz="1500"/>
              <a:t>, </a:t>
            </a:r>
            <a:r>
              <a:rPr lang="en-US" sz="1500"/>
              <a:t>nesou</a:t>
            </a:r>
            <a:r>
              <a:rPr lang="en-US" sz="1500"/>
              <a:t> </a:t>
            </a:r>
            <a:r>
              <a:rPr lang="en-US" sz="1500"/>
              <a:t>větší</a:t>
            </a:r>
            <a:r>
              <a:rPr lang="en-US" sz="1500"/>
              <a:t> </a:t>
            </a:r>
            <a:r>
              <a:rPr lang="en-US" sz="1500"/>
              <a:t>odpovědnost</a:t>
            </a:r>
            <a:r>
              <a:rPr lang="en-US" sz="1500"/>
              <a:t>.</a:t>
            </a:r>
            <a:r>
              <a:rPr lang="cs-CZ" sz="1500"/>
              <a:t> Etické jednání v oblasti klimatu zahrnuje transparentní vykazování, uznání minulých škod a přijetí nápravných opatření.</a:t>
            </a:r>
            <a:r>
              <a:rPr lang="en-US" sz="1500"/>
              <a:t>  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</p:txBody>
      </p:sp>
      <p:sp>
        <p:nvSpPr>
          <p:cNvPr id="1488034596" name="Google Shape;453;p35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Etika klimatu </a:t>
            </a:r>
            <a:endParaRPr sz="20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93737479" name="Google Shape;454;p3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92883110" name="Google Shape;460;p36" descr="Obsah obrázku promoce, oblečení, budova, osoba&#10;&#10;Obsah generovaný pomocí AI může být nesprávný."/>
          <p:cNvPicPr/>
          <p:nvPr/>
        </p:nvPicPr>
        <p:blipFill rotWithShape="1">
          <a:blip r:embed="rId3">
            <a:alphaModFix/>
          </a:blip>
          <a:srcRect l="0" t="-4587" r="0" b="0"/>
          <a:stretch/>
        </p:blipFill>
        <p:spPr bwMode="auto">
          <a:xfrm>
            <a:off x="0" y="2571751"/>
            <a:ext cx="91440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1980946" name="Google Shape;461;p36"/>
          <p:cNvSpPr/>
          <p:nvPr/>
        </p:nvSpPr>
        <p:spPr bwMode="auto">
          <a:xfrm rot="5400000">
            <a:off x="3518531" y="-946785"/>
            <a:ext cx="2106934" cy="9144001"/>
          </a:xfrm>
          <a:prstGeom prst="rect">
            <a:avLst/>
          </a:prstGeom>
          <a:gradFill>
            <a:gsLst>
              <a:gs pos="0">
                <a:schemeClr val="lt1"/>
              </a:gs>
              <a:gs pos="2100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9869012" name="Google Shape;462;p36"/>
          <p:cNvSpPr txBox="1">
            <a:spLocks noGrp="1"/>
          </p:cNvSpPr>
          <p:nvPr>
            <p:ph type="body" idx="1"/>
          </p:nvPr>
        </p:nvSpPr>
        <p:spPr bwMode="auto">
          <a:xfrm>
            <a:off x="142875" y="1137949"/>
            <a:ext cx="8556625" cy="315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Vědci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výzkumníci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/>
              <a:t>Komunikovat</a:t>
            </a:r>
            <a:r>
              <a:rPr lang="en-US" sz="1600"/>
              <a:t> </a:t>
            </a:r>
            <a:r>
              <a:rPr lang="en-US" sz="1600"/>
              <a:t>zjištění</a:t>
            </a:r>
            <a:r>
              <a:rPr lang="en-US" sz="1600"/>
              <a:t> </a:t>
            </a:r>
            <a:r>
              <a:rPr lang="en-US" sz="1600"/>
              <a:t>poctivě</a:t>
            </a:r>
            <a:r>
              <a:rPr lang="en-US" sz="1600"/>
              <a:t> a </a:t>
            </a:r>
            <a:r>
              <a:rPr lang="en-US" sz="1600"/>
              <a:t>srozumitelně</a:t>
            </a:r>
            <a:r>
              <a:rPr lang="en-US" sz="1600"/>
              <a:t>, bez </a:t>
            </a:r>
            <a:r>
              <a:rPr lang="en-US" sz="1600"/>
              <a:t>zveličování</a:t>
            </a:r>
            <a:r>
              <a:rPr lang="en-US" sz="1600"/>
              <a:t> </a:t>
            </a:r>
            <a:r>
              <a:rPr lang="en-US" sz="1600"/>
              <a:t>či</a:t>
            </a:r>
            <a:r>
              <a:rPr lang="en-US" sz="1600"/>
              <a:t> </a:t>
            </a:r>
            <a:r>
              <a:rPr lang="en-US" sz="1600"/>
              <a:t>zlehčování</a:t>
            </a:r>
            <a:r>
              <a:rPr lang="en-US" sz="1600"/>
              <a:t>. </a:t>
            </a:r>
            <a:r>
              <a:rPr lang="en-US" sz="1600"/>
              <a:t>Zajistit</a:t>
            </a:r>
            <a:r>
              <a:rPr lang="en-US" sz="1600"/>
              <a:t> </a:t>
            </a:r>
            <a:r>
              <a:rPr lang="en-US" sz="1600"/>
              <a:t>otevřený</a:t>
            </a:r>
            <a:r>
              <a:rPr lang="en-US" sz="1600"/>
              <a:t> </a:t>
            </a:r>
            <a:r>
              <a:rPr lang="en-US" sz="1600"/>
              <a:t>přístup</a:t>
            </a:r>
            <a:r>
              <a:rPr lang="en-US" sz="1600"/>
              <a:t> k </a:t>
            </a:r>
            <a:r>
              <a:rPr lang="en-US" sz="1600"/>
              <a:t>datům</a:t>
            </a:r>
            <a:r>
              <a:rPr lang="en-US" sz="1600"/>
              <a:t>, </a:t>
            </a:r>
            <a:r>
              <a:rPr lang="cs-CZ" sz="1600"/>
              <a:t>podporovat odborné </a:t>
            </a:r>
            <a:r>
              <a:rPr lang="en-US" sz="1600"/>
              <a:t>recenzní</a:t>
            </a:r>
            <a:r>
              <a:rPr lang="en-US" sz="1600"/>
              <a:t> </a:t>
            </a:r>
            <a:r>
              <a:rPr lang="en-US" sz="1600"/>
              <a:t>řízení</a:t>
            </a:r>
            <a:r>
              <a:rPr lang="en-US" sz="1600"/>
              <a:t> a </a:t>
            </a:r>
            <a:r>
              <a:rPr lang="en-US" sz="1600"/>
              <a:t>mezioborovou</a:t>
            </a:r>
            <a:r>
              <a:rPr lang="en-US" sz="1600"/>
              <a:t> </a:t>
            </a:r>
            <a:r>
              <a:rPr lang="en-US" sz="1600"/>
              <a:t>spolupráci</a:t>
            </a:r>
            <a:r>
              <a:rPr lang="en-US" sz="16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Akademická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sféra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/>
              <a:t> Jako </a:t>
            </a:r>
            <a:r>
              <a:rPr lang="en-US" sz="1600"/>
              <a:t>instituce</a:t>
            </a:r>
            <a:r>
              <a:rPr lang="en-US" sz="1600"/>
              <a:t> </a:t>
            </a:r>
            <a:r>
              <a:rPr lang="en-US" sz="1600"/>
              <a:t>poskytující</a:t>
            </a:r>
            <a:r>
              <a:rPr lang="en-US" sz="1600"/>
              <a:t> </a:t>
            </a:r>
            <a:r>
              <a:rPr lang="en-US" sz="1600"/>
              <a:t>nejvyšší</a:t>
            </a:r>
            <a:r>
              <a:rPr lang="en-US" sz="1600"/>
              <a:t> </a:t>
            </a:r>
            <a:r>
              <a:rPr lang="en-US" sz="1600"/>
              <a:t>úroveň</a:t>
            </a:r>
            <a:r>
              <a:rPr lang="en-US" sz="1600"/>
              <a:t> </a:t>
            </a:r>
            <a:r>
              <a:rPr lang="en-US" sz="1600"/>
              <a:t>vzdělání</a:t>
            </a:r>
            <a:r>
              <a:rPr lang="en-US" sz="1600"/>
              <a:t> a </a:t>
            </a:r>
            <a:r>
              <a:rPr lang="en-US" sz="1600"/>
              <a:t>propojující</a:t>
            </a:r>
            <a:r>
              <a:rPr lang="en-US" sz="1600"/>
              <a:t> </a:t>
            </a:r>
            <a:r>
              <a:rPr lang="en-US" sz="1600"/>
              <a:t>vědu</a:t>
            </a:r>
            <a:r>
              <a:rPr lang="en-US" sz="1600"/>
              <a:t> s </a:t>
            </a:r>
            <a:r>
              <a:rPr lang="en-US" sz="1600"/>
              <a:t>výzkumem</a:t>
            </a:r>
            <a:r>
              <a:rPr lang="en-US" sz="1600"/>
              <a:t> </a:t>
            </a:r>
            <a:r>
              <a:rPr lang="en-US" sz="1600"/>
              <a:t>nese</a:t>
            </a:r>
            <a:r>
              <a:rPr lang="en-US" sz="1600"/>
              <a:t> </a:t>
            </a:r>
            <a:r>
              <a:rPr lang="en-US" sz="1600"/>
              <a:t>univerzita</a:t>
            </a:r>
            <a:r>
              <a:rPr lang="en-US" sz="1600"/>
              <a:t> </a:t>
            </a:r>
            <a:r>
              <a:rPr lang="en-US" sz="1600"/>
              <a:t>odpovědnost</a:t>
            </a:r>
            <a:r>
              <a:rPr lang="en-US" sz="1600"/>
              <a:t> za </a:t>
            </a:r>
            <a:r>
              <a:rPr lang="en-US" sz="1600"/>
              <a:t>vzdělávání</a:t>
            </a:r>
            <a:r>
              <a:rPr lang="en-US" sz="1600"/>
              <a:t> v </a:t>
            </a:r>
            <a:r>
              <a:rPr lang="en-US" sz="1600"/>
              <a:t>oblasti</a:t>
            </a:r>
            <a:r>
              <a:rPr lang="en-US" sz="1600"/>
              <a:t> </a:t>
            </a:r>
            <a:r>
              <a:rPr lang="en-US" sz="1600"/>
              <a:t>udržitelnosti</a:t>
            </a:r>
            <a:r>
              <a:rPr lang="en-US" sz="1600"/>
              <a:t> a </a:t>
            </a:r>
            <a:r>
              <a:rPr lang="en-US" sz="1600"/>
              <a:t>využívání</a:t>
            </a:r>
            <a:r>
              <a:rPr lang="en-US" sz="1600"/>
              <a:t> </a:t>
            </a:r>
            <a:r>
              <a:rPr lang="en-US" sz="1600"/>
              <a:t>inovativních</a:t>
            </a:r>
            <a:r>
              <a:rPr lang="en-US" sz="1600"/>
              <a:t> </a:t>
            </a:r>
            <a:r>
              <a:rPr lang="en-US" sz="1600"/>
              <a:t>řešení</a:t>
            </a:r>
            <a:r>
              <a:rPr lang="en-US" sz="1600"/>
              <a:t> </a:t>
            </a:r>
            <a:r>
              <a:rPr lang="en-US" sz="1600"/>
              <a:t>globálních</a:t>
            </a:r>
            <a:r>
              <a:rPr lang="en-US" sz="1600"/>
              <a:t> </a:t>
            </a:r>
            <a:r>
              <a:rPr lang="en-US" sz="1600"/>
              <a:t>výzev</a:t>
            </a:r>
            <a:r>
              <a:rPr lang="en-US" sz="1600"/>
              <a:t>.</a:t>
            </a: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 strike="sngStrike">
              <a:solidFill>
                <a:srgbClr val="FF0000"/>
              </a:solidFill>
            </a:endParaRPr>
          </a:p>
        </p:txBody>
      </p:sp>
      <p:sp>
        <p:nvSpPr>
          <p:cNvPr id="847925245" name="Google Shape;463;p3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5083782" name="Google Shape;464;p36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odpovědnost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91345241" name="Google Shape;470;p37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164626" y="2033592"/>
            <a:ext cx="4835612" cy="297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865182" name="Google Shape;471;p37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209550" y="3109906"/>
            <a:ext cx="3955076" cy="1650999"/>
          </a:xfrm>
          <a:prstGeom prst="rect">
            <a:avLst/>
          </a:prstGeom>
          <a:noFill/>
          <a:ln>
            <a:noFill/>
          </a:ln>
        </p:spPr>
      </p:pic>
      <p:sp>
        <p:nvSpPr>
          <p:cNvPr id="909727753" name="Google Shape;472;p37"/>
          <p:cNvSpPr/>
          <p:nvPr/>
        </p:nvSpPr>
        <p:spPr bwMode="auto">
          <a:xfrm>
            <a:off x="3781425" y="1985944"/>
            <a:ext cx="3028950" cy="1028700"/>
          </a:xfrm>
          <a:custGeom>
            <a:avLst/>
            <a:gdLst/>
            <a:ahLst/>
            <a:cxnLst/>
            <a:rect l="l" t="t" r="r" b="b"/>
            <a:pathLst>
              <a:path w="3028950" h="1028700" fill="norm" stroke="1" extrusionOk="0">
                <a:moveTo>
                  <a:pt x="104775" y="1028700"/>
                </a:moveTo>
                <a:lnTo>
                  <a:pt x="2171700" y="952500"/>
                </a:lnTo>
                <a:lnTo>
                  <a:pt x="3028950" y="704850"/>
                </a:lnTo>
                <a:lnTo>
                  <a:pt x="2971800" y="66675"/>
                </a:lnTo>
                <a:lnTo>
                  <a:pt x="0" y="0"/>
                </a:lnTo>
                <a:lnTo>
                  <a:pt x="104775" y="10287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0709703" name="Google Shape;473;p37"/>
          <p:cNvSpPr txBox="1">
            <a:spLocks noGrp="1"/>
          </p:cNvSpPr>
          <p:nvPr>
            <p:ph type="body" idx="1"/>
          </p:nvPr>
        </p:nvSpPr>
        <p:spPr bwMode="auto">
          <a:xfrm>
            <a:off x="142875" y="974804"/>
            <a:ext cx="8556625" cy="315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cs-CZ" sz="1600" b="1">
                <a:solidFill>
                  <a:srgbClr val="92D050"/>
                </a:solidFill>
              </a:rPr>
              <a:t>Soukromý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státní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sektor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/>
              <a:t>Snižovat</a:t>
            </a:r>
            <a:r>
              <a:rPr lang="en-US" sz="1600"/>
              <a:t> </a:t>
            </a:r>
            <a:r>
              <a:rPr lang="en-US" sz="1600"/>
              <a:t>dopady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</a:t>
            </a:r>
            <a:r>
              <a:rPr lang="en-US" sz="1600"/>
              <a:t>životní</a:t>
            </a:r>
            <a:r>
              <a:rPr lang="en-US" sz="1600"/>
              <a:t> </a:t>
            </a:r>
            <a:r>
              <a:rPr lang="en-US" sz="1600"/>
              <a:t>prostředí</a:t>
            </a:r>
            <a:r>
              <a:rPr lang="en-US" sz="1600"/>
              <a:t> a </a:t>
            </a:r>
            <a:r>
              <a:rPr lang="en-US" sz="1600"/>
              <a:t>sladit</a:t>
            </a:r>
            <a:r>
              <a:rPr lang="en-US" sz="1600"/>
              <a:t> </a:t>
            </a:r>
            <a:r>
              <a:rPr lang="en-US" sz="1600"/>
              <a:t>provoz</a:t>
            </a:r>
            <a:r>
              <a:rPr lang="en-US" sz="1600"/>
              <a:t> s </a:t>
            </a:r>
            <a:r>
              <a:rPr lang="en-US" sz="1600"/>
              <a:t>vědecky</a:t>
            </a:r>
            <a:r>
              <a:rPr lang="en-US" sz="1600"/>
              <a:t> </a:t>
            </a:r>
            <a:r>
              <a:rPr lang="en-US" sz="1600"/>
              <a:t>podloženými</a:t>
            </a:r>
            <a:r>
              <a:rPr lang="en-US" sz="1600"/>
              <a:t> </a:t>
            </a:r>
            <a:r>
              <a:rPr lang="en-US" sz="1600"/>
              <a:t>klimatickými</a:t>
            </a:r>
            <a:r>
              <a:rPr lang="en-US" sz="1600"/>
              <a:t> </a:t>
            </a:r>
            <a:r>
              <a:rPr lang="en-US" sz="1600"/>
              <a:t>cíli</a:t>
            </a:r>
            <a:r>
              <a:rPr lang="en-US" sz="1600"/>
              <a:t>. </a:t>
            </a:r>
            <a:r>
              <a:rPr lang="en-US" sz="1600"/>
              <a:t>Podle</a:t>
            </a:r>
            <a:r>
              <a:rPr lang="en-US" sz="1600"/>
              <a:t> </a:t>
            </a:r>
            <a:r>
              <a:rPr lang="en-US" sz="1600"/>
              <a:t>databáze</a:t>
            </a:r>
            <a:r>
              <a:rPr lang="en-US" sz="1600"/>
              <a:t> Carbon Majors Database (CDP, 2017) </a:t>
            </a:r>
            <a:r>
              <a:rPr lang="cs-CZ" sz="1600"/>
              <a:t>je</a:t>
            </a:r>
            <a:r>
              <a:rPr lang="en-US" sz="1600"/>
              <a:t> 25 </a:t>
            </a:r>
            <a:r>
              <a:rPr lang="en-US" sz="1600"/>
              <a:t>korporátních</a:t>
            </a:r>
            <a:r>
              <a:rPr lang="en-US" sz="1600"/>
              <a:t> a </a:t>
            </a:r>
            <a:r>
              <a:rPr lang="en-US" sz="1600"/>
              <a:t>státních</a:t>
            </a:r>
            <a:r>
              <a:rPr lang="en-US" sz="1600"/>
              <a:t> </a:t>
            </a:r>
            <a:r>
              <a:rPr lang="en-US" sz="1600"/>
              <a:t>producentů</a:t>
            </a:r>
            <a:r>
              <a:rPr lang="en-US" sz="1600"/>
              <a:t> </a:t>
            </a:r>
            <a:r>
              <a:rPr lang="cs-CZ" sz="1600"/>
              <a:t>zodpovědných za</a:t>
            </a:r>
            <a:r>
              <a:rPr lang="en-US" sz="1600"/>
              <a:t> 51 % </a:t>
            </a:r>
            <a:r>
              <a:rPr lang="en-US" sz="1600"/>
              <a:t>celosvětových</a:t>
            </a:r>
            <a:r>
              <a:rPr lang="en-US" sz="1600"/>
              <a:t> </a:t>
            </a:r>
            <a:r>
              <a:rPr lang="en-US" sz="1600"/>
              <a:t>průmyslových</a:t>
            </a:r>
            <a:r>
              <a:rPr lang="en-US" sz="1600"/>
              <a:t> </a:t>
            </a:r>
            <a:r>
              <a:rPr lang="en-US" sz="1600"/>
              <a:t>emisí</a:t>
            </a:r>
            <a:r>
              <a:rPr lang="en-US" sz="1600"/>
              <a:t> </a:t>
            </a:r>
            <a:r>
              <a:rPr lang="en-US" sz="1600"/>
              <a:t>skleníkových</a:t>
            </a:r>
            <a:r>
              <a:rPr lang="en-US" sz="1600"/>
              <a:t> </a:t>
            </a:r>
            <a:r>
              <a:rPr lang="en-US" sz="1600"/>
              <a:t>plynů</a:t>
            </a:r>
            <a:r>
              <a:rPr lang="en-US" sz="1600"/>
              <a:t>. </a:t>
            </a:r>
            <a:r>
              <a:rPr lang="cs-CZ" sz="1600"/>
              <a:t>Všech</a:t>
            </a:r>
            <a:r>
              <a:rPr lang="en-US" sz="1600"/>
              <a:t> 100 </a:t>
            </a:r>
            <a:r>
              <a:rPr lang="en-US" sz="1600"/>
              <a:t>producentů</a:t>
            </a:r>
            <a:r>
              <a:rPr lang="en-US" sz="1600"/>
              <a:t> se </a:t>
            </a:r>
            <a:r>
              <a:rPr lang="en-US" sz="1600"/>
              <a:t>podílí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71 % </a:t>
            </a:r>
            <a:r>
              <a:rPr lang="en-US" sz="1600"/>
              <a:t>těchto</a:t>
            </a:r>
            <a:r>
              <a:rPr lang="en-US" sz="1600"/>
              <a:t> </a:t>
            </a:r>
            <a:r>
              <a:rPr lang="en-US" sz="1600"/>
              <a:t>emisí</a:t>
            </a:r>
            <a:r>
              <a:rPr lang="en-US" sz="1600"/>
              <a:t>.</a:t>
            </a: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/>
              <a:t>Osvědčené</a:t>
            </a:r>
            <a:r>
              <a:rPr lang="en-US" sz="1600" b="1"/>
              <a:t> </a:t>
            </a:r>
            <a:r>
              <a:rPr lang="en-US" sz="1600" b="1"/>
              <a:t>postupy</a:t>
            </a:r>
            <a:r>
              <a:rPr lang="en-US" sz="1600" b="1"/>
              <a:t>: </a:t>
            </a:r>
            <a:r>
              <a:rPr lang="en-US" sz="1600"/>
              <a:t>ESG reporting, </a:t>
            </a:r>
            <a:r>
              <a:rPr lang="en-US" sz="1600"/>
              <a:t>strategie</a:t>
            </a:r>
            <a:r>
              <a:rPr lang="en-US" sz="1600"/>
              <a:t> </a:t>
            </a:r>
            <a:r>
              <a:rPr lang="en-US" sz="1600"/>
              <a:t>dosažení</a:t>
            </a:r>
            <a:r>
              <a:rPr lang="en-US" sz="1600"/>
              <a:t> </a:t>
            </a:r>
            <a:r>
              <a:rPr lang="en-US" sz="1600"/>
              <a:t>uhlíkové</a:t>
            </a:r>
            <a:r>
              <a:rPr lang="en-US" sz="1600"/>
              <a:t> neutrality,</a:t>
            </a:r>
            <a:endParaRPr lang="cs-CZ"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/>
              <a:t> </a:t>
            </a:r>
            <a:r>
              <a:rPr lang="en-US" sz="1600"/>
              <a:t>udržitelné</a:t>
            </a:r>
            <a:r>
              <a:rPr lang="en-US" sz="1600"/>
              <a:t> </a:t>
            </a:r>
            <a:r>
              <a:rPr lang="en-US" sz="1600"/>
              <a:t>dodavatelské</a:t>
            </a:r>
            <a:r>
              <a:rPr lang="en-US" sz="1600"/>
              <a:t> </a:t>
            </a:r>
            <a:r>
              <a:rPr lang="en-US" sz="1600"/>
              <a:t>řetězce</a:t>
            </a:r>
            <a:r>
              <a:rPr lang="en-US" sz="1600"/>
              <a:t>. </a:t>
            </a: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1741169600" name="Google Shape;474;p37">
            <a:hlinkClick r:id="rId5"/>
          </p:cNvPr>
          <p:cNvSpPr txBox="1"/>
          <p:nvPr/>
        </p:nvSpPr>
        <p:spPr bwMode="auto">
          <a:xfrm>
            <a:off x="0" y="4881890"/>
            <a:ext cx="304107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CarbonMayors, 2017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58188580" name="Google Shape;475;p3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2461777" name="Google Shape;476;p37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odpovědnost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3530364" name="Google Shape;482;p38"/>
          <p:cNvSpPr txBox="1">
            <a:spLocks noGrp="1"/>
          </p:cNvSpPr>
          <p:nvPr>
            <p:ph type="body" idx="1"/>
          </p:nvPr>
        </p:nvSpPr>
        <p:spPr bwMode="auto"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Tvůrci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politik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veřejní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činitelé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/>
              <a:t>Jejich</a:t>
            </a:r>
            <a:r>
              <a:rPr lang="en-US" sz="1600"/>
              <a:t> </a:t>
            </a:r>
            <a:r>
              <a:rPr lang="en-US" sz="1600"/>
              <a:t>odpovědnost</a:t>
            </a:r>
            <a:r>
              <a:rPr lang="en-US" sz="1600"/>
              <a:t> </a:t>
            </a:r>
            <a:r>
              <a:rPr lang="en-US" sz="1600"/>
              <a:t>přesahuje</a:t>
            </a:r>
            <a:r>
              <a:rPr lang="en-US" sz="1600"/>
              <a:t> </a:t>
            </a:r>
            <a:r>
              <a:rPr lang="en-US" sz="1600"/>
              <a:t>rámec</a:t>
            </a:r>
            <a:r>
              <a:rPr lang="en-US" sz="1600"/>
              <a:t> </a:t>
            </a:r>
            <a:r>
              <a:rPr lang="en-US" sz="1600"/>
              <a:t>technické</a:t>
            </a:r>
            <a:r>
              <a:rPr lang="en-US" sz="1600"/>
              <a:t> </a:t>
            </a:r>
            <a:r>
              <a:rPr lang="en-US" sz="1600"/>
              <a:t>regulace</a:t>
            </a:r>
            <a:r>
              <a:rPr lang="en-US" sz="1600"/>
              <a:t> — </a:t>
            </a:r>
            <a:r>
              <a:rPr lang="en-US" sz="1600"/>
              <a:t>jsou</a:t>
            </a:r>
            <a:r>
              <a:rPr lang="en-US" sz="1600"/>
              <a:t> </a:t>
            </a:r>
            <a:r>
              <a:rPr lang="en-US" sz="1600"/>
              <a:t>etickými</a:t>
            </a:r>
            <a:r>
              <a:rPr lang="en-US" sz="1600"/>
              <a:t> </a:t>
            </a:r>
            <a:r>
              <a:rPr lang="en-US" sz="1600"/>
              <a:t>správci</a:t>
            </a:r>
            <a:r>
              <a:rPr lang="en-US" sz="1600"/>
              <a:t> </a:t>
            </a:r>
            <a:r>
              <a:rPr lang="en-US" sz="1600"/>
              <a:t>veřejného</a:t>
            </a:r>
            <a:r>
              <a:rPr lang="en-US" sz="1600"/>
              <a:t> </a:t>
            </a:r>
            <a:r>
              <a:rPr lang="en-US" sz="1600"/>
              <a:t>zájmu</a:t>
            </a:r>
            <a:r>
              <a:rPr lang="en-US" sz="1600"/>
              <a:t>, </a:t>
            </a:r>
            <a:r>
              <a:rPr lang="en-US" sz="1600"/>
              <a:t>architekty</a:t>
            </a:r>
            <a:r>
              <a:rPr lang="en-US" sz="1600"/>
              <a:t> </a:t>
            </a:r>
            <a:r>
              <a:rPr lang="en-US" sz="1600"/>
              <a:t>systémových</a:t>
            </a:r>
            <a:r>
              <a:rPr lang="en-US" sz="1600"/>
              <a:t> </a:t>
            </a:r>
            <a:r>
              <a:rPr lang="en-US" sz="1600"/>
              <a:t>změn</a:t>
            </a:r>
            <a:r>
              <a:rPr lang="en-US" sz="1600"/>
              <a:t> a </a:t>
            </a:r>
            <a:r>
              <a:rPr lang="en-US" sz="1600"/>
              <a:t>obhájci</a:t>
            </a:r>
            <a:r>
              <a:rPr lang="en-US" sz="1600"/>
              <a:t> </a:t>
            </a:r>
            <a:r>
              <a:rPr lang="en-US" sz="1600"/>
              <a:t>klimatické</a:t>
            </a:r>
            <a:r>
              <a:rPr lang="en-US" sz="1600"/>
              <a:t> </a:t>
            </a:r>
            <a:r>
              <a:rPr lang="en-US" sz="1600"/>
              <a:t>spravedlnosti</a:t>
            </a:r>
            <a:r>
              <a:rPr lang="en-US" sz="16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Jsou</a:t>
            </a:r>
            <a:r>
              <a:rPr lang="en-US" sz="1600"/>
              <a:t> </a:t>
            </a:r>
            <a:r>
              <a:rPr lang="en-US" sz="1600"/>
              <a:t>pověřeni</a:t>
            </a:r>
            <a:r>
              <a:rPr lang="en-US" sz="1600"/>
              <a:t> </a:t>
            </a:r>
            <a:r>
              <a:rPr lang="en-US" sz="1600"/>
              <a:t>ochranou</a:t>
            </a:r>
            <a:r>
              <a:rPr lang="en-US" sz="1600" b="1"/>
              <a:t> </a:t>
            </a:r>
            <a:r>
              <a:rPr lang="en-US" sz="1600" b="1">
                <a:solidFill>
                  <a:schemeClr val="accent4"/>
                </a:solidFill>
              </a:rPr>
              <a:t>zdraví</a:t>
            </a:r>
            <a:r>
              <a:rPr lang="en-US" sz="1600" b="1">
                <a:solidFill>
                  <a:schemeClr val="accent4"/>
                </a:solidFill>
              </a:rPr>
              <a:t>, </a:t>
            </a:r>
            <a:r>
              <a:rPr lang="en-US" sz="1600" b="1">
                <a:solidFill>
                  <a:schemeClr val="accent4"/>
                </a:solidFill>
              </a:rPr>
              <a:t>bezpečnosti</a:t>
            </a:r>
            <a:r>
              <a:rPr lang="en-US" sz="1600" b="1">
                <a:solidFill>
                  <a:schemeClr val="accent4"/>
                </a:solidFill>
              </a:rPr>
              <a:t> a </a:t>
            </a:r>
            <a:r>
              <a:rPr lang="en-US" sz="1600" b="1">
                <a:solidFill>
                  <a:schemeClr val="accent4"/>
                </a:solidFill>
              </a:rPr>
              <a:t>dlouhodobého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blahobytu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občanů</a:t>
            </a:r>
            <a:r>
              <a:rPr lang="en-US" sz="1600"/>
              <a:t>.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Tvůrci</a:t>
            </a:r>
            <a:r>
              <a:rPr lang="en-US" sz="1600"/>
              <a:t> </a:t>
            </a:r>
            <a:r>
              <a:rPr lang="en-US" sz="1600"/>
              <a:t>politik</a:t>
            </a:r>
            <a:r>
              <a:rPr lang="en-US" sz="1600"/>
              <a:t> </a:t>
            </a:r>
            <a:r>
              <a:rPr lang="en-US" sz="1600"/>
              <a:t>musí</a:t>
            </a:r>
            <a:r>
              <a:rPr lang="en-US" sz="1600"/>
              <a:t> </a:t>
            </a:r>
            <a:r>
              <a:rPr lang="en-US" sz="1600"/>
              <a:t>zohledňovat</a:t>
            </a:r>
            <a:r>
              <a:rPr lang="en-US" sz="1600"/>
              <a:t> </a:t>
            </a:r>
            <a:r>
              <a:rPr lang="en-US" sz="1600" b="1">
                <a:solidFill>
                  <a:schemeClr val="accent4"/>
                </a:solidFill>
              </a:rPr>
              <a:t>dlouhodobé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dopady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zákonů</a:t>
            </a:r>
            <a:r>
              <a:rPr lang="en-US" sz="1600" b="1">
                <a:solidFill>
                  <a:schemeClr val="accent4"/>
                </a:solidFill>
              </a:rPr>
              <a:t>, </a:t>
            </a:r>
            <a:r>
              <a:rPr lang="en-US" sz="1600" b="1">
                <a:solidFill>
                  <a:schemeClr val="accent4"/>
                </a:solidFill>
              </a:rPr>
              <a:t>dotací</a:t>
            </a:r>
            <a:r>
              <a:rPr lang="en-US" sz="1600"/>
              <a:t>, </a:t>
            </a:r>
            <a:r>
              <a:rPr lang="en-US" sz="1600"/>
              <a:t>infrastruktury</a:t>
            </a:r>
            <a:r>
              <a:rPr lang="en-US" sz="1600"/>
              <a:t> a </a:t>
            </a:r>
            <a:r>
              <a:rPr lang="en-US" sz="1600"/>
              <a:t>plánů</a:t>
            </a:r>
            <a:r>
              <a:rPr lang="en-US" sz="1600"/>
              <a:t> </a:t>
            </a:r>
            <a:r>
              <a:rPr lang="en-US" sz="1600"/>
              <a:t>využití</a:t>
            </a:r>
            <a:r>
              <a:rPr lang="en-US" sz="1600"/>
              <a:t> </a:t>
            </a:r>
            <a:r>
              <a:rPr lang="en-US" sz="1600"/>
              <a:t>půdy</a:t>
            </a:r>
            <a:r>
              <a:rPr lang="en-US" sz="1600"/>
              <a:t>.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>
              <a:solidFill>
                <a:schemeClr val="dk1"/>
              </a:solidFill>
            </a:endParaRPr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Bohatší</a:t>
            </a:r>
            <a:r>
              <a:rPr lang="en-US" sz="1600"/>
              <a:t> </a:t>
            </a:r>
            <a:r>
              <a:rPr lang="en-US" sz="1600"/>
              <a:t>státy</a:t>
            </a:r>
            <a:r>
              <a:rPr lang="en-US" sz="1600"/>
              <a:t> a </a:t>
            </a:r>
            <a:r>
              <a:rPr lang="en-US" sz="1600"/>
              <a:t>vlády</a:t>
            </a:r>
            <a:r>
              <a:rPr lang="en-US" sz="1600"/>
              <a:t> </a:t>
            </a:r>
            <a:r>
              <a:rPr lang="en-US" sz="1600"/>
              <a:t>nesou</a:t>
            </a:r>
            <a:r>
              <a:rPr lang="en-US" sz="1600"/>
              <a:t> </a:t>
            </a:r>
            <a:r>
              <a:rPr lang="en-US" sz="1600" b="1">
                <a:solidFill>
                  <a:schemeClr val="accent4"/>
                </a:solidFill>
              </a:rPr>
              <a:t>větší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břemeno</a:t>
            </a:r>
            <a:r>
              <a:rPr lang="en-US" sz="1600"/>
              <a:t> v </a:t>
            </a:r>
            <a:r>
              <a:rPr lang="en-US" sz="1600"/>
              <a:t>souladu</a:t>
            </a:r>
            <a:r>
              <a:rPr lang="en-US" sz="1600"/>
              <a:t> s </a:t>
            </a:r>
            <a:r>
              <a:rPr lang="en-US" sz="1600"/>
              <a:t>principem</a:t>
            </a:r>
            <a:r>
              <a:rPr lang="en-US" sz="1600"/>
              <a:t> </a:t>
            </a:r>
            <a:r>
              <a:rPr lang="en-US" sz="1600" i="1"/>
              <a:t>společné</a:t>
            </a:r>
            <a:r>
              <a:rPr lang="en-US" sz="1600" i="1"/>
              <a:t>, ale </a:t>
            </a:r>
            <a:r>
              <a:rPr lang="en-US" sz="1600" i="1"/>
              <a:t>rozdílné</a:t>
            </a:r>
            <a:r>
              <a:rPr lang="en-US" sz="1600" i="1"/>
              <a:t> </a:t>
            </a:r>
            <a:r>
              <a:rPr lang="en-US" sz="1600" i="1"/>
              <a:t>odpovědnosti</a:t>
            </a:r>
            <a:r>
              <a:rPr lang="en-US" sz="1600" i="1"/>
              <a:t> </a:t>
            </a:r>
            <a:r>
              <a:rPr lang="en-US" sz="1600"/>
              <a:t>(UNFCCC).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Mají</a:t>
            </a:r>
            <a:r>
              <a:rPr lang="en-US" sz="1600"/>
              <a:t> </a:t>
            </a:r>
            <a:r>
              <a:rPr lang="en-US" sz="1600"/>
              <a:t>využívat</a:t>
            </a:r>
            <a:r>
              <a:rPr lang="en-US" sz="1600"/>
              <a:t> </a:t>
            </a:r>
            <a:r>
              <a:rPr lang="en-US" sz="1600" b="1">
                <a:solidFill>
                  <a:schemeClr val="accent4"/>
                </a:solidFill>
              </a:rPr>
              <a:t>nejlepší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dostupné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vědecké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poznatky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/>
              <a:t>od IPCC, </a:t>
            </a:r>
            <a:r>
              <a:rPr lang="en-US" sz="1600"/>
              <a:t>národních</a:t>
            </a:r>
            <a:r>
              <a:rPr lang="en-US" sz="1600"/>
              <a:t> </a:t>
            </a:r>
            <a:r>
              <a:rPr lang="en-US" sz="1600"/>
              <a:t>akademií</a:t>
            </a:r>
            <a:r>
              <a:rPr lang="en-US" sz="1600"/>
              <a:t> a </a:t>
            </a:r>
            <a:r>
              <a:rPr lang="en-US" sz="1600"/>
              <a:t>klimatologů</a:t>
            </a:r>
            <a:r>
              <a:rPr lang="en-US" sz="1600"/>
              <a:t>. 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Odolávat</a:t>
            </a:r>
            <a:r>
              <a:rPr lang="en-US" sz="1600"/>
              <a:t> </a:t>
            </a:r>
            <a:r>
              <a:rPr lang="en-US" sz="1600"/>
              <a:t>politickým</a:t>
            </a:r>
            <a:r>
              <a:rPr lang="en-US" sz="1600"/>
              <a:t> </a:t>
            </a:r>
            <a:r>
              <a:rPr lang="en-US" sz="1600"/>
              <a:t>tlakům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</a:t>
            </a:r>
            <a:r>
              <a:rPr lang="en-US" sz="1600"/>
              <a:t>oddalování</a:t>
            </a:r>
            <a:r>
              <a:rPr lang="en-US" sz="1600"/>
              <a:t>, </a:t>
            </a:r>
            <a:r>
              <a:rPr lang="en-US" sz="1600"/>
              <a:t>popírání</a:t>
            </a:r>
            <a:r>
              <a:rPr lang="en-US" sz="1600"/>
              <a:t> </a:t>
            </a:r>
            <a:r>
              <a:rPr lang="en-US" sz="1600"/>
              <a:t>či</a:t>
            </a:r>
            <a:r>
              <a:rPr lang="en-US" sz="1600"/>
              <a:t> </a:t>
            </a:r>
            <a:r>
              <a:rPr lang="en-US" sz="1600"/>
              <a:t>zkreslování</a:t>
            </a:r>
            <a:r>
              <a:rPr lang="en-US" sz="1600"/>
              <a:t> </a:t>
            </a:r>
            <a:r>
              <a:rPr lang="en-US" sz="1600"/>
              <a:t>vědeckých</a:t>
            </a:r>
            <a:r>
              <a:rPr lang="en-US" sz="1600"/>
              <a:t> </a:t>
            </a:r>
            <a:r>
              <a:rPr lang="en-US" sz="1600"/>
              <a:t>faktů</a:t>
            </a:r>
            <a:r>
              <a:rPr lang="en-US" sz="1600"/>
              <a:t>. </a:t>
            </a:r>
            <a:endParaRPr sz="1600"/>
          </a:p>
        </p:txBody>
      </p:sp>
      <p:sp>
        <p:nvSpPr>
          <p:cNvPr id="1564465187" name="Google Shape;483;p3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0444930" name="Google Shape;484;p38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odpovědnost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9127830" name="Google Shape;490;p39" descr="Obsah obrázku text, mapa, atlas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4688" y="1326531"/>
            <a:ext cx="7697484" cy="3443202"/>
          </a:xfrm>
          <a:prstGeom prst="rect">
            <a:avLst/>
          </a:prstGeom>
          <a:noFill/>
          <a:ln>
            <a:noFill/>
          </a:ln>
        </p:spPr>
      </p:pic>
      <p:sp>
        <p:nvSpPr>
          <p:cNvPr id="1393588698" name="Google Shape;491;p39">
            <a:hlinkClick r:id="rId4"/>
          </p:cNvPr>
          <p:cNvSpPr txBox="1"/>
          <p:nvPr/>
        </p:nvSpPr>
        <p:spPr bwMode="auto">
          <a:xfrm>
            <a:off x="0" y="4881890"/>
            <a:ext cx="262425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1138293" name="Google Shape;492;p39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4388415" name="Google Shape;493;p39"/>
          <p:cNvSpPr txBox="1"/>
          <p:nvPr/>
        </p:nvSpPr>
        <p:spPr bwMode="auto">
          <a:xfrm>
            <a:off x="52039" y="358378"/>
            <a:ext cx="8950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Článek publikovaný v časopise Nature Climate Change zjistil obdobně vysokou podporu politických změn. Peter Andre a kol. (2024) provedli průzkum mezi téměř 130 000 jedinci ve 125 zemích. </a:t>
            </a:r>
            <a:r>
              <a:rPr lang="en-US" sz="1600" b="1" i="0" u="none" strike="noStrike" cap="none">
                <a:solidFill>
                  <a:srgbClr val="4D9221"/>
                </a:solidFill>
                <a:latin typeface="Trebuchet MS"/>
                <a:ea typeface="Trebuchet MS"/>
                <a:cs typeface="Trebuchet MS"/>
              </a:rPr>
              <a:t>Podpora politických opatření</a:t>
            </a:r>
            <a:r>
              <a:rPr lang="en-US" sz="1600" b="0" i="0" u="none" strike="noStrike" cap="none">
                <a:solidFill>
                  <a:srgbClr val="4D922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byla po celém světě silná.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7360577" name="Google Shape;499;p40"/>
          <p:cNvSpPr txBox="1">
            <a:spLocks noGrp="1"/>
          </p:cNvSpPr>
          <p:nvPr>
            <p:ph type="body" idx="1"/>
          </p:nvPr>
        </p:nvSpPr>
        <p:spPr bwMode="auto">
          <a:xfrm>
            <a:off x="142875" y="1188882"/>
            <a:ext cx="8556625" cy="315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Architekti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 b="1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Hrají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klíčovou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roli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při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navrhování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staveb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nejen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snižují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emise</a:t>
            </a:r>
            <a:r>
              <a:rPr lang="en-US" sz="1600">
                <a:solidFill>
                  <a:schemeClr val="dk2"/>
                </a:solidFill>
              </a:rPr>
              <a:t>, ale </a:t>
            </a:r>
            <a:r>
              <a:rPr lang="en-US" sz="1600">
                <a:solidFill>
                  <a:schemeClr val="dk2"/>
                </a:solidFill>
              </a:rPr>
              <a:t>zároveň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dokáží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odolávat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dopadům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změny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klimatu</a:t>
            </a:r>
            <a:r>
              <a:rPr lang="en-US" sz="1600">
                <a:solidFill>
                  <a:schemeClr val="dk2"/>
                </a:solidFill>
              </a:rPr>
              <a:t> (</a:t>
            </a:r>
            <a:r>
              <a:rPr lang="en-US" sz="1600">
                <a:solidFill>
                  <a:schemeClr val="dk2"/>
                </a:solidFill>
              </a:rPr>
              <a:t>např</a:t>
            </a:r>
            <a:r>
              <a:rPr lang="en-US" sz="1600">
                <a:solidFill>
                  <a:schemeClr val="dk2"/>
                </a:solidFill>
              </a:rPr>
              <a:t>. </a:t>
            </a:r>
            <a:r>
              <a:rPr lang="en-US" sz="1600">
                <a:solidFill>
                  <a:schemeClr val="dk2"/>
                </a:solidFill>
              </a:rPr>
              <a:t>povodním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vlnám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veder</a:t>
            </a:r>
            <a:r>
              <a:rPr lang="en-US" sz="1600">
                <a:solidFill>
                  <a:schemeClr val="dk2"/>
                </a:solidFill>
              </a:rPr>
              <a:t>).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cs-CZ" sz="1600" b="1">
                <a:solidFill>
                  <a:srgbClr val="92D050"/>
                </a:solidFill>
              </a:rPr>
              <a:t>Územní </a:t>
            </a:r>
            <a:r>
              <a:rPr lang="en-US" sz="1600" b="1">
                <a:solidFill>
                  <a:srgbClr val="92D050"/>
                </a:solidFill>
              </a:rPr>
              <a:t>plánov</a:t>
            </a:r>
            <a:r>
              <a:rPr lang="cs-CZ" sz="1600" b="1">
                <a:solidFill>
                  <a:srgbClr val="92D050"/>
                </a:solidFill>
              </a:rPr>
              <a:t>ání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>
                <a:solidFill>
                  <a:srgbClr val="92D050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Je </a:t>
            </a:r>
            <a:r>
              <a:rPr lang="en-US" sz="1600">
                <a:solidFill>
                  <a:schemeClr val="dk2"/>
                </a:solidFill>
              </a:rPr>
              <a:t>zásadní</a:t>
            </a:r>
            <a:r>
              <a:rPr lang="en-US" sz="1600">
                <a:solidFill>
                  <a:schemeClr val="dk2"/>
                </a:solidFill>
              </a:rPr>
              <a:t> pro </a:t>
            </a:r>
            <a:r>
              <a:rPr lang="en-US" sz="1600">
                <a:solidFill>
                  <a:schemeClr val="dk2"/>
                </a:solidFill>
              </a:rPr>
              <a:t>utváření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sociálně</a:t>
            </a:r>
            <a:r>
              <a:rPr lang="en-US" sz="1600">
                <a:solidFill>
                  <a:schemeClr val="dk2"/>
                </a:solidFill>
              </a:rPr>
              <a:t> a </a:t>
            </a:r>
            <a:r>
              <a:rPr lang="en-US" sz="1600">
                <a:solidFill>
                  <a:schemeClr val="dk2"/>
                </a:solidFill>
              </a:rPr>
              <a:t>ekologicky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komunit</a:t>
            </a:r>
            <a:r>
              <a:rPr lang="en-US" sz="1600">
                <a:solidFill>
                  <a:schemeClr val="dk2"/>
                </a:solidFill>
              </a:rPr>
              <a:t>. To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zónování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podle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klimatických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rizik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podporu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zelené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infrastruktury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nebo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zajištění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inkluzivních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plánovacích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procesů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zohledňují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zranitelnost</a:t>
            </a:r>
            <a:r>
              <a:rPr lang="en-US" sz="1600">
                <a:solidFill>
                  <a:schemeClr val="dk2"/>
                </a:solidFill>
              </a:rPr>
              <a:t> a </a:t>
            </a:r>
            <a:r>
              <a:rPr lang="en-US" sz="1600">
                <a:solidFill>
                  <a:schemeClr val="dk2"/>
                </a:solidFill>
              </a:rPr>
              <a:t>spravedlnost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Inženýři:</a:t>
            </a:r>
            <a:r>
              <a:rPr lang="en-US" sz="1600" b="1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Zajišťují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technickou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spolehlivost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infrastruktury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vůči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změně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klimatu</a:t>
            </a:r>
            <a:r>
              <a:rPr lang="en-US" sz="1600">
                <a:solidFill>
                  <a:schemeClr val="dk2"/>
                </a:solidFill>
              </a:rPr>
              <a:t>. </a:t>
            </a:r>
            <a:r>
              <a:rPr lang="en-US" sz="1600">
                <a:solidFill>
                  <a:schemeClr val="dk2"/>
                </a:solidFill>
              </a:rPr>
              <a:t>Etické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inženýrství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dnes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vedle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řešení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tradiční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infrastruktury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také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adaptivní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návrh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plánování</a:t>
            </a:r>
            <a:r>
              <a:rPr lang="en-US" sz="1600">
                <a:solidFill>
                  <a:schemeClr val="dk2"/>
                </a:solidFill>
              </a:rPr>
              <a:t> redundance a </a:t>
            </a:r>
            <a:r>
              <a:rPr lang="en-US" sz="1600">
                <a:solidFill>
                  <a:schemeClr val="dk2"/>
                </a:solidFill>
              </a:rPr>
              <a:t>integraci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přírodě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blízkých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řešení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</p:txBody>
      </p:sp>
      <p:sp>
        <p:nvSpPr>
          <p:cNvPr id="83949044" name="Google Shape;500;p4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0549910" name="Google Shape;501;p40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Odpovědnost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odborníků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0897895" name="Google Shape;507;p41"/>
          <p:cNvSpPr txBox="1">
            <a:spLocks noGrp="1"/>
          </p:cNvSpPr>
          <p:nvPr>
            <p:ph type="body" idx="1"/>
          </p:nvPr>
        </p:nvSpPr>
        <p:spPr bwMode="auto">
          <a:xfrm>
            <a:off x="296864" y="1173086"/>
            <a:ext cx="8562974" cy="409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cs-CZ" sz="1600" b="1">
                <a:solidFill>
                  <a:srgbClr val="92D050"/>
                </a:solidFill>
              </a:rPr>
              <a:t>Významně nepoškozovat</a:t>
            </a:r>
            <a:r>
              <a:rPr lang="en-US" sz="1600" b="1">
                <a:solidFill>
                  <a:schemeClr val="dk2"/>
                </a:solidFill>
              </a:rPr>
              <a:t>: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Kroky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podniknuté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odborníky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nesmí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narušovat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adaptační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schopnost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ekosystémů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či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komunit</a:t>
            </a:r>
            <a:r>
              <a:rPr lang="en-US" sz="1600">
                <a:solidFill>
                  <a:schemeClr val="dk2"/>
                </a:solidFill>
              </a:rPr>
              <a:t>. To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vyhýbání</a:t>
            </a:r>
            <a:r>
              <a:rPr lang="en-US" sz="1600">
                <a:solidFill>
                  <a:schemeClr val="dk2"/>
                </a:solidFill>
              </a:rPr>
              <a:t> se </a:t>
            </a:r>
            <a:r>
              <a:rPr lang="en-US" sz="1600">
                <a:solidFill>
                  <a:schemeClr val="dk2"/>
                </a:solidFill>
              </a:rPr>
              <a:t>maladaptivním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postupům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mohou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přinést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krátkodobé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výhody</a:t>
            </a:r>
            <a:r>
              <a:rPr lang="en-US" sz="1600">
                <a:solidFill>
                  <a:schemeClr val="dk2"/>
                </a:solidFill>
              </a:rPr>
              <a:t>, ale </a:t>
            </a:r>
            <a:r>
              <a:rPr lang="en-US" sz="1600">
                <a:solidFill>
                  <a:schemeClr val="dk2"/>
                </a:solidFill>
              </a:rPr>
              <a:t>zvyšují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dlouhodobou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zranitelnost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Volba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udržitelných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odolných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řešení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 b="1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 </a:t>
            </a:r>
            <a:r>
              <a:rPr lang="en-US" sz="1600">
                <a:solidFill>
                  <a:schemeClr val="dk2"/>
                </a:solidFill>
              </a:rPr>
              <a:t>výběru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materiálů</a:t>
            </a:r>
            <a:r>
              <a:rPr lang="en-US" sz="1600">
                <a:solidFill>
                  <a:schemeClr val="dk2"/>
                </a:solidFill>
              </a:rPr>
              <a:t> po </a:t>
            </a:r>
            <a:r>
              <a:rPr lang="en-US" sz="1600">
                <a:solidFill>
                  <a:schemeClr val="dk2"/>
                </a:solidFill>
              </a:rPr>
              <a:t>energetické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systémy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odborníci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musí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volit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možnosti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podporující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dlouhodobou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odolnost</a:t>
            </a:r>
            <a:r>
              <a:rPr lang="en-US" sz="1600">
                <a:solidFill>
                  <a:schemeClr val="dk2"/>
                </a:solidFill>
              </a:rPr>
              <a:t>. To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uvažování</a:t>
            </a:r>
            <a:r>
              <a:rPr lang="en-US" sz="1600">
                <a:solidFill>
                  <a:schemeClr val="dk2"/>
                </a:solidFill>
              </a:rPr>
              <a:t> v </a:t>
            </a:r>
            <a:r>
              <a:rPr lang="en-US" sz="1600">
                <a:solidFill>
                  <a:schemeClr val="dk2"/>
                </a:solidFill>
              </a:rPr>
              <a:t>celém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životním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cyklu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snižování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uhlíkové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stopy</a:t>
            </a:r>
            <a:r>
              <a:rPr lang="en-US" sz="1600">
                <a:solidFill>
                  <a:schemeClr val="dk2"/>
                </a:solidFill>
              </a:rPr>
              <a:t> a </a:t>
            </a:r>
            <a:r>
              <a:rPr lang="en-US" sz="1600">
                <a:solidFill>
                  <a:schemeClr val="dk2"/>
                </a:solidFill>
              </a:rPr>
              <a:t>navrhování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měst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citlivých</a:t>
            </a:r>
            <a:r>
              <a:rPr lang="en-US" sz="1600">
                <a:solidFill>
                  <a:schemeClr val="dk2"/>
                </a:solidFill>
              </a:rPr>
              <a:t> k </a:t>
            </a:r>
            <a:r>
              <a:rPr lang="en-US" sz="1600">
                <a:solidFill>
                  <a:schemeClr val="dk2"/>
                </a:solidFill>
              </a:rPr>
              <a:t>hospodaření</a:t>
            </a:r>
            <a:r>
              <a:rPr lang="en-US" sz="1600">
                <a:solidFill>
                  <a:schemeClr val="dk2"/>
                </a:solidFill>
              </a:rPr>
              <a:t> s vodou.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1857375936" name="Google Shape;508;p4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581533" name="Google Shape;509;p4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etický kodex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5608064" name="Google Shape;515;p42"/>
          <p:cNvSpPr txBox="1">
            <a:spLocks noGrp="1"/>
          </p:cNvSpPr>
          <p:nvPr>
            <p:ph type="body" idx="1"/>
          </p:nvPr>
        </p:nvSpPr>
        <p:spPr bwMode="auto">
          <a:xfrm>
            <a:off x="142875" y="1188882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Transparentní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inkluzivní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rozhodování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>
                <a:solidFill>
                  <a:schemeClr val="dk2"/>
                </a:solidFill>
              </a:rPr>
              <a:t>Etické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plánování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odolnosti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vyžaduje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zapojení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veřejnosti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zejména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zranitelných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skupin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jsou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dopady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změny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nejvíce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ohroženy</a:t>
            </a:r>
            <a:r>
              <a:rPr lang="en-US" sz="1600">
                <a:solidFill>
                  <a:schemeClr val="dk2"/>
                </a:solidFill>
              </a:rPr>
              <a:t>. </a:t>
            </a:r>
            <a:r>
              <a:rPr lang="en-US" sz="1600">
                <a:solidFill>
                  <a:schemeClr val="dk2"/>
                </a:solidFill>
              </a:rPr>
              <a:t>Participativní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procesy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vedou</a:t>
            </a:r>
            <a:r>
              <a:rPr lang="en-US" sz="1600">
                <a:solidFill>
                  <a:schemeClr val="dk2"/>
                </a:solidFill>
              </a:rPr>
              <a:t> k</a:t>
            </a:r>
            <a:r>
              <a:rPr lang="cs-CZ" sz="1600">
                <a:solidFill>
                  <a:schemeClr val="dk2"/>
                </a:solidFill>
              </a:rPr>
              <a:t>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spravedlivějším</a:t>
            </a:r>
            <a:r>
              <a:rPr lang="en-US" sz="1600">
                <a:solidFill>
                  <a:schemeClr val="dk2"/>
                </a:solidFill>
              </a:rPr>
              <a:t> a pro </a:t>
            </a:r>
            <a:r>
              <a:rPr lang="en-US" sz="1600">
                <a:solidFill>
                  <a:schemeClr val="dk2"/>
                </a:solidFill>
              </a:rPr>
              <a:t>dané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místo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relevantním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řešením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 b="1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Odpovědnost</a:t>
            </a:r>
            <a:r>
              <a:rPr lang="en-US" sz="1600" b="1">
                <a:solidFill>
                  <a:srgbClr val="92D050"/>
                </a:solidFill>
              </a:rPr>
              <a:t> v </a:t>
            </a:r>
            <a:r>
              <a:rPr lang="en-US" sz="1600" b="1">
                <a:solidFill>
                  <a:srgbClr val="92D050"/>
                </a:solidFill>
              </a:rPr>
              <a:t>praxi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>
                <a:solidFill>
                  <a:srgbClr val="92D050"/>
                </a:solidFill>
              </a:rPr>
              <a:t> </a:t>
            </a:r>
            <a:r>
              <a:rPr lang="en-US" sz="1600"/>
              <a:t>Odborníci</a:t>
            </a:r>
            <a:r>
              <a:rPr lang="en-US" sz="1600"/>
              <a:t> </a:t>
            </a:r>
            <a:r>
              <a:rPr lang="en-US" sz="1600"/>
              <a:t>musí</a:t>
            </a:r>
            <a:r>
              <a:rPr lang="en-US" sz="1600"/>
              <a:t> </a:t>
            </a:r>
            <a:r>
              <a:rPr lang="en-US" sz="1600"/>
              <a:t>nést</a:t>
            </a:r>
            <a:r>
              <a:rPr lang="en-US" sz="1600"/>
              <a:t> </a:t>
            </a:r>
            <a:r>
              <a:rPr lang="en-US" sz="1600"/>
              <a:t>odpovědnost</a:t>
            </a:r>
            <a:r>
              <a:rPr lang="en-US" sz="1600"/>
              <a:t> </a:t>
            </a:r>
            <a:r>
              <a:rPr lang="en-US" sz="1600"/>
              <a:t>nejen</a:t>
            </a:r>
            <a:r>
              <a:rPr lang="en-US" sz="1600"/>
              <a:t> </a:t>
            </a:r>
            <a:r>
              <a:rPr lang="en-US" sz="1600"/>
              <a:t>vůči</a:t>
            </a:r>
            <a:r>
              <a:rPr lang="en-US" sz="1600"/>
              <a:t> </a:t>
            </a:r>
            <a:r>
              <a:rPr lang="en-US" sz="1600"/>
              <a:t>svým</a:t>
            </a:r>
            <a:r>
              <a:rPr lang="en-US" sz="1600"/>
              <a:t> </a:t>
            </a:r>
            <a:r>
              <a:rPr lang="en-US" sz="1600"/>
              <a:t>klientům</a:t>
            </a:r>
            <a:r>
              <a:rPr lang="en-US" sz="1600"/>
              <a:t> a </a:t>
            </a:r>
            <a:r>
              <a:rPr lang="en-US" sz="1600"/>
              <a:t>regulačním</a:t>
            </a:r>
            <a:r>
              <a:rPr lang="en-US" sz="1600"/>
              <a:t> </a:t>
            </a:r>
            <a:r>
              <a:rPr lang="en-US" sz="1600"/>
              <a:t>orgánům</a:t>
            </a:r>
            <a:r>
              <a:rPr lang="en-US" sz="1600"/>
              <a:t>, ale </a:t>
            </a:r>
            <a:r>
              <a:rPr lang="en-US" sz="1600"/>
              <a:t>také</a:t>
            </a:r>
            <a:r>
              <a:rPr lang="en-US" sz="1600"/>
              <a:t> </a:t>
            </a:r>
            <a:r>
              <a:rPr lang="en-US" sz="1600"/>
              <a:t>vůči</a:t>
            </a:r>
            <a:r>
              <a:rPr lang="en-US" sz="1600"/>
              <a:t> </a:t>
            </a:r>
            <a:r>
              <a:rPr lang="en-US" sz="1600"/>
              <a:t>širší</a:t>
            </a:r>
            <a:r>
              <a:rPr lang="en-US" sz="1600"/>
              <a:t> </a:t>
            </a:r>
            <a:r>
              <a:rPr lang="en-US" sz="1600"/>
              <a:t>veřejnosti</a:t>
            </a:r>
            <a:r>
              <a:rPr lang="en-US" sz="1600"/>
              <a:t>. S </a:t>
            </a:r>
            <a:r>
              <a:rPr lang="en-US" sz="1600"/>
              <a:t>rostoucím</a:t>
            </a:r>
            <a:r>
              <a:rPr lang="en-US" sz="1600"/>
              <a:t> </a:t>
            </a:r>
            <a:r>
              <a:rPr lang="en-US" sz="1600"/>
              <a:t>klimatickým</a:t>
            </a:r>
            <a:r>
              <a:rPr lang="en-US" sz="1600"/>
              <a:t> </a:t>
            </a:r>
            <a:r>
              <a:rPr lang="en-US" sz="1600"/>
              <a:t>rizikem</a:t>
            </a:r>
            <a:r>
              <a:rPr lang="en-US" sz="1600"/>
              <a:t> se </a:t>
            </a:r>
            <a:r>
              <a:rPr lang="en-US" sz="1600"/>
              <a:t>zvyšuje</a:t>
            </a:r>
            <a:r>
              <a:rPr lang="en-US" sz="1600"/>
              <a:t> </a:t>
            </a:r>
            <a:r>
              <a:rPr lang="en-US" sz="1600"/>
              <a:t>i</a:t>
            </a:r>
            <a:r>
              <a:rPr lang="en-US" sz="1600"/>
              <a:t> </a:t>
            </a:r>
            <a:r>
              <a:rPr lang="en-US" sz="1600"/>
              <a:t>morální</a:t>
            </a:r>
            <a:r>
              <a:rPr lang="en-US" sz="1600"/>
              <a:t> </a:t>
            </a:r>
            <a:r>
              <a:rPr lang="en-US" sz="1600"/>
              <a:t>tíha</a:t>
            </a:r>
            <a:r>
              <a:rPr lang="en-US" sz="1600"/>
              <a:t> </a:t>
            </a:r>
            <a:r>
              <a:rPr lang="en-US" sz="1600"/>
              <a:t>rozhodování</a:t>
            </a:r>
            <a:r>
              <a:rPr lang="en-US" sz="1600"/>
              <a:t>—</a:t>
            </a:r>
            <a:r>
              <a:rPr lang="en-US" sz="1600"/>
              <a:t>zejména</a:t>
            </a:r>
            <a:r>
              <a:rPr lang="en-US" sz="1600"/>
              <a:t> </a:t>
            </a:r>
            <a:r>
              <a:rPr lang="en-US" sz="1600"/>
              <a:t>těch</a:t>
            </a:r>
            <a:r>
              <a:rPr lang="en-US" sz="1600"/>
              <a:t>, </a:t>
            </a:r>
            <a:r>
              <a:rPr lang="en-US" sz="1600"/>
              <a:t>která</a:t>
            </a:r>
            <a:r>
              <a:rPr lang="en-US" sz="1600"/>
              <a:t> se </a:t>
            </a:r>
            <a:r>
              <a:rPr lang="en-US" sz="1600"/>
              <a:t>týkají</a:t>
            </a:r>
            <a:r>
              <a:rPr lang="en-US" sz="1600"/>
              <a:t> </a:t>
            </a:r>
            <a:r>
              <a:rPr lang="en-US" sz="1600"/>
              <a:t>využívání</a:t>
            </a:r>
            <a:r>
              <a:rPr lang="en-US" sz="1600"/>
              <a:t> </a:t>
            </a:r>
            <a:r>
              <a:rPr lang="en-US" sz="1600"/>
              <a:t>půdy</a:t>
            </a:r>
            <a:r>
              <a:rPr lang="en-US" sz="1600"/>
              <a:t>, </a:t>
            </a:r>
            <a:r>
              <a:rPr lang="en-US" sz="1600"/>
              <a:t>rozdělování</a:t>
            </a:r>
            <a:r>
              <a:rPr lang="en-US" sz="1600"/>
              <a:t> </a:t>
            </a:r>
            <a:r>
              <a:rPr lang="en-US" sz="1600"/>
              <a:t>zdrojů</a:t>
            </a:r>
            <a:r>
              <a:rPr lang="en-US" sz="1600"/>
              <a:t> a </a:t>
            </a:r>
            <a:r>
              <a:rPr lang="en-US" sz="1600"/>
              <a:t>připravenosti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</a:t>
            </a:r>
            <a:r>
              <a:rPr lang="en-US" sz="1600"/>
              <a:t>mimořádné</a:t>
            </a:r>
            <a:r>
              <a:rPr lang="en-US" sz="1600"/>
              <a:t> </a:t>
            </a:r>
            <a:r>
              <a:rPr lang="en-US" sz="1600"/>
              <a:t>události</a:t>
            </a:r>
            <a:r>
              <a:rPr lang="en-US" sz="1600"/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795871506" name="Google Shape;516;p4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86887371" name="Google Shape;517;p42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Rozhodování a veřejná odpovědnost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63056072" name="Google Shape;541;p44"/>
          <p:cNvGrpSpPr/>
          <p:nvPr/>
        </p:nvGrpSpPr>
        <p:grpSpPr bwMode="auto">
          <a:xfrm>
            <a:off x="-11424" y="0"/>
            <a:ext cx="9155423" cy="5143500"/>
            <a:chOff x="-11424" y="0"/>
            <a:chExt cx="9155423" cy="5143500"/>
          </a:xfrm>
        </p:grpSpPr>
        <p:sp>
          <p:nvSpPr>
            <p:cNvPr id="542" name="Google Shape;542;p44"/>
            <p:cNvSpPr/>
            <p:nvPr/>
          </p:nvSpPr>
          <p:spPr bwMode="auto">
            <a:xfrm>
              <a:off x="-11424" y="0"/>
              <a:ext cx="9155423" cy="5143500"/>
            </a:xfrm>
            <a:prstGeom prst="rect">
              <a:avLst/>
            </a:prstGeom>
            <a:solidFill>
              <a:srgbClr val="FFF5D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543" name="Google Shape;543;p44"/>
            <p:cNvGrpSpPr/>
            <p:nvPr/>
          </p:nvGrpSpPr>
          <p:grpSpPr bwMode="auto">
            <a:xfrm>
              <a:off x="114955" y="1085381"/>
              <a:ext cx="8887802" cy="3940101"/>
              <a:chOff x="114955" y="1085381"/>
              <a:chExt cx="8887802" cy="3940101"/>
            </a:xfrm>
          </p:grpSpPr>
          <p:pic>
            <p:nvPicPr>
              <p:cNvPr id="544" name="Google Shape;544;p44" descr="Obsah obrázku strom, zelené&#10;&#10;Obsah vygenerovaný umělou inteligencí může být nesprávný."/>
              <p:cNvPicPr/>
              <p:nvPr/>
            </p:nvPicPr>
            <p:blipFill rotWithShape="1">
              <a:blip r:embed="rId3">
                <a:alphaModFix amt="85000"/>
              </a:blip>
              <a:stretch/>
            </p:blipFill>
            <p:spPr bwMode="auto">
              <a:xfrm>
                <a:off x="3126290" y="1085381"/>
                <a:ext cx="2880000" cy="19088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5" name="Google Shape;545;p44" descr="Obsah obrázku dům, okno&#10;&#10;Obsah vygenerovaný umělou inteligencí může být nesprávný."/>
              <p:cNvPicPr/>
              <p:nvPr/>
            </p:nvPicPr>
            <p:blipFill rotWithShape="1">
              <a:blip r:embed="rId4">
                <a:alphaModFix amt="85000"/>
              </a:blip>
              <a:stretch/>
            </p:blipFill>
            <p:spPr bwMode="auto">
              <a:xfrm>
                <a:off x="3126290" y="3117089"/>
                <a:ext cx="2880000" cy="190839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6" name="Google Shape;546;p44" descr="Obsah obrázku Pozemní vozidlo, vozidlo, kolo, západ slunce&#10;&#10;Obsah vygenerovaný umělou inteligencí může být nesprávný."/>
              <p:cNvPicPr/>
              <p:nvPr/>
            </p:nvPicPr>
            <p:blipFill rotWithShape="1">
              <a:blip r:embed="rId5">
                <a:alphaModFix amt="85000"/>
              </a:blip>
              <a:stretch/>
            </p:blipFill>
            <p:spPr bwMode="auto">
              <a:xfrm>
                <a:off x="114955" y="1085381"/>
                <a:ext cx="2880000" cy="190880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7" name="Google Shape;547;p44" descr="Obsah obrázku obloha, snímek obrazovky&#10;&#10;Obsah vygenerovaný umělou inteligencí může být nesprávný."/>
              <p:cNvPicPr/>
              <p:nvPr/>
            </p:nvPicPr>
            <p:blipFill rotWithShape="1">
              <a:blip r:embed="rId6">
                <a:alphaModFix amt="85000"/>
              </a:blip>
              <a:stretch/>
            </p:blipFill>
            <p:spPr bwMode="auto">
              <a:xfrm>
                <a:off x="114955" y="3118114"/>
                <a:ext cx="2880000" cy="19073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8" name="Google Shape;548;p44" descr="Obsah obrázku přeprava, bagr, Stavební stroje, stavba&#10;&#10;Obsah vygenerovaný umělou inteligencí může být nesprávný."/>
              <p:cNvPicPr/>
              <p:nvPr/>
            </p:nvPicPr>
            <p:blipFill rotWithShape="1">
              <a:blip r:embed="rId7">
                <a:alphaModFix amt="85000"/>
              </a:blip>
              <a:stretch/>
            </p:blipFill>
            <p:spPr bwMode="auto">
              <a:xfrm>
                <a:off x="6122757" y="3117089"/>
                <a:ext cx="2880000" cy="190839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9" name="Google Shape;549;p44" descr="Obsah obrázku kreslené, umění, design, ilustrace&#10;&#10;Obsah vygenerovaný umělou inteligencí může být nesprávný."/>
              <p:cNvPicPr/>
              <p:nvPr/>
            </p:nvPicPr>
            <p:blipFill rotWithShape="1">
              <a:blip r:embed="rId8">
                <a:alphaModFix amt="85000"/>
              </a:blip>
              <a:stretch/>
            </p:blipFill>
            <p:spPr bwMode="auto">
              <a:xfrm>
                <a:off x="6117047" y="1085382"/>
                <a:ext cx="2880000" cy="190839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957504560" name="Google Shape;550;p44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 věda pro zastavěné prostředí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37704632" name="Google Shape;551;p4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echanism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7886077" name="Google Shape;558;p45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983560258" name="Google Shape;559;p45"/>
          <p:cNvSpPr txBox="1">
            <a:spLocks noGrp="1"/>
          </p:cNvSpPr>
          <p:nvPr>
            <p:ph type="body" idx="1"/>
          </p:nvPr>
        </p:nvSpPr>
        <p:spPr bwMode="auto">
          <a:xfrm>
            <a:off x="426591" y="718111"/>
            <a:ext cx="8290818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Změna</a:t>
            </a:r>
            <a:r>
              <a:rPr lang="en-US" sz="1400"/>
              <a:t> </a:t>
            </a:r>
            <a:r>
              <a:rPr lang="en-US" sz="1400"/>
              <a:t>klimatu</a:t>
            </a:r>
            <a:r>
              <a:rPr lang="en-US" sz="1400"/>
              <a:t> </a:t>
            </a:r>
            <a:r>
              <a:rPr lang="en-US" sz="1400"/>
              <a:t>není</a:t>
            </a:r>
            <a:r>
              <a:rPr lang="en-US" sz="1400"/>
              <a:t> </a:t>
            </a:r>
            <a:r>
              <a:rPr lang="en-US" sz="1400"/>
              <a:t>jen</a:t>
            </a:r>
            <a:r>
              <a:rPr lang="en-US" sz="1400"/>
              <a:t> </a:t>
            </a:r>
            <a:r>
              <a:rPr lang="en-US" sz="1400"/>
              <a:t>globální</a:t>
            </a:r>
            <a:r>
              <a:rPr lang="en-US" sz="1400"/>
              <a:t> </a:t>
            </a:r>
            <a:r>
              <a:rPr lang="en-US" sz="1400"/>
              <a:t>nebo</a:t>
            </a:r>
            <a:r>
              <a:rPr lang="en-US" sz="1400"/>
              <a:t> </a:t>
            </a:r>
            <a:r>
              <a:rPr lang="en-US" sz="1400"/>
              <a:t>abstraktní</a:t>
            </a:r>
            <a:r>
              <a:rPr lang="en-US" sz="1400"/>
              <a:t> </a:t>
            </a:r>
            <a:r>
              <a:rPr lang="en-US" sz="1400"/>
              <a:t>problém</a:t>
            </a:r>
            <a:r>
              <a:rPr lang="en-US" sz="1400"/>
              <a:t> – </a:t>
            </a:r>
            <a:r>
              <a:rPr lang="en-US" sz="1400"/>
              <a:t>přímo</a:t>
            </a:r>
            <a:r>
              <a:rPr lang="en-US" sz="1400"/>
              <a:t> </a:t>
            </a:r>
            <a:r>
              <a:rPr lang="en-US" sz="1400"/>
              <a:t>ovlivňuje</a:t>
            </a:r>
            <a:r>
              <a:rPr lang="en-US" sz="1400"/>
              <a:t> </a:t>
            </a:r>
            <a:r>
              <a:rPr lang="en-US" sz="1400"/>
              <a:t>naše</a:t>
            </a:r>
            <a:r>
              <a:rPr lang="en-US" sz="1400"/>
              <a:t> </a:t>
            </a:r>
            <a:r>
              <a:rPr lang="en-US" sz="1400"/>
              <a:t>města</a:t>
            </a:r>
            <a:r>
              <a:rPr lang="en-US" sz="1400"/>
              <a:t>, </a:t>
            </a:r>
            <a:r>
              <a:rPr lang="en-US" sz="1400"/>
              <a:t>budovy</a:t>
            </a:r>
            <a:r>
              <a:rPr lang="en-US" sz="1400"/>
              <a:t> a </a:t>
            </a:r>
            <a:r>
              <a:rPr lang="en-US" sz="1400"/>
              <a:t>každodenní</a:t>
            </a:r>
            <a:r>
              <a:rPr lang="en-US" sz="1400"/>
              <a:t> </a:t>
            </a:r>
            <a:r>
              <a:rPr lang="en-US" sz="1400"/>
              <a:t>život</a:t>
            </a:r>
            <a:r>
              <a:rPr lang="en-US" sz="1400"/>
              <a:t>.</a:t>
            </a:r>
            <a:endParaRPr sz="1400" b="1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Zastavěné</a:t>
            </a:r>
            <a:r>
              <a:rPr lang="en-US" sz="1400"/>
              <a:t> </a:t>
            </a:r>
            <a:r>
              <a:rPr lang="en-US" sz="1400"/>
              <a:t>prostředí</a:t>
            </a:r>
            <a:r>
              <a:rPr lang="en-US" sz="1400"/>
              <a:t> </a:t>
            </a:r>
            <a:r>
              <a:rPr lang="en-US" sz="1400"/>
              <a:t>hraje</a:t>
            </a:r>
            <a:r>
              <a:rPr lang="en-US" sz="1400"/>
              <a:t> </a:t>
            </a:r>
            <a:r>
              <a:rPr lang="en-US" sz="1400"/>
              <a:t>dvojí</a:t>
            </a:r>
            <a:r>
              <a:rPr lang="en-US" sz="1400"/>
              <a:t> </a:t>
            </a:r>
            <a:r>
              <a:rPr lang="en-US" sz="1400"/>
              <a:t>roli</a:t>
            </a:r>
            <a:r>
              <a:rPr lang="en-US" sz="1400"/>
              <a:t>:</a:t>
            </a: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pP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pPr>
            <a:r>
              <a:rPr lang="en-US" sz="1400"/>
              <a:t>→ je </a:t>
            </a:r>
            <a:r>
              <a:rPr lang="en-US" sz="1400" b="1"/>
              <a:t>součástí</a:t>
            </a:r>
            <a:r>
              <a:rPr lang="en-US" sz="1400" b="1"/>
              <a:t> </a:t>
            </a:r>
            <a:r>
              <a:rPr lang="en-US" sz="1400" b="1"/>
              <a:t>problému</a:t>
            </a:r>
            <a:r>
              <a:rPr lang="en-US" sz="1400" b="1"/>
              <a:t>,</a:t>
            </a:r>
            <a:r>
              <a:rPr lang="en-US" sz="1400"/>
              <a:t> </a:t>
            </a:r>
            <a:r>
              <a:rPr lang="en-US" sz="1400"/>
              <a:t>protože</a:t>
            </a:r>
            <a:r>
              <a:rPr lang="en-US" sz="1400"/>
              <a:t> </a:t>
            </a:r>
            <a:r>
              <a:rPr lang="en-US" sz="1400"/>
              <a:t>přispívá</a:t>
            </a:r>
            <a:r>
              <a:rPr lang="en-US" sz="1400"/>
              <a:t> </a:t>
            </a:r>
            <a:r>
              <a:rPr lang="en-US" sz="1400"/>
              <a:t>ke</a:t>
            </a:r>
            <a:r>
              <a:rPr lang="en-US" sz="1400"/>
              <a:t> </a:t>
            </a:r>
            <a:r>
              <a:rPr lang="en-US" sz="1400"/>
              <a:t>změně</a:t>
            </a:r>
            <a:r>
              <a:rPr lang="en-US" sz="1400"/>
              <a:t> </a:t>
            </a:r>
            <a:r>
              <a:rPr lang="en-US" sz="1400"/>
              <a:t>klimatu</a:t>
            </a:r>
            <a:r>
              <a:rPr lang="en-US" sz="1400"/>
              <a:t> </a:t>
            </a: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pPr>
            <a:r>
              <a:rPr lang="en-US" sz="1400"/>
              <a:t>→ ale </a:t>
            </a:r>
            <a:r>
              <a:rPr lang="en-US" sz="1400"/>
              <a:t>může</a:t>
            </a:r>
            <a:r>
              <a:rPr lang="en-US" sz="1400"/>
              <a:t> </a:t>
            </a:r>
            <a:r>
              <a:rPr lang="en-US" sz="1400"/>
              <a:t>být</a:t>
            </a:r>
            <a:r>
              <a:rPr lang="en-US" sz="1400"/>
              <a:t> </a:t>
            </a:r>
            <a:r>
              <a:rPr lang="en-US" sz="1400"/>
              <a:t>také</a:t>
            </a:r>
            <a:r>
              <a:rPr lang="en-US" sz="1400"/>
              <a:t> </a:t>
            </a:r>
            <a:r>
              <a:rPr lang="en-US" sz="1400" b="1"/>
              <a:t>součástí</a:t>
            </a:r>
            <a:r>
              <a:rPr lang="en-US" sz="1400" b="1"/>
              <a:t> </a:t>
            </a:r>
            <a:r>
              <a:rPr lang="en-US" sz="1400" b="1"/>
              <a:t>řešení</a:t>
            </a:r>
            <a:r>
              <a:rPr lang="en-US" sz="1400" b="1"/>
              <a:t>,</a:t>
            </a:r>
            <a:r>
              <a:rPr lang="en-US" sz="1400"/>
              <a:t> </a:t>
            </a:r>
            <a:r>
              <a:rPr lang="en-US" sz="1400"/>
              <a:t>pokud</a:t>
            </a:r>
            <a:r>
              <a:rPr lang="en-US" sz="1400"/>
              <a:t> </a:t>
            </a:r>
            <a:r>
              <a:rPr lang="en-US" sz="1400"/>
              <a:t>jej</a:t>
            </a:r>
            <a:r>
              <a:rPr lang="en-US" sz="1400"/>
              <a:t> </a:t>
            </a:r>
            <a:r>
              <a:rPr lang="en-US" sz="1400"/>
              <a:t>navrhujeme</a:t>
            </a:r>
            <a:r>
              <a:rPr lang="en-US" sz="1400"/>
              <a:t> a </a:t>
            </a:r>
            <a:r>
              <a:rPr lang="en-US" sz="1400"/>
              <a:t>spravujeme</a:t>
            </a:r>
            <a:r>
              <a:rPr lang="en-US" sz="1400"/>
              <a:t> </a:t>
            </a:r>
            <a:r>
              <a:rPr lang="en-US" sz="1400"/>
              <a:t>zodpovědně</a:t>
            </a: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pP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V </a:t>
            </a:r>
            <a:r>
              <a:rPr lang="en-US" sz="1400"/>
              <a:t>této</a:t>
            </a:r>
            <a:r>
              <a:rPr lang="en-US" sz="1400"/>
              <a:t> </a:t>
            </a:r>
            <a:r>
              <a:rPr lang="en-US" sz="1400"/>
              <a:t>části</a:t>
            </a:r>
            <a:r>
              <a:rPr lang="en-US" sz="1400"/>
              <a:t> se </a:t>
            </a:r>
            <a:r>
              <a:rPr lang="en-US" sz="1400"/>
              <a:t>podíváme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to, jak </a:t>
            </a:r>
            <a:r>
              <a:rPr lang="en-US" sz="1400"/>
              <a:t>změna</a:t>
            </a:r>
            <a:r>
              <a:rPr lang="en-US" sz="1400"/>
              <a:t> </a:t>
            </a:r>
            <a:r>
              <a:rPr lang="en-US" sz="1400"/>
              <a:t>klimatu</a:t>
            </a:r>
            <a:r>
              <a:rPr lang="en-US" sz="1400"/>
              <a:t> </a:t>
            </a:r>
            <a:r>
              <a:rPr lang="en-US" sz="1400"/>
              <a:t>souvisí</a:t>
            </a:r>
            <a:r>
              <a:rPr lang="en-US" sz="1400"/>
              <a:t> se </a:t>
            </a:r>
            <a:r>
              <a:rPr lang="en-US" sz="1400"/>
              <a:t>zastavěným</a:t>
            </a:r>
            <a:r>
              <a:rPr lang="en-US" sz="1400"/>
              <a:t> </a:t>
            </a:r>
            <a:r>
              <a:rPr lang="en-US" sz="1400"/>
              <a:t>prostředím</a:t>
            </a:r>
            <a:r>
              <a:rPr lang="en-US" sz="1400"/>
              <a:t> – </a:t>
            </a:r>
            <a:r>
              <a:rPr lang="en-US" sz="1400"/>
              <a:t>proč</a:t>
            </a:r>
            <a:r>
              <a:rPr lang="en-US" sz="1400"/>
              <a:t> je to </a:t>
            </a:r>
            <a:r>
              <a:rPr lang="en-US" sz="1400"/>
              <a:t>důležité</a:t>
            </a:r>
            <a:r>
              <a:rPr lang="en-US" sz="1400"/>
              <a:t>, jak se </a:t>
            </a:r>
            <a:r>
              <a:rPr lang="en-US" sz="1400"/>
              <a:t>globální</a:t>
            </a:r>
            <a:r>
              <a:rPr lang="en-US" sz="1400"/>
              <a:t> </a:t>
            </a:r>
            <a:r>
              <a:rPr lang="en-US" sz="1400"/>
              <a:t>cíle</a:t>
            </a:r>
            <a:r>
              <a:rPr lang="en-US" sz="1400"/>
              <a:t> </a:t>
            </a:r>
            <a:r>
              <a:rPr lang="en-US" sz="1400"/>
              <a:t>např</a:t>
            </a:r>
            <a:r>
              <a:rPr lang="cs-CZ" sz="1400"/>
              <a:t>.</a:t>
            </a:r>
            <a:r>
              <a:rPr lang="en-US" sz="1400"/>
              <a:t> </a:t>
            </a:r>
            <a:r>
              <a:rPr lang="en-US" sz="1400" b="1"/>
              <a:t>Cíle</a:t>
            </a:r>
            <a:r>
              <a:rPr lang="en-US" sz="1400" b="1"/>
              <a:t> </a:t>
            </a:r>
            <a:r>
              <a:rPr lang="en-US" sz="1400" b="1"/>
              <a:t>udržitelného</a:t>
            </a:r>
            <a:r>
              <a:rPr lang="en-US" sz="1400" b="1"/>
              <a:t> </a:t>
            </a:r>
            <a:r>
              <a:rPr lang="en-US" sz="1400" b="1"/>
              <a:t>rozvoje</a:t>
            </a:r>
            <a:r>
              <a:rPr lang="en-US" sz="1400" b="1"/>
              <a:t> (SDGs)</a:t>
            </a:r>
            <a:r>
              <a:rPr lang="en-US" sz="1400"/>
              <a:t>, </a:t>
            </a:r>
            <a:r>
              <a:rPr lang="en-US" sz="1400"/>
              <a:t>vztahují</a:t>
            </a:r>
            <a:r>
              <a:rPr lang="en-US" sz="1400"/>
              <a:t> k </a:t>
            </a:r>
            <a:r>
              <a:rPr lang="en-US" sz="1400"/>
              <a:t>budovám</a:t>
            </a:r>
            <a:r>
              <a:rPr lang="en-US" sz="1400"/>
              <a:t> a </a:t>
            </a:r>
            <a:r>
              <a:rPr lang="en-US" sz="1400"/>
              <a:t>kterých</a:t>
            </a:r>
            <a:r>
              <a:rPr lang="en-US" sz="1400"/>
              <a:t> </a:t>
            </a:r>
            <a:r>
              <a:rPr lang="en-US" sz="1400" b="1"/>
              <a:t>klimatických</a:t>
            </a:r>
            <a:r>
              <a:rPr lang="en-US" sz="1400" b="1"/>
              <a:t> </a:t>
            </a:r>
            <a:r>
              <a:rPr lang="en-US" sz="1400" b="1"/>
              <a:t>hrozeb</a:t>
            </a:r>
            <a:r>
              <a:rPr lang="en-US" sz="1400"/>
              <a:t> v </a:t>
            </a:r>
            <a:r>
              <a:rPr lang="en-US" sz="1400"/>
              <a:t>Evropě</a:t>
            </a:r>
            <a:r>
              <a:rPr lang="en-US" sz="1400"/>
              <a:t> </a:t>
            </a:r>
            <a:r>
              <a:rPr lang="en-US" sz="1400"/>
              <a:t>přibývá</a:t>
            </a:r>
            <a:r>
              <a:rPr lang="en-US" sz="1400"/>
              <a:t>. </a:t>
            </a: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Budeme</a:t>
            </a:r>
            <a:r>
              <a:rPr lang="en-US" sz="1400"/>
              <a:t> se </a:t>
            </a:r>
            <a:r>
              <a:rPr lang="en-US" sz="1400"/>
              <a:t>zaměřovat</a:t>
            </a:r>
            <a:r>
              <a:rPr lang="en-US" sz="1400"/>
              <a:t> </a:t>
            </a:r>
            <a:r>
              <a:rPr lang="en-US" sz="1400"/>
              <a:t>zejména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</a:t>
            </a:r>
            <a:r>
              <a:rPr lang="en-US" sz="1400" b="1"/>
              <a:t>akutní</a:t>
            </a:r>
            <a:r>
              <a:rPr lang="en-US" sz="1400" b="1"/>
              <a:t> </a:t>
            </a:r>
            <a:r>
              <a:rPr lang="en-US" sz="1400" b="1"/>
              <a:t>fyzická</a:t>
            </a:r>
            <a:r>
              <a:rPr lang="en-US" sz="1400" b="1"/>
              <a:t> </a:t>
            </a:r>
            <a:r>
              <a:rPr lang="en-US" sz="1400" b="1"/>
              <a:t>klimatická</a:t>
            </a:r>
            <a:r>
              <a:rPr lang="en-US" sz="1400" b="1"/>
              <a:t> </a:t>
            </a:r>
            <a:r>
              <a:rPr lang="en-US" sz="1400" b="1"/>
              <a:t>rizika</a:t>
            </a:r>
            <a:r>
              <a:rPr lang="en-US" sz="1400"/>
              <a:t> – </a:t>
            </a:r>
            <a:r>
              <a:rPr lang="en-US" sz="1400"/>
              <a:t>například</a:t>
            </a:r>
            <a:r>
              <a:rPr lang="en-US" sz="1400"/>
              <a:t> </a:t>
            </a:r>
            <a:r>
              <a:rPr lang="en-US" sz="1400"/>
              <a:t>vlny</a:t>
            </a:r>
            <a:r>
              <a:rPr lang="en-US" sz="1400"/>
              <a:t> </a:t>
            </a:r>
            <a:r>
              <a:rPr lang="en-US" sz="1400"/>
              <a:t>veder</a:t>
            </a:r>
            <a:r>
              <a:rPr lang="en-US" sz="1400"/>
              <a:t>, </a:t>
            </a:r>
            <a:r>
              <a:rPr lang="en-US" sz="1400"/>
              <a:t>záplavy</a:t>
            </a:r>
            <a:r>
              <a:rPr lang="en-US" sz="1400"/>
              <a:t> </a:t>
            </a:r>
            <a:r>
              <a:rPr lang="en-US" sz="1400"/>
              <a:t>nebo</a:t>
            </a:r>
            <a:r>
              <a:rPr lang="en-US" sz="1400"/>
              <a:t> </a:t>
            </a:r>
            <a:r>
              <a:rPr lang="en-US" sz="1400"/>
              <a:t>bouře</a:t>
            </a:r>
            <a:r>
              <a:rPr lang="en-US" sz="1400"/>
              <a:t> – </a:t>
            </a:r>
            <a:r>
              <a:rPr lang="en-US" sz="1400"/>
              <a:t>která</a:t>
            </a:r>
            <a:r>
              <a:rPr lang="en-US" sz="1400"/>
              <a:t> </a:t>
            </a:r>
            <a:r>
              <a:rPr lang="en-US" sz="1400"/>
              <a:t>přímo</a:t>
            </a:r>
            <a:r>
              <a:rPr lang="en-US" sz="1400"/>
              <a:t> </a:t>
            </a:r>
            <a:r>
              <a:rPr lang="en-US" sz="1400"/>
              <a:t>ovlivňují</a:t>
            </a:r>
            <a:r>
              <a:rPr lang="en-US" sz="1400"/>
              <a:t> </a:t>
            </a:r>
            <a:r>
              <a:rPr lang="en-US" sz="1400"/>
              <a:t>budovy</a:t>
            </a:r>
            <a:r>
              <a:rPr lang="en-US" sz="1400"/>
              <a:t>, </a:t>
            </a:r>
            <a:r>
              <a:rPr lang="en-US" sz="1400"/>
              <a:t>infrastrukturu</a:t>
            </a:r>
            <a:r>
              <a:rPr lang="en-US" sz="1400"/>
              <a:t> a </a:t>
            </a:r>
            <a:r>
              <a:rPr lang="en-US" sz="1400"/>
              <a:t>zdraví</a:t>
            </a:r>
            <a:r>
              <a:rPr lang="en-US" sz="1400"/>
              <a:t> a </a:t>
            </a:r>
            <a:r>
              <a:rPr lang="en-US" sz="1400"/>
              <a:t>bezpečnost</a:t>
            </a:r>
            <a:r>
              <a:rPr lang="en-US" sz="1400"/>
              <a:t> </a:t>
            </a:r>
            <a:r>
              <a:rPr lang="en-US" sz="1400"/>
              <a:t>lidí</a:t>
            </a:r>
            <a:r>
              <a:rPr lang="en-US" sz="1400"/>
              <a:t>.</a:t>
            </a:r>
            <a:endParaRPr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1540967" name="Google Shape;565;p46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Cíle udržitelného rozvoje OSN</a:t>
            </a:r>
            <a:endParaRPr/>
          </a:p>
        </p:txBody>
      </p:sp>
      <p:sp>
        <p:nvSpPr>
          <p:cNvPr id="676284794" name="Google Shape;566;p4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5157605" name="Google Shape;567;p46"/>
          <p:cNvSpPr/>
          <p:nvPr/>
        </p:nvSpPr>
        <p:spPr bwMode="auto">
          <a:xfrm>
            <a:off x="296864" y="1188882"/>
            <a:ext cx="6215879" cy="2632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Globální cíle přijaté všemi členskými státy OSN (2015–2030)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17 cílů </a:t>
            </a:r>
            <a:r>
              <a:rPr lang="en-US" sz="1600">
                <a:latin typeface="Trebuchet MS"/>
                <a:ea typeface="Trebuchet MS"/>
                <a:cs typeface="Trebuchet MS"/>
              </a:rPr>
              <a:t>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169 dílč</a:t>
            </a:r>
            <a:r>
              <a:rPr lang="en-US" sz="1600">
                <a:latin typeface="Trebuchet MS"/>
                <a:ea typeface="Trebuchet MS"/>
                <a:cs typeface="Trebuchet MS"/>
              </a:rPr>
              <a:t>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cíl</a:t>
            </a:r>
            <a:r>
              <a:rPr lang="en-US" sz="1600">
                <a:latin typeface="Trebuchet MS"/>
                <a:ea typeface="Trebuchet MS"/>
                <a:cs typeface="Trebuchet MS"/>
              </a:rPr>
              <a:t>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– od boje proti chudobě po opatření proti změně klimatu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Platí pro všechny země a sektory – včetně stavebnictví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964356412" name="Google Shape;568;p46" descr="Obsah obrázku text, snímek obrazovky, Písmo, logo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737634" y="246220"/>
            <a:ext cx="2406366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438295841" name="Google Shape;569;p46"/>
          <p:cNvSpPr txBox="1"/>
          <p:nvPr/>
        </p:nvSpPr>
        <p:spPr bwMode="auto">
          <a:xfrm>
            <a:off x="0" y="4885880"/>
            <a:ext cx="202331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United Nations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2015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273789" name="Google Shape;575;p47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818895378" name="Google Shape;576;p47"/>
          <p:cNvSpPr/>
          <p:nvPr/>
        </p:nvSpPr>
        <p:spPr bwMode="auto">
          <a:xfrm>
            <a:off x="0" y="4871547"/>
            <a:ext cx="222368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Our World in Data,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8967693" name="Google Shape;577;p47"/>
          <p:cNvSpPr txBox="1"/>
          <p:nvPr/>
        </p:nvSpPr>
        <p:spPr bwMode="auto">
          <a:xfrm>
            <a:off x="426591" y="718111"/>
            <a:ext cx="8290818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udržitelného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rozvoje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(SDGs)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souborem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17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všechny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členské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státy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Organizace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spojených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národů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přijaly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roce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2015.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řešit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nejnaléhavější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problémy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světa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od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chudoby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nerovnosti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udržitelný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růst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do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2030.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některé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jevit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obsáhlé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vzdálené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nich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přímo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spojeno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zastavěným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prostředím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místem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kde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žijeme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pracujeme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pohybujeme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každý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den. </a:t>
            </a: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66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ovlivňují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spotřebu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životní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pohodu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komunit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samozřejmě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této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části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zdůrazníme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jak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SDGs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poskytují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rámec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systematické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uvažování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budovách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městech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proti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a jak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pomáhají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sladit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rozhodnutí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globálními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prioritami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4811228" name="Google Shape;583;p48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Cíle</a:t>
            </a:r>
            <a:r>
              <a:rPr lang="en-US"/>
              <a:t> </a:t>
            </a:r>
            <a:r>
              <a:rPr lang="en-US"/>
              <a:t>udržitelného</a:t>
            </a:r>
            <a:r>
              <a:rPr lang="en-US"/>
              <a:t> </a:t>
            </a:r>
            <a:r>
              <a:rPr lang="en-US"/>
              <a:t>rozvoje</a:t>
            </a:r>
            <a:r>
              <a:rPr lang="en-US"/>
              <a:t> </a:t>
            </a:r>
            <a:r>
              <a:rPr lang="en-US"/>
              <a:t>ve</a:t>
            </a:r>
            <a:r>
              <a:rPr lang="en-US"/>
              <a:t> </a:t>
            </a:r>
            <a:r>
              <a:rPr lang="en-US"/>
              <a:t>stavebnictví</a:t>
            </a:r>
            <a:r>
              <a:rPr lang="cs-CZ"/>
              <a:t>?</a:t>
            </a:r>
            <a:endParaRPr/>
          </a:p>
        </p:txBody>
      </p:sp>
      <p:sp>
        <p:nvSpPr>
          <p:cNvPr id="520416634" name="Google Shape;584;p4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8916509" name="Google Shape;585;p48"/>
          <p:cNvSpPr/>
          <p:nvPr/>
        </p:nvSpPr>
        <p:spPr bwMode="auto">
          <a:xfrm>
            <a:off x="296864" y="1188882"/>
            <a:ext cx="6312216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SDG 3 | 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kvalitní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život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200" b="0" i="0" u="none" strike="noStrike" cap="none">
              <a:solidFill>
                <a:srgbClr val="00B050"/>
              </a:solidFill>
              <a:latin typeface="Trebuchet MS"/>
              <a:ea typeface="Trebuchet MS"/>
              <a:cs typeface="Trebuchet MS"/>
            </a:endParaRPr>
          </a:p>
          <a:p>
            <a:pPr marL="88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Lidé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tráví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90 %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svého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času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interiérech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SDG 7 </a:t>
            </a:r>
            <a:r>
              <a:rPr lang="en-US" sz="1200" b="0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| 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Dostupná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čistá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89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sektor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spotřebovává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40 %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celkové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Evropě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SDG 11 | 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Udržitelná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komunity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8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zodpovědné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za 70 %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všech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200">
              <a:solidFill>
                <a:srgbClr val="7F7F7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SDG 12 | 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Odpovědná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spotřeba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výroba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8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než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33 %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využ</a:t>
            </a:r>
            <a:r>
              <a:rPr lang="cs-CZ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íváno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zastavěném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SDG 13 | </a:t>
            </a:r>
            <a:r>
              <a:rPr lang="en-US" sz="1200" b="1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US" sz="1200" b="1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akce</a:t>
            </a:r>
            <a:r>
              <a:rPr lang="en-US" sz="1200" b="1" i="0" u="none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  <a:p>
            <a:pPr marL="88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sektor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způsobuje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než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33 %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002060"/>
                </a:solidFill>
                <a:latin typeface="Trebuchet MS"/>
                <a:ea typeface="Trebuchet MS"/>
                <a:cs typeface="Trebuchet MS"/>
              </a:rPr>
              <a:t>SDG 17</a:t>
            </a: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 |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002060"/>
                </a:solidFill>
                <a:latin typeface="Trebuchet MS"/>
                <a:ea typeface="Trebuchet MS"/>
                <a:cs typeface="Trebuchet MS"/>
              </a:rPr>
              <a:t>Partnerství</a:t>
            </a:r>
            <a:r>
              <a:rPr lang="en-US" sz="1200" b="1" i="0" u="none" strike="noStrike" cap="none">
                <a:solidFill>
                  <a:srgbClr val="00206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200" b="1" i="0" u="none" strike="noStrike" cap="none">
                <a:solidFill>
                  <a:srgbClr val="002060"/>
                </a:solidFill>
                <a:latin typeface="Trebuchet MS"/>
                <a:ea typeface="Trebuchet MS"/>
                <a:cs typeface="Trebuchet MS"/>
              </a:rPr>
              <a:t>cíle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8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než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70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organizací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celém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světě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připojilo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globální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síti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udržitelné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stavby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84444261" name="Google Shape;586;p48" descr="Obsah obrázku text, snímek obrazovky, Písmo, logo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737634" y="246221"/>
            <a:ext cx="2406366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1994753501" name="Google Shape;587;p48"/>
          <p:cNvSpPr txBox="1"/>
          <p:nvPr/>
        </p:nvSpPr>
        <p:spPr bwMode="auto">
          <a:xfrm>
            <a:off x="0" y="4885880"/>
            <a:ext cx="202331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United Nations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2015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1636864" name="Google Shape;593;p4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996079029" name="Google Shape;594;p49"/>
          <p:cNvSpPr txBox="1"/>
          <p:nvPr/>
        </p:nvSpPr>
        <p:spPr bwMode="auto">
          <a:xfrm>
            <a:off x="426591" y="718111"/>
            <a:ext cx="8290818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 šest cílů udržitelného rozvoje je obzvlášť relevantních pro zastavěné prostředí – a jsou to cíle, které můžeme přímo podpořit prostřednictvím lepšího plánování, navrhování a výstavby.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r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US"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 3 – Zdraví a kvalita života:</a:t>
            </a:r>
            <a:r>
              <a:rPr lang="en-US" sz="12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Budovy ovlivňují naše fyzické i duševní zdraví – prostřednictvím kvality ovzduší, tepelného komfortu, denního světla a hlukové zátěže.</a:t>
            </a: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r>
              <a:rPr lang="en-US"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Cíl 7 – Dostupná a čistá energie:</a:t>
            </a:r>
            <a:r>
              <a:rPr lang="en-US" sz="12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Budovy spotřebovávají přibližně 40 % energie v EU. Energeticky úsporné budovy a obnovitelné zdroje energie jsou klíčem k dosažení tohoto cíle.</a:t>
            </a: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2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r>
              <a:rPr lang="en-US"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Cíl 11 – Udržitelná města a komunity: </a:t>
            </a:r>
            <a:r>
              <a:rPr lang="en-US" sz="12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Způsob, jakým navrhujeme naše městské prostory, ovlivňuje dostupnost, odolnost a celkovou kvalitu života</a:t>
            </a:r>
            <a:r>
              <a:rPr lang="en-US" sz="12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r>
              <a:rPr lang="en-US"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Cíl 12 – Odpovědná spotřeba a výroba: </a:t>
            </a:r>
            <a:r>
              <a:rPr lang="en-US" sz="12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Stavebnictví zahrnuje obrovskou spotřebu materiálů – je potřeba snižovat odpad, znovu využívat materiály a minimalizovat dopady na životní prostředí.</a:t>
            </a: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r>
              <a:rPr lang="en-US"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Cíl 17 – Partnerství pro dosažení cílů:</a:t>
            </a:r>
            <a:r>
              <a:rPr lang="en-US" sz="12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Spolupráce mezi sektory – veřejným, soukromým, výzkumným a komunitním – je nezbytná pro dosažení klimatických a udržitelných cílů.</a:t>
            </a: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02755410" name="Google Shape;601;p50" descr="Obsah obrázku mapa, černobílá, umění, siluet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3720933" y="0"/>
            <a:ext cx="54230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7911258" name="Google Shape;602;p50"/>
          <p:cNvSpPr txBox="1"/>
          <p:nvPr/>
        </p:nvSpPr>
        <p:spPr bwMode="auto">
          <a:xfrm>
            <a:off x="3821585" y="3912049"/>
            <a:ext cx="133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Sesuvy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půdy</a:t>
            </a:r>
            <a:endParaRPr/>
          </a:p>
        </p:txBody>
      </p:sp>
      <p:sp>
        <p:nvSpPr>
          <p:cNvPr id="1053788487" name="Google Shape;603;p50"/>
          <p:cNvSpPr txBox="1"/>
          <p:nvPr/>
        </p:nvSpPr>
        <p:spPr bwMode="auto">
          <a:xfrm>
            <a:off x="4045319" y="3017295"/>
            <a:ext cx="1545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Nebezpečí spojená se sněhem a ledem</a:t>
            </a:r>
            <a:endParaRPr/>
          </a:p>
        </p:txBody>
      </p:sp>
      <p:sp>
        <p:nvSpPr>
          <p:cNvPr id="220915868" name="Google Shape;604;p50"/>
          <p:cNvSpPr txBox="1"/>
          <p:nvPr/>
        </p:nvSpPr>
        <p:spPr bwMode="auto">
          <a:xfrm>
            <a:off x="2604015" y="1442306"/>
            <a:ext cx="11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Zvyšování hladiny moří</a:t>
            </a:r>
            <a:endParaRPr/>
          </a:p>
        </p:txBody>
      </p:sp>
      <p:sp>
        <p:nvSpPr>
          <p:cNvPr id="1621663067" name="Google Shape;605;p50"/>
          <p:cNvSpPr txBox="1"/>
          <p:nvPr/>
        </p:nvSpPr>
        <p:spPr bwMode="auto">
          <a:xfrm>
            <a:off x="3821585" y="2145161"/>
            <a:ext cx="154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Záplavy</a:t>
            </a:r>
            <a:endParaRPr/>
          </a:p>
        </p:txBody>
      </p:sp>
      <p:sp>
        <p:nvSpPr>
          <p:cNvPr id="1560231977" name="Google Shape;606;p50"/>
          <p:cNvSpPr txBox="1"/>
          <p:nvPr/>
        </p:nvSpPr>
        <p:spPr bwMode="auto">
          <a:xfrm>
            <a:off x="2820462" y="4611020"/>
            <a:ext cx="154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Bouře a vichřice</a:t>
            </a:r>
            <a:endParaRPr/>
          </a:p>
        </p:txBody>
      </p:sp>
      <p:sp>
        <p:nvSpPr>
          <p:cNvPr id="1161672562" name="Google Shape;607;p50"/>
          <p:cNvSpPr txBox="1"/>
          <p:nvPr/>
        </p:nvSpPr>
        <p:spPr bwMode="auto">
          <a:xfrm>
            <a:off x="1408928" y="1471775"/>
            <a:ext cx="958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Silné srážky</a:t>
            </a:r>
            <a:endParaRPr/>
          </a:p>
        </p:txBody>
      </p:sp>
      <p:sp>
        <p:nvSpPr>
          <p:cNvPr id="2147314308" name="Google Shape;608;p50"/>
          <p:cNvSpPr txBox="1"/>
          <p:nvPr/>
        </p:nvSpPr>
        <p:spPr bwMode="auto">
          <a:xfrm>
            <a:off x="403088" y="2145161"/>
            <a:ext cx="100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Extr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émní</a:t>
            </a:r>
            <a:r>
              <a:rPr lang="en-US"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horka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1154890" name="Google Shape;609;p50"/>
          <p:cNvSpPr txBox="1"/>
          <p:nvPr/>
        </p:nvSpPr>
        <p:spPr bwMode="auto">
          <a:xfrm>
            <a:off x="205670" y="3017295"/>
            <a:ext cx="100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Biologic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ká rizika</a:t>
            </a:r>
            <a:endParaRPr/>
          </a:p>
        </p:txBody>
      </p:sp>
      <p:sp>
        <p:nvSpPr>
          <p:cNvPr id="1323373941" name="Google Shape;610;p50"/>
          <p:cNvSpPr txBox="1"/>
          <p:nvPr/>
        </p:nvSpPr>
        <p:spPr bwMode="auto">
          <a:xfrm>
            <a:off x="212705" y="4030991"/>
            <a:ext cx="1196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Sucho</a:t>
            </a:r>
            <a:endParaRPr/>
          </a:p>
        </p:txBody>
      </p:sp>
      <p:sp>
        <p:nvSpPr>
          <p:cNvPr id="1827731330" name="Google Shape;611;p50"/>
          <p:cNvSpPr txBox="1"/>
          <p:nvPr/>
        </p:nvSpPr>
        <p:spPr bwMode="auto">
          <a:xfrm>
            <a:off x="576263" y="4611020"/>
            <a:ext cx="1835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Lesní požáry</a:t>
            </a:r>
            <a:endParaRPr/>
          </a:p>
        </p:txBody>
      </p:sp>
      <p:sp>
        <p:nvSpPr>
          <p:cNvPr id="986122921" name="Google Shape;612;p5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Rizika související se změnou klimatu</a:t>
            </a:r>
            <a:endParaRPr/>
          </a:p>
        </p:txBody>
      </p:sp>
      <p:sp>
        <p:nvSpPr>
          <p:cNvPr id="667917329" name="Google Shape;613;p5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63948406" name="hazards_all" descr="Obsah obrázku kresba, kruh, umění, kreslené&#10;&#10;Obsah generovaný pomocí AI může být nesprávný.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1268782" y="1949255"/>
            <a:ext cx="2759233" cy="264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0522988" name="Google Shape;619;p51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996127915" name="Google Shape;620;p51"/>
          <p:cNvSpPr txBox="1"/>
          <p:nvPr/>
        </p:nvSpPr>
        <p:spPr bwMode="auto">
          <a:xfrm>
            <a:off x="426591" y="718111"/>
            <a:ext cx="8290818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netýká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jen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rostoucích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Přináší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širokou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škálu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fyzických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již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ovlivňují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různé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části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světa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nich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stále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zhoršují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Tento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obrázek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ukazuje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deset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klíčových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ohrožují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lidi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infrastrukturu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Některá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známá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povodně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bouře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373063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Jiná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objevují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sílí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extrémní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horka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lesní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požáry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sesuvy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373063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358775" marR="0" lvl="0" indent="-2714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Zatímco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zvyšování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hladiny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moří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být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střední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Evropu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méně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většina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silné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srážky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sucho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již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ovlivňuje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nyní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36704139" name="Google Shape;627;p52" descr="Obsah obrázku mapa, černobílá, umění, siluet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3720933" y="0"/>
            <a:ext cx="54230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1156896" name="Google Shape;628;p52"/>
          <p:cNvSpPr txBox="1"/>
          <p:nvPr/>
        </p:nvSpPr>
        <p:spPr bwMode="auto">
          <a:xfrm>
            <a:off x="3821585" y="3912049"/>
            <a:ext cx="133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Sesuvy půdy</a:t>
            </a:r>
            <a:endParaRPr/>
          </a:p>
        </p:txBody>
      </p:sp>
      <p:sp>
        <p:nvSpPr>
          <p:cNvPr id="1455128142" name="Google Shape;629;p52"/>
          <p:cNvSpPr txBox="1"/>
          <p:nvPr/>
        </p:nvSpPr>
        <p:spPr bwMode="auto">
          <a:xfrm>
            <a:off x="3855310" y="2290224"/>
            <a:ext cx="154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Záplavy</a:t>
            </a:r>
            <a:endParaRPr/>
          </a:p>
        </p:txBody>
      </p:sp>
      <p:sp>
        <p:nvSpPr>
          <p:cNvPr id="397451759" name="Google Shape;630;p52"/>
          <p:cNvSpPr txBox="1"/>
          <p:nvPr/>
        </p:nvSpPr>
        <p:spPr bwMode="auto">
          <a:xfrm>
            <a:off x="2820462" y="4611020"/>
            <a:ext cx="154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Bouře a vichřice</a:t>
            </a:r>
            <a:endParaRPr/>
          </a:p>
        </p:txBody>
      </p:sp>
      <p:sp>
        <p:nvSpPr>
          <p:cNvPr id="454329717" name="Google Shape;631;p52"/>
          <p:cNvSpPr txBox="1"/>
          <p:nvPr/>
        </p:nvSpPr>
        <p:spPr bwMode="auto">
          <a:xfrm>
            <a:off x="1408929" y="1442300"/>
            <a:ext cx="944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Silné srážky</a:t>
            </a:r>
            <a:endParaRPr/>
          </a:p>
        </p:txBody>
      </p:sp>
      <p:sp>
        <p:nvSpPr>
          <p:cNvPr id="1544353071" name="Google Shape;632;p52"/>
          <p:cNvSpPr txBox="1"/>
          <p:nvPr/>
        </p:nvSpPr>
        <p:spPr bwMode="auto">
          <a:xfrm>
            <a:off x="403088" y="2145161"/>
            <a:ext cx="100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Ex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trémní horka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8693497" name="Google Shape;633;p52"/>
          <p:cNvSpPr txBox="1"/>
          <p:nvPr/>
        </p:nvSpPr>
        <p:spPr bwMode="auto">
          <a:xfrm>
            <a:off x="212705" y="4030991"/>
            <a:ext cx="1196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Sucho</a:t>
            </a:r>
            <a:endParaRPr/>
          </a:p>
        </p:txBody>
      </p:sp>
      <p:sp>
        <p:nvSpPr>
          <p:cNvPr id="1392335081" name="Google Shape;634;p5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Akutní hazardy týkající se budov podle klasifikace EU </a:t>
            </a:r>
            <a:endParaRPr/>
          </a:p>
        </p:txBody>
      </p:sp>
      <p:sp>
        <p:nvSpPr>
          <p:cNvPr id="722673030" name="Google Shape;635;p5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rizik, která ovlivňují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91723017" name="hazards_building" descr="Obsah obrázku kresba, kruh, kreslené, umění&#10;&#10;Obsah generovaný pomocí AI může být nesprávný.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1268782" y="1949335"/>
            <a:ext cx="2759233" cy="264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5995622" name="Google Shape;641;p53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2040433598" name="Google Shape;642;p53"/>
          <p:cNvSpPr txBox="1"/>
          <p:nvPr/>
        </p:nvSpPr>
        <p:spPr bwMode="auto">
          <a:xfrm>
            <a:off x="426591" y="718111"/>
            <a:ext cx="8290818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širšího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spektra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hazardů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nyní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zdůrazňujeme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šest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akutních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považována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nejrelevantnější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stavebnictví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sektor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klasifikace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EU pro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udržitelné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finance (EU Taxonomy).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Tato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buď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již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častá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částech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Evropy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očekává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nadcházejících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letech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výrazně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zesílí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22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lang="cs-CZ" sz="22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Všechna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tato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způsobit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přímé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poškození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výrazně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ovlivnit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funkčnost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bezpečnost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energetickou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účinnost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následujících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snímcích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každé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podíváme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podrobněji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co je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způsobuje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jak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ovlivňují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lidi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10056300" name="Obrázek 19" descr="Obsah obrázku snímek obrazovky, Obdélník&#10;&#10;Obsah generovaný pomocí AI může být nesprávný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</p:spPr>
      </p:pic>
      <p:grpSp>
        <p:nvGrpSpPr>
          <p:cNvPr id="361771378" name="Google Shape;648;p54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649" name="Google Shape;649;p54" descr="A city with trees and buildings in the background&#10;&#10;AI-generated content may be incorrect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" name="Google Shape;650;p54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69627698" name="Google Shape;653;p5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echanism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3688797" name="Google Shape;654;p54"/>
          <p:cNvSpPr/>
          <p:nvPr/>
        </p:nvSpPr>
        <p:spPr bwMode="auto">
          <a:xfrm>
            <a:off x="296865" y="1184075"/>
            <a:ext cx="48150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Vlny veder jsou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prodloužená období extrémních teplot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která zatěžují budovy i lidské zdraví. Městské oblasti jsou obzvláště zranitelné kvůli efektu tepelných ostrovů a nedostatečnému tepelnému komfortu v budovách.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6329346" name="Google Shape;655;p54"/>
          <p:cNvSpPr txBox="1">
            <a:spLocks noGrp="1"/>
          </p:cNvSpPr>
          <p:nvPr>
            <p:ph type="title"/>
          </p:nvPr>
        </p:nvSpPr>
        <p:spPr bwMode="auto">
          <a:xfrm>
            <a:off x="1008063" y="472924"/>
            <a:ext cx="81360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>
                <a:latin typeface="Trebuchet MS"/>
                <a:ea typeface="Trebuchet MS"/>
                <a:cs typeface="Trebuchet MS"/>
              </a:rPr>
              <a:t>Vlny veder a přehřívání měst 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24804040" name="Google Shape;657;p54"/>
          <p:cNvSpPr txBox="1"/>
          <p:nvPr/>
        </p:nvSpPr>
        <p:spPr bwMode="auto">
          <a:xfrm>
            <a:off x="0" y="4885880"/>
            <a:ext cx="2464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5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79029616" name="Google Shape;658;p54"/>
          <p:cNvSpPr txBox="1"/>
          <p:nvPr/>
        </p:nvSpPr>
        <p:spPr bwMode="auto">
          <a:xfrm>
            <a:off x="442600" y="2497307"/>
            <a:ext cx="2190517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(b</a:t>
            </a:r>
            <a:r>
              <a:rPr lang="en-US" sz="1050">
                <a:latin typeface="Trebuchet MS"/>
                <a:ea typeface="Trebuchet MS"/>
                <a:cs typeface="Trebuchet MS"/>
              </a:rPr>
              <a:t>udovy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infrastru</a:t>
            </a:r>
            <a:r>
              <a:rPr lang="en-US" sz="1050">
                <a:latin typeface="Trebuchet MS"/>
                <a:ea typeface="Trebuchet MS"/>
                <a:cs typeface="Trebuchet MS"/>
              </a:rPr>
              <a:t>ktura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města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28589408" name="Google Shape;659;p54"/>
          <p:cNvSpPr txBox="1"/>
          <p:nvPr/>
        </p:nvSpPr>
        <p:spPr bwMode="auto">
          <a:xfrm>
            <a:off x="2847696" y="2481918"/>
            <a:ext cx="2116796" cy="469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>
                <a:latin typeface="Trebuchet MS"/>
                <a:ea typeface="Trebuchet MS"/>
                <a:cs typeface="Trebuchet MS"/>
              </a:rPr>
              <a:t>Lidé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US" sz="1050"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bezpečí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kvalita života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95647468" name="Google Shape;660;p54"/>
          <p:cNvSpPr txBox="1"/>
          <p:nvPr/>
        </p:nvSpPr>
        <p:spPr bwMode="auto">
          <a:xfrm>
            <a:off x="386719" y="3075940"/>
            <a:ext cx="2246400" cy="121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Přehřívané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interiéry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Vyšší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energetická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náročnost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chlazení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Efekt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městského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tepelného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ostrov</a:t>
            </a:r>
            <a:r>
              <a:rPr lang="en-US" sz="1100">
                <a:latin typeface="Trebuchet MS"/>
                <a:ea typeface="Trebuchet MS"/>
                <a:cs typeface="Trebuchet MS"/>
              </a:rPr>
              <a:t>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100">
                <a:latin typeface="Trebuchet MS"/>
                <a:ea typeface="Trebuchet MS"/>
                <a:cs typeface="Trebuchet MS"/>
              </a:rPr>
              <a:t>města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zůstávají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horká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přes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noc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 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17839713" name="Google Shape;661;p54"/>
          <p:cNvSpPr txBox="1"/>
          <p:nvPr/>
        </p:nvSpPr>
        <p:spPr bwMode="auto">
          <a:xfrm>
            <a:off x="2775950" y="2951276"/>
            <a:ext cx="2246400" cy="1410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Zdravotní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úpal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dehydratace</a:t>
            </a:r>
            <a:endParaRPr sz="1200"/>
          </a:p>
          <a:p>
            <a:pPr marL="177800" marR="0" lvl="0" indent="-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Snížená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pracovní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výkonnost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nekvalitní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spánek</a:t>
            </a:r>
            <a:endParaRPr sz="1200"/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Vysok</a:t>
            </a:r>
            <a:r>
              <a:rPr lang="cs-CZ" sz="1100">
                <a:latin typeface="Trebuchet MS"/>
                <a:ea typeface="Trebuchet MS"/>
                <a:cs typeface="Trebuchet MS"/>
              </a:rPr>
              <a:t>á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r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izika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seniory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</a:t>
            </a:r>
            <a:r>
              <a:rPr lang="cs-CZ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lidi s </a:t>
            </a:r>
            <a:r>
              <a:rPr lang="en-US" sz="1100">
                <a:latin typeface="Trebuchet MS"/>
                <a:ea typeface="Trebuchet MS"/>
                <a:cs typeface="Trebuchet MS"/>
              </a:rPr>
              <a:t>chronickým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onemocněním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</p:txBody>
      </p:sp>
      <p:pic>
        <p:nvPicPr>
          <p:cNvPr id="464716797" name="Obrázek 39" descr="Obsah obrázku symbol, kruh, Grafika, Písmo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3659" y="472920"/>
            <a:ext cx="514505" cy="514505"/>
          </a:xfrm>
          <a:prstGeom prst="rect">
            <a:avLst/>
          </a:prstGeom>
        </p:spPr>
      </p:pic>
      <p:pic>
        <p:nvPicPr>
          <p:cNvPr id="1882595315" name="Obrázek 19" descr="Obsah obrázku snímek obrazovky, Obdélník&#10;&#10;Obsah generovaný pomocí AI může být nesprávný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782894" y="2497307"/>
            <a:ext cx="2246400" cy="224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56940076" name="Google Shape;667;p55" descr="A group of tall buildings under a cloudy sky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572000" y="246221"/>
            <a:ext cx="4572000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1241004608" name="Google Shape;668;p5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                                   M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echanism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5653422" name="Google Shape;669;p55"/>
          <p:cNvSpPr/>
          <p:nvPr/>
        </p:nvSpPr>
        <p:spPr bwMode="auto">
          <a:xfrm>
            <a:off x="4572001" y="246221"/>
            <a:ext cx="4324350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474428" name="Google Shape;670;p55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Bouře a vichřice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779823482" name="Google Shape;671;p55"/>
          <p:cNvSpPr/>
          <p:nvPr/>
        </p:nvSpPr>
        <p:spPr bwMode="auto">
          <a:xfrm>
            <a:off x="296865" y="993049"/>
            <a:ext cx="481488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>
                <a:latin typeface="Trebuchet MS"/>
                <a:ea typeface="Trebuchet MS"/>
                <a:cs typeface="Trebuchet MS"/>
              </a:rPr>
              <a:t>Vichřice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způsobeny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rychlými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změnami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atmosférického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tlaku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spojeny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silnějšími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proudy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dynamičtějšími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atmosférickými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způsobené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letními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konvektivními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bouřemi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zimními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větry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jež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poškozují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stromy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se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stává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stále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častějším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0847126" name="Google Shape;673;p55"/>
          <p:cNvSpPr txBox="1"/>
          <p:nvPr/>
        </p:nvSpPr>
        <p:spPr bwMode="auto">
          <a:xfrm>
            <a:off x="0" y="4885880"/>
            <a:ext cx="2464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35514193" name="Google Shape;674;p55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2782894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172306" name="Google Shape;675;p55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8340527" name="Google Shape;676;p55"/>
          <p:cNvSpPr txBox="1"/>
          <p:nvPr/>
        </p:nvSpPr>
        <p:spPr bwMode="auto">
          <a:xfrm>
            <a:off x="442600" y="2497307"/>
            <a:ext cx="2190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((budovy, infrastruktura, města)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97348706" name="Google Shape;677;p55"/>
          <p:cNvSpPr txBox="1"/>
          <p:nvPr/>
        </p:nvSpPr>
        <p:spPr bwMode="auto">
          <a:xfrm>
            <a:off x="2847696" y="2481918"/>
            <a:ext cx="21168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>
                <a:latin typeface="Trebuchet MS"/>
                <a:ea typeface="Trebuchet MS"/>
                <a:cs typeface="Trebuchet MS"/>
              </a:rPr>
              <a:t>Lidé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(zdraví, bezpečí, kvalita života)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11793256" name="Google Shape;678;p55"/>
          <p:cNvSpPr txBox="1"/>
          <p:nvPr/>
        </p:nvSpPr>
        <p:spPr bwMode="auto">
          <a:xfrm>
            <a:off x="386719" y="3075940"/>
            <a:ext cx="22464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Poškozené střechy, okna, fasády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Vyvrácené stromy, rozptýlený odpad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Výpadky elektřiny, přerušení dopravy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35830233" name="Google Shape;679;p55"/>
          <p:cNvSpPr txBox="1"/>
          <p:nvPr/>
        </p:nvSpPr>
        <p:spPr bwMode="auto">
          <a:xfrm>
            <a:off x="2775954" y="3075940"/>
            <a:ext cx="22464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Riziko úrazu nebo smrti od l</a:t>
            </a:r>
            <a:r>
              <a:rPr lang="en-US" sz="1300">
                <a:latin typeface="Trebuchet MS"/>
                <a:ea typeface="Trebuchet MS"/>
                <a:cs typeface="Trebuchet MS"/>
              </a:rPr>
              <a:t>etících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předmětů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Narušení každodenního života (práce, škola, doprava)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>
                <a:latin typeface="Trebuchet MS"/>
                <a:ea typeface="Trebuchet MS"/>
                <a:cs typeface="Trebuchet MS"/>
              </a:rPr>
              <a:t>Zvýšený pocit nejistoty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384747739" name="Obrázek 21" descr="Obsah obrázku symbol, logo, Písmo, Grafika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5288" y="472625"/>
            <a:ext cx="514800" cy="5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93105492" name="Google Shape;685;p56"/>
          <p:cNvGrpSpPr/>
          <p:nvPr/>
        </p:nvGrpSpPr>
        <p:grpSpPr bwMode="auto">
          <a:xfrm>
            <a:off x="4572000" y="246221"/>
            <a:ext cx="4571999" cy="4897279"/>
            <a:chOff x="4572000" y="246221"/>
            <a:chExt cx="4571999" cy="4897279"/>
          </a:xfrm>
        </p:grpSpPr>
        <p:pic>
          <p:nvPicPr>
            <p:cNvPr id="686" name="Google Shape;686;p56" descr="Rain falling water from a roof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1999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7" name="Google Shape;687;p56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70815350" name="Google Shape;688;p5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6187833" name="Google Shape;689;p56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Silné srážky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056769430" name="Google Shape;690;p56"/>
          <p:cNvSpPr/>
          <p:nvPr/>
        </p:nvSpPr>
        <p:spPr bwMode="auto">
          <a:xfrm>
            <a:off x="296865" y="993049"/>
            <a:ext cx="4814886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Krátké, ale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intenzivní srážkové události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stávají častějšími kvůli vyšším teplotám vzduchu, které zvyšují schopnost atmosféry zadržovat vlhkost. Když se tato vlhkost uvolní, může dojít k prudkým lijákům, se kterými nejsou městské odvodňovací systémy schopny efektivně zacházet.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6044794" name="Google Shape;692;p56"/>
          <p:cNvSpPr txBox="1"/>
          <p:nvPr/>
        </p:nvSpPr>
        <p:spPr bwMode="auto">
          <a:xfrm>
            <a:off x="0" y="4885880"/>
            <a:ext cx="2464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90658092" name="Google Shape;693;p56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2782894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8635902" name="Google Shape;694;p56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3843701" name="Google Shape;695;p56"/>
          <p:cNvSpPr txBox="1"/>
          <p:nvPr/>
        </p:nvSpPr>
        <p:spPr bwMode="auto">
          <a:xfrm>
            <a:off x="442600" y="2497307"/>
            <a:ext cx="2190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(budovy, infrastruktura, města)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95958436" name="Google Shape;696;p56"/>
          <p:cNvSpPr txBox="1"/>
          <p:nvPr/>
        </p:nvSpPr>
        <p:spPr bwMode="auto">
          <a:xfrm>
            <a:off x="2847696" y="2481918"/>
            <a:ext cx="21168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(zdraví, bezpečí, kvalita života)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53560731" name="Google Shape;697;p56"/>
          <p:cNvSpPr txBox="1"/>
          <p:nvPr/>
        </p:nvSpPr>
        <p:spPr bwMode="auto">
          <a:xfrm>
            <a:off x="386719" y="3075940"/>
            <a:ext cx="2246400" cy="16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Přetížené odvodňovací systémy, lokální záplavy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Poškození střech, fasád, interiérů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Eroze půdy kolem budov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Náhlé přívalové záplavy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39061985" name="Google Shape;698;p56"/>
          <p:cNvSpPr txBox="1"/>
          <p:nvPr/>
        </p:nvSpPr>
        <p:spPr bwMode="auto">
          <a:xfrm>
            <a:off x="2775954" y="3075940"/>
            <a:ext cx="22464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Riziko úrazu v zaplavených oblastech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Ztráta majetku, evakuace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Narušení dopravy a základních služeb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791049986" name="Obrázek 23" descr="Obsah obrázku kruh, klipart, symbol, Grafika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5288" y="472625"/>
            <a:ext cx="514800" cy="5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1496138" name="Google Shape;704;p5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                                   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001906540" name="Google Shape;705;p57"/>
          <p:cNvGrpSpPr/>
          <p:nvPr/>
        </p:nvGrpSpPr>
        <p:grpSpPr bwMode="auto">
          <a:xfrm>
            <a:off x="4572000" y="213665"/>
            <a:ext cx="4572000" cy="4929836"/>
            <a:chOff x="4572000" y="213665"/>
            <a:chExt cx="4572000" cy="4929836"/>
          </a:xfrm>
        </p:grpSpPr>
        <p:pic>
          <p:nvPicPr>
            <p:cNvPr id="706" name="Google Shape;706;p57" descr="A flooded street with water splashing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13665"/>
              <a:ext cx="4572000" cy="49298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7" name="Google Shape;707;p57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63723064" name="Google Shape;708;p57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Záplavy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458332228" name="Google Shape;709;p57"/>
          <p:cNvSpPr/>
          <p:nvPr/>
        </p:nvSpPr>
        <p:spPr bwMode="auto">
          <a:xfrm>
            <a:off x="296865" y="987425"/>
            <a:ext cx="4814886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Záplavy nastávají, když tok vody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překročí kapacitu přírodních nebo umělých odvodňovacích systémů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 městských oblastech je toto riziko zvýšeno zhutněním půdy s nepropustnými povrchy, zastaralou infrastrukturou a změnami ve vzorcích tání sněhu a režimu řek.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6621882" name="Google Shape;711;p57"/>
          <p:cNvSpPr txBox="1"/>
          <p:nvPr/>
        </p:nvSpPr>
        <p:spPr bwMode="auto">
          <a:xfrm>
            <a:off x="0" y="4885880"/>
            <a:ext cx="2464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96478363" name="Google Shape;712;p57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2782894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279711" name="Google Shape;713;p57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82052" name="Google Shape;714;p57"/>
          <p:cNvSpPr txBox="1"/>
          <p:nvPr/>
        </p:nvSpPr>
        <p:spPr bwMode="auto">
          <a:xfrm>
            <a:off x="442600" y="2497307"/>
            <a:ext cx="2190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(budovy, infrastruktura, města)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39833510" name="Google Shape;715;p57"/>
          <p:cNvSpPr txBox="1"/>
          <p:nvPr/>
        </p:nvSpPr>
        <p:spPr bwMode="auto">
          <a:xfrm>
            <a:off x="2847696" y="2481918"/>
            <a:ext cx="21168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(zdraví, bezpečí, kvalita života)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43560830" name="Google Shape;716;p57"/>
          <p:cNvSpPr txBox="1"/>
          <p:nvPr/>
        </p:nvSpPr>
        <p:spPr bwMode="auto">
          <a:xfrm>
            <a:off x="386719" y="3075940"/>
            <a:ext cx="22464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Zaplavené sklepy a technické místnosti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Poškození nosných konstrukcí a izolace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Výpadky infrastruktury (silnice, elektřina…)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24863385" name="Google Shape;717;p57"/>
          <p:cNvSpPr txBox="1"/>
          <p:nvPr/>
        </p:nvSpPr>
        <p:spPr bwMode="auto">
          <a:xfrm>
            <a:off x="2775954" y="3075940"/>
            <a:ext cx="22464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Riziko utonutí, kontaminovaná voda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Ztráta bydlení a příjmu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Dlouhodobý stres a trauma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463937628" name="Obrázek 21" descr="Obsah obrázku symbol, kruh, Grafika, logo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5288" y="467608"/>
            <a:ext cx="514800" cy="5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2722209" name="Google Shape;723;p5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648626952" name="Google Shape;724;p58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725" name="Google Shape;725;p58" descr="A plant growing through the cracked 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6" name="Google Shape;726;p58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50429505" name="Google Shape;727;p58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cs-CZ" sz="2000">
                <a:latin typeface="Trebuchet MS"/>
                <a:ea typeface="Trebuchet MS"/>
                <a:cs typeface="Trebuchet MS"/>
              </a:rPr>
              <a:t>Sesuvy</a:t>
            </a:r>
            <a:r>
              <a:rPr lang="en-US" sz="2000"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latin typeface="Trebuchet MS"/>
                <a:ea typeface="Trebuchet MS"/>
                <a:cs typeface="Trebuchet MS"/>
              </a:rPr>
              <a:t>půdy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879894888" name="Google Shape;728;p58"/>
          <p:cNvSpPr/>
          <p:nvPr/>
        </p:nvSpPr>
        <p:spPr bwMode="auto">
          <a:xfrm>
            <a:off x="296865" y="993049"/>
            <a:ext cx="4814886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Sesuvy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>
                <a:latin typeface="Trebuchet MS"/>
                <a:ea typeface="Trebuchet MS"/>
                <a:cs typeface="Trebuchet MS"/>
              </a:rPr>
              <a:t>svahové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pohyby</a:t>
            </a:r>
            <a:r>
              <a:rPr lang="en-US">
                <a:latin typeface="Trebuchet MS"/>
                <a:ea typeface="Trebuchet MS"/>
                <a:cs typeface="Trebuchet MS"/>
              </a:rPr>
              <a:t> 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nejčastěji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vyvolány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nasycením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vodou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silném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dlouhotrvajícím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dešti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>
                <a:latin typeface="Trebuchet MS"/>
                <a:ea typeface="Trebuchet MS"/>
                <a:cs typeface="Trebuchet MS"/>
              </a:rPr>
              <a:t>V </a:t>
            </a:r>
            <a:r>
              <a:rPr lang="en-US">
                <a:latin typeface="Trebuchet MS"/>
                <a:ea typeface="Trebuchet MS"/>
                <a:cs typeface="Trebuchet MS"/>
              </a:rPr>
              <a:t>oblastech</a:t>
            </a:r>
            <a:r>
              <a:rPr lang="en-US">
                <a:latin typeface="Trebuchet MS"/>
                <a:ea typeface="Trebuchet MS"/>
                <a:cs typeface="Trebuchet MS"/>
              </a:rPr>
              <a:t> se </a:t>
            </a:r>
            <a:r>
              <a:rPr lang="en-US">
                <a:latin typeface="Trebuchet MS"/>
                <a:ea typeface="Trebuchet MS"/>
                <a:cs typeface="Trebuchet MS"/>
              </a:rPr>
              <a:t>strmými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svahy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mohou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stavební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činnosti</a:t>
            </a:r>
            <a:r>
              <a:rPr lang="en-US">
                <a:latin typeface="Trebuchet MS"/>
                <a:ea typeface="Trebuchet MS"/>
                <a:cs typeface="Trebuchet MS"/>
              </a:rPr>
              <a:t>, </a:t>
            </a:r>
            <a:r>
              <a:rPr lang="en-US">
                <a:latin typeface="Trebuchet MS"/>
                <a:ea typeface="Trebuchet MS"/>
                <a:cs typeface="Trebuchet MS"/>
              </a:rPr>
              <a:t>odlesňování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nebo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špatné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odvodnění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dále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destabilizovat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svahy</a:t>
            </a:r>
            <a:r>
              <a:rPr lang="en-US">
                <a:latin typeface="Trebuchet MS"/>
                <a:ea typeface="Trebuchet MS"/>
                <a:cs typeface="Trebuchet MS"/>
              </a:rPr>
              <a:t> a </a:t>
            </a:r>
            <a:r>
              <a:rPr lang="en-US">
                <a:latin typeface="Trebuchet MS"/>
                <a:ea typeface="Trebuchet MS"/>
                <a:cs typeface="Trebuchet MS"/>
              </a:rPr>
              <a:t>zvyšovat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riziko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6742787" name="Google Shape;730;p58"/>
          <p:cNvSpPr txBox="1"/>
          <p:nvPr/>
        </p:nvSpPr>
        <p:spPr bwMode="auto">
          <a:xfrm>
            <a:off x="0" y="4885880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76671124" name="Google Shape;731;p58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2782894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2771599" name="Google Shape;732;p58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1785100" name="Google Shape;733;p58"/>
          <p:cNvSpPr txBox="1"/>
          <p:nvPr/>
        </p:nvSpPr>
        <p:spPr bwMode="auto">
          <a:xfrm>
            <a:off x="442600" y="2497307"/>
            <a:ext cx="2190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US" sz="1050"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infrastru</a:t>
            </a:r>
            <a:r>
              <a:rPr lang="en-US" sz="1050">
                <a:latin typeface="Trebuchet MS"/>
                <a:ea typeface="Trebuchet MS"/>
                <a:cs typeface="Trebuchet MS"/>
              </a:rPr>
              <a:t>ktura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města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07568803" name="Google Shape;734;p58"/>
          <p:cNvSpPr txBox="1"/>
          <p:nvPr/>
        </p:nvSpPr>
        <p:spPr bwMode="auto">
          <a:xfrm>
            <a:off x="2847696" y="2481918"/>
            <a:ext cx="21168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>
                <a:latin typeface="Trebuchet MS"/>
                <a:ea typeface="Trebuchet MS"/>
                <a:cs typeface="Trebuchet MS"/>
              </a:rPr>
              <a:t>Lidé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(zdraví, bezpečí, kvalita života</a:t>
            </a:r>
            <a:r>
              <a:rPr lang="en-US" sz="1050">
                <a:latin typeface="Trebuchet MS"/>
                <a:ea typeface="Trebuchet MS"/>
                <a:cs typeface="Trebuchet MS"/>
              </a:rPr>
              <a:t>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03595961" name="Google Shape;735;p58"/>
          <p:cNvSpPr txBox="1"/>
          <p:nvPr/>
        </p:nvSpPr>
        <p:spPr bwMode="auto">
          <a:xfrm>
            <a:off x="386719" y="3075940"/>
            <a:ext cx="2246400" cy="16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konstrukcí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zřícení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nestabilních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svazích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Poškozená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</a:t>
            </a:r>
            <a:r>
              <a:rPr lang="en-US" sz="1300">
                <a:latin typeface="Trebuchet MS"/>
                <a:ea typeface="Trebuchet MS"/>
                <a:cs typeface="Trebuchet MS"/>
              </a:rPr>
              <a:t>ra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>
                <a:latin typeface="Trebuchet MS"/>
                <a:ea typeface="Trebuchet MS"/>
                <a:cs typeface="Trebuchet MS"/>
              </a:rPr>
              <a:t>P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ře</a:t>
            </a:r>
            <a:r>
              <a:rPr lang="cs-CZ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místění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nákladná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</a:t>
            </a:r>
            <a:r>
              <a:rPr lang="en-US" sz="1300">
                <a:latin typeface="Trebuchet MS"/>
                <a:ea typeface="Trebuchet MS"/>
                <a:cs typeface="Trebuchet MS"/>
              </a:rPr>
              <a:t>konstrukce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95684795" name="Google Shape;736;p58"/>
          <p:cNvSpPr txBox="1"/>
          <p:nvPr/>
        </p:nvSpPr>
        <p:spPr bwMode="auto">
          <a:xfrm>
            <a:off x="2775954" y="3075940"/>
            <a:ext cx="22533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 ohrožující situace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Ztráta majetku, vysídlení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Obtíže s pojištěním domů v oblastech s vysokým rizikem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51642875" name="Obrázek 22" descr="Obsah obrázku symbol, kruh, logo, Grafika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5288" y="472625"/>
            <a:ext cx="516707" cy="5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1885086" name="Google Shape;742;p59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7874951" name="Google Shape;743;p59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744" name="Google Shape;744;p59" descr="A close-up of a cracked 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5" name="Google Shape;745;p59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53979094" name="Google Shape;746;p59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Sucho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359899356" name="Google Shape;747;p59"/>
          <p:cNvSpPr/>
          <p:nvPr/>
        </p:nvSpPr>
        <p:spPr bwMode="auto">
          <a:xfrm>
            <a:off x="296865" y="993049"/>
            <a:ext cx="4814886" cy="116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nastávají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srážek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zůstává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dlouhou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dobu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pod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průměrem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Ve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střední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Evropě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zimní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snižují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dostupnost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jaro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léto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vyšší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míra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odpařování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horka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problém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ještě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zhoršuje</a:t>
            </a:r>
            <a:r>
              <a:rPr lang="cs-CZ">
                <a:latin typeface="Trebuchet MS"/>
                <a:ea typeface="Trebuchet MS"/>
                <a:cs typeface="Trebuchet MS"/>
              </a:rPr>
              <a:t>. T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zatěžuje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zásoby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plochy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90347268" name="Google Shape;749;p59"/>
          <p:cNvSpPr txBox="1"/>
          <p:nvPr/>
        </p:nvSpPr>
        <p:spPr bwMode="auto">
          <a:xfrm>
            <a:off x="0" y="4885880"/>
            <a:ext cx="2464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64637591" name="Google Shape;750;p59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2782894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2978729" name="Google Shape;751;p59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572674408" name="Google Shape;752;p59"/>
          <p:cNvSpPr txBox="1"/>
          <p:nvPr/>
        </p:nvSpPr>
        <p:spPr bwMode="auto">
          <a:xfrm>
            <a:off x="442600" y="2497307"/>
            <a:ext cx="2190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(budovy, infrastruktura, města)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19129912" name="Google Shape;753;p59"/>
          <p:cNvSpPr txBox="1"/>
          <p:nvPr/>
        </p:nvSpPr>
        <p:spPr bwMode="auto">
          <a:xfrm>
            <a:off x="2847696" y="2481918"/>
            <a:ext cx="2116796" cy="469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US" sz="1050"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bezpečí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kvalita života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40455993" name="Google Shape;754;p59"/>
          <p:cNvSpPr txBox="1"/>
          <p:nvPr/>
        </p:nvSpPr>
        <p:spPr bwMode="auto">
          <a:xfrm>
            <a:off x="386719" y="3075940"/>
            <a:ext cx="2246400" cy="160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Nižší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hladiny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podzemní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→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nestabilní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Vyschlé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selhání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krajinné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úpravy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Omezení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zásob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údržbu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46157563" name="Google Shape;755;p59"/>
          <p:cNvSpPr txBox="1"/>
          <p:nvPr/>
        </p:nvSpPr>
        <p:spPr bwMode="auto">
          <a:xfrm>
            <a:off x="2775954" y="3035212"/>
            <a:ext cx="2253340" cy="196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Omezený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přístup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vodě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zavlažování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každodenní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potřeba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Snížená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kvalita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zejména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městech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zatížených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vysokými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teplotam</a:t>
            </a:r>
            <a:r>
              <a:rPr lang="en-US" sz="1100">
                <a:latin typeface="Trebuchet MS"/>
                <a:ea typeface="Trebuchet MS"/>
                <a:cs typeface="Trebuchet MS"/>
              </a:rPr>
              <a:t>i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Psychický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stres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dlouhodobého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424431174" name="Obrázek 22" descr="Obsah obrázku kruh, symbol, Grafika, černobílá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5288" y="469127"/>
            <a:ext cx="516707" cy="5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64119275" name="Google Shape;761;p60" descr="Obsah obrázku černá, tma, snímek obrazovky, černobílá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95288" y="1838960"/>
            <a:ext cx="8311831" cy="3068622"/>
          </a:xfrm>
          <a:prstGeom prst="rect">
            <a:avLst/>
          </a:prstGeom>
          <a:noFill/>
          <a:ln>
            <a:noFill/>
          </a:ln>
        </p:spPr>
      </p:pic>
      <p:sp>
        <p:nvSpPr>
          <p:cNvPr id="1355726431" name="Google Shape;762;p6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Jak budovy ovlivňují změnu klimatu?</a:t>
            </a:r>
            <a:endParaRPr/>
          </a:p>
        </p:txBody>
      </p:sp>
      <p:sp>
        <p:nvSpPr>
          <p:cNvPr id="577227445" name="Google Shape;763;p60"/>
          <p:cNvSpPr txBox="1"/>
          <p:nvPr/>
        </p:nvSpPr>
        <p:spPr bwMode="auto">
          <a:xfrm>
            <a:off x="436881" y="2510442"/>
            <a:ext cx="3986699" cy="20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Používá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materiály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vysokými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emisemi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(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beton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ocel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Má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vysokou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energetickou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náročnost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vytápění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chlazení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Závisí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palivech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                (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uhlí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neobnoviteln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ý zdroj energie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Postrádá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adaptační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prvky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                  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žádné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stínění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žádné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zadržování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09244796" name="Google Shape;764;p60"/>
          <p:cNvSpPr txBox="1"/>
          <p:nvPr/>
        </p:nvSpPr>
        <p:spPr bwMode="auto">
          <a:xfrm>
            <a:off x="4720431" y="2510442"/>
            <a:ext cx="3986699" cy="24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>
                <a:latin typeface="Trebuchet MS"/>
                <a:ea typeface="Trebuchet MS"/>
                <a:cs typeface="Trebuchet MS"/>
              </a:rPr>
              <a:t>Používá materiály s</a:t>
            </a:r>
            <a:r>
              <a:rPr lang="en-US" b="1">
                <a:latin typeface="Trebuchet MS"/>
                <a:ea typeface="Trebuchet MS"/>
                <a:cs typeface="Trebuchet MS"/>
              </a:rPr>
              <a:t> nízkými emisemi nebo recyklované materiály                        </a:t>
            </a:r>
            <a:r>
              <a:rPr lang="en-US">
                <a:latin typeface="Trebuchet MS"/>
                <a:ea typeface="Trebuchet MS"/>
                <a:cs typeface="Trebuchet MS"/>
              </a:rPr>
              <a:t>(např. dřevo, znovu použitá cihla)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energeticky efektivní                    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(např. pasivní nebo nízkoenergetické budovy)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Využívá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obnovitelné zdroje energie </a:t>
            </a:r>
            <a:b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</a:b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(solární panely, tepelné čerpadlo)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Zahrnuje klimatickou adaptaci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(např. zelené střechy, stínění, vodní systémy)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732068565" name="Google Shape;765;p60" descr="Obsah obrázku snímek obrazovky, Obdélník, design, smartphone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4720431" y="1814702"/>
            <a:ext cx="400448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102056" name="Google Shape;766;p60" descr="Obsah obrázku symbol, kreativita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436881" y="1838960"/>
            <a:ext cx="352727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6608740" name="Google Shape;767;p60"/>
          <p:cNvSpPr txBox="1"/>
          <p:nvPr/>
        </p:nvSpPr>
        <p:spPr bwMode="auto">
          <a:xfrm>
            <a:off x="831201" y="1860703"/>
            <a:ext cx="3592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Přispívá ke změně klimatu</a:t>
            </a:r>
            <a:endParaRPr/>
          </a:p>
        </p:txBody>
      </p:sp>
      <p:sp>
        <p:nvSpPr>
          <p:cNvPr id="206071492" name="Google Shape;768;p60"/>
          <p:cNvSpPr txBox="1"/>
          <p:nvPr/>
        </p:nvSpPr>
        <p:spPr bwMode="auto">
          <a:xfrm>
            <a:off x="5156344" y="1860703"/>
            <a:ext cx="3592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Nepřispívá ke zhoršení změny klimatu</a:t>
            </a:r>
            <a:endParaRPr sz="14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31941977" name="Google Shape;769;p60"/>
          <p:cNvSpPr/>
          <p:nvPr/>
        </p:nvSpPr>
        <p:spPr bwMode="auto">
          <a:xfrm>
            <a:off x="296864" y="993049"/>
            <a:ext cx="841025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Každá budova má svůj dopad – buď k problému přispívá, nebo ho pomáhá snižovat. Kvalitní návrh, výběr materiálů a efektivní využití energie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mohou udělat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zásadní rozdíl.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15617421" name="Google Shape;770;p6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708263" name="Google Shape;776;p61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Zdroje a další literatura</a:t>
            </a:r>
            <a:endParaRPr/>
          </a:p>
        </p:txBody>
      </p:sp>
      <p:sp>
        <p:nvSpPr>
          <p:cNvPr id="500791212" name="Google Shape;777;p61"/>
          <p:cNvSpPr txBox="1">
            <a:spLocks noGrp="1"/>
          </p:cNvSpPr>
          <p:nvPr>
            <p:ph type="body" idx="1"/>
          </p:nvPr>
        </p:nvSpPr>
        <p:spPr bwMode="auto">
          <a:xfrm>
            <a:off x="395288" y="987425"/>
            <a:ext cx="8308140" cy="3668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Char char="•"/>
              <a:defRPr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Souhrny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zpráv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IPCC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určené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tvůrce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politik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2000" i="1">
                <a:solidFill>
                  <a:schemeClr val="dk1"/>
                </a:solidFill>
              </a:rPr>
              <a:t>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ke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stáhnutí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zde</a:t>
            </a:r>
            <a:endParaRPr sz="2000" i="1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Char char="•"/>
              <a:defRPr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“Adaptation Gap Report” od UNEP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Char char="•"/>
              <a:defRPr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Pokyny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profesních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sdružení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2000"/>
              <a:t>např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., RIBA, DGNB, iiSBE, etc.)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Char char="•"/>
              <a:defRPr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(Climate-ADAPT, Urban Adaptation Support Tool)</a:t>
            </a: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/>
            </a:pPr>
            <a:endParaRPr sz="2000"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17780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Char char="•"/>
              <a:defRPr/>
            </a:pPr>
            <a:r>
              <a:rPr lang="en-US" sz="2000"/>
              <a:t>Technické </a:t>
            </a:r>
            <a:r>
              <a:rPr lang="en-US" sz="2000"/>
              <a:t>pokyny</a:t>
            </a:r>
            <a:r>
              <a:rPr lang="en-US" sz="2000"/>
              <a:t> </a:t>
            </a:r>
            <a:r>
              <a:rPr lang="en-US" sz="2000"/>
              <a:t>na</a:t>
            </a:r>
            <a:r>
              <a:rPr lang="en-US" sz="2000"/>
              <a:t> </a:t>
            </a:r>
            <a:r>
              <a:rPr lang="en-US" sz="2000"/>
              <a:t>úrovni</a:t>
            </a:r>
            <a:r>
              <a:rPr lang="en-US" sz="2000"/>
              <a:t> EU pro </a:t>
            </a:r>
            <a:r>
              <a:rPr lang="en-US" sz="2000"/>
              <a:t>přizpůsobení</a:t>
            </a:r>
            <a:r>
              <a:rPr lang="en-US" sz="2000"/>
              <a:t> </a:t>
            </a:r>
            <a:r>
              <a:rPr lang="en-US" sz="2000"/>
              <a:t>budov</a:t>
            </a:r>
            <a:r>
              <a:rPr lang="en-US" sz="2000"/>
              <a:t> </a:t>
            </a:r>
            <a:r>
              <a:rPr lang="en-US" sz="2000"/>
              <a:t>změně</a:t>
            </a:r>
            <a:r>
              <a:rPr lang="en-US" sz="2000"/>
              <a:t> </a:t>
            </a:r>
            <a:r>
              <a:rPr lang="en-US" sz="2000"/>
              <a:t>klimatu</a:t>
            </a:r>
            <a:r>
              <a:rPr lang="en-US" sz="2000"/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–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ke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stáhnutí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zde</a:t>
            </a:r>
            <a:endParaRPr sz="2000" i="1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7800" lvl="0" indent="-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33322613" name="Google Shape;801;p63" descr="A factory with smoke coming out of it&#10;&#10;AI-generated content may be incorrect."/>
          <p:cNvPicPr/>
          <p:nvPr/>
        </p:nvPicPr>
        <p:blipFill rotWithShape="1">
          <a:blip r:embed="rId3">
            <a:alphaModFix amt="35000"/>
          </a:blip>
          <a:srcRect l="0" t="0" r="1194" b="5215"/>
          <a:stretch/>
        </p:blipFill>
        <p:spPr bwMode="auto">
          <a:xfrm>
            <a:off x="0" y="243806"/>
            <a:ext cx="9144000" cy="4899694"/>
          </a:xfrm>
          <a:prstGeom prst="rect">
            <a:avLst/>
          </a:prstGeom>
          <a:noFill/>
          <a:ln>
            <a:noFill/>
          </a:ln>
        </p:spPr>
      </p:pic>
      <p:sp>
        <p:nvSpPr>
          <p:cNvPr id="2047402710" name="Google Shape;802;p63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Příčiny klimatických změn</a:t>
            </a:r>
            <a:endParaRPr/>
          </a:p>
        </p:txBody>
      </p:sp>
      <p:sp>
        <p:nvSpPr>
          <p:cNvPr id="6635877" name="Google Shape;803;p63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3402899" name="Google Shape;804;p63"/>
          <p:cNvSpPr txBox="1">
            <a:spLocks noGrp="1"/>
          </p:cNvSpPr>
          <p:nvPr>
            <p:ph type="body" idx="1"/>
          </p:nvPr>
        </p:nvSpPr>
        <p:spPr bwMode="auto">
          <a:xfrm>
            <a:off x="296864" y="1528802"/>
            <a:ext cx="84048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Char char="•"/>
              <a:defRPr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Vědci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přisuzují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trend </a:t>
            </a:r>
            <a:r>
              <a:rPr lang="en-US" sz="1800" b="1" i="0" u="none" strike="noStrike" cap="none">
                <a:solidFill>
                  <a:schemeClr val="dk1"/>
                </a:solidFill>
              </a:rPr>
              <a:t>globálního</a:t>
            </a:r>
            <a:r>
              <a:rPr lang="en-US" sz="1800" b="1" i="0" u="none" strike="noStrike" cap="none">
                <a:solidFill>
                  <a:schemeClr val="dk1"/>
                </a:solidFill>
              </a:rPr>
              <a:t> </a:t>
            </a:r>
            <a:r>
              <a:rPr lang="en-US" sz="1800" b="1" i="0" u="none" strike="noStrike" cap="none">
                <a:solidFill>
                  <a:schemeClr val="dk1"/>
                </a:solidFill>
              </a:rPr>
              <a:t>oteplování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pozorovaný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od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poloviny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20.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století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lidskému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rozšiřování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tzv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800" b="1" i="0" u="none" strike="noStrike" cap="none">
                <a:solidFill>
                  <a:schemeClr val="dk1"/>
                </a:solidFill>
              </a:rPr>
              <a:t>skleníkového</a:t>
            </a:r>
            <a:r>
              <a:rPr lang="en-US" sz="1800" b="1" i="0" u="none" strike="noStrike" cap="none">
                <a:solidFill>
                  <a:schemeClr val="dk1"/>
                </a:solidFill>
              </a:rPr>
              <a:t> </a:t>
            </a:r>
            <a:r>
              <a:rPr lang="en-US" sz="1800" b="1" i="0" u="none" strike="noStrike" cap="none">
                <a:solidFill>
                  <a:schemeClr val="dk1"/>
                </a:solidFill>
              </a:rPr>
              <a:t>efektu</a:t>
            </a:r>
            <a:r>
              <a:rPr lang="en-US" sz="1800" b="1" i="0" u="none" strike="noStrike" cap="none">
                <a:solidFill>
                  <a:schemeClr val="dk1"/>
                </a:solidFill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–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kterému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dochází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atmosféra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zachycuje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vyzařované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Zemí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směrem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vesmíru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Char char="•"/>
              <a:defRPr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Během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posledního</a:t>
            </a:r>
            <a:r>
              <a:rPr lang="en-US" sz="1800" b="1" i="0" u="none" strike="noStrike" cap="none">
                <a:solidFill>
                  <a:schemeClr val="dk1"/>
                </a:solidFill>
              </a:rPr>
              <a:t> </a:t>
            </a:r>
            <a:r>
              <a:rPr lang="en-US" sz="1800" i="0" u="none" strike="noStrike" cap="none">
                <a:solidFill>
                  <a:schemeClr val="dk1"/>
                </a:solidFill>
              </a:rPr>
              <a:t>století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zvýšilo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koncentraci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oxidu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uhličitého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(CO₂) v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atmosféře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1"/>
              <a:t>spalování</a:t>
            </a:r>
            <a:r>
              <a:rPr lang="en-US" sz="1800" b="1"/>
              <a:t> </a:t>
            </a:r>
            <a:r>
              <a:rPr lang="en-US" sz="1800" b="1"/>
              <a:t>fosilních</a:t>
            </a:r>
            <a:r>
              <a:rPr lang="en-US" sz="1800" b="1"/>
              <a:t> </a:t>
            </a:r>
            <a:r>
              <a:rPr lang="en-US" sz="1800" b="1"/>
              <a:t>paliv</a:t>
            </a:r>
            <a:r>
              <a:rPr lang="en-US" sz="1800" b="1"/>
              <a:t> </a:t>
            </a:r>
            <a:r>
              <a:rPr lang="en-US" sz="1800"/>
              <a:t>jako</a:t>
            </a:r>
            <a:r>
              <a:rPr lang="en-US" sz="1800"/>
              <a:t> </a:t>
            </a:r>
            <a:r>
              <a:rPr lang="en-US" sz="1800"/>
              <a:t>jsou</a:t>
            </a:r>
            <a:r>
              <a:rPr lang="en-US" sz="1800"/>
              <a:t> </a:t>
            </a:r>
            <a:r>
              <a:rPr lang="en-US" sz="1800"/>
              <a:t>uhlí</a:t>
            </a:r>
            <a:r>
              <a:rPr lang="en-US" sz="1800"/>
              <a:t> a </a:t>
            </a:r>
            <a:r>
              <a:rPr lang="en-US" sz="1800"/>
              <a:t>ropa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V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menší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míře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přispívá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nárůstu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odlesňování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přeměna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průmysl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další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lidské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činnosti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79573513" name="Google Shape;805;p63"/>
          <p:cNvSpPr/>
          <p:nvPr/>
        </p:nvSpPr>
        <p:spPr bwMode="auto">
          <a:xfrm>
            <a:off x="0" y="4871547"/>
            <a:ext cx="13773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NASA, n.d.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4273361" name="Google Shape;811;p6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 b="1"/>
              <a:t>Hlavní skleníkové plyny přispívající ke skleníkovému efektu</a:t>
            </a:r>
            <a:endParaRPr/>
          </a:p>
        </p:txBody>
      </p:sp>
      <p:sp>
        <p:nvSpPr>
          <p:cNvPr id="1577819475" name="Google Shape;812;p6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0164681" name="Google Shape;813;p64"/>
          <p:cNvSpPr txBox="1">
            <a:spLocks noGrp="1"/>
          </p:cNvSpPr>
          <p:nvPr>
            <p:ph type="body" idx="1"/>
          </p:nvPr>
        </p:nvSpPr>
        <p:spPr bwMode="auto">
          <a:xfrm>
            <a:off x="296864" y="1344156"/>
            <a:ext cx="86814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/>
            </a:pP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Oxid </a:t>
            </a: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uhličitý</a:t>
            </a: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(CO₂):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Nezbytná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složka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atmosféry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CO₂ se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uvolňuje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přirozenými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procesy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sopečnou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činností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lidskými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aktivitami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spalování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paliv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odlesňování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/>
            </a:pP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Metan</a:t>
            </a: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(CH₄):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Pochází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</a:t>
            </a:r>
            <a:r>
              <a:rPr lang="cs-CZ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írodních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lidských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rozkladu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rostlinné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hmoty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mokřadech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</a:t>
            </a:r>
            <a:r>
              <a:rPr lang="cs-CZ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skládek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pěstování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rýže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Skot a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další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hospodářská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zvířata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uvolňují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metan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trávení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z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hnoje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Dalším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významným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zdrojem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úniky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těžby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dopravy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paliv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;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zemní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obsahuje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70–90 %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metanu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/>
            </a:pP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Oxid </a:t>
            </a: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dusný</a:t>
            </a: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(N₂O):</a:t>
            </a:r>
            <a:r>
              <a:rPr lang="en-US" sz="1500" b="1">
                <a:solidFill>
                  <a:schemeClr val="accent4"/>
                </a:solidFill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vznikající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zemědělskými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postupy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uvolňovaný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výrobě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používání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průmyslových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organických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hnojiv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Dále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uvolňuje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spalování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paliv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vegetace</a:t>
            </a:r>
            <a:r>
              <a:rPr lang="en-US" sz="13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/>
            </a:pPr>
            <a:endParaRPr sz="13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/>
            </a:pPr>
            <a:r>
              <a:rPr lang="en-US" sz="1500" b="1">
                <a:solidFill>
                  <a:schemeClr val="accent4"/>
                </a:solidFill>
              </a:rPr>
              <a:t>Chlor</a:t>
            </a:r>
            <a:r>
              <a:rPr lang="cs-CZ" sz="1500" b="1">
                <a:solidFill>
                  <a:schemeClr val="accent4"/>
                </a:solidFill>
              </a:rPr>
              <a:t>-</a:t>
            </a:r>
            <a:r>
              <a:rPr lang="en-US" sz="1500" b="1">
                <a:solidFill>
                  <a:schemeClr val="accent4"/>
                </a:solidFill>
              </a:rPr>
              <a:t>fluoro</a:t>
            </a:r>
            <a:r>
              <a:rPr lang="cs-CZ" sz="1500" b="1">
                <a:solidFill>
                  <a:schemeClr val="accent4"/>
                </a:solidFill>
              </a:rPr>
              <a:t>vané</a:t>
            </a:r>
            <a:r>
              <a:rPr lang="cs-CZ" sz="1500" b="1">
                <a:solidFill>
                  <a:schemeClr val="accent4"/>
                </a:solidFill>
              </a:rPr>
              <a:t> uhlovodíky</a:t>
            </a:r>
            <a:r>
              <a:rPr lang="en-US" sz="1500" b="1">
                <a:solidFill>
                  <a:schemeClr val="accent4"/>
                </a:solidFill>
              </a:rPr>
              <a:t> (CFC): </a:t>
            </a:r>
            <a:r>
              <a:rPr lang="en-US" sz="1300"/>
              <a:t>V </a:t>
            </a:r>
            <a:r>
              <a:rPr lang="en-US" sz="1300"/>
              <a:t>přírodě</a:t>
            </a:r>
            <a:r>
              <a:rPr lang="en-US" sz="1300"/>
              <a:t> se </a:t>
            </a:r>
            <a:r>
              <a:rPr lang="en-US" sz="1300"/>
              <a:t>nevyskytují</a:t>
            </a:r>
            <a:r>
              <a:rPr lang="en-US" sz="1300"/>
              <a:t> – </a:t>
            </a:r>
            <a:r>
              <a:rPr lang="en-US" sz="1300"/>
              <a:t>jsou</a:t>
            </a:r>
            <a:r>
              <a:rPr lang="en-US" sz="1300"/>
              <a:t> </a:t>
            </a:r>
            <a:r>
              <a:rPr lang="en-US" sz="1300"/>
              <a:t>výhradně</a:t>
            </a:r>
            <a:r>
              <a:rPr lang="en-US" sz="1300"/>
              <a:t> </a:t>
            </a:r>
            <a:r>
              <a:rPr lang="en-US" sz="1300"/>
              <a:t>průmyslového</a:t>
            </a:r>
            <a:r>
              <a:rPr lang="en-US" sz="1300"/>
              <a:t> </a:t>
            </a:r>
            <a:r>
              <a:rPr lang="en-US" sz="1300"/>
              <a:t>původu</a:t>
            </a:r>
            <a:r>
              <a:rPr lang="en-US" sz="1300"/>
              <a:t>. </a:t>
            </a:r>
            <a:r>
              <a:rPr lang="en-US" sz="1300"/>
              <a:t>Používaly</a:t>
            </a:r>
            <a:r>
              <a:rPr lang="en-US" sz="1300"/>
              <a:t> se </a:t>
            </a:r>
            <a:r>
              <a:rPr lang="en-US" sz="1300"/>
              <a:t>jako</a:t>
            </a:r>
            <a:r>
              <a:rPr lang="en-US" sz="1300"/>
              <a:t> </a:t>
            </a:r>
            <a:r>
              <a:rPr lang="en-US" sz="1300"/>
              <a:t>chladiva</a:t>
            </a:r>
            <a:r>
              <a:rPr lang="en-US" sz="1300"/>
              <a:t>, </a:t>
            </a:r>
            <a:r>
              <a:rPr lang="en-US" sz="1300"/>
              <a:t>rozpouštědla</a:t>
            </a:r>
            <a:r>
              <a:rPr lang="en-US" sz="1300"/>
              <a:t> a </a:t>
            </a:r>
            <a:r>
              <a:rPr lang="en-US" sz="1300"/>
              <a:t>hnací</a:t>
            </a:r>
            <a:r>
              <a:rPr lang="en-US" sz="1300"/>
              <a:t> </a:t>
            </a:r>
            <a:r>
              <a:rPr lang="en-US" sz="1300"/>
              <a:t>látky</a:t>
            </a:r>
            <a:r>
              <a:rPr lang="en-US" sz="1300"/>
              <a:t> do </a:t>
            </a:r>
            <a:r>
              <a:rPr lang="en-US" sz="1300"/>
              <a:t>sprejových</a:t>
            </a:r>
            <a:r>
              <a:rPr lang="en-US" sz="1300"/>
              <a:t> </a:t>
            </a:r>
            <a:r>
              <a:rPr lang="en-US" sz="1300"/>
              <a:t>nádob</a:t>
            </a:r>
            <a:r>
              <a:rPr lang="en-US" sz="1300"/>
              <a:t>.</a:t>
            </a:r>
            <a:endParaRPr sz="1300"/>
          </a:p>
        </p:txBody>
      </p:sp>
      <p:sp>
        <p:nvSpPr>
          <p:cNvPr id="2135452413" name="Google Shape;814;p64"/>
          <p:cNvSpPr/>
          <p:nvPr/>
        </p:nvSpPr>
        <p:spPr bwMode="auto">
          <a:xfrm>
            <a:off x="0" y="4871547"/>
            <a:ext cx="13773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Zdroj: NASA, n.d.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7093844" name="Google Shape;820;p6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1155090" name="Google Shape;821;p65"/>
          <p:cNvSpPr/>
          <p:nvPr/>
        </p:nvSpPr>
        <p:spPr bwMode="auto">
          <a:xfrm>
            <a:off x="0" y="4871547"/>
            <a:ext cx="251543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Zdroj: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82468944" name="Google Shape;822;p65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56075" y="246221"/>
            <a:ext cx="8031849" cy="4227470"/>
          </a:xfrm>
          <a:prstGeom prst="rect">
            <a:avLst/>
          </a:prstGeom>
          <a:noFill/>
          <a:ln>
            <a:noFill/>
          </a:ln>
        </p:spPr>
      </p:pic>
      <p:sp>
        <p:nvSpPr>
          <p:cNvPr id="1626065300" name="Google Shape;823;p65"/>
          <p:cNvSpPr txBox="1">
            <a:spLocks noGrp="1"/>
          </p:cNvSpPr>
          <p:nvPr>
            <p:ph type="title"/>
          </p:nvPr>
        </p:nvSpPr>
        <p:spPr bwMode="auto">
          <a:xfrm>
            <a:off x="0" y="4418103"/>
            <a:ext cx="9144000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1400" b="0" i="1"/>
              <a:t>Přehled historických dat, projekcí a cílů emisí na úrovni EU [1990–2050].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5102538" name="Google Shape;829;p66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 b="1"/>
              <a:t>Klimatický zákon EU: nulové emise do roku 2050</a:t>
            </a:r>
            <a:endParaRPr/>
          </a:p>
        </p:txBody>
      </p:sp>
      <p:sp>
        <p:nvSpPr>
          <p:cNvPr id="1497512018" name="Google Shape;830;p6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7951587" name="Google Shape;831;p66"/>
          <p:cNvSpPr txBox="1">
            <a:spLocks noGrp="1"/>
          </p:cNvSpPr>
          <p:nvPr>
            <p:ph type="body" idx="1"/>
          </p:nvPr>
        </p:nvSpPr>
        <p:spPr bwMode="auto">
          <a:xfrm>
            <a:off x="296864" y="1286651"/>
            <a:ext cx="84048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Zákon stanovuje cíl vytyče</a:t>
            </a:r>
            <a:r>
              <a:rPr lang="en-US" sz="1600"/>
              <a:t>ný 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European Green Deal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aby ekonomika a společnost Evropy dosáhly </a:t>
            </a:r>
            <a:r>
              <a:rPr lang="en-US" sz="1600" b="1" i="0" u="none" strike="noStrike" cap="none">
                <a:solidFill>
                  <a:srgbClr val="92D050"/>
                </a:solidFill>
              </a:rPr>
              <a:t>klimatické neutrality do roku 2050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Určuje dlouhodobý směr, kterým se mají ubírat všechn</a:t>
            </a:r>
            <a:r>
              <a:rPr lang="en-US" sz="1600"/>
              <a:t>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politi</a:t>
            </a:r>
            <a:r>
              <a:rPr lang="en-US" sz="1600"/>
              <a:t>cká opatření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dosažení cíle klimatické neutrality 2050, a to s ohledem na sociální spravedlnost</a:t>
            </a:r>
            <a:r>
              <a:rPr lang="en-US" sz="1600"/>
              <a:t> 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efektivitu nákladů.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Obsahuje přísnější ustanovení </a:t>
            </a:r>
            <a:r>
              <a:rPr lang="en-US" sz="1600"/>
              <a:t>týkající se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adaptac</a:t>
            </a:r>
            <a:r>
              <a:rPr lang="en-US" sz="1600"/>
              <a:t>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na změnu klimatu.</a:t>
            </a:r>
            <a:endParaRPr/>
          </a:p>
        </p:txBody>
      </p:sp>
      <p:sp>
        <p:nvSpPr>
          <p:cNvPr id="1139945078" name="Google Shape;832;p66"/>
          <p:cNvSpPr/>
          <p:nvPr/>
        </p:nvSpPr>
        <p:spPr bwMode="auto">
          <a:xfrm>
            <a:off x="0" y="4871547"/>
            <a:ext cx="251543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European Commission, 2021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89813483" name="Google Shape;833;p66"/>
          <p:cNvSpPr/>
          <p:nvPr/>
        </p:nvSpPr>
        <p:spPr bwMode="auto">
          <a:xfrm>
            <a:off x="776551" y="3267429"/>
            <a:ext cx="2213986" cy="141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cs-CZ" sz="44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1.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Klimaticky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neutrální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rgbClr val="3D5265"/>
                </a:solidFill>
                <a:latin typeface="Roboto"/>
                <a:ea typeface="Roboto"/>
                <a:cs typeface="Roboto"/>
              </a:rPr>
              <a:t>k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ontinent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>
                <a:solidFill>
                  <a:srgbClr val="3D5265"/>
                </a:solidFill>
                <a:latin typeface="Roboto"/>
                <a:ea typeface="Roboto"/>
                <a:cs typeface="Roboto"/>
              </a:rPr>
              <a:t>do</a:t>
            </a: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2050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366332377" name="Google Shape;834;p66"/>
          <p:cNvSpPr/>
          <p:nvPr/>
        </p:nvSpPr>
        <p:spPr bwMode="auto">
          <a:xfrm>
            <a:off x="3253675" y="3267429"/>
            <a:ext cx="2213986" cy="141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&gt;55% 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Snížení emisí skleníkových plynů do roku 2030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ve srovnání s úrovní z roku 1990 </a:t>
            </a:r>
            <a:endParaRPr sz="14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413613235" name="Google Shape;835;p66"/>
          <p:cNvSpPr/>
          <p:nvPr/>
        </p:nvSpPr>
        <p:spPr bwMode="auto">
          <a:xfrm>
            <a:off x="5730800" y="3267429"/>
            <a:ext cx="2213986" cy="141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3 </a:t>
            </a:r>
            <a:r>
              <a:rPr lang="cs-CZ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mld</a:t>
            </a:r>
            <a:r>
              <a:rPr lang="en-US" sz="44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Další</a:t>
            </a:r>
            <a:r>
              <a:rPr lang="cs-CZ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ch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strom</a:t>
            </a:r>
            <a:r>
              <a:rPr lang="cs-CZ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ů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, 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které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mají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být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vysazeny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v EU do 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roku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2030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0532203" name="Google Shape;841;p6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Národní plány pro energii a klima (NECPs)</a:t>
            </a:r>
            <a:endParaRPr/>
          </a:p>
        </p:txBody>
      </p:sp>
      <p:sp>
        <p:nvSpPr>
          <p:cNvPr id="1569379673" name="Google Shape;842;p6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1970184" name="Google Shape;843;p67"/>
          <p:cNvSpPr txBox="1">
            <a:spLocks noGrp="1"/>
          </p:cNvSpPr>
          <p:nvPr>
            <p:ph type="body" idx="1"/>
          </p:nvPr>
        </p:nvSpPr>
        <p:spPr bwMode="auto">
          <a:xfrm>
            <a:off x="296864" y="1276571"/>
            <a:ext cx="87318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Strategický plánovací nástroj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 dosažení spravedlivé, odolné a klimaticky neutrální Evropy a pro směrování nezbytných investic do klimatické a energetické transformace, který pomáhá mobilizovat soukromé i veřejné výdaje</a:t>
            </a:r>
            <a:r>
              <a:rPr lang="en-US" sz="1600"/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NECP umožňují každé zemi EU stanovit </a:t>
            </a:r>
            <a:r>
              <a:rPr lang="en-US" sz="1600" b="1">
                <a:solidFill>
                  <a:schemeClr val="dk1"/>
                </a:solidFill>
              </a:rPr>
              <a:t>konkrétní opatření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 dosažení klimatických a energetických cílů do roku 2030.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NECP určují, jak se země EU mají vypořád</a:t>
            </a:r>
            <a:r>
              <a:rPr lang="en-US" sz="1600"/>
              <a:t>at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pěti dimenzemi Energetické unie: dekarbonizace, energetická účinnost, energetická bezpečnost, vnitřní energetický trh, výzkum, inovace a konkurenceschopnost.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Národní plány pro energii a klima 2021–2030 pro každého člena EU jsou dostupné </a:t>
            </a:r>
            <a:r>
              <a:rPr lang="en-US" sz="16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národních jazycích. 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08912116" name="Google Shape;844;p67"/>
          <p:cNvSpPr/>
          <p:nvPr/>
        </p:nvSpPr>
        <p:spPr bwMode="auto">
          <a:xfrm>
            <a:off x="0" y="4871547"/>
            <a:ext cx="251543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Zde: European Commission, 2025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7657290" name="Google Shape;850;p68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Strategie EU pro adaptaci na změnu</a:t>
            </a:r>
            <a:endParaRPr/>
          </a:p>
        </p:txBody>
      </p:sp>
      <p:sp>
        <p:nvSpPr>
          <p:cNvPr id="1317498463" name="Google Shape;851;p6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4090249" name="Google Shape;852;p68"/>
          <p:cNvSpPr txBox="1">
            <a:spLocks noGrp="1"/>
          </p:cNvSpPr>
          <p:nvPr>
            <p:ph type="body" idx="1"/>
          </p:nvPr>
        </p:nvSpPr>
        <p:spPr bwMode="auto">
          <a:xfrm>
            <a:off x="296864" y="1276572"/>
            <a:ext cx="87318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Evropská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unie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přizpůsobit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nevyhnutelným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stát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odolnou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vůči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klimatu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 do 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roku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 2050.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musí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vycházet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ze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spolehlivých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nástrojů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dostupné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všem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od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rodin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stavějících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domy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podniků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pobřežních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oblastech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až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zemědělce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plánující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svou výsadbu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Strategie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solidFill>
                  <a:schemeClr val="dk1"/>
                </a:solidFill>
              </a:rPr>
              <a:t>všech</a:t>
            </a:r>
            <a:r>
              <a:rPr lang="en-US" sz="1600" b="1">
                <a:solidFill>
                  <a:schemeClr val="dk1"/>
                </a:solidFill>
              </a:rPr>
              <a:t> </a:t>
            </a:r>
            <a:r>
              <a:rPr lang="en-US" sz="1600" b="1">
                <a:solidFill>
                  <a:schemeClr val="dk1"/>
                </a:solidFill>
              </a:rPr>
              <a:t>úrovních</a:t>
            </a:r>
            <a:r>
              <a:rPr lang="en-US" sz="1600" b="1">
                <a:solidFill>
                  <a:schemeClr val="dk1"/>
                </a:solidFill>
              </a:rPr>
              <a:t> </a:t>
            </a:r>
            <a:r>
              <a:rPr lang="en-US" sz="1600" b="1">
                <a:solidFill>
                  <a:schemeClr val="dk1"/>
                </a:solidFill>
              </a:rPr>
              <a:t>řízení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třemi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průřezovými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prioritami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integrace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makro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finanční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politiky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přírodě blízká řešení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Shromažďování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většího objemu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kvalitnějších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rizicích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ztrátách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posílení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nástro</a:t>
            </a:r>
            <a:r>
              <a:rPr lang="en-US" sz="1600"/>
              <a:t>je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US" sz="1600" b="1" u="sng">
                <a:solidFill>
                  <a:schemeClr val="accent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Climate-ADAPT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evropské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platformy pro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znalosti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</p:txBody>
      </p:sp>
      <p:sp>
        <p:nvSpPr>
          <p:cNvPr id="1300268687" name="Google Shape;853;p68"/>
          <p:cNvSpPr/>
          <p:nvPr/>
        </p:nvSpPr>
        <p:spPr bwMode="auto">
          <a:xfrm>
            <a:off x="0" y="4871547"/>
            <a:ext cx="251543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</a:t>
            </a:r>
            <a:r>
              <a:rPr lang="en-US" sz="1100" u="sng">
                <a:latin typeface="Trebuchet MS"/>
                <a:ea typeface="Trebuchet MS"/>
                <a:cs typeface="Trebuchet MS"/>
                <a:hlinkClick r:id="rId4" tooltip=""/>
              </a:rPr>
              <a:t>oj: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European Commission, 2021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7811671" name="Google Shape;859;p6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Typologie rizik: Příloha A Taxonomie EU </a:t>
            </a:r>
            <a:endParaRPr/>
          </a:p>
        </p:txBody>
      </p:sp>
      <p:sp>
        <p:nvSpPr>
          <p:cNvPr id="2006290817" name="Google Shape;860;p69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4694342" name="Google Shape;861;p69"/>
          <p:cNvSpPr txBox="1">
            <a:spLocks noGrp="1"/>
          </p:cNvSpPr>
          <p:nvPr>
            <p:ph type="body" idx="1"/>
          </p:nvPr>
        </p:nvSpPr>
        <p:spPr bwMode="auto">
          <a:xfrm>
            <a:off x="296865" y="1702279"/>
            <a:ext cx="8509139" cy="2499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Taxonomie EU </a:t>
            </a:r>
            <a:r>
              <a:rPr lang="en-US" sz="1600"/>
              <a:t>představuje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podrobný katalog klimaticky podmíněných hazardů, která musí být brána v úvahu jako minimální standard, jak je uvedeno v Climate Delegated Act (Příloha I, Příloha A). Tyto hazardy jsou rozděleny do dvou hlavních typů: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/>
            </a:pPr>
            <a:r>
              <a:rPr lang="en-US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Chronické klimatické trendy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– postupné, dlouhodobé změny (např. zvyšující se teploty, pomalu nastupující jevy, jako je desertifikace).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/>
            </a:pPr>
            <a:r>
              <a:rPr lang="en-US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Akutní klimaticky podmíněné události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–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náhlé, extrémní jevy (např. bouře, vlny veder, záplavy).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82576277" name="Google Shape;862;p69"/>
          <p:cNvSpPr/>
          <p:nvPr/>
        </p:nvSpPr>
        <p:spPr bwMode="auto">
          <a:xfrm>
            <a:off x="0" y="4871547"/>
            <a:ext cx="265649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Zdroj: EU Taxonomy Appendix A,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3852403" name="Google Shape;868;p7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EU Taxonomy</a:t>
            </a:r>
            <a:endParaRPr/>
          </a:p>
        </p:txBody>
      </p:sp>
      <p:sp>
        <p:nvSpPr>
          <p:cNvPr id="2031779702" name="Google Shape;869;p7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6107226" name="Google Shape;870;p70"/>
          <p:cNvSpPr/>
          <p:nvPr/>
        </p:nvSpPr>
        <p:spPr bwMode="auto">
          <a:xfrm>
            <a:off x="-1699281" y="581946"/>
            <a:ext cx="812624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>
                <a:solidFill>
                  <a:srgbClr val="D3E8D5"/>
                </a:solidFill>
                <a:latin typeface="Trebuchet MS"/>
                <a:ea typeface="Trebuchet MS"/>
                <a:cs typeface="Trebuchet MS"/>
              </a:rPr>
              <a:t>CÍL</a:t>
            </a:r>
            <a:r>
              <a:rPr lang="en-US" sz="1600" b="1" i="0" u="none" strike="noStrike" cap="none">
                <a:solidFill>
                  <a:srgbClr val="D3E8D5"/>
                </a:solidFill>
                <a:latin typeface="Trebuchet MS"/>
                <a:ea typeface="Trebuchet MS"/>
                <a:cs typeface="Trebuchet MS"/>
              </a:rPr>
              <a:t>.2 – ADAPTACE NA </a:t>
            </a:r>
            <a:r>
              <a:rPr lang="en-US" sz="1600" b="1">
                <a:solidFill>
                  <a:srgbClr val="D3E8D5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US" sz="1600" b="1" i="0" u="none" strike="noStrike" cap="none">
                <a:solidFill>
                  <a:srgbClr val="D3E8D5"/>
                </a:solidFill>
                <a:latin typeface="Trebuchet MS"/>
                <a:ea typeface="Trebuchet MS"/>
                <a:cs typeface="Trebuchet MS"/>
              </a:rPr>
              <a:t> ZMĚN</a:t>
            </a:r>
            <a:r>
              <a:rPr lang="en-US" sz="1600" b="1">
                <a:solidFill>
                  <a:srgbClr val="D3E8D5"/>
                </a:solidFill>
                <a:latin typeface="Trebuchet MS"/>
                <a:ea typeface="Trebuchet MS"/>
                <a:cs typeface="Trebuchet MS"/>
              </a:rPr>
              <a:t>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67282608" name="Google Shape;871;p70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296864" y="1005792"/>
            <a:ext cx="7293935" cy="3811451"/>
          </a:xfrm>
          <a:prstGeom prst="rect">
            <a:avLst/>
          </a:prstGeom>
          <a:noFill/>
          <a:ln>
            <a:noFill/>
          </a:ln>
        </p:spPr>
      </p:pic>
      <p:sp>
        <p:nvSpPr>
          <p:cNvPr id="1965813493" name="Google Shape;872;p70"/>
          <p:cNvSpPr/>
          <p:nvPr/>
        </p:nvSpPr>
        <p:spPr bwMode="auto">
          <a:xfrm>
            <a:off x="0" y="4871547"/>
            <a:ext cx="249138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EU Taxonomy Compass,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49597300" name="Google Shape;878;p71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296864" y="1016461"/>
            <a:ext cx="7293935" cy="3813428"/>
          </a:xfrm>
          <a:prstGeom prst="rect">
            <a:avLst/>
          </a:prstGeom>
          <a:noFill/>
          <a:ln>
            <a:noFill/>
          </a:ln>
        </p:spPr>
      </p:pic>
      <p:sp>
        <p:nvSpPr>
          <p:cNvPr id="277651863" name="Google Shape;879;p7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EU Taxonomy</a:t>
            </a:r>
            <a:endParaRPr/>
          </a:p>
        </p:txBody>
      </p:sp>
      <p:sp>
        <p:nvSpPr>
          <p:cNvPr id="1968109608" name="Google Shape;880;p7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4870409" name="Google Shape;881;p71"/>
          <p:cNvSpPr/>
          <p:nvPr/>
        </p:nvSpPr>
        <p:spPr bwMode="auto">
          <a:xfrm>
            <a:off x="-1699281" y="581946"/>
            <a:ext cx="812624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i="0" u="none" strike="noStrike" cap="none">
                <a:solidFill>
                  <a:srgbClr val="D3E8D5"/>
                </a:solidFill>
                <a:latin typeface="Trebuchet MS"/>
                <a:ea typeface="Trebuchet MS"/>
                <a:cs typeface="Trebuchet MS"/>
              </a:rPr>
              <a:t>CÍL.2 – ADAPTACE NA KLIMATICKÉ ZMĚNY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7581059" name="Google Shape;882;p71"/>
          <p:cNvSpPr/>
          <p:nvPr/>
        </p:nvSpPr>
        <p:spPr bwMode="auto">
          <a:xfrm>
            <a:off x="0" y="4871547"/>
            <a:ext cx="249138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EU Taxonomy Compass,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2272148" name="Google Shape;888;p7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Ukazatele</a:t>
            </a:r>
            <a:r>
              <a:rPr lang="en-US"/>
              <a:t> </a:t>
            </a:r>
            <a:r>
              <a:rPr lang="en-US"/>
              <a:t>dopad</a:t>
            </a:r>
            <a:r>
              <a:rPr lang="cs-CZ"/>
              <a:t>u</a:t>
            </a:r>
            <a:r>
              <a:rPr lang="en-US"/>
              <a:t> </a:t>
            </a:r>
            <a:r>
              <a:rPr lang="en-US"/>
              <a:t>na</a:t>
            </a:r>
            <a:r>
              <a:rPr lang="en-US"/>
              <a:t> </a:t>
            </a:r>
            <a:r>
              <a:rPr lang="en-US"/>
              <a:t>klima</a:t>
            </a:r>
            <a:r>
              <a:rPr lang="en-US"/>
              <a:t> (</a:t>
            </a:r>
            <a:r>
              <a:rPr lang="en-US"/>
              <a:t>příklad</a:t>
            </a:r>
            <a:r>
              <a:rPr lang="en-US"/>
              <a:t>)</a:t>
            </a:r>
            <a:endParaRPr/>
          </a:p>
        </p:txBody>
      </p:sp>
      <p:sp>
        <p:nvSpPr>
          <p:cNvPr id="2128031844" name="Google Shape;889;p7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3455276" name="Google Shape;890;p72"/>
          <p:cNvSpPr txBox="1">
            <a:spLocks noGrp="1"/>
          </p:cNvSpPr>
          <p:nvPr>
            <p:ph type="body" idx="1"/>
          </p:nvPr>
        </p:nvSpPr>
        <p:spPr bwMode="auto">
          <a:xfrm>
            <a:off x="296864" y="942352"/>
            <a:ext cx="8589000" cy="4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pP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Tepelné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ukazatele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Chladicí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/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topné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stupně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(CDD/HDD)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Maximální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vnitřní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Ukazatele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pasivní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schopnosti přežití</a:t>
            </a:r>
            <a:endParaRPr/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pP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Energetické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uhlíkové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ukazatele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Provozní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spotřeba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(kWh/m²/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Vázan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ý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uhlík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(kg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CO₂e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/m²</a:t>
            </a:r>
            <a:r>
              <a:rPr lang="en-US" sz="1400"/>
              <a:t>)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Celkové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životní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cyklus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pomocí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LCA)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Podíl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obnovitelné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(%) 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Ukazatele 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klimatického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Pravděpodobnost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záplav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události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/>
              <a:t>1x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za 100 let)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Prahové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hodnoty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intenzity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srážek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Pravděpodobnost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zatížení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větrem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Index 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zranitelnosti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→ 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kombinuje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expozici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citlivost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kapacitu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používá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v 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prostorové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analýze</a:t>
            </a:r>
            <a:r>
              <a:rPr lang="en-US" sz="14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0953369" name="Google Shape;896;p73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Nástroje/rámce pro analýzu dopadů na klima</a:t>
            </a:r>
            <a:endParaRPr/>
          </a:p>
        </p:txBody>
      </p:sp>
      <p:sp>
        <p:nvSpPr>
          <p:cNvPr id="155352860" name="Google Shape;897;p73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9773277" name="Google Shape;898;p73"/>
          <p:cNvSpPr txBox="1">
            <a:spLocks noGrp="1"/>
          </p:cNvSpPr>
          <p:nvPr>
            <p:ph type="body" idx="1"/>
          </p:nvPr>
        </p:nvSpPr>
        <p:spPr bwMode="auto">
          <a:xfrm>
            <a:off x="296863" y="1654722"/>
            <a:ext cx="8591519" cy="2560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US" sz="18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IPCC </a:t>
            </a:r>
            <a:r>
              <a:rPr lang="en-US" sz="1800" u="sng">
                <a:hlinkClick r:id="rId3" tooltip=""/>
              </a:rPr>
              <a:t>matice risku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(zranitelnost, hazard a expozice)</a:t>
            </a:r>
            <a:endParaRPr/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Nástroje EU Climate-ADAPT (</a:t>
            </a:r>
            <a:r>
              <a:rPr lang="en-US" sz="1800"/>
              <a:t>např.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8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Urban Adaptation Map Viewer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US" sz="18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5" tooltip=""/>
              </a:rPr>
              <a:t>EU Level(s) </a:t>
            </a:r>
            <a:r>
              <a:rPr lang="en-US" sz="1800" u="sng">
                <a:hlinkClick r:id="rId5" tooltip=""/>
              </a:rPr>
              <a:t>společný rámec pro udržitelnost</a:t>
            </a:r>
            <a:r>
              <a:rPr lang="en-US" sz="18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5" tooltip="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US" sz="1800"/>
              <a:t>Hodnotící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systémy pro posuzování udržitelnosti</a:t>
            </a:r>
            <a:endParaRPr/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Místní adaptační pokyny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52109872" name="Google Shape;904;p74" descr="Fig1-1 — IPCC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246301"/>
            <a:ext cx="9144000" cy="48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9560942" name="Google Shape;905;p74"/>
          <p:cNvSpPr txBox="1">
            <a:spLocks noGrp="1"/>
          </p:cNvSpPr>
          <p:nvPr>
            <p:ph type="title"/>
          </p:nvPr>
        </p:nvSpPr>
        <p:spPr bwMode="auto">
          <a:xfrm>
            <a:off x="228460" y="351697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IPCC </a:t>
            </a:r>
            <a:r>
              <a:rPr lang="cs-CZ"/>
              <a:t>šestá hodnotící zpráva (</a:t>
            </a:r>
            <a:r>
              <a:rPr lang="en-US"/>
              <a:t>AR6</a:t>
            </a:r>
            <a:r>
              <a:rPr lang="cs-CZ"/>
              <a:t>)</a:t>
            </a:r>
            <a:r>
              <a:rPr lang="en-US"/>
              <a:t> </a:t>
            </a:r>
            <a:r>
              <a:rPr lang="cs-CZ"/>
              <a:t>koncept rizika</a:t>
            </a:r>
            <a:endParaRPr/>
          </a:p>
        </p:txBody>
      </p:sp>
      <p:sp>
        <p:nvSpPr>
          <p:cNvPr id="242907714" name="Google Shape;906;p7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916213" name="Google Shape;907;p74"/>
          <p:cNvSpPr/>
          <p:nvPr/>
        </p:nvSpPr>
        <p:spPr bwMode="auto">
          <a:xfrm>
            <a:off x="0" y="4871547"/>
            <a:ext cx="165942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IPCC AR6,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73764420" name="Google Shape;908;p74"/>
          <p:cNvSpPr txBox="1"/>
          <p:nvPr/>
        </p:nvSpPr>
        <p:spPr bwMode="auto">
          <a:xfrm>
            <a:off x="296864" y="674377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Mezivládní</a:t>
            </a:r>
            <a:r>
              <a:rPr lang="en-US" sz="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panel pro </a:t>
            </a:r>
            <a:r>
              <a:rPr lang="en-US" sz="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změnu</a:t>
            </a:r>
            <a:r>
              <a:rPr lang="en-US" sz="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(IPCC) 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4206861" name="Google Shape;914;p75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RIZIKO = HAZARD × EXPOZICE × ZRANITELNOST</a:t>
            </a:r>
            <a:endParaRPr sz="2800" b="0" i="0" u="none" strike="noStrik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57321475" name="Google Shape;915;p7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8583844" name="Google Shape;916;p75"/>
          <p:cNvSpPr txBox="1">
            <a:spLocks noGrp="1"/>
          </p:cNvSpPr>
          <p:nvPr>
            <p:ph type="body" idx="1"/>
          </p:nvPr>
        </p:nvSpPr>
        <p:spPr bwMode="auto">
          <a:xfrm>
            <a:off x="296863" y="1331723"/>
            <a:ext cx="8572199" cy="362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800" b="1" i="0" u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lang="en-US" sz="1800" b="1">
                <a:solidFill>
                  <a:schemeClr val="accent4"/>
                </a:solidFill>
              </a:rPr>
              <a:t>AZARD</a:t>
            </a:r>
            <a:r>
              <a:rPr lang="en-US" sz="1800" b="1" i="0" u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Označuje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solidFill>
                  <a:schemeClr val="dk1"/>
                </a:solidFill>
              </a:rPr>
              <a:t>klimaticky</a:t>
            </a:r>
            <a:r>
              <a:rPr lang="en-US" sz="1600" b="1">
                <a:solidFill>
                  <a:schemeClr val="dk1"/>
                </a:solidFill>
              </a:rPr>
              <a:t> </a:t>
            </a:r>
            <a:r>
              <a:rPr lang="en-US" sz="1600" b="1">
                <a:solidFill>
                  <a:schemeClr val="dk1"/>
                </a:solidFill>
              </a:rPr>
              <a:t>podmíněné</a:t>
            </a:r>
            <a:r>
              <a:rPr lang="en-US" sz="1600" b="1">
                <a:solidFill>
                  <a:schemeClr val="dk1"/>
                </a:solidFill>
              </a:rPr>
              <a:t> </a:t>
            </a:r>
            <a:r>
              <a:rPr lang="en-US" sz="1600" b="1">
                <a:solidFill>
                  <a:schemeClr val="dk1"/>
                </a:solidFill>
              </a:rPr>
              <a:t>jevy</a:t>
            </a:r>
            <a:r>
              <a:rPr lang="en-US" sz="1600" b="1">
                <a:solidFill>
                  <a:schemeClr val="dk1"/>
                </a:solidFill>
              </a:rPr>
              <a:t> </a:t>
            </a:r>
            <a:r>
              <a:rPr lang="en-US" sz="1600" b="1">
                <a:solidFill>
                  <a:schemeClr val="dk1"/>
                </a:solidFill>
              </a:rPr>
              <a:t>nebo</a:t>
            </a:r>
            <a:r>
              <a:rPr lang="en-US" sz="1600" b="1">
                <a:solidFill>
                  <a:schemeClr val="dk1"/>
                </a:solidFill>
              </a:rPr>
              <a:t> trendy,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extrémní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jevy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počasí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záplavy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bouře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dlouhodobé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procesy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zvyšování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hladiny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moří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desertifikace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vést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nepříznivým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lidské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ekologické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800" b="1" i="0" u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Exp</a:t>
            </a:r>
            <a:r>
              <a:rPr lang="en-US" sz="1800" b="1">
                <a:solidFill>
                  <a:schemeClr val="accent4"/>
                </a:solidFill>
              </a:rPr>
              <a:t>ozice</a:t>
            </a:r>
            <a:r>
              <a:rPr lang="en-US" sz="1800" b="1" i="0" u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přítomnost</a:t>
            </a:r>
            <a:r>
              <a:rPr lang="en-US" sz="1600" b="1">
                <a:solidFill>
                  <a:schemeClr val="dk1"/>
                </a:solidFill>
              </a:rPr>
              <a:t> </a:t>
            </a:r>
            <a:r>
              <a:rPr lang="en-US" sz="1600" b="1">
                <a:solidFill>
                  <a:schemeClr val="dk1"/>
                </a:solidFill>
              </a:rPr>
              <a:t>lidí</a:t>
            </a:r>
            <a:r>
              <a:rPr lang="en-US" sz="1600" b="1">
                <a:solidFill>
                  <a:schemeClr val="dk1"/>
                </a:solidFill>
              </a:rPr>
              <a:t>, </a:t>
            </a:r>
            <a:r>
              <a:rPr lang="en-US" sz="1600" b="1">
                <a:solidFill>
                  <a:schemeClr val="dk1"/>
                </a:solidFill>
              </a:rPr>
              <a:t>ekosystémů</a:t>
            </a:r>
            <a:r>
              <a:rPr lang="en-US" sz="1600" b="1">
                <a:solidFill>
                  <a:schemeClr val="dk1"/>
                </a:solidFill>
              </a:rPr>
              <a:t>, </a:t>
            </a:r>
            <a:r>
              <a:rPr lang="en-US" sz="1600" b="1">
                <a:solidFill>
                  <a:schemeClr val="dk1"/>
                </a:solidFill>
              </a:rPr>
              <a:t>infrastruktury</a:t>
            </a:r>
            <a:r>
              <a:rPr lang="en-US" sz="1600" b="1">
                <a:solidFill>
                  <a:schemeClr val="dk1"/>
                </a:solidFill>
              </a:rPr>
              <a:t> </a:t>
            </a:r>
            <a:r>
              <a:rPr lang="en-US" sz="1600" b="1">
                <a:solidFill>
                  <a:schemeClr val="dk1"/>
                </a:solidFill>
              </a:rPr>
              <a:t>nebo</a:t>
            </a:r>
            <a:r>
              <a:rPr lang="en-US" sz="1600" b="1">
                <a:solidFill>
                  <a:schemeClr val="dk1"/>
                </a:solidFill>
              </a:rPr>
              <a:t> </a:t>
            </a:r>
            <a:r>
              <a:rPr lang="en-US" sz="1600" b="1">
                <a:solidFill>
                  <a:schemeClr val="dk1"/>
                </a:solidFill>
              </a:rPr>
              <a:t>majetku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oblastech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být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negativně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ovlivněny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nebezpečími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800" b="1">
                <a:solidFill>
                  <a:schemeClr val="accent4"/>
                </a:solidFill>
              </a:rPr>
              <a:t>Zranitelnost</a:t>
            </a:r>
            <a:r>
              <a:rPr lang="en-US" sz="1800" b="1" i="0" u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Představuje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náchylnost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systémů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poškození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přičemž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bere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úvahu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fyzické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ekonomické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environmentální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faktory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nebezpečí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zeslabovat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zesilovat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6853160" name="Google Shape;922;p76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313174122" name="Google Shape;923;p76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IPCC AR6,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tedy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Šestá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hodnotící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zpráva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Mezivládního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panelu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pro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změnu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klimatu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je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nejnovější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komplexní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hodnocení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vědeckých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poznatků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o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změně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klimatu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 </a:t>
            </a:r>
            <a:endParaRPr sz="2100">
              <a:latin typeface="Trebuchet MS"/>
            </a:endParaRPr>
          </a:p>
          <a:p>
            <a:pPr marL="457200" lvl="0" indent="-22860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Zpráva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je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šestou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v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řadě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hodnocení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prováděných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IPCC,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orgánem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Organizace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spojených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národů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odpovědným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za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posuzování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vědeckých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poznatků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souvisejících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se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změnou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klimatu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 IPCC AR6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byla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zveřejňována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postupně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mezi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lety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2021 a 2022.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Zpráva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AR6 je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klíčovým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zdrojem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pro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vlády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vědce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a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další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zainteresované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strany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protože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poskytuje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podklady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pro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mezinárodní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klimatická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jednání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jako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je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Rámcová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úmluva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OSN o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změně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klimatu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(UNFCCC) a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každoroční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jednání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Konference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stran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(COP).</a:t>
            </a:r>
            <a:endParaRPr sz="2100">
              <a:latin typeface="Trebuchet MS"/>
            </a:endParaRPr>
          </a:p>
          <a:p>
            <a:pPr marL="457200" lvl="0" indent="-22860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IPCC AR6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poskytuje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podrobný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a</a:t>
            </a:r>
            <a:r>
              <a:rPr lang="cs-CZ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odstupňovaný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koncept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rizika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ve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vztahu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ke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změně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klimatu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</a:t>
            </a:r>
            <a:endParaRPr sz="2100">
              <a:latin typeface="Trebuchet MS"/>
            </a:endParaRPr>
          </a:p>
          <a:p>
            <a:pPr marL="457200" lvl="0" indent="-22860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Zpráva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vychází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z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rámce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rizik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vytvořeného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v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předchozích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hodnoceních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IPCC, ale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dále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je</a:t>
            </a:r>
            <a:r>
              <a:rPr lang="en-US" sz="17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j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zpřesňuje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tak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aby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zohledňovala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složité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interakce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mezi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klimatickými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hrozbami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expozicí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a 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zranitelností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</a:t>
            </a:r>
            <a:endParaRPr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7922707" name="Google Shape;929;p7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Ukazatele platformy EU Climate-ADAPT</a:t>
            </a:r>
            <a:endParaRPr/>
          </a:p>
        </p:txBody>
      </p:sp>
      <p:sp>
        <p:nvSpPr>
          <p:cNvPr id="1954824832" name="Google Shape;930;p7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3897806" name="Google Shape;931;p7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pic>
        <p:nvPicPr>
          <p:cNvPr id="1070393358" name="Google Shape;932;p77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1188882"/>
            <a:ext cx="9144000" cy="386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59160432" name="Google Shape;933;p77"/>
          <p:cNvSpPr txBox="1"/>
          <p:nvPr/>
        </p:nvSpPr>
        <p:spPr bwMode="auto">
          <a:xfrm>
            <a:off x="6816480" y="905870"/>
            <a:ext cx="477289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EEA Climate-ADAPT,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8577691" name="Google Shape;939;p78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Ukazatele platformy EU Climate-ADAPT </a:t>
            </a:r>
            <a:endParaRPr/>
          </a:p>
        </p:txBody>
      </p:sp>
      <p:sp>
        <p:nvSpPr>
          <p:cNvPr id="427906974" name="Google Shape;940;p7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9570032" name="Google Shape;941;p78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pic>
        <p:nvPicPr>
          <p:cNvPr id="1933757342" name="Google Shape;942;p78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1221538"/>
            <a:ext cx="9144000" cy="386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194548" name="Google Shape;943;p78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0" y="1273024"/>
            <a:ext cx="9144000" cy="3870476"/>
          </a:xfrm>
          <a:prstGeom prst="rect">
            <a:avLst/>
          </a:prstGeom>
          <a:noFill/>
          <a:ln>
            <a:noFill/>
          </a:ln>
        </p:spPr>
      </p:pic>
      <p:sp>
        <p:nvSpPr>
          <p:cNvPr id="817868383" name="Google Shape;944;p78"/>
          <p:cNvSpPr txBox="1"/>
          <p:nvPr/>
        </p:nvSpPr>
        <p:spPr bwMode="auto">
          <a:xfrm>
            <a:off x="6816480" y="905870"/>
            <a:ext cx="477289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Zdroj: EEA Climate-ADAPT,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0378009" name="Google Shape;950;p7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Ukazatele</a:t>
            </a:r>
            <a:r>
              <a:rPr lang="en-US"/>
              <a:t> z </a:t>
            </a:r>
            <a:r>
              <a:rPr lang="en-US"/>
              <a:t>rámce</a:t>
            </a:r>
            <a:r>
              <a:rPr lang="en-US"/>
              <a:t> Level(s)</a:t>
            </a:r>
            <a:endParaRPr/>
          </a:p>
        </p:txBody>
      </p:sp>
      <p:sp>
        <p:nvSpPr>
          <p:cNvPr id="1545358979" name="Google Shape;951;p79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44379707" name="Google Shape;952;p79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09184" y="906236"/>
            <a:ext cx="8430674" cy="3965311"/>
          </a:xfrm>
          <a:prstGeom prst="rect">
            <a:avLst/>
          </a:prstGeom>
          <a:noFill/>
          <a:ln>
            <a:noFill/>
          </a:ln>
        </p:spPr>
      </p:pic>
      <p:sp>
        <p:nvSpPr>
          <p:cNvPr id="890832576" name="Google Shape;953;p79"/>
          <p:cNvSpPr/>
          <p:nvPr/>
        </p:nvSpPr>
        <p:spPr bwMode="auto">
          <a:xfrm>
            <a:off x="0" y="4871547"/>
            <a:ext cx="242726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European Commission,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5240011" name="Google Shape;959;p80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591580486" name="Google Shape;960;p80"/>
          <p:cNvSpPr txBox="1">
            <a:spLocks noGrp="1"/>
          </p:cNvSpPr>
          <p:nvPr>
            <p:ph type="body" idx="1"/>
          </p:nvPr>
        </p:nvSpPr>
        <p:spPr bwMode="auto">
          <a:xfrm>
            <a:off x="157300" y="689925"/>
            <a:ext cx="87027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Level(s)je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založen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na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šesti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makro-cílech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které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se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zaměřují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na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klíčové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aspekty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udržitelnosti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v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průběhu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životního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cyklu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budovy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  </a:t>
            </a:r>
            <a:endParaRPr sz="1900">
              <a:latin typeface="Trebuchet MS"/>
            </a:endParaRPr>
          </a:p>
          <a:p>
            <a:pPr marL="457200" lvl="0" indent="-22860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Tyto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cíle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lze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sledovat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pomocí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šestnácti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indikátorů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</a:t>
            </a:r>
            <a:endParaRPr sz="1900">
              <a:latin typeface="Trebuchet MS"/>
            </a:endParaRPr>
          </a:p>
          <a:p>
            <a:pPr marL="457200" lvl="0" indent="-22860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Indikátory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popisují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jak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lze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výkon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budovy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sladit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s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cíli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politiky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EU v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oblastech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jako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jsou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energie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využívání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materiálů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a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odpadů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voda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kvalita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vnitřního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ovzduší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a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odolnost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vůči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změně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klimatu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 </a:t>
            </a:r>
            <a:endParaRPr sz="1900">
              <a:latin typeface="Trebuchet MS"/>
            </a:endParaRPr>
          </a:p>
          <a:p>
            <a:pPr marL="457200" lvl="0" indent="-22860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>
              <a:solidFill>
                <a:srgbClr val="26324B"/>
              </a:solidFill>
              <a:latin typeface="Trebuchet MS"/>
              <a:ea typeface="Inter"/>
              <a:cs typeface="Inter"/>
            </a:endParaRPr>
          </a:p>
          <a:p>
            <a:pPr marL="457200" lvl="0" indent="-22860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Level(s)</a:t>
            </a:r>
            <a:r>
              <a:rPr lang="en-US" sz="15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lze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aplikovat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v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každé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fázi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životního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cyklu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budovy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:</a:t>
            </a:r>
            <a:endParaRPr sz="1900">
              <a:latin typeface="Trebuchet MS"/>
            </a:endParaRPr>
          </a:p>
          <a:p>
            <a:pPr marL="514350" lvl="0" indent="-28575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Úroveň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1 –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Stanovení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cílů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ve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fázi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konceptu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: </a:t>
            </a:r>
            <a:r>
              <a:rPr lang="cs-CZ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časné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kvalitativní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hodnocení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a </a:t>
            </a:r>
            <a:r>
              <a:rPr lang="cs-CZ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podávání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zpráv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o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konceptech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které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zvolené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indikátory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pokryjí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Poskytuje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jednoduchou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strukturu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kterou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lze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prezentovat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klientům</a:t>
            </a:r>
            <a:r>
              <a:rPr lang="cs-CZ" sz="150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, aby se zaměřili na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aspekty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udržitelnosti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</a:t>
            </a:r>
            <a:r>
              <a:rPr lang="en-US" sz="17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endParaRPr sz="1700" b="0">
              <a:solidFill>
                <a:srgbClr val="26324B"/>
              </a:solidFill>
              <a:latin typeface="Trebuchet MS"/>
              <a:ea typeface="Inter"/>
              <a:cs typeface="Inter"/>
            </a:endParaRPr>
          </a:p>
          <a:p>
            <a:pPr marL="514350" lvl="0" indent="-28575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Úroveň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2 –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Hodnocení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výkonu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ve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fázi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návrhu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a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výstavby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: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kvantitativní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posouzení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navrženého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výkonu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Umožňuje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porovnání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různých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návrhových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možností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a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sledování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výstavby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podle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standardizovaných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jednotek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a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metod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</a:t>
            </a:r>
            <a:r>
              <a:rPr lang="en-US" sz="18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endParaRPr sz="1800" b="0">
              <a:solidFill>
                <a:srgbClr val="26324B"/>
              </a:solidFill>
              <a:latin typeface="Trebuchet MS"/>
              <a:ea typeface="Inter"/>
              <a:cs typeface="Inter"/>
            </a:endParaRPr>
          </a:p>
          <a:p>
            <a:pPr marL="514350" lvl="0" indent="-266700" algn="just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460"/>
              <a:buFont typeface="Arial"/>
              <a:buChar char="•"/>
              <a:defRPr/>
            </a:pP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Úroveň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3 –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Sledování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po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dokončení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: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monitorování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a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průzkum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provozu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 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budovy</a:t>
            </a:r>
            <a:r>
              <a:rPr lang="en-US" sz="1500" b="0">
                <a:solidFill>
                  <a:srgbClr val="26324B"/>
                </a:solidFill>
                <a:latin typeface="Trebuchet MS"/>
                <a:ea typeface="Inter"/>
                <a:cs typeface="Inter"/>
              </a:rPr>
              <a:t>.</a:t>
            </a:r>
            <a:endParaRPr sz="1500" b="0">
              <a:solidFill>
                <a:srgbClr val="26324B"/>
              </a:solidFill>
              <a:latin typeface="Trebuchet MS"/>
              <a:ea typeface="Inter"/>
              <a:cs typeface="Inter"/>
            </a:endParaRPr>
          </a:p>
          <a:p>
            <a:pPr marL="45720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700"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1803350" name="Google Shape;966;p8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Ukazatele</a:t>
            </a:r>
            <a:r>
              <a:rPr lang="en-US"/>
              <a:t> </a:t>
            </a:r>
            <a:r>
              <a:rPr lang="en-US"/>
              <a:t>podle</a:t>
            </a:r>
            <a:r>
              <a:rPr lang="en-US"/>
              <a:t> </a:t>
            </a:r>
            <a:r>
              <a:rPr lang="en-US"/>
              <a:t>rámce</a:t>
            </a:r>
            <a:r>
              <a:rPr lang="en-US"/>
              <a:t> Level(s) </a:t>
            </a:r>
            <a:endParaRPr/>
          </a:p>
        </p:txBody>
      </p:sp>
      <p:sp>
        <p:nvSpPr>
          <p:cNvPr id="2136128439" name="Google Shape;967;p8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5278746" name="Google Shape;968;p81"/>
          <p:cNvSpPr/>
          <p:nvPr/>
        </p:nvSpPr>
        <p:spPr bwMode="auto">
          <a:xfrm>
            <a:off x="0" y="4871547"/>
            <a:ext cx="242726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Zdroj: European Commission,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069639952" name="Google Shape;969;p81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83726" y="974804"/>
            <a:ext cx="2486892" cy="3829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747419" name="Google Shape;970;p81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5852185" y="974804"/>
            <a:ext cx="2486892" cy="3801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46161" name="Google Shape;971;p81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3142893" y="1006608"/>
            <a:ext cx="2437017" cy="3770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44465262" name="Google Shape;977;p82" descr="An infographic illustrating the Life Cycle Assessment (LCA) and its stages. It shows the journey of a product in the form of a loop. 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536983" y="838889"/>
            <a:ext cx="5607017" cy="4182815"/>
          </a:xfrm>
          <a:prstGeom prst="rect">
            <a:avLst/>
          </a:prstGeom>
          <a:noFill/>
          <a:ln>
            <a:noFill/>
          </a:ln>
        </p:spPr>
      </p:pic>
      <p:sp>
        <p:nvSpPr>
          <p:cNvPr id="140690015" name="Google Shape;978;p8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Posuzování životního cyklu (LCA)</a:t>
            </a:r>
            <a:endParaRPr/>
          </a:p>
        </p:txBody>
      </p:sp>
      <p:sp>
        <p:nvSpPr>
          <p:cNvPr id="1207082502" name="Google Shape;979;p8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4658646" name="Google Shape;980;p82"/>
          <p:cNvSpPr/>
          <p:nvPr/>
        </p:nvSpPr>
        <p:spPr bwMode="auto">
          <a:xfrm>
            <a:off x="0" y="4871547"/>
            <a:ext cx="242726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European Commission,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58261134" name="Google Shape;981;p82"/>
          <p:cNvSpPr/>
          <p:nvPr/>
        </p:nvSpPr>
        <p:spPr bwMode="auto">
          <a:xfrm>
            <a:off x="296865" y="1188882"/>
            <a:ext cx="3465666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LCA je metodika používaná k hodnocení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 na životní prostředí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u produktu, procesu nebo služby během celého životního cyklu (ISO 14040:2006).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LCA zohledňuje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různé fáze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životního cyklu produktu, včetně těžby surovin, výroby, distribuce, užívání a likvidace.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3403320" name="Google Shape;987;p83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Kategorie dopadů na životní prostředí</a:t>
            </a:r>
            <a:endParaRPr/>
          </a:p>
        </p:txBody>
      </p:sp>
      <p:sp>
        <p:nvSpPr>
          <p:cNvPr id="1916883001" name="Google Shape;988;p83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748485411" name="Google Shape;989;p83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849318" y="971185"/>
            <a:ext cx="3942413" cy="4059887"/>
          </a:xfrm>
          <a:prstGeom prst="rect">
            <a:avLst/>
          </a:prstGeom>
          <a:noFill/>
          <a:ln>
            <a:noFill/>
          </a:ln>
        </p:spPr>
      </p:pic>
      <p:sp>
        <p:nvSpPr>
          <p:cNvPr id="1318402104" name="Google Shape;990;p83"/>
          <p:cNvSpPr/>
          <p:nvPr/>
        </p:nvSpPr>
        <p:spPr bwMode="auto">
          <a:xfrm>
            <a:off x="0" y="4871547"/>
            <a:ext cx="242726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European Commission,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21993071" name="Google Shape;991;p83"/>
          <p:cNvSpPr/>
          <p:nvPr/>
        </p:nvSpPr>
        <p:spPr bwMode="auto">
          <a:xfrm>
            <a:off x="296864" y="1188882"/>
            <a:ext cx="4462513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posuzování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životního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cyklu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(LCA) je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vyhodnotit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vliv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produktů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různ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environmentální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problém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tj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potenciál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globálního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spotřeba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b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zajištění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komplexního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pokryta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široká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škála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environmentálních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problémů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stavebním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sektoru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obvykle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analyzuje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16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kategorií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1259417" name="Google Shape;997;p8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Příklad: Kategorie dopadů na životní prostředí</a:t>
            </a:r>
            <a:endParaRPr/>
          </a:p>
        </p:txBody>
      </p:sp>
      <p:sp>
        <p:nvSpPr>
          <p:cNvPr id="1378146091" name="Google Shape;998;p8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76773630" name="Google Shape;999;p84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966086" y="1780654"/>
            <a:ext cx="1881266" cy="1945283"/>
          </a:xfrm>
          <a:prstGeom prst="rect">
            <a:avLst/>
          </a:prstGeom>
          <a:noFill/>
          <a:ln>
            <a:noFill/>
          </a:ln>
        </p:spPr>
      </p:pic>
      <p:sp>
        <p:nvSpPr>
          <p:cNvPr id="393135446" name="Google Shape;1000;p84"/>
          <p:cNvSpPr/>
          <p:nvPr/>
        </p:nvSpPr>
        <p:spPr bwMode="auto">
          <a:xfrm>
            <a:off x="0" y="4871547"/>
            <a:ext cx="242726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European Commission,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2075667" name="Google Shape;1001;p84"/>
          <p:cNvSpPr/>
          <p:nvPr/>
        </p:nvSpPr>
        <p:spPr bwMode="auto">
          <a:xfrm>
            <a:off x="296864" y="1588419"/>
            <a:ext cx="5376913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Tento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ukazatel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týká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zvyšování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průměrných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(GHG).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Největším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přispěvatelem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ecně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spalování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paliv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ropa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zemní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lvl="0"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Potenciál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globálního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všech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měří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kilogramech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ekvivalentu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oxidu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uhličitého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(kg CO₂ eq</a:t>
            </a:r>
            <a:r>
              <a:rPr lang="en-US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), 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tj. všechny skleníkové plyny se porovnávají s potenciálem globálního oteplování 1 kg </a:t>
            </a:r>
            <a:r>
              <a:rPr lang="en-US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CO₂.</a:t>
            </a:r>
            <a:endParaRPr lang="cs-CZ"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2539361" name="Google Shape;1007;p85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Příklad: Posouzení životního cyklu (LCA) budovy</a:t>
            </a:r>
            <a:endParaRPr/>
          </a:p>
        </p:txBody>
      </p:sp>
      <p:sp>
        <p:nvSpPr>
          <p:cNvPr id="962095980" name="Google Shape;1008;p8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                                 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0720092" name="Google Shape;1009;p85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sp>
        <p:nvSpPr>
          <p:cNvPr id="1563974273" name="Google Shape;1011;p85"/>
          <p:cNvSpPr/>
          <p:nvPr/>
        </p:nvSpPr>
        <p:spPr bwMode="auto">
          <a:xfrm>
            <a:off x="0" y="4871547"/>
            <a:ext cx="196720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Zdroj: Železná et al., 2024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09831610" name="Google Shape;1012;p85"/>
          <p:cNvSpPr txBox="1"/>
          <p:nvPr/>
        </p:nvSpPr>
        <p:spPr bwMode="auto">
          <a:xfrm>
            <a:off x="55049" y="4687350"/>
            <a:ext cx="90891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/>
            </a:pPr>
            <a:r>
              <a:rPr lang="en-US" sz="13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Klasifikační systém budov definovaný rámcem Level(s</a:t>
            </a:r>
            <a:r>
              <a:rPr lang="en-US" sz="1300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27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290858960" name="Picture 2" descr="Whole Life Carbon Assessment of Buildings: The Process to Define Czech  National Benchmarks"/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1875738" y="1030444"/>
            <a:ext cx="5392524" cy="374448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2335704" name="Google Shape;1018;p86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Příklad: hodnocení životního cyklu (LCA) </a:t>
            </a:r>
            <a:endParaRPr/>
          </a:p>
        </p:txBody>
      </p:sp>
      <p:sp>
        <p:nvSpPr>
          <p:cNvPr id="255107990" name="Google Shape;1019;p8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9404950" name="Google Shape;1020;p86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sp>
        <p:nvSpPr>
          <p:cNvPr id="1629922707" name="Google Shape;1021;p86"/>
          <p:cNvSpPr/>
          <p:nvPr/>
        </p:nvSpPr>
        <p:spPr bwMode="auto">
          <a:xfrm>
            <a:off x="0" y="4871547"/>
            <a:ext cx="196720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Železná et al., 2024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51495842" name="Google Shape;1022;p86"/>
          <p:cNvSpPr txBox="1"/>
          <p:nvPr/>
        </p:nvSpPr>
        <p:spPr bwMode="auto">
          <a:xfrm>
            <a:off x="94375" y="4614300"/>
            <a:ext cx="90495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/>
            </a:pPr>
            <a:r>
              <a:rPr lang="en-US" sz="13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Pracovní postup výpočtu LCA pro jakoukoli případovou studii budovy</a:t>
            </a:r>
            <a:endParaRPr sz="27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86367286" name="Google Shape;262;p14"/>
          <p:cNvSpPr/>
          <p:nvPr/>
        </p:nvSpPr>
        <p:spPr bwMode="auto">
          <a:xfrm>
            <a:off x="96307" y="188126"/>
            <a:ext cx="8910885" cy="4989674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9" tIns="34274" rIns="68549" bIns="3427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22001964" name="Picture 2" descr="Buildings 14 01936 g004"/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1829163" y="1188882"/>
            <a:ext cx="5485674" cy="347683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1558836" name="Google Shape;1029;p8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Příklad: LCA (hodnocení životního cyklu) budovy</a:t>
            </a:r>
            <a:endParaRPr/>
          </a:p>
        </p:txBody>
      </p:sp>
      <p:sp>
        <p:nvSpPr>
          <p:cNvPr id="549845329" name="Google Shape;1030;p8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7104075" name="Google Shape;1031;p8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sp>
        <p:nvSpPr>
          <p:cNvPr id="1552898310" name="Google Shape;1032;p87"/>
          <p:cNvSpPr/>
          <p:nvPr/>
        </p:nvSpPr>
        <p:spPr bwMode="auto">
          <a:xfrm>
            <a:off x="0" y="4871547"/>
            <a:ext cx="196720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Železná et al., 2024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61806828" name="Google Shape;1033;p87"/>
          <p:cNvSpPr txBox="1"/>
          <p:nvPr/>
        </p:nvSpPr>
        <p:spPr bwMode="auto">
          <a:xfrm>
            <a:off x="296864" y="3849572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0000"/>
              <a:buFont typeface="Trebuchet MS"/>
              <a:buNone/>
              <a:defRPr/>
            </a:pP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425"/>
              <a:buFont typeface="Trebuchet MS"/>
              <a:buNone/>
              <a:defRPr/>
            </a:pPr>
            <a:endParaRPr sz="49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425"/>
              <a:buFont typeface="Trebuchet MS"/>
              <a:buNone/>
              <a:defRPr/>
            </a:pPr>
            <a:r>
              <a:rPr lang="en-US" sz="49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Příklad případové studie obytné budovy: dopad GWP (globálního oteplovacího potenciálu) zakódovaný v materiálech rozdělený podle částí budovy, od modulu A po modul D.</a:t>
            </a:r>
            <a:endParaRPr sz="63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35107045" name="Picture 2" descr="Buildings 14 01936 g008"/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0" y="1382713"/>
            <a:ext cx="9144000" cy="237648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1787665" name="Google Shape;1040;p88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Environmentální</a:t>
            </a:r>
            <a:r>
              <a:rPr lang="en-US"/>
              <a:t> </a:t>
            </a:r>
            <a:r>
              <a:rPr lang="en-US"/>
              <a:t>prohlášení</a:t>
            </a:r>
            <a:r>
              <a:rPr lang="en-US"/>
              <a:t> o </a:t>
            </a:r>
            <a:r>
              <a:rPr lang="en-US"/>
              <a:t>produkt</a:t>
            </a:r>
            <a:r>
              <a:rPr lang="cs-CZ"/>
              <a:t>u</a:t>
            </a:r>
            <a:r>
              <a:rPr lang="en-US"/>
              <a:t> (EPD)</a:t>
            </a:r>
            <a:endParaRPr/>
          </a:p>
        </p:txBody>
      </p:sp>
      <p:sp>
        <p:nvSpPr>
          <p:cNvPr id="1322752753" name="Google Shape;1041;p8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                                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7090837" name="Google Shape;1042;p88"/>
          <p:cNvSpPr/>
          <p:nvPr/>
        </p:nvSpPr>
        <p:spPr bwMode="auto">
          <a:xfrm>
            <a:off x="296864" y="1188882"/>
            <a:ext cx="5122080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EPD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signalizuje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závazek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výrobce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měřit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snižovat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svých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produktů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služeb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životní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informovat o těchto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co nejvíc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transparentně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EPD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výrobci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poskytují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porovnatelné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objektivní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třetí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stranou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ověřené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údaje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ukazují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pozitiva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negativa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environmentální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výkon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nosti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produktů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služeb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vypracování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EPD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musí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být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environmentální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výkon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nost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produktu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popsán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pohledu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životního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cyklu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LCA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produktu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Výsledky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LCA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studie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další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informace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požadované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referenčních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pravidel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produktové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kategorie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(PCR)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obecných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pokynů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programu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sestaveny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formátu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vykazování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EPD.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45855807" name="Google Shape;1043;p88"/>
          <p:cNvSpPr/>
          <p:nvPr/>
        </p:nvSpPr>
        <p:spPr bwMode="auto">
          <a:xfrm>
            <a:off x="0" y="4871547"/>
            <a:ext cx="2154757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Zdroj: EPD International,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991305187" name="Picture 8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710210" y="1141421"/>
            <a:ext cx="2489409" cy="358689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991847" name="Google Shape;1050;p8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Příklad</a:t>
            </a:r>
            <a:r>
              <a:rPr lang="en-US"/>
              <a:t>: </a:t>
            </a:r>
            <a:r>
              <a:rPr lang="en-US"/>
              <a:t>informace</a:t>
            </a:r>
            <a:r>
              <a:rPr lang="en-US"/>
              <a:t> z EPD (</a:t>
            </a:r>
            <a:r>
              <a:rPr lang="en-US"/>
              <a:t>Environmentální</a:t>
            </a:r>
            <a:r>
              <a:rPr lang="en-US"/>
              <a:t> </a:t>
            </a:r>
            <a:r>
              <a:rPr lang="cs-CZ"/>
              <a:t>prohlášení o produktu</a:t>
            </a:r>
            <a:r>
              <a:rPr lang="en-US"/>
              <a:t>)</a:t>
            </a:r>
            <a:endParaRPr/>
          </a:p>
        </p:txBody>
      </p:sp>
      <p:sp>
        <p:nvSpPr>
          <p:cNvPr id="188667697" name="Google Shape;1051;p89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7738850" name="Google Shape;1052;p89"/>
          <p:cNvSpPr/>
          <p:nvPr/>
        </p:nvSpPr>
        <p:spPr bwMode="auto">
          <a:xfrm>
            <a:off x="0" y="4871547"/>
            <a:ext cx="529503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Zdroj: EPD International – Fenix Trading Radiant panel ECOSUN 600 U/U+,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716505399" name="Picture 6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124195" y="1168669"/>
            <a:ext cx="4895609" cy="35145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2146335" name="Google Shape;1059;p9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Posuzování</a:t>
            </a:r>
            <a:r>
              <a:rPr lang="en-US"/>
              <a:t> </a:t>
            </a:r>
            <a:r>
              <a:rPr lang="cs-CZ"/>
              <a:t>nákladů </a:t>
            </a:r>
            <a:r>
              <a:rPr lang="en-US"/>
              <a:t>životní</a:t>
            </a:r>
            <a:r>
              <a:rPr lang="cs-CZ"/>
              <a:t>ho cyklu</a:t>
            </a:r>
            <a:r>
              <a:rPr lang="en-US"/>
              <a:t> (Life Cycle Costing, LCC)</a:t>
            </a:r>
            <a:endParaRPr/>
          </a:p>
        </p:txBody>
      </p:sp>
      <p:sp>
        <p:nvSpPr>
          <p:cNvPr id="846178451" name="Google Shape;1060;p9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                                 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1770740" name="Google Shape;1061;p90"/>
          <p:cNvSpPr txBox="1">
            <a:spLocks noGrp="1"/>
          </p:cNvSpPr>
          <p:nvPr>
            <p:ph type="body" idx="1"/>
          </p:nvPr>
        </p:nvSpPr>
        <p:spPr bwMode="auto">
          <a:xfrm>
            <a:off x="296866" y="1725212"/>
            <a:ext cx="85005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LCC je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metoda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celkových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nákladů</a:t>
            </a:r>
            <a:r>
              <a:rPr lang="en-US" sz="1600" b="1" i="0" u="none" strike="noStrike" cap="none">
                <a:solidFill>
                  <a:schemeClr val="dk1"/>
                </a:solidFill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vlastnictví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objektu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Zohledňuje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všechny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spojené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pořízením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vlastnictvím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likvidací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jejího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LCC je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obzvláště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užitečné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porovnávání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alternativních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projektů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splňují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stejné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výkonové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požadavky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ale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liší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počátečními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provozními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cs-CZ" sz="1600"/>
              <a:t>. C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ílem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vybrat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variantu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která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maximalizuje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čisté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úspory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LCC</a:t>
            </a:r>
            <a:r>
              <a:rPr lang="en-US" sz="1600"/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vychází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norem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ISO 15686-5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EN 16627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9480271" name="Google Shape;1067;p9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Rozsah hodnocení LCC</a:t>
            </a:r>
            <a:endParaRPr/>
          </a:p>
        </p:txBody>
      </p:sp>
      <p:sp>
        <p:nvSpPr>
          <p:cNvPr id="602777720" name="Google Shape;1068;p9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8838973" name="Google Shape;1069;p91"/>
          <p:cNvSpPr txBox="1">
            <a:spLocks noGrp="1"/>
          </p:cNvSpPr>
          <p:nvPr>
            <p:ph type="body" idx="1"/>
          </p:nvPr>
        </p:nvSpPr>
        <p:spPr bwMode="auto">
          <a:xfrm>
            <a:off x="296866" y="816721"/>
            <a:ext cx="8500500" cy="4016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Trebuchet MS"/>
              <a:buChar char="•"/>
              <a:defRPr/>
            </a:pP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chemeClr val="accent4"/>
                </a:solidFill>
              </a:rPr>
              <a:t>A0–A5: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Předvýstavba a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fáze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před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užíváním</a:t>
            </a:r>
            <a:r>
              <a:rPr lang="en-US" sz="1500" i="0" u="none" strike="noStrike" cap="none">
                <a:solidFill>
                  <a:schemeClr val="dk1"/>
                </a:solidFill>
              </a:rPr>
              <a:t>: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pořízení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materiály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spojené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přepravou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mezi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výrobou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staveništěm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proveditelnost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projektu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plánování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návrh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inženýrské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práce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úklid staveniště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úpravy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okolí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trávníky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stromy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podobn</a:t>
            </a:r>
            <a:r>
              <a:rPr lang="cs-CZ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é prvky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rámci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pozemku)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další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venkovní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úpravy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/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Trebuchet MS"/>
              <a:buChar char="•"/>
              <a:defRPr/>
            </a:pP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chemeClr val="accent4"/>
                </a:solidFill>
              </a:rPr>
              <a:t>B1–B3: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Provoz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 a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údržba</a:t>
            </a:r>
            <a:r>
              <a:rPr lang="en-US" sz="1500" i="0" u="none" strike="noStrike" cap="none">
                <a:solidFill>
                  <a:schemeClr val="dk1"/>
                </a:solidFill>
              </a:rPr>
              <a:t>: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správu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opravy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údržbu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pozemku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interiérové práce a výmalba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Trebuchet MS"/>
              <a:buChar char="•"/>
              <a:defRPr/>
            </a:pP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chemeClr val="accent4"/>
                </a:solidFill>
              </a:rPr>
              <a:t>B4–B5: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Výměna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/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rekonstrukce</a:t>
            </a:r>
            <a:r>
              <a:rPr lang="en-US" sz="1500" i="0" u="none" strike="noStrike" cap="none">
                <a:solidFill>
                  <a:schemeClr val="dk1"/>
                </a:solidFill>
              </a:rPr>
              <a:t>: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Plánovaná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adaptace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rekonstrukce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výměna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hlavních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systémů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komponent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včetně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nákladů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návrh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projektu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Trebuchet MS"/>
              <a:buChar char="•"/>
              <a:defRPr/>
            </a:pP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chemeClr val="accent4"/>
                </a:solidFill>
              </a:rPr>
              <a:t>B6-B7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Provozní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spotřeba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energie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/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vod</a:t>
            </a:r>
            <a:r>
              <a:rPr lang="en-US" sz="1500" i="1">
                <a:solidFill>
                  <a:schemeClr val="accent4"/>
                </a:solidFill>
              </a:rPr>
              <a:t>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energii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včetně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paliva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elektřiny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vytápění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chlazení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elektrickou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energii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vodu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osvětlení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 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spojené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</a:t>
            </a:r>
            <a:r>
              <a:rPr lang="cs-CZ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 spotřebou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vod</a:t>
            </a:r>
            <a:r>
              <a:rPr lang="cs-CZ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2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Trebuchet MS"/>
              <a:buChar char="•"/>
              <a:defRPr/>
            </a:pPr>
            <a:r>
              <a:rPr lang="en-US" sz="15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u="none" strike="noStrike" cap="none">
                <a:solidFill>
                  <a:schemeClr val="accent4"/>
                </a:solidFill>
              </a:rPr>
              <a:t>C1–C4: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Demontáž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 a </a:t>
            </a:r>
            <a:r>
              <a:rPr lang="en-US" sz="1500" i="1" u="none" strike="noStrike" cap="none">
                <a:solidFill>
                  <a:schemeClr val="accent4"/>
                </a:solidFill>
              </a:rPr>
              <a:t>likvidace</a:t>
            </a:r>
            <a:r>
              <a:rPr lang="en-US" sz="1500" u="none" strike="noStrike" cap="none">
                <a:solidFill>
                  <a:schemeClr val="dk1"/>
                </a:solidFill>
              </a:rPr>
              <a:t>:</a:t>
            </a:r>
            <a:r>
              <a:rPr lang="en-US" sz="15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demolici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přepravní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spojené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demontáží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likvidací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poplatky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daně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skládkování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),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zpracování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odpadu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26584171" name="Google Shape;1070;p91"/>
          <p:cNvSpPr/>
          <p:nvPr/>
        </p:nvSpPr>
        <p:spPr bwMode="auto">
          <a:xfrm>
            <a:off x="0" y="4871547"/>
            <a:ext cx="193674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Zdroj: One Click LCA,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2935539" name="Google Shape;1076;p9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Analýza současné hodnoty (Present-Value Analysis) </a:t>
            </a:r>
            <a:endParaRPr/>
          </a:p>
        </p:txBody>
      </p:sp>
      <p:sp>
        <p:nvSpPr>
          <p:cNvPr id="1642900229" name="Google Shape;1077;p9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6014632" name="Google Shape;1078;p92"/>
          <p:cNvSpPr txBox="1">
            <a:spLocks noGrp="1"/>
          </p:cNvSpPr>
          <p:nvPr>
            <p:ph type="body" idx="1"/>
          </p:nvPr>
        </p:nvSpPr>
        <p:spPr bwMode="auto">
          <a:xfrm>
            <a:off x="296866" y="1209107"/>
            <a:ext cx="8500500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Diskontní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sazba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Převádí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budoucí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peněžní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toky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současné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hodnoty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</a:t>
            </a:r>
            <a:r>
              <a:rPr lang="cs-CZ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účely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rovnání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Odráží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alternativní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kapitálu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minimální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akceptovatelný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výnos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pP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Na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úrovni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EU: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Používají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národní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pokyny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diskontní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sazby</a:t>
            </a:r>
            <a:r>
              <a:rPr lang="cs-CZ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doporučené EU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 4%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reálná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sazba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pokynů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Evropské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komise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analýzu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nákladů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přínosů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investičních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projektů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Období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nákladů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Studijní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období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Od </a:t>
            </a:r>
            <a:r>
              <a:rPr lang="cs-CZ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výchozího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data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přes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plánování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výstavbu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dobu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životnosti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Musí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být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jednotné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všechny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alternativy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(v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praxi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EU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obvykle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30–50 let pro 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/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infrastrukturu</a:t>
            </a:r>
            <a:r>
              <a:rPr lang="en-US" sz="140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 </a:t>
            </a:r>
            <a:endParaRPr i="1">
              <a:solidFill>
                <a:schemeClr val="lt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Zohlednění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inflace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Konstantní</a:t>
            </a:r>
            <a:r>
              <a:rPr lang="en-US" sz="140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ceny</a:t>
            </a:r>
            <a:r>
              <a:rPr lang="en-US" sz="140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Vyloučit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obecnou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inflaci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;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často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používané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analýze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veřejných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investic</a:t>
            </a:r>
            <a:r>
              <a:rPr lang="en-US" sz="140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Aktuální</a:t>
            </a:r>
            <a:r>
              <a:rPr lang="en-US" sz="140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ceny</a:t>
            </a:r>
            <a:r>
              <a:rPr lang="en-US" sz="140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Zahrnout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inflaci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;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vhodné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soukromé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investiční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případy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porovnávání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reálnými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platbami</a:t>
            </a:r>
            <a:r>
              <a:rPr lang="en-US" sz="140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Obě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metody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vedou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stejné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současné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hodnotě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LCC,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pokud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aplikovány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konzistentně</a:t>
            </a:r>
            <a:r>
              <a:rPr lang="en-US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3405246" name="Google Shape;1084;p93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Zdroje a další literatura</a:t>
            </a:r>
            <a:endParaRPr/>
          </a:p>
        </p:txBody>
      </p:sp>
      <p:sp>
        <p:nvSpPr>
          <p:cNvPr id="244439037" name="Google Shape;1085;p93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Scientific Concepts Related to Buildings and Infrastructure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4411167" name="Google Shape;1086;p93"/>
          <p:cNvSpPr txBox="1">
            <a:spLocks noGrp="1"/>
          </p:cNvSpPr>
          <p:nvPr>
            <p:ph type="body" idx="1"/>
          </p:nvPr>
        </p:nvSpPr>
        <p:spPr bwMode="auto">
          <a:xfrm>
            <a:off x="296864" y="1279094"/>
            <a:ext cx="83718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Char char="•"/>
              <a:defRPr/>
            </a:pPr>
            <a:r>
              <a:rPr lang="en-US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Zprávy IPCC (souhrn pro tvůrce politik) – </a:t>
            </a:r>
            <a:r>
              <a:rPr lang="en-US" sz="1800" b="0" i="1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ke stažení zde </a:t>
            </a:r>
            <a:endParaRPr sz="1800" b="0" i="1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Char char="•"/>
              <a:defRPr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Ce</a:t>
            </a:r>
            <a:r>
              <a:rPr lang="en-US" sz="1800"/>
              <a:t>loevropské h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odnocení konečných verzí národních energetických a klimatických plánů [2025]</a:t>
            </a:r>
            <a:r>
              <a:rPr lang="en-US" sz="1800"/>
              <a:t> 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- </a:t>
            </a:r>
            <a:r>
              <a:rPr lang="en-US" sz="1800" i="1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zde</a:t>
            </a:r>
            <a:endParaRPr sz="1800" i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endParaRPr sz="1800" i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Char char="•"/>
              <a:defRPr/>
            </a:pPr>
            <a:r>
              <a:rPr lang="en-US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LCA met</a:t>
            </a:r>
            <a:r>
              <a:rPr lang="en-US" sz="1800"/>
              <a:t>odologie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800"/>
              <a:t>více informací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i="1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5" tooltip=""/>
              </a:rPr>
              <a:t>zde </a:t>
            </a:r>
            <a:endParaRPr sz="1800" i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endParaRPr sz="1800" i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Char char="•"/>
              <a:defRPr/>
            </a:pPr>
            <a:r>
              <a:rPr lang="en-US" sz="1800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Climate-ADAPT </a:t>
            </a:r>
            <a:r>
              <a:rPr lang="en-US" sz="1800"/>
              <a:t>případové studie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více infomací a </a:t>
            </a:r>
            <a:r>
              <a:rPr lang="en-US" sz="1800"/>
              <a:t>katalog případových studií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800" i="1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6" tooltip=""/>
              </a:rPr>
              <a:t>zde</a:t>
            </a:r>
            <a:endParaRPr sz="1800" i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6774235" name="Google Shape;1092;p94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AUTORSTVÍ obrázků</a:t>
            </a:r>
            <a:endParaRPr/>
          </a:p>
        </p:txBody>
      </p:sp>
      <p:sp>
        <p:nvSpPr>
          <p:cNvPr id="286200975" name="Google Shape;1093;p94"/>
          <p:cNvSpPr txBox="1"/>
          <p:nvPr/>
        </p:nvSpPr>
        <p:spPr bwMode="auto">
          <a:xfrm>
            <a:off x="449264" y="11332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Obrázky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a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grafika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použité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v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této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prezentaci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pocházejí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z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databází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sng" strike="noStrike" cap="none">
                <a:solidFill>
                  <a:srgbClr val="000000"/>
                </a:solidFill>
                <a:latin typeface="Trebuchet MS"/>
                <a:hlinkClick r:id="rId3" tooltip=""/>
              </a:rPr>
              <a:t>Freepik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800" b="0" i="0" u="sng" strike="noStrike" cap="none">
                <a:solidFill>
                  <a:srgbClr val="000000"/>
                </a:solidFill>
                <a:latin typeface="Trebuchet MS"/>
                <a:hlinkClick r:id="rId4" tooltip=""/>
              </a:rPr>
              <a:t>Unsplash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800" b="0" i="0" u="sng" strike="noStrike" cap="none">
                <a:solidFill>
                  <a:srgbClr val="000000"/>
                </a:solidFill>
                <a:latin typeface="Trebuchet MS"/>
                <a:hlinkClick r:id="rId5" tooltip=""/>
              </a:rPr>
              <a:t>Pixabay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(bez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autorských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práv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),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evropských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zpráv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/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webových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stránek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nebo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>
                <a:latin typeface="Trebuchet MS"/>
              </a:rPr>
              <a:t>se </a:t>
            </a:r>
            <a:r>
              <a:rPr lang="en-US" sz="1800">
                <a:latin typeface="Trebuchet MS"/>
              </a:rPr>
              <a:t>jedná</a:t>
            </a:r>
            <a:r>
              <a:rPr lang="en-US" sz="1800">
                <a:latin typeface="Trebuchet MS"/>
              </a:rPr>
              <a:t> o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originální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vizuály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/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fotografie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vytvořené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autory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.</a:t>
            </a:r>
            <a:endParaRPr sz="18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c2a36568b5ac5f00a10fd9c6256ab4a8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e0725038332f900d7d414276a9ed63f0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B8D71F-D6F5-4058-8B46-826A24D8ED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6C3740-C586-437D-AD1A-20AFC765C462}">
  <ds:schemaRefs>
    <ds:schemaRef ds:uri="ce60cd6d-3977-486f-a814-132bf722bbce"/>
    <ds:schemaRef ds:uri="d3b63abe-a700-4914-8878-a8a488c562b0"/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B60EC49B-5DD0-4BDC-AD97-F6D2B102CD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2001/XMLSchema-instance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92</Slides>
  <Notes>92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Pavlína Žatecká</cp:lastModifiedBy>
  <cp:revision>25</cp:revision>
  <dcterms:created xsi:type="dcterms:W3CDTF">2025-03-18T17:43:02Z</dcterms:created>
  <dcterms:modified xsi:type="dcterms:W3CDTF">2025-11-18T13:05:06Z</dcterms:modified>
</cp:coreProperties>
</file>