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29.xml" ContentType="application/vnd.openxmlformats-officedocument.presentationml.notesSlide+xml"/>
  <Override PartName="/ppt/notesSlides/notesSlide26.xml" ContentType="application/vnd.openxmlformats-officedocument.presentationml.notesSlide+xml"/>
  <Override PartName="/ppt/slideLayouts/slideLayout26.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slides/slide2.xml" ContentType="application/vnd.openxmlformats-officedocument.presentationml.slide+xml"/>
  <Override PartName="/ppt/slideLayouts/slideLayout22.xml" ContentType="application/vnd.openxmlformats-officedocument.presentationml.slideLayout+xml"/>
  <Override PartName="/ppt/slideMasters/slideMaster2.xml" ContentType="application/vnd.openxmlformats-officedocument.presentationml.slideMaster+xml"/>
  <Override PartName="/ppt/slideLayouts/slideLayout20.xml" ContentType="application/vnd.openxmlformats-officedocument.presentationml.slideLayout+xml"/>
  <Override PartName="/ppt/slideLayouts/slideLayout8.xml" ContentType="application/vnd.openxmlformats-officedocument.presentationml.slideLayout+xml"/>
  <Override PartName="/ppt/slideLayouts/slideLayout18.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notesSlides/notesSlide28.xml" ContentType="application/vnd.openxmlformats-officedocument.presentationml.notes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29.xml" ContentType="application/vnd.openxmlformats-officedocument.presentationml.slide+xml"/>
  <Override PartName="/ppt/slideLayouts/slideLayout1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notesSlides/notesSlide6.xml" ContentType="application/vnd.openxmlformats-officedocument.presentationml.notesSlide+xml"/>
  <Override PartName="/customXml/itemProps2.xml" ContentType="application/vnd.openxmlformats-officedocument.customXmlProperties+xml"/>
  <Override PartName="/ppt/slides/slide12.xml" ContentType="application/vnd.openxmlformats-officedocument.presentationml.slide+xml"/>
  <Override PartName="/ppt/tableStyles.xml" ContentType="application/vnd.openxmlformats-officedocument.presentationml.tableStyles+xml"/>
  <Override PartName="/ppt/notesSlides/notesSlide4.xml" ContentType="application/vnd.openxmlformats-officedocument.presentationml.notesSlide+xml"/>
  <Override PartName="/docProps/app.xml" ContentType="application/vnd.openxmlformats-officedocument.extended-properties+xml"/>
  <Override PartName="/ppt/slides/slide6.xml" ContentType="application/vnd.openxmlformats-officedocument.presentationml.slide+xml"/>
  <Override PartName="/customXml/itemProps3.xml" ContentType="application/vnd.openxmlformats-officedocument.customXmlProperties+xml"/>
  <Override PartName="/ppt/notesSlides/notesSlide19.xml" ContentType="application/vnd.openxmlformats-officedocument.presentationml.notesSlide+xml"/>
  <Override PartName="/docProps/core.xml" ContentType="application/vnd.openxmlformats-package.core-properties+xml"/>
  <Override PartName="/ppt/viewProps.xml" ContentType="application/vnd.openxmlformats-officedocument.presentationml.viewProps+xml"/>
  <Override PartName="/ppt/presentation.xml" ContentType="application/vnd.openxmlformats-officedocument.presentationml.presentation.main+xml"/>
  <Override PartName="/ppt/notesSlides/notesSlide7.xml" ContentType="application/vnd.openxmlformats-officedocument.presentationml.notesSlide+xml"/>
  <Override PartName="/ppt/slides/slide3.xml" ContentType="application/vnd.openxmlformats-officedocument.presentationml.slide+xml"/>
  <Override PartName="/ppt/slideLayouts/slideLayout9.xml" ContentType="application/vnd.openxmlformats-officedocument.presentationml.slideLayout+xml"/>
  <Override PartName="/ppt/theme/theme1.xml" ContentType="application/vnd.openxmlformats-officedocument.theme+xml"/>
  <Override PartName="/ppt/slides/slide30.xml" ContentType="application/vnd.openxmlformats-officedocument.presentationml.slide+xml"/>
  <Override PartName="/ppt/theme/theme2.xml" ContentType="application/vnd.openxmlformats-officedocument.theme+xml"/>
  <Override PartName="/ppt/theme/theme3.xml" ContentType="application/vnd.openxmlformats-officedocument.them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docProps/custom.xml" ContentType="application/vnd.openxmlformats-officedocument.custom-properties+xml"/>
  <Override PartName="/ppt/notesSlides/notesSlide22.xml" ContentType="application/vnd.openxmlformats-officedocument.presentationml.notesSlide+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13.xml" ContentType="application/vnd.openxmlformats-officedocument.presentationml.notesSlide+xml"/>
  <Override PartName="/ppt/slides/slide10.xml" ContentType="application/vnd.openxmlformats-officedocument.presentationml.slide+xml"/>
  <Override PartName="/ppt/slideLayouts/slideLayout23.xml" ContentType="application/vnd.openxmlformats-officedocument.presentationml.slideLayout+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13.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16.xml" ContentType="application/vnd.openxmlformats-officedocument.presentationml.slideLayout+xml"/>
  <Override PartName="/ppt/slides/slide4.xml" ContentType="application/vnd.openxmlformats-officedocument.presentationml.slide+xml"/>
  <Override PartName="/ppt/slides/slide19.xml" ContentType="application/vnd.openxmlformats-officedocument.presentationml.slide+xml"/>
  <Override PartName="/ppt/notesSlides/notesSlide30.xml" ContentType="application/vnd.openxmlformats-officedocument.presentationml.notesSlide+xml"/>
  <Override PartName="/ppt/slides/slide22.xml" ContentType="application/vnd.openxmlformats-officedocument.presentationml.slide+xml"/>
  <Override PartName="/ppt/notesSlides/notesSlide17.xml" ContentType="application/vnd.openxmlformats-officedocument.presentationml.notesSlide+xml"/>
  <Override PartName="/ppt/slides/slide20.xml" ContentType="application/vnd.openxmlformats-officedocument.presentationml.slide+xml"/>
  <Override PartName="/ppt/slides/slide28.xml" ContentType="application/vnd.openxmlformats-officedocument.presentationml.slide+xml"/>
  <Override PartName="/ppt/notesSlides/notesSlide27.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slideLayouts/slideLayout25.xml" ContentType="application/vnd.openxmlformats-officedocument.presentationml.slideLayout+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slideLayouts/slideLayout24.xml" ContentType="application/vnd.openxmlformats-officedocument.presentationml.slideLayout+xml"/>
  <Override PartName="/ppt/slides/slide23.xml" ContentType="application/vnd.openxmlformats-officedocument.presentationml.slide+xml"/>
  <Override PartName="/ppt/slides/slide24.xml" ContentType="application/vnd.openxmlformats-officedocument.presentationml.slide+xml"/>
  <Override PartName="/ppt/slides/slide1.xml" ContentType="application/vnd.openxmlformats-officedocument.presentationml.slide+xml"/>
  <Override PartName="/customXml/itemProps1.xml" ContentType="application/vnd.openxmlformats-officedocument.customXmlProperties+xml"/>
  <Override PartName="/ppt/slides/slide25.xml" ContentType="application/vnd.openxmlformats-officedocument.presentationml.slide+xml"/>
  <Override PartName="/ppt/notesSlides/notesSlide14.xml" ContentType="application/vnd.openxmlformats-officedocument.presentationml.notesSlide+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slides/slide26.xml" ContentType="application/vnd.openxmlformats-officedocument.presentationml.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12.xml" ContentType="application/vnd.openxmlformats-officedocument.presentationml.slideLayout+xml"/>
  <Override PartName="/ppt/slides/slide11.xml" ContentType="application/vnd.openxmlformats-officedocument.presentationml.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4"/>
    <p:sldMasterId id="2147483662" r:id="rId5"/>
  </p:sldMasterIdLst>
  <p:notesMasterIdLst>
    <p:notesMasterId r:id="rId39"/>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Lst>
  <p:sldSz cx="9144000" cy="5143500" type="screen16x9"/>
  <p:notesSz cx="6735763" cy="9866313"/>
  <p:custDataLst>
    <p:custData r:id="rId1"/>
    <p:custData r:id="rId2"/>
    <p:custData r:id="rId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AC8B948C-CB3A-41FA-8D7E-24FFD97FCDB1}">
  <a:tblStyle styleId="{AC8B948C-CB3A-41FA-8D7E-24FFD97FCDB1}" styleName="Table_0">
    <a:wholeTbl>
      <a:tcTxStyle>
        <a:srgbClr val="000000"/>
      </a:tcTxStyle>
      <a:tcStyle>
        <a:tcBdr>
          <a:left>
            <a:ln w="9525">
              <a:solidFill>
                <a:srgbClr val="000000">
                  <a:alpha val="0"/>
                </a:srgbClr>
              </a:solidFill>
            </a:ln>
          </a:left>
          <a:right>
            <a:ln w="9525">
              <a:solidFill>
                <a:srgbClr val="000000">
                  <a:alpha val="0"/>
                </a:srgbClr>
              </a:solidFill>
            </a:ln>
          </a:right>
          <a:top>
            <a:ln w="9525">
              <a:solidFill>
                <a:srgbClr val="000000">
                  <a:alpha val="0"/>
                </a:srgbClr>
              </a:solidFill>
            </a:ln>
          </a:top>
          <a:bottom>
            <a:ln w="9525">
              <a:solidFill>
                <a:srgbClr val="000000">
                  <a:alpha val="0"/>
                </a:srgbClr>
              </a:solid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33" d="100"/>
          <a:sy n="133" d="100"/>
        </p:scale>
        <p:origin x="372" y="120"/>
      </p:cViewPr>
      <p:guideLst>
        <p:guide pos="5480"/>
        <p:guide pos="2880"/>
        <p:guide pos="363"/>
        <p:guide pos="3220"/>
        <p:guide pos="90"/>
        <p:guide pos="1620" orient="horz"/>
      </p:guideLst>
    </p:cSldViewPr>
  </p:slideViewPr>
  <p:gridSpacing cx="76200" cy="76200"/>
</p:viewPr>
</file>

<file path=ppt/_rels/presentation.xml.rels><?xml version="1.0" encoding="UTF-8" standalone="yes"?><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theme" Target="theme/theme1.xml"/><Relationship Id="rId7" Type="http://schemas.openxmlformats.org/officeDocument/2006/relationships/theme" Target="theme/theme2.xml"/><Relationship Id="rId8" Type="http://schemas.openxmlformats.org/officeDocument/2006/relationships/theme" Target="theme/theme3.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notesMaster" Target="notesMasters/notesMaster1.xml"/><Relationship Id="rId40" Type="http://schemas.openxmlformats.org/officeDocument/2006/relationships/presProps" Target="presProps.xml" /><Relationship Id="rId41" Type="http://schemas.openxmlformats.org/officeDocument/2006/relationships/tableStyles" Target="tableStyles.xml" /><Relationship Id="rId42"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844301382" name="Google Shape;3;n"/>
          <p:cNvSpPr txBox="1">
            <a:spLocks noGrp="1"/>
          </p:cNvSpPr>
          <p:nvPr>
            <p:ph type="hdr" idx="2"/>
          </p:nvPr>
        </p:nvSpPr>
        <p:spPr bwMode="auto">
          <a:xfrm>
            <a:off x="0" y="0"/>
            <a:ext cx="2918831" cy="49331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602503158" name="Google Shape;4;n"/>
          <p:cNvSpPr txBox="1">
            <a:spLocks noGrp="1"/>
          </p:cNvSpPr>
          <p:nvPr>
            <p:ph type="dt" idx="10"/>
          </p:nvPr>
        </p:nvSpPr>
        <p:spPr bwMode="auto">
          <a:xfrm>
            <a:off x="3815373" y="0"/>
            <a:ext cx="2918831" cy="49331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752611730" name="Google Shape;5;n"/>
          <p:cNvSpPr>
            <a:spLocks noChangeAspect="1" noGrp="1" noRot="1"/>
          </p:cNvSpPr>
          <p:nvPr>
            <p:ph type="sldImg" idx="3"/>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6603188" name="Google Shape;6;n"/>
          <p:cNvSpPr txBox="1">
            <a:spLocks noGrp="1"/>
          </p:cNvSpPr>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516585539" name="Google Shape;7;n"/>
          <p:cNvSpPr txBox="1">
            <a:spLocks noGrp="1"/>
          </p:cNvSpPr>
          <p:nvPr>
            <p:ph type="ftr" idx="11"/>
          </p:nvPr>
        </p:nvSpPr>
        <p:spPr bwMode="auto">
          <a:xfrm>
            <a:off x="0" y="9371285"/>
            <a:ext cx="2918831" cy="49331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10231992" name="Google Shape;8;n"/>
          <p:cNvSpPr txBox="1">
            <a:spLocks noGrp="1"/>
          </p:cNvSpPr>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94706323" name="Google Shape;194;g37f43429657_0_0:notes"/>
          <p:cNvSpPr>
            <a:spLocks noChangeAspect="1" noGrp="1" noRot="1"/>
          </p:cNvSpPr>
          <p:nvPr>
            <p:ph type="sldImg" idx="2"/>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1537972" name="Google Shape;195;g37f43429657_0_0:notes"/>
          <p:cNvSpPr txBox="1">
            <a:spLocks noGrp="1"/>
          </p:cNvSpPr>
          <p:nvPr>
            <p:ph type="body" idx="1"/>
          </p:nvPr>
        </p:nvSpPr>
        <p:spPr bwMode="auto">
          <a:xfrm>
            <a:off x="673575" y="4686493"/>
            <a:ext cx="5388600" cy="4439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770613573" name="Google Shape;196;g37f43429657_0_0:notes"/>
          <p:cNvSpPr txBox="1">
            <a:spLocks noGrp="1"/>
          </p:cNvSpPr>
          <p:nvPr>
            <p:ph type="sldNum" idx="12"/>
          </p:nvPr>
        </p:nvSpPr>
        <p:spPr bwMode="auto">
          <a:xfrm>
            <a:off x="3815366" y="9371273"/>
            <a:ext cx="2918700" cy="493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67866279" name="Google Shape;212;g37f43429657_0_109:notes"/>
          <p:cNvSpPr txBox="1">
            <a:spLocks noGrp="1"/>
          </p:cNvSpPr>
          <p:nvPr>
            <p:ph type="body" idx="1"/>
          </p:nvPr>
        </p:nvSpPr>
        <p:spPr bwMode="auto">
          <a:xfrm>
            <a:off x="661570" y="5123228"/>
            <a:ext cx="5292600" cy="4191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https://www.ipcc.ch/report/ar6/wg2/chapter/chapter-1/</a:t>
            </a:r>
            <a:endParaRPr/>
          </a:p>
        </p:txBody>
      </p:sp>
      <p:sp>
        <p:nvSpPr>
          <p:cNvPr id="830584897" name="Google Shape;213;g37f43429657_0_109:notes"/>
          <p:cNvSpPr>
            <a:spLocks noChangeAspect="1" noGrp="1" noRot="1"/>
          </p:cNvSpPr>
          <p:nvPr>
            <p:ph type="sldImg" idx="2"/>
          </p:nvPr>
        </p:nvSpPr>
        <p:spPr bwMode="auto">
          <a:xfrm>
            <a:off x="114300" y="1330325"/>
            <a:ext cx="6386513" cy="359251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18926178" name="Google Shape;221;g37f43429657_0_20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442675654" name="Google Shape;222;g37f43429657_0_208: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93100541" name="Google Shape;228;p4: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380416106" name="Google Shape;229;p4:notes"/>
          <p:cNvSpPr>
            <a:spLocks noChangeAspect="1" noGrp="1" noRot="1"/>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96633155" name="Google Shape;235;g37f43429657_0_30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815443206" name="Google Shape;236;g37f43429657_0_305: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04687808" name="Google Shape;242;g37f43429657_0_499: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https://climatescreeningtools.worldbank.org/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https://climate-adapt.eea.europa.eu/en/mission/knowledge-and-data/regional-adaptation-support-tool/step-2-assessing-climate-change-risks-and-vulnerabilities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https://www.ipcc.ch/report/ar6/wg2/downloads/report/IPCC_AR6_WGII_TechnicalSummary.pdf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https://climate-adapt.eea.europa.eu/en/knowledge/tools/adaptation-support-tool</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522643462" name="Google Shape;243;g37f43429657_0_499: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60831943" name="Google Shape;249;g37f43429657_0_600: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https://unfccc.int/topics/adaptation-and-resilience/the-big-picture/introduction</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https://www.adaptation-undp.org/sites/default/files/resources/adaptation_policy_frameworks_for_climate_change_-_developing_strategies_policies_and_measures_0.pdf</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675467726" name="Google Shape;250;g37f43429657_0_600: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1137688" name="Google Shape;256;p8: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92050378" name="Google Shape;257;p8:notes"/>
          <p:cNvSpPr>
            <a:spLocks noChangeAspect="1" noGrp="1" noRot="1"/>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49496227" name="Google Shape;264;g37f43429657_0_699: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https://climatepromise.undp.org/news-and-stories/what-climate-change-mitigation-and-why-it-urgent </a:t>
            </a: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919918662" name="Google Shape;265;g37f43429657_0_699: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55737810" name="Google Shape;271;g37f43429657_0_797: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https://www.c2es.org/document/what-is-climate-resilience-and-why-does-it-matter/</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https://unfccc.int/sites/default/files/resource/ExecSumm_Resilience.pdf </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636793527" name="Google Shape;272;g37f43429657_0_797: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57028533" name="Google Shape;277;g37f43429657_0_89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https://unfccc.int/sites/default/files/resource/ExecSumm_Resilience.pdf </a:t>
            </a:r>
            <a:endParaRPr/>
          </a:p>
          <a:p>
            <a:pPr marL="0" lvl="0" indent="0" algn="l" rtl="0">
              <a:lnSpc>
                <a:spcPct val="100000"/>
              </a:lnSpc>
              <a:spcBef>
                <a:spcPts val="0"/>
              </a:spcBef>
              <a:spcAft>
                <a:spcPts val="0"/>
              </a:spcAft>
              <a:buClr>
                <a:schemeClr val="dk1"/>
              </a:buClr>
              <a:buSzPts val="1400"/>
              <a:buFont typeface="Trebuchet MS"/>
              <a:buNone/>
              <a:defRPr/>
            </a:pP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Awareness-raising and advocacy – Be clear that the future will not resemble the past; base this on science and examine different scenarios (e.g. 1.5-degrees and higher) and their impacts.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Carry out climate risk assessments at the national, local (city/region), sectoral, or organizational level and use a systems approach.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Develop and implement appropriate actions and interventions.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Mobilize resources – Build capacity and scale up actions.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Monitor and track progress.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Share knowledge, experiences and solution</a:t>
            </a:r>
            <a:endParaRPr/>
          </a:p>
        </p:txBody>
      </p:sp>
      <p:sp>
        <p:nvSpPr>
          <p:cNvPr id="928870702" name="Google Shape;278;g37f43429657_0_894: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32644365" name="Google Shape;283;g37f43429657_0_991: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Climate risk and vulnerability assessments, disclosure and monitoring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Early warning systems and early action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Preparedness: contingency plans/emergency response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Climate risk governance and capacity-building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used to reduce risks across sectors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Climate-proofing infrastructure and services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Risk transfer: insurance and social protection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Sharing of knowledge and best practices on climate risk management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Volume, quality and access of public and private finance</a:t>
            </a:r>
            <a:endParaRPr/>
          </a:p>
        </p:txBody>
      </p:sp>
      <p:sp>
        <p:nvSpPr>
          <p:cNvPr id="1606406313" name="Google Shape;284;g37f43429657_0_991: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15494668" name="Google Shape;291;g37f43429657_0_109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https://cdn-www-v2.iccsafe.org/wp-content/uploads/Delivering_Resilient_Building_Codes_and_Standards.pdf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https://www.iccsafe.org/wp-content/uploads/22-22032_GLOBAL_Comp_to_Global_Resilience_Guidelines.pdf#:~:text=The%20Global%20Building%20Resilience%20Guidelines%20%28Guidelines%29%20consists%20of,codes%20and%20standards%20that%20incorporate%20future-focused%20climate%20resilience.</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a:t>Urgency - The need to respond to the associated impacts of climate change and extreme weather events on buildings and building occupants is more urgent than ever.</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Clarity of objectives - attention to the changing climatic conditions buildings will face over their lifecycle and impacts on their expected operation following an extreme weather event</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Robust climate science - evidence base that utilizes official climate forecasts in the local jurisdiction or models based on peerreviewed scientific research and ideally provide a demonstration of various future state possibilities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Risk clarity - Risk informed thinking and decision making is important in providing support for design decisions to balance cost, energy performance, greenhouse gas emissions and resilience, where changing risks can be balanced against certainty of performance for building development and maintenance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Forwards looking - A baseline assessment of current technical construction standards, where they exist, enables a comparison to be made with modelling and scenarios for future climate to help determine if they remain adequate or if new ones need to be developed</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Durability - Understanding building design life is important not only to assist in determining minimum necessary technical construction standards, but to also calibrate the technical design requirements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Holistic approach - Building codes can contribute to improving building resilience as part of a broad suite of regulatory and non-regulatory measures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Affordability - Building codes and standards consider, where possible, a regulatory principle of setting minimum requirements necessary to achieve the level of desired performance, while doing so cost effectively</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Existing buildings - Identify strategies to encourage existing building owners to bring their buildings up to a higher standard of resilience for the types of future weather-related natural hazards they may experience based on their location and climate projections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Building maintenance - Encourage property owners to engage in the need for planned periodic and specified maintenance of their buildings and promote essential resilience features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Compliance - Effective regulatory systems will incorporate appropriate resources to properly enforce the building codes and standards, as well as promote an ethic of compliance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Implementation - Complement any regulatory measures to improve compliance and support technical solutions with a wide range of education and practitioner capacity building tools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Monitor and evaluate - Routinely monitor the need to maintain the currency of building codes and standards in response to updated climate science and projections.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Engagement - Employ a clear and uncomplicated communication strategy that embraces and simplifies risk-based information; uses a common, credible and consistent set of evidence; and caters to the many and varied views of those with an interest in this subject</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Emission reduction - Building code development can make an important contribution to mitigating the causes of climate change with subsequent long-term benefits for building resilience</a:t>
            </a:r>
            <a:endParaRPr/>
          </a:p>
        </p:txBody>
      </p:sp>
      <p:sp>
        <p:nvSpPr>
          <p:cNvPr id="308657249" name="Google Shape;292;g37f43429657_0_1094: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00081794" name="Google Shape;301;g37f43429657_0_119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285750" lvl="0" indent="-285750" algn="l" rtl="0">
              <a:lnSpc>
                <a:spcPct val="105000"/>
              </a:lnSpc>
              <a:spcBef>
                <a:spcPts val="900"/>
              </a:spcBef>
              <a:spcAft>
                <a:spcPts val="0"/>
              </a:spcAft>
              <a:buClr>
                <a:schemeClr val="dk1"/>
              </a:buClr>
              <a:buSzPts val="1100"/>
              <a:buFont typeface="Trebuchet MS"/>
              <a:buChar char="-"/>
              <a:defRPr/>
            </a:pPr>
            <a:r>
              <a:rPr lang="en-GB"/>
              <a:t>Even with global mitigation efforts, the world is experiencing more frequent and intense extreme weather events—heatwaves, floods, droughts, and sea-level rise. Adaptation policies are essential to manage these </a:t>
            </a:r>
            <a:r>
              <a:rPr lang="en-GB" b="1"/>
              <a:t>inevitable impacts</a:t>
            </a:r>
            <a:r>
              <a:rPr lang="en-GB"/>
              <a:t> and protect communities.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a:t>Well-designed adaptation policies reduce human and economic losses by preparing societies to cope with disruptions to agriculture, water supply, public health, infrastructure, and biodiversity.</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They are cost-effective investments in resilience - </a:t>
            </a:r>
            <a:r>
              <a:rPr lang="en-GB"/>
              <a:t>Studies show that every dollar invested in climate resilience yields multiple dollars in avoided losses and economic benefits.</a:t>
            </a:r>
            <a:endParaRPr sz="10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Promotion of social and climate justice - </a:t>
            </a:r>
            <a:r>
              <a:rPr lang="en-GB"/>
              <a:t>Vulnerable populations, especially in low-income and coastal regions, are often hit hardest by climate impacts. Adaptation policies can ensure that protective measures reach those most at risk, helping to close equity gaps.</a:t>
            </a:r>
            <a:endParaRPr sz="10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Supporting long-term development goals - </a:t>
            </a:r>
            <a:r>
              <a:rPr lang="en-GB"/>
              <a:t>Climate adaptation is not separate from development—it is fundamental to achieving food security, health, stable economies, and sustainable cities in a changing climate.</a:t>
            </a:r>
            <a:endParaRPr/>
          </a:p>
          <a:p>
            <a:pPr marL="285750" lvl="0" indent="-215899"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390916992" name="Google Shape;302;g37f43429657_0_1195: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52641933" name="Google Shape;308;g37f43429657_0_1293: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https://www.un.org/sustainabledevelopment/</a:t>
            </a:r>
            <a:endParaRPr/>
          </a:p>
          <a:p>
            <a:pPr marL="0" lvl="0" indent="0" algn="l" rtl="0">
              <a:lnSpc>
                <a:spcPct val="105000"/>
              </a:lnSpc>
              <a:spcBef>
                <a:spcPts val="900"/>
              </a:spcBef>
              <a:spcAft>
                <a:spcPts val="0"/>
              </a:spcAft>
              <a:buClr>
                <a:schemeClr val="dk1"/>
              </a:buClr>
              <a:buSzPts val="1100"/>
              <a:buFont typeface="Arial"/>
              <a:buNone/>
              <a:defRPr/>
            </a:pPr>
            <a:endParaRPr sz="1000">
              <a:solidFill>
                <a:schemeClr val="dk1"/>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A set of 17 global goals established by the UN in 2015, aimed at addressing various global challenges, including poverty, inequality, climate change, environmental degradation, peace and justice</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Blueprint to achieve a better and sustainable future for all </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SDG 13: Climate Action</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Target 13.1: Strengthen resilience and adaptive capacity to climate-related hazards</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Target 13.2: Integrate climate change measures into national policies and planning</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Other related goals:</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2: Zero hunger – droughts, floods, and changing seasons affect crop yields and food systems, adaptation enables food security in a changing climate</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3: Good health and well-being – climate change drives health threats, adaptation is key to protecting public health </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6: Clean water and sanitation – climate change alters rainfall patterns and water availability, adaptation ensures resilient water systems, and protects water security</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8: Decent work and economic growth – climate extremes can damage infrastructure, reduce labour productivity, and disrupt economic sectors, a stable climate underpins sustainable economic growth</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11: Sustainable cities and communities – urban areas face high exposure to heat, flooding, and infrastructure failure, climate adaptation ensures resilient and inclusive urban development</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15: Life on land – Climate change degrades ecosystems and biodiversity, nature-based solutions enhance biodiversity and resilience</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Additional (possible) benefits: reduces inequality (SDG10), strengthens partnerships (SDG17), improves education (SDG4)</a:t>
            </a:r>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731231084" name="Google Shape;309;g37f43429657_0_1293: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0874557" name="Google Shape;322;g37f43429657_0_139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https://www.ipcc.ch/ </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The Intergovernmental Panel on Climate Change (IPCC) is the world’s leading scientific body for assessing climate change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Established in 1988 by the United Nations Environment Programme (UNEP) and the World Meteorological Organization (WMO)</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Does not conduct its own research; it reviews and synthesizes thousands of scientific studies to provide governments with the most authoritative and up-to-date knowledge on climate change, its impacts, risks, and solutions.</a:t>
            </a:r>
            <a:endParaRPr sz="1000" b="0" i="0" u="none" strike="noStrike" cap="none">
              <a:solidFill>
                <a:schemeClr val="dk1"/>
              </a:solidFill>
              <a:latin typeface="Trebuchet MS"/>
              <a:ea typeface="Trebuchet MS"/>
              <a:cs typeface="Trebuchet MS"/>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b="0" i="0" u="none" strike="noStrike" cap="none">
                <a:solidFill>
                  <a:schemeClr val="dk1"/>
                </a:solidFill>
                <a:latin typeface="Trebuchet MS"/>
                <a:ea typeface="Trebuchet MS"/>
                <a:cs typeface="Trebuchet MS"/>
              </a:rPr>
              <a:t>The main activity of the IPCC is the preparation of reports assessing the state of knowledge of climate change (assessment reports, special reports, and methodology reports)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b="0" i="0" u="none" strike="noStrike" cap="none">
                <a:solidFill>
                  <a:schemeClr val="dk1"/>
                </a:solidFill>
                <a:latin typeface="Trebuchet MS"/>
                <a:ea typeface="Trebuchet MS"/>
                <a:cs typeface="Trebuchet MS"/>
              </a:rPr>
              <a:t>The IPCC also has a Task Force on National Greenhouse Gas Inventories, whose main objective is to develop and refine a methodology for the calculation and reporting of national greenhouse gas emissions and removals.</a:t>
            </a:r>
            <a:endParaRPr sz="14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Defines the scientific basis for adaptation  </a:t>
            </a:r>
            <a:r>
              <a:rPr lang="en-GB" sz="1200">
                <a:solidFill>
                  <a:srgbClr val="7F7F7F"/>
                </a:solidFill>
              </a:rPr>
              <a:t>Helps governments understand why and where adaptation is urgently needed</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Guides national and international adaptation policy  </a:t>
            </a:r>
            <a:r>
              <a:rPr lang="en-GB" sz="1200">
                <a:solidFill>
                  <a:srgbClr val="7F7F7F"/>
                </a:solidFill>
              </a:rPr>
              <a:t>Used for developing National Adaptation Policies (NAPs)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International agreements (like the Paris Agreement) rely heavily on IPCC science to set adaptation goals and track progress </a:t>
            </a:r>
            <a:endParaRPr/>
          </a:p>
          <a:p>
            <a:pPr marL="285750" lvl="0" indent="-285750" algn="l" rtl="0">
              <a:lnSpc>
                <a:spcPct val="105000"/>
              </a:lnSpc>
              <a:spcBef>
                <a:spcPts val="900"/>
              </a:spcBef>
              <a:spcAft>
                <a:spcPts val="0"/>
              </a:spcAft>
              <a:buClr>
                <a:schemeClr val="dk1"/>
              </a:buClr>
              <a:buSzPts val="1100"/>
              <a:buNone/>
              <a:defRPr/>
            </a:pPr>
            <a:endParaRPr sz="1200">
              <a:solidFill>
                <a:srgbClr val="7F7F7F"/>
              </a:solidFill>
            </a:endParaRPr>
          </a:p>
          <a:p>
            <a:pPr marL="0" marR="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894308478" name="Google Shape;323;g37f43429657_0_1398: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75183484" name="Google Shape;328;g37f43429657_0_149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https://unfccc.int/process-and-meetings/the-paris-agreement</a:t>
            </a:r>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5000"/>
              </a:lnSpc>
              <a:spcBef>
                <a:spcPts val="900"/>
              </a:spcBef>
              <a:spcAft>
                <a:spcPts val="0"/>
              </a:spcAft>
              <a:buClr>
                <a:schemeClr val="dk1"/>
              </a:buClr>
              <a:buSzPts val="1100"/>
              <a:buFont typeface="Trebuchet MS"/>
              <a:buNone/>
              <a:defRPr/>
            </a:pPr>
            <a:r>
              <a:rPr lang="en-GB" sz="1000">
                <a:solidFill>
                  <a:srgbClr val="7F7F7F"/>
                </a:solidFill>
              </a:rPr>
              <a:t>The Paris Agreement: </a:t>
            </a:r>
            <a:endParaRPr/>
          </a:p>
          <a:p>
            <a:pPr marL="17145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Legally binding international treaty on climate change </a:t>
            </a:r>
            <a:endParaRPr/>
          </a:p>
          <a:p>
            <a:pPr marL="17145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Adopted by 195 parties at the UN Climate Change Conference (COP21) in Paris on the12</a:t>
            </a:r>
            <a:r>
              <a:rPr lang="en-GB" sz="1000" baseline="30000">
                <a:solidFill>
                  <a:srgbClr val="7F7F7F"/>
                </a:solidFill>
              </a:rPr>
              <a:t>th</a:t>
            </a:r>
            <a:r>
              <a:rPr lang="en-GB" sz="1000">
                <a:solidFill>
                  <a:srgbClr val="7F7F7F"/>
                </a:solidFill>
              </a:rPr>
              <a:t> December 2015</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Overall goal: limit the global average temperature to well bellow 2°C above pre-industrial levels and pursue efforts to keep it under 1,5°C (recently it has been stressed the need to limit the global warming to 1,5°C by the end of this century) </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Countries submit their national climate action plans known as nationally determined contributions (NDCs) – each needs to have higher ambition than the previous one</a:t>
            </a:r>
            <a:endParaRPr/>
          </a:p>
          <a:p>
            <a:pPr marL="0" marR="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875751275" name="Google Shape;329;g37f43429657_0_1495: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7745017" name="Google Shape;334;g37f43429657_0_1592: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https://www.globalcovenantofmayors.org/what-is-our-mission/</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Encourages bottom-up adaptation aligned with global, national, and EU goals/agreements</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Helps mainstream adaptation into urban planning and budgeting</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 Strengthens local capacity to prepare for climate change</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Types of adaptation actions supported: green infrastructure, flood prevention, heatwave response, public awareness, and early warning systems</a:t>
            </a:r>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815201606" name="Google Shape;335;g37f43429657_0_1592: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55035574" name="Google Shape;341;g37f43429657_0_1690: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https://ec.europa.eu/stories/european-green-deal/ </a:t>
            </a:r>
            <a:endParaRPr/>
          </a:p>
        </p:txBody>
      </p:sp>
      <p:sp>
        <p:nvSpPr>
          <p:cNvPr id="2088748442" name="Google Shape;342;g37f43429657_0_1690: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73945008" name="Google Shape;348;g37f43429657_0_178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https://eur-lex.europa.eu/eli/reg/2021/1119/oj </a:t>
            </a:r>
            <a:endParaRPr/>
          </a:p>
          <a:p>
            <a:pPr marL="0" lvl="0" indent="0" algn="l" rtl="0">
              <a:lnSpc>
                <a:spcPct val="100000"/>
              </a:lnSpc>
              <a:spcBef>
                <a:spcPts val="0"/>
              </a:spcBef>
              <a:spcAft>
                <a:spcPts val="0"/>
              </a:spcAft>
              <a:buClr>
                <a:schemeClr val="dk1"/>
              </a:buClr>
              <a:buSzPts val="1400"/>
              <a:buFont typeface="Trebuchet MS"/>
              <a:buNone/>
              <a:defRPr/>
            </a:pPr>
            <a:r>
              <a:rPr lang="en-GB"/>
              <a:t>https://climate.ec.europa.eu/eu-action/european-climate-law_en</a:t>
            </a:r>
            <a:endParaRPr/>
          </a:p>
        </p:txBody>
      </p:sp>
      <p:sp>
        <p:nvSpPr>
          <p:cNvPr id="217700057" name="Google Shape;349;g37f43429657_0_1788: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34418842" name="Google Shape;354;g37f43429657_0_188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resources:https://climate.ec.europa.eu/eu-action/adaptation-climate-change/eu-adaptation-strategy_en </a:t>
            </a:r>
            <a:endParaRPr/>
          </a:p>
          <a:p>
            <a:pPr marL="0" lvl="0" indent="0" algn="l" rtl="0">
              <a:lnSpc>
                <a:spcPct val="100000"/>
              </a:lnSpc>
              <a:spcBef>
                <a:spcPts val="0"/>
              </a:spcBef>
              <a:spcAft>
                <a:spcPts val="0"/>
              </a:spcAft>
              <a:buClr>
                <a:schemeClr val="dk1"/>
              </a:buClr>
              <a:buSzPts val="1400"/>
              <a:buFont typeface="Trebuchet MS"/>
              <a:buNone/>
              <a:defRPr/>
            </a:pPr>
            <a:r>
              <a:rPr lang="en-GB"/>
              <a:t>https://climate-adapt.eea.europa.eu/en</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a:t>Smarter Adaptation: action must be informed by robust data and risk assessment tools that are available to all (enhancing Climate-ADAPT as the European platform for adaptation knowledge)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Faster adaptation: adaptation must be quicker and more comprehensive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More systemic adaptation: climate change will have impacts at all levels and across all sectors of the economy, so adaptation needs to be more systematic</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Stepping up international action for climate resilience: scaling up international finance, stronger global engagement, and exchanges on adaptation</a:t>
            </a:r>
            <a:endParaRPr/>
          </a:p>
        </p:txBody>
      </p:sp>
      <p:sp>
        <p:nvSpPr>
          <p:cNvPr id="1181596996" name="Google Shape;355;g37f43429657_0_1885: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70458448" name="Google Shape;362;g37f43429657_0_198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https://climate-pact.europa.eu/index_en</a:t>
            </a:r>
            <a:endParaRPr/>
          </a:p>
        </p:txBody>
      </p:sp>
      <p:sp>
        <p:nvSpPr>
          <p:cNvPr id="2143102258" name="Google Shape;363;g37f43429657_0_1984: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91442849" name="Google Shape;368;g37f43429657_0_2081: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https://unfccc.int/national-adaptation-plans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https://commission.europa.eu/energy-climate-change-environment/implementation-eu-countries/energy-and-climate-governance-and-reporting/national-energy-and-climate-plans_en</a:t>
            </a:r>
            <a:endParaRPr/>
          </a:p>
        </p:txBody>
      </p:sp>
      <p:sp>
        <p:nvSpPr>
          <p:cNvPr id="1360836282" name="Google Shape;369;g37f43429657_0_2081: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8234526" name="Google Shape;374;g37f43429657_0_217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https://iclei.org/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https://www.globalcovenantofmayors.org/what-is-our-mission/</a:t>
            </a:r>
            <a:endParaRPr/>
          </a:p>
        </p:txBody>
      </p:sp>
      <p:sp>
        <p:nvSpPr>
          <p:cNvPr id="514118535" name="Google Shape;375;g37f43429657_0_2178: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89969837" name="Google Shape;381;g37f43429657_0_2276: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https://iclei.org/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https://www.globalcovenantofmayors.org/what-is-our-mission/</a:t>
            </a:r>
            <a:endParaRPr/>
          </a:p>
        </p:txBody>
      </p:sp>
      <p:sp>
        <p:nvSpPr>
          <p:cNvPr id="435087971" name="Google Shape;382;g37f43429657_0_2276: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57657474" name="Google Shape;387;g37f43429657_0_2373: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https://static1.squarespace.com/static/5f082078d610926644d22e00/t/62b19d595f452d43febaa862/1655807334154/20121210+RAS+EN+lr+versie+4_compressed.pdf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https://www.urbanisten.nl/work/rotterdam-adaptation-strategy</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995883366" name="Google Shape;388;g37f43429657_0_2373: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71289473" name="Google Shape;397;g37f43429657_0_247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https://climatefit-heu.eu/wp-content/uploads/2024/07/03_Cloudburst-Management-Plan.pdf#:~:text=Copenhagen%20was%20hit%20by%20a%201000-year%20storm%20%28cloudburst%29,offshoot%20of%20the%20city%E2%80%99s%20Climate%20Adaptation%20Plan%20%282011%29</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https://www.asla.org/2016awards/171784.html </a:t>
            </a:r>
            <a:endParaRPr/>
          </a:p>
        </p:txBody>
      </p:sp>
      <p:sp>
        <p:nvSpPr>
          <p:cNvPr id="622919980" name="Google Shape;398;g37f43429657_0_2474: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20891218" name="Google Shape;413;g37f43429657_0_2573: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https://www.melbourne.vic.gov.au/climate-change-adaptation-strategy </a:t>
            </a:r>
            <a:endParaRPr/>
          </a:p>
          <a:p>
            <a:pPr marL="171450" lvl="0" indent="-8255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r>
              <a:rPr lang="en-GB"/>
              <a:t>Other good practices</a:t>
            </a:r>
            <a:endParaRPr/>
          </a:p>
        </p:txBody>
      </p:sp>
      <p:sp>
        <p:nvSpPr>
          <p:cNvPr id="1918975700" name="Google Shape;414;g37f43429657_0_2573: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3939318" name="Google Shape;421;g37f43429657_0_2672: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https://www.melbourne.vic.gov.au/climate-change-adaptation-strategy </a:t>
            </a:r>
            <a:endParaRPr/>
          </a:p>
          <a:p>
            <a:pPr marL="171450" lvl="0" indent="-8255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r>
              <a:rPr lang="en-GB"/>
              <a:t>Other good practices</a:t>
            </a:r>
            <a:endParaRPr/>
          </a:p>
        </p:txBody>
      </p:sp>
      <p:sp>
        <p:nvSpPr>
          <p:cNvPr id="2098892443" name="Google Shape;422;g37f43429657_0_2672: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6376236" name="Google Shape;429;g37f43429657_0_2771: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b="0"/>
              <a:t>Additional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https://www.oecd.org/en/publications/financing-green-urban-infrastructure_5k92p0c6j6r0-en.html</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https://documents.worldbank.org/en/publication/documents-reports/documentdetail/247041468340183358/green-infrastructure-finance-leading-initiatives-and-research</a:t>
            </a:r>
            <a:endParaRPr/>
          </a:p>
          <a:p>
            <a:pPr marL="171450" lvl="0" indent="-82550" algn="l" rtl="0">
              <a:lnSpc>
                <a:spcPct val="100000"/>
              </a:lnSpc>
              <a:spcBef>
                <a:spcPts val="0"/>
              </a:spcBef>
              <a:spcAft>
                <a:spcPts val="0"/>
              </a:spcAft>
              <a:buClr>
                <a:schemeClr val="dk1"/>
              </a:buClr>
              <a:buSzPts val="1400"/>
              <a:buFont typeface="Trebuchet MS"/>
              <a:buNone/>
              <a:defRPr/>
            </a:pPr>
            <a:endParaRPr b="1"/>
          </a:p>
          <a:p>
            <a:pPr marL="171450" lvl="0" indent="-171450" algn="l" rtl="0">
              <a:lnSpc>
                <a:spcPct val="100000"/>
              </a:lnSpc>
              <a:spcBef>
                <a:spcPts val="0"/>
              </a:spcBef>
              <a:spcAft>
                <a:spcPts val="0"/>
              </a:spcAft>
              <a:buClr>
                <a:schemeClr val="dk1"/>
              </a:buClr>
              <a:buSzPts val="1400"/>
              <a:buFont typeface="Trebuchet MS"/>
              <a:buChar char="-"/>
              <a:defRPr/>
            </a:pPr>
            <a:r>
              <a:rPr lang="en-GB" b="1"/>
              <a:t>Grants and subsidies - </a:t>
            </a:r>
            <a:r>
              <a:rPr lang="en-GB"/>
              <a:t>Direct funding for green projects, often from public agencies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Tax credits and deductions - </a:t>
            </a:r>
            <a:r>
              <a:rPr lang="en-GB"/>
              <a:t>Reduce taxes for implementing adaptation measures (e.g. stormwater systems)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Low-interest loans - </a:t>
            </a:r>
            <a:r>
              <a:rPr lang="en-GB"/>
              <a:t>Help finance infrastructure with long-term repayment plans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Insurance discounts - </a:t>
            </a:r>
            <a:r>
              <a:rPr lang="en-GB"/>
              <a:t>Lower premiums for buildings with flood/heat resilience features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Public-private partnerships (PPPs) - </a:t>
            </a:r>
            <a:r>
              <a:rPr lang="en-GB"/>
              <a:t>Joint investments in adaptation projects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Green bonds/climate bonds - </a:t>
            </a:r>
            <a:r>
              <a:rPr lang="en-GB"/>
              <a:t>Debt instruments to finance climate-resilient infrastructure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Market-based tools - </a:t>
            </a:r>
            <a:r>
              <a:rPr lang="en-GB"/>
              <a:t>Stormwater fees, development charges based on impervious surfaces</a:t>
            </a:r>
            <a:endParaRPr/>
          </a:p>
        </p:txBody>
      </p:sp>
      <p:sp>
        <p:nvSpPr>
          <p:cNvPr id="265801427" name="Google Shape;430;g37f43429657_0_2771: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359399007" name="Google Shape;15;p32"/>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57574755" name="Google Shape;16;p32"/>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1722924059" name="Google Shape;18;p33"/>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989311145" name="Google Shape;19;p33"/>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498439239" name="Google Shape;20;p33"/>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635277928" name="Google Shape;21;p33"/>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lang="en-GB"/>
              <a:t>‹#›</a:t>
            </a:fld>
            <a:endParaRPr/>
          </a:p>
        </p:txBody>
      </p:sp>
      <p:sp>
        <p:nvSpPr>
          <p:cNvPr id="41018813" name="Google Shape;22;p33"/>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553477393" name="Google Shape;24;p3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769987959" name="Google Shape;25;p3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8427801" name="Google Shape;26;p3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580702134" name="Google Shape;27;p3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74046790" name="Google Shape;28;p3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97711730" name="Google Shape;29;p3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3564783" name="Google Shape;30;p3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86539398" name="Google Shape;31;p3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867272051" name="Google Shape;32;p3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22644040" name="Google Shape;33;p3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28274881" name="Google Shape;34;p3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825234007" name="Google Shape;35;p34"/>
          <p:cNvGrpSpPr/>
          <p:nvPr/>
        </p:nvGrpSpPr>
        <p:grpSpPr bwMode="auto">
          <a:xfrm>
            <a:off x="-715024" y="1671219"/>
            <a:ext cx="4169925" cy="3905352"/>
            <a:chOff x="-586420" y="1648608"/>
            <a:chExt cx="4586919" cy="4295887"/>
          </a:xfrm>
        </p:grpSpPr>
        <p:sp>
          <p:nvSpPr>
            <p:cNvPr id="36" name="Google Shape;36;p3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3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3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082310164" name="Google Shape;39;p34" descr="Immagine che contiene testo, schermata, Carattere, logo&#10;&#10;Descrizione generata automaticamente"/>
          <p:cNvPicPr/>
          <p:nvPr/>
        </p:nvPicPr>
        <p:blipFill rotWithShape="1">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780539562" name="Google Shape;41;p35"/>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42922673" name="Google Shape;42;p35"/>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34092771" name="Google Shape;43;p35"/>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440140299" name="Google Shape;45;p3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434986356" name="Google Shape;46;p36"/>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74914620" name="Google Shape;47;p36"/>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15480807" name="Google Shape;48;p36"/>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343844803" name="Google Shape;50;p37"/>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091002696" name="Google Shape;51;p37"/>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315492254" name="Google Shape;53;p38"/>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082457244" name="Google Shape;54;p38"/>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431330871" name="Google Shape;55;p38"/>
          <p:cNvSpPr>
            <a:spLocks noGrp="1"/>
          </p:cNvSpPr>
          <p:nvPr>
            <p:ph type="pic" idx="2"/>
          </p:nvPr>
        </p:nvSpPr>
        <p:spPr bwMode="auto">
          <a:xfrm>
            <a:off x="4572000" y="0"/>
            <a:ext cx="4572000" cy="5143500"/>
          </a:xfrm>
          <a:prstGeom prst="rect">
            <a:avLst/>
          </a:prstGeom>
          <a:noFill/>
          <a:ln>
            <a:noFill/>
          </a:ln>
        </p:spPr>
      </p:sp>
      <p:sp>
        <p:nvSpPr>
          <p:cNvPr id="777492127" name="Google Shape;56;p38"/>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44471644" name="Google Shape;57;p38"/>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29809064" name="Google Shape;58;p38"/>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1749847025" name="Google Shape;60;p39"/>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553070366" name="Google Shape;61;p39"/>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982807272" name="Google Shape;62;p39"/>
          <p:cNvSpPr>
            <a:spLocks noGrp="1"/>
          </p:cNvSpPr>
          <p:nvPr>
            <p:ph type="pic" idx="2"/>
          </p:nvPr>
        </p:nvSpPr>
        <p:spPr bwMode="auto">
          <a:xfrm>
            <a:off x="0" y="-14748"/>
            <a:ext cx="4572000" cy="5143500"/>
          </a:xfrm>
          <a:prstGeom prst="rect">
            <a:avLst/>
          </a:prstGeom>
          <a:noFill/>
          <a:ln>
            <a:noFill/>
          </a:ln>
        </p:spPr>
      </p:sp>
      <p:sp>
        <p:nvSpPr>
          <p:cNvPr id="975565719" name="Google Shape;63;p39"/>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09191500" name="Google Shape;64;p39"/>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42234869" name="Google Shape;65;p39"/>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736485397" name="Google Shape;67;p40"/>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684091745" name="Google Shape;68;p40"/>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1380913" name="Google Shape;69;p40"/>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480823492" name="Google Shape;70;p40"/>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105514864" name="Google Shape;71;p40"/>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359451507" name="Google Shape;72;p40"/>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2033604727" name="Google Shape;73;p40"/>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148890103" name="Google Shape;75;p41"/>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49788140" name="Google Shape;76;p41"/>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81359409" name="Google Shape;77;p41"/>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41376290" name="Google Shape;78;p41"/>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98499186" name="Google Shape;79;p41"/>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84514679" name="Google Shape;80;p41"/>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881889059" name="Google Shape;81;p41"/>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844809310" name="Google Shape;82;p41"/>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344648603" name="Google Shape;83;p41"/>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1841325787" name="Google Shape;85;p42"/>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2135902450" name="Google Shape;86;p42"/>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046814201" name="Google Shape;87;p42"/>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73225463" name="Google Shape;88;p42"/>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62254401" name="Google Shape;89;p42"/>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96751921" name="Google Shape;90;p42"/>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92185128" name="Google Shape;91;p42"/>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1338895" name="Google Shape;92;p42"/>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86852666" name="Google Shape;93;p42"/>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366709328" name="Google Shape;94;p42"/>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1460012810" name="Google Shape;96;p43"/>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489471607" name="Google Shape;97;p43"/>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681299854" name="Google Shape;99;p44"/>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926692214" name="Google Shape;100;p44"/>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2131108221" name="Google Shape;107;g37f43429657_0_509"/>
          <p:cNvCxnSpPr/>
          <p:nvPr/>
        </p:nvCxnSpPr>
        <p:spPr bwMode="auto">
          <a:xfrm>
            <a:off x="4416983" y="3663950"/>
            <a:ext cx="0" cy="1505400"/>
          </a:xfrm>
          <a:prstGeom prst="straightConnector1">
            <a:avLst/>
          </a:prstGeom>
          <a:noFill/>
          <a:ln w="9525" cap="flat" cmpd="sng">
            <a:solidFill>
              <a:schemeClr val="lt2"/>
            </a:solidFill>
            <a:prstDash val="solid"/>
            <a:round/>
            <a:headEnd type="oval" w="med" len="med"/>
            <a:tailEnd type="none" w="sm" len="sm"/>
          </a:ln>
        </p:spPr>
      </p:cxnSp>
      <p:cxnSp>
        <p:nvCxnSpPr>
          <p:cNvPr id="1906189351" name="Google Shape;108;g37f43429657_0_509"/>
          <p:cNvCxnSpPr/>
          <p:nvPr/>
        </p:nvCxnSpPr>
        <p:spPr bwMode="auto">
          <a:xfrm>
            <a:off x="4419602" y="1483242"/>
            <a:ext cx="0" cy="1315800"/>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1183142206" name="Google Shape;110;g37f43429657_0_512"/>
          <p:cNvSpPr txBox="1">
            <a:spLocks noGrp="1"/>
          </p:cNvSpPr>
          <p:nvPr>
            <p:ph type="title"/>
          </p:nvPr>
        </p:nvSpPr>
        <p:spPr bwMode="auto">
          <a:xfrm>
            <a:off x="1657351" y="273844"/>
            <a:ext cx="6858000" cy="6750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822237633" name="Google Shape;111;g37f43429657_0_512"/>
          <p:cNvSpPr txBox="1">
            <a:spLocks noGrp="1"/>
          </p:cNvSpPr>
          <p:nvPr>
            <p:ph type="dt" idx="10"/>
          </p:nvPr>
        </p:nvSpPr>
        <p:spPr bwMode="auto">
          <a:xfrm>
            <a:off x="628650" y="4818459"/>
            <a:ext cx="2057400" cy="2739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593590336" name="Google Shape;112;g37f43429657_0_512"/>
          <p:cNvSpPr txBox="1">
            <a:spLocks noGrp="1"/>
          </p:cNvSpPr>
          <p:nvPr>
            <p:ph type="ftr" idx="11"/>
          </p:nvPr>
        </p:nvSpPr>
        <p:spPr bwMode="auto">
          <a:xfrm>
            <a:off x="3028950" y="4818459"/>
            <a:ext cx="3086100" cy="2739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573131781" name="Google Shape;113;g37f43429657_0_512"/>
          <p:cNvSpPr txBox="1">
            <a:spLocks noGrp="1"/>
          </p:cNvSpPr>
          <p:nvPr>
            <p:ph type="sldNum" idx="12"/>
          </p:nvPr>
        </p:nvSpPr>
        <p:spPr bwMode="auto">
          <a:xfrm>
            <a:off x="6457950"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lang="en-GB"/>
              <a:t>‹#›</a:t>
            </a:fld>
            <a:endParaRPr/>
          </a:p>
        </p:txBody>
      </p:sp>
      <p:sp>
        <p:nvSpPr>
          <p:cNvPr id="20006210" name="Google Shape;114;g37f43429657_0_512"/>
          <p:cNvSpPr txBox="1">
            <a:spLocks noGrp="1"/>
          </p:cNvSpPr>
          <p:nvPr>
            <p:ph type="body" idx="1"/>
          </p:nvPr>
        </p:nvSpPr>
        <p:spPr bwMode="auto">
          <a:xfrm>
            <a:off x="628650" y="1058692"/>
            <a:ext cx="7886700" cy="3759900"/>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1870374623" name="Google Shape;116;g37f43429657_0_518"/>
          <p:cNvSpPr/>
          <p:nvPr/>
        </p:nvSpPr>
        <p:spPr bwMode="auto">
          <a:xfrm>
            <a:off x="0" y="4141550"/>
            <a:ext cx="9144000" cy="9975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983207524" name="Google Shape;117;g37f43429657_0_518"/>
          <p:cNvSpPr txBox="1">
            <a:spLocks noGrp="1"/>
          </p:cNvSpPr>
          <p:nvPr>
            <p:ph type="body" idx="1"/>
          </p:nvPr>
        </p:nvSpPr>
        <p:spPr bwMode="auto">
          <a:xfrm>
            <a:off x="358775" y="1122934"/>
            <a:ext cx="6524700" cy="981000"/>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7973880" name="Google Shape;118;g37f43429657_0_518"/>
          <p:cNvSpPr/>
          <p:nvPr/>
        </p:nvSpPr>
        <p:spPr bwMode="auto">
          <a:xfrm rot="2654197">
            <a:off x="5682587" y="1643205"/>
            <a:ext cx="1775367"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04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4985537" name="Google Shape;119;g37f43429657_0_518"/>
          <p:cNvSpPr/>
          <p:nvPr/>
        </p:nvSpPr>
        <p:spPr bwMode="auto">
          <a:xfrm rot="2654193">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04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33298328" name="Google Shape;120;g37f43429657_0_518"/>
          <p:cNvSpPr/>
          <p:nvPr/>
        </p:nvSpPr>
        <p:spPr bwMode="auto">
          <a:xfrm rot="2654196">
            <a:off x="3661174" y="1663300"/>
            <a:ext cx="1821652" cy="1578514"/>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04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86092176" name="Google Shape;121;g37f43429657_0_518"/>
          <p:cNvSpPr/>
          <p:nvPr/>
        </p:nvSpPr>
        <p:spPr bwMode="auto">
          <a:xfrm rot="-8360999">
            <a:off x="6899820" y="2238847"/>
            <a:ext cx="1098874" cy="816416"/>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29497278" name="Google Shape;122;g37f43429657_0_518"/>
          <p:cNvSpPr/>
          <p:nvPr/>
        </p:nvSpPr>
        <p:spPr bwMode="auto">
          <a:xfrm rot="2654197">
            <a:off x="1796543" y="2757811"/>
            <a:ext cx="1411314" cy="1197054"/>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75358075" name="Google Shape;123;g37f43429657_0_518"/>
          <p:cNvSpPr/>
          <p:nvPr/>
        </p:nvSpPr>
        <p:spPr bwMode="auto">
          <a:xfrm rot="2654186">
            <a:off x="4906582" y="2127987"/>
            <a:ext cx="1435016" cy="2054096"/>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46365886" name="Google Shape;124;g37f43429657_0_518"/>
          <p:cNvSpPr/>
          <p:nvPr/>
        </p:nvSpPr>
        <p:spPr bwMode="auto">
          <a:xfrm rot="2654186">
            <a:off x="2548039" y="2509086"/>
            <a:ext cx="1054816"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791741049" name="Google Shape;125;g37f43429657_0_518"/>
          <p:cNvSpPr/>
          <p:nvPr/>
        </p:nvSpPr>
        <p:spPr bwMode="auto">
          <a:xfrm rot="2654191">
            <a:off x="6769925" y="1297757"/>
            <a:ext cx="811576" cy="961512"/>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04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38974196" name="Google Shape;126;g37f43429657_0_518"/>
          <p:cNvSpPr/>
          <p:nvPr/>
        </p:nvSpPr>
        <p:spPr bwMode="auto">
          <a:xfrm rot="9190015">
            <a:off x="3887684" y="3559732"/>
            <a:ext cx="1368635" cy="1185964"/>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057941531" name="Google Shape;127;g37f43429657_0_518"/>
          <p:cNvGrpSpPr/>
          <p:nvPr/>
        </p:nvGrpSpPr>
        <p:grpSpPr bwMode="auto">
          <a:xfrm>
            <a:off x="-715028" y="1671233"/>
            <a:ext cx="4169964" cy="3905398"/>
            <a:chOff x="-586418" y="1648608"/>
            <a:chExt cx="4586915" cy="4295895"/>
          </a:xfrm>
        </p:grpSpPr>
        <p:sp>
          <p:nvSpPr>
            <p:cNvPr id="128" name="Google Shape;128;g37f43429657_0_518"/>
            <p:cNvSpPr/>
            <p:nvPr/>
          </p:nvSpPr>
          <p:spPr bwMode="auto">
            <a:xfrm rot="2654193">
              <a:off x="-333966" y="3455481"/>
              <a:ext cx="2264055" cy="1643931"/>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29" name="Google Shape;129;g37f43429657_0_518"/>
            <p:cNvSpPr/>
            <p:nvPr/>
          </p:nvSpPr>
          <p:spPr bwMode="auto">
            <a:xfrm rot="2654194">
              <a:off x="-31980" y="1854504"/>
              <a:ext cx="1138470" cy="1348796"/>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0" name="Google Shape;130;g37f43429657_0_518"/>
            <p:cNvSpPr/>
            <p:nvPr/>
          </p:nvSpPr>
          <p:spPr bwMode="auto">
            <a:xfrm rot="2654198">
              <a:off x="263866" y="2526577"/>
              <a:ext cx="3276481" cy="2650856"/>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285681402" name="Google Shape;131;g37f43429657_0_518" descr="Immagine che contiene testo, schermata, Carattere, logo&#10;&#10;Descrizione generata automaticamente"/>
          <p:cNvPicPr/>
          <p:nvPr/>
        </p:nvPicPr>
        <p:blipFill rotWithShape="1">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1606026510" name="Google Shape;133;g37f43429657_0_535"/>
          <p:cNvSpPr txBox="1">
            <a:spLocks noGrp="1"/>
          </p:cNvSpPr>
          <p:nvPr>
            <p:ph type="title"/>
          </p:nvPr>
        </p:nvSpPr>
        <p:spPr bwMode="auto">
          <a:xfrm>
            <a:off x="-4761" y="175419"/>
            <a:ext cx="6597000" cy="514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84744265" name="Google Shape;134;g37f43429657_0_535"/>
          <p:cNvSpPr txBox="1">
            <a:spLocks noGrp="1"/>
          </p:cNvSpPr>
          <p:nvPr>
            <p:ph type="body" idx="1"/>
          </p:nvPr>
        </p:nvSpPr>
        <p:spPr bwMode="auto">
          <a:xfrm>
            <a:off x="296864" y="1698551"/>
            <a:ext cx="8562900" cy="2408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19333637" name="Google Shape;135;g37f43429657_0_535"/>
          <p:cNvSpPr txBox="1">
            <a:spLocks noGrp="1"/>
          </p:cNvSpPr>
          <p:nvPr>
            <p:ph type="body" idx="2"/>
          </p:nvPr>
        </p:nvSpPr>
        <p:spPr bwMode="auto">
          <a:xfrm>
            <a:off x="296864" y="1001413"/>
            <a:ext cx="8562900" cy="563100"/>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337142968" name="Google Shape;137;g37f43429657_0_539"/>
          <p:cNvSpPr txBox="1">
            <a:spLocks noGrp="1"/>
          </p:cNvSpPr>
          <p:nvPr>
            <p:ph type="title"/>
          </p:nvPr>
        </p:nvSpPr>
        <p:spPr bwMode="auto">
          <a:xfrm>
            <a:off x="-4761" y="175419"/>
            <a:ext cx="6597000" cy="514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335789776" name="Google Shape;138;g37f43429657_0_539"/>
          <p:cNvSpPr txBox="1">
            <a:spLocks noGrp="1"/>
          </p:cNvSpPr>
          <p:nvPr>
            <p:ph type="body" idx="1"/>
          </p:nvPr>
        </p:nvSpPr>
        <p:spPr bwMode="auto">
          <a:xfrm>
            <a:off x="296864" y="1698551"/>
            <a:ext cx="4140000" cy="2408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45722232" name="Google Shape;139;g37f43429657_0_539"/>
          <p:cNvSpPr txBox="1">
            <a:spLocks noGrp="1"/>
          </p:cNvSpPr>
          <p:nvPr>
            <p:ph type="body" idx="2"/>
          </p:nvPr>
        </p:nvSpPr>
        <p:spPr bwMode="auto">
          <a:xfrm>
            <a:off x="296865" y="1001413"/>
            <a:ext cx="8434200" cy="563100"/>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62209992" name="Google Shape;140;g37f43429657_0_539"/>
          <p:cNvSpPr txBox="1">
            <a:spLocks noGrp="1"/>
          </p:cNvSpPr>
          <p:nvPr>
            <p:ph type="body" idx="3"/>
          </p:nvPr>
        </p:nvSpPr>
        <p:spPr bwMode="auto">
          <a:xfrm>
            <a:off x="4591050" y="1682602"/>
            <a:ext cx="4140000" cy="2408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1444527759" name="Google Shape;142;g37f43429657_0_544"/>
          <p:cNvSpPr txBox="1">
            <a:spLocks noGrp="1"/>
          </p:cNvSpPr>
          <p:nvPr>
            <p:ph type="title"/>
          </p:nvPr>
        </p:nvSpPr>
        <p:spPr bwMode="auto">
          <a:xfrm>
            <a:off x="-4762" y="175419"/>
            <a:ext cx="6607500" cy="514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472912357" name="Google Shape;143;g37f43429657_0_544"/>
          <p:cNvSpPr txBox="1">
            <a:spLocks noGrp="1"/>
          </p:cNvSpPr>
          <p:nvPr>
            <p:ph type="body" idx="1"/>
          </p:nvPr>
        </p:nvSpPr>
        <p:spPr bwMode="auto">
          <a:xfrm>
            <a:off x="296864" y="980854"/>
            <a:ext cx="8562900" cy="312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1711689462" name="Google Shape;145;g37f43429657_0_547"/>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743902931" name="Google Shape;146;g37f43429657_0_547"/>
          <p:cNvCxnSpPr/>
          <p:nvPr/>
        </p:nvCxnSpPr>
        <p:spPr bwMode="auto">
          <a:xfrm>
            <a:off x="1704338" y="2804733"/>
            <a:ext cx="1203599" cy="0"/>
          </a:xfrm>
          <a:prstGeom prst="straightConnector1">
            <a:avLst/>
          </a:prstGeom>
          <a:noFill/>
          <a:ln w="9525" cap="flat" cmpd="sng">
            <a:solidFill>
              <a:schemeClr val="lt1"/>
            </a:solidFill>
            <a:prstDash val="solid"/>
            <a:round/>
            <a:headEnd type="none" w="sm" len="sm"/>
            <a:tailEnd type="none" w="sm" len="sm"/>
          </a:ln>
        </p:spPr>
      </p:cxnSp>
      <p:sp>
        <p:nvSpPr>
          <p:cNvPr id="527158649" name="Google Shape;147;g37f43429657_0_547"/>
          <p:cNvSpPr>
            <a:spLocks noGrp="1"/>
          </p:cNvSpPr>
          <p:nvPr>
            <p:ph type="pic" idx="2"/>
          </p:nvPr>
        </p:nvSpPr>
        <p:spPr bwMode="auto">
          <a:xfrm>
            <a:off x="4572000" y="0"/>
            <a:ext cx="4572000" cy="5143500"/>
          </a:xfrm>
          <a:prstGeom prst="rect">
            <a:avLst/>
          </a:prstGeom>
          <a:noFill/>
          <a:ln>
            <a:noFill/>
          </a:ln>
        </p:spPr>
      </p:sp>
      <p:sp>
        <p:nvSpPr>
          <p:cNvPr id="1611082346" name="Google Shape;148;g37f43429657_0_547"/>
          <p:cNvSpPr txBox="1">
            <a:spLocks noGrp="1"/>
          </p:cNvSpPr>
          <p:nvPr>
            <p:ph type="body" idx="1"/>
          </p:nvPr>
        </p:nvSpPr>
        <p:spPr bwMode="auto">
          <a:xfrm>
            <a:off x="659040" y="670256"/>
            <a:ext cx="3294000" cy="1935300"/>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01776368" name="Google Shape;149;g37f43429657_0_547"/>
          <p:cNvSpPr txBox="1">
            <a:spLocks noGrp="1"/>
          </p:cNvSpPr>
          <p:nvPr>
            <p:ph type="body" idx="3"/>
          </p:nvPr>
        </p:nvSpPr>
        <p:spPr bwMode="auto">
          <a:xfrm>
            <a:off x="659040" y="2880032"/>
            <a:ext cx="3294000" cy="843000"/>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40531256" name="Google Shape;150;g37f43429657_0_547"/>
          <p:cNvSpPr txBox="1">
            <a:spLocks noGrp="1"/>
          </p:cNvSpPr>
          <p:nvPr>
            <p:ph type="body" idx="4"/>
          </p:nvPr>
        </p:nvSpPr>
        <p:spPr bwMode="auto">
          <a:xfrm>
            <a:off x="5617933" y="4808762"/>
            <a:ext cx="3600600" cy="294000"/>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1008887582" name="Google Shape;152;g37f43429657_0_554"/>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261071469" name="Google Shape;153;g37f43429657_0_554"/>
          <p:cNvCxnSpPr/>
          <p:nvPr/>
        </p:nvCxnSpPr>
        <p:spPr bwMode="auto">
          <a:xfrm>
            <a:off x="6276338" y="2804733"/>
            <a:ext cx="1203599" cy="0"/>
          </a:xfrm>
          <a:prstGeom prst="straightConnector1">
            <a:avLst/>
          </a:prstGeom>
          <a:noFill/>
          <a:ln w="9525" cap="flat" cmpd="sng">
            <a:solidFill>
              <a:schemeClr val="lt1"/>
            </a:solidFill>
            <a:prstDash val="solid"/>
            <a:round/>
            <a:headEnd type="none" w="sm" len="sm"/>
            <a:tailEnd type="none" w="sm" len="sm"/>
          </a:ln>
        </p:spPr>
      </p:cxnSp>
      <p:sp>
        <p:nvSpPr>
          <p:cNvPr id="1910434988" name="Google Shape;154;g37f43429657_0_554"/>
          <p:cNvSpPr>
            <a:spLocks noGrp="1"/>
          </p:cNvSpPr>
          <p:nvPr>
            <p:ph type="pic" idx="2"/>
          </p:nvPr>
        </p:nvSpPr>
        <p:spPr bwMode="auto">
          <a:xfrm>
            <a:off x="0" y="-14748"/>
            <a:ext cx="4572000" cy="5143500"/>
          </a:xfrm>
          <a:prstGeom prst="rect">
            <a:avLst/>
          </a:prstGeom>
          <a:noFill/>
          <a:ln>
            <a:noFill/>
          </a:ln>
        </p:spPr>
      </p:sp>
      <p:sp>
        <p:nvSpPr>
          <p:cNvPr id="2061035167" name="Google Shape;155;g37f43429657_0_554"/>
          <p:cNvSpPr txBox="1">
            <a:spLocks noGrp="1"/>
          </p:cNvSpPr>
          <p:nvPr>
            <p:ph type="body" idx="1"/>
          </p:nvPr>
        </p:nvSpPr>
        <p:spPr bwMode="auto">
          <a:xfrm>
            <a:off x="5210968" y="670256"/>
            <a:ext cx="3294000" cy="1935300"/>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41040287" name="Google Shape;156;g37f43429657_0_554"/>
          <p:cNvSpPr txBox="1">
            <a:spLocks noGrp="1"/>
          </p:cNvSpPr>
          <p:nvPr>
            <p:ph type="body" idx="3"/>
          </p:nvPr>
        </p:nvSpPr>
        <p:spPr bwMode="auto">
          <a:xfrm>
            <a:off x="5210968" y="2880032"/>
            <a:ext cx="3294000" cy="843000"/>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0699802" name="Google Shape;157;g37f43429657_0_554"/>
          <p:cNvSpPr txBox="1">
            <a:spLocks noGrp="1"/>
          </p:cNvSpPr>
          <p:nvPr>
            <p:ph type="body" idx="4"/>
          </p:nvPr>
        </p:nvSpPr>
        <p:spPr bwMode="auto">
          <a:xfrm>
            <a:off x="-72574" y="4800595"/>
            <a:ext cx="3600600" cy="294000"/>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864732280" name="Google Shape;159;g37f43429657_0_561"/>
          <p:cNvCxnSpPr/>
          <p:nvPr/>
        </p:nvCxnSpPr>
        <p:spPr bwMode="auto">
          <a:xfrm>
            <a:off x="4419602" y="1033123"/>
            <a:ext cx="0" cy="358800"/>
          </a:xfrm>
          <a:prstGeom prst="straightConnector1">
            <a:avLst/>
          </a:prstGeom>
          <a:noFill/>
          <a:ln w="9525" cap="flat" cmpd="sng">
            <a:solidFill>
              <a:schemeClr val="lt2"/>
            </a:solidFill>
            <a:prstDash val="solid"/>
            <a:round/>
            <a:headEnd type="oval" w="med" len="med"/>
            <a:tailEnd type="oval" w="med" len="med"/>
          </a:ln>
        </p:spPr>
      </p:cxnSp>
      <p:cxnSp>
        <p:nvCxnSpPr>
          <p:cNvPr id="1913169060" name="Google Shape;160;g37f43429657_0_561"/>
          <p:cNvCxnSpPr/>
          <p:nvPr/>
        </p:nvCxnSpPr>
        <p:spPr bwMode="auto">
          <a:xfrm>
            <a:off x="4417814" y="1778759"/>
            <a:ext cx="0" cy="358800"/>
          </a:xfrm>
          <a:prstGeom prst="straightConnector1">
            <a:avLst/>
          </a:prstGeom>
          <a:noFill/>
          <a:ln w="9525" cap="flat" cmpd="sng">
            <a:solidFill>
              <a:schemeClr val="lt2"/>
            </a:solidFill>
            <a:prstDash val="solid"/>
            <a:round/>
            <a:headEnd type="oval" w="med" len="med"/>
            <a:tailEnd type="oval" w="med" len="med"/>
          </a:ln>
        </p:spPr>
      </p:cxnSp>
      <p:cxnSp>
        <p:nvCxnSpPr>
          <p:cNvPr id="1159326843" name="Google Shape;161;g37f43429657_0_561"/>
          <p:cNvCxnSpPr/>
          <p:nvPr/>
        </p:nvCxnSpPr>
        <p:spPr bwMode="auto">
          <a:xfrm>
            <a:off x="4417814" y="2524395"/>
            <a:ext cx="0" cy="358800"/>
          </a:xfrm>
          <a:prstGeom prst="straightConnector1">
            <a:avLst/>
          </a:prstGeom>
          <a:noFill/>
          <a:ln w="9525" cap="flat" cmpd="sng">
            <a:solidFill>
              <a:schemeClr val="lt2"/>
            </a:solidFill>
            <a:prstDash val="solid"/>
            <a:round/>
            <a:headEnd type="oval" w="med" len="med"/>
            <a:tailEnd type="oval" w="med" len="med"/>
          </a:ln>
        </p:spPr>
      </p:cxnSp>
      <p:cxnSp>
        <p:nvCxnSpPr>
          <p:cNvPr id="508284639" name="Google Shape;162;g37f43429657_0_561"/>
          <p:cNvCxnSpPr/>
          <p:nvPr/>
        </p:nvCxnSpPr>
        <p:spPr bwMode="auto">
          <a:xfrm>
            <a:off x="4417816" y="4015665"/>
            <a:ext cx="0" cy="484800"/>
          </a:xfrm>
          <a:prstGeom prst="straightConnector1">
            <a:avLst/>
          </a:prstGeom>
          <a:noFill/>
          <a:ln w="9525" cap="flat" cmpd="sng">
            <a:solidFill>
              <a:schemeClr val="lt2"/>
            </a:solidFill>
            <a:prstDash val="solid"/>
            <a:round/>
            <a:headEnd type="oval" w="med" len="med"/>
            <a:tailEnd type="oval" w="med" len="med"/>
          </a:ln>
        </p:spPr>
      </p:cxnSp>
      <p:cxnSp>
        <p:nvCxnSpPr>
          <p:cNvPr id="161589756" name="Google Shape;163;g37f43429657_0_561"/>
          <p:cNvCxnSpPr/>
          <p:nvPr/>
        </p:nvCxnSpPr>
        <p:spPr bwMode="auto">
          <a:xfrm>
            <a:off x="4417814" y="3270030"/>
            <a:ext cx="0" cy="358800"/>
          </a:xfrm>
          <a:prstGeom prst="straightConnector1">
            <a:avLst/>
          </a:prstGeom>
          <a:noFill/>
          <a:ln w="9525" cap="flat" cmpd="sng">
            <a:solidFill>
              <a:schemeClr val="lt2"/>
            </a:solidFill>
            <a:prstDash val="solid"/>
            <a:round/>
            <a:headEnd type="oval" w="med" len="med"/>
            <a:tailEnd type="oval" w="med" len="med"/>
          </a:ln>
        </p:spPr>
      </p:cxnSp>
      <p:sp>
        <p:nvSpPr>
          <p:cNvPr id="262749794" name="Google Shape;164;g37f43429657_0_561"/>
          <p:cNvSpPr txBox="1">
            <a:spLocks noGrp="1"/>
          </p:cNvSpPr>
          <p:nvPr>
            <p:ph type="sldNum" idx="12"/>
          </p:nvPr>
        </p:nvSpPr>
        <p:spPr bwMode="auto">
          <a:xfrm>
            <a:off x="8435759" y="4767263"/>
            <a:ext cx="502200" cy="2745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230740426" name="Google Shape;165;g37f43429657_0_561"/>
          <p:cNvSpPr/>
          <p:nvPr/>
        </p:nvSpPr>
        <p:spPr bwMode="auto">
          <a:xfrm rot="-2175150">
            <a:off x="4082177"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462611784" name="Google Shape;167;g37f43429657_0_569"/>
          <p:cNvSpPr txBox="1">
            <a:spLocks noGrp="1"/>
          </p:cNvSpPr>
          <p:nvPr>
            <p:ph type="body" idx="1"/>
          </p:nvPr>
        </p:nvSpPr>
        <p:spPr bwMode="auto">
          <a:xfrm>
            <a:off x="4603038" y="3899999"/>
            <a:ext cx="3924300" cy="1095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22891053" name="Google Shape;168;g37f43429657_0_569"/>
          <p:cNvSpPr txBox="1">
            <a:spLocks noGrp="1"/>
          </p:cNvSpPr>
          <p:nvPr>
            <p:ph type="body" idx="2"/>
          </p:nvPr>
        </p:nvSpPr>
        <p:spPr bwMode="auto">
          <a:xfrm>
            <a:off x="4603038" y="3270023"/>
            <a:ext cx="3924300" cy="563100"/>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33774522" name="Google Shape;169;g37f43429657_0_569"/>
          <p:cNvSpPr txBox="1">
            <a:spLocks noGrp="1"/>
          </p:cNvSpPr>
          <p:nvPr>
            <p:ph type="body" idx="3"/>
          </p:nvPr>
        </p:nvSpPr>
        <p:spPr bwMode="auto">
          <a:xfrm>
            <a:off x="4603038" y="1703147"/>
            <a:ext cx="3924300" cy="1095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43924282" name="Google Shape;170;g37f43429657_0_569"/>
          <p:cNvSpPr txBox="1">
            <a:spLocks noGrp="1"/>
          </p:cNvSpPr>
          <p:nvPr>
            <p:ph type="body" idx="4"/>
          </p:nvPr>
        </p:nvSpPr>
        <p:spPr bwMode="auto">
          <a:xfrm>
            <a:off x="4603038" y="1073171"/>
            <a:ext cx="3924300" cy="563100"/>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06118933" name="Google Shape;171;g37f43429657_0_569"/>
          <p:cNvSpPr txBox="1">
            <a:spLocks noGrp="1"/>
          </p:cNvSpPr>
          <p:nvPr>
            <p:ph type="body" idx="5"/>
          </p:nvPr>
        </p:nvSpPr>
        <p:spPr bwMode="auto">
          <a:xfrm>
            <a:off x="306657" y="3067969"/>
            <a:ext cx="3924300" cy="1095900"/>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03281939" name="Google Shape;172;g37f43429657_0_569"/>
          <p:cNvSpPr txBox="1">
            <a:spLocks noGrp="1"/>
          </p:cNvSpPr>
          <p:nvPr>
            <p:ph type="body" idx="6"/>
          </p:nvPr>
        </p:nvSpPr>
        <p:spPr bwMode="auto">
          <a:xfrm>
            <a:off x="306658" y="2437993"/>
            <a:ext cx="3924300" cy="563100"/>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62338169" name="Google Shape;173;g37f43429657_0_569"/>
          <p:cNvCxnSpPr/>
          <p:nvPr/>
        </p:nvCxnSpPr>
        <p:spPr bwMode="auto">
          <a:xfrm>
            <a:off x="4409888" y="3657600"/>
            <a:ext cx="0" cy="1022100"/>
          </a:xfrm>
          <a:prstGeom prst="straightConnector1">
            <a:avLst/>
          </a:prstGeom>
          <a:noFill/>
          <a:ln w="9525" cap="flat" cmpd="sng">
            <a:solidFill>
              <a:schemeClr val="lt2"/>
            </a:solidFill>
            <a:prstDash val="solid"/>
            <a:round/>
            <a:headEnd type="oval" w="med" len="med"/>
            <a:tailEnd type="none" w="sm" len="sm"/>
          </a:ln>
        </p:spPr>
      </p:cxnSp>
      <p:cxnSp>
        <p:nvCxnSpPr>
          <p:cNvPr id="84227994" name="Google Shape;174;g37f43429657_0_569"/>
          <p:cNvCxnSpPr/>
          <p:nvPr/>
        </p:nvCxnSpPr>
        <p:spPr bwMode="auto">
          <a:xfrm flipH="1">
            <a:off x="4416901" y="-790835"/>
            <a:ext cx="2700" cy="1636200"/>
          </a:xfrm>
          <a:prstGeom prst="straightConnector1">
            <a:avLst/>
          </a:prstGeom>
          <a:noFill/>
          <a:ln w="9525" cap="flat" cmpd="sng">
            <a:solidFill>
              <a:schemeClr val="lt2"/>
            </a:solidFill>
            <a:prstDash val="solid"/>
            <a:round/>
            <a:headEnd type="oval" w="med" len="med"/>
            <a:tailEnd type="oval" w="med" len="med"/>
          </a:ln>
        </p:spPr>
      </p:cxnSp>
      <p:cxnSp>
        <p:nvCxnSpPr>
          <p:cNvPr id="2072488371" name="Google Shape;175;g37f43429657_0_569"/>
          <p:cNvCxnSpPr/>
          <p:nvPr/>
        </p:nvCxnSpPr>
        <p:spPr bwMode="auto">
          <a:xfrm>
            <a:off x="4409888" y="1387096"/>
            <a:ext cx="0" cy="1781700"/>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634938680" name="Google Shape;177;g37f43429657_0_579"/>
          <p:cNvCxnSpPr/>
          <p:nvPr/>
        </p:nvCxnSpPr>
        <p:spPr bwMode="auto">
          <a:xfrm flipH="1">
            <a:off x="4409783" y="3091039"/>
            <a:ext cx="7200" cy="1588800"/>
          </a:xfrm>
          <a:prstGeom prst="straightConnector1">
            <a:avLst/>
          </a:prstGeom>
          <a:noFill/>
          <a:ln w="9525" cap="flat" cmpd="sng">
            <a:solidFill>
              <a:schemeClr val="lt2"/>
            </a:solidFill>
            <a:prstDash val="solid"/>
            <a:round/>
            <a:headEnd type="oval" w="med" len="med"/>
            <a:tailEnd type="none" w="sm" len="sm"/>
          </a:ln>
        </p:spPr>
      </p:cxnSp>
      <p:cxnSp>
        <p:nvCxnSpPr>
          <p:cNvPr id="1344455110" name="Google Shape;178;g37f43429657_0_579"/>
          <p:cNvCxnSpPr/>
          <p:nvPr/>
        </p:nvCxnSpPr>
        <p:spPr bwMode="auto">
          <a:xfrm flipH="1">
            <a:off x="4416901" y="-790835"/>
            <a:ext cx="2700" cy="1636200"/>
          </a:xfrm>
          <a:prstGeom prst="straightConnector1">
            <a:avLst/>
          </a:prstGeom>
          <a:noFill/>
          <a:ln w="9525" cap="flat" cmpd="sng">
            <a:solidFill>
              <a:schemeClr val="lt2"/>
            </a:solidFill>
            <a:prstDash val="solid"/>
            <a:round/>
            <a:headEnd type="oval" w="med" len="med"/>
            <a:tailEnd type="oval" w="med" len="med"/>
          </a:ln>
        </p:spPr>
      </p:cxnSp>
      <p:sp>
        <p:nvSpPr>
          <p:cNvPr id="50820940" name="Google Shape;179;g37f43429657_0_579"/>
          <p:cNvSpPr txBox="1">
            <a:spLocks noGrp="1"/>
          </p:cNvSpPr>
          <p:nvPr>
            <p:ph type="body" idx="1"/>
          </p:nvPr>
        </p:nvSpPr>
        <p:spPr bwMode="auto">
          <a:xfrm>
            <a:off x="4603038" y="3262019"/>
            <a:ext cx="3924300" cy="1095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22640168" name="Google Shape;180;g37f43429657_0_579"/>
          <p:cNvSpPr txBox="1">
            <a:spLocks noGrp="1"/>
          </p:cNvSpPr>
          <p:nvPr>
            <p:ph type="body" idx="2"/>
          </p:nvPr>
        </p:nvSpPr>
        <p:spPr bwMode="auto">
          <a:xfrm>
            <a:off x="4603038" y="2632043"/>
            <a:ext cx="3924300" cy="563100"/>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40282944" name="Google Shape;181;g37f43429657_0_579"/>
          <p:cNvSpPr txBox="1">
            <a:spLocks noGrp="1"/>
          </p:cNvSpPr>
          <p:nvPr>
            <p:ph type="body" idx="3"/>
          </p:nvPr>
        </p:nvSpPr>
        <p:spPr bwMode="auto">
          <a:xfrm>
            <a:off x="4603038" y="1065167"/>
            <a:ext cx="3924300" cy="1095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87933487" name="Google Shape;182;g37f43429657_0_579"/>
          <p:cNvSpPr txBox="1">
            <a:spLocks noGrp="1"/>
          </p:cNvSpPr>
          <p:nvPr>
            <p:ph type="body" idx="4"/>
          </p:nvPr>
        </p:nvSpPr>
        <p:spPr bwMode="auto">
          <a:xfrm>
            <a:off x="4603038" y="435191"/>
            <a:ext cx="3924300" cy="563100"/>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78714891" name="Google Shape;183;g37f43429657_0_579"/>
          <p:cNvSpPr txBox="1">
            <a:spLocks noGrp="1"/>
          </p:cNvSpPr>
          <p:nvPr>
            <p:ph type="body" idx="5"/>
          </p:nvPr>
        </p:nvSpPr>
        <p:spPr bwMode="auto">
          <a:xfrm>
            <a:off x="306657" y="2429989"/>
            <a:ext cx="3924300" cy="1095900"/>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44023593" name="Google Shape;184;g37f43429657_0_579"/>
          <p:cNvSpPr txBox="1">
            <a:spLocks noGrp="1"/>
          </p:cNvSpPr>
          <p:nvPr>
            <p:ph type="body" idx="6"/>
          </p:nvPr>
        </p:nvSpPr>
        <p:spPr bwMode="auto">
          <a:xfrm>
            <a:off x="306658" y="1800013"/>
            <a:ext cx="3924300" cy="563100"/>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958455908" name="Google Shape;185;g37f43429657_0_579"/>
          <p:cNvCxnSpPr/>
          <p:nvPr/>
        </p:nvCxnSpPr>
        <p:spPr bwMode="auto">
          <a:xfrm>
            <a:off x="4409888" y="1387096"/>
            <a:ext cx="0" cy="1360800"/>
          </a:xfrm>
          <a:prstGeom prst="straightConnector1">
            <a:avLst/>
          </a:prstGeom>
          <a:noFill/>
          <a:ln w="9525" cap="flat" cmpd="sng">
            <a:solidFill>
              <a:schemeClr val="lt2"/>
            </a:solidFill>
            <a:prstDash val="solid"/>
            <a:round/>
            <a:headEnd type="oval" w="med" len="med"/>
            <a:tailEnd type="none" w="sm" len="sm"/>
          </a:ln>
        </p:spPr>
      </p:cxnSp>
      <p:sp>
        <p:nvSpPr>
          <p:cNvPr id="1456015136" name="Google Shape;186;g37f43429657_0_579"/>
          <p:cNvSpPr/>
          <p:nvPr/>
        </p:nvSpPr>
        <p:spPr bwMode="auto">
          <a:xfrm rot="-2175150">
            <a:off x="4075827"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2094930933" name="Google Shape;188;g37f43429657_0_590"/>
          <p:cNvSpPr/>
          <p:nvPr/>
        </p:nvSpPr>
        <p:spPr bwMode="auto">
          <a:xfrm>
            <a:off x="8082643" y="3788229"/>
            <a:ext cx="1632900" cy="1494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414933141" name="Google Shape;189;g37f43429657_0_590"/>
          <p:cNvSpPr txBox="1">
            <a:spLocks noGrp="1"/>
          </p:cNvSpPr>
          <p:nvPr>
            <p:ph type="title"/>
          </p:nvPr>
        </p:nvSpPr>
        <p:spPr bwMode="auto">
          <a:xfrm>
            <a:off x="-4761" y="175419"/>
            <a:ext cx="6597000" cy="5145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299254689" name="Google Shape;191;g37f43429657_0_593"/>
          <p:cNvSpPr/>
          <p:nvPr/>
        </p:nvSpPr>
        <p:spPr bwMode="auto">
          <a:xfrm>
            <a:off x="8082643" y="3788229"/>
            <a:ext cx="1632900" cy="1494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50515759" name="Google Shape;192;g37f43429657_0_593"/>
          <p:cNvSpPr/>
          <p:nvPr/>
        </p:nvSpPr>
        <p:spPr bwMode="auto">
          <a:xfrm>
            <a:off x="8357616" y="4681728"/>
            <a:ext cx="457200" cy="21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_rels/slideMaster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 Id="rId11" Type="http://schemas.openxmlformats.org/officeDocument/2006/relationships/slideLayout" Target="../slideLayouts/slideLayout24.xml"/><Relationship Id="rId12" Type="http://schemas.openxmlformats.org/officeDocument/2006/relationships/slideLayout" Target="../slideLayouts/slideLayout25.xml"/><Relationship Id="rId13" Type="http://schemas.openxmlformats.org/officeDocument/2006/relationships/slideLayout" Target="../slideLayouts/slideLayout2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1349218374" name="Google Shape;10;p31"/>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65864923" name="Google Shape;11;p31"/>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710477797" name="Google Shape;12;p31"/>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717915243" name="Google Shape;13;p31"/>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1675058042" name="Google Shape;102;g37f43429657_0_504"/>
          <p:cNvSpPr/>
          <p:nvPr/>
        </p:nvSpPr>
        <p:spPr bwMode="auto">
          <a:xfrm rot="1328566">
            <a:off x="8492288"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04759821" name="Google Shape;103;g37f43429657_0_504"/>
          <p:cNvSpPr txBox="1">
            <a:spLocks noGrp="1"/>
          </p:cNvSpPr>
          <p:nvPr>
            <p:ph type="body" idx="1"/>
          </p:nvPr>
        </p:nvSpPr>
        <p:spPr bwMode="auto">
          <a:xfrm>
            <a:off x="299805" y="972460"/>
            <a:ext cx="8064300" cy="3038400"/>
          </a:xfrm>
          <a:prstGeom prst="rect">
            <a:avLst/>
          </a:prstGeom>
          <a:noFill/>
          <a:ln>
            <a:noFill/>
          </a:ln>
        </p:spPr>
        <p:txBody>
          <a:bodyPr spcFirstLastPara="1" wrap="square" lIns="217575" tIns="108775" rIns="217575" bIns="108775" anchor="t" anchorCtr="0">
            <a:normAutofit/>
          </a:bodyPr>
          <a:lstStyle>
            <a:lvl1pPr marL="457200" marR="0" lvl="0" indent="-350520" algn="l">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565759500" name="Google Shape;104;g37f43429657_0_504"/>
          <p:cNvSpPr txBox="1">
            <a:spLocks noGrp="1"/>
          </p:cNvSpPr>
          <p:nvPr>
            <p:ph type="title"/>
          </p:nvPr>
        </p:nvSpPr>
        <p:spPr bwMode="auto">
          <a:xfrm>
            <a:off x="-6888" y="198806"/>
            <a:ext cx="6588300" cy="467700"/>
          </a:xfrm>
          <a:prstGeom prst="rect">
            <a:avLst/>
          </a:prstGeom>
          <a:noFill/>
          <a:ln>
            <a:noFill/>
          </a:ln>
        </p:spPr>
        <p:txBody>
          <a:bodyPr spcFirstLastPara="1" wrap="square" lIns="91425" tIns="45700" rIns="91425" bIns="45700" anchor="ctr" anchorCtr="0">
            <a:normAutofit/>
          </a:bodyPr>
          <a:lstStyle>
            <a:lvl1pPr marR="0" lvl="0" algn="l">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9357469" name="Google Shape;105;g37f43429657_0_504"/>
          <p:cNvSpPr txBox="1"/>
          <p:nvPr/>
        </p:nvSpPr>
        <p:spPr bwMode="auto">
          <a:xfrm>
            <a:off x="8276806" y="4638769"/>
            <a:ext cx="640200" cy="338700"/>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www.ipcc.ch/report/ar6/wg2/chapter/chapter-1/"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ipcc.ch/sr15/chapter/glossary/"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s://www.ipcc.ch/report/ar6/wg2/chapter/chapter-1/"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ipcc.ch/sr15/chapter/glossary/" TargetMode="Externa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hyperlink" Target="https://www.un.org/sustainabledevelopment/" TargetMode="Externa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ipcc.ch/assessment-report/ar6/"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jp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hyperlink" Target="https://climate-adapt.eea.europa.eu/en" TargetMode="Externa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jp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hyperlink" Target="https://static1.squarespace.com/static/5f082078d610926644d22e00/t/62b19d595f452d43febaa862/1655807334154/20121210+RAS+EN+lr+versie+4_compressed.pdf" TargetMode="Externa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jp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4071768" name="Google Shape;198;g37f43429657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51377033" name="Google Shape;199;g37f43429657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413341842" name="Google Shape;200;g37f43429657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702795923" name="Google Shape;201;g37f43429657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316354244" name="Google Shape;202;g37f43429657_0_0"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766543432" name="Google Shape;203;g37f43429657_0_0"/>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1147273592" name="Google Shape;204;g37f43429657_0_0"/>
          <p:cNvSpPr txBox="1">
            <a:spLocks noGrp="1"/>
          </p:cNvSpPr>
          <p:nvPr>
            <p:ph type="body" idx="4294967295"/>
          </p:nvPr>
        </p:nvSpPr>
        <p:spPr bwMode="auto">
          <a:xfrm>
            <a:off x="520080" y="1420989"/>
            <a:ext cx="69636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a:t>
            </a:r>
            <a:r>
              <a:rPr lang="en-GB" sz="3000" b="1"/>
              <a:t> </a:t>
            </a:r>
            <a:r>
              <a:rPr lang="en-GB" sz="3000" b="1"/>
              <a:t>Školicí</a:t>
            </a:r>
            <a:r>
              <a:rPr lang="en-GB" sz="3000" b="1"/>
              <a:t> </a:t>
            </a:r>
            <a:r>
              <a:rPr lang="en-GB" sz="3000" b="1"/>
              <a:t>materiál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743960868" name="Google Shape;205;g37f43429657_0_0"/>
          <p:cNvSpPr txBox="1">
            <a:spLocks noGrp="1"/>
          </p:cNvSpPr>
          <p:nvPr>
            <p:ph type="body" idx="4294967295"/>
          </p:nvPr>
        </p:nvSpPr>
        <p:spPr bwMode="auto">
          <a:xfrm>
            <a:off x="59737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lang="en-GB" sz="1000" b="1">
                <a:latin typeface="Trebuchet MS"/>
                <a:ea typeface="Trebuchet MS"/>
                <a:cs typeface="Trebuchet MS"/>
              </a:rPr>
              <a:t>Area of </a:t>
            </a:r>
            <a:r>
              <a:rPr lang="en-GB" sz="1000" b="1"/>
              <a:t>Expertise: AE1.2 </a:t>
            </a:r>
            <a:r>
              <a:rPr lang="en-GB" sz="1000"/>
              <a:t>according </a:t>
            </a:r>
            <a:endParaRPr/>
          </a:p>
          <a:p>
            <a:pPr marL="0" marR="0" lvl="0" indent="0" algn="r" rtl="0">
              <a:lnSpc>
                <a:spcPct val="100000"/>
              </a:lnSpc>
              <a:spcBef>
                <a:spcPts val="0"/>
              </a:spcBef>
              <a:spcAft>
                <a:spcPts val="0"/>
              </a:spcAft>
              <a:buClr>
                <a:schemeClr val="lt2"/>
              </a:buClr>
              <a:buSzPts val="800"/>
              <a:buFont typeface="Noto Sans Symbols"/>
              <a:buNone/>
              <a:defRPr/>
            </a:pPr>
            <a:r>
              <a:rPr lang="en-GB" sz="1000"/>
              <a:t>to</a:t>
            </a:r>
            <a:r>
              <a:rPr lang="en-GB" sz="1000">
                <a:latin typeface="Trebuchet MS"/>
                <a:ea typeface="Trebuchet MS"/>
                <a:cs typeface="Trebuchet MS"/>
              </a:rPr>
              <a:t> the CEN Workshop Agreement 17939</a:t>
            </a:r>
            <a:endParaRPr/>
          </a:p>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1433169879" name="Google Shape;206;g37f43429657_0_0"/>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a:solidFill>
                  <a:schemeClr val="accent4"/>
                </a:solidFill>
                <a:latin typeface="Trebuchet MS"/>
                <a:ea typeface="Trebuchet MS"/>
                <a:cs typeface="Trebuchet MS"/>
              </a:rPr>
              <a:t>MAE 1 </a:t>
            </a:r>
            <a:r>
              <a:rPr lang="en-GB" sz="2400" b="1">
                <a:solidFill>
                  <a:schemeClr val="accent4"/>
                </a:solidFill>
                <a:latin typeface="Trebuchet MS"/>
                <a:ea typeface="Trebuchet MS"/>
                <a:cs typeface="Trebuchet MS"/>
              </a:rPr>
              <a:t>Změna</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klimatu</a:t>
            </a:r>
            <a:r>
              <a:rPr lang="en-GB" sz="2400" b="1">
                <a:solidFill>
                  <a:schemeClr val="accent4"/>
                </a:solidFill>
                <a:latin typeface="Trebuchet MS"/>
                <a:ea typeface="Trebuchet MS"/>
                <a:cs typeface="Trebuchet MS"/>
              </a:rPr>
              <a:t> a </a:t>
            </a:r>
            <a:r>
              <a:rPr lang="en-GB" sz="2400" b="1">
                <a:solidFill>
                  <a:schemeClr val="accent4"/>
                </a:solidFill>
                <a:latin typeface="Trebuchet MS"/>
                <a:ea typeface="Trebuchet MS"/>
                <a:cs typeface="Trebuchet MS"/>
              </a:rPr>
              <a:t>zastavěné</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prostředí</a:t>
            </a:r>
            <a:endParaRPr sz="1400" b="0" i="0" u="none" strike="noStrike" cap="none">
              <a:solidFill>
                <a:schemeClr val="accent4"/>
              </a:solidFill>
              <a:latin typeface="Arial"/>
              <a:ea typeface="Arial"/>
              <a:cs typeface="Arial"/>
            </a:endParaRPr>
          </a:p>
        </p:txBody>
      </p:sp>
      <p:sp>
        <p:nvSpPr>
          <p:cNvPr id="967950019" name="Google Shape;207;g37f43429657_0_0"/>
          <p:cNvSpPr txBox="1"/>
          <p:nvPr/>
        </p:nvSpPr>
        <p:spPr bwMode="auto">
          <a:xfrm>
            <a:off x="5917700" y="3573130"/>
            <a:ext cx="3697325" cy="463500"/>
          </a:xfrm>
          <a:prstGeom prst="rect">
            <a:avLst/>
          </a:prstGeom>
          <a:noFill/>
          <a:ln>
            <a:noFill/>
          </a:ln>
        </p:spPr>
        <p:txBody>
          <a:bodyPr spcFirstLastPara="1" wrap="square" lIns="217575" tIns="108775" rIns="217575" bIns="108775" anchor="t" anchorCtr="0">
            <a:noAutofit/>
          </a:bodyPr>
          <a:lstStyle/>
          <a:p>
            <a:pPr>
              <a:buClr>
                <a:schemeClr val="lt2"/>
              </a:buClr>
              <a:buSzPts val="1600"/>
              <a:defRPr/>
            </a:pPr>
            <a:r>
              <a:rPr lang="en-GB" sz="2000" b="1">
                <a:solidFill>
                  <a:schemeClr val="accent4"/>
                </a:solidFill>
                <a:latin typeface="Trebuchet MS"/>
                <a:ea typeface="Trebuchet MS"/>
                <a:cs typeface="Trebuchet MS"/>
              </a:rPr>
              <a:t>Úroveň</a:t>
            </a:r>
            <a:r>
              <a:rPr lang="en-GB" sz="2000" b="1">
                <a:solidFill>
                  <a:schemeClr val="accent4"/>
                </a:solidFill>
                <a:latin typeface="Trebuchet MS"/>
                <a:ea typeface="Trebuchet MS"/>
                <a:cs typeface="Trebuchet MS"/>
              </a:rPr>
              <a:t> </a:t>
            </a:r>
            <a:r>
              <a:rPr lang="en-GB" sz="2000" b="1">
                <a:solidFill>
                  <a:schemeClr val="accent4"/>
                </a:solidFill>
                <a:latin typeface="Trebuchet MS"/>
                <a:ea typeface="Trebuchet MS"/>
                <a:cs typeface="Trebuchet MS"/>
              </a:rPr>
              <a:t>kompetence</a:t>
            </a:r>
            <a:r>
              <a:rPr lang="en-GB" sz="2000" b="1" i="0" u="none" strike="noStrike" cap="none">
                <a:solidFill>
                  <a:schemeClr val="accent4"/>
                </a:solidFill>
                <a:latin typeface="Trebuchet MS"/>
                <a:ea typeface="Trebuchet MS"/>
                <a:cs typeface="Trebuchet MS"/>
              </a:rPr>
              <a:t>: </a:t>
            </a:r>
            <a:r>
              <a:rPr lang="en-GB" sz="2000" b="1">
                <a:solidFill>
                  <a:schemeClr val="accent4"/>
                </a:solidFill>
                <a:latin typeface="Trebuchet MS"/>
                <a:ea typeface="Trebuchet MS"/>
                <a:cs typeface="Trebuchet MS"/>
              </a:rPr>
              <a:t>3</a:t>
            </a:r>
            <a:endParaRPr lang="en-US" sz="1400" b="0" i="0" u="none" strike="noStrike" cap="none">
              <a:solidFill>
                <a:schemeClr val="accent4"/>
              </a:solidFill>
              <a:latin typeface="Arial"/>
              <a:ea typeface="Arial"/>
              <a:cs typeface="Arial"/>
            </a:endParaRPr>
          </a:p>
        </p:txBody>
      </p:sp>
      <p:sp>
        <p:nvSpPr>
          <p:cNvPr id="1893917282" name="Google Shape;208;g37f43429657_0_0"/>
          <p:cNvSpPr txBox="1"/>
          <p:nvPr/>
        </p:nvSpPr>
        <p:spPr bwMode="auto">
          <a:xfrm>
            <a:off x="516270" y="2957947"/>
            <a:ext cx="6567603" cy="428653"/>
          </a:xfrm>
          <a:prstGeom prst="rect">
            <a:avLst/>
          </a:prstGeom>
          <a:noFill/>
          <a:ln>
            <a:noFill/>
          </a:ln>
        </p:spPr>
        <p:txBody>
          <a:bodyPr spcFirstLastPara="1" wrap="square" lIns="217575" tIns="108775" rIns="217575" bIns="108775" anchor="t" anchorCtr="0">
            <a:noAutofit/>
          </a:bodyPr>
          <a:lstStyle/>
          <a:p>
            <a:pPr>
              <a:defRPr/>
            </a:pPr>
            <a:r>
              <a:rPr lang="en-GB" sz="2400" b="1">
                <a:solidFill>
                  <a:schemeClr val="accent4"/>
                </a:solidFill>
                <a:latin typeface="Trebuchet MS"/>
              </a:rPr>
              <a:t>AE 1.2 </a:t>
            </a:r>
            <a:r>
              <a:rPr lang="en-GB" sz="2400" b="1">
                <a:solidFill>
                  <a:schemeClr val="accent4"/>
                </a:solidFill>
                <a:latin typeface="Trebuchet MS"/>
                <a:ea typeface="Trebuchet MS"/>
                <a:cs typeface="Trebuchet MS"/>
              </a:rPr>
              <a:t>Strategie</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opatření</a:t>
            </a:r>
            <a:r>
              <a:rPr lang="en-GB" sz="2400" b="1">
                <a:solidFill>
                  <a:schemeClr val="accent4"/>
                </a:solidFill>
                <a:latin typeface="Trebuchet MS"/>
                <a:ea typeface="Trebuchet MS"/>
                <a:cs typeface="Trebuchet MS"/>
              </a:rPr>
              <a:t> a </a:t>
            </a:r>
            <a:r>
              <a:rPr lang="en-GB" sz="2400" b="1">
                <a:solidFill>
                  <a:schemeClr val="accent4"/>
                </a:solidFill>
                <a:latin typeface="Trebuchet MS"/>
                <a:ea typeface="Trebuchet MS"/>
                <a:cs typeface="Trebuchet MS"/>
              </a:rPr>
              <a:t>řízení</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adaptace</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na</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změnu</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klimatu</a:t>
            </a:r>
            <a:endParaRPr lang="en-US" sz="1400" b="0" i="0" u="none" strike="noStrike" cap="none">
              <a:solidFill>
                <a:schemeClr val="accent4"/>
              </a:solidFill>
              <a:latin typeface="Arial"/>
              <a:ea typeface="Arial"/>
              <a:cs typeface="Arial"/>
            </a:endParaRPr>
          </a:p>
        </p:txBody>
      </p:sp>
      <p:sp>
        <p:nvSpPr>
          <p:cNvPr id="1808160558" name="Google Shape;209;g37f43429657_0_0"/>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1700" b="1">
                <a:solidFill>
                  <a:schemeClr val="accent4"/>
                </a:solidFill>
                <a:latin typeface="Trebuchet MS"/>
                <a:ea typeface="Trebuchet MS"/>
                <a:cs typeface="Trebuchet MS"/>
              </a:rPr>
              <a:t>Makro </a:t>
            </a:r>
            <a:r>
              <a:rPr lang="en-GB" sz="1700" b="1">
                <a:solidFill>
                  <a:schemeClr val="accent4"/>
                </a:solidFill>
                <a:latin typeface="Trebuchet MS"/>
                <a:ea typeface="Trebuchet MS"/>
                <a:cs typeface="Trebuchet MS"/>
              </a:rPr>
              <a:t>odborná</a:t>
            </a:r>
            <a:r>
              <a:rPr lang="en-GB" sz="1700" b="1">
                <a:solidFill>
                  <a:schemeClr val="accent4"/>
                </a:solidFill>
                <a:latin typeface="Trebuchet MS"/>
                <a:ea typeface="Trebuchet MS"/>
                <a:cs typeface="Trebuchet MS"/>
              </a:rPr>
              <a:t> oblast</a:t>
            </a:r>
            <a:r>
              <a:rPr lang="en-GB" sz="1700" b="1" i="0" u="none" strike="noStrike" cap="none">
                <a:solidFill>
                  <a:schemeClr val="accent4"/>
                </a:solidFill>
                <a:latin typeface="Trebuchet MS"/>
                <a:ea typeface="Trebuchet MS"/>
                <a:cs typeface="Trebuchet MS"/>
              </a:rPr>
              <a:t>:</a:t>
            </a:r>
            <a:endParaRPr lang="en-GB" sz="1700" b="1" i="0" u="none" strike="noStrike" cap="none">
              <a:solidFill>
                <a:schemeClr val="accent4"/>
              </a:solidFill>
              <a:latin typeface="Trebuchet MS"/>
            </a:endParaRPr>
          </a:p>
        </p:txBody>
      </p:sp>
      <p:sp>
        <p:nvSpPr>
          <p:cNvPr id="249234047" name="Google Shape;210;g37f43429657_0_0"/>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1700" b="1">
                <a:solidFill>
                  <a:schemeClr val="accent4"/>
                </a:solidFill>
                <a:latin typeface="Trebuchet MS"/>
                <a:ea typeface="Trebuchet MS"/>
                <a:cs typeface="Trebuchet MS"/>
              </a:rPr>
              <a:t>Odborná oblast</a:t>
            </a:r>
            <a:r>
              <a:rPr lang="en-GB" sz="1700" b="1" i="0" u="none" strike="noStrike" cap="none">
                <a:solidFill>
                  <a:schemeClr val="accent4"/>
                </a:solidFill>
                <a:latin typeface="Trebuchet MS"/>
                <a:ea typeface="Trebuchet MS"/>
                <a:cs typeface="Trebuchet MS"/>
              </a:rPr>
              <a:t>:</a:t>
            </a:r>
            <a:endParaRPr lang="en-GB" sz="1700" b="1" i="0" u="none" strike="noStrike" cap="none">
              <a:solidFill>
                <a:schemeClr val="accent4"/>
              </a:solidFill>
              <a:latin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47538119" name="Google Shape;215;g37f43429657_0_109"/>
          <p:cNvPicPr/>
          <p:nvPr/>
        </p:nvPicPr>
        <p:blipFill rotWithShape="1">
          <a:blip r:embed="rId3">
            <a:alphaModFix/>
          </a:blip>
          <a:srcRect l="0" t="3362" r="0" b="0"/>
          <a:stretch/>
        </p:blipFill>
        <p:spPr bwMode="auto">
          <a:xfrm>
            <a:off x="5494795" y="2174692"/>
            <a:ext cx="2911491" cy="2719110"/>
          </a:xfrm>
          <a:prstGeom prst="rect">
            <a:avLst/>
          </a:prstGeom>
          <a:noFill/>
          <a:ln>
            <a:noFill/>
          </a:ln>
        </p:spPr>
      </p:pic>
      <p:sp>
        <p:nvSpPr>
          <p:cNvPr id="1771211477" name="Google Shape;216;g37f43429657_0_109"/>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KLIMATICKÉ RIZIKO</a:t>
            </a:r>
            <a:endParaRPr>
              <a:solidFill>
                <a:srgbClr val="70AD47"/>
              </a:solidFill>
            </a:endParaRPr>
          </a:p>
        </p:txBody>
      </p:sp>
      <p:sp>
        <p:nvSpPr>
          <p:cNvPr id="2036269504" name="Google Shape;217;g37f43429657_0_109"/>
          <p:cNvSpPr txBox="1">
            <a:spLocks noGrp="1"/>
          </p:cNvSpPr>
          <p:nvPr>
            <p:ph type="body" idx="1"/>
          </p:nvPr>
        </p:nvSpPr>
        <p:spPr bwMode="auto">
          <a:xfrm>
            <a:off x="611034" y="1202619"/>
            <a:ext cx="5111565" cy="3177831"/>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a:solidFill>
                  <a:srgbClr val="7F7F7F"/>
                </a:solidFill>
              </a:rPr>
              <a:t>Potenciál</a:t>
            </a:r>
            <a:r>
              <a:rPr lang="en-GB" sz="1400">
                <a:solidFill>
                  <a:srgbClr val="7F7F7F"/>
                </a:solidFill>
              </a:rPr>
              <a:t> </a:t>
            </a:r>
            <a:r>
              <a:rPr lang="en-GB" sz="1400">
                <a:solidFill>
                  <a:srgbClr val="7F7F7F"/>
                </a:solidFill>
              </a:rPr>
              <a:t>nepříznivých</a:t>
            </a:r>
            <a:r>
              <a:rPr lang="en-GB" sz="1400">
                <a:solidFill>
                  <a:srgbClr val="7F7F7F"/>
                </a:solidFill>
              </a:rPr>
              <a:t> </a:t>
            </a:r>
            <a:r>
              <a:rPr lang="en-GB" sz="1400">
                <a:solidFill>
                  <a:srgbClr val="7F7F7F"/>
                </a:solidFill>
              </a:rPr>
              <a:t>důsledků</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změn</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lidské</a:t>
            </a:r>
            <a:r>
              <a:rPr lang="en-GB" sz="1400">
                <a:solidFill>
                  <a:srgbClr val="7F7F7F"/>
                </a:solidFill>
              </a:rPr>
              <a:t> </a:t>
            </a:r>
            <a:r>
              <a:rPr lang="en-GB" sz="1400">
                <a:solidFill>
                  <a:srgbClr val="7F7F7F"/>
                </a:solidFill>
              </a:rPr>
              <a:t>nebo</a:t>
            </a:r>
            <a:r>
              <a:rPr lang="en-GB" sz="1400">
                <a:solidFill>
                  <a:srgbClr val="7F7F7F"/>
                </a:solidFill>
              </a:rPr>
              <a:t> </a:t>
            </a:r>
            <a:r>
              <a:rPr lang="en-GB" sz="1400">
                <a:solidFill>
                  <a:srgbClr val="7F7F7F"/>
                </a:solidFill>
              </a:rPr>
              <a:t>ekologické</a:t>
            </a:r>
            <a:r>
              <a:rPr lang="en-GB" sz="1400">
                <a:solidFill>
                  <a:srgbClr val="7F7F7F"/>
                </a:solidFill>
              </a:rPr>
              <a:t> </a:t>
            </a:r>
            <a:r>
              <a:rPr lang="en-GB" sz="1400">
                <a:solidFill>
                  <a:srgbClr val="7F7F7F"/>
                </a:solidFill>
              </a:rPr>
              <a:t>systémy</a:t>
            </a:r>
            <a:r>
              <a:rPr lang="en-GB" sz="1400">
                <a:solidFill>
                  <a:srgbClr val="7F7F7F"/>
                </a:solidFill>
              </a:rPr>
              <a:t>.</a:t>
            </a:r>
            <a:endParaRPr/>
          </a:p>
          <a:p>
            <a:pPr marL="171450" indent="-171450">
              <a:lnSpc>
                <a:spcPct val="105000"/>
              </a:lnSpc>
              <a:spcBef>
                <a:spcPts val="900"/>
              </a:spcBef>
              <a:buClr>
                <a:schemeClr val="dk1"/>
              </a:buClr>
              <a:buSzPts val="1100"/>
              <a:defRPr/>
            </a:pPr>
            <a:r>
              <a:rPr lang="en-GB" sz="1400">
                <a:solidFill>
                  <a:srgbClr val="7F7F7F"/>
                </a:solidFill>
              </a:rPr>
              <a:t>Vzniká</a:t>
            </a:r>
            <a:r>
              <a:rPr lang="en-GB" sz="1400">
                <a:solidFill>
                  <a:srgbClr val="7F7F7F"/>
                </a:solidFill>
              </a:rPr>
              <a:t> z </a:t>
            </a:r>
            <a:r>
              <a:rPr lang="en-GB" sz="1400">
                <a:solidFill>
                  <a:srgbClr val="7F7F7F"/>
                </a:solidFill>
              </a:rPr>
              <a:t>dynamické</a:t>
            </a:r>
            <a:r>
              <a:rPr lang="en-GB" sz="1400">
                <a:solidFill>
                  <a:srgbClr val="7F7F7F"/>
                </a:solidFill>
              </a:rPr>
              <a:t> </a:t>
            </a:r>
            <a:r>
              <a:rPr lang="en-GB" sz="1400">
                <a:solidFill>
                  <a:srgbClr val="7F7F7F"/>
                </a:solidFill>
              </a:rPr>
              <a:t>interakce</a:t>
            </a:r>
            <a:r>
              <a:rPr lang="en-GB" sz="1400">
                <a:solidFill>
                  <a:srgbClr val="7F7F7F"/>
                </a:solidFill>
              </a:rPr>
              <a:t> </a:t>
            </a:r>
            <a:r>
              <a:rPr lang="en-GB" sz="1400">
                <a:solidFill>
                  <a:srgbClr val="7F7F7F"/>
                </a:solidFill>
              </a:rPr>
              <a:t>mezi</a:t>
            </a:r>
            <a:r>
              <a:rPr lang="en-GB" sz="1400">
                <a:solidFill>
                  <a:srgbClr val="7F7F7F"/>
                </a:solidFill>
              </a:rPr>
              <a:t> </a:t>
            </a:r>
            <a:r>
              <a:rPr lang="en-GB" sz="1400">
                <a:solidFill>
                  <a:srgbClr val="7F7F7F"/>
                </a:solidFill>
              </a:rPr>
              <a:t>klimatickým</a:t>
            </a:r>
            <a:r>
              <a:rPr lang="en-GB" sz="1400">
                <a:solidFill>
                  <a:srgbClr val="7F7F7F"/>
                </a:solidFill>
              </a:rPr>
              <a:t> </a:t>
            </a:r>
            <a:r>
              <a:rPr lang="en-GB" sz="1400">
                <a:solidFill>
                  <a:srgbClr val="7F7F7F"/>
                </a:solidFill>
              </a:rPr>
              <a:t>nebezpečím</a:t>
            </a:r>
            <a:r>
              <a:rPr lang="en-GB" sz="1400">
                <a:solidFill>
                  <a:srgbClr val="7F7F7F"/>
                </a:solidFill>
              </a:rPr>
              <a:t>, </a:t>
            </a:r>
            <a:r>
              <a:rPr lang="en-GB" sz="1400">
                <a:solidFill>
                  <a:srgbClr val="7F7F7F"/>
                </a:solidFill>
              </a:rPr>
              <a:t>expozicí</a:t>
            </a:r>
            <a:r>
              <a:rPr lang="en-GB" sz="1400">
                <a:solidFill>
                  <a:srgbClr val="7F7F7F"/>
                </a:solidFill>
              </a:rPr>
              <a:t> a </a:t>
            </a:r>
            <a:r>
              <a:rPr lang="en-GB" sz="1400">
                <a:solidFill>
                  <a:srgbClr val="7F7F7F"/>
                </a:solidFill>
              </a:rPr>
              <a:t>zranitelností</a:t>
            </a:r>
            <a:r>
              <a:rPr lang="en-GB" sz="1400">
                <a:solidFill>
                  <a:srgbClr val="7F7F7F"/>
                </a:solidFill>
              </a:rPr>
              <a:t> </a:t>
            </a:r>
            <a:r>
              <a:rPr lang="en-GB" sz="1400">
                <a:solidFill>
                  <a:srgbClr val="7F7F7F"/>
                </a:solidFill>
              </a:rPr>
              <a:t>dotčeného</a:t>
            </a:r>
            <a:r>
              <a:rPr lang="en-GB" sz="1400">
                <a:solidFill>
                  <a:srgbClr val="7F7F7F"/>
                </a:solidFill>
              </a:rPr>
              <a:t> </a:t>
            </a:r>
            <a:r>
              <a:rPr lang="en-GB" sz="1400">
                <a:solidFill>
                  <a:srgbClr val="7F7F7F"/>
                </a:solidFill>
              </a:rPr>
              <a:t>systému</a:t>
            </a:r>
            <a:r>
              <a:rPr lang="en-GB" sz="1400">
                <a:solidFill>
                  <a:srgbClr val="7F7F7F"/>
                </a:solidFill>
              </a:rPr>
              <a:t>.</a:t>
            </a:r>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Riziko</a:t>
            </a:r>
            <a:r>
              <a:rPr lang="en-GB" sz="1400" b="1">
                <a:solidFill>
                  <a:srgbClr val="7F7F7F"/>
                </a:solidFill>
              </a:rPr>
              <a:t> = </a:t>
            </a:r>
            <a:r>
              <a:rPr lang="en-GB" sz="1400" b="1">
                <a:solidFill>
                  <a:srgbClr val="7F7F7F"/>
                </a:solidFill>
              </a:rPr>
              <a:t>zranitelnost</a:t>
            </a:r>
            <a:r>
              <a:rPr lang="en-GB" sz="1400" b="1">
                <a:solidFill>
                  <a:srgbClr val="7F7F7F"/>
                </a:solidFill>
              </a:rPr>
              <a:t> + </a:t>
            </a:r>
            <a:r>
              <a:rPr lang="en-GB" sz="1400" b="1">
                <a:solidFill>
                  <a:srgbClr val="7F7F7F"/>
                </a:solidFill>
              </a:rPr>
              <a:t>expozice</a:t>
            </a:r>
            <a:r>
              <a:rPr lang="en-GB" sz="1400" b="1">
                <a:solidFill>
                  <a:srgbClr val="7F7F7F"/>
                </a:solidFill>
              </a:rPr>
              <a:t> + </a:t>
            </a:r>
            <a:r>
              <a:rPr lang="en-GB" sz="1400" b="1">
                <a:solidFill>
                  <a:srgbClr val="7F7F7F"/>
                </a:solidFill>
              </a:rPr>
              <a:t>nebezpečí</a:t>
            </a:r>
            <a:r>
              <a:rPr lang="en-GB" sz="1400" b="1">
                <a:solidFill>
                  <a:srgbClr val="7F7F7F"/>
                </a:solidFill>
              </a:rPr>
              <a:t> + </a:t>
            </a:r>
            <a:r>
              <a:rPr lang="en-GB" sz="1400" b="1">
                <a:solidFill>
                  <a:srgbClr val="7F7F7F"/>
                </a:solidFill>
              </a:rPr>
              <a:t>reakce</a:t>
            </a:r>
            <a:endParaRPr sz="1400" b="1">
              <a:solidFill>
                <a:srgbClr val="7F7F7F"/>
              </a:solidFill>
            </a:endParaRPr>
          </a:p>
          <a:p>
            <a:pPr marL="171450" indent="-171450">
              <a:lnSpc>
                <a:spcPct val="105000"/>
              </a:lnSpc>
              <a:spcBef>
                <a:spcPts val="900"/>
              </a:spcBef>
              <a:buClr>
                <a:schemeClr val="dk1"/>
              </a:buClr>
              <a:buSzPts val="1100"/>
              <a:defRPr/>
            </a:pPr>
            <a:r>
              <a:rPr lang="en-GB" sz="1400" b="1">
                <a:solidFill>
                  <a:srgbClr val="7F7F7F"/>
                </a:solidFill>
              </a:rPr>
              <a:t>Řízení</a:t>
            </a:r>
            <a:r>
              <a:rPr lang="en-GB" sz="1400" b="1">
                <a:solidFill>
                  <a:srgbClr val="7F7F7F"/>
                </a:solidFill>
              </a:rPr>
              <a:t>  </a:t>
            </a:r>
            <a:r>
              <a:rPr lang="en-GB" sz="1400" b="1">
                <a:solidFill>
                  <a:srgbClr val="7F7F7F"/>
                </a:solidFill>
              </a:rPr>
              <a:t>rizik</a:t>
            </a:r>
            <a:r>
              <a:rPr lang="en-GB" sz="1400" b="1">
                <a:solidFill>
                  <a:srgbClr val="7F7F7F"/>
                </a:solidFill>
              </a:rPr>
              <a:t> - </a:t>
            </a:r>
            <a:r>
              <a:rPr lang="en-GB" sz="1400">
                <a:solidFill>
                  <a:srgbClr val="7F7F7F"/>
                </a:solidFill>
              </a:rPr>
              <a:t> </a:t>
            </a:r>
            <a:r>
              <a:rPr lang="en-GB" sz="1400">
                <a:solidFill>
                  <a:srgbClr val="7F7F7F"/>
                </a:solidFill>
              </a:rPr>
              <a:t>plány</a:t>
            </a:r>
            <a:r>
              <a:rPr lang="en-GB" sz="1400">
                <a:solidFill>
                  <a:srgbClr val="7F7F7F"/>
                </a:solidFill>
              </a:rPr>
              <a:t>, </a:t>
            </a:r>
            <a:r>
              <a:rPr lang="en-GB" sz="1400">
                <a:solidFill>
                  <a:srgbClr val="7F7F7F"/>
                </a:solidFill>
              </a:rPr>
              <a:t>opatření</a:t>
            </a:r>
            <a:r>
              <a:rPr lang="en-GB" sz="1400">
                <a:solidFill>
                  <a:srgbClr val="7F7F7F"/>
                </a:solidFill>
              </a:rPr>
              <a:t>, </a:t>
            </a:r>
            <a:r>
              <a:rPr lang="en-GB" sz="1400">
                <a:solidFill>
                  <a:srgbClr val="7F7F7F"/>
                </a:solidFill>
              </a:rPr>
              <a:t>strategie</a:t>
            </a:r>
            <a:r>
              <a:rPr lang="en-GB" sz="1400">
                <a:solidFill>
                  <a:srgbClr val="7F7F7F"/>
                </a:solidFill>
              </a:rPr>
              <a:t> a </a:t>
            </a:r>
            <a:r>
              <a:rPr lang="en-GB" sz="1400">
                <a:solidFill>
                  <a:srgbClr val="7F7F7F"/>
                </a:solidFill>
              </a:rPr>
              <a:t>politiky</a:t>
            </a:r>
            <a:r>
              <a:rPr lang="en-GB" sz="1400">
                <a:solidFill>
                  <a:srgbClr val="7F7F7F"/>
                </a:solidFill>
              </a:rPr>
              <a:t> </a:t>
            </a:r>
            <a:r>
              <a:rPr lang="en-GB" sz="1400">
                <a:solidFill>
                  <a:srgbClr val="7F7F7F"/>
                </a:solidFill>
              </a:rPr>
              <a:t>ke</a:t>
            </a:r>
            <a:r>
              <a:rPr lang="en-GB" sz="1400">
                <a:solidFill>
                  <a:srgbClr val="7F7F7F"/>
                </a:solidFill>
              </a:rPr>
              <a:t> </a:t>
            </a:r>
            <a:r>
              <a:rPr lang="en-GB" sz="1400">
                <a:solidFill>
                  <a:srgbClr val="7F7F7F"/>
                </a:solidFill>
              </a:rPr>
              <a:t>snížení</a:t>
            </a:r>
            <a:r>
              <a:rPr lang="en-GB" sz="1400">
                <a:solidFill>
                  <a:srgbClr val="7F7F7F"/>
                </a:solidFill>
              </a:rPr>
              <a:t> </a:t>
            </a:r>
            <a:r>
              <a:rPr lang="en-GB" sz="1400">
                <a:solidFill>
                  <a:srgbClr val="7F7F7F"/>
                </a:solidFill>
              </a:rPr>
              <a:t>pravděpodobnosti</a:t>
            </a:r>
            <a:r>
              <a:rPr lang="en-GB" sz="1400">
                <a:solidFill>
                  <a:srgbClr val="7F7F7F"/>
                </a:solidFill>
              </a:rPr>
              <a:t> a/</a:t>
            </a:r>
            <a:r>
              <a:rPr lang="en-GB" sz="1400">
                <a:solidFill>
                  <a:srgbClr val="7F7F7F"/>
                </a:solidFill>
              </a:rPr>
              <a:t>nebo</a:t>
            </a:r>
            <a:r>
              <a:rPr lang="en-GB" sz="1400">
                <a:solidFill>
                  <a:srgbClr val="7F7F7F"/>
                </a:solidFill>
              </a:rPr>
              <a:t> </a:t>
            </a:r>
            <a:r>
              <a:rPr lang="en-GB" sz="1400">
                <a:solidFill>
                  <a:srgbClr val="7F7F7F"/>
                </a:solidFill>
              </a:rPr>
              <a:t>rozsahu</a:t>
            </a:r>
            <a:r>
              <a:rPr lang="en-GB" sz="1400">
                <a:solidFill>
                  <a:srgbClr val="7F7F7F"/>
                </a:solidFill>
              </a:rPr>
              <a:t> </a:t>
            </a:r>
            <a:r>
              <a:rPr lang="en-GB" sz="1400">
                <a:solidFill>
                  <a:srgbClr val="7F7F7F"/>
                </a:solidFill>
              </a:rPr>
              <a:t>nepříznivých</a:t>
            </a:r>
            <a:r>
              <a:rPr lang="en-GB" sz="1400">
                <a:solidFill>
                  <a:srgbClr val="7F7F7F"/>
                </a:solidFill>
              </a:rPr>
              <a:t> </a:t>
            </a:r>
            <a:r>
              <a:rPr lang="en-GB" sz="1400">
                <a:solidFill>
                  <a:srgbClr val="7F7F7F"/>
                </a:solidFill>
              </a:rPr>
              <a:t>dopadů</a:t>
            </a:r>
            <a:r>
              <a:rPr lang="en-GB" sz="1400">
                <a:solidFill>
                  <a:srgbClr val="7F7F7F"/>
                </a:solidFill>
              </a:rPr>
              <a:t>, </a:t>
            </a:r>
            <a:r>
              <a:rPr lang="en-GB" sz="1400">
                <a:solidFill>
                  <a:srgbClr val="7F7F7F"/>
                </a:solidFill>
              </a:rPr>
              <a:t>vycházející</a:t>
            </a:r>
            <a:r>
              <a:rPr lang="en-GB" sz="1400">
                <a:solidFill>
                  <a:srgbClr val="7F7F7F"/>
                </a:solidFill>
              </a:rPr>
              <a:t> z </a:t>
            </a:r>
            <a:r>
              <a:rPr lang="en-GB" sz="1400">
                <a:solidFill>
                  <a:srgbClr val="7F7F7F"/>
                </a:solidFill>
              </a:rPr>
              <a:t>hodnocených</a:t>
            </a:r>
            <a:r>
              <a:rPr lang="en-GB" sz="1400">
                <a:solidFill>
                  <a:srgbClr val="7F7F7F"/>
                </a:solidFill>
              </a:rPr>
              <a:t> </a:t>
            </a:r>
            <a:r>
              <a:rPr lang="en-GB" sz="1400">
                <a:solidFill>
                  <a:srgbClr val="7F7F7F"/>
                </a:solidFill>
              </a:rPr>
              <a:t>či</a:t>
            </a:r>
            <a:r>
              <a:rPr lang="en-GB" sz="1400">
                <a:solidFill>
                  <a:srgbClr val="7F7F7F"/>
                </a:solidFill>
              </a:rPr>
              <a:t> </a:t>
            </a:r>
            <a:r>
              <a:rPr lang="en-GB" sz="1400">
                <a:solidFill>
                  <a:srgbClr val="7F7F7F"/>
                </a:solidFill>
              </a:rPr>
              <a:t>vnímaných</a:t>
            </a:r>
            <a:r>
              <a:rPr lang="en-GB" sz="1400">
                <a:solidFill>
                  <a:srgbClr val="7F7F7F"/>
                </a:solidFill>
              </a:rPr>
              <a:t> </a:t>
            </a:r>
            <a:r>
              <a:rPr lang="en-GB" sz="1400">
                <a:solidFill>
                  <a:srgbClr val="7F7F7F"/>
                </a:solidFill>
              </a:rPr>
              <a:t>rizik</a:t>
            </a:r>
            <a:r>
              <a:rPr lang="en-GB" sz="1400">
                <a:solidFill>
                  <a:srgbClr val="7F7F7F"/>
                </a:solidFill>
              </a:rPr>
              <a:t>.</a:t>
            </a: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181314726" name="Google Shape;218;g37f43429657_0_109"/>
          <p:cNvSpPr txBox="1"/>
          <p:nvPr/>
        </p:nvSpPr>
        <p:spPr bwMode="auto">
          <a:xfrm>
            <a:off x="4910168" y="4937558"/>
            <a:ext cx="3002400" cy="21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2670373" name="Google Shape;224;g37f43429657_0_208"/>
          <p:cNvSpPr txBox="1">
            <a:spLocks noGrp="1"/>
          </p:cNvSpPr>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KOMPONENTY RIZIKA</a:t>
            </a:r>
            <a:endParaRPr>
              <a:solidFill>
                <a:srgbClr val="70AD47"/>
              </a:solidFill>
            </a:endParaRPr>
          </a:p>
        </p:txBody>
      </p:sp>
      <p:sp>
        <p:nvSpPr>
          <p:cNvPr id="871697915" name="Google Shape;225;g37f43429657_0_20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200" b="1">
                <a:solidFill>
                  <a:srgbClr val="7F7F7F"/>
                </a:solidFill>
              </a:rPr>
              <a:t>Hazard (nebezpečí):</a:t>
            </a:r>
            <a:endParaRPr/>
          </a:p>
          <a:p>
            <a:pPr marL="171450" lvl="0" indent="-171450" algn="l" rtl="0">
              <a:lnSpc>
                <a:spcPct val="105000"/>
              </a:lnSpc>
              <a:spcBef>
                <a:spcPts val="900"/>
              </a:spcBef>
              <a:spcAft>
                <a:spcPts val="0"/>
              </a:spcAft>
              <a:buClr>
                <a:schemeClr val="dk1"/>
              </a:buClr>
              <a:buSzPts val="1100"/>
              <a:buChar char="•"/>
              <a:defRPr/>
            </a:pPr>
            <a:r>
              <a:rPr lang="en-GB" sz="1200">
                <a:solidFill>
                  <a:srgbClr val="7F7F7F"/>
                </a:solidFill>
              </a:rPr>
              <a:t>“Potenciální výskyt přírodní nebo člověkem vyvolané fyzické události či trendu, který může způsobit ztrátu života, zranění nebo jiné zdravotní dopady, stejně jako poškození a ztráty majetku, infrastruktury, obživy, poskytování služeb, ekosystémů a přírodních zdrojů.”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Zranitelnost:</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“Dispozice k nepříznivému ovlivnění.”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Expozice (Ohroženost):</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“Přítomnost lidí; prostředků obživy; druhů nebo ekosystémů; environmentálních funkcí, služeb a zdrojů; infrastruktury; nebo ekonomických, sociálních či kulturních aktiv na místech a v prostředích, která by mohla být nepříznivě ovlivněna.”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Reakce (Adaptivní kapacita):</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“Schopnost systémů, institucí, lidí a dalších organismů přizpůsobit se možnému poškození, využít příležitosti nebo reagovat na důsledky.“(</a:t>
            </a:r>
            <a:r>
              <a:rPr lang="en-GB" sz="1200" u="sng">
                <a:solidFill>
                  <a:srgbClr val="7F7F7F"/>
                </a:solidFill>
                <a:hlinkClick r:id="rId3" tooltip=""/>
              </a:rPr>
              <a:t>https://www.ipcc.ch/sr15/chapter/glossary/</a:t>
            </a:r>
            <a:r>
              <a:rPr lang="en-GB" sz="1200">
                <a:solidFill>
                  <a:srgbClr val="7F7F7F"/>
                </a:solidFill>
              </a:rPr>
              <a:t> )</a:t>
            </a:r>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931669103" name="Google Shape;231;p4"/>
          <p:cNvPicPr/>
          <p:nvPr/>
        </p:nvPicPr>
        <p:blipFill rotWithShape="1">
          <a:blip r:embed="rId3">
            <a:alphaModFix/>
          </a:blip>
          <a:srcRect l="664" t="0" r="0" b="0"/>
          <a:stretch/>
        </p:blipFill>
        <p:spPr bwMode="auto">
          <a:xfrm>
            <a:off x="731520" y="76912"/>
            <a:ext cx="7645504" cy="5012924"/>
          </a:xfrm>
          <a:prstGeom prst="rect">
            <a:avLst/>
          </a:prstGeom>
          <a:noFill/>
          <a:ln>
            <a:noFill/>
          </a:ln>
        </p:spPr>
      </p:pic>
      <p:sp>
        <p:nvSpPr>
          <p:cNvPr id="1215567552" name="Google Shape;232;p4"/>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6086684" name="Google Shape;238;g37f43429657_0_305"/>
          <p:cNvSpPr txBox="1">
            <a:spLocks noGrp="1"/>
          </p:cNvSpPr>
          <p:nvPr>
            <p:ph type="title"/>
          </p:nvPr>
        </p:nvSpPr>
        <p:spPr bwMode="auto">
          <a:xfrm>
            <a:off x="634203" y="536663"/>
            <a:ext cx="8140390" cy="675000"/>
          </a:xfrm>
          <a:prstGeom prst="rect">
            <a:avLst/>
          </a:prstGeom>
          <a:noFill/>
          <a:ln>
            <a:noFill/>
          </a:ln>
        </p:spPr>
        <p:txBody>
          <a:bodyPr spcFirstLastPara="1" wrap="square" lIns="68550" tIns="34275" rIns="68550" bIns="34275" anchor="ctr" anchorCtr="0">
            <a:normAutofit fontScale="90000"/>
          </a:bodyPr>
          <a:lstStyle/>
          <a:p>
            <a:pPr algn="l">
              <a:lnSpc>
                <a:spcPct val="100000"/>
              </a:lnSpc>
              <a:buClr>
                <a:srgbClr val="48BAA2"/>
              </a:buClr>
              <a:buSzPct val="158730"/>
              <a:defRPr/>
            </a:pPr>
            <a:r>
              <a:rPr lang="en-GB">
                <a:solidFill>
                  <a:srgbClr val="70AD47"/>
                </a:solidFill>
              </a:rPr>
              <a:t>HODNOCENÍ KLIMATICKÉHO RIZIKA A ZRANITELNOSTI (RVA – Risk Vulnerability Assessment)</a:t>
            </a:r>
            <a:endParaRPr lang="en-US">
              <a:solidFill>
                <a:srgbClr val="70AD47"/>
              </a:solidFill>
            </a:endParaRPr>
          </a:p>
        </p:txBody>
      </p:sp>
      <p:sp>
        <p:nvSpPr>
          <p:cNvPr id="1173010126" name="Google Shape;239;g37f43429657_0_30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Kvalitativní</a:t>
            </a:r>
            <a:r>
              <a:rPr lang="en-GB" sz="1400">
                <a:solidFill>
                  <a:srgbClr val="7F7F7F"/>
                </a:solidFill>
              </a:rPr>
              <a:t> a/</a:t>
            </a:r>
            <a:r>
              <a:rPr lang="en-GB" sz="1400">
                <a:solidFill>
                  <a:srgbClr val="7F7F7F"/>
                </a:solidFill>
              </a:rPr>
              <a:t>nebo</a:t>
            </a:r>
            <a:r>
              <a:rPr lang="en-GB" sz="1400">
                <a:solidFill>
                  <a:srgbClr val="7F7F7F"/>
                </a:solidFill>
              </a:rPr>
              <a:t> </a:t>
            </a:r>
            <a:r>
              <a:rPr lang="en-GB" sz="1400">
                <a:solidFill>
                  <a:srgbClr val="7F7F7F"/>
                </a:solidFill>
              </a:rPr>
              <a:t>kvantitativní</a:t>
            </a:r>
            <a:r>
              <a:rPr lang="en-GB" sz="1400">
                <a:solidFill>
                  <a:srgbClr val="7F7F7F"/>
                </a:solidFill>
              </a:rPr>
              <a:t> </a:t>
            </a:r>
            <a:r>
              <a:rPr lang="en-GB" sz="1400">
                <a:solidFill>
                  <a:srgbClr val="7F7F7F"/>
                </a:solidFill>
              </a:rPr>
              <a:t>vědecké</a:t>
            </a:r>
            <a:r>
              <a:rPr lang="en-GB" sz="1400">
                <a:solidFill>
                  <a:srgbClr val="7F7F7F"/>
                </a:solidFill>
              </a:rPr>
              <a:t> </a:t>
            </a:r>
            <a:r>
              <a:rPr lang="en-GB" sz="1400">
                <a:solidFill>
                  <a:srgbClr val="7F7F7F"/>
                </a:solidFill>
              </a:rPr>
              <a:t>odhady</a:t>
            </a:r>
            <a:r>
              <a:rPr lang="en-GB" sz="1400">
                <a:solidFill>
                  <a:srgbClr val="7F7F7F"/>
                </a:solidFill>
              </a:rPr>
              <a:t> </a:t>
            </a:r>
            <a:r>
              <a:rPr lang="en-GB" sz="1400">
                <a:solidFill>
                  <a:srgbClr val="7F7F7F"/>
                </a:solidFill>
              </a:rPr>
              <a:t>rizik</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Nástroj</a:t>
            </a:r>
            <a:r>
              <a:rPr lang="en-GB" sz="1400">
                <a:solidFill>
                  <a:srgbClr val="7F7F7F"/>
                </a:solidFill>
              </a:rPr>
              <a:t> pro </a:t>
            </a:r>
            <a:r>
              <a:rPr lang="en-GB" sz="1400">
                <a:solidFill>
                  <a:srgbClr val="7F7F7F"/>
                </a:solidFill>
              </a:rPr>
              <a:t>pochopení</a:t>
            </a:r>
            <a:r>
              <a:rPr lang="en-GB" sz="1400">
                <a:solidFill>
                  <a:srgbClr val="7F7F7F"/>
                </a:solidFill>
              </a:rPr>
              <a:t> toho, jak </a:t>
            </a:r>
            <a:r>
              <a:rPr lang="en-GB" sz="1400">
                <a:solidFill>
                  <a:srgbClr val="7F7F7F"/>
                </a:solidFill>
              </a:rPr>
              <a:t>pravděpodobně</a:t>
            </a:r>
            <a:r>
              <a:rPr lang="en-GB" sz="1400">
                <a:solidFill>
                  <a:srgbClr val="7F7F7F"/>
                </a:solidFill>
              </a:rPr>
              <a:t> </a:t>
            </a:r>
            <a:r>
              <a:rPr lang="en-GB" sz="1400">
                <a:solidFill>
                  <a:srgbClr val="7F7F7F"/>
                </a:solidFill>
              </a:rPr>
              <a:t>budou</a:t>
            </a:r>
            <a:r>
              <a:rPr lang="en-GB" sz="1400">
                <a:solidFill>
                  <a:srgbClr val="7F7F7F"/>
                </a:solidFill>
              </a:rPr>
              <a:t> </a:t>
            </a:r>
            <a:r>
              <a:rPr lang="en-GB" sz="1400">
                <a:solidFill>
                  <a:srgbClr val="7F7F7F"/>
                </a:solidFill>
              </a:rPr>
              <a:t>komunity</a:t>
            </a:r>
            <a:r>
              <a:rPr lang="en-GB" sz="1400">
                <a:solidFill>
                  <a:srgbClr val="7F7F7F"/>
                </a:solidFill>
              </a:rPr>
              <a:t>, </a:t>
            </a:r>
            <a:r>
              <a:rPr lang="en-GB" sz="1400">
                <a:solidFill>
                  <a:srgbClr val="7F7F7F"/>
                </a:solidFill>
              </a:rPr>
              <a:t>systémy</a:t>
            </a:r>
            <a:r>
              <a:rPr lang="en-GB" sz="1400">
                <a:solidFill>
                  <a:srgbClr val="7F7F7F"/>
                </a:solidFill>
              </a:rPr>
              <a:t> </a:t>
            </a:r>
            <a:r>
              <a:rPr lang="en-GB" sz="1400">
                <a:solidFill>
                  <a:srgbClr val="7F7F7F"/>
                </a:solidFill>
              </a:rPr>
              <a:t>nebo</a:t>
            </a:r>
            <a:r>
              <a:rPr lang="en-GB" sz="1400">
                <a:solidFill>
                  <a:srgbClr val="7F7F7F"/>
                </a:solidFill>
              </a:rPr>
              <a:t> </a:t>
            </a:r>
            <a:r>
              <a:rPr lang="en-GB" sz="1400">
                <a:solidFill>
                  <a:srgbClr val="7F7F7F"/>
                </a:solidFill>
              </a:rPr>
              <a:t>sektory</a:t>
            </a:r>
            <a:r>
              <a:rPr lang="en-GB" sz="1400">
                <a:solidFill>
                  <a:srgbClr val="7F7F7F"/>
                </a:solidFill>
              </a:rPr>
              <a:t> </a:t>
            </a:r>
            <a:r>
              <a:rPr lang="en-GB" sz="1400">
                <a:solidFill>
                  <a:srgbClr val="7F7F7F"/>
                </a:solidFill>
              </a:rPr>
              <a:t>ovlivněny</a:t>
            </a:r>
            <a:r>
              <a:rPr lang="en-GB" sz="1400">
                <a:solidFill>
                  <a:srgbClr val="7F7F7F"/>
                </a:solidFill>
              </a:rPr>
              <a:t> </a:t>
            </a:r>
            <a:r>
              <a:rPr lang="en-GB" sz="1400">
                <a:solidFill>
                  <a:srgbClr val="7F7F7F"/>
                </a:solidFill>
              </a:rPr>
              <a:t>změnou</a:t>
            </a:r>
            <a:r>
              <a:rPr lang="en-GB" sz="1400">
                <a:solidFill>
                  <a:srgbClr val="7F7F7F"/>
                </a:solidFill>
              </a:rPr>
              <a:t> </a:t>
            </a:r>
            <a:r>
              <a:rPr lang="en-GB" sz="1400">
                <a:solidFill>
                  <a:srgbClr val="7F7F7F"/>
                </a:solidFill>
              </a:rPr>
              <a:t>klimatu</a:t>
            </a:r>
            <a:r>
              <a:rPr lang="en-GB" sz="1400">
                <a:solidFill>
                  <a:srgbClr val="7F7F7F"/>
                </a:solidFill>
              </a:rPr>
              <a:t> a co </a:t>
            </a:r>
            <a:r>
              <a:rPr lang="en-GB" sz="1400">
                <a:solidFill>
                  <a:srgbClr val="7F7F7F"/>
                </a:solidFill>
              </a:rPr>
              <a:t>lze</a:t>
            </a:r>
            <a:r>
              <a:rPr lang="en-GB" sz="1400">
                <a:solidFill>
                  <a:srgbClr val="7F7F7F"/>
                </a:solidFill>
              </a:rPr>
              <a:t> </a:t>
            </a:r>
            <a:r>
              <a:rPr lang="en-GB" sz="1400">
                <a:solidFill>
                  <a:srgbClr val="7F7F7F"/>
                </a:solidFill>
              </a:rPr>
              <a:t>udělat</a:t>
            </a:r>
            <a:r>
              <a:rPr lang="en-GB" sz="1400">
                <a:solidFill>
                  <a:srgbClr val="7F7F7F"/>
                </a:solidFill>
              </a:rPr>
              <a:t> pro </a:t>
            </a:r>
            <a:r>
              <a:rPr lang="en-GB" sz="1400">
                <a:solidFill>
                  <a:srgbClr val="7F7F7F"/>
                </a:solidFill>
              </a:rPr>
              <a:t>adaptaci</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Identifikuje</a:t>
            </a:r>
            <a:r>
              <a:rPr lang="en-GB" sz="1400">
                <a:solidFill>
                  <a:srgbClr val="7F7F7F"/>
                </a:solidFill>
              </a:rPr>
              <a:t> </a:t>
            </a:r>
            <a:r>
              <a:rPr lang="en-GB" sz="1400">
                <a:solidFill>
                  <a:srgbClr val="7F7F7F"/>
                </a:solidFill>
              </a:rPr>
              <a:t>krátkodobá</a:t>
            </a:r>
            <a:r>
              <a:rPr lang="en-GB" sz="1400">
                <a:solidFill>
                  <a:srgbClr val="7F7F7F"/>
                </a:solidFill>
              </a:rPr>
              <a:t> </a:t>
            </a:r>
            <a:r>
              <a:rPr lang="en-GB" sz="1400">
                <a:solidFill>
                  <a:srgbClr val="7F7F7F"/>
                </a:solidFill>
              </a:rPr>
              <a:t>i</a:t>
            </a:r>
            <a:r>
              <a:rPr lang="en-GB" sz="1400">
                <a:solidFill>
                  <a:srgbClr val="7F7F7F"/>
                </a:solidFill>
              </a:rPr>
              <a:t> </a:t>
            </a:r>
            <a:r>
              <a:rPr lang="en-GB" sz="1400">
                <a:solidFill>
                  <a:srgbClr val="7F7F7F"/>
                </a:solidFill>
              </a:rPr>
              <a:t>dlouhodobá</a:t>
            </a:r>
            <a:r>
              <a:rPr lang="en-GB" sz="1400">
                <a:solidFill>
                  <a:srgbClr val="7F7F7F"/>
                </a:solidFill>
              </a:rPr>
              <a:t> </a:t>
            </a:r>
            <a:r>
              <a:rPr lang="en-GB" sz="1400">
                <a:solidFill>
                  <a:srgbClr val="7F7F7F"/>
                </a:solidFill>
              </a:rPr>
              <a:t>klimatická</a:t>
            </a:r>
            <a:r>
              <a:rPr lang="en-GB" sz="1400">
                <a:solidFill>
                  <a:srgbClr val="7F7F7F"/>
                </a:solidFill>
              </a:rPr>
              <a:t> </a:t>
            </a:r>
            <a:r>
              <a:rPr lang="en-GB" sz="1400">
                <a:solidFill>
                  <a:srgbClr val="7F7F7F"/>
                </a:solidFill>
              </a:rPr>
              <a:t>rizika</a:t>
            </a:r>
            <a:r>
              <a:rPr lang="en-GB" sz="1400">
                <a:solidFill>
                  <a:srgbClr val="7F7F7F"/>
                </a:solidFill>
              </a:rPr>
              <a:t> za </a:t>
            </a:r>
            <a:r>
              <a:rPr lang="en-GB" sz="1400">
                <a:solidFill>
                  <a:srgbClr val="7F7F7F"/>
                </a:solidFill>
              </a:rPr>
              <a:t>účelem</a:t>
            </a:r>
            <a:r>
              <a:rPr lang="en-GB" sz="1400">
                <a:solidFill>
                  <a:srgbClr val="7F7F7F"/>
                </a:solidFill>
              </a:rPr>
              <a:t> </a:t>
            </a:r>
            <a:r>
              <a:rPr lang="en-GB" sz="1400">
                <a:solidFill>
                  <a:srgbClr val="7F7F7F"/>
                </a:solidFill>
              </a:rPr>
              <a:t>posílení</a:t>
            </a:r>
            <a:r>
              <a:rPr lang="en-GB" sz="1400">
                <a:solidFill>
                  <a:srgbClr val="7F7F7F"/>
                </a:solidFill>
              </a:rPr>
              <a:t> </a:t>
            </a:r>
            <a:r>
              <a:rPr lang="en-GB" sz="1400">
                <a:solidFill>
                  <a:srgbClr val="7F7F7F"/>
                </a:solidFill>
              </a:rPr>
              <a:t>odolnosti</a:t>
            </a:r>
            <a:r>
              <a:rPr lang="en-GB" sz="1400">
                <a:solidFill>
                  <a:srgbClr val="7F7F7F"/>
                </a:solidFill>
              </a:rPr>
              <a:t> </a:t>
            </a:r>
            <a:r>
              <a:rPr lang="en-GB" sz="1400">
                <a:solidFill>
                  <a:srgbClr val="7F7F7F"/>
                </a:solidFill>
              </a:rPr>
              <a:t>ve</a:t>
            </a:r>
            <a:r>
              <a:rPr lang="en-GB" sz="1400">
                <a:solidFill>
                  <a:srgbClr val="7F7F7F"/>
                </a:solidFill>
              </a:rPr>
              <a:t> </a:t>
            </a:r>
            <a:r>
              <a:rPr lang="en-GB" sz="1400">
                <a:solidFill>
                  <a:srgbClr val="7F7F7F"/>
                </a:solidFill>
              </a:rPr>
              <a:t>vývojových</a:t>
            </a:r>
            <a:r>
              <a:rPr lang="en-GB" sz="1400">
                <a:solidFill>
                  <a:srgbClr val="7F7F7F"/>
                </a:solidFill>
              </a:rPr>
              <a:t> </a:t>
            </a:r>
            <a:r>
              <a:rPr lang="en-GB" sz="1400">
                <a:solidFill>
                  <a:srgbClr val="7F7F7F"/>
                </a:solidFill>
              </a:rPr>
              <a:t>projektech</a:t>
            </a:r>
            <a:r>
              <a:rPr lang="en-GB" sz="1400">
                <a:solidFill>
                  <a:srgbClr val="7F7F7F"/>
                </a:solidFill>
              </a:rPr>
              <a:t>, </a:t>
            </a:r>
            <a:r>
              <a:rPr lang="en-GB" sz="1400">
                <a:solidFill>
                  <a:srgbClr val="7F7F7F"/>
                </a:solidFill>
              </a:rPr>
              <a:t>politikách</a:t>
            </a:r>
            <a:r>
              <a:rPr lang="en-GB" sz="1400">
                <a:solidFill>
                  <a:srgbClr val="7F7F7F"/>
                </a:solidFill>
              </a:rPr>
              <a:t> a </a:t>
            </a:r>
            <a:r>
              <a:rPr lang="en-GB" sz="1400">
                <a:solidFill>
                  <a:srgbClr val="7F7F7F"/>
                </a:solidFill>
              </a:rPr>
              <a:t>programech</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Pomáhá</a:t>
            </a:r>
            <a:r>
              <a:rPr lang="en-GB" sz="1400">
                <a:solidFill>
                  <a:srgbClr val="7F7F7F"/>
                </a:solidFill>
              </a:rPr>
              <a:t> </a:t>
            </a:r>
            <a:r>
              <a:rPr lang="en-GB" sz="1400">
                <a:solidFill>
                  <a:srgbClr val="7F7F7F"/>
                </a:solidFill>
              </a:rPr>
              <a:t>určit</a:t>
            </a:r>
            <a:r>
              <a:rPr lang="en-GB" sz="1400">
                <a:solidFill>
                  <a:srgbClr val="7F7F7F"/>
                </a:solidFill>
              </a:rPr>
              <a:t> </a:t>
            </a:r>
            <a:r>
              <a:rPr lang="en-GB" sz="1400">
                <a:solidFill>
                  <a:srgbClr val="7F7F7F"/>
                </a:solidFill>
              </a:rPr>
              <a:t>celkovou</a:t>
            </a:r>
            <a:r>
              <a:rPr lang="en-GB" sz="1400">
                <a:solidFill>
                  <a:srgbClr val="7F7F7F"/>
                </a:solidFill>
              </a:rPr>
              <a:t> </a:t>
            </a:r>
            <a:r>
              <a:rPr lang="en-GB" sz="1400">
                <a:solidFill>
                  <a:srgbClr val="7F7F7F"/>
                </a:solidFill>
              </a:rPr>
              <a:t>úroveň</a:t>
            </a:r>
            <a:r>
              <a:rPr lang="en-GB" sz="1400">
                <a:solidFill>
                  <a:srgbClr val="7F7F7F"/>
                </a:solidFill>
              </a:rPr>
              <a:t> </a:t>
            </a:r>
            <a:r>
              <a:rPr lang="en-GB" sz="1400">
                <a:solidFill>
                  <a:srgbClr val="7F7F7F"/>
                </a:solidFill>
              </a:rPr>
              <a:t>klimatického</a:t>
            </a:r>
            <a:r>
              <a:rPr lang="en-GB" sz="1400">
                <a:solidFill>
                  <a:srgbClr val="7F7F7F"/>
                </a:solidFill>
              </a:rPr>
              <a:t> </a:t>
            </a:r>
            <a:r>
              <a:rPr lang="en-GB" sz="1400">
                <a:solidFill>
                  <a:srgbClr val="7F7F7F"/>
                </a:solidFill>
              </a:rPr>
              <a:t>rizika</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Identifikuje</a:t>
            </a:r>
            <a:r>
              <a:rPr lang="en-GB" sz="1200">
                <a:solidFill>
                  <a:srgbClr val="7F7F7F"/>
                </a:solidFill>
              </a:rPr>
              <a:t> </a:t>
            </a:r>
            <a:r>
              <a:rPr lang="en-GB" sz="1200">
                <a:solidFill>
                  <a:srgbClr val="7F7F7F"/>
                </a:solidFill>
              </a:rPr>
              <a:t>klimatická</a:t>
            </a:r>
            <a:r>
              <a:rPr lang="en-GB" sz="1200">
                <a:solidFill>
                  <a:srgbClr val="7F7F7F"/>
                </a:solidFill>
              </a:rPr>
              <a:t> </a:t>
            </a:r>
            <a:r>
              <a:rPr lang="en-GB" sz="1200">
                <a:solidFill>
                  <a:srgbClr val="7F7F7F"/>
                </a:solidFill>
              </a:rPr>
              <a:t>nebezpečí</a:t>
            </a:r>
            <a:endParaRPr sz="1200">
              <a:solidFill>
                <a:srgbClr val="7F7F7F"/>
              </a:solidFill>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Posuzuje</a:t>
            </a:r>
            <a:r>
              <a:rPr lang="en-GB" sz="1200">
                <a:solidFill>
                  <a:srgbClr val="7F7F7F"/>
                </a:solidFill>
              </a:rPr>
              <a:t> </a:t>
            </a:r>
            <a:r>
              <a:rPr lang="en-GB" sz="1200">
                <a:solidFill>
                  <a:srgbClr val="7F7F7F"/>
                </a:solidFill>
              </a:rPr>
              <a:t>expozici</a:t>
            </a:r>
            <a:r>
              <a:rPr lang="en-GB" sz="1200">
                <a:solidFill>
                  <a:srgbClr val="7F7F7F"/>
                </a:solidFill>
              </a:rPr>
              <a:t> - </a:t>
            </a:r>
            <a:r>
              <a:rPr lang="en-GB" sz="1200">
                <a:solidFill>
                  <a:srgbClr val="7F7F7F"/>
                </a:solidFill>
              </a:rPr>
              <a:t>ohrožení</a:t>
            </a:r>
            <a:r>
              <a:rPr lang="en-GB" sz="1200">
                <a:solidFill>
                  <a:srgbClr val="7F7F7F"/>
                </a:solidFill>
              </a:rPr>
              <a:t> (</a:t>
            </a:r>
            <a:r>
              <a:rPr lang="en-GB" sz="1200">
                <a:solidFill>
                  <a:srgbClr val="7F7F7F"/>
                </a:solidFill>
              </a:rPr>
              <a:t>aktiva</a:t>
            </a:r>
            <a:r>
              <a:rPr lang="en-GB" sz="1200">
                <a:solidFill>
                  <a:srgbClr val="7F7F7F"/>
                </a:solidFill>
              </a:rPr>
              <a:t>, </a:t>
            </a:r>
            <a:r>
              <a:rPr lang="en-GB" sz="1200">
                <a:solidFill>
                  <a:srgbClr val="7F7F7F"/>
                </a:solidFill>
              </a:rPr>
              <a:t>lidé</a:t>
            </a:r>
            <a:r>
              <a:rPr lang="en-GB" sz="1200">
                <a:solidFill>
                  <a:srgbClr val="7F7F7F"/>
                </a:solidFill>
              </a:rPr>
              <a:t>, </a:t>
            </a:r>
            <a:r>
              <a:rPr lang="en-GB" sz="1200">
                <a:solidFill>
                  <a:srgbClr val="7F7F7F"/>
                </a:solidFill>
              </a:rPr>
              <a:t>systémy</a:t>
            </a:r>
            <a:r>
              <a:rPr lang="en-GB" sz="1200">
                <a:solidFill>
                  <a:srgbClr val="7F7F7F"/>
                </a:solidFill>
              </a:rPr>
              <a:t>)</a:t>
            </a:r>
            <a:endParaRPr sz="1200">
              <a:solidFill>
                <a:srgbClr val="7F7F7F"/>
              </a:solidFill>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Hodnotí</a:t>
            </a:r>
            <a:r>
              <a:rPr lang="en-GB" sz="1200">
                <a:solidFill>
                  <a:srgbClr val="7F7F7F"/>
                </a:solidFill>
              </a:rPr>
              <a:t> </a:t>
            </a:r>
            <a:r>
              <a:rPr lang="en-GB" sz="1200">
                <a:solidFill>
                  <a:srgbClr val="7F7F7F"/>
                </a:solidFill>
              </a:rPr>
              <a:t>citlivost</a:t>
            </a:r>
            <a:r>
              <a:rPr lang="en-GB" sz="1200">
                <a:solidFill>
                  <a:srgbClr val="7F7F7F"/>
                </a:solidFill>
              </a:rPr>
              <a:t> (jak </a:t>
            </a:r>
            <a:r>
              <a:rPr lang="en-GB" sz="1200">
                <a:solidFill>
                  <a:srgbClr val="7F7F7F"/>
                </a:solidFill>
              </a:rPr>
              <a:t>vážně</a:t>
            </a:r>
            <a:r>
              <a:rPr lang="en-GB" sz="1200">
                <a:solidFill>
                  <a:srgbClr val="7F7F7F"/>
                </a:solidFill>
              </a:rPr>
              <a:t> </a:t>
            </a:r>
            <a:r>
              <a:rPr lang="en-GB" sz="1200">
                <a:solidFill>
                  <a:srgbClr val="7F7F7F"/>
                </a:solidFill>
              </a:rPr>
              <a:t>mohou</a:t>
            </a:r>
            <a:r>
              <a:rPr lang="en-GB" sz="1200">
                <a:solidFill>
                  <a:srgbClr val="7F7F7F"/>
                </a:solidFill>
              </a:rPr>
              <a:t> </a:t>
            </a:r>
            <a:r>
              <a:rPr lang="en-GB" sz="1200">
                <a:solidFill>
                  <a:srgbClr val="7F7F7F"/>
                </a:solidFill>
              </a:rPr>
              <a:t>být</a:t>
            </a:r>
            <a:r>
              <a:rPr lang="en-GB" sz="1200">
                <a:solidFill>
                  <a:srgbClr val="7F7F7F"/>
                </a:solidFill>
              </a:rPr>
              <a:t> </a:t>
            </a:r>
            <a:r>
              <a:rPr lang="en-GB" sz="1200">
                <a:solidFill>
                  <a:srgbClr val="7F7F7F"/>
                </a:solidFill>
              </a:rPr>
              <a:t>ovlivněni</a:t>
            </a:r>
            <a:r>
              <a:rPr lang="en-GB" sz="1200">
                <a:solidFill>
                  <a:srgbClr val="7F7F7F"/>
                </a:solidFill>
              </a:rPr>
              <a:t>)</a:t>
            </a:r>
            <a:endParaRPr sz="1200">
              <a:solidFill>
                <a:srgbClr val="7F7F7F"/>
              </a:solidFill>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Odhaduje</a:t>
            </a:r>
            <a:r>
              <a:rPr lang="en-GB" sz="1200">
                <a:solidFill>
                  <a:srgbClr val="7F7F7F"/>
                </a:solidFill>
              </a:rPr>
              <a:t> </a:t>
            </a:r>
            <a:r>
              <a:rPr lang="en-GB" sz="1200">
                <a:solidFill>
                  <a:srgbClr val="7F7F7F"/>
                </a:solidFill>
              </a:rPr>
              <a:t>adaptivitu</a:t>
            </a:r>
            <a:r>
              <a:rPr lang="en-GB" sz="1200">
                <a:solidFill>
                  <a:srgbClr val="7F7F7F"/>
                </a:solidFill>
              </a:rPr>
              <a:t> (jak </a:t>
            </a:r>
            <a:r>
              <a:rPr lang="en-GB" sz="1200">
                <a:solidFill>
                  <a:srgbClr val="7F7F7F"/>
                </a:solidFill>
              </a:rPr>
              <a:t>dobře</a:t>
            </a:r>
            <a:r>
              <a:rPr lang="en-GB" sz="1200">
                <a:solidFill>
                  <a:srgbClr val="7F7F7F"/>
                </a:solidFill>
              </a:rPr>
              <a:t> se </a:t>
            </a:r>
            <a:r>
              <a:rPr lang="en-GB" sz="1200">
                <a:solidFill>
                  <a:srgbClr val="7F7F7F"/>
                </a:solidFill>
              </a:rPr>
              <a:t>dokážou</a:t>
            </a:r>
            <a:r>
              <a:rPr lang="en-GB" sz="1200">
                <a:solidFill>
                  <a:srgbClr val="7F7F7F"/>
                </a:solidFill>
              </a:rPr>
              <a:t> </a:t>
            </a:r>
            <a:r>
              <a:rPr lang="en-GB" sz="1200">
                <a:solidFill>
                  <a:srgbClr val="7F7F7F"/>
                </a:solidFill>
              </a:rPr>
              <a:t>přizpůsobit</a:t>
            </a:r>
            <a:r>
              <a:rPr lang="en-GB" sz="1200">
                <a:solidFill>
                  <a:srgbClr val="7F7F7F"/>
                </a:solidFill>
              </a:rPr>
              <a:t> </a:t>
            </a:r>
            <a:r>
              <a:rPr lang="en-GB" sz="1200">
                <a:solidFill>
                  <a:srgbClr val="7F7F7F"/>
                </a:solidFill>
              </a:rPr>
              <a:t>nebo</a:t>
            </a:r>
            <a:r>
              <a:rPr lang="en-GB" sz="1200">
                <a:solidFill>
                  <a:srgbClr val="7F7F7F"/>
                </a:solidFill>
              </a:rPr>
              <a:t> </a:t>
            </a:r>
            <a:r>
              <a:rPr lang="en-GB" sz="1200">
                <a:solidFill>
                  <a:srgbClr val="7F7F7F"/>
                </a:solidFill>
              </a:rPr>
              <a:t>zotavit</a:t>
            </a:r>
            <a:r>
              <a:rPr lang="en-GB" sz="1200">
                <a:solidFill>
                  <a:srgbClr val="7F7F7F"/>
                </a:solidFill>
              </a:rPr>
              <a:t>)</a:t>
            </a:r>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0072335" name="Google Shape;245;g37f43429657_0_499"/>
          <p:cNvSpPr txBox="1">
            <a:spLocks noGrp="1"/>
          </p:cNvSpPr>
          <p:nvPr>
            <p:ph type="title"/>
          </p:nvPr>
        </p:nvSpPr>
        <p:spPr bwMode="auto">
          <a:xfrm>
            <a:off x="634203" y="536663"/>
            <a:ext cx="8356445" cy="675000"/>
          </a:xfrm>
          <a:prstGeom prst="rect">
            <a:avLst/>
          </a:prstGeom>
          <a:noFill/>
          <a:ln>
            <a:noFill/>
          </a:ln>
        </p:spPr>
        <p:txBody>
          <a:bodyPr spcFirstLastPara="1" wrap="square" lIns="68550" tIns="34275" rIns="68550" bIns="34275" anchor="ctr" anchorCtr="0">
            <a:normAutofit fontScale="90000"/>
          </a:bodyPr>
          <a:lstStyle/>
          <a:p>
            <a:pPr algn="l">
              <a:lnSpc>
                <a:spcPct val="100000"/>
              </a:lnSpc>
              <a:buClr>
                <a:srgbClr val="48BAA2"/>
              </a:buClr>
              <a:buSzPct val="142857"/>
              <a:defRPr/>
            </a:pPr>
            <a:r>
              <a:rPr lang="en-GB">
                <a:solidFill>
                  <a:srgbClr val="70AD47"/>
                </a:solidFill>
              </a:rPr>
              <a:t>KROK ZA KROKEM: </a:t>
            </a:r>
            <a:br>
              <a:rPr lang="en-GB">
                <a:solidFill>
                  <a:srgbClr val="70AD47"/>
                </a:solidFill>
              </a:rPr>
            </a:br>
            <a:r>
              <a:rPr lang="en-GB">
                <a:solidFill>
                  <a:srgbClr val="70AD47"/>
                </a:solidFill>
              </a:rPr>
              <a:t>HODNOCENÍ KLIMATICKÉHO RIZIKA A ZRANITELNOSTI </a:t>
            </a:r>
            <a:endParaRPr>
              <a:solidFill>
                <a:srgbClr val="70AD47"/>
              </a:solidFill>
            </a:endParaRPr>
          </a:p>
          <a:p>
            <a:pPr marL="0" lvl="0" indent="0" algn="l" rtl="0">
              <a:lnSpc>
                <a:spcPct val="100000"/>
              </a:lnSpc>
              <a:spcBef>
                <a:spcPts val="0"/>
              </a:spcBef>
              <a:spcAft>
                <a:spcPts val="0"/>
              </a:spcAft>
              <a:buClr>
                <a:srgbClr val="48BAA2"/>
              </a:buClr>
              <a:buSzPct val="142857"/>
              <a:buFont typeface="Trebuchet MS"/>
              <a:buNone/>
              <a:defRPr/>
            </a:pPr>
            <a:endParaRPr>
              <a:solidFill>
                <a:srgbClr val="70AD47"/>
              </a:solidFill>
            </a:endParaRPr>
          </a:p>
        </p:txBody>
      </p:sp>
      <p:sp>
        <p:nvSpPr>
          <p:cNvPr id="1332106698" name="Google Shape;246;g37f43429657_0_499"/>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Definovat</a:t>
            </a:r>
            <a:r>
              <a:rPr lang="en-GB" sz="1400">
                <a:solidFill>
                  <a:srgbClr val="7F7F7F"/>
                </a:solidFill>
              </a:rPr>
              <a:t> </a:t>
            </a:r>
            <a:r>
              <a:rPr lang="en-GB" sz="1400">
                <a:solidFill>
                  <a:srgbClr val="7F7F7F"/>
                </a:solidFill>
              </a:rPr>
              <a:t>rozsah</a:t>
            </a:r>
            <a:r>
              <a:rPr lang="en-GB" sz="1400">
                <a:solidFill>
                  <a:srgbClr val="7F7F7F"/>
                </a:solidFill>
              </a:rPr>
              <a:t> a </a:t>
            </a:r>
            <a:r>
              <a:rPr lang="en-GB" sz="1400">
                <a:solidFill>
                  <a:srgbClr val="7F7F7F"/>
                </a:solidFill>
              </a:rPr>
              <a:t>cíle</a:t>
            </a:r>
            <a:r>
              <a:rPr lang="en-GB" sz="1400">
                <a:solidFill>
                  <a:srgbClr val="7F7F7F"/>
                </a:solidFill>
              </a:rPr>
              <a:t> – co se </a:t>
            </a:r>
            <a:r>
              <a:rPr lang="en-GB" sz="1400">
                <a:solidFill>
                  <a:srgbClr val="7F7F7F"/>
                </a:solidFill>
              </a:rPr>
              <a:t>hodnotí</a:t>
            </a:r>
            <a:r>
              <a:rPr lang="en-GB" sz="1400">
                <a:solidFill>
                  <a:srgbClr val="7F7F7F"/>
                </a:solidFill>
              </a:rPr>
              <a:t>, </a:t>
            </a:r>
            <a:r>
              <a:rPr lang="en-GB" sz="1400">
                <a:solidFill>
                  <a:srgbClr val="7F7F7F"/>
                </a:solidFill>
              </a:rPr>
              <a:t>proč</a:t>
            </a:r>
            <a:r>
              <a:rPr lang="en-GB" sz="1400">
                <a:solidFill>
                  <a:srgbClr val="7F7F7F"/>
                </a:solidFill>
              </a:rPr>
              <a:t> a v </a:t>
            </a:r>
            <a:r>
              <a:rPr lang="en-GB" sz="1400">
                <a:solidFill>
                  <a:srgbClr val="7F7F7F"/>
                </a:solidFill>
              </a:rPr>
              <a:t>jakém</a:t>
            </a:r>
            <a:r>
              <a:rPr lang="en-GB" sz="1400">
                <a:solidFill>
                  <a:srgbClr val="7F7F7F"/>
                </a:solidFill>
              </a:rPr>
              <a:t> </a:t>
            </a:r>
            <a:r>
              <a:rPr lang="en-GB" sz="1400">
                <a:solidFill>
                  <a:srgbClr val="7F7F7F"/>
                </a:solidFill>
              </a:rPr>
              <a:t>časovém</a:t>
            </a:r>
            <a:r>
              <a:rPr lang="en-GB" sz="1400">
                <a:solidFill>
                  <a:srgbClr val="7F7F7F"/>
                </a:solidFill>
              </a:rPr>
              <a:t> </a:t>
            </a:r>
            <a:r>
              <a:rPr lang="en-GB" sz="1400">
                <a:solidFill>
                  <a:srgbClr val="7F7F7F"/>
                </a:solidFill>
              </a:rPr>
              <a:t>rámci</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Shromáždit</a:t>
            </a:r>
            <a:r>
              <a:rPr lang="en-GB" sz="1400">
                <a:solidFill>
                  <a:srgbClr val="7F7F7F"/>
                </a:solidFill>
              </a:rPr>
              <a:t> </a:t>
            </a:r>
            <a:r>
              <a:rPr lang="en-GB" sz="1400">
                <a:solidFill>
                  <a:srgbClr val="7F7F7F"/>
                </a:solidFill>
              </a:rPr>
              <a:t>relevantní</a:t>
            </a:r>
            <a:r>
              <a:rPr lang="en-GB" sz="1400">
                <a:solidFill>
                  <a:srgbClr val="7F7F7F"/>
                </a:solidFill>
              </a:rPr>
              <a:t> data</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Identifikovat </a:t>
            </a:r>
            <a:r>
              <a:rPr lang="en-GB" sz="1400">
                <a:solidFill>
                  <a:srgbClr val="7F7F7F"/>
                </a:solidFill>
              </a:rPr>
              <a:t>klimatická</a:t>
            </a:r>
            <a:r>
              <a:rPr lang="en-GB" sz="1400">
                <a:solidFill>
                  <a:srgbClr val="7F7F7F"/>
                </a:solidFill>
              </a:rPr>
              <a:t> </a:t>
            </a:r>
            <a:r>
              <a:rPr lang="en-GB" sz="1400">
                <a:solidFill>
                  <a:srgbClr val="7F7F7F"/>
                </a:solidFill>
              </a:rPr>
              <a:t>nebezpečí</a:t>
            </a:r>
            <a:r>
              <a:rPr lang="en-GB" sz="1400">
                <a:solidFill>
                  <a:srgbClr val="7F7F7F"/>
                </a:solidFill>
              </a:rPr>
              <a:t> – </a:t>
            </a:r>
            <a:r>
              <a:rPr lang="en-GB" sz="1400">
                <a:solidFill>
                  <a:srgbClr val="7F7F7F"/>
                </a:solidFill>
              </a:rPr>
              <a:t>využít</a:t>
            </a:r>
            <a:r>
              <a:rPr lang="en-GB" sz="1400">
                <a:solidFill>
                  <a:srgbClr val="7F7F7F"/>
                </a:solidFill>
              </a:rPr>
              <a:t> </a:t>
            </a:r>
            <a:r>
              <a:rPr lang="en-GB" sz="1400">
                <a:solidFill>
                  <a:srgbClr val="7F7F7F"/>
                </a:solidFill>
              </a:rPr>
              <a:t>klimatická</a:t>
            </a:r>
            <a:r>
              <a:rPr lang="en-GB" sz="1400">
                <a:solidFill>
                  <a:srgbClr val="7F7F7F"/>
                </a:solidFill>
              </a:rPr>
              <a:t> data a </a:t>
            </a:r>
            <a:r>
              <a:rPr lang="en-GB" sz="1400">
                <a:solidFill>
                  <a:srgbClr val="7F7F7F"/>
                </a:solidFill>
              </a:rPr>
              <a:t>scénáře</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Posoudit</a:t>
            </a:r>
            <a:r>
              <a:rPr lang="en-GB" sz="1400">
                <a:solidFill>
                  <a:srgbClr val="7F7F7F"/>
                </a:solidFill>
              </a:rPr>
              <a:t> </a:t>
            </a:r>
            <a:r>
              <a:rPr lang="en-GB" sz="1400">
                <a:solidFill>
                  <a:srgbClr val="7F7F7F"/>
                </a:solidFill>
              </a:rPr>
              <a:t>expozici</a:t>
            </a:r>
            <a:r>
              <a:rPr lang="en-GB" sz="1400">
                <a:solidFill>
                  <a:srgbClr val="7F7F7F"/>
                </a:solidFill>
              </a:rPr>
              <a:t> – </a:t>
            </a:r>
            <a:r>
              <a:rPr lang="en-GB" sz="1400">
                <a:solidFill>
                  <a:srgbClr val="7F7F7F"/>
                </a:solidFill>
              </a:rPr>
              <a:t>kdo</a:t>
            </a:r>
            <a:r>
              <a:rPr lang="en-GB" sz="1400">
                <a:solidFill>
                  <a:srgbClr val="7F7F7F"/>
                </a:solidFill>
              </a:rPr>
              <a:t> a co je </a:t>
            </a:r>
            <a:r>
              <a:rPr lang="en-GB" sz="1400">
                <a:solidFill>
                  <a:srgbClr val="7F7F7F"/>
                </a:solidFill>
              </a:rPr>
              <a:t>ohroženo</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Zhodnotit</a:t>
            </a:r>
            <a:r>
              <a:rPr lang="en-GB" sz="1400">
                <a:solidFill>
                  <a:srgbClr val="7F7F7F"/>
                </a:solidFill>
              </a:rPr>
              <a:t> </a:t>
            </a:r>
            <a:r>
              <a:rPr lang="en-GB" sz="1400">
                <a:solidFill>
                  <a:srgbClr val="7F7F7F"/>
                </a:solidFill>
              </a:rPr>
              <a:t>citlivost</a:t>
            </a:r>
            <a:r>
              <a:rPr lang="en-GB" sz="1400">
                <a:solidFill>
                  <a:srgbClr val="7F7F7F"/>
                </a:solidFill>
              </a:rPr>
              <a:t> – jak </a:t>
            </a:r>
            <a:r>
              <a:rPr lang="en-GB" sz="1400">
                <a:solidFill>
                  <a:srgbClr val="7F7F7F"/>
                </a:solidFill>
              </a:rPr>
              <a:t>zranitelné</a:t>
            </a:r>
            <a:r>
              <a:rPr lang="en-GB" sz="1400">
                <a:solidFill>
                  <a:srgbClr val="7F7F7F"/>
                </a:solidFill>
              </a:rPr>
              <a:t> a </a:t>
            </a:r>
            <a:r>
              <a:rPr lang="en-GB" sz="1400">
                <a:solidFill>
                  <a:srgbClr val="7F7F7F"/>
                </a:solidFill>
              </a:rPr>
              <a:t>vystavené</a:t>
            </a:r>
            <a:r>
              <a:rPr lang="en-GB" sz="1400">
                <a:solidFill>
                  <a:srgbClr val="7F7F7F"/>
                </a:solidFill>
              </a:rPr>
              <a:t> </a:t>
            </a:r>
            <a:r>
              <a:rPr lang="en-GB" sz="1400">
                <a:solidFill>
                  <a:srgbClr val="7F7F7F"/>
                </a:solidFill>
              </a:rPr>
              <a:t>jsou</a:t>
            </a:r>
            <a:r>
              <a:rPr lang="en-GB" sz="1400">
                <a:solidFill>
                  <a:srgbClr val="7F7F7F"/>
                </a:solidFill>
              </a:rPr>
              <a:t> </a:t>
            </a:r>
            <a:r>
              <a:rPr lang="en-GB" sz="1400">
                <a:solidFill>
                  <a:srgbClr val="7F7F7F"/>
                </a:solidFill>
              </a:rPr>
              <a:t>systémy</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Zhodnotit</a:t>
            </a:r>
            <a:r>
              <a:rPr lang="en-GB" sz="1400">
                <a:solidFill>
                  <a:srgbClr val="7F7F7F"/>
                </a:solidFill>
              </a:rPr>
              <a:t> </a:t>
            </a:r>
            <a:r>
              <a:rPr lang="en-GB" sz="1400">
                <a:solidFill>
                  <a:srgbClr val="7F7F7F"/>
                </a:solidFill>
              </a:rPr>
              <a:t>adaptivní</a:t>
            </a:r>
            <a:r>
              <a:rPr lang="en-GB" sz="1400">
                <a:solidFill>
                  <a:srgbClr val="7F7F7F"/>
                </a:solidFill>
              </a:rPr>
              <a:t> </a:t>
            </a:r>
            <a:r>
              <a:rPr lang="en-GB" sz="1400">
                <a:solidFill>
                  <a:srgbClr val="7F7F7F"/>
                </a:solidFill>
              </a:rPr>
              <a:t>kapacitu</a:t>
            </a:r>
            <a:r>
              <a:rPr lang="en-GB" sz="1400">
                <a:solidFill>
                  <a:srgbClr val="7F7F7F"/>
                </a:solidFill>
              </a:rPr>
              <a:t> – </a:t>
            </a:r>
            <a:r>
              <a:rPr lang="en-GB" sz="1400">
                <a:solidFill>
                  <a:srgbClr val="7F7F7F"/>
                </a:solidFill>
              </a:rPr>
              <a:t>schopnost</a:t>
            </a:r>
            <a:r>
              <a:rPr lang="en-GB" sz="1400">
                <a:solidFill>
                  <a:srgbClr val="7F7F7F"/>
                </a:solidFill>
              </a:rPr>
              <a:t> </a:t>
            </a:r>
            <a:r>
              <a:rPr lang="en-GB" sz="1400">
                <a:solidFill>
                  <a:srgbClr val="7F7F7F"/>
                </a:solidFill>
              </a:rPr>
              <a:t>zvládnout</a:t>
            </a:r>
            <a:r>
              <a:rPr lang="en-GB" sz="1400">
                <a:solidFill>
                  <a:srgbClr val="7F7F7F"/>
                </a:solidFill>
              </a:rPr>
              <a:t>, </a:t>
            </a:r>
            <a:r>
              <a:rPr lang="en-GB" sz="1400">
                <a:solidFill>
                  <a:srgbClr val="7F7F7F"/>
                </a:solidFill>
              </a:rPr>
              <a:t>reagovat</a:t>
            </a:r>
            <a:r>
              <a:rPr lang="en-GB" sz="1400">
                <a:solidFill>
                  <a:srgbClr val="7F7F7F"/>
                </a:solidFill>
              </a:rPr>
              <a:t> </a:t>
            </a:r>
            <a:r>
              <a:rPr lang="en-GB" sz="1400">
                <a:solidFill>
                  <a:srgbClr val="7F7F7F"/>
                </a:solidFill>
              </a:rPr>
              <a:t>nebo</a:t>
            </a:r>
            <a:r>
              <a:rPr lang="en-GB" sz="1400">
                <a:solidFill>
                  <a:srgbClr val="7F7F7F"/>
                </a:solidFill>
              </a:rPr>
              <a:t> se </a:t>
            </a:r>
            <a:r>
              <a:rPr lang="en-GB" sz="1400">
                <a:solidFill>
                  <a:srgbClr val="7F7F7F"/>
                </a:solidFill>
              </a:rPr>
              <a:t>zotavit</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Zdůraznit</a:t>
            </a:r>
            <a:r>
              <a:rPr lang="en-GB" sz="1400">
                <a:solidFill>
                  <a:srgbClr val="7F7F7F"/>
                </a:solidFill>
              </a:rPr>
              <a:t> </a:t>
            </a:r>
            <a:r>
              <a:rPr lang="en-GB" sz="1400">
                <a:solidFill>
                  <a:srgbClr val="7F7F7F"/>
                </a:solidFill>
              </a:rPr>
              <a:t>klíčová</a:t>
            </a:r>
            <a:r>
              <a:rPr lang="en-GB" sz="1400">
                <a:solidFill>
                  <a:srgbClr val="7F7F7F"/>
                </a:solidFill>
              </a:rPr>
              <a:t> </a:t>
            </a:r>
            <a:r>
              <a:rPr lang="en-GB" sz="1400">
                <a:solidFill>
                  <a:srgbClr val="7F7F7F"/>
                </a:solidFill>
              </a:rPr>
              <a:t>rizika</a:t>
            </a:r>
            <a:r>
              <a:rPr lang="en-GB" sz="1400">
                <a:solidFill>
                  <a:srgbClr val="7F7F7F"/>
                </a:solidFill>
              </a:rPr>
              <a:t> – </a:t>
            </a:r>
            <a:r>
              <a:rPr lang="en-GB" sz="1400">
                <a:solidFill>
                  <a:srgbClr val="7F7F7F"/>
                </a:solidFill>
              </a:rPr>
              <a:t>kdo</a:t>
            </a:r>
            <a:r>
              <a:rPr lang="en-GB" sz="1400">
                <a:solidFill>
                  <a:srgbClr val="7F7F7F"/>
                </a:solidFill>
              </a:rPr>
              <a:t> a co je </a:t>
            </a:r>
            <a:r>
              <a:rPr lang="en-GB" sz="1400">
                <a:solidFill>
                  <a:srgbClr val="7F7F7F"/>
                </a:solidFill>
              </a:rPr>
              <a:t>nejvíce</a:t>
            </a:r>
            <a:r>
              <a:rPr lang="en-GB" sz="1400">
                <a:solidFill>
                  <a:srgbClr val="7F7F7F"/>
                </a:solidFill>
              </a:rPr>
              <a:t> </a:t>
            </a:r>
            <a:r>
              <a:rPr lang="en-GB" sz="1400">
                <a:solidFill>
                  <a:srgbClr val="7F7F7F"/>
                </a:solidFill>
              </a:rPr>
              <a:t>ohroženo</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Stanovit</a:t>
            </a:r>
            <a:r>
              <a:rPr lang="en-GB" sz="1400">
                <a:solidFill>
                  <a:srgbClr val="7F7F7F"/>
                </a:solidFill>
              </a:rPr>
              <a:t> priority </a:t>
            </a:r>
            <a:r>
              <a:rPr lang="en-GB" sz="1400">
                <a:solidFill>
                  <a:srgbClr val="7F7F7F"/>
                </a:solidFill>
              </a:rPr>
              <a:t>adaptace</a:t>
            </a:r>
            <a:r>
              <a:rPr lang="en-GB" sz="1400">
                <a:solidFill>
                  <a:srgbClr val="7F7F7F"/>
                </a:solidFill>
              </a:rPr>
              <a:t> a </a:t>
            </a:r>
            <a:r>
              <a:rPr lang="en-GB" sz="1400">
                <a:solidFill>
                  <a:srgbClr val="7F7F7F"/>
                </a:solidFill>
              </a:rPr>
              <a:t>cíle</a:t>
            </a:r>
            <a:r>
              <a:rPr lang="en-GB" sz="1400">
                <a:solidFill>
                  <a:srgbClr val="7F7F7F"/>
                </a:solidFill>
              </a:rPr>
              <a:t> </a:t>
            </a:r>
            <a:r>
              <a:rPr lang="en-GB" sz="1400">
                <a:solidFill>
                  <a:srgbClr val="7F7F7F"/>
                </a:solidFill>
              </a:rPr>
              <a:t>adaptace</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Zapojit</a:t>
            </a:r>
            <a:r>
              <a:rPr lang="en-GB" sz="1400">
                <a:solidFill>
                  <a:srgbClr val="7F7F7F"/>
                </a:solidFill>
              </a:rPr>
              <a:t> </a:t>
            </a:r>
            <a:r>
              <a:rPr lang="en-GB" sz="1400">
                <a:solidFill>
                  <a:srgbClr val="7F7F7F"/>
                </a:solidFill>
              </a:rPr>
              <a:t>relevantní</a:t>
            </a:r>
            <a:r>
              <a:rPr lang="en-GB" sz="1400">
                <a:solidFill>
                  <a:srgbClr val="7F7F7F"/>
                </a:solidFill>
              </a:rPr>
              <a:t> </a:t>
            </a:r>
            <a:r>
              <a:rPr lang="en-GB" sz="1400">
                <a:solidFill>
                  <a:srgbClr val="7F7F7F"/>
                </a:solidFill>
              </a:rPr>
              <a:t>zúčastněné</a:t>
            </a:r>
            <a:r>
              <a:rPr lang="en-GB" sz="1400">
                <a:solidFill>
                  <a:srgbClr val="7F7F7F"/>
                </a:solidFill>
              </a:rPr>
              <a:t> </a:t>
            </a:r>
            <a:r>
              <a:rPr lang="en-GB" sz="1400">
                <a:solidFill>
                  <a:srgbClr val="7F7F7F"/>
                </a:solidFill>
              </a:rPr>
              <a:t>strany</a:t>
            </a:r>
            <a:r>
              <a:rPr lang="en-GB" sz="1400">
                <a:solidFill>
                  <a:srgbClr val="7F7F7F"/>
                </a:solidFill>
              </a:rPr>
              <a:t> do </a:t>
            </a:r>
            <a:r>
              <a:rPr lang="en-GB" sz="1400">
                <a:solidFill>
                  <a:srgbClr val="7F7F7F"/>
                </a:solidFill>
              </a:rPr>
              <a:t>celého</a:t>
            </a:r>
            <a:r>
              <a:rPr lang="en-GB" sz="1400">
                <a:solidFill>
                  <a:srgbClr val="7F7F7F"/>
                </a:solidFill>
              </a:rPr>
              <a:t> </a:t>
            </a:r>
            <a:r>
              <a:rPr lang="en-GB" sz="1400">
                <a:solidFill>
                  <a:srgbClr val="7F7F7F"/>
                </a:solidFill>
              </a:rPr>
              <a:t>procesu</a:t>
            </a:r>
            <a:r>
              <a:rPr lang="en-GB" sz="1400">
                <a:solidFill>
                  <a:srgbClr val="7F7F7F"/>
                </a:solidFill>
              </a:rPr>
              <a:t>.</a:t>
            </a:r>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46052135" name="Google Shape;252;g37f43429657_0_600"/>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ADAPTACE NA ZMĚNU KLIMATU</a:t>
            </a:r>
            <a:endParaRPr>
              <a:solidFill>
                <a:srgbClr val="70AD47"/>
              </a:solidFill>
            </a:endParaRPr>
          </a:p>
        </p:txBody>
      </p:sp>
      <p:sp>
        <p:nvSpPr>
          <p:cNvPr id="1927040791" name="Google Shape;253;g37f43429657_0_600"/>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Úpravy ekologických, sociálních a ekonomických systémů v reakci na aktuální nebo očekávané klimatické podněty a jejich dopad.</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Adaptace procesů, kterými jednotlivci, komunity a státy usilují o zvládnutí důsledků klimatických změn.</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Neexistuje univerzální řešení → opatření závisí na konkrétním kontextu.</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Důležitá součást reakce na změnu klimatu</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Pomáhá chránit lidi, živobytí a ekosystémy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87538732" name="Google Shape;259;p8"/>
          <p:cNvPicPr/>
          <p:nvPr/>
        </p:nvPicPr>
        <p:blipFill rotWithShape="1">
          <a:blip r:embed="rId3">
            <a:alphaModFix/>
          </a:blip>
          <a:srcRect l="0" t="0" r="875" b="796"/>
          <a:stretch/>
        </p:blipFill>
        <p:spPr bwMode="auto">
          <a:xfrm>
            <a:off x="746438" y="334062"/>
            <a:ext cx="7651124" cy="4475376"/>
          </a:xfrm>
          <a:prstGeom prst="rect">
            <a:avLst/>
          </a:prstGeom>
          <a:noFill/>
          <a:ln>
            <a:noFill/>
          </a:ln>
        </p:spPr>
      </p:pic>
      <p:sp>
        <p:nvSpPr>
          <p:cNvPr id="1180473938" name="Google Shape;261;p8"/>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a:t>Zdroj</a:t>
            </a:r>
            <a:r>
              <a:rPr lang="en-GB" sz="800" b="0" i="0" u="none" strike="noStrike" cap="none">
                <a:solidFill>
                  <a:srgbClr val="000000"/>
                </a:solidFill>
                <a:latin typeface="Arial"/>
                <a:ea typeface="Arial"/>
                <a:cs typeface="Arial"/>
              </a:rPr>
              <a:t>: https://unfccc.int/topics/adaptation-and-resilience/the-big-picture/introduction</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1612744" name="Google Shape;267;g37f43429657_0_699"/>
          <p:cNvSpPr txBox="1">
            <a:spLocks noGrp="1"/>
          </p:cNvSpPr>
          <p:nvPr>
            <p:ph type="body" idx="1"/>
          </p:nvPr>
        </p:nvSpPr>
        <p:spPr bwMode="auto">
          <a:xfrm>
            <a:off x="576263" y="2013910"/>
            <a:ext cx="3995699" cy="24060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ADAPTACE</a:t>
            </a:r>
            <a:endParaRPr sz="1400" b="1">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Úpravy ekologických, sociálních a ekonomických systémů v reakci na aktuální nebo očekávané klimatické podněty a jejich dopad.</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Klíčová součást reakce na změnu klimatu</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Příklady: protipovodňové ochrany, zavedení systémů včasného varování, přechod na plodiny odolné vůči suchu, přepracování komunikačních systémů, fungování firem, podniků a vládních politik,…</a:t>
            </a:r>
            <a:endParaRPr sz="2000">
              <a:solidFill>
                <a:srgbClr val="7F7F7F"/>
              </a:solidFill>
            </a:endParaRPr>
          </a:p>
        </p:txBody>
      </p:sp>
      <p:sp>
        <p:nvSpPr>
          <p:cNvPr id="1356465260" name="Google Shape;268;g37f43429657_0_699"/>
          <p:cNvSpPr txBox="1">
            <a:spLocks noGrp="1"/>
          </p:cNvSpPr>
          <p:nvPr>
            <p:ph type="title"/>
          </p:nvPr>
        </p:nvSpPr>
        <p:spPr bwMode="auto">
          <a:xfrm>
            <a:off x="613295" y="548855"/>
            <a:ext cx="6858000" cy="675000"/>
          </a:xfrm>
          <a:prstGeom prst="rect">
            <a:avLst/>
          </a:prstGeom>
          <a:noFill/>
          <a:ln>
            <a:noFill/>
          </a:ln>
        </p:spPr>
        <p:txBody>
          <a:bodyPr spcFirstLastPara="1" wrap="square" lIns="68550" tIns="34275" rIns="68550" bIns="34275" anchor="ctr" anchorCtr="0">
            <a:normAutofit/>
          </a:bodyPr>
          <a:lstStyle/>
          <a:p>
            <a:pPr algn="l">
              <a:lnSpc>
                <a:spcPct val="100000"/>
              </a:lnSpc>
              <a:buClr>
                <a:srgbClr val="48BAA2"/>
              </a:buClr>
              <a:buSzPct val="142857"/>
              <a:defRPr/>
            </a:pPr>
            <a:r>
              <a:rPr lang="en-GB">
                <a:solidFill>
                  <a:srgbClr val="70AD47"/>
                </a:solidFill>
              </a:rPr>
              <a:t>ADAPTACE VS MITIGACE</a:t>
            </a:r>
            <a:endParaRPr>
              <a:solidFill>
                <a:srgbClr val="70AD47"/>
              </a:solidFill>
            </a:endParaRPr>
          </a:p>
        </p:txBody>
      </p:sp>
      <p:sp>
        <p:nvSpPr>
          <p:cNvPr id="941266798" name="Google Shape;269;g37f43429657_0_699"/>
          <p:cNvSpPr txBox="1"/>
          <p:nvPr/>
        </p:nvSpPr>
        <p:spPr bwMode="auto">
          <a:xfrm>
            <a:off x="4572000" y="2013910"/>
            <a:ext cx="3995699" cy="2406000"/>
          </a:xfrm>
          <a:prstGeom prst="rect">
            <a:avLst/>
          </a:prstGeom>
          <a:noFill/>
          <a:ln>
            <a:noFill/>
          </a:ln>
        </p:spPr>
        <p:txBody>
          <a:bodyPr spcFirstLastPara="1" wrap="square" lIns="68550" tIns="34275" rIns="68550" bIns="34275" anchor="ctr" anchorCtr="0">
            <a:noAutofit/>
          </a:bodyPr>
          <a:lstStyle/>
          <a:p>
            <a:pPr marL="0" marR="0" lvl="0" indent="0" algn="l" rtl="0">
              <a:lnSpc>
                <a:spcPct val="105000"/>
              </a:lnSpc>
              <a:spcBef>
                <a:spcPts val="900"/>
              </a:spcBef>
              <a:spcAft>
                <a:spcPts val="0"/>
              </a:spcAft>
              <a:buClr>
                <a:schemeClr val="dk1"/>
              </a:buClr>
              <a:buSzPts val="1100"/>
              <a:buFont typeface="Noto Sans Symbols"/>
              <a:buNone/>
              <a:defRPr/>
            </a:pPr>
            <a:r>
              <a:rPr lang="en-GB" sz="1600" b="1" i="0" u="none" strike="noStrike" cap="none">
                <a:solidFill>
                  <a:srgbClr val="7F7F7F"/>
                </a:solidFill>
                <a:latin typeface="Trebuchet MS"/>
                <a:ea typeface="Trebuchet MS"/>
                <a:cs typeface="Trebuchet MS"/>
              </a:rPr>
              <a:t>MITIGA</a:t>
            </a:r>
            <a:r>
              <a:rPr lang="en-GB" sz="1600" b="1">
                <a:solidFill>
                  <a:srgbClr val="7F7F7F"/>
                </a:solidFill>
                <a:latin typeface="Trebuchet MS"/>
                <a:ea typeface="Trebuchet MS"/>
                <a:cs typeface="Trebuchet MS"/>
              </a:rPr>
              <a:t>CE</a:t>
            </a:r>
            <a:endParaRPr sz="1400" b="1" i="0" u="none" strike="noStrike" cap="none">
              <a:solidFill>
                <a:srgbClr val="7F7F7F"/>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Opatření přijímaná ke snížení nebo prevenci emisí skleníkových plynů (GHG) nebo k posílení uhlíkových pohlcovačů, které je odstraňují z atmosféry.</a:t>
            </a:r>
            <a:endParaRPr sz="2400" b="0" i="0" u="none" strike="noStrike" cap="none">
              <a:solidFill>
                <a:schemeClr val="lt2"/>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Klíčová součást prevence klimat</a:t>
            </a:r>
            <a:r>
              <a:rPr lang="en-GB">
                <a:solidFill>
                  <a:srgbClr val="7F7F7F"/>
                </a:solidFill>
                <a:latin typeface="Trebuchet MS"/>
                <a:ea typeface="Trebuchet MS"/>
                <a:cs typeface="Trebuchet MS"/>
              </a:rPr>
              <a:t>ických změn</a:t>
            </a:r>
            <a:endParaRPr sz="2400" b="0" i="0" u="none" strike="noStrike" cap="none">
              <a:solidFill>
                <a:schemeClr val="lt2"/>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Příklady: odklon od fosilních paliv, zlepšení energetické účinnosti, změna zemědělských postupů, udržitelné hospodaření a ochrana lesů, obnovování a ochrana klíčových ekosystémů,…</a:t>
            </a:r>
            <a:endParaRPr sz="24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1109534" name="Google Shape;274;g37f43429657_0_797"/>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2857"/>
              <a:buFont typeface="Trebuchet MS"/>
              <a:buNone/>
              <a:defRPr/>
            </a:pPr>
            <a:r>
              <a:rPr lang="en-GB">
                <a:solidFill>
                  <a:srgbClr val="70AD47"/>
                </a:solidFill>
              </a:rPr>
              <a:t>ODOLNOST PROTI KLIMATICKÝM ZMĚNÁM</a:t>
            </a:r>
            <a:endParaRPr>
              <a:solidFill>
                <a:srgbClr val="70AD47"/>
              </a:solidFill>
            </a:endParaRPr>
          </a:p>
        </p:txBody>
      </p:sp>
      <p:sp>
        <p:nvSpPr>
          <p:cNvPr id="118162524" name="Google Shape;275;g37f43429657_0_797"/>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400" b="1">
                <a:solidFill>
                  <a:srgbClr val="7F7F7F"/>
                </a:solidFill>
              </a:rPr>
              <a:t>“</a:t>
            </a:r>
            <a:r>
              <a:rPr lang="en-GB" sz="1400" b="1" i="1">
                <a:solidFill>
                  <a:srgbClr val="7F7F7F"/>
                </a:solidFill>
              </a:rPr>
              <a:t>Schopnost sociálních, ekonomických a environmentálních systémů zvládat nebezpečné události, trendy nebo narušení, přičemž reagují nebo se reorganizují tak, aby zachovaly své základní funkce, identitu a strukturu, a zároveň si udržely schopnost adaptace, učení a transformace.” </a:t>
            </a:r>
            <a:r>
              <a:rPr lang="en-GB" sz="1400" b="1">
                <a:solidFill>
                  <a:srgbClr val="7F7F7F"/>
                </a:solidFill>
              </a:rPr>
              <a:t>(</a:t>
            </a:r>
            <a:r>
              <a:rPr lang="en-GB" sz="1400" b="1" u="sng">
                <a:solidFill>
                  <a:srgbClr val="7F7F7F"/>
                </a:solidFill>
                <a:hlinkClick r:id="rId3" tooltip=""/>
              </a:rPr>
              <a:t>https://www.ipcc.ch/sr15/chapter/glossary/</a:t>
            </a:r>
            <a:r>
              <a:rPr lang="en-GB" sz="1400" b="1">
                <a:solidFill>
                  <a:srgbClr val="7F7F7F"/>
                </a:solidFill>
              </a:rPr>
              <a:t>)</a:t>
            </a:r>
            <a:endParaRPr sz="1400" b="1">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Nezbytná součást jakéhokoli programu klimatických opatření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3 složky klimatické odolnosti:</a:t>
            </a:r>
            <a:endParaRPr sz="1400">
              <a:solidFill>
                <a:srgbClr val="7F7F7F"/>
              </a:solidFill>
            </a:endParaRPr>
          </a:p>
          <a:p>
            <a:pPr marL="914400" lvl="1" indent="-279400" algn="l" rtl="0">
              <a:lnSpc>
                <a:spcPct val="105000"/>
              </a:lnSpc>
              <a:spcBef>
                <a:spcPts val="900"/>
              </a:spcBef>
              <a:spcAft>
                <a:spcPts val="0"/>
              </a:spcAft>
              <a:buClr>
                <a:schemeClr val="dk1"/>
              </a:buClr>
              <a:buSzPts val="800"/>
              <a:buChar char="•"/>
              <a:defRPr/>
            </a:pPr>
            <a:r>
              <a:rPr lang="en-GB" sz="1100" b="1">
                <a:solidFill>
                  <a:srgbClr val="7F7F7F"/>
                </a:solidFill>
              </a:rPr>
              <a:t>Odolní lidé a živobytí </a:t>
            </a:r>
            <a:r>
              <a:rPr lang="en-GB" sz="1100">
                <a:solidFill>
                  <a:srgbClr val="7F7F7F"/>
                </a:solidFill>
              </a:rPr>
              <a:t>– systémy včasného varování; bezpečná a ekologická pracovní místa; odolné dodavatelské řetězce; sociální ochrana; zajištění financí pro místní komunity</a:t>
            </a:r>
            <a:endParaRPr sz="1100">
              <a:solidFill>
                <a:srgbClr val="7F7F7F"/>
              </a:solidFill>
            </a:endParaRPr>
          </a:p>
          <a:p>
            <a:pPr marL="914400" lvl="1" indent="-279400" algn="l" rtl="0">
              <a:lnSpc>
                <a:spcPct val="105000"/>
              </a:lnSpc>
              <a:spcBef>
                <a:spcPts val="900"/>
              </a:spcBef>
              <a:spcAft>
                <a:spcPts val="0"/>
              </a:spcAft>
              <a:buClr>
                <a:schemeClr val="dk1"/>
              </a:buClr>
              <a:buSzPts val="800"/>
              <a:buChar char="•"/>
              <a:defRPr/>
            </a:pPr>
            <a:r>
              <a:rPr lang="en-GB" sz="1100" b="1">
                <a:solidFill>
                  <a:srgbClr val="7F7F7F"/>
                </a:solidFill>
              </a:rPr>
              <a:t>Odolné podniky a ekonomiky </a:t>
            </a:r>
            <a:r>
              <a:rPr lang="en-GB" sz="1100">
                <a:solidFill>
                  <a:srgbClr val="7F7F7F"/>
                </a:solidFill>
              </a:rPr>
              <a:t>– klimatická rizika jsou plně pochopena všemi podniky, investory a společností; zajištění, že investice probíhají s ohledem na klimatická rizika a přinášejí sociální, environmentální i ekonomické dopady</a:t>
            </a:r>
            <a:endParaRPr sz="1100">
              <a:solidFill>
                <a:srgbClr val="7F7F7F"/>
              </a:solidFill>
            </a:endParaRPr>
          </a:p>
          <a:p>
            <a:pPr marL="914400" lvl="1" indent="-279400" algn="l" rtl="0">
              <a:lnSpc>
                <a:spcPct val="105000"/>
              </a:lnSpc>
              <a:spcBef>
                <a:spcPts val="900"/>
              </a:spcBef>
              <a:spcAft>
                <a:spcPts val="0"/>
              </a:spcAft>
              <a:buClr>
                <a:schemeClr val="dk1"/>
              </a:buClr>
              <a:buSzPts val="800"/>
              <a:buChar char="•"/>
              <a:defRPr/>
            </a:pPr>
            <a:r>
              <a:rPr lang="en-GB" sz="1100" b="1">
                <a:solidFill>
                  <a:srgbClr val="7F7F7F"/>
                </a:solidFill>
              </a:rPr>
              <a:t>Odolné environmentální systémy </a:t>
            </a:r>
            <a:r>
              <a:rPr lang="en-GB" sz="1100">
                <a:solidFill>
                  <a:srgbClr val="7F7F7F"/>
                </a:solidFill>
              </a:rPr>
              <a:t>– příroda je první linií obrany proti klimatickým hrozbám extrémních událostí a dlouhodobých změn klimatu; biodiverzita a ekosystémy jsou chráněny, aby byly zajištěny potraviny, čistý vzduch, pitná voda, úrodná půda a opylovací služby.</a:t>
            </a: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67848758" name="Google Shape;280;g37f43429657_0_894"/>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2857"/>
              <a:buFont typeface="Trebuchet MS"/>
              <a:buNone/>
              <a:defRPr/>
            </a:pPr>
            <a:r>
              <a:rPr lang="en-GB">
                <a:solidFill>
                  <a:srgbClr val="70AD47"/>
                </a:solidFill>
              </a:rPr>
              <a:t>KROKY K VYBUDOVÁNÍ ODOLNOSTI PROTI KLIMATICKÝM ZMĚNÁM</a:t>
            </a:r>
            <a:endParaRPr>
              <a:solidFill>
                <a:srgbClr val="70AD47"/>
              </a:solidFill>
            </a:endParaRPr>
          </a:p>
        </p:txBody>
      </p:sp>
      <p:sp>
        <p:nvSpPr>
          <p:cNvPr id="309751687" name="Google Shape;281;g37f43429657_0_894"/>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Zvyšování</a:t>
            </a:r>
            <a:r>
              <a:rPr lang="en-GB" sz="1600">
                <a:solidFill>
                  <a:srgbClr val="7F7F7F"/>
                </a:solidFill>
              </a:rPr>
              <a:t> </a:t>
            </a:r>
            <a:r>
              <a:rPr lang="en-GB" sz="1600">
                <a:solidFill>
                  <a:srgbClr val="7F7F7F"/>
                </a:solidFill>
              </a:rPr>
              <a:t>povědomí</a:t>
            </a:r>
            <a:r>
              <a:rPr lang="en-GB" sz="1600">
                <a:solidFill>
                  <a:srgbClr val="7F7F7F"/>
                </a:solidFill>
              </a:rPr>
              <a:t> a </a:t>
            </a:r>
            <a:r>
              <a:rPr lang="en-GB" sz="1600">
                <a:solidFill>
                  <a:srgbClr val="7F7F7F"/>
                </a:solidFill>
              </a:rPr>
              <a:t>advokacie</a:t>
            </a:r>
            <a:r>
              <a:rPr lang="en-GB" sz="1600">
                <a:solidFill>
                  <a:srgbClr val="7F7F7F"/>
                </a:solidFill>
              </a:rPr>
              <a:t> / </a:t>
            </a:r>
            <a:r>
              <a:rPr lang="en-GB" sz="1600">
                <a:solidFill>
                  <a:srgbClr val="7F7F7F"/>
                </a:solidFill>
              </a:rPr>
              <a:t>prosazování</a:t>
            </a:r>
            <a:r>
              <a:rPr lang="en-GB" sz="1600">
                <a:solidFill>
                  <a:srgbClr val="7F7F7F"/>
                </a:solidFill>
              </a:rPr>
              <a:t> </a:t>
            </a:r>
            <a:r>
              <a:rPr lang="en-GB" sz="1600">
                <a:solidFill>
                  <a:srgbClr val="7F7F7F"/>
                </a:solidFill>
              </a:rPr>
              <a:t>změn</a:t>
            </a:r>
            <a:endParaRPr sz="1600">
              <a:solidFill>
                <a:srgbClr val="7F7F7F"/>
              </a:solidFill>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Hodnocení</a:t>
            </a:r>
            <a:r>
              <a:rPr lang="en-GB" sz="1600">
                <a:solidFill>
                  <a:srgbClr val="7F7F7F"/>
                </a:solidFill>
              </a:rPr>
              <a:t> </a:t>
            </a:r>
            <a:r>
              <a:rPr lang="en-GB" sz="1600">
                <a:solidFill>
                  <a:srgbClr val="7F7F7F"/>
                </a:solidFill>
              </a:rPr>
              <a:t>klimatických</a:t>
            </a:r>
            <a:r>
              <a:rPr lang="en-GB" sz="1600">
                <a:solidFill>
                  <a:srgbClr val="7F7F7F"/>
                </a:solidFill>
              </a:rPr>
              <a:t> </a:t>
            </a:r>
            <a:r>
              <a:rPr lang="en-GB" sz="1600">
                <a:solidFill>
                  <a:srgbClr val="7F7F7F"/>
                </a:solidFill>
              </a:rPr>
              <a:t>rizik</a:t>
            </a:r>
            <a:endParaRPr sz="1600">
              <a:solidFill>
                <a:srgbClr val="7F7F7F"/>
              </a:solidFill>
            </a:endParaRPr>
          </a:p>
          <a:p>
            <a:pPr marL="342900">
              <a:lnSpc>
                <a:spcPct val="105000"/>
              </a:lnSpc>
              <a:spcBef>
                <a:spcPts val="900"/>
              </a:spcBef>
              <a:buClr>
                <a:schemeClr val="dk1"/>
              </a:buClr>
              <a:buSzPts val="1100"/>
              <a:buFont typeface="Arial"/>
              <a:buAutoNum type="arabicPeriod"/>
              <a:defRPr/>
            </a:pPr>
            <a:r>
              <a:rPr lang="en-GB" sz="1600">
                <a:solidFill>
                  <a:srgbClr val="7F7F7F"/>
                </a:solidFill>
              </a:rPr>
              <a:t>Zpracování</a:t>
            </a:r>
            <a:r>
              <a:rPr lang="en-GB" sz="1600">
                <a:solidFill>
                  <a:srgbClr val="7F7F7F"/>
                </a:solidFill>
              </a:rPr>
              <a:t> a </a:t>
            </a:r>
            <a:r>
              <a:rPr lang="en-GB" sz="1600">
                <a:solidFill>
                  <a:srgbClr val="7F7F7F"/>
                </a:solidFill>
              </a:rPr>
              <a:t>realizace</a:t>
            </a:r>
            <a:r>
              <a:rPr lang="en-GB" sz="1600">
                <a:solidFill>
                  <a:srgbClr val="7F7F7F"/>
                </a:solidFill>
              </a:rPr>
              <a:t>  </a:t>
            </a:r>
            <a:r>
              <a:rPr lang="en-GB" sz="1600">
                <a:solidFill>
                  <a:srgbClr val="7F7F7F"/>
                </a:solidFill>
              </a:rPr>
              <a:t>vhodných</a:t>
            </a:r>
            <a:r>
              <a:rPr lang="en-GB" sz="1600">
                <a:solidFill>
                  <a:srgbClr val="7F7F7F"/>
                </a:solidFill>
              </a:rPr>
              <a:t> </a:t>
            </a:r>
            <a:r>
              <a:rPr lang="en-GB" sz="1600">
                <a:solidFill>
                  <a:srgbClr val="7F7F7F"/>
                </a:solidFill>
              </a:rPr>
              <a:t>opatření</a:t>
            </a:r>
            <a:endParaRPr sz="1600">
              <a:solidFill>
                <a:srgbClr val="7F7F7F"/>
              </a:solidFill>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Mobilizování</a:t>
            </a:r>
            <a:r>
              <a:rPr lang="en-GB" sz="1600">
                <a:solidFill>
                  <a:srgbClr val="7F7F7F"/>
                </a:solidFill>
              </a:rPr>
              <a:t> </a:t>
            </a:r>
            <a:r>
              <a:rPr lang="en-GB" sz="1600">
                <a:solidFill>
                  <a:srgbClr val="7F7F7F"/>
                </a:solidFill>
              </a:rPr>
              <a:t>zdrojů</a:t>
            </a:r>
            <a:endParaRPr sz="1600">
              <a:solidFill>
                <a:srgbClr val="7F7F7F"/>
              </a:solidFill>
            </a:endParaRPr>
          </a:p>
          <a:p>
            <a:pPr marL="342900">
              <a:lnSpc>
                <a:spcPct val="105000"/>
              </a:lnSpc>
              <a:spcBef>
                <a:spcPts val="900"/>
              </a:spcBef>
              <a:buClr>
                <a:schemeClr val="dk1"/>
              </a:buClr>
              <a:buSzPts val="1100"/>
              <a:buFont typeface="Arial"/>
              <a:buAutoNum type="arabicPeriod"/>
              <a:defRPr/>
            </a:pPr>
            <a:r>
              <a:rPr lang="en-GB" sz="1600">
                <a:solidFill>
                  <a:srgbClr val="7F7F7F"/>
                </a:solidFill>
              </a:rPr>
              <a:t>Monitorování</a:t>
            </a:r>
            <a:r>
              <a:rPr lang="en-GB" sz="1600">
                <a:solidFill>
                  <a:srgbClr val="7F7F7F"/>
                </a:solidFill>
              </a:rPr>
              <a:t> a </a:t>
            </a:r>
            <a:r>
              <a:rPr lang="en-GB" sz="1600">
                <a:solidFill>
                  <a:srgbClr val="7F7F7F"/>
                </a:solidFill>
              </a:rPr>
              <a:t>sledování</a:t>
            </a:r>
            <a:r>
              <a:rPr lang="en-GB" sz="1600">
                <a:solidFill>
                  <a:srgbClr val="7F7F7F"/>
                </a:solidFill>
              </a:rPr>
              <a:t> </a:t>
            </a:r>
            <a:r>
              <a:rPr lang="en-GB" sz="1600">
                <a:solidFill>
                  <a:srgbClr val="7F7F7F"/>
                </a:solidFill>
              </a:rPr>
              <a:t>pokroků</a:t>
            </a:r>
            <a:endParaRPr sz="1600">
              <a:solidFill>
                <a:srgbClr val="7F7F7F"/>
              </a:solidFill>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Sdílení</a:t>
            </a:r>
            <a:r>
              <a:rPr lang="en-GB" sz="1600">
                <a:solidFill>
                  <a:srgbClr val="7F7F7F"/>
                </a:solidFill>
              </a:rPr>
              <a:t> </a:t>
            </a:r>
            <a:r>
              <a:rPr lang="en-GB" sz="1600">
                <a:solidFill>
                  <a:srgbClr val="7F7F7F"/>
                </a:solidFill>
              </a:rPr>
              <a:t>znalostí</a:t>
            </a:r>
            <a:r>
              <a:rPr lang="en-GB" sz="1600">
                <a:solidFill>
                  <a:srgbClr val="7F7F7F"/>
                </a:solidFill>
              </a:rPr>
              <a:t>, </a:t>
            </a:r>
            <a:r>
              <a:rPr lang="en-GB" sz="1600">
                <a:solidFill>
                  <a:srgbClr val="7F7F7F"/>
                </a:solidFill>
              </a:rPr>
              <a:t>zkušeností</a:t>
            </a:r>
            <a:r>
              <a:rPr lang="en-GB" sz="1600">
                <a:solidFill>
                  <a:srgbClr val="7F7F7F"/>
                </a:solidFill>
              </a:rPr>
              <a:t> a </a:t>
            </a:r>
            <a:r>
              <a:rPr lang="en-GB" sz="1600">
                <a:solidFill>
                  <a:srgbClr val="7F7F7F"/>
                </a:solidFill>
              </a:rPr>
              <a:t>řešení</a:t>
            </a:r>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7301072" name="Google Shape;286;g37f43429657_0_991"/>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TYPY OPATŘENÍ PRO BUDOVÁNÍ KLIMATICKÉ ODOLNOSTI</a:t>
            </a:r>
            <a:endParaRPr>
              <a:solidFill>
                <a:srgbClr val="70AD47"/>
              </a:solidFill>
            </a:endParaRPr>
          </a:p>
        </p:txBody>
      </p:sp>
      <p:sp>
        <p:nvSpPr>
          <p:cNvPr id="2103895542" name="Google Shape;287;g37f43429657_0_991"/>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Hodnocení</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rizik</a:t>
            </a:r>
            <a:r>
              <a:rPr lang="en-GB" sz="1400">
                <a:solidFill>
                  <a:srgbClr val="7F7F7F"/>
                </a:solidFill>
              </a:rPr>
              <a:t> a </a:t>
            </a:r>
            <a:r>
              <a:rPr lang="en-GB" sz="1400">
                <a:solidFill>
                  <a:srgbClr val="7F7F7F"/>
                </a:solidFill>
              </a:rPr>
              <a:t>zranitelnosti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Systémy</a:t>
            </a:r>
            <a:r>
              <a:rPr lang="en-GB" sz="1400">
                <a:solidFill>
                  <a:srgbClr val="7F7F7F"/>
                </a:solidFill>
              </a:rPr>
              <a:t> </a:t>
            </a:r>
            <a:r>
              <a:rPr lang="en-GB" sz="1400">
                <a:solidFill>
                  <a:srgbClr val="7F7F7F"/>
                </a:solidFill>
              </a:rPr>
              <a:t>včasného</a:t>
            </a:r>
            <a:r>
              <a:rPr lang="en-GB" sz="1400">
                <a:solidFill>
                  <a:srgbClr val="7F7F7F"/>
                </a:solidFill>
              </a:rPr>
              <a:t> </a:t>
            </a:r>
            <a:r>
              <a:rPr lang="en-GB" sz="1400">
                <a:solidFill>
                  <a:srgbClr val="7F7F7F"/>
                </a:solidFill>
              </a:rPr>
              <a:t>varování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Připravenost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Řízení</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rizik</a:t>
            </a:r>
            <a:r>
              <a:rPr lang="en-GB" sz="1400">
                <a:solidFill>
                  <a:srgbClr val="7F7F7F"/>
                </a:solidFill>
              </a:rPr>
              <a:t> a </a:t>
            </a:r>
            <a:r>
              <a:rPr lang="en-GB" sz="1400">
                <a:solidFill>
                  <a:srgbClr val="7F7F7F"/>
                </a:solidFill>
              </a:rPr>
              <a:t>budování</a:t>
            </a:r>
            <a:r>
              <a:rPr lang="en-GB" sz="1400">
                <a:solidFill>
                  <a:srgbClr val="7F7F7F"/>
                </a:solidFill>
              </a:rPr>
              <a:t> </a:t>
            </a:r>
            <a:r>
              <a:rPr lang="en-GB" sz="1400">
                <a:solidFill>
                  <a:srgbClr val="7F7F7F"/>
                </a:solidFill>
              </a:rPr>
              <a:t>kapacit</a:t>
            </a:r>
            <a:endParaRPr/>
          </a:p>
          <a:p>
            <a:pPr marL="285750" indent="-285750">
              <a:lnSpc>
                <a:spcPct val="105000"/>
              </a:lnSpc>
              <a:spcBef>
                <a:spcPts val="900"/>
              </a:spcBef>
              <a:buClr>
                <a:schemeClr val="dk1"/>
              </a:buClr>
              <a:buSzPts val="1100"/>
              <a:defRPr/>
            </a:pPr>
            <a:r>
              <a:rPr lang="en-GB" sz="1400">
                <a:solidFill>
                  <a:srgbClr val="7F7F7F"/>
                </a:solidFill>
              </a:rPr>
              <a:t>Přírodě</a:t>
            </a:r>
            <a:r>
              <a:rPr lang="en-GB" sz="1400">
                <a:solidFill>
                  <a:srgbClr val="7F7F7F"/>
                </a:solidFill>
              </a:rPr>
              <a:t> </a:t>
            </a:r>
            <a:r>
              <a:rPr lang="en-GB" sz="1400">
                <a:solidFill>
                  <a:srgbClr val="7F7F7F"/>
                </a:solidFill>
              </a:rPr>
              <a:t>blízká</a:t>
            </a:r>
            <a:r>
              <a:rPr lang="en-GB" sz="1400">
                <a:solidFill>
                  <a:srgbClr val="7F7F7F"/>
                </a:solidFill>
              </a:rPr>
              <a:t> </a:t>
            </a:r>
            <a:r>
              <a:rPr lang="en-GB" sz="1400">
                <a:solidFill>
                  <a:srgbClr val="7F7F7F"/>
                </a:solidFill>
              </a:rPr>
              <a:t>řešení</a:t>
            </a:r>
            <a:r>
              <a:rPr lang="en-GB" sz="1400">
                <a:solidFill>
                  <a:srgbClr val="7F7F7F"/>
                </a:solidFill>
              </a:rPr>
              <a:t> (NBS – Nature based solutions)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Zajištění</a:t>
            </a:r>
            <a:r>
              <a:rPr lang="en-GB" sz="1400">
                <a:solidFill>
                  <a:srgbClr val="7F7F7F"/>
                </a:solidFill>
              </a:rPr>
              <a:t> </a:t>
            </a:r>
            <a:r>
              <a:rPr lang="en-GB" sz="1400">
                <a:solidFill>
                  <a:srgbClr val="7F7F7F"/>
                </a:solidFill>
              </a:rPr>
              <a:t>odolnosti</a:t>
            </a:r>
            <a:r>
              <a:rPr lang="en-GB" sz="1400">
                <a:solidFill>
                  <a:srgbClr val="7F7F7F"/>
                </a:solidFill>
              </a:rPr>
              <a:t> </a:t>
            </a:r>
            <a:r>
              <a:rPr lang="en-GB" sz="1400">
                <a:solidFill>
                  <a:srgbClr val="7F7F7F"/>
                </a:solidFill>
              </a:rPr>
              <a:t>vůči</a:t>
            </a:r>
            <a:r>
              <a:rPr lang="en-GB" sz="1400">
                <a:solidFill>
                  <a:srgbClr val="7F7F7F"/>
                </a:solidFill>
              </a:rPr>
              <a:t> </a:t>
            </a:r>
            <a:r>
              <a:rPr lang="en-GB" sz="1400">
                <a:solidFill>
                  <a:srgbClr val="7F7F7F"/>
                </a:solidFill>
              </a:rPr>
              <a:t>klimatu</a:t>
            </a:r>
            <a:r>
              <a:rPr lang="en-GB" sz="1400">
                <a:solidFill>
                  <a:srgbClr val="7F7F7F"/>
                </a:solidFill>
              </a:rPr>
              <a:t> (climate-proofing)</a:t>
            </a:r>
            <a:endParaRPr/>
          </a:p>
          <a:p>
            <a:pPr marL="285750" indent="-285750">
              <a:lnSpc>
                <a:spcPct val="105000"/>
              </a:lnSpc>
              <a:spcBef>
                <a:spcPts val="900"/>
              </a:spcBef>
              <a:buClr>
                <a:schemeClr val="dk1"/>
              </a:buClr>
              <a:buSzPts val="1100"/>
              <a:defRPr/>
            </a:pPr>
            <a:r>
              <a:rPr lang="en-GB" sz="1400">
                <a:solidFill>
                  <a:srgbClr val="7F7F7F"/>
                </a:solidFill>
              </a:rPr>
              <a:t>Mechanismy</a:t>
            </a:r>
            <a:r>
              <a:rPr lang="en-GB" sz="1400">
                <a:solidFill>
                  <a:srgbClr val="7F7F7F"/>
                </a:solidFill>
              </a:rPr>
              <a:t> </a:t>
            </a:r>
            <a:r>
              <a:rPr lang="en-GB" sz="1400">
                <a:solidFill>
                  <a:srgbClr val="7F7F7F"/>
                </a:solidFill>
              </a:rPr>
              <a:t>přenosu</a:t>
            </a:r>
            <a:r>
              <a:rPr lang="en-GB" sz="1400">
                <a:solidFill>
                  <a:srgbClr val="7F7F7F"/>
                </a:solidFill>
              </a:rPr>
              <a:t> </a:t>
            </a:r>
            <a:r>
              <a:rPr lang="en-GB" sz="1400">
                <a:solidFill>
                  <a:srgbClr val="7F7F7F"/>
                </a:solidFill>
              </a:rPr>
              <a:t>rizik</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Sdílení</a:t>
            </a:r>
            <a:r>
              <a:rPr lang="en-GB" sz="1400">
                <a:solidFill>
                  <a:srgbClr val="7F7F7F"/>
                </a:solidFill>
              </a:rPr>
              <a:t> </a:t>
            </a:r>
            <a:r>
              <a:rPr lang="en-GB" sz="1400">
                <a:solidFill>
                  <a:srgbClr val="7F7F7F"/>
                </a:solidFill>
              </a:rPr>
              <a:t>znalostí</a:t>
            </a:r>
            <a:r>
              <a:rPr lang="en-GB" sz="1400">
                <a:solidFill>
                  <a:srgbClr val="7F7F7F"/>
                </a:solidFill>
              </a:rPr>
              <a:t> a </a:t>
            </a:r>
            <a:r>
              <a:rPr lang="en-GB" sz="1400">
                <a:solidFill>
                  <a:srgbClr val="7F7F7F"/>
                </a:solidFill>
              </a:rPr>
              <a:t>osvědčených</a:t>
            </a:r>
            <a:r>
              <a:rPr lang="en-GB" sz="1400">
                <a:solidFill>
                  <a:srgbClr val="7F7F7F"/>
                </a:solidFill>
              </a:rPr>
              <a:t> </a:t>
            </a:r>
            <a:r>
              <a:rPr lang="en-GB" sz="1400">
                <a:solidFill>
                  <a:srgbClr val="7F7F7F"/>
                </a:solidFill>
              </a:rPr>
              <a:t>postupů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Přístup</a:t>
            </a:r>
            <a:r>
              <a:rPr lang="en-GB" sz="1400">
                <a:solidFill>
                  <a:srgbClr val="7F7F7F"/>
                </a:solidFill>
              </a:rPr>
              <a:t> k </a:t>
            </a:r>
            <a:r>
              <a:rPr lang="en-GB" sz="1400">
                <a:solidFill>
                  <a:srgbClr val="7F7F7F"/>
                </a:solidFill>
              </a:rPr>
              <a:t>financím</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4427547" name="Google Shape;294;g37f43429657_0_1094"/>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GLOBÁLNÍ SMĚRNICE PRO BUDOVÁNÍ ODOLNOSTI</a:t>
            </a:r>
            <a:endParaRPr>
              <a:solidFill>
                <a:srgbClr val="70AD47"/>
              </a:solidFill>
            </a:endParaRPr>
          </a:p>
        </p:txBody>
      </p:sp>
      <p:sp>
        <p:nvSpPr>
          <p:cNvPr id="1410829015" name="Google Shape;295;g37f43429657_0_1094"/>
          <p:cNvSpPr txBox="1">
            <a:spLocks noGrp="1"/>
          </p:cNvSpPr>
          <p:nvPr>
            <p:ph type="body" idx="1"/>
          </p:nvPr>
        </p:nvSpPr>
        <p:spPr bwMode="auto">
          <a:xfrm>
            <a:off x="630600" y="1394569"/>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Odkazovat</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technické</a:t>
            </a:r>
            <a:r>
              <a:rPr lang="en-GB" sz="1400">
                <a:solidFill>
                  <a:srgbClr val="7F7F7F"/>
                </a:solidFill>
              </a:rPr>
              <a:t> </a:t>
            </a:r>
            <a:r>
              <a:rPr lang="en-GB" sz="1400">
                <a:solidFill>
                  <a:srgbClr val="7F7F7F"/>
                </a:solidFill>
              </a:rPr>
              <a:t>normy</a:t>
            </a:r>
            <a:r>
              <a:rPr lang="en-GB" sz="1400">
                <a:solidFill>
                  <a:srgbClr val="7F7F7F"/>
                </a:solidFill>
              </a:rPr>
              <a:t> pro </a:t>
            </a:r>
            <a:r>
              <a:rPr lang="en-GB" sz="1400">
                <a:solidFill>
                  <a:srgbClr val="7F7F7F"/>
                </a:solidFill>
              </a:rPr>
              <a:t>navrhování</a:t>
            </a:r>
            <a:r>
              <a:rPr lang="en-GB" sz="1400">
                <a:solidFill>
                  <a:srgbClr val="7F7F7F"/>
                </a:solidFill>
              </a:rPr>
              <a:t> a </a:t>
            </a:r>
            <a:r>
              <a:rPr lang="en-GB" sz="1400">
                <a:solidFill>
                  <a:srgbClr val="7F7F7F"/>
                </a:solidFill>
              </a:rPr>
              <a:t>výstavbu</a:t>
            </a:r>
            <a:r>
              <a:rPr lang="en-GB" sz="1400">
                <a:solidFill>
                  <a:srgbClr val="7F7F7F"/>
                </a:solidFill>
              </a:rPr>
              <a:t>, </a:t>
            </a:r>
            <a:r>
              <a:rPr lang="en-GB" sz="1400">
                <a:solidFill>
                  <a:srgbClr val="7F7F7F"/>
                </a:solidFill>
              </a:rPr>
              <a:t>které</a:t>
            </a:r>
            <a:r>
              <a:rPr lang="en-GB" sz="1400">
                <a:solidFill>
                  <a:srgbClr val="7F7F7F"/>
                </a:solidFill>
              </a:rPr>
              <a:t> </a:t>
            </a:r>
            <a:r>
              <a:rPr lang="en-GB" sz="1400">
                <a:solidFill>
                  <a:srgbClr val="7F7F7F"/>
                </a:solidFill>
              </a:rPr>
              <a:t>zohledňují</a:t>
            </a:r>
            <a:r>
              <a:rPr lang="en-GB" sz="1400">
                <a:solidFill>
                  <a:srgbClr val="7F7F7F"/>
                </a:solidFill>
              </a:rPr>
              <a:t> </a:t>
            </a:r>
            <a:r>
              <a:rPr lang="en-GB" sz="1400">
                <a:solidFill>
                  <a:srgbClr val="7F7F7F"/>
                </a:solidFill>
              </a:rPr>
              <a:t>většinu</a:t>
            </a:r>
            <a:r>
              <a:rPr lang="en-GB" sz="1400">
                <a:solidFill>
                  <a:srgbClr val="7F7F7F"/>
                </a:solidFill>
              </a:rPr>
              <a:t> </a:t>
            </a:r>
            <a:r>
              <a:rPr lang="en-GB" sz="1400">
                <a:solidFill>
                  <a:srgbClr val="7F7F7F"/>
                </a:solidFill>
              </a:rPr>
              <a:t>povětrnostních</a:t>
            </a:r>
            <a:r>
              <a:rPr lang="en-GB" sz="1400">
                <a:solidFill>
                  <a:srgbClr val="7F7F7F"/>
                </a:solidFill>
              </a:rPr>
              <a:t> </a:t>
            </a:r>
            <a:r>
              <a:rPr lang="en-GB" sz="1400">
                <a:solidFill>
                  <a:srgbClr val="7F7F7F"/>
                </a:solidFill>
              </a:rPr>
              <a:t>rizik</a:t>
            </a:r>
            <a:r>
              <a:rPr lang="en-GB" sz="1400">
                <a:solidFill>
                  <a:srgbClr val="7F7F7F"/>
                </a:solidFill>
              </a:rPr>
              <a:t>, </a:t>
            </a:r>
            <a:r>
              <a:rPr lang="en-GB" sz="1400">
                <a:solidFill>
                  <a:srgbClr val="7F7F7F"/>
                </a:solidFill>
              </a:rPr>
              <a:t>včetně</a:t>
            </a:r>
            <a:r>
              <a:rPr lang="en-GB" sz="1400">
                <a:solidFill>
                  <a:srgbClr val="7F7F7F"/>
                </a:solidFill>
              </a:rPr>
              <a:t> </a:t>
            </a:r>
            <a:r>
              <a:rPr lang="en-GB" sz="1400">
                <a:solidFill>
                  <a:srgbClr val="7F7F7F"/>
                </a:solidFill>
              </a:rPr>
              <a:t>těch</a:t>
            </a:r>
            <a:r>
              <a:rPr lang="en-GB" sz="1400">
                <a:solidFill>
                  <a:srgbClr val="7F7F7F"/>
                </a:solidFill>
              </a:rPr>
              <a:t> </a:t>
            </a:r>
            <a:r>
              <a:rPr lang="en-GB" sz="1400">
                <a:solidFill>
                  <a:srgbClr val="7F7F7F"/>
                </a:solidFill>
              </a:rPr>
              <a:t>vyvolaných</a:t>
            </a:r>
            <a:r>
              <a:rPr lang="en-GB" sz="1400">
                <a:solidFill>
                  <a:srgbClr val="7F7F7F"/>
                </a:solidFill>
              </a:rPr>
              <a:t> </a:t>
            </a:r>
            <a:r>
              <a:rPr lang="en-GB" sz="1400">
                <a:solidFill>
                  <a:srgbClr val="7F7F7F"/>
                </a:solidFill>
              </a:rPr>
              <a:t>změnou</a:t>
            </a:r>
            <a:r>
              <a:rPr lang="en-GB" sz="1400">
                <a:solidFill>
                  <a:srgbClr val="7F7F7F"/>
                </a:solidFill>
              </a:rPr>
              <a:t> </a:t>
            </a:r>
            <a:r>
              <a:rPr lang="en-GB" sz="1400">
                <a:solidFill>
                  <a:srgbClr val="7F7F7F"/>
                </a:solidFill>
              </a:rPr>
              <a:t>klimatu</a:t>
            </a:r>
            <a:r>
              <a:rPr lang="en-GB" sz="1400">
                <a:solidFill>
                  <a:srgbClr val="7F7F7F"/>
                </a:solidFill>
              </a:rPr>
              <a:t>.</a:t>
            </a:r>
            <a:endParaRPr/>
          </a:p>
          <a:p>
            <a:pPr marL="285750" indent="-285750">
              <a:lnSpc>
                <a:spcPct val="105000"/>
              </a:lnSpc>
              <a:spcBef>
                <a:spcPts val="900"/>
              </a:spcBef>
              <a:buClr>
                <a:schemeClr val="dk1"/>
              </a:buClr>
              <a:buSzPts val="1100"/>
              <a:defRPr/>
            </a:pPr>
            <a:r>
              <a:rPr lang="en-GB" sz="1400">
                <a:solidFill>
                  <a:srgbClr val="7F7F7F"/>
                </a:solidFill>
              </a:rPr>
              <a:t>Vypracované</a:t>
            </a:r>
            <a:r>
              <a:rPr lang="en-GB" sz="1400">
                <a:solidFill>
                  <a:srgbClr val="7F7F7F"/>
                </a:solidFill>
              </a:rPr>
              <a:t> </a:t>
            </a:r>
            <a:r>
              <a:rPr lang="en-GB" sz="1400">
                <a:solidFill>
                  <a:srgbClr val="7F7F7F"/>
                </a:solidFill>
              </a:rPr>
              <a:t>Mezinárodní</a:t>
            </a:r>
            <a:r>
              <a:rPr lang="en-GB" sz="1400">
                <a:solidFill>
                  <a:srgbClr val="7F7F7F"/>
                </a:solidFill>
              </a:rPr>
              <a:t> </a:t>
            </a:r>
            <a:r>
              <a:rPr lang="en-GB" sz="1400">
                <a:solidFill>
                  <a:srgbClr val="7F7F7F"/>
                </a:solidFill>
              </a:rPr>
              <a:t>radou</a:t>
            </a:r>
            <a:r>
              <a:rPr lang="en-GB" sz="1400">
                <a:solidFill>
                  <a:srgbClr val="7F7F7F"/>
                </a:solidFill>
              </a:rPr>
              <a:t> pro </a:t>
            </a:r>
            <a:r>
              <a:rPr lang="en-GB" sz="1400">
                <a:solidFill>
                  <a:srgbClr val="7F7F7F"/>
                </a:solidFill>
              </a:rPr>
              <a:t>stavební</a:t>
            </a:r>
            <a:r>
              <a:rPr lang="en-GB" sz="1400">
                <a:solidFill>
                  <a:srgbClr val="7F7F7F"/>
                </a:solidFill>
              </a:rPr>
              <a:t> </a:t>
            </a:r>
            <a:r>
              <a:rPr lang="en-GB" sz="1400">
                <a:solidFill>
                  <a:srgbClr val="7F7F7F"/>
                </a:solidFill>
              </a:rPr>
              <a:t>předpisy</a:t>
            </a:r>
            <a:r>
              <a:rPr lang="en-GB" sz="1400">
                <a:solidFill>
                  <a:srgbClr val="7F7F7F"/>
                </a:solidFill>
              </a:rPr>
              <a:t> (ICC – International Code </a:t>
            </a:r>
            <a:r>
              <a:rPr lang="en-GB" sz="1400">
                <a:solidFill>
                  <a:srgbClr val="7F7F7F"/>
                </a:solidFill>
              </a:rPr>
              <a:t>Douncil</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Principy</a:t>
            </a:r>
            <a:r>
              <a:rPr lang="en-GB" sz="1400">
                <a:solidFill>
                  <a:srgbClr val="7F7F7F"/>
                </a:solidFill>
              </a:rPr>
              <a:t>: </a:t>
            </a:r>
            <a:endParaRPr/>
          </a:p>
        </p:txBody>
      </p:sp>
      <p:sp>
        <p:nvSpPr>
          <p:cNvPr id="678333937" name="Google Shape;296;g37f43429657_0_1094"/>
          <p:cNvSpPr txBox="1"/>
          <p:nvPr/>
        </p:nvSpPr>
        <p:spPr bwMode="auto">
          <a:xfrm>
            <a:off x="630600" y="3192232"/>
            <a:ext cx="3941400" cy="848700"/>
          </a:xfrm>
          <a:prstGeom prst="rect">
            <a:avLst/>
          </a:prstGeom>
          <a:noFill/>
          <a:ln>
            <a:noFill/>
          </a:ln>
        </p:spPr>
        <p:txBody>
          <a:bodyPr spcFirstLastPara="1" wrap="square" lIns="68550" tIns="34275" rIns="68550" bIns="34275" anchor="ctr" anchorCtr="0">
            <a:noAutofit/>
          </a:bodyPr>
          <a:lstStyle/>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Naléhavost</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Jasnost cílů</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Kvalitní klimatická věda</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Jasnost rizik</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Pohled kupředu</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Trvanlivost</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Holisti</a:t>
            </a:r>
            <a:r>
              <a:rPr lang="en-GB" sz="1200">
                <a:solidFill>
                  <a:srgbClr val="7F7F7F"/>
                </a:solidFill>
                <a:latin typeface="Trebuchet MS"/>
                <a:ea typeface="Trebuchet MS"/>
                <a:cs typeface="Trebuchet MS"/>
              </a:rPr>
              <a:t>cký přístup</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Cenová dostupnost</a:t>
            </a:r>
            <a:endParaRPr sz="2000" b="0" i="0" u="none" strike="noStrike" cap="none">
              <a:solidFill>
                <a:schemeClr val="dk1"/>
              </a:solidFill>
              <a:latin typeface="Trebuchet MS"/>
              <a:ea typeface="Trebuchet MS"/>
              <a:cs typeface="Trebuchet MS"/>
            </a:endParaRPr>
          </a:p>
        </p:txBody>
      </p:sp>
      <p:sp>
        <p:nvSpPr>
          <p:cNvPr id="384674233" name="Google Shape;297;g37f43429657_0_1094"/>
          <p:cNvSpPr txBox="1"/>
          <p:nvPr/>
        </p:nvSpPr>
        <p:spPr bwMode="auto">
          <a:xfrm>
            <a:off x="4551750" y="3136575"/>
            <a:ext cx="3941400" cy="848700"/>
          </a:xfrm>
          <a:prstGeom prst="rect">
            <a:avLst/>
          </a:prstGeom>
          <a:noFill/>
          <a:ln>
            <a:noFill/>
          </a:ln>
        </p:spPr>
        <p:txBody>
          <a:bodyPr spcFirstLastPara="1" wrap="square" lIns="68550" tIns="34275" rIns="68550" bIns="34275" anchor="ctr" anchorCtr="0">
            <a:noAutofit/>
          </a:bodyPr>
          <a:lstStyle/>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Exist</a:t>
            </a:r>
            <a:r>
              <a:rPr lang="en-GB" sz="1200">
                <a:solidFill>
                  <a:srgbClr val="7F7F7F"/>
                </a:solidFill>
                <a:latin typeface="Trebuchet MS"/>
                <a:ea typeface="Trebuchet MS"/>
                <a:cs typeface="Trebuchet MS"/>
              </a:rPr>
              <a:t>ující budovy</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Údržba budov</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Soulad</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Implemen</a:t>
            </a:r>
            <a:r>
              <a:rPr lang="en-GB" sz="1200">
                <a:solidFill>
                  <a:srgbClr val="7F7F7F"/>
                </a:solidFill>
                <a:latin typeface="Trebuchet MS"/>
                <a:ea typeface="Trebuchet MS"/>
                <a:cs typeface="Trebuchet MS"/>
              </a:rPr>
              <a:t>tace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Monitor</a:t>
            </a:r>
            <a:r>
              <a:rPr lang="en-GB" sz="1200">
                <a:solidFill>
                  <a:srgbClr val="7F7F7F"/>
                </a:solidFill>
                <a:latin typeface="Trebuchet MS"/>
                <a:ea typeface="Trebuchet MS"/>
                <a:cs typeface="Trebuchet MS"/>
              </a:rPr>
              <a:t>ing a vyhodnocování</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Participace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Snižování emisí</a:t>
            </a:r>
            <a:endParaRPr sz="2000" b="0" i="0" u="none" strike="noStrike" cap="none">
              <a:solidFill>
                <a:schemeClr val="dk1"/>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3493502" name="Google Shape;304;g37f43429657_0_1195"/>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2857"/>
              <a:buFont typeface="Trebuchet MS"/>
              <a:buNone/>
              <a:defRPr/>
            </a:pPr>
            <a:r>
              <a:rPr lang="en-GB">
                <a:solidFill>
                  <a:srgbClr val="70AD47"/>
                </a:solidFill>
              </a:rPr>
              <a:t>STRATEGIE ADAPTACE NA ZMĚNU KLIMATU </a:t>
            </a:r>
            <a:endParaRPr>
              <a:solidFill>
                <a:srgbClr val="70AD47"/>
              </a:solidFill>
            </a:endParaRPr>
          </a:p>
        </p:txBody>
      </p:sp>
      <p:sp>
        <p:nvSpPr>
          <p:cNvPr id="426642605" name="Google Shape;305;g37f43429657_0_119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Nezbytná součást řízení nevyhnutelných dopadů klimatických změn </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Pomáhá snižovat lidské i ekonomické ztráty </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Jsou to nákladově efektivní investice do odolnosti</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Podpora sociální a klimatické spravedlnosti</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Podpora dlouhodobých rozvojových cílů</a:t>
            </a:r>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p:txBody>
      </p:sp>
      <p:pic>
        <p:nvPicPr>
          <p:cNvPr id="1022784040" name="Google Shape;306;g37f43429657_0_1195" descr="A cartoon of a polar bear and a penguin&#10;&#10;AI-generated content may be incorrect."/>
          <p:cNvPicPr/>
          <p:nvPr/>
        </p:nvPicPr>
        <p:blipFill rotWithShape="1">
          <a:blip r:embed="rId3">
            <a:alphaModFix/>
          </a:blip>
          <a:stretch/>
        </p:blipFill>
        <p:spPr bwMode="auto">
          <a:xfrm>
            <a:off x="5361140" y="2757439"/>
            <a:ext cx="2981194" cy="223589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6249674" name="Google Shape;311;g37f43429657_0_1293"/>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444"/>
              <a:buFont typeface="Trebuchet MS"/>
              <a:buNone/>
              <a:defRPr/>
            </a:pPr>
            <a:r>
              <a:rPr lang="en-GB">
                <a:solidFill>
                  <a:srgbClr val="70AD47"/>
                </a:solidFill>
              </a:rPr>
              <a:t>CÍLE UDRŽITELNÉHO ROZVOJE (SDGs)</a:t>
            </a:r>
            <a:endParaRPr>
              <a:solidFill>
                <a:srgbClr val="70AD47"/>
              </a:solidFill>
            </a:endParaRPr>
          </a:p>
        </p:txBody>
      </p:sp>
      <p:sp>
        <p:nvSpPr>
          <p:cNvPr id="2060107321" name="Google Shape;312;g37f43429657_0_129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Soubor 17 globálních cílů stanovených OSN v roce 2015, jejichž cílem je řešit různé globální výzvy.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Plán pro dosažení lepší a udržitelné budoucnosti pro všechny</a:t>
            </a:r>
            <a:endParaRPr sz="1400">
              <a:solidFill>
                <a:srgbClr val="7F7F7F"/>
              </a:solidFill>
            </a:endParaRPr>
          </a:p>
          <a:p>
            <a:pPr marL="914400" lvl="1" indent="-285750" algn="l" rtl="0">
              <a:lnSpc>
                <a:spcPct val="105000"/>
              </a:lnSpc>
              <a:spcBef>
                <a:spcPts val="900"/>
              </a:spcBef>
              <a:spcAft>
                <a:spcPts val="0"/>
              </a:spcAft>
              <a:buClr>
                <a:schemeClr val="dk1"/>
              </a:buClr>
              <a:buSzPts val="900"/>
              <a:buChar char="•"/>
              <a:defRPr/>
            </a:pPr>
            <a:r>
              <a:rPr lang="en-GB" sz="1200">
                <a:solidFill>
                  <a:srgbClr val="7F7F7F"/>
                </a:solidFill>
              </a:rPr>
              <a:t>SDG 13: Klimatická opatření</a:t>
            </a:r>
            <a:endParaRPr sz="1200">
              <a:solidFill>
                <a:srgbClr val="7F7F7F"/>
              </a:solidFill>
            </a:endParaRPr>
          </a:p>
          <a:p>
            <a:pPr marL="914400" lvl="1" indent="-285750" algn="l" rtl="0">
              <a:lnSpc>
                <a:spcPct val="105000"/>
              </a:lnSpc>
              <a:spcBef>
                <a:spcPts val="900"/>
              </a:spcBef>
              <a:spcAft>
                <a:spcPts val="0"/>
              </a:spcAft>
              <a:buClr>
                <a:schemeClr val="dk1"/>
              </a:buClr>
              <a:buSzPts val="900"/>
              <a:buChar char="•"/>
              <a:defRPr/>
            </a:pPr>
            <a:r>
              <a:rPr lang="en-GB" sz="1200">
                <a:solidFill>
                  <a:srgbClr val="7F7F7F"/>
                </a:solidFill>
              </a:rPr>
              <a:t>Cíl 13.1: Posílit odolnost a adaptační schopnosti vůči klimaticky                                    podmíněným rizikům</a:t>
            </a:r>
            <a:endParaRPr sz="1200">
              <a:solidFill>
                <a:srgbClr val="7F7F7F"/>
              </a:solidFill>
            </a:endParaRPr>
          </a:p>
          <a:p>
            <a:pPr marL="914400" lvl="1" indent="-285750" algn="l" rtl="0">
              <a:lnSpc>
                <a:spcPct val="105000"/>
              </a:lnSpc>
              <a:spcBef>
                <a:spcPts val="900"/>
              </a:spcBef>
              <a:spcAft>
                <a:spcPts val="0"/>
              </a:spcAft>
              <a:buClr>
                <a:schemeClr val="dk1"/>
              </a:buClr>
              <a:buSzPts val="900"/>
              <a:buChar char="•"/>
              <a:defRPr/>
            </a:pPr>
            <a:r>
              <a:rPr lang="en-GB" sz="1200">
                <a:solidFill>
                  <a:srgbClr val="7F7F7F"/>
                </a:solidFill>
              </a:rPr>
              <a:t>Cíl 13.2: Integrovat opatření proti změně klimatu do národních politik a plánování</a:t>
            </a:r>
            <a:endParaRPr sz="12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Další související cíle</a:t>
            </a:r>
            <a:endParaRPr/>
          </a:p>
          <a:p>
            <a:pPr marL="0" lvl="0" indent="0" algn="l" rtl="0">
              <a:lnSpc>
                <a:spcPct val="105000"/>
              </a:lnSpc>
              <a:spcBef>
                <a:spcPts val="900"/>
              </a:spcBef>
              <a:spcAft>
                <a:spcPts val="0"/>
              </a:spcAft>
              <a:buNone/>
              <a:defRPr/>
            </a:pPr>
            <a:endParaRPr/>
          </a:p>
          <a:p>
            <a:pPr marL="0" lvl="0" indent="0" algn="l" rtl="0">
              <a:lnSpc>
                <a:spcPct val="105000"/>
              </a:lnSpc>
              <a:spcBef>
                <a:spcPts val="900"/>
              </a:spcBef>
              <a:spcAft>
                <a:spcPts val="0"/>
              </a:spcAft>
              <a:buClr>
                <a:schemeClr val="dk1"/>
              </a:buClr>
              <a:buSzPts val="1100"/>
              <a:buNone/>
              <a:defRPr/>
            </a:pPr>
            <a:endParaRPr sz="1800">
              <a:solidFill>
                <a:srgbClr val="7F7F7F"/>
              </a:solidFill>
            </a:endParaRPr>
          </a:p>
          <a:p>
            <a:pPr marL="0" lvl="0" indent="0" algn="l" rtl="0">
              <a:lnSpc>
                <a:spcPct val="105000"/>
              </a:lnSpc>
              <a:spcBef>
                <a:spcPts val="900"/>
              </a:spcBef>
              <a:spcAft>
                <a:spcPts val="0"/>
              </a:spcAft>
              <a:buClr>
                <a:schemeClr val="dk1"/>
              </a:buClr>
              <a:buSzPts val="1100"/>
              <a:buNone/>
              <a:defRPr/>
            </a:pPr>
            <a:endParaRPr sz="1800">
              <a:solidFill>
                <a:srgbClr val="7F7F7F"/>
              </a:solidFill>
            </a:endParaRPr>
          </a:p>
        </p:txBody>
      </p:sp>
      <p:pic>
        <p:nvPicPr>
          <p:cNvPr id="339254251" name="Google Shape;313;g37f43429657_0_1293" descr="A green and white sign with a planet earth in the middle&#10;&#10;AI-generated content may be incorrect."/>
          <p:cNvPicPr/>
          <p:nvPr/>
        </p:nvPicPr>
        <p:blipFill rotWithShape="1">
          <a:blip r:embed="rId3">
            <a:alphaModFix/>
          </a:blip>
          <a:stretch/>
        </p:blipFill>
        <p:spPr bwMode="auto">
          <a:xfrm>
            <a:off x="7430104" y="2226796"/>
            <a:ext cx="1450282" cy="1450282"/>
          </a:xfrm>
          <a:prstGeom prst="rect">
            <a:avLst/>
          </a:prstGeom>
          <a:noFill/>
          <a:ln>
            <a:noFill/>
          </a:ln>
        </p:spPr>
      </p:pic>
      <p:pic>
        <p:nvPicPr>
          <p:cNvPr id="780294581" name="Google Shape;314;g37f43429657_0_1293" descr="A white bowl with steam and text&#10;&#10;AI-generated content may be incorrect."/>
          <p:cNvPicPr/>
          <p:nvPr/>
        </p:nvPicPr>
        <p:blipFill rotWithShape="1">
          <a:blip r:embed="rId4">
            <a:alphaModFix/>
          </a:blip>
          <a:stretch/>
        </p:blipFill>
        <p:spPr bwMode="auto">
          <a:xfrm>
            <a:off x="1217656" y="4103988"/>
            <a:ext cx="602906" cy="602906"/>
          </a:xfrm>
          <a:prstGeom prst="rect">
            <a:avLst/>
          </a:prstGeom>
          <a:noFill/>
          <a:ln>
            <a:noFill/>
          </a:ln>
        </p:spPr>
      </p:pic>
      <p:pic>
        <p:nvPicPr>
          <p:cNvPr id="85696001" name="Google Shape;315;g37f43429657_0_1293" descr="A green square with white text and a heart and pulse&#10;&#10;AI-generated content may be incorrect."/>
          <p:cNvPicPr/>
          <p:nvPr/>
        </p:nvPicPr>
        <p:blipFill rotWithShape="1">
          <a:blip r:embed="rId5">
            <a:alphaModFix/>
          </a:blip>
          <a:stretch/>
        </p:blipFill>
        <p:spPr bwMode="auto">
          <a:xfrm>
            <a:off x="2000250" y="4103986"/>
            <a:ext cx="602906" cy="602906"/>
          </a:xfrm>
          <a:prstGeom prst="rect">
            <a:avLst/>
          </a:prstGeom>
          <a:noFill/>
          <a:ln>
            <a:noFill/>
          </a:ln>
        </p:spPr>
      </p:pic>
      <p:pic>
        <p:nvPicPr>
          <p:cNvPr id="18352076" name="Google Shape;316;g37f43429657_0_1293" descr="A blue background with a white sign and a drop of water&#10;&#10;AI-generated content may be incorrect."/>
          <p:cNvPicPr/>
          <p:nvPr/>
        </p:nvPicPr>
        <p:blipFill rotWithShape="1">
          <a:blip r:embed="rId6">
            <a:alphaModFix/>
          </a:blip>
          <a:stretch/>
        </p:blipFill>
        <p:spPr bwMode="auto">
          <a:xfrm>
            <a:off x="2782845" y="4103986"/>
            <a:ext cx="602906" cy="602906"/>
          </a:xfrm>
          <a:prstGeom prst="rect">
            <a:avLst/>
          </a:prstGeom>
          <a:noFill/>
          <a:ln>
            <a:noFill/>
          </a:ln>
        </p:spPr>
      </p:pic>
      <p:pic>
        <p:nvPicPr>
          <p:cNvPr id="1403860549" name="Google Shape;317;g37f43429657_0_1293" descr="A red background with white text and a graph&#10;&#10;AI-generated content may be incorrect."/>
          <p:cNvPicPr/>
          <p:nvPr/>
        </p:nvPicPr>
        <p:blipFill rotWithShape="1">
          <a:blip r:embed="rId7">
            <a:alphaModFix/>
          </a:blip>
          <a:stretch/>
        </p:blipFill>
        <p:spPr bwMode="auto">
          <a:xfrm>
            <a:off x="3565440" y="4103986"/>
            <a:ext cx="602906" cy="602906"/>
          </a:xfrm>
          <a:prstGeom prst="rect">
            <a:avLst/>
          </a:prstGeom>
          <a:noFill/>
          <a:ln>
            <a:noFill/>
          </a:ln>
        </p:spPr>
      </p:pic>
      <p:pic>
        <p:nvPicPr>
          <p:cNvPr id="1690323850" name="Google Shape;318;g37f43429657_0_1293" descr="A white and orange sign with buildings and text&#10;&#10;AI-generated content may be incorrect."/>
          <p:cNvPicPr/>
          <p:nvPr/>
        </p:nvPicPr>
        <p:blipFill rotWithShape="1">
          <a:blip r:embed="rId8">
            <a:alphaModFix/>
          </a:blip>
          <a:stretch/>
        </p:blipFill>
        <p:spPr bwMode="auto">
          <a:xfrm>
            <a:off x="4348035" y="4103985"/>
            <a:ext cx="602906" cy="602906"/>
          </a:xfrm>
          <a:prstGeom prst="rect">
            <a:avLst/>
          </a:prstGeom>
          <a:noFill/>
          <a:ln>
            <a:noFill/>
          </a:ln>
        </p:spPr>
      </p:pic>
      <p:pic>
        <p:nvPicPr>
          <p:cNvPr id="2059676314" name="Google Shape;319;g37f43429657_0_1293" descr="A green sign with white text and a tree and birds&#10;&#10;AI-generated content may be incorrect."/>
          <p:cNvPicPr/>
          <p:nvPr/>
        </p:nvPicPr>
        <p:blipFill rotWithShape="1">
          <a:blip r:embed="rId9">
            <a:alphaModFix/>
          </a:blip>
          <a:stretch/>
        </p:blipFill>
        <p:spPr bwMode="auto">
          <a:xfrm>
            <a:off x="5130629" y="4103984"/>
            <a:ext cx="602906" cy="602906"/>
          </a:xfrm>
          <a:prstGeom prst="rect">
            <a:avLst/>
          </a:prstGeom>
          <a:noFill/>
          <a:ln>
            <a:noFill/>
          </a:ln>
        </p:spPr>
      </p:pic>
      <p:sp>
        <p:nvSpPr>
          <p:cNvPr id="433486197" name="Google Shape;320;g37f43429657_0_1293"/>
          <p:cNvSpPr txBox="1"/>
          <p:nvPr/>
        </p:nvSpPr>
        <p:spPr bwMode="auto">
          <a:xfrm>
            <a:off x="0" y="4890877"/>
            <a:ext cx="74859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1000"/>
              <a:t>Zdroj</a:t>
            </a:r>
            <a:r>
              <a:rPr lang="en-GB" sz="1000" b="0" i="0" u="none" strike="noStrike" cap="none">
                <a:solidFill>
                  <a:srgbClr val="000000"/>
                </a:solidFill>
                <a:latin typeface="Arial"/>
                <a:ea typeface="Arial"/>
                <a:cs typeface="Arial"/>
              </a:rPr>
              <a:t>: </a:t>
            </a:r>
            <a:r>
              <a:rPr lang="en-GB" sz="1000" b="0" i="0" u="sng" strike="noStrike" cap="none">
                <a:solidFill>
                  <a:srgbClr val="000000"/>
                </a:solidFill>
                <a:latin typeface="Arial"/>
                <a:ea typeface="Arial"/>
                <a:cs typeface="Arial"/>
                <a:hlinkClick r:id="rId10" tooltip=""/>
              </a:rPr>
              <a:t>https://www.un.org/sustainabledevelopment/</a:t>
            </a:r>
            <a:r>
              <a:rPr lang="en-GB" sz="10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4271017" name="Google Shape;325;g37f43429657_0_1398"/>
          <p:cNvSpPr txBox="1">
            <a:spLocks noGrp="1"/>
          </p:cNvSpPr>
          <p:nvPr>
            <p:ph type="title"/>
          </p:nvPr>
        </p:nvSpPr>
        <p:spPr bwMode="auto">
          <a:xfrm>
            <a:off x="613295" y="457152"/>
            <a:ext cx="6858000" cy="675000"/>
          </a:xfrm>
          <a:prstGeom prst="rect">
            <a:avLst/>
          </a:prstGeom>
          <a:noFill/>
          <a:ln>
            <a:noFill/>
          </a:ln>
        </p:spPr>
        <p:txBody>
          <a:bodyPr spcFirstLastPara="1" wrap="square" lIns="68550" tIns="34275" rIns="68550" bIns="34275" anchor="ctr" anchorCtr="0">
            <a:normAutofit fontScale="90000"/>
          </a:bodyPr>
          <a:lstStyle/>
          <a:p>
            <a:pPr algn="l">
              <a:lnSpc>
                <a:spcPct val="100000"/>
              </a:lnSpc>
              <a:buClr>
                <a:srgbClr val="48BAA2"/>
              </a:buClr>
              <a:buSzPts val="4000"/>
              <a:defRPr/>
            </a:pPr>
            <a:r>
              <a:rPr lang="en-GB">
                <a:solidFill>
                  <a:srgbClr val="70AD47"/>
                </a:solidFill>
              </a:rPr>
              <a:t>IPPC - </a:t>
            </a:r>
            <a:r>
              <a:rPr lang="en-GB">
                <a:solidFill>
                  <a:srgbClr val="70AD47"/>
                </a:solidFill>
              </a:rPr>
              <a:t>Mezivládní</a:t>
            </a:r>
            <a:r>
              <a:rPr lang="en-GB">
                <a:solidFill>
                  <a:srgbClr val="70AD47"/>
                </a:solidFill>
              </a:rPr>
              <a:t> panel pro </a:t>
            </a:r>
            <a:r>
              <a:rPr lang="en-GB">
                <a:solidFill>
                  <a:srgbClr val="70AD47"/>
                </a:solidFill>
              </a:rPr>
              <a:t>změnu</a:t>
            </a:r>
            <a:r>
              <a:rPr lang="en-GB">
                <a:solidFill>
                  <a:srgbClr val="70AD47"/>
                </a:solidFill>
              </a:rPr>
              <a:t> </a:t>
            </a:r>
            <a:r>
              <a:rPr lang="en-GB">
                <a:solidFill>
                  <a:srgbClr val="70AD47"/>
                </a:solidFill>
              </a:rPr>
              <a:t>klimatu</a:t>
            </a:r>
            <a:endParaRPr>
              <a:solidFill>
                <a:srgbClr val="70AD47"/>
              </a:solidFill>
            </a:endParaRPr>
          </a:p>
        </p:txBody>
      </p:sp>
      <p:sp>
        <p:nvSpPr>
          <p:cNvPr id="1713632649" name="Google Shape;326;g37f43429657_0_139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400" b="1">
                <a:solidFill>
                  <a:srgbClr val="7F7F7F"/>
                </a:solidFill>
              </a:rPr>
              <a:t>IPPC – The Intergovernmental Panel on Climate Change </a:t>
            </a:r>
            <a:endParaRPr lang="en-GB" sz="1400">
              <a:solidFill>
                <a:srgbClr val="000000"/>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Orgán</a:t>
            </a:r>
            <a:r>
              <a:rPr lang="en-GB" sz="1400">
                <a:solidFill>
                  <a:srgbClr val="7F7F7F"/>
                </a:solidFill>
              </a:rPr>
              <a:t> OSN pro </a:t>
            </a:r>
            <a:r>
              <a:rPr lang="en-GB" sz="1400">
                <a:solidFill>
                  <a:srgbClr val="7F7F7F"/>
                </a:solidFill>
              </a:rPr>
              <a:t>hodnocení</a:t>
            </a:r>
            <a:r>
              <a:rPr lang="en-GB" sz="1400">
                <a:solidFill>
                  <a:srgbClr val="7F7F7F"/>
                </a:solidFill>
              </a:rPr>
              <a:t> </a:t>
            </a:r>
            <a:r>
              <a:rPr lang="en-GB" sz="1400">
                <a:solidFill>
                  <a:srgbClr val="7F7F7F"/>
                </a:solidFill>
              </a:rPr>
              <a:t>vědeckých</a:t>
            </a:r>
            <a:r>
              <a:rPr lang="en-GB" sz="1400">
                <a:solidFill>
                  <a:srgbClr val="7F7F7F"/>
                </a:solidFill>
              </a:rPr>
              <a:t> </a:t>
            </a:r>
            <a:r>
              <a:rPr lang="en-GB" sz="1400">
                <a:solidFill>
                  <a:srgbClr val="7F7F7F"/>
                </a:solidFill>
              </a:rPr>
              <a:t>poznatků</a:t>
            </a:r>
            <a:r>
              <a:rPr lang="en-GB" sz="1400">
                <a:solidFill>
                  <a:srgbClr val="7F7F7F"/>
                </a:solidFill>
              </a:rPr>
              <a:t> </a:t>
            </a:r>
            <a:r>
              <a:rPr lang="en-GB" sz="1400">
                <a:solidFill>
                  <a:srgbClr val="7F7F7F"/>
                </a:solidFill>
              </a:rPr>
              <a:t>souvisejících</a:t>
            </a:r>
            <a:r>
              <a:rPr lang="en-GB" sz="1400">
                <a:solidFill>
                  <a:srgbClr val="7F7F7F"/>
                </a:solidFill>
              </a:rPr>
              <a:t> se </a:t>
            </a:r>
            <a:r>
              <a:rPr lang="en-GB" sz="1400">
                <a:solidFill>
                  <a:srgbClr val="7F7F7F"/>
                </a:solidFill>
              </a:rPr>
              <a:t>změnou</a:t>
            </a:r>
            <a:r>
              <a:rPr lang="en-GB" sz="1400">
                <a:solidFill>
                  <a:srgbClr val="7F7F7F"/>
                </a:solidFill>
              </a:rPr>
              <a:t> </a:t>
            </a:r>
            <a:r>
              <a:rPr lang="en-GB" sz="1400">
                <a:solidFill>
                  <a:srgbClr val="7F7F7F"/>
                </a:solidFill>
              </a:rPr>
              <a:t>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3 </a:t>
            </a:r>
            <a:r>
              <a:rPr lang="en-GB" sz="1400">
                <a:solidFill>
                  <a:srgbClr val="7F7F7F"/>
                </a:solidFill>
              </a:rPr>
              <a:t>pracovní</a:t>
            </a:r>
            <a:r>
              <a:rPr lang="en-GB" sz="1400">
                <a:solidFill>
                  <a:srgbClr val="7F7F7F"/>
                </a:solidFill>
              </a:rPr>
              <a:t> </a:t>
            </a:r>
            <a:r>
              <a:rPr lang="en-GB" sz="1400">
                <a:solidFill>
                  <a:srgbClr val="7F7F7F"/>
                </a:solidFill>
              </a:rPr>
              <a:t>skupiny</a:t>
            </a:r>
            <a:r>
              <a:rPr lang="en-GB" sz="1400">
                <a:solidFill>
                  <a:srgbClr val="7F7F7F"/>
                </a:solidFill>
              </a:rPr>
              <a:t> </a:t>
            </a:r>
            <a:r>
              <a:rPr lang="en-GB" sz="1400">
                <a:solidFill>
                  <a:srgbClr val="7F7F7F"/>
                </a:solidFill>
              </a:rPr>
              <a:t>připravují</a:t>
            </a:r>
            <a:r>
              <a:rPr lang="en-GB" sz="1400">
                <a:solidFill>
                  <a:srgbClr val="7F7F7F"/>
                </a:solidFill>
              </a:rPr>
              <a:t> </a:t>
            </a:r>
            <a:r>
              <a:rPr lang="en-GB" sz="1400">
                <a:solidFill>
                  <a:srgbClr val="7F7F7F"/>
                </a:solidFill>
              </a:rPr>
              <a:t>hodnoticí</a:t>
            </a:r>
            <a:r>
              <a:rPr lang="en-GB" sz="1400">
                <a:solidFill>
                  <a:srgbClr val="7F7F7F"/>
                </a:solidFill>
              </a:rPr>
              <a:t> a </a:t>
            </a:r>
            <a:r>
              <a:rPr lang="en-GB" sz="1400">
                <a:solidFill>
                  <a:srgbClr val="7F7F7F"/>
                </a:solidFill>
              </a:rPr>
              <a:t>speciální</a:t>
            </a:r>
            <a:r>
              <a:rPr lang="en-GB" sz="1400">
                <a:solidFill>
                  <a:srgbClr val="7F7F7F"/>
                </a:solidFill>
              </a:rPr>
              <a:t> </a:t>
            </a:r>
            <a:r>
              <a:rPr lang="en-GB" sz="1400">
                <a:solidFill>
                  <a:srgbClr val="7F7F7F"/>
                </a:solidFill>
              </a:rPr>
              <a:t>zprávy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Pracovní</a:t>
            </a:r>
            <a:r>
              <a:rPr lang="en-GB" sz="1200">
                <a:solidFill>
                  <a:srgbClr val="7F7F7F"/>
                </a:solidFill>
              </a:rPr>
              <a:t> </a:t>
            </a:r>
            <a:r>
              <a:rPr lang="en-GB" sz="1200">
                <a:solidFill>
                  <a:srgbClr val="7F7F7F"/>
                </a:solidFill>
              </a:rPr>
              <a:t>skupina</a:t>
            </a:r>
            <a:r>
              <a:rPr lang="en-GB" sz="1200">
                <a:solidFill>
                  <a:srgbClr val="7F7F7F"/>
                </a:solidFill>
              </a:rPr>
              <a:t> I: </a:t>
            </a:r>
            <a:r>
              <a:rPr lang="en-GB" sz="1200">
                <a:solidFill>
                  <a:srgbClr val="7F7F7F"/>
                </a:solidFill>
              </a:rPr>
              <a:t>Fyzikální</a:t>
            </a:r>
            <a:r>
              <a:rPr lang="en-GB" sz="1200">
                <a:solidFill>
                  <a:srgbClr val="7F7F7F"/>
                </a:solidFill>
              </a:rPr>
              <a:t> </a:t>
            </a:r>
            <a:r>
              <a:rPr lang="en-GB" sz="1200">
                <a:solidFill>
                  <a:srgbClr val="7F7F7F"/>
                </a:solidFill>
              </a:rPr>
              <a:t>vědecký</a:t>
            </a:r>
            <a:r>
              <a:rPr lang="en-GB" sz="1200">
                <a:solidFill>
                  <a:srgbClr val="7F7F7F"/>
                </a:solidFill>
              </a:rPr>
              <a:t> </a:t>
            </a:r>
            <a:r>
              <a:rPr lang="en-GB" sz="1200">
                <a:solidFill>
                  <a:srgbClr val="7F7F7F"/>
                </a:solidFill>
              </a:rPr>
              <a:t>základ</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Pracovní</a:t>
            </a:r>
            <a:r>
              <a:rPr lang="en-GB" sz="1200">
                <a:solidFill>
                  <a:srgbClr val="7F7F7F"/>
                </a:solidFill>
              </a:rPr>
              <a:t> </a:t>
            </a:r>
            <a:r>
              <a:rPr lang="en-GB" sz="1200">
                <a:solidFill>
                  <a:srgbClr val="7F7F7F"/>
                </a:solidFill>
              </a:rPr>
              <a:t>skupina</a:t>
            </a:r>
            <a:r>
              <a:rPr lang="en-GB" sz="1200">
                <a:solidFill>
                  <a:srgbClr val="7F7F7F"/>
                </a:solidFill>
              </a:rPr>
              <a:t> II: </a:t>
            </a:r>
            <a:r>
              <a:rPr lang="en-GB" sz="1200">
                <a:solidFill>
                  <a:srgbClr val="7F7F7F"/>
                </a:solidFill>
              </a:rPr>
              <a:t>Dopady</a:t>
            </a:r>
            <a:r>
              <a:rPr lang="en-GB" sz="1200">
                <a:solidFill>
                  <a:srgbClr val="7F7F7F"/>
                </a:solidFill>
              </a:rPr>
              <a:t>, </a:t>
            </a:r>
            <a:r>
              <a:rPr lang="en-GB" sz="1200">
                <a:solidFill>
                  <a:srgbClr val="7F7F7F"/>
                </a:solidFill>
              </a:rPr>
              <a:t>adaptace</a:t>
            </a:r>
            <a:r>
              <a:rPr lang="en-GB" sz="1200">
                <a:solidFill>
                  <a:srgbClr val="7F7F7F"/>
                </a:solidFill>
              </a:rPr>
              <a:t> a </a:t>
            </a:r>
            <a:r>
              <a:rPr lang="en-GB" sz="1200">
                <a:solidFill>
                  <a:srgbClr val="7F7F7F"/>
                </a:solidFill>
              </a:rPr>
              <a:t>zranitelnost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Pracovní</a:t>
            </a:r>
            <a:r>
              <a:rPr lang="en-GB" sz="1200">
                <a:solidFill>
                  <a:srgbClr val="7F7F7F"/>
                </a:solidFill>
              </a:rPr>
              <a:t> </a:t>
            </a:r>
            <a:r>
              <a:rPr lang="en-GB" sz="1200">
                <a:solidFill>
                  <a:srgbClr val="7F7F7F"/>
                </a:solidFill>
              </a:rPr>
              <a:t>skupina</a:t>
            </a:r>
            <a:r>
              <a:rPr lang="en-GB" sz="1200">
                <a:solidFill>
                  <a:srgbClr val="7F7F7F"/>
                </a:solidFill>
              </a:rPr>
              <a:t> III: </a:t>
            </a:r>
            <a:r>
              <a:rPr lang="en-GB" sz="1200">
                <a:solidFill>
                  <a:srgbClr val="7F7F7F"/>
                </a:solidFill>
              </a:rPr>
              <a:t>Mitigace</a:t>
            </a:r>
            <a:r>
              <a:rPr lang="en-GB" sz="1200">
                <a:solidFill>
                  <a:srgbClr val="7F7F7F"/>
                </a:solidFill>
              </a:rPr>
              <a:t> </a:t>
            </a:r>
            <a:r>
              <a:rPr lang="en-GB" sz="1200">
                <a:solidFill>
                  <a:srgbClr val="7F7F7F"/>
                </a:solidFill>
              </a:rPr>
              <a:t>klimatických</a:t>
            </a:r>
            <a:r>
              <a:rPr lang="en-GB" sz="1200">
                <a:solidFill>
                  <a:srgbClr val="7F7F7F"/>
                </a:solidFill>
              </a:rPr>
              <a:t> </a:t>
            </a:r>
            <a:r>
              <a:rPr lang="en-GB" sz="1200">
                <a:solidFill>
                  <a:srgbClr val="7F7F7F"/>
                </a:solidFill>
              </a:rPr>
              <a:t>změn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Expertní</a:t>
            </a:r>
            <a:r>
              <a:rPr lang="en-GB" sz="1400">
                <a:solidFill>
                  <a:srgbClr val="7F7F7F"/>
                </a:solidFill>
              </a:rPr>
              <a:t> </a:t>
            </a:r>
            <a:r>
              <a:rPr lang="en-GB" sz="1400">
                <a:solidFill>
                  <a:srgbClr val="7F7F7F"/>
                </a:solidFill>
              </a:rPr>
              <a:t>skupina</a:t>
            </a:r>
            <a:r>
              <a:rPr lang="en-GB" sz="1400">
                <a:solidFill>
                  <a:srgbClr val="7F7F7F"/>
                </a:solidFill>
              </a:rPr>
              <a:t> pro </a:t>
            </a:r>
            <a:r>
              <a:rPr lang="en-GB" sz="1400">
                <a:solidFill>
                  <a:srgbClr val="7F7F7F"/>
                </a:solidFill>
              </a:rPr>
              <a:t>národní</a:t>
            </a:r>
            <a:r>
              <a:rPr lang="en-GB" sz="1400">
                <a:solidFill>
                  <a:srgbClr val="7F7F7F"/>
                </a:solidFill>
              </a:rPr>
              <a:t> </a:t>
            </a:r>
            <a:r>
              <a:rPr lang="en-GB" sz="1400">
                <a:solidFill>
                  <a:srgbClr val="7F7F7F"/>
                </a:solidFill>
              </a:rPr>
              <a:t>inventury</a:t>
            </a:r>
            <a:r>
              <a:rPr lang="en-GB" sz="1400">
                <a:solidFill>
                  <a:srgbClr val="7F7F7F"/>
                </a:solidFill>
              </a:rPr>
              <a:t> </a:t>
            </a:r>
            <a:r>
              <a:rPr lang="en-GB" sz="1400">
                <a:solidFill>
                  <a:srgbClr val="7F7F7F"/>
                </a:solidFill>
              </a:rPr>
              <a:t>skleníkových</a:t>
            </a:r>
            <a:r>
              <a:rPr lang="en-GB" sz="1400">
                <a:solidFill>
                  <a:srgbClr val="7F7F7F"/>
                </a:solidFill>
              </a:rPr>
              <a:t> </a:t>
            </a:r>
            <a:r>
              <a:rPr lang="en-GB" sz="1400">
                <a:solidFill>
                  <a:srgbClr val="7F7F7F"/>
                </a:solidFill>
              </a:rPr>
              <a:t>plynů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Připravuje</a:t>
            </a:r>
            <a:r>
              <a:rPr lang="en-GB" sz="1400">
                <a:solidFill>
                  <a:srgbClr val="7F7F7F"/>
                </a:solidFill>
              </a:rPr>
              <a:t> </a:t>
            </a:r>
            <a:r>
              <a:rPr lang="en-GB" sz="1400">
                <a:solidFill>
                  <a:srgbClr val="7F7F7F"/>
                </a:solidFill>
              </a:rPr>
              <a:t>komplexní</a:t>
            </a:r>
            <a:r>
              <a:rPr lang="en-GB" sz="1400">
                <a:solidFill>
                  <a:srgbClr val="7F7F7F"/>
                </a:solidFill>
              </a:rPr>
              <a:t> </a:t>
            </a:r>
            <a:r>
              <a:rPr lang="en-GB" sz="1400">
                <a:solidFill>
                  <a:srgbClr val="7F7F7F"/>
                </a:solidFill>
              </a:rPr>
              <a:t>hodnotící</a:t>
            </a:r>
            <a:r>
              <a:rPr lang="en-GB" sz="1400">
                <a:solidFill>
                  <a:srgbClr val="7F7F7F"/>
                </a:solidFill>
              </a:rPr>
              <a:t> </a:t>
            </a:r>
            <a:r>
              <a:rPr lang="en-GB" sz="1400">
                <a:solidFill>
                  <a:srgbClr val="7F7F7F"/>
                </a:solidFill>
              </a:rPr>
              <a:t>zprávy</a:t>
            </a:r>
            <a:r>
              <a:rPr lang="en-GB" sz="1400">
                <a:solidFill>
                  <a:srgbClr val="7F7F7F"/>
                </a:solidFill>
              </a:rPr>
              <a:t> o </a:t>
            </a:r>
            <a:r>
              <a:rPr lang="en-GB" sz="1400">
                <a:solidFill>
                  <a:srgbClr val="7F7F7F"/>
                </a:solidFill>
              </a:rPr>
              <a:t>stavu</a:t>
            </a:r>
            <a:r>
              <a:rPr lang="en-GB" sz="1400">
                <a:solidFill>
                  <a:srgbClr val="7F7F7F"/>
                </a:solidFill>
              </a:rPr>
              <a:t> </a:t>
            </a:r>
            <a:r>
              <a:rPr lang="en-GB" sz="1400">
                <a:solidFill>
                  <a:srgbClr val="7F7F7F"/>
                </a:solidFill>
              </a:rPr>
              <a:t>znalostí</a:t>
            </a:r>
            <a:r>
              <a:rPr lang="en-GB" sz="1400">
                <a:solidFill>
                  <a:srgbClr val="7F7F7F"/>
                </a:solidFill>
              </a:rPr>
              <a:t> o </a:t>
            </a:r>
            <a:r>
              <a:rPr lang="en-GB" sz="1400">
                <a:solidFill>
                  <a:srgbClr val="7F7F7F"/>
                </a:solidFill>
              </a:rPr>
              <a:t>změně</a:t>
            </a:r>
            <a:r>
              <a:rPr lang="en-GB" sz="1400">
                <a:solidFill>
                  <a:srgbClr val="7F7F7F"/>
                </a:solidFill>
              </a:rPr>
              <a:t> </a:t>
            </a:r>
            <a:r>
              <a:rPr lang="en-GB" sz="1400">
                <a:solidFill>
                  <a:srgbClr val="7F7F7F"/>
                </a:solidFill>
              </a:rPr>
              <a:t>klimatu</a:t>
            </a:r>
            <a:r>
              <a:rPr lang="en-GB" sz="1400">
                <a:solidFill>
                  <a:srgbClr val="7F7F7F"/>
                </a:solidFill>
              </a:rPr>
              <a:t>, </a:t>
            </a:r>
            <a:r>
              <a:rPr lang="en-GB" sz="1400">
                <a:solidFill>
                  <a:srgbClr val="7F7F7F"/>
                </a:solidFill>
              </a:rPr>
              <a:t>jejích</a:t>
            </a:r>
            <a:r>
              <a:rPr lang="en-GB" sz="1400">
                <a:solidFill>
                  <a:srgbClr val="7F7F7F"/>
                </a:solidFill>
              </a:rPr>
              <a:t> </a:t>
            </a:r>
            <a:r>
              <a:rPr lang="en-GB" sz="1400">
                <a:solidFill>
                  <a:srgbClr val="7F7F7F"/>
                </a:solidFill>
              </a:rPr>
              <a:t>dopadech</a:t>
            </a:r>
            <a:r>
              <a:rPr lang="en-GB" sz="1400">
                <a:solidFill>
                  <a:srgbClr val="7F7F7F"/>
                </a:solidFill>
              </a:rPr>
              <a:t> a </a:t>
            </a:r>
            <a:r>
              <a:rPr lang="en-GB" sz="1400">
                <a:solidFill>
                  <a:srgbClr val="7F7F7F"/>
                </a:solidFill>
              </a:rPr>
              <a:t>budoucích</a:t>
            </a:r>
            <a:r>
              <a:rPr lang="en-GB" sz="1400">
                <a:solidFill>
                  <a:srgbClr val="7F7F7F"/>
                </a:solidFill>
              </a:rPr>
              <a:t> </a:t>
            </a:r>
            <a:r>
              <a:rPr lang="en-GB" sz="1400">
                <a:solidFill>
                  <a:srgbClr val="7F7F7F"/>
                </a:solidFill>
              </a:rPr>
              <a:t>hrozbách</a:t>
            </a:r>
            <a:endParaRPr/>
          </a:p>
          <a:p>
            <a:pPr marL="914400" lvl="1" indent="-298450" algn="l" rtl="0">
              <a:lnSpc>
                <a:spcPct val="105000"/>
              </a:lnSpc>
              <a:spcBef>
                <a:spcPts val="900"/>
              </a:spcBef>
              <a:spcAft>
                <a:spcPts val="0"/>
              </a:spcAft>
              <a:buClr>
                <a:schemeClr val="dk1"/>
              </a:buClr>
              <a:buSzPts val="1100"/>
              <a:buChar char="•"/>
              <a:defRPr/>
            </a:pPr>
            <a:r>
              <a:rPr lang="en-GB" sz="1200">
                <a:solidFill>
                  <a:srgbClr val="7F7F7F"/>
                </a:solidFill>
              </a:rPr>
              <a:t>Nejnovější</a:t>
            </a:r>
            <a:r>
              <a:rPr lang="en-GB" sz="1200">
                <a:solidFill>
                  <a:srgbClr val="7F7F7F"/>
                </a:solidFill>
              </a:rPr>
              <a:t>: </a:t>
            </a:r>
            <a:r>
              <a:rPr lang="en-GB" sz="1200">
                <a:solidFill>
                  <a:srgbClr val="7F7F7F"/>
                </a:solidFill>
              </a:rPr>
              <a:t>Šestá</a:t>
            </a:r>
            <a:r>
              <a:rPr lang="en-GB" sz="1200">
                <a:solidFill>
                  <a:srgbClr val="7F7F7F"/>
                </a:solidFill>
              </a:rPr>
              <a:t> </a:t>
            </a:r>
            <a:r>
              <a:rPr lang="en-GB" sz="1200">
                <a:solidFill>
                  <a:srgbClr val="7F7F7F"/>
                </a:solidFill>
              </a:rPr>
              <a:t>hodnotící</a:t>
            </a:r>
            <a:r>
              <a:rPr lang="en-GB" sz="1200">
                <a:solidFill>
                  <a:srgbClr val="7F7F7F"/>
                </a:solidFill>
              </a:rPr>
              <a:t> </a:t>
            </a:r>
            <a:r>
              <a:rPr lang="en-GB" sz="1200">
                <a:solidFill>
                  <a:srgbClr val="7F7F7F"/>
                </a:solidFill>
              </a:rPr>
              <a:t>zpráva</a:t>
            </a:r>
            <a:r>
              <a:rPr lang="en-GB" sz="1200">
                <a:solidFill>
                  <a:srgbClr val="7F7F7F"/>
                </a:solidFill>
              </a:rPr>
              <a:t>, 2023 (</a:t>
            </a:r>
            <a:r>
              <a:rPr lang="en-GB" sz="1200" u="sng">
                <a:solidFill>
                  <a:srgbClr val="7F7F7F"/>
                </a:solidFill>
                <a:hlinkClick r:id="rId3" tooltip=""/>
              </a:rPr>
              <a:t>https://www.ipcc.ch/assessment-report/ar6/</a:t>
            </a:r>
            <a:r>
              <a:rPr lang="en-GB" sz="1200">
                <a:solidFill>
                  <a:srgbClr val="7F7F7F"/>
                </a:solidFill>
              </a:rPr>
              <a:t>)</a:t>
            </a:r>
            <a:endParaRPr/>
          </a:p>
          <a:p>
            <a:pPr marL="914400" lvl="1" indent="-298450" algn="l" rtl="0">
              <a:lnSpc>
                <a:spcPct val="105000"/>
              </a:lnSpc>
              <a:spcBef>
                <a:spcPts val="900"/>
              </a:spcBef>
              <a:spcAft>
                <a:spcPts val="0"/>
              </a:spcAft>
              <a:buClr>
                <a:schemeClr val="dk1"/>
              </a:buClr>
              <a:buSzPts val="1100"/>
              <a:buChar char="•"/>
              <a:defRPr/>
            </a:pPr>
            <a:r>
              <a:rPr lang="en-GB" sz="1200">
                <a:solidFill>
                  <a:srgbClr val="7F7F7F"/>
                </a:solidFill>
              </a:rPr>
              <a:t>V </a:t>
            </a:r>
            <a:r>
              <a:rPr lang="en-GB" sz="1200">
                <a:solidFill>
                  <a:srgbClr val="7F7F7F"/>
                </a:solidFill>
              </a:rPr>
              <a:t>současné</a:t>
            </a:r>
            <a:r>
              <a:rPr lang="en-GB" sz="1200">
                <a:solidFill>
                  <a:srgbClr val="7F7F7F"/>
                </a:solidFill>
              </a:rPr>
              <a:t> </a:t>
            </a:r>
            <a:r>
              <a:rPr lang="en-GB" sz="1200">
                <a:solidFill>
                  <a:srgbClr val="7F7F7F"/>
                </a:solidFill>
              </a:rPr>
              <a:t>chvíli</a:t>
            </a:r>
            <a:r>
              <a:rPr lang="en-GB" sz="1200">
                <a:solidFill>
                  <a:srgbClr val="7F7F7F"/>
                </a:solidFill>
              </a:rPr>
              <a:t> </a:t>
            </a:r>
            <a:r>
              <a:rPr lang="en-GB" sz="1200">
                <a:solidFill>
                  <a:srgbClr val="7F7F7F"/>
                </a:solidFill>
              </a:rPr>
              <a:t>probíhá</a:t>
            </a:r>
            <a:r>
              <a:rPr lang="en-GB" sz="1200">
                <a:solidFill>
                  <a:srgbClr val="7F7F7F"/>
                </a:solidFill>
              </a:rPr>
              <a:t> </a:t>
            </a:r>
            <a:r>
              <a:rPr lang="en-GB" sz="1200">
                <a:solidFill>
                  <a:srgbClr val="7F7F7F"/>
                </a:solidFill>
              </a:rPr>
              <a:t>sedmý</a:t>
            </a:r>
            <a:r>
              <a:rPr lang="en-GB" sz="1200">
                <a:solidFill>
                  <a:srgbClr val="7F7F7F"/>
                </a:solidFill>
              </a:rPr>
              <a:t> </a:t>
            </a:r>
            <a:r>
              <a:rPr lang="en-GB" sz="1200">
                <a:solidFill>
                  <a:srgbClr val="7F7F7F"/>
                </a:solidFill>
              </a:rPr>
              <a:t>hodnotící</a:t>
            </a:r>
            <a:r>
              <a:rPr lang="en-GB" sz="1200">
                <a:solidFill>
                  <a:srgbClr val="7F7F7F"/>
                </a:solidFill>
              </a:rPr>
              <a:t> </a:t>
            </a:r>
            <a:r>
              <a:rPr lang="en-GB" sz="1200">
                <a:solidFill>
                  <a:srgbClr val="7F7F7F"/>
                </a:solidFill>
              </a:rPr>
              <a:t>cyklus</a:t>
            </a:r>
            <a:r>
              <a:rPr lang="en-GB" sz="1200">
                <a:solidFill>
                  <a:srgbClr val="7F7F7F"/>
                </a:solidFill>
              </a:rPr>
              <a:t>, </a:t>
            </a:r>
            <a:r>
              <a:rPr lang="en-GB" sz="1200">
                <a:solidFill>
                  <a:srgbClr val="7F7F7F"/>
                </a:solidFill>
              </a:rPr>
              <a:t>který</a:t>
            </a:r>
            <a:r>
              <a:rPr lang="en-GB" sz="1200">
                <a:solidFill>
                  <a:srgbClr val="7F7F7F"/>
                </a:solidFill>
              </a:rPr>
              <a:t> </a:t>
            </a:r>
            <a:r>
              <a:rPr lang="en-GB" sz="1200">
                <a:solidFill>
                  <a:srgbClr val="7F7F7F"/>
                </a:solidFill>
              </a:rPr>
              <a:t>začal</a:t>
            </a:r>
            <a:r>
              <a:rPr lang="en-GB" sz="1200">
                <a:solidFill>
                  <a:srgbClr val="7F7F7F"/>
                </a:solidFill>
              </a:rPr>
              <a:t> v </a:t>
            </a:r>
            <a:r>
              <a:rPr lang="en-GB" sz="1200">
                <a:solidFill>
                  <a:srgbClr val="7F7F7F"/>
                </a:solidFill>
              </a:rPr>
              <a:t>červenci</a:t>
            </a:r>
            <a:r>
              <a:rPr lang="en-GB" sz="1200">
                <a:solidFill>
                  <a:srgbClr val="7F7F7F"/>
                </a:solidFill>
              </a:rPr>
              <a:t> 2023</a:t>
            </a:r>
            <a:endParaRPr/>
          </a:p>
          <a:p>
            <a:pPr marL="742950" lvl="1"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0804194" name="Google Shape;331;g37f43429657_0_1495"/>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PAŘÍŽSKÁ DOHODA</a:t>
            </a:r>
            <a:endParaRPr>
              <a:solidFill>
                <a:srgbClr val="70AD47"/>
              </a:solidFill>
            </a:endParaRPr>
          </a:p>
        </p:txBody>
      </p:sp>
      <p:sp>
        <p:nvSpPr>
          <p:cNvPr id="1589539411" name="Google Shape;332;g37f43429657_0_149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Právně</a:t>
            </a:r>
            <a:r>
              <a:rPr lang="en-GB" sz="1400">
                <a:solidFill>
                  <a:srgbClr val="7F7F7F"/>
                </a:solidFill>
              </a:rPr>
              <a:t> </a:t>
            </a:r>
            <a:r>
              <a:rPr lang="en-GB" sz="1400">
                <a:solidFill>
                  <a:srgbClr val="7F7F7F"/>
                </a:solidFill>
              </a:rPr>
              <a:t>závazná</a:t>
            </a:r>
            <a:r>
              <a:rPr lang="en-GB" sz="1400">
                <a:solidFill>
                  <a:srgbClr val="7F7F7F"/>
                </a:solidFill>
              </a:rPr>
              <a:t> </a:t>
            </a:r>
            <a:r>
              <a:rPr lang="en-GB" sz="1400">
                <a:solidFill>
                  <a:srgbClr val="7F7F7F"/>
                </a:solidFill>
              </a:rPr>
              <a:t>mezinárodní</a:t>
            </a:r>
            <a:r>
              <a:rPr lang="en-GB" sz="1400">
                <a:solidFill>
                  <a:srgbClr val="7F7F7F"/>
                </a:solidFill>
              </a:rPr>
              <a:t> </a:t>
            </a:r>
            <a:r>
              <a:rPr lang="en-GB" sz="1400">
                <a:solidFill>
                  <a:srgbClr val="7F7F7F"/>
                </a:solidFill>
              </a:rPr>
              <a:t>smlouva</a:t>
            </a:r>
            <a:r>
              <a:rPr lang="en-GB" sz="1400">
                <a:solidFill>
                  <a:srgbClr val="7F7F7F"/>
                </a:solidFill>
              </a:rPr>
              <a:t> o </a:t>
            </a:r>
            <a:r>
              <a:rPr lang="en-GB" sz="1400">
                <a:solidFill>
                  <a:srgbClr val="7F7F7F"/>
                </a:solidFill>
              </a:rPr>
              <a:t>změně</a:t>
            </a:r>
            <a:r>
              <a:rPr lang="en-GB" sz="1400">
                <a:solidFill>
                  <a:srgbClr val="7F7F7F"/>
                </a:solidFill>
              </a:rPr>
              <a:t> </a:t>
            </a:r>
            <a:r>
              <a:rPr lang="en-GB" sz="1400">
                <a:solidFill>
                  <a:srgbClr val="7F7F7F"/>
                </a:solidFill>
              </a:rPr>
              <a:t>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Přijata</a:t>
            </a:r>
            <a:r>
              <a:rPr lang="en-GB" sz="1400">
                <a:solidFill>
                  <a:srgbClr val="7F7F7F"/>
                </a:solidFill>
              </a:rPr>
              <a:t> 195 </a:t>
            </a:r>
            <a:r>
              <a:rPr lang="en-GB" sz="1400">
                <a:solidFill>
                  <a:srgbClr val="7F7F7F"/>
                </a:solidFill>
              </a:rPr>
              <a:t>stranami</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Konferenci</a:t>
            </a:r>
            <a:r>
              <a:rPr lang="en-GB" sz="1400">
                <a:solidFill>
                  <a:srgbClr val="7F7F7F"/>
                </a:solidFill>
              </a:rPr>
              <a:t> OSN o </a:t>
            </a:r>
            <a:r>
              <a:rPr lang="en-GB" sz="1400">
                <a:solidFill>
                  <a:srgbClr val="7F7F7F"/>
                </a:solidFill>
              </a:rPr>
              <a:t>změně</a:t>
            </a:r>
            <a:r>
              <a:rPr lang="en-GB" sz="1400">
                <a:solidFill>
                  <a:srgbClr val="7F7F7F"/>
                </a:solidFill>
              </a:rPr>
              <a:t> </a:t>
            </a:r>
            <a:r>
              <a:rPr lang="en-GB" sz="1400">
                <a:solidFill>
                  <a:srgbClr val="7F7F7F"/>
                </a:solidFill>
              </a:rPr>
              <a:t>klimatu</a:t>
            </a:r>
            <a:r>
              <a:rPr lang="en-GB" sz="1400">
                <a:solidFill>
                  <a:srgbClr val="7F7F7F"/>
                </a:solidFill>
              </a:rPr>
              <a:t> (COP21) v </a:t>
            </a:r>
            <a:r>
              <a:rPr lang="en-GB" sz="1400">
                <a:solidFill>
                  <a:srgbClr val="7F7F7F"/>
                </a:solidFill>
              </a:rPr>
              <a:t>Paříži</a:t>
            </a:r>
            <a:r>
              <a:rPr lang="en-GB" sz="1400">
                <a:solidFill>
                  <a:srgbClr val="7F7F7F"/>
                </a:solidFill>
              </a:rPr>
              <a:t> </a:t>
            </a:r>
            <a:r>
              <a:rPr lang="en-GB" sz="1400">
                <a:solidFill>
                  <a:srgbClr val="7F7F7F"/>
                </a:solidFill>
              </a:rPr>
              <a:t>dne</a:t>
            </a:r>
            <a:r>
              <a:rPr lang="en-GB" sz="1400">
                <a:solidFill>
                  <a:srgbClr val="7F7F7F"/>
                </a:solidFill>
              </a:rPr>
              <a:t> 12. </a:t>
            </a:r>
            <a:r>
              <a:rPr lang="en-GB" sz="1400">
                <a:solidFill>
                  <a:srgbClr val="7F7F7F"/>
                </a:solidFill>
              </a:rPr>
              <a:t>prosince</a:t>
            </a:r>
            <a:r>
              <a:rPr lang="en-GB" sz="1400">
                <a:solidFill>
                  <a:srgbClr val="7F7F7F"/>
                </a:solidFill>
              </a:rPr>
              <a:t> 2015</a:t>
            </a:r>
            <a:endParaRPr/>
          </a:p>
          <a:p>
            <a:pPr marL="285750" indent="-285750">
              <a:lnSpc>
                <a:spcPct val="105000"/>
              </a:lnSpc>
              <a:spcBef>
                <a:spcPts val="900"/>
              </a:spcBef>
              <a:buClr>
                <a:schemeClr val="dk1"/>
              </a:buClr>
              <a:buSzPts val="1100"/>
              <a:defRPr/>
            </a:pPr>
            <a:r>
              <a:rPr lang="en-GB" sz="1400">
                <a:solidFill>
                  <a:srgbClr val="7F7F7F"/>
                </a:solidFill>
              </a:rPr>
              <a:t>Hlavní</a:t>
            </a:r>
            <a:r>
              <a:rPr lang="en-GB" sz="1400">
                <a:solidFill>
                  <a:srgbClr val="7F7F7F"/>
                </a:solidFill>
              </a:rPr>
              <a:t> </a:t>
            </a:r>
            <a:r>
              <a:rPr lang="en-GB" sz="1400">
                <a:solidFill>
                  <a:srgbClr val="7F7F7F"/>
                </a:solidFill>
              </a:rPr>
              <a:t>cíl</a:t>
            </a:r>
            <a:r>
              <a:rPr lang="en-GB" sz="1400">
                <a:solidFill>
                  <a:srgbClr val="7F7F7F"/>
                </a:solidFill>
              </a:rPr>
              <a:t>: </a:t>
            </a:r>
            <a:r>
              <a:rPr lang="en-GB" sz="1400">
                <a:solidFill>
                  <a:srgbClr val="7F7F7F"/>
                </a:solidFill>
              </a:rPr>
              <a:t>omezit</a:t>
            </a:r>
            <a:r>
              <a:rPr lang="en-GB" sz="1400">
                <a:solidFill>
                  <a:srgbClr val="7F7F7F"/>
                </a:solidFill>
              </a:rPr>
              <a:t> </a:t>
            </a:r>
            <a:r>
              <a:rPr lang="en-GB" sz="1400">
                <a:solidFill>
                  <a:srgbClr val="7F7F7F"/>
                </a:solidFill>
              </a:rPr>
              <a:t>nárůst</a:t>
            </a:r>
            <a:r>
              <a:rPr lang="en-GB" sz="1400">
                <a:solidFill>
                  <a:srgbClr val="7F7F7F"/>
                </a:solidFill>
              </a:rPr>
              <a:t> </a:t>
            </a:r>
            <a:r>
              <a:rPr lang="en-GB" sz="1400">
                <a:solidFill>
                  <a:srgbClr val="7F7F7F"/>
                </a:solidFill>
              </a:rPr>
              <a:t>globální</a:t>
            </a:r>
            <a:r>
              <a:rPr lang="en-GB" sz="1400">
                <a:solidFill>
                  <a:srgbClr val="7F7F7F"/>
                </a:solidFill>
              </a:rPr>
              <a:t> </a:t>
            </a:r>
            <a:r>
              <a:rPr lang="en-GB" sz="1400">
                <a:solidFill>
                  <a:srgbClr val="7F7F7F"/>
                </a:solidFill>
              </a:rPr>
              <a:t>průměrné</a:t>
            </a:r>
            <a:r>
              <a:rPr lang="en-GB" sz="1400">
                <a:solidFill>
                  <a:srgbClr val="7F7F7F"/>
                </a:solidFill>
              </a:rPr>
              <a:t> </a:t>
            </a:r>
            <a:r>
              <a:rPr lang="en-GB" sz="1400">
                <a:solidFill>
                  <a:srgbClr val="7F7F7F"/>
                </a:solidFill>
              </a:rPr>
              <a:t>teploty</a:t>
            </a:r>
            <a:r>
              <a:rPr lang="en-GB" sz="1400">
                <a:solidFill>
                  <a:srgbClr val="7F7F7F"/>
                </a:solidFill>
              </a:rPr>
              <a:t> </a:t>
            </a:r>
            <a:r>
              <a:rPr lang="en-GB" sz="1400">
                <a:solidFill>
                  <a:srgbClr val="7F7F7F"/>
                </a:solidFill>
              </a:rPr>
              <a:t>výrazně</a:t>
            </a:r>
            <a:r>
              <a:rPr lang="en-GB" sz="1400">
                <a:solidFill>
                  <a:srgbClr val="7F7F7F"/>
                </a:solidFill>
              </a:rPr>
              <a:t> (</a:t>
            </a:r>
            <a:r>
              <a:rPr lang="en-GB" sz="1400">
                <a:solidFill>
                  <a:srgbClr val="7F7F7F"/>
                </a:solidFill>
              </a:rPr>
              <a:t>hluboko</a:t>
            </a:r>
            <a:r>
              <a:rPr lang="en-GB" sz="1400">
                <a:solidFill>
                  <a:srgbClr val="7F7F7F"/>
                </a:solidFill>
              </a:rPr>
              <a:t>) pod 2 °C </a:t>
            </a:r>
            <a:r>
              <a:rPr lang="en-GB" sz="1400">
                <a:solidFill>
                  <a:srgbClr val="7F7F7F"/>
                </a:solidFill>
              </a:rPr>
              <a:t>oproti</a:t>
            </a:r>
            <a:r>
              <a:rPr lang="en-GB" sz="1400">
                <a:solidFill>
                  <a:srgbClr val="7F7F7F"/>
                </a:solidFill>
              </a:rPr>
              <a:t> </a:t>
            </a:r>
            <a:r>
              <a:rPr lang="en-GB" sz="1400">
                <a:solidFill>
                  <a:srgbClr val="7F7F7F"/>
                </a:solidFill>
              </a:rPr>
              <a:t>předindustriální</a:t>
            </a:r>
            <a:r>
              <a:rPr lang="en-GB" sz="1400">
                <a:solidFill>
                  <a:srgbClr val="7F7F7F"/>
                </a:solidFill>
              </a:rPr>
              <a:t> </a:t>
            </a:r>
            <a:r>
              <a:rPr lang="en-GB" sz="1400">
                <a:solidFill>
                  <a:srgbClr val="7F7F7F"/>
                </a:solidFill>
              </a:rPr>
              <a:t>úrovni</a:t>
            </a:r>
            <a:endParaRPr/>
          </a:p>
          <a:p>
            <a:pPr marL="285750" indent="-285750">
              <a:lnSpc>
                <a:spcPct val="105000"/>
              </a:lnSpc>
              <a:spcBef>
                <a:spcPts val="900"/>
              </a:spcBef>
              <a:buClr>
                <a:schemeClr val="dk1"/>
              </a:buClr>
              <a:buSzPts val="1100"/>
              <a:defRPr/>
            </a:pPr>
            <a:r>
              <a:rPr lang="en-GB" sz="1400">
                <a:solidFill>
                  <a:srgbClr val="7F7F7F"/>
                </a:solidFill>
              </a:rPr>
              <a:t>Země</a:t>
            </a:r>
            <a:r>
              <a:rPr lang="en-GB" sz="1400">
                <a:solidFill>
                  <a:srgbClr val="7F7F7F"/>
                </a:solidFill>
              </a:rPr>
              <a:t> </a:t>
            </a:r>
            <a:r>
              <a:rPr lang="en-GB" sz="1400">
                <a:solidFill>
                  <a:srgbClr val="7F7F7F"/>
                </a:solidFill>
              </a:rPr>
              <a:t>předkládají</a:t>
            </a:r>
            <a:r>
              <a:rPr lang="en-GB" sz="1400">
                <a:solidFill>
                  <a:srgbClr val="7F7F7F"/>
                </a:solidFill>
              </a:rPr>
              <a:t> </a:t>
            </a:r>
            <a:r>
              <a:rPr lang="en-GB" sz="1400">
                <a:solidFill>
                  <a:srgbClr val="7F7F7F"/>
                </a:solidFill>
              </a:rPr>
              <a:t>své</a:t>
            </a:r>
            <a:r>
              <a:rPr lang="en-GB" sz="1400">
                <a:solidFill>
                  <a:srgbClr val="7F7F7F"/>
                </a:solidFill>
              </a:rPr>
              <a:t> </a:t>
            </a:r>
            <a:r>
              <a:rPr lang="en-GB" sz="1400">
                <a:solidFill>
                  <a:srgbClr val="7F7F7F"/>
                </a:solidFill>
              </a:rPr>
              <a:t>národní</a:t>
            </a:r>
            <a:r>
              <a:rPr lang="en-GB" sz="1400">
                <a:solidFill>
                  <a:srgbClr val="7F7F7F"/>
                </a:solidFill>
              </a:rPr>
              <a:t> </a:t>
            </a:r>
            <a:r>
              <a:rPr lang="en-GB" sz="1400">
                <a:solidFill>
                  <a:srgbClr val="7F7F7F"/>
                </a:solidFill>
              </a:rPr>
              <a:t>plány</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opatření</a:t>
            </a:r>
            <a:r>
              <a:rPr lang="en-GB" sz="1400">
                <a:solidFill>
                  <a:srgbClr val="7F7F7F"/>
                </a:solidFill>
              </a:rPr>
              <a:t>, </a:t>
            </a:r>
            <a:r>
              <a:rPr lang="en-GB" sz="1400">
                <a:solidFill>
                  <a:srgbClr val="7F7F7F"/>
                </a:solidFill>
              </a:rPr>
              <a:t>známé</a:t>
            </a:r>
            <a:r>
              <a:rPr lang="en-GB" sz="1400">
                <a:solidFill>
                  <a:srgbClr val="7F7F7F"/>
                </a:solidFill>
              </a:rPr>
              <a:t> </a:t>
            </a:r>
            <a:r>
              <a:rPr lang="en-GB" sz="1400">
                <a:solidFill>
                  <a:srgbClr val="7F7F7F"/>
                </a:solidFill>
              </a:rPr>
              <a:t>jako</a:t>
            </a:r>
            <a:r>
              <a:rPr lang="en-GB" sz="1400">
                <a:solidFill>
                  <a:srgbClr val="7F7F7F"/>
                </a:solidFill>
              </a:rPr>
              <a:t> </a:t>
            </a:r>
            <a:r>
              <a:rPr lang="en-GB" sz="1400">
                <a:solidFill>
                  <a:srgbClr val="7F7F7F"/>
                </a:solidFill>
              </a:rPr>
              <a:t>národně</a:t>
            </a:r>
            <a:r>
              <a:rPr lang="en-GB" sz="1400">
                <a:solidFill>
                  <a:srgbClr val="7F7F7F"/>
                </a:solidFill>
              </a:rPr>
              <a:t> </a:t>
            </a:r>
            <a:r>
              <a:rPr lang="en-GB" sz="1400">
                <a:solidFill>
                  <a:srgbClr val="7F7F7F"/>
                </a:solidFill>
              </a:rPr>
              <a:t>stanovené</a:t>
            </a:r>
            <a:r>
              <a:rPr lang="en-GB" sz="1400">
                <a:solidFill>
                  <a:srgbClr val="7F7F7F"/>
                </a:solidFill>
              </a:rPr>
              <a:t> </a:t>
            </a:r>
            <a:r>
              <a:rPr lang="en-GB" sz="1400">
                <a:solidFill>
                  <a:srgbClr val="7F7F7F"/>
                </a:solidFill>
              </a:rPr>
              <a:t>příspěvky</a:t>
            </a:r>
            <a:r>
              <a:rPr lang="en-GB" sz="1400">
                <a:solidFill>
                  <a:srgbClr val="7F7F7F"/>
                </a:solidFill>
              </a:rPr>
              <a:t> (NDCs - nationally determined contributions)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Poskytuje</a:t>
            </a:r>
            <a:r>
              <a:rPr lang="en-GB" sz="1400">
                <a:solidFill>
                  <a:srgbClr val="7F7F7F"/>
                </a:solidFill>
              </a:rPr>
              <a:t> </a:t>
            </a:r>
            <a:r>
              <a:rPr lang="en-GB" sz="1400">
                <a:solidFill>
                  <a:srgbClr val="7F7F7F"/>
                </a:solidFill>
              </a:rPr>
              <a:t>rámec</a:t>
            </a:r>
            <a:r>
              <a:rPr lang="en-GB" sz="1400">
                <a:solidFill>
                  <a:srgbClr val="7F7F7F"/>
                </a:solidFill>
              </a:rPr>
              <a:t> pro </a:t>
            </a:r>
            <a:r>
              <a:rPr lang="en-GB" sz="1400">
                <a:solidFill>
                  <a:srgbClr val="7F7F7F"/>
                </a:solidFill>
              </a:rPr>
              <a:t>finanční</a:t>
            </a:r>
            <a:r>
              <a:rPr lang="en-GB" sz="1400">
                <a:solidFill>
                  <a:srgbClr val="7F7F7F"/>
                </a:solidFill>
              </a:rPr>
              <a:t>, </a:t>
            </a:r>
            <a:r>
              <a:rPr lang="en-GB" sz="1400">
                <a:solidFill>
                  <a:srgbClr val="7F7F7F"/>
                </a:solidFill>
              </a:rPr>
              <a:t>technickou</a:t>
            </a:r>
            <a:r>
              <a:rPr lang="en-GB" sz="1400">
                <a:solidFill>
                  <a:srgbClr val="7F7F7F"/>
                </a:solidFill>
              </a:rPr>
              <a:t> a </a:t>
            </a:r>
            <a:r>
              <a:rPr lang="en-GB" sz="1400">
                <a:solidFill>
                  <a:srgbClr val="7F7F7F"/>
                </a:solidFill>
              </a:rPr>
              <a:t>kapacitní</a:t>
            </a:r>
            <a:r>
              <a:rPr lang="en-GB" sz="1400">
                <a:solidFill>
                  <a:srgbClr val="7F7F7F"/>
                </a:solidFill>
              </a:rPr>
              <a:t> </a:t>
            </a:r>
            <a:r>
              <a:rPr lang="en-GB" sz="1400">
                <a:solidFill>
                  <a:srgbClr val="7F7F7F"/>
                </a:solidFill>
              </a:rPr>
              <a:t>podporu</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7943086" name="Google Shape;337;g37f43429657_0_159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PAKT STAROSTŮ (CoM)</a:t>
            </a:r>
            <a:endParaRPr/>
          </a:p>
        </p:txBody>
      </p:sp>
      <p:sp>
        <p:nvSpPr>
          <p:cNvPr id="899364547" name="Google Shape;338;g37f43429657_0_1592"/>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endParaRPr lang="en-GB" sz="1400">
              <a:solidFill>
                <a:srgbClr val="7F7F7F"/>
              </a:solidFill>
            </a:endParaRPr>
          </a:p>
          <a:p>
            <a:pPr marL="0" indent="0">
              <a:lnSpc>
                <a:spcPct val="105000"/>
              </a:lnSpc>
              <a:spcBef>
                <a:spcPts val="900"/>
              </a:spcBef>
              <a:buNone/>
              <a:defRPr/>
            </a:pPr>
            <a:r>
              <a:rPr lang="en-GB" sz="1400">
                <a:solidFill>
                  <a:srgbClr val="7F7F7F"/>
                </a:solidFill>
              </a:rPr>
              <a:t>CoM</a:t>
            </a:r>
            <a:r>
              <a:rPr lang="en-GB" sz="1400">
                <a:solidFill>
                  <a:srgbClr val="7F7F7F"/>
                </a:solidFill>
              </a:rPr>
              <a:t> – Covenant of Mayors</a:t>
            </a:r>
            <a:endParaRPr lang="en-GB"/>
          </a:p>
          <a:p>
            <a:pPr marL="285750" lvl="0" indent="-285750" algn="l">
              <a:lnSpc>
                <a:spcPct val="105000"/>
              </a:lnSpc>
              <a:spcBef>
                <a:spcPts val="900"/>
              </a:spcBef>
              <a:spcAft>
                <a:spcPts val="0"/>
              </a:spcAft>
              <a:buClr>
                <a:schemeClr val="dk1"/>
              </a:buClr>
              <a:buSzPts val="1100"/>
              <a:buChar char="•"/>
              <a:defRPr/>
            </a:pPr>
            <a:r>
              <a:rPr lang="en-GB" sz="1400">
                <a:solidFill>
                  <a:srgbClr val="7F7F7F"/>
                </a:solidFill>
              </a:rPr>
              <a:t>Největší</a:t>
            </a:r>
            <a:r>
              <a:rPr lang="en-GB" sz="1400">
                <a:solidFill>
                  <a:srgbClr val="7F7F7F"/>
                </a:solidFill>
              </a:rPr>
              <a:t> </a:t>
            </a:r>
            <a:r>
              <a:rPr lang="en-GB" sz="1400">
                <a:solidFill>
                  <a:srgbClr val="7F7F7F"/>
                </a:solidFill>
              </a:rPr>
              <a:t>globální</a:t>
            </a:r>
            <a:r>
              <a:rPr lang="en-GB" sz="1400">
                <a:solidFill>
                  <a:srgbClr val="7F7F7F"/>
                </a:solidFill>
              </a:rPr>
              <a:t> </a:t>
            </a:r>
            <a:r>
              <a:rPr lang="en-GB" sz="1400">
                <a:solidFill>
                  <a:srgbClr val="7F7F7F"/>
                </a:solidFill>
              </a:rPr>
              <a:t>aliance</a:t>
            </a:r>
            <a:r>
              <a:rPr lang="en-GB" sz="1400">
                <a:solidFill>
                  <a:srgbClr val="7F7F7F"/>
                </a:solidFill>
              </a:rPr>
              <a:t> </a:t>
            </a:r>
            <a:r>
              <a:rPr lang="en-GB" sz="1400">
                <a:solidFill>
                  <a:srgbClr val="7F7F7F"/>
                </a:solidFill>
              </a:rPr>
              <a:t>místních</a:t>
            </a:r>
            <a:r>
              <a:rPr lang="en-GB" sz="1400">
                <a:solidFill>
                  <a:srgbClr val="7F7F7F"/>
                </a:solidFill>
              </a:rPr>
              <a:t> </a:t>
            </a:r>
            <a:r>
              <a:rPr lang="en-GB" sz="1400">
                <a:solidFill>
                  <a:srgbClr val="7F7F7F"/>
                </a:solidFill>
              </a:rPr>
              <a:t>vlád</a:t>
            </a:r>
            <a:r>
              <a:rPr lang="en-GB" sz="1400">
                <a:solidFill>
                  <a:srgbClr val="7F7F7F"/>
                </a:solidFill>
              </a:rPr>
              <a:t>, </a:t>
            </a:r>
            <a:r>
              <a:rPr lang="en-GB" sz="1400">
                <a:solidFill>
                  <a:srgbClr val="7F7F7F"/>
                </a:solidFill>
              </a:rPr>
              <a:t>které</a:t>
            </a:r>
            <a:r>
              <a:rPr lang="en-GB" sz="1400">
                <a:solidFill>
                  <a:srgbClr val="7F7F7F"/>
                </a:solidFill>
              </a:rPr>
              <a:t> se </a:t>
            </a:r>
            <a:r>
              <a:rPr lang="en-GB" sz="1400">
                <a:solidFill>
                  <a:srgbClr val="7F7F7F"/>
                </a:solidFill>
              </a:rPr>
              <a:t>dobrovolně</a:t>
            </a:r>
            <a:r>
              <a:rPr lang="en-GB" sz="1400">
                <a:solidFill>
                  <a:srgbClr val="7F7F7F"/>
                </a:solidFill>
              </a:rPr>
              <a:t> </a:t>
            </a:r>
            <a:r>
              <a:rPr lang="en-GB" sz="1400">
                <a:solidFill>
                  <a:srgbClr val="7F7F7F"/>
                </a:solidFill>
              </a:rPr>
              <a:t>zavazují</a:t>
            </a:r>
            <a:r>
              <a:rPr lang="en-GB" sz="1400">
                <a:solidFill>
                  <a:srgbClr val="7F7F7F"/>
                </a:solidFill>
              </a:rPr>
              <a:t> k </a:t>
            </a:r>
            <a:r>
              <a:rPr lang="en-GB" sz="1400">
                <a:solidFill>
                  <a:srgbClr val="7F7F7F"/>
                </a:solidFill>
              </a:rPr>
              <a:t>opatřením</a:t>
            </a:r>
            <a:r>
              <a:rPr lang="en-GB" sz="1400">
                <a:solidFill>
                  <a:srgbClr val="7F7F7F"/>
                </a:solidFill>
              </a:rPr>
              <a:t> </a:t>
            </a:r>
            <a:r>
              <a:rPr lang="en-GB" sz="1400">
                <a:solidFill>
                  <a:srgbClr val="7F7F7F"/>
                </a:solidFill>
              </a:rPr>
              <a:t>proti</a:t>
            </a:r>
            <a:r>
              <a:rPr lang="en-GB" sz="1400">
                <a:solidFill>
                  <a:srgbClr val="7F7F7F"/>
                </a:solidFill>
              </a:rPr>
              <a:t> </a:t>
            </a:r>
            <a:r>
              <a:rPr lang="en-GB" sz="1400">
                <a:solidFill>
                  <a:srgbClr val="7F7F7F"/>
                </a:solidFill>
              </a:rPr>
              <a:t>změnám</a:t>
            </a:r>
            <a:r>
              <a:rPr lang="en-GB" sz="1400">
                <a:solidFill>
                  <a:srgbClr val="7F7F7F"/>
                </a:solidFill>
              </a:rPr>
              <a:t> </a:t>
            </a:r>
            <a:r>
              <a:rPr lang="en-GB" sz="1400">
                <a:solidFill>
                  <a:srgbClr val="7F7F7F"/>
                </a:solidFill>
              </a:rPr>
              <a:t>klimatu</a:t>
            </a:r>
            <a:r>
              <a:rPr lang="en-GB" sz="1400">
                <a:solidFill>
                  <a:srgbClr val="7F7F7F"/>
                </a:solidFill>
              </a:rPr>
              <a:t>, </a:t>
            </a:r>
            <a:r>
              <a:rPr lang="en-GB" sz="1400">
                <a:solidFill>
                  <a:srgbClr val="7F7F7F"/>
                </a:solidFill>
              </a:rPr>
              <a:t>včetně</a:t>
            </a:r>
            <a:r>
              <a:rPr lang="en-GB" sz="14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Mitigace</a:t>
            </a:r>
            <a:r>
              <a:rPr lang="en-GB" sz="1200">
                <a:solidFill>
                  <a:srgbClr val="7F7F7F"/>
                </a:solidFill>
              </a:rPr>
              <a:t>: </a:t>
            </a:r>
            <a:r>
              <a:rPr lang="en-GB" sz="1200">
                <a:solidFill>
                  <a:srgbClr val="7F7F7F"/>
                </a:solidFill>
              </a:rPr>
              <a:t>snižování</a:t>
            </a:r>
            <a:r>
              <a:rPr lang="en-GB" sz="1200">
                <a:solidFill>
                  <a:srgbClr val="7F7F7F"/>
                </a:solidFill>
              </a:rPr>
              <a:t> </a:t>
            </a:r>
            <a:r>
              <a:rPr lang="en-GB" sz="1200">
                <a:solidFill>
                  <a:srgbClr val="7F7F7F"/>
                </a:solidFill>
              </a:rPr>
              <a:t>emisí</a:t>
            </a:r>
            <a:r>
              <a:rPr lang="en-GB" sz="1200">
                <a:solidFill>
                  <a:srgbClr val="7F7F7F"/>
                </a:solidFill>
              </a:rPr>
              <a:t> </a:t>
            </a:r>
            <a:r>
              <a:rPr lang="en-GB" sz="1200">
                <a:solidFill>
                  <a:srgbClr val="7F7F7F"/>
                </a:solidFill>
              </a:rPr>
              <a:t>skleníkových</a:t>
            </a:r>
            <a:r>
              <a:rPr lang="en-GB" sz="1200">
                <a:solidFill>
                  <a:srgbClr val="7F7F7F"/>
                </a:solidFill>
              </a:rPr>
              <a:t> </a:t>
            </a:r>
            <a:r>
              <a:rPr lang="en-GB" sz="1200">
                <a:solidFill>
                  <a:srgbClr val="7F7F7F"/>
                </a:solidFill>
              </a:rPr>
              <a:t>plynů</a:t>
            </a:r>
            <a:r>
              <a:rPr lang="en-GB" sz="1200">
                <a:solidFill>
                  <a:srgbClr val="7F7F7F"/>
                </a:solidFill>
              </a:rPr>
              <a:t> (GHG)</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Adaptace</a:t>
            </a:r>
            <a:r>
              <a:rPr lang="en-GB" sz="1200">
                <a:solidFill>
                  <a:srgbClr val="7F7F7F"/>
                </a:solidFill>
              </a:rPr>
              <a:t>: </a:t>
            </a:r>
            <a:r>
              <a:rPr lang="en-GB" sz="1200">
                <a:solidFill>
                  <a:srgbClr val="7F7F7F"/>
                </a:solidFill>
              </a:rPr>
              <a:t>zvyšování</a:t>
            </a:r>
            <a:r>
              <a:rPr lang="en-GB" sz="1200">
                <a:solidFill>
                  <a:srgbClr val="7F7F7F"/>
                </a:solidFill>
              </a:rPr>
              <a:t> </a:t>
            </a:r>
            <a:r>
              <a:rPr lang="en-GB" sz="1200">
                <a:solidFill>
                  <a:srgbClr val="7F7F7F"/>
                </a:solidFill>
              </a:rPr>
              <a:t>odolnosti</a:t>
            </a:r>
            <a:r>
              <a:rPr lang="en-GB" sz="1200">
                <a:solidFill>
                  <a:srgbClr val="7F7F7F"/>
                </a:solidFill>
              </a:rPr>
              <a:t> </a:t>
            </a:r>
            <a:r>
              <a:rPr lang="en-GB" sz="1200">
                <a:solidFill>
                  <a:srgbClr val="7F7F7F"/>
                </a:solidFill>
              </a:rPr>
              <a:t>vůči</a:t>
            </a:r>
            <a:r>
              <a:rPr lang="en-GB" sz="1200">
                <a:solidFill>
                  <a:srgbClr val="7F7F7F"/>
                </a:solidFill>
              </a:rPr>
              <a:t> </a:t>
            </a:r>
            <a:r>
              <a:rPr lang="en-GB" sz="1200">
                <a:solidFill>
                  <a:srgbClr val="7F7F7F"/>
                </a:solidFill>
              </a:rPr>
              <a:t>klimatickým</a:t>
            </a:r>
            <a:r>
              <a:rPr lang="en-GB" sz="1200">
                <a:solidFill>
                  <a:srgbClr val="7F7F7F"/>
                </a:solidFill>
              </a:rPr>
              <a:t> </a:t>
            </a:r>
            <a:r>
              <a:rPr lang="en-GB" sz="1200">
                <a:solidFill>
                  <a:srgbClr val="7F7F7F"/>
                </a:solidFill>
              </a:rPr>
              <a:t>změnám</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Zajištění</a:t>
            </a:r>
            <a:r>
              <a:rPr lang="en-GB" sz="1200">
                <a:solidFill>
                  <a:srgbClr val="7F7F7F"/>
                </a:solidFill>
              </a:rPr>
              <a:t> </a:t>
            </a:r>
            <a:r>
              <a:rPr lang="en-GB" sz="1200">
                <a:solidFill>
                  <a:srgbClr val="7F7F7F"/>
                </a:solidFill>
              </a:rPr>
              <a:t>přístupu</a:t>
            </a:r>
            <a:r>
              <a:rPr lang="en-GB" sz="1200">
                <a:solidFill>
                  <a:srgbClr val="7F7F7F"/>
                </a:solidFill>
              </a:rPr>
              <a:t> k </a:t>
            </a:r>
            <a:r>
              <a:rPr lang="en-GB" sz="1200">
                <a:solidFill>
                  <a:srgbClr val="7F7F7F"/>
                </a:solidFill>
              </a:rPr>
              <a:t>udržitelné</a:t>
            </a:r>
            <a:r>
              <a:rPr lang="en-GB" sz="1200">
                <a:solidFill>
                  <a:srgbClr val="7F7F7F"/>
                </a:solidFill>
              </a:rPr>
              <a:t>, </a:t>
            </a:r>
            <a:r>
              <a:rPr lang="en-GB" sz="1200">
                <a:solidFill>
                  <a:srgbClr val="7F7F7F"/>
                </a:solidFill>
              </a:rPr>
              <a:t>cenově</a:t>
            </a:r>
            <a:r>
              <a:rPr lang="en-GB" sz="1200">
                <a:solidFill>
                  <a:srgbClr val="7F7F7F"/>
                </a:solidFill>
              </a:rPr>
              <a:t> </a:t>
            </a:r>
            <a:r>
              <a:rPr lang="en-GB" sz="1200">
                <a:solidFill>
                  <a:srgbClr val="7F7F7F"/>
                </a:solidFill>
              </a:rPr>
              <a:t>dostupné</a:t>
            </a:r>
            <a:r>
              <a:rPr lang="en-GB" sz="1200">
                <a:solidFill>
                  <a:srgbClr val="7F7F7F"/>
                </a:solidFill>
              </a:rPr>
              <a:t> a </a:t>
            </a:r>
            <a:r>
              <a:rPr lang="en-GB" sz="1200">
                <a:solidFill>
                  <a:srgbClr val="7F7F7F"/>
                </a:solidFill>
              </a:rPr>
              <a:t>bezpečné</a:t>
            </a:r>
            <a:r>
              <a:rPr lang="en-GB" sz="1200">
                <a:solidFill>
                  <a:srgbClr val="7F7F7F"/>
                </a:solidFill>
              </a:rPr>
              <a:t> </a:t>
            </a:r>
            <a:r>
              <a:rPr lang="en-GB" sz="1200">
                <a:solidFill>
                  <a:srgbClr val="7F7F7F"/>
                </a:solidFill>
              </a:rPr>
              <a:t>energii</a:t>
            </a:r>
            <a:r>
              <a:rPr lang="en-GB" sz="1200">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Usilování</a:t>
            </a:r>
            <a:r>
              <a:rPr lang="en-GB" sz="1400">
                <a:solidFill>
                  <a:srgbClr val="7F7F7F"/>
                </a:solidFill>
              </a:rPr>
              <a:t> o </a:t>
            </a:r>
            <a:r>
              <a:rPr lang="en-GB" sz="1400">
                <a:solidFill>
                  <a:srgbClr val="7F7F7F"/>
                </a:solidFill>
              </a:rPr>
              <a:t>odolnou</a:t>
            </a:r>
            <a:r>
              <a:rPr lang="en-GB" sz="1400">
                <a:solidFill>
                  <a:srgbClr val="7F7F7F"/>
                </a:solidFill>
              </a:rPr>
              <a:t> a </a:t>
            </a:r>
            <a:r>
              <a:rPr lang="en-GB" sz="1400">
                <a:solidFill>
                  <a:srgbClr val="7F7F7F"/>
                </a:solidFill>
              </a:rPr>
              <a:t>nízkouhlíkovou</a:t>
            </a:r>
            <a:r>
              <a:rPr lang="en-GB" sz="1400">
                <a:solidFill>
                  <a:srgbClr val="7F7F7F"/>
                </a:solidFill>
              </a:rPr>
              <a:t> </a:t>
            </a:r>
            <a:r>
              <a:rPr lang="en-GB" sz="1400">
                <a:solidFill>
                  <a:srgbClr val="7F7F7F"/>
                </a:solidFill>
              </a:rPr>
              <a:t>společnost</a:t>
            </a:r>
            <a:r>
              <a:rPr lang="en-GB" sz="1400">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Signatářská</a:t>
            </a:r>
            <a:r>
              <a:rPr lang="en-GB" sz="1400">
                <a:solidFill>
                  <a:srgbClr val="7F7F7F"/>
                </a:solidFill>
              </a:rPr>
              <a:t> </a:t>
            </a:r>
            <a:r>
              <a:rPr lang="en-GB" sz="1400">
                <a:solidFill>
                  <a:srgbClr val="7F7F7F"/>
                </a:solidFill>
              </a:rPr>
              <a:t>města</a:t>
            </a:r>
            <a:r>
              <a:rPr lang="en-GB" sz="1400">
                <a:solidFill>
                  <a:srgbClr val="7F7F7F"/>
                </a:solidFill>
              </a:rPr>
              <a:t> se </a:t>
            </a:r>
            <a:r>
              <a:rPr lang="en-GB" sz="1400">
                <a:solidFill>
                  <a:srgbClr val="7F7F7F"/>
                </a:solidFill>
              </a:rPr>
              <a:t>zavazují</a:t>
            </a:r>
            <a:r>
              <a:rPr lang="en-GB" sz="1400">
                <a:solidFill>
                  <a:srgbClr val="7F7F7F"/>
                </a:solidFill>
              </a:rPr>
              <a:t> k: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Provádění</a:t>
            </a:r>
            <a:r>
              <a:rPr lang="en-GB" sz="1200">
                <a:solidFill>
                  <a:srgbClr val="7F7F7F"/>
                </a:solidFill>
              </a:rPr>
              <a:t> </a:t>
            </a:r>
            <a:r>
              <a:rPr lang="en-GB" sz="1200">
                <a:solidFill>
                  <a:srgbClr val="7F7F7F"/>
                </a:solidFill>
              </a:rPr>
              <a:t>hodnocení</a:t>
            </a:r>
            <a:r>
              <a:rPr lang="en-GB" sz="1200">
                <a:solidFill>
                  <a:srgbClr val="7F7F7F"/>
                </a:solidFill>
              </a:rPr>
              <a:t> </a:t>
            </a:r>
            <a:r>
              <a:rPr lang="en-GB" sz="1200">
                <a:solidFill>
                  <a:srgbClr val="7F7F7F"/>
                </a:solidFill>
              </a:rPr>
              <a:t>klimatických</a:t>
            </a:r>
            <a:r>
              <a:rPr lang="en-GB" sz="1200">
                <a:solidFill>
                  <a:srgbClr val="7F7F7F"/>
                </a:solidFill>
              </a:rPr>
              <a:t> </a:t>
            </a:r>
            <a:r>
              <a:rPr lang="en-GB" sz="1200">
                <a:solidFill>
                  <a:srgbClr val="7F7F7F"/>
                </a:solidFill>
              </a:rPr>
              <a:t>hrozeb</a:t>
            </a:r>
            <a:r>
              <a:rPr lang="en-GB" sz="1200">
                <a:solidFill>
                  <a:srgbClr val="7F7F7F"/>
                </a:solidFill>
              </a:rPr>
              <a:t> a </a:t>
            </a:r>
            <a:r>
              <a:rPr lang="en-GB" sz="1200">
                <a:solidFill>
                  <a:srgbClr val="7F7F7F"/>
                </a:solidFill>
              </a:rPr>
              <a:t>zranitelnosti</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Vypracování</a:t>
            </a:r>
            <a:r>
              <a:rPr lang="en-GB" sz="1200">
                <a:solidFill>
                  <a:srgbClr val="7F7F7F"/>
                </a:solidFill>
              </a:rPr>
              <a:t> </a:t>
            </a:r>
            <a:r>
              <a:rPr lang="en-GB" sz="1200">
                <a:solidFill>
                  <a:srgbClr val="7F7F7F"/>
                </a:solidFill>
              </a:rPr>
              <a:t>Plánu</a:t>
            </a:r>
            <a:r>
              <a:rPr lang="en-GB" sz="1200">
                <a:solidFill>
                  <a:srgbClr val="7F7F7F"/>
                </a:solidFill>
              </a:rPr>
              <a:t> </a:t>
            </a:r>
            <a:r>
              <a:rPr lang="en-GB" sz="1200">
                <a:solidFill>
                  <a:srgbClr val="7F7F7F"/>
                </a:solidFill>
              </a:rPr>
              <a:t>udržitelné</a:t>
            </a:r>
            <a:r>
              <a:rPr lang="en-GB" sz="1200">
                <a:solidFill>
                  <a:srgbClr val="7F7F7F"/>
                </a:solidFill>
              </a:rPr>
              <a:t> </a:t>
            </a:r>
            <a:r>
              <a:rPr lang="en-GB" sz="1200">
                <a:solidFill>
                  <a:srgbClr val="7F7F7F"/>
                </a:solidFill>
              </a:rPr>
              <a:t>energie</a:t>
            </a:r>
            <a:r>
              <a:rPr lang="en-GB" sz="1200">
                <a:solidFill>
                  <a:srgbClr val="7F7F7F"/>
                </a:solidFill>
              </a:rPr>
              <a:t> a </a:t>
            </a:r>
            <a:r>
              <a:rPr lang="en-GB" sz="1200">
                <a:solidFill>
                  <a:srgbClr val="7F7F7F"/>
                </a:solidFill>
              </a:rPr>
              <a:t>klimatických</a:t>
            </a:r>
            <a:r>
              <a:rPr lang="en-GB" sz="1200">
                <a:solidFill>
                  <a:srgbClr val="7F7F7F"/>
                </a:solidFill>
              </a:rPr>
              <a:t> </a:t>
            </a:r>
            <a:r>
              <a:rPr lang="en-GB" sz="1200">
                <a:solidFill>
                  <a:srgbClr val="7F7F7F"/>
                </a:solidFill>
              </a:rPr>
              <a:t>opatření</a:t>
            </a:r>
            <a:r>
              <a:rPr lang="en-GB" sz="1200">
                <a:solidFill>
                  <a:srgbClr val="7F7F7F"/>
                </a:solidFill>
              </a:rPr>
              <a:t> (SECAP) </a:t>
            </a:r>
            <a:endParaRPr/>
          </a:p>
          <a:p>
            <a:pPr marL="742950" lvl="1" indent="-285750">
              <a:lnSpc>
                <a:spcPct val="105000"/>
              </a:lnSpc>
              <a:spcBef>
                <a:spcPts val="900"/>
              </a:spcBef>
              <a:buClr>
                <a:schemeClr val="dk1"/>
              </a:buClr>
              <a:buSzPts val="1100"/>
              <a:defRPr/>
            </a:pPr>
            <a:r>
              <a:rPr lang="en-GB" sz="1200">
                <a:solidFill>
                  <a:srgbClr val="7F7F7F"/>
                </a:solidFill>
              </a:rPr>
              <a:t>Monitorování</a:t>
            </a:r>
            <a:r>
              <a:rPr lang="en-GB" sz="1200">
                <a:solidFill>
                  <a:srgbClr val="7F7F7F"/>
                </a:solidFill>
              </a:rPr>
              <a:t> </a:t>
            </a:r>
            <a:r>
              <a:rPr lang="en-GB" sz="1200">
                <a:solidFill>
                  <a:srgbClr val="7F7F7F"/>
                </a:solidFill>
              </a:rPr>
              <a:t>pokroku</a:t>
            </a:r>
            <a:r>
              <a:rPr lang="en-GB" sz="1200">
                <a:solidFill>
                  <a:srgbClr val="7F7F7F"/>
                </a:solidFill>
              </a:rPr>
              <a:t> a </a:t>
            </a:r>
            <a:r>
              <a:rPr lang="en-GB" sz="1200">
                <a:solidFill>
                  <a:srgbClr val="7F7F7F"/>
                </a:solidFill>
              </a:rPr>
              <a:t>zveřejnění</a:t>
            </a:r>
            <a:r>
              <a:rPr lang="en-GB" sz="1200">
                <a:solidFill>
                  <a:srgbClr val="7F7F7F"/>
                </a:solidFill>
              </a:rPr>
              <a:t> </a:t>
            </a:r>
            <a:r>
              <a:rPr lang="en-GB" sz="1200">
                <a:solidFill>
                  <a:srgbClr val="7F7F7F"/>
                </a:solidFill>
              </a:rPr>
              <a:t>reportingu</a:t>
            </a:r>
            <a:r>
              <a:rPr lang="en-GB" sz="1200">
                <a:solidFill>
                  <a:srgbClr val="7F7F7F"/>
                </a:solidFill>
              </a:rPr>
              <a:t> </a:t>
            </a:r>
            <a:r>
              <a:rPr lang="en-GB" sz="1200">
                <a:solidFill>
                  <a:srgbClr val="7F7F7F"/>
                </a:solidFill>
              </a:rPr>
              <a:t>každé</a:t>
            </a:r>
            <a:r>
              <a:rPr lang="en-GB" sz="1200">
                <a:solidFill>
                  <a:srgbClr val="7F7F7F"/>
                </a:solidFill>
              </a:rPr>
              <a:t> </a:t>
            </a:r>
            <a:r>
              <a:rPr lang="en-GB" sz="1200">
                <a:solidFill>
                  <a:srgbClr val="7F7F7F"/>
                </a:solidFill>
              </a:rPr>
              <a:t>dva</a:t>
            </a:r>
            <a:r>
              <a:rPr lang="en-GB" sz="1200">
                <a:solidFill>
                  <a:srgbClr val="7F7F7F"/>
                </a:solidFill>
              </a:rPr>
              <a:t> </a:t>
            </a:r>
            <a:r>
              <a:rPr lang="en-GB" sz="1200">
                <a:solidFill>
                  <a:srgbClr val="7F7F7F"/>
                </a:solidFill>
              </a:rPr>
              <a:t>roky</a:t>
            </a:r>
            <a:endParaRPr sz="14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CoM</a:t>
            </a:r>
            <a:r>
              <a:rPr lang="en-GB" sz="1400">
                <a:solidFill>
                  <a:srgbClr val="7F7F7F"/>
                </a:solidFill>
              </a:rPr>
              <a:t> </a:t>
            </a:r>
            <a:r>
              <a:rPr lang="en-GB" sz="1400">
                <a:solidFill>
                  <a:srgbClr val="7F7F7F"/>
                </a:solidFill>
              </a:rPr>
              <a:t>poskytuje</a:t>
            </a:r>
            <a:r>
              <a:rPr lang="en-GB" sz="1400">
                <a:solidFill>
                  <a:srgbClr val="7F7F7F"/>
                </a:solidFill>
              </a:rPr>
              <a:t> </a:t>
            </a:r>
            <a:r>
              <a:rPr lang="en-GB" sz="1400">
                <a:solidFill>
                  <a:srgbClr val="7F7F7F"/>
                </a:solidFill>
              </a:rPr>
              <a:t>technické</a:t>
            </a:r>
            <a:r>
              <a:rPr lang="en-GB" sz="1400">
                <a:solidFill>
                  <a:srgbClr val="7F7F7F"/>
                </a:solidFill>
              </a:rPr>
              <a:t> </a:t>
            </a:r>
            <a:r>
              <a:rPr lang="en-GB" sz="1400">
                <a:solidFill>
                  <a:srgbClr val="7F7F7F"/>
                </a:solidFill>
              </a:rPr>
              <a:t>pokyny</a:t>
            </a:r>
            <a:r>
              <a:rPr lang="en-GB" sz="1400">
                <a:solidFill>
                  <a:srgbClr val="7F7F7F"/>
                </a:solidFill>
              </a:rPr>
              <a:t>, </a:t>
            </a:r>
            <a:r>
              <a:rPr lang="en-GB" sz="1400">
                <a:solidFill>
                  <a:srgbClr val="7F7F7F"/>
                </a:solidFill>
              </a:rPr>
              <a:t>šablony</a:t>
            </a:r>
            <a:r>
              <a:rPr lang="en-GB" sz="1400">
                <a:solidFill>
                  <a:srgbClr val="7F7F7F"/>
                </a:solidFill>
              </a:rPr>
              <a:t>, </a:t>
            </a:r>
            <a:r>
              <a:rPr lang="en-GB" sz="1400">
                <a:solidFill>
                  <a:srgbClr val="7F7F7F"/>
                </a:solidFill>
              </a:rPr>
              <a:t>vzájemné</a:t>
            </a:r>
            <a:r>
              <a:rPr lang="en-GB" sz="1400">
                <a:solidFill>
                  <a:srgbClr val="7F7F7F"/>
                </a:solidFill>
              </a:rPr>
              <a:t> </a:t>
            </a:r>
            <a:r>
              <a:rPr lang="en-GB" sz="1400">
                <a:solidFill>
                  <a:srgbClr val="7F7F7F"/>
                </a:solidFill>
              </a:rPr>
              <a:t>učení</a:t>
            </a:r>
            <a:r>
              <a:rPr lang="en-GB" sz="1400">
                <a:solidFill>
                  <a:srgbClr val="7F7F7F"/>
                </a:solidFill>
              </a:rPr>
              <a:t> </a:t>
            </a:r>
            <a:r>
              <a:rPr lang="en-GB" sz="1400">
                <a:solidFill>
                  <a:srgbClr val="7F7F7F"/>
                </a:solidFill>
              </a:rPr>
              <a:t>mezi</a:t>
            </a:r>
            <a:r>
              <a:rPr lang="en-GB" sz="1400">
                <a:solidFill>
                  <a:srgbClr val="7F7F7F"/>
                </a:solidFill>
              </a:rPr>
              <a:t> </a:t>
            </a:r>
            <a:r>
              <a:rPr lang="en-GB" sz="1400">
                <a:solidFill>
                  <a:srgbClr val="7F7F7F"/>
                </a:solidFill>
              </a:rPr>
              <a:t>účastníky</a:t>
            </a:r>
            <a:r>
              <a:rPr lang="en-GB" sz="1400">
                <a:solidFill>
                  <a:srgbClr val="7F7F7F"/>
                </a:solidFill>
              </a:rPr>
              <a:t>, </a:t>
            </a:r>
            <a:r>
              <a:rPr lang="en-GB" sz="1400">
                <a:solidFill>
                  <a:srgbClr val="7F7F7F"/>
                </a:solidFill>
              </a:rPr>
              <a:t>rady</a:t>
            </a:r>
            <a:r>
              <a:rPr lang="en-GB" sz="1400">
                <a:solidFill>
                  <a:srgbClr val="7F7F7F"/>
                </a:solidFill>
              </a:rPr>
              <a:t> </a:t>
            </a:r>
            <a:r>
              <a:rPr lang="en-GB" sz="1400">
                <a:solidFill>
                  <a:srgbClr val="7F7F7F"/>
                </a:solidFill>
              </a:rPr>
              <a:t>ohledně</a:t>
            </a:r>
            <a:r>
              <a:rPr lang="en-GB" sz="1400">
                <a:solidFill>
                  <a:srgbClr val="7F7F7F"/>
                </a:solidFill>
              </a:rPr>
              <a:t> </a:t>
            </a:r>
            <a:r>
              <a:rPr lang="en-GB" sz="1400">
                <a:solidFill>
                  <a:srgbClr val="7F7F7F"/>
                </a:solidFill>
              </a:rPr>
              <a:t>financování</a:t>
            </a:r>
            <a:r>
              <a:rPr lang="en-GB" sz="1400">
                <a:solidFill>
                  <a:srgbClr val="7F7F7F"/>
                </a:solidFill>
              </a:rPr>
              <a:t> a </a:t>
            </a:r>
            <a:r>
              <a:rPr lang="en-GB" sz="1400">
                <a:solidFill>
                  <a:srgbClr val="7F7F7F"/>
                </a:solidFill>
              </a:rPr>
              <a:t>přístup</a:t>
            </a:r>
            <a:r>
              <a:rPr lang="en-GB" sz="1400">
                <a:solidFill>
                  <a:srgbClr val="7F7F7F"/>
                </a:solidFill>
              </a:rPr>
              <a:t> k </a:t>
            </a:r>
            <a:r>
              <a:rPr lang="en-GB" sz="1400">
                <a:solidFill>
                  <a:srgbClr val="7F7F7F"/>
                </a:solidFill>
              </a:rPr>
              <a:t>nástrojům</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478445492" name="Google Shape;339;g37f43429657_0_1592" descr="A green and white paper cut out of a city&#10;&#10;AI-generated content may be incorrect."/>
          <p:cNvPicPr/>
          <p:nvPr/>
        </p:nvPicPr>
        <p:blipFill rotWithShape="1">
          <a:blip r:embed="rId3">
            <a:alphaModFix/>
          </a:blip>
          <a:stretch/>
        </p:blipFill>
        <p:spPr bwMode="auto">
          <a:xfrm>
            <a:off x="6448119" y="1949937"/>
            <a:ext cx="2588725" cy="258872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2682005" name="Google Shape;344;g37f43429657_0_1690"/>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EVROPSKÝ GREEN DEAL</a:t>
            </a:r>
            <a:endParaRPr>
              <a:solidFill>
                <a:srgbClr val="70AD47"/>
              </a:solidFill>
            </a:endParaRPr>
          </a:p>
        </p:txBody>
      </p:sp>
      <p:sp>
        <p:nvSpPr>
          <p:cNvPr id="1085546842" name="Google Shape;345;g37f43429657_0_1690"/>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Strategická iniciativa usilující o to, aby se EU stala prvním klimaticky neutrálním kontinentem na světě do roku 2050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Zahrnuje jak mitigaci, tak adaptaci na změnu 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Zaměření procesu adaptace: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Usiluje o silnější opatření v oblasti klimatické odolnosti, tak aby bylo možné účinně předcházet klimatickým rizikům</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Zaměření na řešení blízká přírodě a zelenou infrastrukturu</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Obnova biodiverzity, řešení znečištění a efektivní využívání                                                        zdrojů</a:t>
            </a:r>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191505215" name="Google Shape;346;g37f43429657_0_1690" descr="A group of people holding a large planet&#10;&#10;AI-generated content may be incorrect."/>
          <p:cNvPicPr/>
          <p:nvPr/>
        </p:nvPicPr>
        <p:blipFill rotWithShape="1">
          <a:blip r:embed="rId3">
            <a:alphaModFix/>
          </a:blip>
          <a:stretch/>
        </p:blipFill>
        <p:spPr bwMode="auto">
          <a:xfrm>
            <a:off x="5845908" y="2830147"/>
            <a:ext cx="2313355" cy="231335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65427780" name="Google Shape;351;g37f43429657_0_1788"/>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EVROPSKÝ KLIMATICKÝ ZÁKON</a:t>
            </a:r>
            <a:endParaRPr>
              <a:solidFill>
                <a:srgbClr val="70AD47"/>
              </a:solidFill>
            </a:endParaRPr>
          </a:p>
        </p:txBody>
      </p:sp>
      <p:sp>
        <p:nvSpPr>
          <p:cNvPr id="1402279021" name="Google Shape;352;g37f43429657_0_178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Právní zakotvení cílů stanovených v Evropském Green Dealu</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Klimatická neutralita do 2050</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55% redukce emisí do 2030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Opatření pro sledování pokroku a přizpůsobování opatření na základě stávajících systémů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Zavazuje EU a členské státy zvýšily adaptační schopnosti, posílily odolnost a snížily zranitelnost vůči klimatickým změnám</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108127" name="Google Shape;357;g37f43429657_0_1885"/>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STRATEGIE ADAPTACE EU</a:t>
            </a:r>
            <a:endParaRPr>
              <a:solidFill>
                <a:srgbClr val="70AD47"/>
              </a:solidFill>
            </a:endParaRPr>
          </a:p>
        </p:txBody>
      </p:sp>
      <p:sp>
        <p:nvSpPr>
          <p:cNvPr id="349226965" name="Google Shape;358;g37f43429657_0_188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V roce 2021 EU přijala svou novou strategii pro adaptaci na změnu 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Určuje, jak se EU může přizpůsobit dopadům změny klimatu a stát se klimaticky odolnou do roku 2050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4 základní cíle: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Chytřejší adaptace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Rychlejší adaptace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Systémovější adaptace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Posilování mezinárodních opatření pro klimatickou odolnost</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157849387" name="Google Shape;359;g37f43429657_0_1885"/>
          <p:cNvPicPr/>
          <p:nvPr/>
        </p:nvPicPr>
        <p:blipFill rotWithShape="1">
          <a:blip r:embed="rId3">
            <a:alphaModFix/>
          </a:blip>
          <a:stretch/>
        </p:blipFill>
        <p:spPr bwMode="auto">
          <a:xfrm>
            <a:off x="5486400" y="2672479"/>
            <a:ext cx="3439005" cy="866896"/>
          </a:xfrm>
          <a:prstGeom prst="rect">
            <a:avLst/>
          </a:prstGeom>
          <a:noFill/>
          <a:ln>
            <a:noFill/>
          </a:ln>
        </p:spPr>
      </p:pic>
      <p:sp>
        <p:nvSpPr>
          <p:cNvPr id="386669260" name="Google Shape;360;g37f43429657_0_1885"/>
          <p:cNvSpPr txBox="1"/>
          <p:nvPr/>
        </p:nvSpPr>
        <p:spPr bwMode="auto">
          <a:xfrm>
            <a:off x="5486400" y="3557571"/>
            <a:ext cx="30882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1000" b="0" i="0" u="none" strike="noStrike" cap="none">
                <a:solidFill>
                  <a:srgbClr val="000000"/>
                </a:solidFill>
                <a:latin typeface="Arial"/>
                <a:ea typeface="Arial"/>
                <a:cs typeface="Arial"/>
              </a:rPr>
              <a:t>Source: </a:t>
            </a:r>
            <a:r>
              <a:rPr lang="en-GB" sz="1000" b="0" i="0" u="sng" strike="noStrike" cap="none">
                <a:solidFill>
                  <a:srgbClr val="000000"/>
                </a:solidFill>
                <a:latin typeface="Arial"/>
                <a:ea typeface="Arial"/>
                <a:cs typeface="Arial"/>
                <a:hlinkClick r:id="rId4" tooltip=""/>
              </a:rPr>
              <a:t>https://climate-adapt.eea.europa.eu/en</a:t>
            </a:r>
            <a:r>
              <a:rPr lang="en-GB" sz="10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53603150" name="Google Shape;365;g37f43429657_0_1984"/>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EVROPSKÝ KLIMATICKÝ PAKT</a:t>
            </a:r>
            <a:endParaRPr>
              <a:solidFill>
                <a:srgbClr val="70AD47"/>
              </a:solidFill>
            </a:endParaRPr>
          </a:p>
        </p:txBody>
      </p:sp>
      <p:sp>
        <p:nvSpPr>
          <p:cNvPr id="239117758" name="Google Shape;366;g37f43429657_0_1984"/>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Participativní iniciativa, která povzbuzuje občany, komunity a organizace k realizaci opatření proti změně 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Součást Evropského Green Dealu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Podporuje povědomí, odolnost a místní adaptační opatření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Podporuje zdola řízenou adaptaci prostřednictvím vzdělávání, občanské vědy a projektů založených na přírodě</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1889095" name="Google Shape;371;g37f43429657_0_2081"/>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NÁRODNÍ KLIMATICKÉ PLÁNOVÁNÍ</a:t>
            </a:r>
            <a:endParaRPr>
              <a:solidFill>
                <a:srgbClr val="70AD47"/>
              </a:solidFill>
            </a:endParaRPr>
          </a:p>
        </p:txBody>
      </p:sp>
      <p:sp>
        <p:nvSpPr>
          <p:cNvPr id="871060062" name="Google Shape;372;g37f43429657_0_2081"/>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Strategický</a:t>
            </a:r>
            <a:r>
              <a:rPr lang="en-GB" sz="1400">
                <a:solidFill>
                  <a:srgbClr val="7F7F7F"/>
                </a:solidFill>
              </a:rPr>
              <a:t> </a:t>
            </a:r>
            <a:r>
              <a:rPr lang="en-GB" sz="1400">
                <a:solidFill>
                  <a:srgbClr val="7F7F7F"/>
                </a:solidFill>
              </a:rPr>
              <a:t>rámec</a:t>
            </a:r>
            <a:r>
              <a:rPr lang="en-GB" sz="1400">
                <a:solidFill>
                  <a:srgbClr val="7F7F7F"/>
                </a:solidFill>
              </a:rPr>
              <a:t> pro to, jak se </a:t>
            </a:r>
            <a:r>
              <a:rPr lang="en-GB" sz="1400">
                <a:solidFill>
                  <a:srgbClr val="7F7F7F"/>
                </a:solidFill>
              </a:rPr>
              <a:t>bude</a:t>
            </a:r>
            <a:r>
              <a:rPr lang="en-GB" sz="1400">
                <a:solidFill>
                  <a:srgbClr val="7F7F7F"/>
                </a:solidFill>
              </a:rPr>
              <a:t> </a:t>
            </a:r>
            <a:r>
              <a:rPr lang="en-GB" sz="1400">
                <a:solidFill>
                  <a:srgbClr val="7F7F7F"/>
                </a:solidFill>
              </a:rPr>
              <a:t>celá</a:t>
            </a:r>
            <a:r>
              <a:rPr lang="en-GB" sz="1400">
                <a:solidFill>
                  <a:srgbClr val="7F7F7F"/>
                </a:solidFill>
              </a:rPr>
              <a:t> </a:t>
            </a:r>
            <a:r>
              <a:rPr lang="en-GB" sz="1400">
                <a:solidFill>
                  <a:srgbClr val="7F7F7F"/>
                </a:solidFill>
              </a:rPr>
              <a:t>země</a:t>
            </a:r>
            <a:r>
              <a:rPr lang="en-GB" sz="1400">
                <a:solidFill>
                  <a:srgbClr val="7F7F7F"/>
                </a:solidFill>
              </a:rPr>
              <a:t> </a:t>
            </a:r>
            <a:r>
              <a:rPr lang="en-GB" sz="1400">
                <a:solidFill>
                  <a:srgbClr val="7F7F7F"/>
                </a:solidFill>
              </a:rPr>
              <a:t>přizpůsobovat</a:t>
            </a:r>
            <a:r>
              <a:rPr lang="en-GB" sz="1400">
                <a:solidFill>
                  <a:srgbClr val="7F7F7F"/>
                </a:solidFill>
              </a:rPr>
              <a:t> </a:t>
            </a:r>
            <a:r>
              <a:rPr lang="en-GB" sz="1400">
                <a:solidFill>
                  <a:srgbClr val="7F7F7F"/>
                </a:solidFill>
              </a:rPr>
              <a:t>změnám</a:t>
            </a:r>
            <a:r>
              <a:rPr lang="en-GB" sz="1400">
                <a:solidFill>
                  <a:srgbClr val="7F7F7F"/>
                </a:solidFill>
              </a:rPr>
              <a:t> </a:t>
            </a:r>
            <a:r>
              <a:rPr lang="en-GB" sz="1400">
                <a:solidFill>
                  <a:srgbClr val="7F7F7F"/>
                </a:solidFill>
              </a:rPr>
              <a:t>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Stanovuje</a:t>
            </a:r>
            <a:r>
              <a:rPr lang="en-GB" sz="1400">
                <a:solidFill>
                  <a:srgbClr val="7F7F7F"/>
                </a:solidFill>
              </a:rPr>
              <a:t> </a:t>
            </a:r>
            <a:r>
              <a:rPr lang="en-GB" sz="1400">
                <a:solidFill>
                  <a:srgbClr val="7F7F7F"/>
                </a:solidFill>
              </a:rPr>
              <a:t>národní</a:t>
            </a:r>
            <a:r>
              <a:rPr lang="en-GB" sz="1400">
                <a:solidFill>
                  <a:srgbClr val="7F7F7F"/>
                </a:solidFill>
              </a:rPr>
              <a:t> </a:t>
            </a:r>
            <a:r>
              <a:rPr lang="en-GB" sz="1400">
                <a:solidFill>
                  <a:srgbClr val="7F7F7F"/>
                </a:solidFill>
              </a:rPr>
              <a:t>vizi</a:t>
            </a:r>
            <a:r>
              <a:rPr lang="en-GB" sz="1400">
                <a:solidFill>
                  <a:srgbClr val="7F7F7F"/>
                </a:solidFill>
              </a:rPr>
              <a:t> a priority, </a:t>
            </a:r>
            <a:r>
              <a:rPr lang="en-GB" sz="1400">
                <a:solidFill>
                  <a:srgbClr val="7F7F7F"/>
                </a:solidFill>
              </a:rPr>
              <a:t>přiděluje</a:t>
            </a:r>
            <a:r>
              <a:rPr lang="en-GB" sz="1400">
                <a:solidFill>
                  <a:srgbClr val="7F7F7F"/>
                </a:solidFill>
              </a:rPr>
              <a:t> </a:t>
            </a:r>
            <a:r>
              <a:rPr lang="en-GB" sz="1400">
                <a:solidFill>
                  <a:srgbClr val="7F7F7F"/>
                </a:solidFill>
              </a:rPr>
              <a:t>financování</a:t>
            </a:r>
            <a:r>
              <a:rPr lang="en-GB" sz="1400">
                <a:solidFill>
                  <a:srgbClr val="7F7F7F"/>
                </a:solidFill>
              </a:rPr>
              <a:t>, </a:t>
            </a:r>
            <a:r>
              <a:rPr lang="en-GB" sz="1400">
                <a:solidFill>
                  <a:srgbClr val="7F7F7F"/>
                </a:solidFill>
              </a:rPr>
              <a:t>koordinuje</a:t>
            </a:r>
            <a:r>
              <a:rPr lang="en-GB" sz="1400">
                <a:solidFill>
                  <a:srgbClr val="7F7F7F"/>
                </a:solidFill>
              </a:rPr>
              <a:t> </a:t>
            </a:r>
            <a:r>
              <a:rPr lang="en-GB" sz="1400">
                <a:solidFill>
                  <a:srgbClr val="7F7F7F"/>
                </a:solidFill>
              </a:rPr>
              <a:t>opatření</a:t>
            </a:r>
            <a:r>
              <a:rPr lang="en-GB" sz="1400">
                <a:solidFill>
                  <a:srgbClr val="7F7F7F"/>
                </a:solidFill>
              </a:rPr>
              <a:t> </a:t>
            </a:r>
            <a:r>
              <a:rPr lang="en-GB" sz="1400">
                <a:solidFill>
                  <a:srgbClr val="7F7F7F"/>
                </a:solidFill>
              </a:rPr>
              <a:t>napříč</a:t>
            </a:r>
            <a:r>
              <a:rPr lang="en-GB" sz="1400">
                <a:solidFill>
                  <a:srgbClr val="7F7F7F"/>
                </a:solidFill>
              </a:rPr>
              <a:t> </a:t>
            </a:r>
            <a:r>
              <a:rPr lang="en-GB" sz="1400">
                <a:solidFill>
                  <a:srgbClr val="7F7F7F"/>
                </a:solidFill>
              </a:rPr>
              <a:t>sektory</a:t>
            </a:r>
            <a:r>
              <a:rPr lang="en-GB" sz="1400">
                <a:solidFill>
                  <a:srgbClr val="7F7F7F"/>
                </a:solidFill>
              </a:rPr>
              <a:t> a </a:t>
            </a:r>
            <a:r>
              <a:rPr lang="en-GB" sz="1400">
                <a:solidFill>
                  <a:srgbClr val="7F7F7F"/>
                </a:solidFill>
              </a:rPr>
              <a:t>podporuje</a:t>
            </a:r>
            <a:r>
              <a:rPr lang="en-GB" sz="1400">
                <a:solidFill>
                  <a:srgbClr val="7F7F7F"/>
                </a:solidFill>
              </a:rPr>
              <a:t> </a:t>
            </a:r>
            <a:r>
              <a:rPr lang="en-GB" sz="1400">
                <a:solidFill>
                  <a:srgbClr val="7F7F7F"/>
                </a:solidFill>
              </a:rPr>
              <a:t>klimatickou</a:t>
            </a:r>
            <a:r>
              <a:rPr lang="en-GB" sz="1400">
                <a:solidFill>
                  <a:srgbClr val="7F7F7F"/>
                </a:solidFill>
              </a:rPr>
              <a:t> </a:t>
            </a:r>
            <a:r>
              <a:rPr lang="en-GB" sz="1400">
                <a:solidFill>
                  <a:srgbClr val="7F7F7F"/>
                </a:solidFill>
              </a:rPr>
              <a:t>diplomacii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Klíčové</a:t>
            </a:r>
            <a:r>
              <a:rPr lang="en-GB" sz="1400">
                <a:solidFill>
                  <a:srgbClr val="7F7F7F"/>
                </a:solidFill>
              </a:rPr>
              <a:t> </a:t>
            </a:r>
            <a:r>
              <a:rPr lang="en-GB" sz="1400">
                <a:solidFill>
                  <a:srgbClr val="7F7F7F"/>
                </a:solidFill>
              </a:rPr>
              <a:t>nástroje</a:t>
            </a:r>
            <a:r>
              <a:rPr lang="en-GB" sz="1400">
                <a:solidFill>
                  <a:srgbClr val="7F7F7F"/>
                </a:solidFill>
              </a:rPr>
              <a:t>:</a:t>
            </a:r>
            <a:endParaRPr/>
          </a:p>
          <a:p>
            <a:pPr marL="742950" lvl="1" indent="-285750">
              <a:lnSpc>
                <a:spcPct val="105000"/>
              </a:lnSpc>
              <a:spcBef>
                <a:spcPts val="900"/>
              </a:spcBef>
              <a:buClr>
                <a:schemeClr val="dk1"/>
              </a:buClr>
              <a:buSzPts val="1100"/>
              <a:defRPr/>
            </a:pPr>
            <a:r>
              <a:rPr lang="en-GB" sz="1200">
                <a:solidFill>
                  <a:srgbClr val="7F7F7F"/>
                </a:solidFill>
              </a:rPr>
              <a:t>Národní</a:t>
            </a:r>
            <a:r>
              <a:rPr lang="en-GB" sz="1200">
                <a:solidFill>
                  <a:srgbClr val="7F7F7F"/>
                </a:solidFill>
              </a:rPr>
              <a:t> </a:t>
            </a:r>
            <a:r>
              <a:rPr lang="en-GB" sz="1200">
                <a:solidFill>
                  <a:srgbClr val="7F7F7F"/>
                </a:solidFill>
              </a:rPr>
              <a:t>adaptační</a:t>
            </a:r>
            <a:r>
              <a:rPr lang="en-GB" sz="1200">
                <a:solidFill>
                  <a:srgbClr val="7F7F7F"/>
                </a:solidFill>
              </a:rPr>
              <a:t> </a:t>
            </a:r>
            <a:r>
              <a:rPr lang="en-GB" sz="1200">
                <a:solidFill>
                  <a:srgbClr val="7F7F7F"/>
                </a:solidFill>
              </a:rPr>
              <a:t>plány</a:t>
            </a:r>
            <a:r>
              <a:rPr lang="en-GB" sz="1200">
                <a:solidFill>
                  <a:srgbClr val="7F7F7F"/>
                </a:solidFill>
              </a:rPr>
              <a:t> (NAPs – National Adaptation Plans) </a:t>
            </a:r>
            <a:endParaRPr/>
          </a:p>
          <a:p>
            <a:pPr marL="742950" lvl="1" indent="-285750">
              <a:lnSpc>
                <a:spcPct val="105000"/>
              </a:lnSpc>
              <a:spcBef>
                <a:spcPts val="900"/>
              </a:spcBef>
              <a:buClr>
                <a:schemeClr val="dk1"/>
              </a:buClr>
              <a:buSzPts val="1100"/>
              <a:defRPr/>
            </a:pPr>
            <a:r>
              <a:rPr lang="en-GB" sz="1200">
                <a:solidFill>
                  <a:srgbClr val="7F7F7F"/>
                </a:solidFill>
              </a:rPr>
              <a:t>Národní</a:t>
            </a:r>
            <a:r>
              <a:rPr lang="en-GB" sz="1200">
                <a:solidFill>
                  <a:srgbClr val="7F7F7F"/>
                </a:solidFill>
              </a:rPr>
              <a:t> </a:t>
            </a:r>
            <a:r>
              <a:rPr lang="en-GB" sz="1200">
                <a:solidFill>
                  <a:srgbClr val="7F7F7F"/>
                </a:solidFill>
              </a:rPr>
              <a:t>energetické</a:t>
            </a:r>
            <a:r>
              <a:rPr lang="en-GB" sz="1200">
                <a:solidFill>
                  <a:srgbClr val="7F7F7F"/>
                </a:solidFill>
              </a:rPr>
              <a:t> a </a:t>
            </a:r>
            <a:r>
              <a:rPr lang="en-GB" sz="1200">
                <a:solidFill>
                  <a:srgbClr val="7F7F7F"/>
                </a:solidFill>
              </a:rPr>
              <a:t>klimatické</a:t>
            </a:r>
            <a:r>
              <a:rPr lang="en-GB" sz="1200">
                <a:solidFill>
                  <a:srgbClr val="7F7F7F"/>
                </a:solidFill>
              </a:rPr>
              <a:t> </a:t>
            </a:r>
            <a:r>
              <a:rPr lang="en-GB" sz="1200">
                <a:solidFill>
                  <a:srgbClr val="7F7F7F"/>
                </a:solidFill>
              </a:rPr>
              <a:t>plány</a:t>
            </a:r>
            <a:r>
              <a:rPr lang="en-GB" sz="1200">
                <a:solidFill>
                  <a:srgbClr val="7F7F7F"/>
                </a:solidFill>
              </a:rPr>
              <a:t> (NECPs – National Energy and Climate Plans)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Národní</a:t>
            </a:r>
            <a:r>
              <a:rPr lang="en-GB" sz="1200">
                <a:solidFill>
                  <a:srgbClr val="7F7F7F"/>
                </a:solidFill>
              </a:rPr>
              <a:t> </a:t>
            </a:r>
            <a:r>
              <a:rPr lang="en-GB" sz="1200">
                <a:solidFill>
                  <a:srgbClr val="7F7F7F"/>
                </a:solidFill>
              </a:rPr>
              <a:t>hodnocení</a:t>
            </a:r>
            <a:r>
              <a:rPr lang="en-GB" sz="1200">
                <a:solidFill>
                  <a:srgbClr val="7F7F7F"/>
                </a:solidFill>
              </a:rPr>
              <a:t> </a:t>
            </a:r>
            <a:r>
              <a:rPr lang="en-GB" sz="1200">
                <a:solidFill>
                  <a:srgbClr val="7F7F7F"/>
                </a:solidFill>
              </a:rPr>
              <a:t>rizik</a:t>
            </a:r>
            <a:r>
              <a:rPr lang="en-GB" sz="1200">
                <a:solidFill>
                  <a:srgbClr val="7F7F7F"/>
                </a:solidFill>
              </a:rPr>
              <a:t> a </a:t>
            </a:r>
            <a:r>
              <a:rPr lang="en-GB" sz="1200">
                <a:solidFill>
                  <a:srgbClr val="7F7F7F"/>
                </a:solidFill>
              </a:rPr>
              <a:t>zranitelnosti</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Sektorové</a:t>
            </a:r>
            <a:r>
              <a:rPr lang="en-GB" sz="1200">
                <a:solidFill>
                  <a:srgbClr val="7F7F7F"/>
                </a:solidFill>
              </a:rPr>
              <a:t> </a:t>
            </a:r>
            <a:r>
              <a:rPr lang="en-GB" sz="1200">
                <a:solidFill>
                  <a:srgbClr val="7F7F7F"/>
                </a:solidFill>
              </a:rPr>
              <a:t>adaptační</a:t>
            </a:r>
            <a:r>
              <a:rPr lang="en-GB" sz="1200">
                <a:solidFill>
                  <a:srgbClr val="7F7F7F"/>
                </a:solidFill>
              </a:rPr>
              <a:t> </a:t>
            </a:r>
            <a:r>
              <a:rPr lang="en-GB" sz="1200">
                <a:solidFill>
                  <a:srgbClr val="7F7F7F"/>
                </a:solidFill>
              </a:rPr>
              <a:t>plány</a:t>
            </a: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8399998" name="Google Shape;377;g37f43429657_0_2178"/>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LOKÁLNÍ KLIMATICKÉ PLÁNOVÁNÍ</a:t>
            </a:r>
            <a:endParaRPr>
              <a:solidFill>
                <a:srgbClr val="70AD47"/>
              </a:solidFill>
            </a:endParaRPr>
          </a:p>
        </p:txBody>
      </p:sp>
      <p:sp>
        <p:nvSpPr>
          <p:cNvPr id="1547667256" name="Google Shape;378;g37f43429657_0_217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Zaměřuje</a:t>
            </a:r>
            <a:r>
              <a:rPr lang="en-GB" sz="1400">
                <a:solidFill>
                  <a:srgbClr val="7F7F7F"/>
                </a:solidFill>
              </a:rPr>
              <a:t> se </a:t>
            </a:r>
            <a:r>
              <a:rPr lang="en-GB" sz="1400">
                <a:solidFill>
                  <a:srgbClr val="7F7F7F"/>
                </a:solidFill>
              </a:rPr>
              <a:t>na</a:t>
            </a:r>
            <a:r>
              <a:rPr lang="en-GB" sz="1400">
                <a:solidFill>
                  <a:srgbClr val="7F7F7F"/>
                </a:solidFill>
              </a:rPr>
              <a:t> </a:t>
            </a:r>
            <a:r>
              <a:rPr lang="en-GB" sz="1400">
                <a:solidFill>
                  <a:srgbClr val="7F7F7F"/>
                </a:solidFill>
              </a:rPr>
              <a:t>úroveň</a:t>
            </a:r>
            <a:r>
              <a:rPr lang="en-GB" sz="1400">
                <a:solidFill>
                  <a:srgbClr val="7F7F7F"/>
                </a:solidFill>
              </a:rPr>
              <a:t> </a:t>
            </a:r>
            <a:r>
              <a:rPr lang="en-GB" sz="1400">
                <a:solidFill>
                  <a:srgbClr val="7F7F7F"/>
                </a:solidFill>
              </a:rPr>
              <a:t>měst</a:t>
            </a:r>
            <a:r>
              <a:rPr lang="en-GB" sz="1400">
                <a:solidFill>
                  <a:srgbClr val="7F7F7F"/>
                </a:solidFill>
              </a:rPr>
              <a:t>, </a:t>
            </a:r>
            <a:r>
              <a:rPr lang="en-GB" sz="1400">
                <a:solidFill>
                  <a:srgbClr val="7F7F7F"/>
                </a:solidFill>
              </a:rPr>
              <a:t>obcí</a:t>
            </a:r>
            <a:r>
              <a:rPr lang="en-GB" sz="1400">
                <a:solidFill>
                  <a:srgbClr val="7F7F7F"/>
                </a:solidFill>
              </a:rPr>
              <a:t> </a:t>
            </a:r>
            <a:r>
              <a:rPr lang="en-GB" sz="1400">
                <a:solidFill>
                  <a:srgbClr val="7F7F7F"/>
                </a:solidFill>
              </a:rPr>
              <a:t>nebo</a:t>
            </a:r>
            <a:r>
              <a:rPr lang="en-GB" sz="1400">
                <a:solidFill>
                  <a:srgbClr val="7F7F7F"/>
                </a:solidFill>
              </a:rPr>
              <a:t> </a:t>
            </a:r>
            <a:r>
              <a:rPr lang="en-GB" sz="1400">
                <a:solidFill>
                  <a:srgbClr val="7F7F7F"/>
                </a:solidFill>
              </a:rPr>
              <a:t>regionů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Řešení</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dopadů</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konkrétních</a:t>
            </a:r>
            <a:r>
              <a:rPr lang="en-GB" sz="1400">
                <a:solidFill>
                  <a:srgbClr val="7F7F7F"/>
                </a:solidFill>
              </a:rPr>
              <a:t> </a:t>
            </a:r>
            <a:r>
              <a:rPr lang="en-GB" sz="1400">
                <a:solidFill>
                  <a:srgbClr val="7F7F7F"/>
                </a:solidFill>
              </a:rPr>
              <a:t>lokalitách</a:t>
            </a:r>
            <a:r>
              <a:rPr lang="en-GB" sz="1400">
                <a:solidFill>
                  <a:srgbClr val="7F7F7F"/>
                </a:solidFill>
              </a:rPr>
              <a:t> a </a:t>
            </a:r>
            <a:r>
              <a:rPr lang="en-GB" sz="1400">
                <a:solidFill>
                  <a:srgbClr val="7F7F7F"/>
                </a:solidFill>
              </a:rPr>
              <a:t>úzká</a:t>
            </a:r>
            <a:r>
              <a:rPr lang="en-GB" sz="1400">
                <a:solidFill>
                  <a:srgbClr val="7F7F7F"/>
                </a:solidFill>
              </a:rPr>
              <a:t> </a:t>
            </a:r>
            <a:r>
              <a:rPr lang="en-GB" sz="1400">
                <a:solidFill>
                  <a:srgbClr val="7F7F7F"/>
                </a:solidFill>
              </a:rPr>
              <a:t>spolupráce</a:t>
            </a:r>
            <a:r>
              <a:rPr lang="en-GB" sz="1400">
                <a:solidFill>
                  <a:srgbClr val="7F7F7F"/>
                </a:solidFill>
              </a:rPr>
              <a:t> s </a:t>
            </a:r>
            <a:r>
              <a:rPr lang="en-GB" sz="1400">
                <a:solidFill>
                  <a:srgbClr val="7F7F7F"/>
                </a:solidFill>
              </a:rPr>
              <a:t>komunitami</a:t>
            </a:r>
            <a:r>
              <a:rPr lang="en-GB" sz="1400">
                <a:solidFill>
                  <a:srgbClr val="7F7F7F"/>
                </a:solidFill>
              </a:rPr>
              <a:t> a </a:t>
            </a:r>
            <a:r>
              <a:rPr lang="en-GB" sz="1400">
                <a:solidFill>
                  <a:srgbClr val="7F7F7F"/>
                </a:solidFill>
              </a:rPr>
              <a:t>místními</a:t>
            </a:r>
            <a:r>
              <a:rPr lang="en-GB" sz="1400">
                <a:solidFill>
                  <a:srgbClr val="7F7F7F"/>
                </a:solidFill>
              </a:rPr>
              <a:t> </a:t>
            </a:r>
            <a:r>
              <a:rPr lang="en-GB" sz="1400">
                <a:solidFill>
                  <a:srgbClr val="7F7F7F"/>
                </a:solidFill>
              </a:rPr>
              <a:t>stakeholdery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Specifická</a:t>
            </a:r>
            <a:r>
              <a:rPr lang="en-GB" sz="1400">
                <a:solidFill>
                  <a:srgbClr val="7F7F7F"/>
                </a:solidFill>
              </a:rPr>
              <a:t> pro </a:t>
            </a:r>
            <a:r>
              <a:rPr lang="en-GB" sz="1400">
                <a:solidFill>
                  <a:srgbClr val="7F7F7F"/>
                </a:solidFill>
              </a:rPr>
              <a:t>kontext</a:t>
            </a:r>
            <a:r>
              <a:rPr lang="en-GB" sz="1400">
                <a:solidFill>
                  <a:srgbClr val="7F7F7F"/>
                </a:solidFill>
              </a:rPr>
              <a:t>, </a:t>
            </a:r>
            <a:r>
              <a:rPr lang="en-GB" sz="1400">
                <a:solidFill>
                  <a:srgbClr val="7F7F7F"/>
                </a:solidFill>
              </a:rPr>
              <a:t>flexibilní</a:t>
            </a:r>
            <a:r>
              <a:rPr lang="en-GB" sz="1400">
                <a:solidFill>
                  <a:srgbClr val="7F7F7F"/>
                </a:solidFill>
              </a:rPr>
              <a:t> a </a:t>
            </a:r>
            <a:r>
              <a:rPr lang="en-GB" sz="1400">
                <a:solidFill>
                  <a:srgbClr val="7F7F7F"/>
                </a:solidFill>
              </a:rPr>
              <a:t>inovativní</a:t>
            </a:r>
            <a:r>
              <a:rPr lang="en-GB" sz="1400">
                <a:solidFill>
                  <a:srgbClr val="7F7F7F"/>
                </a:solidFill>
              </a:rPr>
              <a:t>, </a:t>
            </a:r>
            <a:r>
              <a:rPr lang="en-GB" sz="1400">
                <a:solidFill>
                  <a:srgbClr val="7F7F7F"/>
                </a:solidFill>
              </a:rPr>
              <a:t>umožňuje</a:t>
            </a:r>
            <a:r>
              <a:rPr lang="en-GB" sz="1400">
                <a:solidFill>
                  <a:srgbClr val="7F7F7F"/>
                </a:solidFill>
              </a:rPr>
              <a:t> </a:t>
            </a:r>
            <a:r>
              <a:rPr lang="en-GB" sz="1400">
                <a:solidFill>
                  <a:srgbClr val="7F7F7F"/>
                </a:solidFill>
              </a:rPr>
              <a:t>zdola</a:t>
            </a:r>
            <a:r>
              <a:rPr lang="en-GB" sz="1400">
                <a:solidFill>
                  <a:srgbClr val="7F7F7F"/>
                </a:solidFill>
              </a:rPr>
              <a:t> </a:t>
            </a:r>
            <a:r>
              <a:rPr lang="en-GB" sz="1400">
                <a:solidFill>
                  <a:srgbClr val="7F7F7F"/>
                </a:solidFill>
              </a:rPr>
              <a:t>řízená</a:t>
            </a:r>
            <a:r>
              <a:rPr lang="en-GB" sz="1400">
                <a:solidFill>
                  <a:srgbClr val="7F7F7F"/>
                </a:solidFill>
              </a:rPr>
              <a:t> </a:t>
            </a:r>
            <a:r>
              <a:rPr lang="en-GB" sz="1400">
                <a:solidFill>
                  <a:srgbClr val="7F7F7F"/>
                </a:solidFill>
              </a:rPr>
              <a:t>opatření</a:t>
            </a:r>
            <a:r>
              <a:rPr lang="en-GB" sz="1400">
                <a:solidFill>
                  <a:srgbClr val="7F7F7F"/>
                </a:solidFill>
              </a:rPr>
              <a:t> a </a:t>
            </a:r>
            <a:r>
              <a:rPr lang="en-GB" sz="1400">
                <a:solidFill>
                  <a:srgbClr val="7F7F7F"/>
                </a:solidFill>
              </a:rPr>
              <a:t>zapojení</a:t>
            </a:r>
            <a:r>
              <a:rPr lang="en-GB" sz="1400">
                <a:solidFill>
                  <a:srgbClr val="7F7F7F"/>
                </a:solidFill>
              </a:rPr>
              <a:t> </a:t>
            </a:r>
            <a:r>
              <a:rPr lang="en-GB" sz="1400">
                <a:solidFill>
                  <a:srgbClr val="7F7F7F"/>
                </a:solidFill>
              </a:rPr>
              <a:t>veřejnosti</a:t>
            </a:r>
            <a:r>
              <a:rPr lang="en-GB" sz="1400">
                <a:solidFill>
                  <a:srgbClr val="7F7F7F"/>
                </a:solidFill>
              </a:rPr>
              <a:t>, </a:t>
            </a:r>
            <a:r>
              <a:rPr lang="en-GB" sz="1400">
                <a:solidFill>
                  <a:srgbClr val="7F7F7F"/>
                </a:solidFill>
              </a:rPr>
              <a:t>integruje</a:t>
            </a:r>
            <a:r>
              <a:rPr lang="en-GB" sz="1400">
                <a:solidFill>
                  <a:srgbClr val="7F7F7F"/>
                </a:solidFill>
              </a:rPr>
              <a:t> se s </a:t>
            </a:r>
            <a:r>
              <a:rPr lang="en-GB" sz="1400">
                <a:solidFill>
                  <a:srgbClr val="7F7F7F"/>
                </a:solidFill>
              </a:rPr>
              <a:t>místní</a:t>
            </a:r>
            <a:r>
              <a:rPr lang="en-GB" sz="1400">
                <a:solidFill>
                  <a:srgbClr val="7F7F7F"/>
                </a:solidFill>
              </a:rPr>
              <a:t> </a:t>
            </a:r>
            <a:r>
              <a:rPr lang="en-GB" sz="1400">
                <a:solidFill>
                  <a:srgbClr val="7F7F7F"/>
                </a:solidFill>
              </a:rPr>
              <a:t>infrastrukturou</a:t>
            </a:r>
            <a:r>
              <a:rPr lang="en-GB" sz="1400">
                <a:solidFill>
                  <a:srgbClr val="7F7F7F"/>
                </a:solidFill>
              </a:rPr>
              <a:t> a </a:t>
            </a:r>
            <a:r>
              <a:rPr lang="en-GB" sz="1400">
                <a:solidFill>
                  <a:srgbClr val="7F7F7F"/>
                </a:solidFill>
              </a:rPr>
              <a:t>využíváním</a:t>
            </a:r>
            <a:r>
              <a:rPr lang="en-GB" sz="1400">
                <a:solidFill>
                  <a:srgbClr val="7F7F7F"/>
                </a:solidFill>
              </a:rPr>
              <a:t> </a:t>
            </a:r>
            <a:r>
              <a:rPr lang="en-GB" sz="1400">
                <a:solidFill>
                  <a:srgbClr val="7F7F7F"/>
                </a:solidFill>
              </a:rPr>
              <a:t>území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Klíčové</a:t>
            </a:r>
            <a:r>
              <a:rPr lang="en-GB" sz="1400">
                <a:solidFill>
                  <a:srgbClr val="7F7F7F"/>
                </a:solidFill>
              </a:rPr>
              <a:t> </a:t>
            </a:r>
            <a:r>
              <a:rPr lang="en-GB" sz="1400">
                <a:solidFill>
                  <a:srgbClr val="7F7F7F"/>
                </a:solidFill>
              </a:rPr>
              <a:t>nástroje</a:t>
            </a:r>
            <a:r>
              <a:rPr lang="en-GB" sz="1400">
                <a:solidFill>
                  <a:srgbClr val="7F7F7F"/>
                </a:solidFill>
              </a:rPr>
              <a:t>:</a:t>
            </a:r>
            <a:endParaRPr/>
          </a:p>
          <a:p>
            <a:pPr marL="742950" lvl="1" indent="-285750">
              <a:lnSpc>
                <a:spcPct val="105000"/>
              </a:lnSpc>
              <a:spcBef>
                <a:spcPts val="900"/>
              </a:spcBef>
              <a:buClr>
                <a:schemeClr val="dk1"/>
              </a:buClr>
              <a:buSzPts val="1100"/>
              <a:defRPr/>
            </a:pPr>
            <a:r>
              <a:rPr lang="en-GB" sz="1200">
                <a:solidFill>
                  <a:srgbClr val="7F7F7F"/>
                </a:solidFill>
              </a:rPr>
              <a:t>Místní adaptační plány (Sustainable Energy and Climate Action Plans </a:t>
            </a:r>
            <a:br>
              <a:rPr lang="en-GB" sz="1200"/>
            </a:br>
            <a:r>
              <a:rPr lang="en-GB" sz="1200">
                <a:solidFill>
                  <a:srgbClr val="7F7F7F"/>
                </a:solidFill>
              </a:rPr>
              <a:t>(SECAPs), Climate Action Plans,…)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Regulace</a:t>
            </a:r>
            <a:r>
              <a:rPr lang="en-GB" sz="1200">
                <a:solidFill>
                  <a:srgbClr val="7F7F7F"/>
                </a:solidFill>
              </a:rPr>
              <a:t> </a:t>
            </a:r>
            <a:r>
              <a:rPr lang="en-GB" sz="1200">
                <a:solidFill>
                  <a:srgbClr val="7F7F7F"/>
                </a:solidFill>
              </a:rPr>
              <a:t>územního</a:t>
            </a:r>
            <a:r>
              <a:rPr lang="en-GB" sz="1200">
                <a:solidFill>
                  <a:srgbClr val="7F7F7F"/>
                </a:solidFill>
              </a:rPr>
              <a:t> </a:t>
            </a:r>
            <a:r>
              <a:rPr lang="en-GB" sz="1200">
                <a:solidFill>
                  <a:srgbClr val="7F7F7F"/>
                </a:solidFill>
              </a:rPr>
              <a:t>plánování</a:t>
            </a:r>
            <a:r>
              <a:rPr lang="en-GB" sz="1200">
                <a:solidFill>
                  <a:srgbClr val="7F7F7F"/>
                </a:solidFill>
              </a:rPr>
              <a:t> (</a:t>
            </a:r>
            <a:r>
              <a:rPr lang="en-GB" sz="1200">
                <a:solidFill>
                  <a:srgbClr val="7F7F7F"/>
                </a:solidFill>
              </a:rPr>
              <a:t>zónování</a:t>
            </a:r>
            <a:r>
              <a:rPr lang="en-GB" sz="1200">
                <a:solidFill>
                  <a:srgbClr val="7F7F7F"/>
                </a:solidFill>
              </a:rPr>
              <a:t>, </a:t>
            </a:r>
            <a:r>
              <a:rPr lang="en-GB" sz="1200">
                <a:solidFill>
                  <a:srgbClr val="7F7F7F"/>
                </a:solidFill>
              </a:rPr>
              <a:t>zelená</a:t>
            </a:r>
            <a:r>
              <a:rPr lang="en-GB" sz="1200">
                <a:solidFill>
                  <a:srgbClr val="7F7F7F"/>
                </a:solidFill>
              </a:rPr>
              <a:t> </a:t>
            </a:r>
            <a:r>
              <a:rPr lang="en-GB" sz="1200">
                <a:solidFill>
                  <a:srgbClr val="7F7F7F"/>
                </a:solidFill>
              </a:rPr>
              <a:t>infrastruktura</a:t>
            </a:r>
            <a:r>
              <a:rPr lang="en-GB" sz="12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Místní</a:t>
            </a:r>
            <a:r>
              <a:rPr lang="en-GB" sz="1200">
                <a:solidFill>
                  <a:srgbClr val="7F7F7F"/>
                </a:solidFill>
              </a:rPr>
              <a:t> </a:t>
            </a:r>
            <a:r>
              <a:rPr lang="en-GB" sz="1200">
                <a:solidFill>
                  <a:srgbClr val="7F7F7F"/>
                </a:solidFill>
              </a:rPr>
              <a:t>hodnocení</a:t>
            </a:r>
            <a:r>
              <a:rPr lang="en-GB" sz="1200">
                <a:solidFill>
                  <a:srgbClr val="7F7F7F"/>
                </a:solidFill>
              </a:rPr>
              <a:t> </a:t>
            </a:r>
            <a:r>
              <a:rPr lang="en-GB" sz="1200">
                <a:solidFill>
                  <a:srgbClr val="7F7F7F"/>
                </a:solidFill>
              </a:rPr>
              <a:t>rizik</a:t>
            </a:r>
            <a:r>
              <a:rPr lang="en-GB" sz="1200">
                <a:solidFill>
                  <a:srgbClr val="7F7F7F"/>
                </a:solidFill>
              </a:rPr>
              <a:t> a </a:t>
            </a:r>
            <a:r>
              <a:rPr lang="en-GB" sz="1200">
                <a:solidFill>
                  <a:srgbClr val="7F7F7F"/>
                </a:solidFill>
              </a:rPr>
              <a:t>zranitelnosti</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Veřejné</a:t>
            </a:r>
            <a:r>
              <a:rPr lang="en-GB" sz="1200">
                <a:solidFill>
                  <a:srgbClr val="7F7F7F"/>
                </a:solidFill>
              </a:rPr>
              <a:t> </a:t>
            </a:r>
            <a:r>
              <a:rPr lang="en-GB" sz="1200">
                <a:solidFill>
                  <a:srgbClr val="7F7F7F"/>
                </a:solidFill>
              </a:rPr>
              <a:t>konzultace</a:t>
            </a:r>
            <a:r>
              <a:rPr lang="en-GB" sz="1200">
                <a:solidFill>
                  <a:srgbClr val="7F7F7F"/>
                </a:solidFill>
              </a:rPr>
              <a:t>, </a:t>
            </a:r>
            <a:r>
              <a:rPr lang="en-GB" sz="1200">
                <a:solidFill>
                  <a:srgbClr val="7F7F7F"/>
                </a:solidFill>
              </a:rPr>
              <a:t>participační</a:t>
            </a:r>
            <a:r>
              <a:rPr lang="en-GB" sz="1200">
                <a:solidFill>
                  <a:srgbClr val="7F7F7F"/>
                </a:solidFill>
              </a:rPr>
              <a:t> </a:t>
            </a:r>
            <a:r>
              <a:rPr lang="en-GB" sz="1200">
                <a:solidFill>
                  <a:srgbClr val="7F7F7F"/>
                </a:solidFill>
              </a:rPr>
              <a:t>nástroje</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1435407552" name="Google Shape;379;g37f43429657_0_2178" descr="A paper cut of a person riding a bicycle in a city&#10;&#10;AI-generated content may be incorrect."/>
          <p:cNvPicPr/>
          <p:nvPr/>
        </p:nvPicPr>
        <p:blipFill rotWithShape="1">
          <a:blip r:embed="rId3">
            <a:alphaModFix/>
          </a:blip>
          <a:stretch/>
        </p:blipFill>
        <p:spPr bwMode="auto">
          <a:xfrm>
            <a:off x="6197602" y="2802396"/>
            <a:ext cx="2142065" cy="214206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6447175" name="Google Shape;384;g37f43429657_0_2276"/>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LOKÁLNÍ VS NÁRODNÍ PLÁNOVÁNÍ</a:t>
            </a:r>
            <a:endParaRPr>
              <a:solidFill>
                <a:srgbClr val="70AD47"/>
              </a:solidFill>
            </a:endParaRPr>
          </a:p>
        </p:txBody>
      </p:sp>
      <p:graphicFrame>
        <p:nvGraphicFramePr>
          <p:cNvPr id="510011376" name="Google Shape;385;g37f43429657_0_2276"/>
          <p:cNvGraphicFramePr>
            <a:graphicFrameLocks xmlns:a="http://schemas.openxmlformats.org/drawingml/2006/main"/>
          </p:cNvGraphicFramePr>
          <p:nvPr/>
        </p:nvGraphicFramePr>
        <p:xfrm rot="0">
          <a:off x="1079499" y="1361016"/>
          <a:ext cx="6985000" cy="3545910"/>
        </p:xfrm>
        <a:graphic>
          <a:graphicData uri="http://schemas.openxmlformats.org/drawingml/2006/table">
            <a:tbl>
              <a:tblPr firstRow="1" firstCol="0" lastRow="0" lastCol="0" bandRow="1" bandCol="0">
                <a:tableStyleId>{AC8B948C-CB3A-41FA-8D7E-24FFD97FCDB1}</a:tableStyleId>
                <a:noFill/>
              </a:tblPr>
              <a:tblGrid>
                <a:gridCol w="1515525"/>
                <a:gridCol w="2641600"/>
                <a:gridCol w="2827875"/>
              </a:tblGrid>
              <a:tr h="370850">
                <a:tc>
                  <a:txBody>
                    <a:bodyPr/>
                    <a:p>
                      <a:pPr marL="0" marR="0" lvl="0" indent="0" algn="l" rtl="0">
                        <a:lnSpc>
                          <a:spcPct val="100000"/>
                        </a:lnSpc>
                        <a:spcBef>
                          <a:spcPts val="0"/>
                        </a:spcBef>
                        <a:spcAft>
                          <a:spcPts val="0"/>
                        </a:spcAft>
                        <a:buNone/>
                        <a:defRPr/>
                      </a:pP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b="1" u="none" strike="noStrike" cap="none">
                          <a:solidFill>
                            <a:srgbClr val="749A29"/>
                          </a:solidFill>
                          <a:latin typeface="Trebuchet MS"/>
                        </a:rPr>
                        <a:t>N</a:t>
                      </a:r>
                      <a:r>
                        <a:rPr lang="en-GB" b="1">
                          <a:solidFill>
                            <a:srgbClr val="749A29"/>
                          </a:solidFill>
                          <a:latin typeface="Trebuchet MS"/>
                        </a:rPr>
                        <a:t>ÁRODNÍ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b="1" u="none" strike="noStrike" cap="none">
                          <a:solidFill>
                            <a:srgbClr val="749A29"/>
                          </a:solidFill>
                          <a:latin typeface="Trebuchet MS"/>
                        </a:rPr>
                        <a:t>L</a:t>
                      </a:r>
                      <a:r>
                        <a:rPr lang="en-GB" b="1">
                          <a:solidFill>
                            <a:srgbClr val="749A29"/>
                          </a:solidFill>
                          <a:latin typeface="Trebuchet MS"/>
                        </a:rPr>
                        <a:t>OKÁLNÍ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Působení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N</a:t>
                      </a:r>
                      <a:r>
                        <a:rPr lang="en-GB">
                          <a:latin typeface="Trebuchet MS"/>
                        </a:rPr>
                        <a:t>árodní</a:t>
                      </a:r>
                      <a:r>
                        <a:rPr lang="en-GB">
                          <a:latin typeface="Trebuchet MS"/>
                        </a:rPr>
                        <a:t> a </a:t>
                      </a:r>
                      <a:r>
                        <a:rPr lang="en-GB">
                          <a:latin typeface="Trebuchet MS"/>
                        </a:rPr>
                        <a:t>sektorové</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Lo</a:t>
                      </a:r>
                      <a:r>
                        <a:rPr lang="en-GB">
                          <a:latin typeface="Trebuchet MS"/>
                        </a:rPr>
                        <a:t>kální</a:t>
                      </a:r>
                      <a:r>
                        <a:rPr lang="en-GB">
                          <a:latin typeface="Trebuchet MS"/>
                        </a:rPr>
                        <a:t> </a:t>
                      </a:r>
                      <a:r>
                        <a:rPr lang="en-GB">
                          <a:latin typeface="Trebuchet MS"/>
                        </a:rPr>
                        <a:t>rizika</a:t>
                      </a:r>
                      <a:r>
                        <a:rPr lang="en-GB">
                          <a:latin typeface="Trebuchet MS"/>
                        </a:rPr>
                        <a:t>, </a:t>
                      </a:r>
                      <a:r>
                        <a:rPr lang="en-GB">
                          <a:latin typeface="Trebuchet MS"/>
                        </a:rPr>
                        <a:t>komunity</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Koordinace</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Napříč</a:t>
                      </a:r>
                      <a:r>
                        <a:rPr lang="en-GB" sz="1400" u="none" strike="noStrike" cap="none">
                          <a:latin typeface="Trebuchet MS"/>
                        </a:rPr>
                        <a:t> </a:t>
                      </a:r>
                      <a:r>
                        <a:rPr lang="en-GB" sz="1400" u="none" strike="noStrike" cap="none">
                          <a:latin typeface="Trebuchet MS"/>
                        </a:rPr>
                        <a:t>ministerstvy,</a:t>
                      </a:r>
                      <a:r>
                        <a:rPr lang="en-GB">
                          <a:latin typeface="Trebuchet MS"/>
                        </a:rPr>
                        <a:t>r</a:t>
                      </a:r>
                      <a:r>
                        <a:rPr lang="en-GB" sz="1400" u="none" strike="noStrike" cap="none">
                          <a:latin typeface="Trebuchet MS"/>
                        </a:rPr>
                        <a:t>egiony</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S </a:t>
                      </a:r>
                      <a:r>
                        <a:rPr lang="en-GB">
                          <a:latin typeface="Trebuchet MS"/>
                        </a:rPr>
                        <a:t>lokálními</a:t>
                      </a:r>
                      <a:r>
                        <a:rPr lang="en-GB">
                          <a:latin typeface="Trebuchet MS"/>
                        </a:rPr>
                        <a:t> </a:t>
                      </a:r>
                      <a:r>
                        <a:rPr lang="en-GB">
                          <a:latin typeface="Trebuchet MS"/>
                        </a:rPr>
                        <a:t>stakeholdery</a:t>
                      </a:r>
                      <a:r>
                        <a:rPr lang="en-GB">
                          <a:latin typeface="Trebuchet MS"/>
                        </a:rPr>
                        <a:t>, </a:t>
                      </a:r>
                      <a:r>
                        <a:rPr lang="en-GB">
                          <a:latin typeface="Trebuchet MS"/>
                        </a:rPr>
                        <a:t>městské</a:t>
                      </a:r>
                      <a:r>
                        <a:rPr lang="en-GB">
                          <a:latin typeface="Trebuchet MS"/>
                        </a:rPr>
                        <a:t> </a:t>
                      </a:r>
                      <a:r>
                        <a:rPr lang="en-GB">
                          <a:latin typeface="Trebuchet MS"/>
                        </a:rPr>
                        <a:t>odbory</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latin typeface="Trebuchet MS"/>
                        </a:rPr>
                        <a:t>Flexibili</a:t>
                      </a:r>
                      <a:r>
                        <a:rPr lang="en-GB">
                          <a:latin typeface="Trebuchet MS"/>
                        </a:rPr>
                        <a:t>ta</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Po</a:t>
                      </a:r>
                      <a:r>
                        <a:rPr lang="en-GB">
                          <a:latin typeface="Trebuchet MS"/>
                        </a:rPr>
                        <a:t>malejší</a:t>
                      </a:r>
                      <a:r>
                        <a:rPr lang="en-GB">
                          <a:latin typeface="Trebuchet MS"/>
                        </a:rPr>
                        <a:t>, </a:t>
                      </a:r>
                      <a:r>
                        <a:rPr lang="en-GB">
                          <a:latin typeface="Trebuchet MS"/>
                        </a:rPr>
                        <a:t>více</a:t>
                      </a:r>
                      <a:r>
                        <a:rPr lang="en-GB">
                          <a:latin typeface="Trebuchet MS"/>
                        </a:rPr>
                        <a:t> </a:t>
                      </a:r>
                      <a:r>
                        <a:rPr lang="en-GB">
                          <a:latin typeface="Trebuchet MS"/>
                        </a:rPr>
                        <a:t>standardizované</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Agilní</a:t>
                      </a:r>
                      <a:r>
                        <a:rPr lang="en-GB" sz="1400" u="none" strike="noStrike" cap="none">
                          <a:latin typeface="Trebuchet MS"/>
                        </a:rPr>
                        <a:t>, </a:t>
                      </a:r>
                      <a:r>
                        <a:rPr lang="en-GB" sz="1400" u="none" strike="noStrike" cap="none">
                          <a:latin typeface="Trebuchet MS"/>
                        </a:rPr>
                        <a:t>závislost</a:t>
                      </a:r>
                      <a:r>
                        <a:rPr lang="en-GB" sz="1400" u="none" strike="noStrike" cap="none">
                          <a:latin typeface="Trebuchet MS"/>
                        </a:rPr>
                        <a:t> </a:t>
                      </a:r>
                      <a:r>
                        <a:rPr lang="en-GB" sz="1400" u="none" strike="noStrike" cap="none">
                          <a:latin typeface="Trebuchet MS"/>
                        </a:rPr>
                        <a:t>na</a:t>
                      </a:r>
                      <a:r>
                        <a:rPr lang="en-GB" sz="1400" u="none" strike="noStrike" cap="none">
                          <a:latin typeface="Trebuchet MS"/>
                        </a:rPr>
                        <a:t> </a:t>
                      </a:r>
                      <a:r>
                        <a:rPr lang="en-GB" sz="1400" u="none" strike="noStrike" cap="none">
                          <a:latin typeface="Trebuchet MS"/>
                        </a:rPr>
                        <a:t>kontextu</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Přístup</a:t>
                      </a:r>
                      <a:r>
                        <a:rPr lang="en-GB">
                          <a:latin typeface="Trebuchet MS"/>
                        </a:rPr>
                        <a:t> k </a:t>
                      </a:r>
                      <a:r>
                        <a:rPr lang="en-GB">
                          <a:latin typeface="Trebuchet MS"/>
                        </a:rPr>
                        <a:t>financím</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Možnost</a:t>
                      </a:r>
                      <a:r>
                        <a:rPr lang="en-GB">
                          <a:latin typeface="Trebuchet MS"/>
                        </a:rPr>
                        <a:t> </a:t>
                      </a:r>
                      <a:r>
                        <a:rPr lang="en-GB">
                          <a:latin typeface="Trebuchet MS"/>
                        </a:rPr>
                        <a:t>národního</a:t>
                      </a:r>
                      <a:r>
                        <a:rPr lang="en-GB">
                          <a:latin typeface="Trebuchet MS"/>
                        </a:rPr>
                        <a:t>/</a:t>
                      </a:r>
                      <a:r>
                        <a:rPr lang="en-GB">
                          <a:latin typeface="Trebuchet MS"/>
                        </a:rPr>
                        <a:t>mezinárodního</a:t>
                      </a:r>
                      <a:r>
                        <a:rPr lang="en-GB">
                          <a:latin typeface="Trebuchet MS"/>
                        </a:rPr>
                        <a:t> </a:t>
                      </a:r>
                      <a:r>
                        <a:rPr lang="en-GB">
                          <a:latin typeface="Trebuchet MS"/>
                        </a:rPr>
                        <a:t>financování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Omezen</a:t>
                      </a:r>
                      <a:r>
                        <a:rPr lang="en-GB">
                          <a:latin typeface="Trebuchet MS"/>
                        </a:rPr>
                        <a:t>ý</a:t>
                      </a:r>
                      <a:r>
                        <a:rPr lang="en-GB">
                          <a:latin typeface="Trebuchet MS"/>
                        </a:rPr>
                        <a:t>, ale </a:t>
                      </a:r>
                      <a:r>
                        <a:rPr lang="en-GB">
                          <a:latin typeface="Trebuchet MS"/>
                        </a:rPr>
                        <a:t>možnost</a:t>
                      </a:r>
                      <a:r>
                        <a:rPr lang="en-GB">
                          <a:latin typeface="Trebuchet MS"/>
                        </a:rPr>
                        <a:t> </a:t>
                      </a:r>
                      <a:r>
                        <a:rPr lang="en-GB">
                          <a:latin typeface="Trebuchet MS"/>
                        </a:rPr>
                        <a:t>pilotování</a:t>
                      </a:r>
                      <a:r>
                        <a:rPr lang="en-GB">
                          <a:latin typeface="Trebuchet MS"/>
                        </a:rPr>
                        <a:t> </a:t>
                      </a:r>
                      <a:r>
                        <a:rPr lang="en-GB">
                          <a:latin typeface="Trebuchet MS"/>
                        </a:rPr>
                        <a:t>inovací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latin typeface="Trebuchet MS"/>
                        </a:rPr>
                        <a:t>In</a:t>
                      </a:r>
                      <a:r>
                        <a:rPr lang="en-GB">
                          <a:latin typeface="Trebuchet MS"/>
                        </a:rPr>
                        <a:t>ovace</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Strategické</a:t>
                      </a:r>
                      <a:r>
                        <a:rPr lang="en-GB">
                          <a:latin typeface="Trebuchet MS"/>
                        </a:rPr>
                        <a:t> a </a:t>
                      </a:r>
                      <a:r>
                        <a:rPr lang="en-GB">
                          <a:latin typeface="Trebuchet MS"/>
                        </a:rPr>
                        <a:t>rozsáhlé</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Zdola</a:t>
                      </a:r>
                      <a:r>
                        <a:rPr lang="en-GB">
                          <a:latin typeface="Trebuchet MS"/>
                        </a:rPr>
                        <a:t> </a:t>
                      </a:r>
                      <a:r>
                        <a:rPr lang="en-GB">
                          <a:latin typeface="Trebuchet MS"/>
                        </a:rPr>
                        <a:t>organizované</a:t>
                      </a:r>
                      <a:r>
                        <a:rPr lang="en-GB">
                          <a:latin typeface="Trebuchet MS"/>
                        </a:rPr>
                        <a:t>, </a:t>
                      </a:r>
                      <a:r>
                        <a:rPr lang="en-GB">
                          <a:latin typeface="Trebuchet MS"/>
                        </a:rPr>
                        <a:t>experimentální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Nejlepší</a:t>
                      </a:r>
                      <a:r>
                        <a:rPr lang="en-GB">
                          <a:latin typeface="Trebuchet MS"/>
                        </a:rPr>
                        <a:t> pro</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Stanovení</a:t>
                      </a:r>
                      <a:r>
                        <a:rPr lang="en-GB">
                          <a:latin typeface="Trebuchet MS"/>
                        </a:rPr>
                        <a:t> </a:t>
                      </a:r>
                      <a:r>
                        <a:rPr lang="en-GB">
                          <a:latin typeface="Trebuchet MS"/>
                        </a:rPr>
                        <a:t>priorit</a:t>
                      </a:r>
                      <a:r>
                        <a:rPr lang="en-GB">
                          <a:latin typeface="Trebuchet MS"/>
                        </a:rPr>
                        <a:t>, </a:t>
                      </a:r>
                      <a:r>
                        <a:rPr lang="en-GB">
                          <a:latin typeface="Trebuchet MS"/>
                        </a:rPr>
                        <a:t>koordinace</a:t>
                      </a:r>
                      <a:r>
                        <a:rPr lang="en-GB">
                          <a:latin typeface="Trebuchet MS"/>
                        </a:rPr>
                        <a:t>, finance</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Implementaci</a:t>
                      </a:r>
                      <a:r>
                        <a:rPr lang="en-GB">
                          <a:latin typeface="Trebuchet MS"/>
                        </a:rPr>
                        <a:t>, </a:t>
                      </a:r>
                      <a:r>
                        <a:rPr lang="en-GB">
                          <a:latin typeface="Trebuchet MS"/>
                        </a:rPr>
                        <a:t>participací</a:t>
                      </a:r>
                      <a:r>
                        <a:rPr lang="en-GB">
                          <a:latin typeface="Trebuchet MS"/>
                        </a:rPr>
                        <a:t>, </a:t>
                      </a:r>
                      <a:r>
                        <a:rPr lang="en-GB">
                          <a:latin typeface="Trebuchet MS"/>
                        </a:rPr>
                        <a:t>místně</a:t>
                      </a:r>
                      <a:r>
                        <a:rPr lang="en-GB">
                          <a:latin typeface="Trebuchet MS"/>
                        </a:rPr>
                        <a:t> </a:t>
                      </a:r>
                      <a:r>
                        <a:rPr lang="en-GB">
                          <a:latin typeface="Trebuchet MS"/>
                        </a:rPr>
                        <a:t>zaměřená</a:t>
                      </a:r>
                      <a:r>
                        <a:rPr lang="en-GB">
                          <a:latin typeface="Trebuchet MS"/>
                        </a:rPr>
                        <a:t> </a:t>
                      </a:r>
                      <a:r>
                        <a:rPr lang="en-GB">
                          <a:latin typeface="Trebuchet MS"/>
                        </a:rPr>
                        <a:t>opatření</a:t>
                      </a:r>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9644327" name="Google Shape;390;g37f43429657_0_2373"/>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PŘÍPADOVÉ STUDIE ÚSPĚŠNÝCH ADAPTAČNÍCH STRATEGIÍ</a:t>
            </a:r>
            <a:endParaRPr>
              <a:solidFill>
                <a:srgbClr val="70AD47"/>
              </a:solidFill>
            </a:endParaRPr>
          </a:p>
        </p:txBody>
      </p:sp>
      <p:sp>
        <p:nvSpPr>
          <p:cNvPr id="1585494550" name="Google Shape;391;g37f43429657_0_237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Rotterdam, Nizozemí: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Zaměření: odolnost vůči povodním, tepelný stres, zadržování vody v nízko položeném městě</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Úspěšně propojuje infrastrukturu se zelenými plochami a zapojením veřejnosti.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Vícevrstvá povodňová ochrana zahrnuje adaptivní stavby a design, veřejná prostranství odolná vůči povodním, přírodní řešení, hráze, sběr a ukládání dešťové vody a robustní infrastrukturu.“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Dobrý příklad městského hospodaření s vodou a řešení založených na přírodě</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1753512679" name="Google Shape;392;g37f43429657_0_2373"/>
          <p:cNvPicPr/>
          <p:nvPr/>
        </p:nvPicPr>
        <p:blipFill rotWithShape="1">
          <a:blip r:embed="rId3">
            <a:alphaModFix/>
          </a:blip>
          <a:stretch/>
        </p:blipFill>
        <p:spPr bwMode="auto">
          <a:xfrm>
            <a:off x="1740982" y="3389047"/>
            <a:ext cx="5125657" cy="1675954"/>
          </a:xfrm>
          <a:prstGeom prst="rect">
            <a:avLst/>
          </a:prstGeom>
          <a:noFill/>
          <a:ln>
            <a:noFill/>
          </a:ln>
        </p:spPr>
      </p:pic>
      <p:sp>
        <p:nvSpPr>
          <p:cNvPr id="1383589780" name="Google Shape;393;g37f43429657_0_2373"/>
          <p:cNvSpPr txBox="1"/>
          <p:nvPr/>
        </p:nvSpPr>
        <p:spPr bwMode="auto">
          <a:xfrm>
            <a:off x="0" y="4712124"/>
            <a:ext cx="8603400" cy="5078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900"/>
              <a:t>Zdroj</a:t>
            </a:r>
            <a:r>
              <a:rPr lang="en-GB" sz="900" b="0" i="0" u="none" strike="noStrike" cap="none">
                <a:solidFill>
                  <a:srgbClr val="000000"/>
                </a:solidFill>
                <a:latin typeface="Arial"/>
                <a:ea typeface="Arial"/>
                <a:cs typeface="Arial"/>
              </a:rPr>
              <a:t>: </a:t>
            </a:r>
            <a:r>
              <a:rPr lang="en-GB" sz="900" b="0" i="0" u="sng" strike="noStrike" cap="none">
                <a:solidFill>
                  <a:srgbClr val="000000"/>
                </a:solidFill>
                <a:latin typeface="Arial"/>
                <a:ea typeface="Arial"/>
                <a:cs typeface="Arial"/>
                <a:hlinkClick r:id="rId4" tooltip=""/>
              </a:rPr>
              <a:t>https://static1.squarespace.com/static/5f082078d610926644d22e00/t/62b19d595f452d43febaa862/1655807334154/20121210+RAS+EN+lr+versie+4_compressed.pdf</a:t>
            </a:r>
            <a:r>
              <a:rPr lang="en-GB" sz="9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358685557" name="Google Shape;400;g37f43429657_0_2474" descr="A car on the road&#10;&#10;AI-generated content may be incorrect."/>
          <p:cNvPicPr/>
          <p:nvPr/>
        </p:nvPicPr>
        <p:blipFill rotWithShape="1">
          <a:blip r:embed="rId3">
            <a:alphaModFix/>
          </a:blip>
          <a:stretch/>
        </p:blipFill>
        <p:spPr bwMode="auto">
          <a:xfrm>
            <a:off x="5401763" y="2099144"/>
            <a:ext cx="3653625" cy="2283515"/>
          </a:xfrm>
          <a:prstGeom prst="rect">
            <a:avLst/>
          </a:prstGeom>
          <a:noFill/>
          <a:ln>
            <a:noFill/>
          </a:ln>
        </p:spPr>
      </p:pic>
      <p:sp>
        <p:nvSpPr>
          <p:cNvPr id="758362530" name="Google Shape;401;g37f43429657_0_2474"/>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Kodaň</a:t>
            </a:r>
            <a:r>
              <a:rPr lang="en-GB" sz="1600" b="1">
                <a:solidFill>
                  <a:srgbClr val="7F7F7F"/>
                </a:solidFill>
              </a:rPr>
              <a:t>, </a:t>
            </a:r>
            <a:r>
              <a:rPr lang="en-GB" sz="1600" b="1">
                <a:solidFill>
                  <a:srgbClr val="7F7F7F"/>
                </a:solidFill>
              </a:rPr>
              <a:t>Dánsko</a:t>
            </a:r>
            <a:r>
              <a:rPr lang="en-GB" sz="1600" b="1">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Plán</a:t>
            </a:r>
            <a:r>
              <a:rPr lang="en-GB" sz="1400">
                <a:solidFill>
                  <a:srgbClr val="7F7F7F"/>
                </a:solidFill>
              </a:rPr>
              <a:t> </a:t>
            </a:r>
            <a:r>
              <a:rPr lang="en-GB" sz="1400">
                <a:solidFill>
                  <a:srgbClr val="7F7F7F"/>
                </a:solidFill>
              </a:rPr>
              <a:t>přijatý</a:t>
            </a:r>
            <a:r>
              <a:rPr lang="en-GB" sz="1400">
                <a:solidFill>
                  <a:srgbClr val="7F7F7F"/>
                </a:solidFill>
              </a:rPr>
              <a:t> v </a:t>
            </a:r>
            <a:r>
              <a:rPr lang="en-GB" sz="1400">
                <a:solidFill>
                  <a:srgbClr val="7F7F7F"/>
                </a:solidFill>
              </a:rPr>
              <a:t>roce</a:t>
            </a:r>
            <a:r>
              <a:rPr lang="en-GB" sz="1400">
                <a:solidFill>
                  <a:srgbClr val="7F7F7F"/>
                </a:solidFill>
              </a:rPr>
              <a:t> 2012 po </a:t>
            </a:r>
            <a:r>
              <a:rPr lang="en-GB" sz="1400">
                <a:solidFill>
                  <a:srgbClr val="7F7F7F"/>
                </a:solidFill>
              </a:rPr>
              <a:t>ničivé</a:t>
            </a:r>
            <a:r>
              <a:rPr lang="en-GB" sz="1400">
                <a:solidFill>
                  <a:srgbClr val="7F7F7F"/>
                </a:solidFill>
              </a:rPr>
              <a:t> </a:t>
            </a:r>
            <a:r>
              <a:rPr lang="en-GB" sz="1400">
                <a:solidFill>
                  <a:srgbClr val="7F7F7F"/>
                </a:solidFill>
              </a:rPr>
              <a:t>povodni</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Zaměření</a:t>
            </a:r>
            <a:r>
              <a:rPr lang="en-GB" sz="1400">
                <a:solidFill>
                  <a:srgbClr val="7F7F7F"/>
                </a:solidFill>
              </a:rPr>
              <a:t>: </a:t>
            </a:r>
            <a:r>
              <a:rPr lang="en-GB" sz="1400">
                <a:solidFill>
                  <a:srgbClr val="7F7F7F"/>
                </a:solidFill>
              </a:rPr>
              <a:t>Řízení</a:t>
            </a:r>
            <a:r>
              <a:rPr lang="en-GB" sz="1400">
                <a:solidFill>
                  <a:srgbClr val="7F7F7F"/>
                </a:solidFill>
              </a:rPr>
              <a:t> </a:t>
            </a:r>
            <a:r>
              <a:rPr lang="en-GB" sz="1400">
                <a:solidFill>
                  <a:srgbClr val="7F7F7F"/>
                </a:solidFill>
              </a:rPr>
              <a:t>extrémních</a:t>
            </a:r>
            <a:r>
              <a:rPr lang="en-GB" sz="1400">
                <a:solidFill>
                  <a:srgbClr val="7F7F7F"/>
                </a:solidFill>
              </a:rPr>
              <a:t> </a:t>
            </a:r>
            <a:r>
              <a:rPr lang="en-GB" sz="1400">
                <a:solidFill>
                  <a:srgbClr val="7F7F7F"/>
                </a:solidFill>
              </a:rPr>
              <a:t>srážek</a:t>
            </a:r>
            <a:r>
              <a:rPr lang="en-GB" sz="1400">
                <a:solidFill>
                  <a:srgbClr val="7F7F7F"/>
                </a:solidFill>
              </a:rPr>
              <a:t> a </a:t>
            </a:r>
            <a:r>
              <a:rPr lang="en-GB" sz="1400">
                <a:solidFill>
                  <a:srgbClr val="7F7F7F"/>
                </a:solidFill>
              </a:rPr>
              <a:t>městských</a:t>
            </a:r>
            <a:r>
              <a:rPr lang="en-GB" sz="1400">
                <a:solidFill>
                  <a:srgbClr val="7F7F7F"/>
                </a:solidFill>
              </a:rPr>
              <a:t> </a:t>
            </a:r>
            <a:r>
              <a:rPr lang="en-GB" sz="1400">
                <a:solidFill>
                  <a:srgbClr val="7F7F7F"/>
                </a:solidFill>
              </a:rPr>
              <a:t>záplav</a:t>
            </a:r>
            <a:r>
              <a:rPr lang="en-GB" sz="1400">
                <a:solidFill>
                  <a:srgbClr val="7F7F7F"/>
                </a:solidFill>
              </a:rPr>
              <a:t> </a:t>
            </a:r>
            <a:r>
              <a:rPr lang="en-GB" sz="1400">
                <a:solidFill>
                  <a:srgbClr val="7F7F7F"/>
                </a:solidFill>
              </a:rPr>
              <a:t>kombinací</a:t>
            </a:r>
            <a:r>
              <a:rPr lang="en-GB" sz="1400">
                <a:solidFill>
                  <a:srgbClr val="7F7F7F"/>
                </a:solidFill>
              </a:rPr>
              <a:t> </a:t>
            </a:r>
            <a:r>
              <a:rPr lang="en-GB" sz="1400">
                <a:solidFill>
                  <a:srgbClr val="7F7F7F"/>
                </a:solidFill>
              </a:rPr>
              <a:t>podzemní</a:t>
            </a:r>
            <a:r>
              <a:rPr lang="en-GB" sz="1400">
                <a:solidFill>
                  <a:srgbClr val="7F7F7F"/>
                </a:solidFill>
              </a:rPr>
              <a:t> </a:t>
            </a:r>
            <a:r>
              <a:rPr lang="en-GB" sz="1400">
                <a:solidFill>
                  <a:srgbClr val="7F7F7F"/>
                </a:solidFill>
              </a:rPr>
              <a:t>šedé</a:t>
            </a:r>
            <a:r>
              <a:rPr lang="en-GB" sz="1400">
                <a:solidFill>
                  <a:srgbClr val="7F7F7F"/>
                </a:solidFill>
              </a:rPr>
              <a:t> </a:t>
            </a:r>
            <a:r>
              <a:rPr lang="en-GB" sz="1400">
                <a:solidFill>
                  <a:srgbClr val="7F7F7F"/>
                </a:solidFill>
              </a:rPr>
              <a:t>infrastruktury</a:t>
            </a:r>
            <a:r>
              <a:rPr lang="en-GB" sz="1400">
                <a:solidFill>
                  <a:srgbClr val="7F7F7F"/>
                </a:solidFill>
              </a:rPr>
              <a:t> (</a:t>
            </a:r>
            <a:r>
              <a:rPr lang="en-GB" sz="1400">
                <a:solidFill>
                  <a:srgbClr val="7F7F7F"/>
                </a:solidFill>
              </a:rPr>
              <a:t>odvodňovací</a:t>
            </a:r>
            <a:r>
              <a:rPr lang="en-GB" sz="1400">
                <a:solidFill>
                  <a:srgbClr val="7F7F7F"/>
                </a:solidFill>
              </a:rPr>
              <a:t> </a:t>
            </a:r>
            <a:r>
              <a:rPr lang="en-GB" sz="1400">
                <a:solidFill>
                  <a:srgbClr val="7F7F7F"/>
                </a:solidFill>
              </a:rPr>
              <a:t>tunely</a:t>
            </a:r>
            <a:r>
              <a:rPr lang="en-GB" sz="1400">
                <a:solidFill>
                  <a:srgbClr val="7F7F7F"/>
                </a:solidFill>
              </a:rPr>
              <a:t>) a </a:t>
            </a:r>
            <a:r>
              <a:rPr lang="en-GB" sz="1400">
                <a:solidFill>
                  <a:srgbClr val="7F7F7F"/>
                </a:solidFill>
              </a:rPr>
              <a:t>rozsáhlých</a:t>
            </a:r>
            <a:r>
              <a:rPr lang="en-GB" sz="1400">
                <a:solidFill>
                  <a:srgbClr val="7F7F7F"/>
                </a:solidFill>
              </a:rPr>
              <a:t> </a:t>
            </a:r>
            <a:r>
              <a:rPr lang="en-GB" sz="1400">
                <a:solidFill>
                  <a:srgbClr val="7F7F7F"/>
                </a:solidFill>
              </a:rPr>
              <a:t>povrchových</a:t>
            </a:r>
            <a:r>
              <a:rPr lang="en-GB" sz="1400">
                <a:solidFill>
                  <a:srgbClr val="7F7F7F"/>
                </a:solidFill>
              </a:rPr>
              <a:t> </a:t>
            </a:r>
            <a:r>
              <a:rPr lang="en-GB" sz="1400">
                <a:solidFill>
                  <a:srgbClr val="7F7F7F"/>
                </a:solidFill>
              </a:rPr>
              <a:t>projektů</a:t>
            </a:r>
            <a:r>
              <a:rPr lang="en-GB" sz="1400">
                <a:solidFill>
                  <a:srgbClr val="7F7F7F"/>
                </a:solidFill>
              </a:rPr>
              <a:t> </a:t>
            </a:r>
            <a:r>
              <a:rPr lang="en-GB" sz="1400">
                <a:solidFill>
                  <a:srgbClr val="7F7F7F"/>
                </a:solidFill>
              </a:rPr>
              <a:t>modro-zelené</a:t>
            </a:r>
            <a:r>
              <a:rPr lang="en-GB" sz="1400">
                <a:solidFill>
                  <a:srgbClr val="7F7F7F"/>
                </a:solidFill>
              </a:rPr>
              <a:t> </a:t>
            </a:r>
            <a:r>
              <a:rPr lang="en-GB" sz="1400">
                <a:solidFill>
                  <a:srgbClr val="7F7F7F"/>
                </a:solidFill>
              </a:rPr>
              <a:t>infrastruktury</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Dlouhodobé</a:t>
            </a:r>
            <a:r>
              <a:rPr lang="en-GB" sz="1400">
                <a:solidFill>
                  <a:srgbClr val="7F7F7F"/>
                </a:solidFill>
              </a:rPr>
              <a:t> </a:t>
            </a:r>
            <a:r>
              <a:rPr lang="en-GB" sz="1400">
                <a:solidFill>
                  <a:srgbClr val="7F7F7F"/>
                </a:solidFill>
              </a:rPr>
              <a:t>plánování</a:t>
            </a:r>
            <a:r>
              <a:rPr lang="en-GB" sz="1400">
                <a:solidFill>
                  <a:srgbClr val="7F7F7F"/>
                </a:solidFill>
              </a:rPr>
              <a:t> </a:t>
            </a:r>
            <a:r>
              <a:rPr lang="en-GB" sz="1400">
                <a:solidFill>
                  <a:srgbClr val="7F7F7F"/>
                </a:solidFill>
              </a:rPr>
              <a:t>měst</a:t>
            </a:r>
            <a:r>
              <a:rPr lang="en-GB" sz="1400">
                <a:solidFill>
                  <a:srgbClr val="7F7F7F"/>
                </a:solidFill>
              </a:rPr>
              <a:t> s </a:t>
            </a:r>
            <a:r>
              <a:rPr lang="en-GB" sz="1400">
                <a:solidFill>
                  <a:srgbClr val="7F7F7F"/>
                </a:solidFill>
              </a:rPr>
              <a:t>inovativními</a:t>
            </a:r>
            <a:r>
              <a:rPr lang="en-GB" sz="1400">
                <a:solidFill>
                  <a:srgbClr val="7F7F7F"/>
                </a:solidFill>
              </a:rPr>
              <a:t> </a:t>
            </a:r>
            <a:r>
              <a:rPr lang="en-GB" sz="1400">
                <a:solidFill>
                  <a:srgbClr val="7F7F7F"/>
                </a:solidFill>
              </a:rPr>
              <a:t>řešeními</a:t>
            </a:r>
            <a:r>
              <a:rPr lang="en-GB" sz="1400">
                <a:solidFill>
                  <a:srgbClr val="7F7F7F"/>
                </a:solidFill>
              </a:rPr>
              <a:t> pro </a:t>
            </a:r>
            <a:r>
              <a:rPr lang="en-GB" sz="1400">
                <a:solidFill>
                  <a:srgbClr val="7F7F7F"/>
                </a:solidFill>
              </a:rPr>
              <a:t>hospodaření</a:t>
            </a:r>
            <a:r>
              <a:rPr lang="en-GB" sz="1400">
                <a:solidFill>
                  <a:srgbClr val="7F7F7F"/>
                </a:solidFill>
              </a:rPr>
              <a:t> s vodou.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Pět</a:t>
            </a:r>
            <a:r>
              <a:rPr lang="en-GB" sz="1400">
                <a:solidFill>
                  <a:srgbClr val="7F7F7F"/>
                </a:solidFill>
              </a:rPr>
              <a:t> </a:t>
            </a:r>
            <a:r>
              <a:rPr lang="en-GB" sz="1400">
                <a:solidFill>
                  <a:srgbClr val="7F7F7F"/>
                </a:solidFill>
              </a:rPr>
              <a:t>typů</a:t>
            </a:r>
            <a:r>
              <a:rPr lang="en-GB" sz="1400">
                <a:solidFill>
                  <a:srgbClr val="7F7F7F"/>
                </a:solidFill>
              </a:rPr>
              <a:t> </a:t>
            </a:r>
            <a:r>
              <a:rPr lang="en-GB" sz="1400">
                <a:solidFill>
                  <a:srgbClr val="7F7F7F"/>
                </a:solidFill>
              </a:rPr>
              <a:t>řešení</a:t>
            </a:r>
            <a:r>
              <a:rPr lang="en-GB" sz="1400">
                <a:solidFill>
                  <a:srgbClr val="7F7F7F"/>
                </a:solidFill>
              </a:rPr>
              <a:t>: </a:t>
            </a:r>
            <a:endParaRPr/>
          </a:p>
          <a:p>
            <a:pPr marL="742950" lvl="1" indent="-285750">
              <a:lnSpc>
                <a:spcPct val="105000"/>
              </a:lnSpc>
              <a:spcBef>
                <a:spcPts val="900"/>
              </a:spcBef>
              <a:buClr>
                <a:schemeClr val="dk1"/>
              </a:buClr>
              <a:buSzPts val="1100"/>
              <a:defRPr/>
            </a:pPr>
            <a:r>
              <a:rPr lang="en-GB" sz="1200">
                <a:solidFill>
                  <a:srgbClr val="7F7F7F"/>
                </a:solidFill>
              </a:rPr>
              <a:t>Uliční</a:t>
            </a:r>
            <a:r>
              <a:rPr lang="en-GB" sz="1200">
                <a:solidFill>
                  <a:srgbClr val="7F7F7F"/>
                </a:solidFill>
              </a:rPr>
              <a:t> </a:t>
            </a:r>
            <a:r>
              <a:rPr lang="en-GB" sz="1200">
                <a:solidFill>
                  <a:srgbClr val="7F7F7F"/>
                </a:solidFill>
              </a:rPr>
              <a:t>koridory</a:t>
            </a:r>
            <a:r>
              <a:rPr lang="en-GB" sz="1200">
                <a:solidFill>
                  <a:srgbClr val="7F7F7F"/>
                </a:solidFill>
              </a:rPr>
              <a:t> </a:t>
            </a:r>
            <a:r>
              <a:rPr lang="en-GB" sz="1200">
                <a:solidFill>
                  <a:srgbClr val="7F7F7F"/>
                </a:solidFill>
              </a:rPr>
              <a:t>navržené</a:t>
            </a:r>
            <a:r>
              <a:rPr lang="en-GB" sz="1200">
                <a:solidFill>
                  <a:srgbClr val="7F7F7F"/>
                </a:solidFill>
              </a:rPr>
              <a:t> k </a:t>
            </a:r>
            <a:r>
              <a:rPr lang="en-GB" sz="1200">
                <a:solidFill>
                  <a:srgbClr val="7F7F7F"/>
                </a:solidFill>
              </a:rPr>
              <a:t>transportu</a:t>
            </a:r>
            <a:r>
              <a:rPr lang="en-GB" sz="1200">
                <a:solidFill>
                  <a:srgbClr val="7F7F7F"/>
                </a:solidFill>
              </a:rPr>
              <a:t>/</a:t>
            </a:r>
            <a:r>
              <a:rPr lang="en-GB" sz="1200">
                <a:solidFill>
                  <a:srgbClr val="7F7F7F"/>
                </a:solidFill>
              </a:rPr>
              <a:t>odvedení</a:t>
            </a:r>
            <a:r>
              <a:rPr lang="en-GB" sz="1200">
                <a:solidFill>
                  <a:srgbClr val="7F7F7F"/>
                </a:solidFill>
              </a:rPr>
              <a:t> </a:t>
            </a:r>
            <a:r>
              <a:rPr lang="en-GB" sz="1200">
                <a:solidFill>
                  <a:srgbClr val="7F7F7F"/>
                </a:solidFill>
              </a:rPr>
              <a:t>povrchové</a:t>
            </a:r>
            <a:r>
              <a:rPr lang="en-GB" sz="1200">
                <a:solidFill>
                  <a:srgbClr val="7F7F7F"/>
                </a:solidFill>
              </a:rPr>
              <a:t> </a:t>
            </a:r>
            <a:r>
              <a:rPr lang="en-GB" sz="1200">
                <a:solidFill>
                  <a:srgbClr val="7F7F7F"/>
                </a:solidFill>
              </a:rPr>
              <a:t>vody</a:t>
            </a:r>
            <a:r>
              <a:rPr lang="en-GB" sz="1200">
                <a:solidFill>
                  <a:srgbClr val="7F7F7F"/>
                </a:solidFill>
              </a:rPr>
              <a:t> </a:t>
            </a:r>
            <a:r>
              <a:rPr lang="en-GB" sz="1200">
                <a:solidFill>
                  <a:srgbClr val="7F7F7F"/>
                </a:solidFill>
              </a:rPr>
              <a:t>při</a:t>
            </a:r>
            <a:r>
              <a:rPr lang="en-GB" sz="1200">
                <a:solidFill>
                  <a:srgbClr val="7F7F7F"/>
                </a:solidFill>
              </a:rPr>
              <a:t> </a:t>
            </a:r>
            <a:r>
              <a:rPr lang="en-GB" sz="1200">
                <a:solidFill>
                  <a:srgbClr val="7F7F7F"/>
                </a:solidFill>
              </a:rPr>
              <a:t>přívalových</a:t>
            </a:r>
            <a:r>
              <a:rPr lang="en-GB" sz="1200">
                <a:solidFill>
                  <a:srgbClr val="7F7F7F"/>
                </a:solidFill>
              </a:rPr>
              <a:t> </a:t>
            </a:r>
            <a:r>
              <a:rPr lang="en-GB" sz="1200">
                <a:solidFill>
                  <a:srgbClr val="7F7F7F"/>
                </a:solidFill>
              </a:rPr>
              <a:t>srážkách</a:t>
            </a:r>
            <a:r>
              <a:rPr lang="en-GB" sz="12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Podzemní</a:t>
            </a:r>
            <a:r>
              <a:rPr lang="en-GB" sz="1200">
                <a:solidFill>
                  <a:srgbClr val="7F7F7F"/>
                </a:solidFill>
              </a:rPr>
              <a:t> </a:t>
            </a:r>
            <a:r>
              <a:rPr lang="en-GB" sz="1200">
                <a:solidFill>
                  <a:srgbClr val="7F7F7F"/>
                </a:solidFill>
              </a:rPr>
              <a:t>potrubí</a:t>
            </a:r>
            <a:r>
              <a:rPr lang="en-GB" sz="1200">
                <a:solidFill>
                  <a:srgbClr val="7F7F7F"/>
                </a:solidFill>
              </a:rPr>
              <a:t> pro </a:t>
            </a:r>
            <a:r>
              <a:rPr lang="en-GB" sz="1200">
                <a:solidFill>
                  <a:srgbClr val="7F7F7F"/>
                </a:solidFill>
              </a:rPr>
              <a:t>vedení</a:t>
            </a:r>
            <a:r>
              <a:rPr lang="en-GB" sz="1200">
                <a:solidFill>
                  <a:srgbClr val="7F7F7F"/>
                </a:solidFill>
              </a:rPr>
              <a:t> </a:t>
            </a:r>
            <a:r>
              <a:rPr lang="en-GB" sz="1200">
                <a:solidFill>
                  <a:srgbClr val="7F7F7F"/>
                </a:solidFill>
              </a:rPr>
              <a:t>vody</a:t>
            </a:r>
            <a:endParaRPr/>
          </a:p>
          <a:p>
            <a:pPr marL="742950" lvl="1" indent="-285750">
              <a:lnSpc>
                <a:spcPct val="105000"/>
              </a:lnSpc>
              <a:spcBef>
                <a:spcPts val="900"/>
              </a:spcBef>
              <a:buClr>
                <a:schemeClr val="dk1"/>
              </a:buClr>
              <a:buSzPts val="1100"/>
              <a:defRPr/>
            </a:pPr>
            <a:r>
              <a:rPr lang="en-GB" sz="1200">
                <a:solidFill>
                  <a:srgbClr val="7F7F7F"/>
                </a:solidFill>
              </a:rPr>
              <a:t>Uliční</a:t>
            </a:r>
            <a:r>
              <a:rPr lang="en-GB" sz="1200">
                <a:solidFill>
                  <a:srgbClr val="7F7F7F"/>
                </a:solidFill>
              </a:rPr>
              <a:t> </a:t>
            </a:r>
            <a:r>
              <a:rPr lang="en-GB" sz="1200">
                <a:solidFill>
                  <a:srgbClr val="7F7F7F"/>
                </a:solidFill>
              </a:rPr>
              <a:t>koridory</a:t>
            </a:r>
            <a:r>
              <a:rPr lang="en-GB" sz="1200">
                <a:solidFill>
                  <a:srgbClr val="7F7F7F"/>
                </a:solidFill>
              </a:rPr>
              <a:t> </a:t>
            </a:r>
            <a:r>
              <a:rPr lang="en-GB" sz="1200">
                <a:solidFill>
                  <a:srgbClr val="7F7F7F"/>
                </a:solidFill>
              </a:rPr>
              <a:t>navržené</a:t>
            </a:r>
            <a:r>
              <a:rPr lang="en-GB" sz="1200">
                <a:solidFill>
                  <a:srgbClr val="7F7F7F"/>
                </a:solidFill>
              </a:rPr>
              <a:t> k </a:t>
            </a:r>
            <a:r>
              <a:rPr lang="en-GB" sz="1200">
                <a:solidFill>
                  <a:srgbClr val="7F7F7F"/>
                </a:solidFill>
              </a:rPr>
              <a:t>zadržování</a:t>
            </a:r>
            <a:r>
              <a:rPr lang="en-GB" sz="1200">
                <a:solidFill>
                  <a:srgbClr val="7F7F7F"/>
                </a:solidFill>
              </a:rPr>
              <a:t> </a:t>
            </a:r>
            <a:r>
              <a:rPr lang="en-GB" sz="1200">
                <a:solidFill>
                  <a:srgbClr val="7F7F7F"/>
                </a:solidFill>
              </a:rPr>
              <a:t>vody</a:t>
            </a:r>
            <a:r>
              <a:rPr lang="en-GB" sz="1200">
                <a:solidFill>
                  <a:srgbClr val="7F7F7F"/>
                </a:solidFill>
              </a:rPr>
              <a:t> a </a:t>
            </a:r>
            <a:r>
              <a:rPr lang="en-GB" sz="1200">
                <a:solidFill>
                  <a:srgbClr val="7F7F7F"/>
                </a:solidFill>
              </a:rPr>
              <a:t>její</a:t>
            </a:r>
            <a:r>
              <a:rPr lang="en-GB" sz="1200">
                <a:solidFill>
                  <a:srgbClr val="7F7F7F"/>
                </a:solidFill>
              </a:rPr>
              <a:t> </a:t>
            </a:r>
            <a:r>
              <a:rPr lang="en-GB" sz="1200">
                <a:solidFill>
                  <a:srgbClr val="7F7F7F"/>
                </a:solidFill>
              </a:rPr>
              <a:t>zpomalení</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Centrální</a:t>
            </a:r>
            <a:r>
              <a:rPr lang="en-GB" sz="1200">
                <a:solidFill>
                  <a:srgbClr val="7F7F7F"/>
                </a:solidFill>
              </a:rPr>
              <a:t> </a:t>
            </a:r>
            <a:r>
              <a:rPr lang="en-GB" sz="1200">
                <a:solidFill>
                  <a:srgbClr val="7F7F7F"/>
                </a:solidFill>
              </a:rPr>
              <a:t>retenční</a:t>
            </a:r>
            <a:r>
              <a:rPr lang="en-GB" sz="1200">
                <a:solidFill>
                  <a:srgbClr val="7F7F7F"/>
                </a:solidFill>
              </a:rPr>
              <a:t> </a:t>
            </a:r>
            <a:r>
              <a:rPr lang="en-GB" sz="1200">
                <a:solidFill>
                  <a:srgbClr val="7F7F7F"/>
                </a:solidFill>
              </a:rPr>
              <a:t>nádrže</a:t>
            </a:r>
            <a:r>
              <a:rPr lang="en-GB" sz="1200">
                <a:solidFill>
                  <a:srgbClr val="7F7F7F"/>
                </a:solidFill>
              </a:rPr>
              <a:t> pro </a:t>
            </a:r>
            <a:r>
              <a:rPr lang="en-GB" sz="1200">
                <a:solidFill>
                  <a:srgbClr val="7F7F7F"/>
                </a:solidFill>
              </a:rPr>
              <a:t>ukládání</a:t>
            </a:r>
            <a:r>
              <a:rPr lang="en-GB" sz="1200">
                <a:solidFill>
                  <a:srgbClr val="7F7F7F"/>
                </a:solidFill>
              </a:rPr>
              <a:t> </a:t>
            </a:r>
            <a:r>
              <a:rPr lang="en-GB" sz="1200">
                <a:solidFill>
                  <a:srgbClr val="7F7F7F"/>
                </a:solidFill>
              </a:rPr>
              <a:t>vody</a:t>
            </a:r>
            <a:endParaRPr/>
          </a:p>
          <a:p>
            <a:pPr marL="742950" lvl="1" indent="-285750">
              <a:lnSpc>
                <a:spcPct val="105000"/>
              </a:lnSpc>
              <a:spcBef>
                <a:spcPts val="900"/>
              </a:spcBef>
              <a:buClr>
                <a:schemeClr val="dk1"/>
              </a:buClr>
              <a:buSzPts val="1100"/>
              <a:defRPr/>
            </a:pPr>
            <a:r>
              <a:rPr lang="en-GB" sz="1200">
                <a:solidFill>
                  <a:srgbClr val="7F7F7F"/>
                </a:solidFill>
              </a:rPr>
              <a:t>Zelené</a:t>
            </a:r>
            <a:r>
              <a:rPr lang="en-GB" sz="1200">
                <a:solidFill>
                  <a:srgbClr val="7F7F7F"/>
                </a:solidFill>
              </a:rPr>
              <a:t> </a:t>
            </a:r>
            <a:r>
              <a:rPr lang="en-GB" sz="1200">
                <a:solidFill>
                  <a:srgbClr val="7F7F7F"/>
                </a:solidFill>
              </a:rPr>
              <a:t>komunikace</a:t>
            </a:r>
            <a:r>
              <a:rPr lang="en-GB" sz="1200">
                <a:solidFill>
                  <a:srgbClr val="7F7F7F"/>
                </a:solidFill>
              </a:rPr>
              <a:t> pro </a:t>
            </a:r>
            <a:r>
              <a:rPr lang="en-GB" sz="1200">
                <a:solidFill>
                  <a:srgbClr val="7F7F7F"/>
                </a:solidFill>
              </a:rPr>
              <a:t>řízené</a:t>
            </a:r>
            <a:r>
              <a:rPr lang="en-GB" sz="1200">
                <a:solidFill>
                  <a:srgbClr val="7F7F7F"/>
                </a:solidFill>
              </a:rPr>
              <a:t> </a:t>
            </a:r>
            <a:r>
              <a:rPr lang="en-GB" sz="1200">
                <a:solidFill>
                  <a:srgbClr val="7F7F7F"/>
                </a:solidFill>
              </a:rPr>
              <a:t>odvádění</a:t>
            </a:r>
            <a:r>
              <a:rPr lang="en-GB" sz="1200">
                <a:solidFill>
                  <a:srgbClr val="7F7F7F"/>
                </a:solidFill>
              </a:rPr>
              <a:t> a </a:t>
            </a:r>
            <a:r>
              <a:rPr lang="en-GB" sz="1200">
                <a:solidFill>
                  <a:srgbClr val="7F7F7F"/>
                </a:solidFill>
              </a:rPr>
              <a:t>retenci</a:t>
            </a:r>
            <a:r>
              <a:rPr lang="en-GB" sz="1200">
                <a:solidFill>
                  <a:srgbClr val="7F7F7F"/>
                </a:solidFill>
              </a:rPr>
              <a:t> </a:t>
            </a:r>
            <a:r>
              <a:rPr lang="en-GB" sz="1200">
                <a:solidFill>
                  <a:srgbClr val="7F7F7F"/>
                </a:solidFill>
              </a:rPr>
              <a:t>srážkové</a:t>
            </a:r>
            <a:r>
              <a:rPr lang="en-GB" sz="1200">
                <a:solidFill>
                  <a:srgbClr val="7F7F7F"/>
                </a:solidFill>
              </a:rPr>
              <a:t> </a:t>
            </a:r>
            <a:r>
              <a:rPr lang="en-GB" sz="1200">
                <a:solidFill>
                  <a:srgbClr val="7F7F7F"/>
                </a:solidFill>
              </a:rPr>
              <a:t>vody</a:t>
            </a:r>
            <a:r>
              <a:rPr lang="en-GB" sz="1200">
                <a:solidFill>
                  <a:srgbClr val="7F7F7F"/>
                </a:solidFill>
              </a:rPr>
              <a:t> </a:t>
            </a:r>
            <a:r>
              <a:rPr lang="en-GB" sz="1200">
                <a:solidFill>
                  <a:srgbClr val="7F7F7F"/>
                </a:solidFill>
              </a:rPr>
              <a:t>na</a:t>
            </a:r>
            <a:r>
              <a:rPr lang="en-GB" sz="1200">
                <a:solidFill>
                  <a:srgbClr val="7F7F7F"/>
                </a:solidFill>
              </a:rPr>
              <a:t> </a:t>
            </a:r>
            <a:r>
              <a:rPr lang="en-GB" sz="1200">
                <a:solidFill>
                  <a:srgbClr val="7F7F7F"/>
                </a:solidFill>
              </a:rPr>
              <a:t>menších</a:t>
            </a:r>
            <a:r>
              <a:rPr lang="en-GB" sz="1200">
                <a:solidFill>
                  <a:srgbClr val="7F7F7F"/>
                </a:solidFill>
              </a:rPr>
              <a:t> </a:t>
            </a:r>
            <a:r>
              <a:rPr lang="en-GB" sz="1200">
                <a:solidFill>
                  <a:srgbClr val="7F7F7F"/>
                </a:solidFill>
              </a:rPr>
              <a:t>ulicích</a:t>
            </a: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363091217" name="Google Shape;416;g37f43429657_0_2573" descr="A desert with a tree and a ball&#10;&#10;AI-generated content may be incorrect."/>
          <p:cNvPicPr/>
          <p:nvPr/>
        </p:nvPicPr>
        <p:blipFill rotWithShape="1">
          <a:blip r:embed="rId3">
            <a:alphaModFix/>
          </a:blip>
          <a:stretch/>
        </p:blipFill>
        <p:spPr bwMode="auto">
          <a:xfrm>
            <a:off x="4762832" y="2998736"/>
            <a:ext cx="3571457" cy="2226210"/>
          </a:xfrm>
          <a:prstGeom prst="rect">
            <a:avLst/>
          </a:prstGeom>
          <a:noFill/>
          <a:ln>
            <a:noFill/>
          </a:ln>
        </p:spPr>
      </p:pic>
      <p:sp>
        <p:nvSpPr>
          <p:cNvPr id="1412813985" name="Google Shape;417;g37f43429657_0_257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Melbourne, </a:t>
            </a:r>
            <a:r>
              <a:rPr lang="en-GB" sz="1600" b="1">
                <a:solidFill>
                  <a:srgbClr val="7F7F7F"/>
                </a:solidFill>
              </a:rPr>
              <a:t>Austrálie</a:t>
            </a:r>
            <a:r>
              <a:rPr lang="en-GB" sz="1600" b="1">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V </a:t>
            </a:r>
            <a:r>
              <a:rPr lang="en-GB" sz="1400">
                <a:solidFill>
                  <a:srgbClr val="7F7F7F"/>
                </a:solidFill>
              </a:rPr>
              <a:t>roce</a:t>
            </a:r>
            <a:r>
              <a:rPr lang="en-GB" sz="1400">
                <a:solidFill>
                  <a:srgbClr val="7F7F7F"/>
                </a:solidFill>
              </a:rPr>
              <a:t> 2019 </a:t>
            </a:r>
            <a:r>
              <a:rPr lang="en-GB" sz="1400">
                <a:solidFill>
                  <a:srgbClr val="7F7F7F"/>
                </a:solidFill>
              </a:rPr>
              <a:t>vyhlásilo</a:t>
            </a:r>
            <a:r>
              <a:rPr lang="en-GB" sz="1400">
                <a:solidFill>
                  <a:srgbClr val="7F7F7F"/>
                </a:solidFill>
              </a:rPr>
              <a:t> </a:t>
            </a:r>
            <a:r>
              <a:rPr lang="en-GB" sz="1400">
                <a:solidFill>
                  <a:srgbClr val="7F7F7F"/>
                </a:solidFill>
              </a:rPr>
              <a:t>město</a:t>
            </a:r>
            <a:r>
              <a:rPr lang="en-GB" sz="1400">
                <a:solidFill>
                  <a:srgbClr val="7F7F7F"/>
                </a:solidFill>
              </a:rPr>
              <a:t> </a:t>
            </a:r>
            <a:r>
              <a:rPr lang="en-GB" sz="1400">
                <a:solidFill>
                  <a:srgbClr val="7F7F7F"/>
                </a:solidFill>
              </a:rPr>
              <a:t>klimatický</a:t>
            </a:r>
            <a:r>
              <a:rPr lang="en-GB" sz="1400">
                <a:solidFill>
                  <a:srgbClr val="7F7F7F"/>
                </a:solidFill>
              </a:rPr>
              <a:t> a </a:t>
            </a:r>
            <a:r>
              <a:rPr lang="en-GB" sz="1400">
                <a:solidFill>
                  <a:srgbClr val="7F7F7F"/>
                </a:solidFill>
              </a:rPr>
              <a:t>biodiverzitní</a:t>
            </a:r>
            <a:r>
              <a:rPr lang="en-GB" sz="1400">
                <a:solidFill>
                  <a:srgbClr val="7F7F7F"/>
                </a:solidFill>
              </a:rPr>
              <a:t> </a:t>
            </a:r>
            <a:r>
              <a:rPr lang="en-GB" sz="1400">
                <a:solidFill>
                  <a:srgbClr val="7F7F7F"/>
                </a:solidFill>
              </a:rPr>
              <a:t>stav</a:t>
            </a:r>
            <a:r>
              <a:rPr lang="en-GB" sz="1400">
                <a:solidFill>
                  <a:srgbClr val="7F7F7F"/>
                </a:solidFill>
              </a:rPr>
              <a:t> </a:t>
            </a:r>
            <a:r>
              <a:rPr lang="en-GB" sz="1400">
                <a:solidFill>
                  <a:srgbClr val="7F7F7F"/>
                </a:solidFill>
              </a:rPr>
              <a:t>nouze</a:t>
            </a:r>
            <a:r>
              <a:rPr lang="en-GB" sz="1400">
                <a:solidFill>
                  <a:srgbClr val="7F7F7F"/>
                </a:solidFill>
              </a:rPr>
              <a:t>.“</a:t>
            </a:r>
            <a:endParaRPr/>
          </a:p>
          <a:p>
            <a:pPr marL="285750" indent="-285750">
              <a:lnSpc>
                <a:spcPct val="105000"/>
              </a:lnSpc>
              <a:spcBef>
                <a:spcPts val="900"/>
              </a:spcBef>
              <a:buClr>
                <a:schemeClr val="dk1"/>
              </a:buClr>
              <a:buSzPts val="1100"/>
              <a:defRPr/>
            </a:pPr>
            <a:r>
              <a:rPr lang="en-GB" sz="1400">
                <a:solidFill>
                  <a:srgbClr val="7F7F7F"/>
                </a:solidFill>
              </a:rPr>
              <a:t>Hlavní</a:t>
            </a:r>
            <a:r>
              <a:rPr lang="en-GB" sz="1400">
                <a:solidFill>
                  <a:srgbClr val="7F7F7F"/>
                </a:solidFill>
              </a:rPr>
              <a:t> </a:t>
            </a:r>
            <a:r>
              <a:rPr lang="en-GB" sz="1400">
                <a:solidFill>
                  <a:srgbClr val="7F7F7F"/>
                </a:solidFill>
              </a:rPr>
              <a:t>klimatická</a:t>
            </a:r>
            <a:r>
              <a:rPr lang="en-GB" sz="1400">
                <a:solidFill>
                  <a:srgbClr val="7F7F7F"/>
                </a:solidFill>
              </a:rPr>
              <a:t> </a:t>
            </a:r>
            <a:r>
              <a:rPr lang="en-GB" sz="1400">
                <a:solidFill>
                  <a:srgbClr val="7F7F7F"/>
                </a:solidFill>
              </a:rPr>
              <a:t>rizika</a:t>
            </a:r>
            <a:r>
              <a:rPr lang="en-GB" sz="1400">
                <a:solidFill>
                  <a:srgbClr val="7F7F7F"/>
                </a:solidFill>
              </a:rPr>
              <a:t>: </a:t>
            </a:r>
            <a:r>
              <a:rPr lang="en-GB" sz="1400">
                <a:solidFill>
                  <a:srgbClr val="7F7F7F"/>
                </a:solidFill>
              </a:rPr>
              <a:t>vlny</a:t>
            </a:r>
            <a:r>
              <a:rPr lang="en-GB" sz="1400">
                <a:solidFill>
                  <a:srgbClr val="7F7F7F"/>
                </a:solidFill>
              </a:rPr>
              <a:t> </a:t>
            </a:r>
            <a:r>
              <a:rPr lang="en-GB" sz="1400">
                <a:solidFill>
                  <a:srgbClr val="7F7F7F"/>
                </a:solidFill>
              </a:rPr>
              <a:t>veder</a:t>
            </a:r>
            <a:r>
              <a:rPr lang="en-GB" sz="1400">
                <a:solidFill>
                  <a:srgbClr val="7F7F7F"/>
                </a:solidFill>
              </a:rPr>
              <a:t>, </a:t>
            </a:r>
            <a:r>
              <a:rPr lang="en-GB" sz="1400">
                <a:solidFill>
                  <a:srgbClr val="7F7F7F"/>
                </a:solidFill>
              </a:rPr>
              <a:t>vzestup</a:t>
            </a:r>
            <a:r>
              <a:rPr lang="en-GB" sz="1400">
                <a:solidFill>
                  <a:srgbClr val="7F7F7F"/>
                </a:solidFill>
              </a:rPr>
              <a:t> </a:t>
            </a:r>
            <a:r>
              <a:rPr lang="en-GB" sz="1400">
                <a:solidFill>
                  <a:srgbClr val="7F7F7F"/>
                </a:solidFill>
              </a:rPr>
              <a:t>hladiny</a:t>
            </a:r>
            <a:r>
              <a:rPr lang="en-GB" sz="1400">
                <a:solidFill>
                  <a:srgbClr val="7F7F7F"/>
                </a:solidFill>
              </a:rPr>
              <a:t> </a:t>
            </a:r>
            <a:r>
              <a:rPr lang="en-GB" sz="1400">
                <a:solidFill>
                  <a:srgbClr val="7F7F7F"/>
                </a:solidFill>
              </a:rPr>
              <a:t>moří</a:t>
            </a:r>
            <a:r>
              <a:rPr lang="en-GB" sz="1400">
                <a:solidFill>
                  <a:srgbClr val="7F7F7F"/>
                </a:solidFill>
              </a:rPr>
              <a:t>, </a:t>
            </a:r>
            <a:r>
              <a:rPr lang="en-GB" sz="1400">
                <a:solidFill>
                  <a:srgbClr val="7F7F7F"/>
                </a:solidFill>
              </a:rPr>
              <a:t>požáry</a:t>
            </a:r>
            <a:r>
              <a:rPr lang="en-GB" sz="1400">
                <a:solidFill>
                  <a:srgbClr val="7F7F7F"/>
                </a:solidFill>
              </a:rPr>
              <a:t> </a:t>
            </a:r>
            <a:r>
              <a:rPr lang="en-GB" sz="1400">
                <a:solidFill>
                  <a:srgbClr val="7F7F7F"/>
                </a:solidFill>
              </a:rPr>
              <a:t>ve</a:t>
            </a:r>
            <a:r>
              <a:rPr lang="en-GB" sz="1400">
                <a:solidFill>
                  <a:srgbClr val="7F7F7F"/>
                </a:solidFill>
              </a:rPr>
              <a:t> </a:t>
            </a:r>
            <a:r>
              <a:rPr lang="en-GB" sz="1400">
                <a:solidFill>
                  <a:srgbClr val="7F7F7F"/>
                </a:solidFill>
              </a:rPr>
              <a:t>volné</a:t>
            </a:r>
            <a:r>
              <a:rPr lang="en-GB" sz="1400">
                <a:solidFill>
                  <a:srgbClr val="7F7F7F"/>
                </a:solidFill>
              </a:rPr>
              <a:t> </a:t>
            </a:r>
            <a:r>
              <a:rPr lang="en-GB" sz="1400">
                <a:solidFill>
                  <a:srgbClr val="7F7F7F"/>
                </a:solidFill>
              </a:rPr>
              <a:t>krajině</a:t>
            </a:r>
            <a:r>
              <a:rPr lang="en-GB" sz="1400">
                <a:solidFill>
                  <a:srgbClr val="7F7F7F"/>
                </a:solidFill>
              </a:rPr>
              <a:t>, </a:t>
            </a:r>
            <a:r>
              <a:rPr lang="en-GB" sz="1400">
                <a:solidFill>
                  <a:srgbClr val="7F7F7F"/>
                </a:solidFill>
              </a:rPr>
              <a:t>sucha</a:t>
            </a:r>
            <a:r>
              <a:rPr lang="en-GB" sz="1400">
                <a:solidFill>
                  <a:srgbClr val="7F7F7F"/>
                </a:solidFill>
              </a:rPr>
              <a:t>, </a:t>
            </a:r>
            <a:r>
              <a:rPr lang="en-GB" sz="1400">
                <a:solidFill>
                  <a:srgbClr val="7F7F7F"/>
                </a:solidFill>
              </a:rPr>
              <a:t>intenzivní</a:t>
            </a:r>
            <a:r>
              <a:rPr lang="en-GB" sz="1400">
                <a:solidFill>
                  <a:srgbClr val="7F7F7F"/>
                </a:solidFill>
              </a:rPr>
              <a:t> </a:t>
            </a:r>
            <a:r>
              <a:rPr lang="en-GB" sz="1400">
                <a:solidFill>
                  <a:srgbClr val="7F7F7F"/>
                </a:solidFill>
              </a:rPr>
              <a:t>srážky</a:t>
            </a:r>
            <a:r>
              <a:rPr lang="en-GB" sz="1400">
                <a:solidFill>
                  <a:srgbClr val="7F7F7F"/>
                </a:solidFill>
              </a:rPr>
              <a:t> a </a:t>
            </a:r>
            <a:r>
              <a:rPr lang="en-GB" sz="1400">
                <a:solidFill>
                  <a:srgbClr val="7F7F7F"/>
                </a:solidFill>
              </a:rPr>
              <a:t>větrné</a:t>
            </a:r>
            <a:r>
              <a:rPr lang="en-GB" sz="1400">
                <a:solidFill>
                  <a:srgbClr val="7F7F7F"/>
                </a:solidFill>
              </a:rPr>
              <a:t> </a:t>
            </a:r>
            <a:r>
              <a:rPr lang="en-GB" sz="1400">
                <a:solidFill>
                  <a:srgbClr val="7F7F7F"/>
                </a:solidFill>
              </a:rPr>
              <a:t>bouře</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Cíle</a:t>
            </a:r>
            <a:r>
              <a:rPr lang="en-GB" sz="1400">
                <a:solidFill>
                  <a:srgbClr val="7F7F7F"/>
                </a:solidFill>
              </a:rPr>
              <a:t>: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Posílit</a:t>
            </a:r>
            <a:r>
              <a:rPr lang="en-GB" sz="1000">
                <a:solidFill>
                  <a:srgbClr val="7F7F7F"/>
                </a:solidFill>
              </a:rPr>
              <a:t> </a:t>
            </a:r>
            <a:r>
              <a:rPr lang="en-GB" sz="1000">
                <a:solidFill>
                  <a:srgbClr val="7F7F7F"/>
                </a:solidFill>
              </a:rPr>
              <a:t>přírodní</a:t>
            </a:r>
            <a:r>
              <a:rPr lang="en-GB" sz="1000">
                <a:solidFill>
                  <a:srgbClr val="7F7F7F"/>
                </a:solidFill>
              </a:rPr>
              <a:t> </a:t>
            </a:r>
            <a:r>
              <a:rPr lang="en-GB" sz="1000">
                <a:solidFill>
                  <a:srgbClr val="7F7F7F"/>
                </a:solidFill>
              </a:rPr>
              <a:t>prostředí</a:t>
            </a:r>
            <a:r>
              <a:rPr lang="en-GB" sz="1000">
                <a:solidFill>
                  <a:srgbClr val="7F7F7F"/>
                </a:solidFill>
              </a:rPr>
              <a:t> a </a:t>
            </a:r>
            <a:r>
              <a:rPr lang="en-GB" sz="1000">
                <a:solidFill>
                  <a:srgbClr val="7F7F7F"/>
                </a:solidFill>
              </a:rPr>
              <a:t>zelené</a:t>
            </a:r>
            <a:r>
              <a:rPr lang="en-GB" sz="1000">
                <a:solidFill>
                  <a:srgbClr val="7F7F7F"/>
                </a:solidFill>
              </a:rPr>
              <a:t> </a:t>
            </a:r>
            <a:r>
              <a:rPr lang="en-GB" sz="1000">
                <a:solidFill>
                  <a:srgbClr val="7F7F7F"/>
                </a:solidFill>
              </a:rPr>
              <a:t>plochy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Navrhovat</a:t>
            </a:r>
            <a:r>
              <a:rPr lang="en-GB" sz="1000">
                <a:solidFill>
                  <a:srgbClr val="7F7F7F"/>
                </a:solidFill>
              </a:rPr>
              <a:t> a </a:t>
            </a:r>
            <a:r>
              <a:rPr lang="en-GB" sz="1000">
                <a:solidFill>
                  <a:srgbClr val="7F7F7F"/>
                </a:solidFill>
              </a:rPr>
              <a:t>stavět</a:t>
            </a:r>
            <a:r>
              <a:rPr lang="en-GB" sz="1000">
                <a:solidFill>
                  <a:srgbClr val="7F7F7F"/>
                </a:solidFill>
              </a:rPr>
              <a:t> </a:t>
            </a:r>
            <a:r>
              <a:rPr lang="en-GB" sz="1000">
                <a:solidFill>
                  <a:srgbClr val="7F7F7F"/>
                </a:solidFill>
              </a:rPr>
              <a:t>budovy</a:t>
            </a:r>
            <a:r>
              <a:rPr lang="en-GB" sz="1000">
                <a:solidFill>
                  <a:srgbClr val="7F7F7F"/>
                </a:solidFill>
              </a:rPr>
              <a:t> </a:t>
            </a:r>
            <a:r>
              <a:rPr lang="en-GB" sz="1000">
                <a:solidFill>
                  <a:srgbClr val="7F7F7F"/>
                </a:solidFill>
              </a:rPr>
              <a:t>i</a:t>
            </a:r>
            <a:r>
              <a:rPr lang="en-GB" sz="1000">
                <a:solidFill>
                  <a:srgbClr val="7F7F7F"/>
                </a:solidFill>
              </a:rPr>
              <a:t> </a:t>
            </a:r>
            <a:r>
              <a:rPr lang="en-GB" sz="1000">
                <a:solidFill>
                  <a:srgbClr val="7F7F7F"/>
                </a:solidFill>
              </a:rPr>
              <a:t>městské</a:t>
            </a:r>
            <a:r>
              <a:rPr lang="en-GB" sz="1000">
                <a:solidFill>
                  <a:srgbClr val="7F7F7F"/>
                </a:solidFill>
              </a:rPr>
              <a:t> </a:t>
            </a:r>
            <a:r>
              <a:rPr lang="en-GB" sz="1000">
                <a:solidFill>
                  <a:srgbClr val="7F7F7F"/>
                </a:solidFill>
              </a:rPr>
              <a:t>prostory</a:t>
            </a:r>
            <a:r>
              <a:rPr lang="en-GB" sz="1000">
                <a:solidFill>
                  <a:srgbClr val="7F7F7F"/>
                </a:solidFill>
              </a:rPr>
              <a:t> s </a:t>
            </a:r>
            <a:r>
              <a:rPr lang="en-GB" sz="1000">
                <a:solidFill>
                  <a:srgbClr val="7F7F7F"/>
                </a:solidFill>
              </a:rPr>
              <a:t>ohledem</a:t>
            </a:r>
            <a:r>
              <a:rPr lang="en-GB" sz="1000">
                <a:solidFill>
                  <a:srgbClr val="7F7F7F"/>
                </a:solidFill>
              </a:rPr>
              <a:t> </a:t>
            </a:r>
            <a:r>
              <a:rPr lang="en-GB" sz="1000">
                <a:solidFill>
                  <a:srgbClr val="7F7F7F"/>
                </a:solidFill>
              </a:rPr>
              <a:t>na</a:t>
            </a:r>
            <a:r>
              <a:rPr lang="en-GB" sz="1000">
                <a:solidFill>
                  <a:srgbClr val="7F7F7F"/>
                </a:solidFill>
              </a:rPr>
              <a:t> </a:t>
            </a:r>
            <a:r>
              <a:rPr lang="en-GB" sz="1000">
                <a:solidFill>
                  <a:srgbClr val="7F7F7F"/>
                </a:solidFill>
              </a:rPr>
              <a:t>budoucí</a:t>
            </a:r>
            <a:r>
              <a:rPr lang="en-GB" sz="1000">
                <a:solidFill>
                  <a:srgbClr val="7F7F7F"/>
                </a:solidFill>
              </a:rPr>
              <a:t> </a:t>
            </a:r>
            <a:r>
              <a:rPr lang="en-GB" sz="1000">
                <a:solidFill>
                  <a:srgbClr val="7F7F7F"/>
                </a:solidFill>
              </a:rPr>
              <a:t>dopady</a:t>
            </a:r>
            <a:r>
              <a:rPr lang="en-GB" sz="1000">
                <a:solidFill>
                  <a:srgbClr val="7F7F7F"/>
                </a:solidFill>
              </a:rPr>
              <a:t> </a:t>
            </a:r>
            <a:r>
              <a:rPr lang="en-GB" sz="1000">
                <a:solidFill>
                  <a:srgbClr val="7F7F7F"/>
                </a:solidFill>
              </a:rPr>
              <a:t>změny</a:t>
            </a:r>
            <a:r>
              <a:rPr lang="en-GB" sz="1000">
                <a:solidFill>
                  <a:srgbClr val="7F7F7F"/>
                </a:solidFill>
              </a:rPr>
              <a:t> </a:t>
            </a:r>
            <a:r>
              <a:rPr lang="en-GB" sz="1000">
                <a:solidFill>
                  <a:srgbClr val="7F7F7F"/>
                </a:solidFill>
              </a:rPr>
              <a:t>klimatu</a:t>
            </a:r>
            <a:r>
              <a:rPr lang="en-GB" sz="10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 </a:t>
            </a:r>
            <a:r>
              <a:rPr lang="en-GB" sz="1000">
                <a:solidFill>
                  <a:srgbClr val="7F7F7F"/>
                </a:solidFill>
              </a:rPr>
              <a:t>Posílit</a:t>
            </a:r>
            <a:r>
              <a:rPr lang="en-GB" sz="1000">
                <a:solidFill>
                  <a:srgbClr val="7F7F7F"/>
                </a:solidFill>
              </a:rPr>
              <a:t> </a:t>
            </a:r>
            <a:r>
              <a:rPr lang="en-GB" sz="1000">
                <a:solidFill>
                  <a:srgbClr val="7F7F7F"/>
                </a:solidFill>
              </a:rPr>
              <a:t>odolnost</a:t>
            </a:r>
            <a:r>
              <a:rPr lang="en-GB" sz="1000">
                <a:solidFill>
                  <a:srgbClr val="7F7F7F"/>
                </a:solidFill>
              </a:rPr>
              <a:t> </a:t>
            </a:r>
            <a:r>
              <a:rPr lang="en-GB" sz="1000">
                <a:solidFill>
                  <a:srgbClr val="7F7F7F"/>
                </a:solidFill>
              </a:rPr>
              <a:t>komunit</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Ochrana</a:t>
            </a:r>
            <a:r>
              <a:rPr lang="en-GB" sz="1000">
                <a:solidFill>
                  <a:srgbClr val="7F7F7F"/>
                </a:solidFill>
              </a:rPr>
              <a:t> a </a:t>
            </a:r>
            <a:r>
              <a:rPr lang="en-GB" sz="1000">
                <a:solidFill>
                  <a:srgbClr val="7F7F7F"/>
                </a:solidFill>
              </a:rPr>
              <a:t>rozvoj</a:t>
            </a:r>
            <a:r>
              <a:rPr lang="en-GB" sz="1000">
                <a:solidFill>
                  <a:srgbClr val="7F7F7F"/>
                </a:solidFill>
              </a:rPr>
              <a:t> </a:t>
            </a:r>
            <a:r>
              <a:rPr lang="en-GB" sz="1000">
                <a:solidFill>
                  <a:srgbClr val="7F7F7F"/>
                </a:solidFill>
              </a:rPr>
              <a:t>ekonomiky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Dále</a:t>
            </a:r>
            <a:r>
              <a:rPr lang="en-GB" sz="1000">
                <a:solidFill>
                  <a:srgbClr val="7F7F7F"/>
                </a:solidFill>
              </a:rPr>
              <a:t> </a:t>
            </a:r>
            <a:r>
              <a:rPr lang="en-GB" sz="1000">
                <a:solidFill>
                  <a:srgbClr val="7F7F7F"/>
                </a:solidFill>
              </a:rPr>
              <a:t>rozvíjet</a:t>
            </a:r>
            <a:r>
              <a:rPr lang="en-GB" sz="1000">
                <a:solidFill>
                  <a:srgbClr val="7F7F7F"/>
                </a:solidFill>
              </a:rPr>
              <a:t> </a:t>
            </a:r>
            <a:r>
              <a:rPr lang="en-GB" sz="1000">
                <a:solidFill>
                  <a:srgbClr val="7F7F7F"/>
                </a:solidFill>
              </a:rPr>
              <a:t>schopnosti</a:t>
            </a:r>
            <a:r>
              <a:rPr lang="en-GB" sz="1000">
                <a:solidFill>
                  <a:srgbClr val="7F7F7F"/>
                </a:solidFill>
              </a:rPr>
              <a:t> a </a:t>
            </a:r>
            <a:r>
              <a:rPr lang="en-GB" sz="1000">
                <a:solidFill>
                  <a:srgbClr val="7F7F7F"/>
                </a:solidFill>
              </a:rPr>
              <a:t>odborné</a:t>
            </a:r>
            <a:r>
              <a:rPr lang="en-GB" sz="1000">
                <a:solidFill>
                  <a:srgbClr val="7F7F7F"/>
                </a:solidFill>
              </a:rPr>
              <a:t> </a:t>
            </a:r>
            <a:r>
              <a:rPr lang="en-GB" sz="1000">
                <a:solidFill>
                  <a:srgbClr val="7F7F7F"/>
                </a:solidFill>
              </a:rPr>
              <a:t>znalosti</a:t>
            </a:r>
            <a:r>
              <a:rPr lang="en-GB" sz="1000">
                <a:solidFill>
                  <a:srgbClr val="7F7F7F"/>
                </a:solidFill>
              </a:rPr>
              <a:t> pro </a:t>
            </a:r>
            <a:r>
              <a:rPr lang="en-GB" sz="1000">
                <a:solidFill>
                  <a:srgbClr val="7F7F7F"/>
                </a:solidFill>
              </a:rPr>
              <a:t>adaptaci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Opatření</a:t>
            </a:r>
            <a:r>
              <a:rPr lang="en-GB" sz="1400">
                <a:solidFill>
                  <a:srgbClr val="7F7F7F"/>
                </a:solidFill>
              </a:rPr>
              <a:t>: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Zvyšování</a:t>
            </a:r>
            <a:r>
              <a:rPr lang="en-GB" sz="1000">
                <a:solidFill>
                  <a:srgbClr val="7F7F7F"/>
                </a:solidFill>
              </a:rPr>
              <a:t> </a:t>
            </a:r>
            <a:r>
              <a:rPr lang="en-GB" sz="1000">
                <a:solidFill>
                  <a:srgbClr val="7F7F7F"/>
                </a:solidFill>
              </a:rPr>
              <a:t>množství</a:t>
            </a:r>
            <a:r>
              <a:rPr lang="en-GB" sz="1000">
                <a:solidFill>
                  <a:srgbClr val="7F7F7F"/>
                </a:solidFill>
              </a:rPr>
              <a:t> a </a:t>
            </a:r>
            <a:r>
              <a:rPr lang="en-GB" sz="1000">
                <a:solidFill>
                  <a:srgbClr val="7F7F7F"/>
                </a:solidFill>
              </a:rPr>
              <a:t>kvality</a:t>
            </a:r>
            <a:r>
              <a:rPr lang="en-GB" sz="1000">
                <a:solidFill>
                  <a:srgbClr val="7F7F7F"/>
                </a:solidFill>
              </a:rPr>
              <a:t> </a:t>
            </a:r>
            <a:r>
              <a:rPr lang="en-GB" sz="1000">
                <a:solidFill>
                  <a:srgbClr val="7F7F7F"/>
                </a:solidFill>
              </a:rPr>
              <a:t>zelené</a:t>
            </a:r>
            <a:r>
              <a:rPr lang="en-GB" sz="1000">
                <a:solidFill>
                  <a:srgbClr val="7F7F7F"/>
                </a:solidFill>
              </a:rPr>
              <a:t> </a:t>
            </a:r>
            <a:r>
              <a:rPr lang="en-GB" sz="1000">
                <a:solidFill>
                  <a:srgbClr val="7F7F7F"/>
                </a:solidFill>
              </a:rPr>
              <a:t>infrastruktury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Rozšiřování</a:t>
            </a:r>
            <a:r>
              <a:rPr lang="en-GB" sz="1000">
                <a:solidFill>
                  <a:srgbClr val="7F7F7F"/>
                </a:solidFill>
              </a:rPr>
              <a:t> </a:t>
            </a:r>
            <a:r>
              <a:rPr lang="en-GB" sz="1000">
                <a:solidFill>
                  <a:srgbClr val="7F7F7F"/>
                </a:solidFill>
              </a:rPr>
              <a:t>možností</a:t>
            </a:r>
            <a:r>
              <a:rPr lang="en-GB" sz="1000">
                <a:solidFill>
                  <a:srgbClr val="7F7F7F"/>
                </a:solidFill>
              </a:rPr>
              <a:t> </a:t>
            </a:r>
            <a:r>
              <a:rPr lang="en-GB" sz="1000">
                <a:solidFill>
                  <a:srgbClr val="7F7F7F"/>
                </a:solidFill>
              </a:rPr>
              <a:t>alternativního</a:t>
            </a:r>
            <a:r>
              <a:rPr lang="en-GB" sz="1000">
                <a:solidFill>
                  <a:srgbClr val="7F7F7F"/>
                </a:solidFill>
              </a:rPr>
              <a:t> </a:t>
            </a:r>
            <a:r>
              <a:rPr lang="en-GB" sz="1000">
                <a:solidFill>
                  <a:srgbClr val="7F7F7F"/>
                </a:solidFill>
              </a:rPr>
              <a:t>zásobování</a:t>
            </a:r>
            <a:r>
              <a:rPr lang="en-GB" sz="1000">
                <a:solidFill>
                  <a:srgbClr val="7F7F7F"/>
                </a:solidFill>
              </a:rPr>
              <a:t> vodou</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Stavby</a:t>
            </a:r>
            <a:r>
              <a:rPr lang="en-GB" sz="1000">
                <a:solidFill>
                  <a:srgbClr val="7F7F7F"/>
                </a:solidFill>
              </a:rPr>
              <a:t> </a:t>
            </a:r>
            <a:r>
              <a:rPr lang="en-GB" sz="1000">
                <a:solidFill>
                  <a:srgbClr val="7F7F7F"/>
                </a:solidFill>
              </a:rPr>
              <a:t>zvyšující</a:t>
            </a:r>
            <a:r>
              <a:rPr lang="en-GB" sz="1000">
                <a:solidFill>
                  <a:srgbClr val="7F7F7F"/>
                </a:solidFill>
              </a:rPr>
              <a:t> </a:t>
            </a:r>
            <a:r>
              <a:rPr lang="en-GB" sz="1000">
                <a:solidFill>
                  <a:srgbClr val="7F7F7F"/>
                </a:solidFill>
              </a:rPr>
              <a:t>tepelný</a:t>
            </a:r>
            <a:r>
              <a:rPr lang="en-GB" sz="1000">
                <a:solidFill>
                  <a:srgbClr val="7F7F7F"/>
                </a:solidFill>
              </a:rPr>
              <a:t> </a:t>
            </a:r>
            <a:r>
              <a:rPr lang="en-GB" sz="1000">
                <a:solidFill>
                  <a:srgbClr val="7F7F7F"/>
                </a:solidFill>
              </a:rPr>
              <a:t>komfort</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2112158" name="Google Shape;424;g37f43429657_0_2672"/>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Podívejte se na další příklady dobré praxe: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https://climate-adapt.eea.europa.eu/en/knowledge/tools/case-study-explorer</a:t>
            </a:r>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981494394" name="Google Shape;425;g37f43429657_0_2672"/>
          <p:cNvPicPr/>
          <p:nvPr/>
        </p:nvPicPr>
        <p:blipFill rotWithShape="1">
          <a:blip r:embed="rId3">
            <a:alphaModFix/>
          </a:blip>
          <a:stretch/>
        </p:blipFill>
        <p:spPr bwMode="auto">
          <a:xfrm>
            <a:off x="1435351" y="1172869"/>
            <a:ext cx="6273295" cy="3737633"/>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598791" name="Google Shape;432;g37f43429657_0_2771"/>
          <p:cNvSpPr txBox="1">
            <a:spLocks noGrp="1"/>
          </p:cNvSpPr>
          <p:nvPr>
            <p:ph type="title"/>
          </p:nvPr>
        </p:nvSpPr>
        <p:spPr bwMode="auto">
          <a:xfrm>
            <a:off x="613295" y="457152"/>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FINANČNÍ POBÍDKY</a:t>
            </a:r>
            <a:endParaRPr>
              <a:solidFill>
                <a:srgbClr val="70AD47"/>
              </a:solidFill>
            </a:endParaRPr>
          </a:p>
        </p:txBody>
      </p:sp>
      <p:sp>
        <p:nvSpPr>
          <p:cNvPr id="1729593526" name="Google Shape;433;g37f43429657_0_2771"/>
          <p:cNvSpPr txBox="1">
            <a:spLocks noGrp="1"/>
          </p:cNvSpPr>
          <p:nvPr>
            <p:ph type="body" idx="1"/>
          </p:nvPr>
        </p:nvSpPr>
        <p:spPr bwMode="auto">
          <a:xfrm>
            <a:off x="632600" y="2650920"/>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Veřejné</a:t>
            </a:r>
            <a:r>
              <a:rPr lang="en-GB" sz="1400">
                <a:solidFill>
                  <a:srgbClr val="7F7F7F"/>
                </a:solidFill>
              </a:rPr>
              <a:t> </a:t>
            </a:r>
            <a:r>
              <a:rPr lang="en-GB" sz="1400">
                <a:solidFill>
                  <a:srgbClr val="7F7F7F"/>
                </a:solidFill>
              </a:rPr>
              <a:t>či</a:t>
            </a:r>
            <a:r>
              <a:rPr lang="en-GB" sz="1400">
                <a:solidFill>
                  <a:srgbClr val="7F7F7F"/>
                </a:solidFill>
              </a:rPr>
              <a:t> </a:t>
            </a:r>
            <a:r>
              <a:rPr lang="en-GB" sz="1400">
                <a:solidFill>
                  <a:srgbClr val="7F7F7F"/>
                </a:solidFill>
              </a:rPr>
              <a:t>soukromé</a:t>
            </a:r>
            <a:r>
              <a:rPr lang="en-GB" sz="1400">
                <a:solidFill>
                  <a:srgbClr val="7F7F7F"/>
                </a:solidFill>
              </a:rPr>
              <a:t> </a:t>
            </a:r>
            <a:r>
              <a:rPr lang="en-GB" sz="1400">
                <a:solidFill>
                  <a:srgbClr val="7F7F7F"/>
                </a:solidFill>
              </a:rPr>
              <a:t>finanční</a:t>
            </a:r>
            <a:r>
              <a:rPr lang="en-GB" sz="1400">
                <a:solidFill>
                  <a:srgbClr val="7F7F7F"/>
                </a:solidFill>
              </a:rPr>
              <a:t> </a:t>
            </a:r>
            <a:r>
              <a:rPr lang="en-GB" sz="1400">
                <a:solidFill>
                  <a:srgbClr val="7F7F7F"/>
                </a:solidFill>
              </a:rPr>
              <a:t>nástroje</a:t>
            </a:r>
            <a:r>
              <a:rPr lang="en-GB" sz="1400">
                <a:solidFill>
                  <a:srgbClr val="7F7F7F"/>
                </a:solidFill>
              </a:rPr>
              <a:t>, </a:t>
            </a:r>
            <a:r>
              <a:rPr lang="en-GB" sz="1400">
                <a:solidFill>
                  <a:srgbClr val="7F7F7F"/>
                </a:solidFill>
              </a:rPr>
              <a:t>jejichž</a:t>
            </a:r>
            <a:r>
              <a:rPr lang="en-GB" sz="1400">
                <a:solidFill>
                  <a:srgbClr val="7F7F7F"/>
                </a:solidFill>
              </a:rPr>
              <a:t> </a:t>
            </a:r>
            <a:r>
              <a:rPr lang="en-GB" sz="1400">
                <a:solidFill>
                  <a:srgbClr val="7F7F7F"/>
                </a:solidFill>
              </a:rPr>
              <a:t>cílem</a:t>
            </a:r>
            <a:r>
              <a:rPr lang="en-GB" sz="1400">
                <a:solidFill>
                  <a:srgbClr val="7F7F7F"/>
                </a:solidFill>
              </a:rPr>
              <a:t> je </a:t>
            </a:r>
            <a:r>
              <a:rPr lang="en-GB" sz="1400">
                <a:solidFill>
                  <a:srgbClr val="7F7F7F"/>
                </a:solidFill>
              </a:rPr>
              <a:t>motivovat</a:t>
            </a:r>
            <a:r>
              <a:rPr lang="en-GB" sz="1400">
                <a:solidFill>
                  <a:srgbClr val="7F7F7F"/>
                </a:solidFill>
              </a:rPr>
              <a:t> </a:t>
            </a:r>
            <a:r>
              <a:rPr lang="en-GB" sz="1400">
                <a:solidFill>
                  <a:srgbClr val="7F7F7F"/>
                </a:solidFill>
              </a:rPr>
              <a:t>jednotlivce</a:t>
            </a:r>
            <a:r>
              <a:rPr lang="en-GB" sz="1400">
                <a:solidFill>
                  <a:srgbClr val="7F7F7F"/>
                </a:solidFill>
              </a:rPr>
              <a:t>, </a:t>
            </a:r>
            <a:r>
              <a:rPr lang="en-GB" sz="1400">
                <a:solidFill>
                  <a:srgbClr val="7F7F7F"/>
                </a:solidFill>
              </a:rPr>
              <a:t>podniky</a:t>
            </a:r>
            <a:r>
              <a:rPr lang="en-GB" sz="1400">
                <a:solidFill>
                  <a:srgbClr val="7F7F7F"/>
                </a:solidFill>
              </a:rPr>
              <a:t> </a:t>
            </a:r>
            <a:r>
              <a:rPr lang="en-GB" sz="1400">
                <a:solidFill>
                  <a:srgbClr val="7F7F7F"/>
                </a:solidFill>
              </a:rPr>
              <a:t>i</a:t>
            </a:r>
            <a:r>
              <a:rPr lang="en-GB" sz="1400">
                <a:solidFill>
                  <a:srgbClr val="7F7F7F"/>
                </a:solidFill>
              </a:rPr>
              <a:t> </a:t>
            </a:r>
            <a:r>
              <a:rPr lang="en-GB" sz="1400">
                <a:solidFill>
                  <a:srgbClr val="7F7F7F"/>
                </a:solidFill>
              </a:rPr>
              <a:t>vlády</a:t>
            </a:r>
            <a:r>
              <a:rPr lang="en-GB" sz="1400">
                <a:solidFill>
                  <a:srgbClr val="7F7F7F"/>
                </a:solidFill>
              </a:rPr>
              <a:t> k </a:t>
            </a:r>
            <a:r>
              <a:rPr lang="en-GB" sz="1400">
                <a:solidFill>
                  <a:srgbClr val="7F7F7F"/>
                </a:solidFill>
              </a:rPr>
              <a:t>investicím</a:t>
            </a:r>
            <a:r>
              <a:rPr lang="en-GB" sz="1400">
                <a:solidFill>
                  <a:srgbClr val="7F7F7F"/>
                </a:solidFill>
              </a:rPr>
              <a:t> do </a:t>
            </a:r>
            <a:r>
              <a:rPr lang="en-GB" sz="1400">
                <a:solidFill>
                  <a:srgbClr val="7F7F7F"/>
                </a:solidFill>
              </a:rPr>
              <a:t>klimatické</a:t>
            </a:r>
            <a:r>
              <a:rPr lang="en-GB" sz="1400">
                <a:solidFill>
                  <a:srgbClr val="7F7F7F"/>
                </a:solidFill>
              </a:rPr>
              <a:t> </a:t>
            </a:r>
            <a:r>
              <a:rPr lang="en-GB" sz="1400">
                <a:solidFill>
                  <a:srgbClr val="7F7F7F"/>
                </a:solidFill>
              </a:rPr>
              <a:t>adaptace</a:t>
            </a:r>
            <a:r>
              <a:rPr lang="en-GB" sz="1400">
                <a:solidFill>
                  <a:srgbClr val="7F7F7F"/>
                </a:solidFill>
              </a:rPr>
              <a:t>, </a:t>
            </a:r>
            <a:r>
              <a:rPr lang="en-GB" sz="1400">
                <a:solidFill>
                  <a:srgbClr val="7F7F7F"/>
                </a:solidFill>
              </a:rPr>
              <a:t>odolnosti</a:t>
            </a:r>
            <a:r>
              <a:rPr lang="en-GB" sz="1400">
                <a:solidFill>
                  <a:srgbClr val="7F7F7F"/>
                </a:solidFill>
              </a:rPr>
              <a:t> a </a:t>
            </a:r>
            <a:r>
              <a:rPr lang="en-GB" sz="1400">
                <a:solidFill>
                  <a:srgbClr val="7F7F7F"/>
                </a:solidFill>
              </a:rPr>
              <a:t>udržitelnosti</a:t>
            </a:r>
            <a:endParaRPr lang="en-US"/>
          </a:p>
          <a:p>
            <a:pPr marL="285750" indent="-285750">
              <a:lnSpc>
                <a:spcPct val="105000"/>
              </a:lnSpc>
              <a:spcBef>
                <a:spcPts val="900"/>
              </a:spcBef>
              <a:buClr>
                <a:srgbClr val="000000"/>
              </a:buClr>
              <a:buSzPts val="1100"/>
              <a:defRPr/>
            </a:pPr>
            <a:r>
              <a:rPr lang="en-GB" sz="1400">
                <a:solidFill>
                  <a:srgbClr val="7F7F7F"/>
                </a:solidFill>
              </a:rPr>
              <a:t>Překlenout</a:t>
            </a:r>
            <a:r>
              <a:rPr lang="en-GB" sz="1400">
                <a:solidFill>
                  <a:srgbClr val="7F7F7F"/>
                </a:solidFill>
              </a:rPr>
              <a:t> </a:t>
            </a:r>
            <a:r>
              <a:rPr lang="en-GB" sz="1400">
                <a:solidFill>
                  <a:srgbClr val="7F7F7F"/>
                </a:solidFill>
              </a:rPr>
              <a:t>mezeru</a:t>
            </a:r>
            <a:r>
              <a:rPr lang="en-GB" sz="1400">
                <a:solidFill>
                  <a:srgbClr val="7F7F7F"/>
                </a:solidFill>
              </a:rPr>
              <a:t> </a:t>
            </a:r>
            <a:r>
              <a:rPr lang="en-GB" sz="1400">
                <a:solidFill>
                  <a:srgbClr val="7F7F7F"/>
                </a:solidFill>
              </a:rPr>
              <a:t>ve</a:t>
            </a:r>
            <a:r>
              <a:rPr lang="en-GB" sz="1400">
                <a:solidFill>
                  <a:srgbClr val="7F7F7F"/>
                </a:solidFill>
              </a:rPr>
              <a:t> </a:t>
            </a:r>
            <a:r>
              <a:rPr lang="en-GB" sz="1400">
                <a:solidFill>
                  <a:srgbClr val="7F7F7F"/>
                </a:solidFill>
              </a:rPr>
              <a:t>financování</a:t>
            </a:r>
            <a:r>
              <a:rPr lang="en-GB" sz="1400">
                <a:solidFill>
                  <a:srgbClr val="7F7F7F"/>
                </a:solidFill>
              </a:rPr>
              <a:t> </a:t>
            </a:r>
            <a:r>
              <a:rPr lang="en-GB" sz="1400">
                <a:solidFill>
                  <a:srgbClr val="7F7F7F"/>
                </a:solidFill>
              </a:rPr>
              <a:t>kapitálově</a:t>
            </a:r>
            <a:r>
              <a:rPr lang="en-GB" sz="1400">
                <a:solidFill>
                  <a:srgbClr val="7F7F7F"/>
                </a:solidFill>
              </a:rPr>
              <a:t> </a:t>
            </a:r>
            <a:r>
              <a:rPr lang="en-GB" sz="1400">
                <a:solidFill>
                  <a:srgbClr val="7F7F7F"/>
                </a:solidFill>
              </a:rPr>
              <a:t>náročných</a:t>
            </a:r>
            <a:r>
              <a:rPr lang="en-GB" sz="1400">
                <a:solidFill>
                  <a:srgbClr val="7F7F7F"/>
                </a:solidFill>
              </a:rPr>
              <a:t> </a:t>
            </a:r>
            <a:r>
              <a:rPr lang="en-GB" sz="1400">
                <a:solidFill>
                  <a:srgbClr val="7F7F7F"/>
                </a:solidFill>
              </a:rPr>
              <a:t>investic</a:t>
            </a:r>
            <a:r>
              <a:rPr lang="en-GB" sz="1400">
                <a:solidFill>
                  <a:srgbClr val="7F7F7F"/>
                </a:solidFill>
              </a:rPr>
              <a:t>.</a:t>
            </a:r>
            <a:endParaRPr/>
          </a:p>
          <a:p>
            <a:pPr marL="285750" indent="-285750">
              <a:lnSpc>
                <a:spcPct val="105000"/>
              </a:lnSpc>
              <a:spcBef>
                <a:spcPts val="900"/>
              </a:spcBef>
              <a:buClr>
                <a:srgbClr val="000000"/>
              </a:buClr>
              <a:buSzPts val="1100"/>
              <a:defRPr/>
            </a:pPr>
            <a:r>
              <a:rPr lang="en-GB" sz="1400">
                <a:solidFill>
                  <a:srgbClr val="7F7F7F"/>
                </a:solidFill>
              </a:rPr>
              <a:t>Zatraktivnit</a:t>
            </a:r>
            <a:r>
              <a:rPr lang="en-GB" sz="1400">
                <a:solidFill>
                  <a:srgbClr val="7F7F7F"/>
                </a:solidFill>
              </a:rPr>
              <a:t> </a:t>
            </a:r>
            <a:r>
              <a:rPr lang="en-GB" sz="1400">
                <a:solidFill>
                  <a:srgbClr val="7F7F7F"/>
                </a:solidFill>
              </a:rPr>
              <a:t>klimaticky</a:t>
            </a:r>
            <a:r>
              <a:rPr lang="en-GB" sz="1400">
                <a:solidFill>
                  <a:srgbClr val="7F7F7F"/>
                </a:solidFill>
              </a:rPr>
              <a:t> </a:t>
            </a:r>
            <a:r>
              <a:rPr lang="en-GB" sz="1400">
                <a:solidFill>
                  <a:srgbClr val="7F7F7F"/>
                </a:solidFill>
              </a:rPr>
              <a:t>odolná</a:t>
            </a:r>
            <a:r>
              <a:rPr lang="en-GB" sz="1400">
                <a:solidFill>
                  <a:srgbClr val="7F7F7F"/>
                </a:solidFill>
              </a:rPr>
              <a:t> </a:t>
            </a:r>
            <a:r>
              <a:rPr lang="en-GB" sz="1400">
                <a:solidFill>
                  <a:srgbClr val="7F7F7F"/>
                </a:solidFill>
              </a:rPr>
              <a:t>řešení</a:t>
            </a:r>
            <a:r>
              <a:rPr lang="en-GB" sz="1400">
                <a:solidFill>
                  <a:srgbClr val="7F7F7F"/>
                </a:solidFill>
              </a:rPr>
              <a:t>/</a:t>
            </a:r>
            <a:r>
              <a:rPr lang="en-GB" sz="1400">
                <a:solidFill>
                  <a:srgbClr val="7F7F7F"/>
                </a:solidFill>
              </a:rPr>
              <a:t>rozhodnutí</a:t>
            </a:r>
            <a:endParaRPr lang="en-GB"/>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Typy</a:t>
            </a:r>
            <a:r>
              <a:rPr lang="en-GB" sz="1400">
                <a:solidFill>
                  <a:srgbClr val="7F7F7F"/>
                </a:solidFill>
              </a:rPr>
              <a:t>: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Dotace</a:t>
            </a:r>
            <a:r>
              <a:rPr lang="en-GB" sz="1200">
                <a:solidFill>
                  <a:srgbClr val="7F7F7F"/>
                </a:solidFill>
              </a:rPr>
              <a:t> a </a:t>
            </a:r>
            <a:r>
              <a:rPr lang="en-GB" sz="1200">
                <a:solidFill>
                  <a:srgbClr val="7F7F7F"/>
                </a:solidFill>
              </a:rPr>
              <a:t>příspěvky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Daňové</a:t>
            </a:r>
            <a:r>
              <a:rPr lang="en-GB" sz="1200">
                <a:solidFill>
                  <a:srgbClr val="7F7F7F"/>
                </a:solidFill>
              </a:rPr>
              <a:t> </a:t>
            </a:r>
            <a:r>
              <a:rPr lang="en-GB" sz="1200">
                <a:solidFill>
                  <a:srgbClr val="7F7F7F"/>
                </a:solidFill>
              </a:rPr>
              <a:t>úlevy</a:t>
            </a:r>
            <a:r>
              <a:rPr lang="en-GB" sz="1200">
                <a:solidFill>
                  <a:srgbClr val="7F7F7F"/>
                </a:solidFill>
              </a:rPr>
              <a:t> a </a:t>
            </a:r>
            <a:r>
              <a:rPr lang="en-GB" sz="1200">
                <a:solidFill>
                  <a:srgbClr val="7F7F7F"/>
                </a:solidFill>
              </a:rPr>
              <a:t>odpočty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Půjčky</a:t>
            </a:r>
            <a:r>
              <a:rPr lang="en-GB" sz="1200">
                <a:solidFill>
                  <a:srgbClr val="7F7F7F"/>
                </a:solidFill>
              </a:rPr>
              <a:t> s </a:t>
            </a:r>
            <a:r>
              <a:rPr lang="en-GB" sz="1200">
                <a:solidFill>
                  <a:srgbClr val="7F7F7F"/>
                </a:solidFill>
              </a:rPr>
              <a:t>nízkým</a:t>
            </a:r>
            <a:r>
              <a:rPr lang="en-GB" sz="1200">
                <a:solidFill>
                  <a:srgbClr val="7F7F7F"/>
                </a:solidFill>
              </a:rPr>
              <a:t> </a:t>
            </a:r>
            <a:r>
              <a:rPr lang="en-GB" sz="1200">
                <a:solidFill>
                  <a:srgbClr val="7F7F7F"/>
                </a:solidFill>
              </a:rPr>
              <a:t>úrokem</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Slevy</a:t>
            </a:r>
            <a:r>
              <a:rPr lang="en-GB" sz="1200">
                <a:solidFill>
                  <a:srgbClr val="7F7F7F"/>
                </a:solidFill>
              </a:rPr>
              <a:t> </a:t>
            </a:r>
            <a:r>
              <a:rPr lang="en-GB" sz="1200">
                <a:solidFill>
                  <a:srgbClr val="7F7F7F"/>
                </a:solidFill>
              </a:rPr>
              <a:t>na</a:t>
            </a:r>
            <a:r>
              <a:rPr lang="en-GB" sz="1200">
                <a:solidFill>
                  <a:srgbClr val="7F7F7F"/>
                </a:solidFill>
              </a:rPr>
              <a:t> </a:t>
            </a:r>
            <a:r>
              <a:rPr lang="en-GB" sz="1200">
                <a:solidFill>
                  <a:srgbClr val="7F7F7F"/>
                </a:solidFill>
              </a:rPr>
              <a:t>pojištění</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Veřejně-soukromá</a:t>
            </a:r>
            <a:r>
              <a:rPr lang="en-GB" sz="1200">
                <a:solidFill>
                  <a:srgbClr val="7F7F7F"/>
                </a:solidFill>
              </a:rPr>
              <a:t> </a:t>
            </a:r>
            <a:r>
              <a:rPr lang="en-GB" sz="1200">
                <a:solidFill>
                  <a:srgbClr val="7F7F7F"/>
                </a:solidFill>
              </a:rPr>
              <a:t>partnerství</a:t>
            </a:r>
            <a:endParaRPr/>
          </a:p>
          <a:p>
            <a:pPr marL="742950" lvl="1" indent="-285750">
              <a:lnSpc>
                <a:spcPct val="105000"/>
              </a:lnSpc>
              <a:spcBef>
                <a:spcPts val="900"/>
              </a:spcBef>
              <a:buClr>
                <a:schemeClr val="dk1"/>
              </a:buClr>
              <a:buSzPts val="1100"/>
              <a:defRPr/>
            </a:pPr>
            <a:r>
              <a:rPr lang="en-GB" sz="1200">
                <a:solidFill>
                  <a:srgbClr val="7F7F7F"/>
                </a:solidFill>
              </a:rPr>
              <a:t>Zelené</a:t>
            </a:r>
            <a:r>
              <a:rPr lang="en-GB" sz="1200">
                <a:solidFill>
                  <a:srgbClr val="7F7F7F"/>
                </a:solidFill>
              </a:rPr>
              <a:t> </a:t>
            </a:r>
            <a:r>
              <a:rPr lang="en-GB" sz="1200">
                <a:solidFill>
                  <a:srgbClr val="7F7F7F"/>
                </a:solidFill>
              </a:rPr>
              <a:t>dluhopisy</a:t>
            </a:r>
            <a:r>
              <a:rPr lang="en-GB" sz="1200">
                <a:solidFill>
                  <a:srgbClr val="7F7F7F"/>
                </a:solidFill>
              </a:rPr>
              <a:t> / </a:t>
            </a:r>
            <a:r>
              <a:rPr lang="en-GB" sz="1200">
                <a:solidFill>
                  <a:srgbClr val="7F7F7F"/>
                </a:solidFill>
              </a:rPr>
              <a:t>klimatické</a:t>
            </a:r>
            <a:r>
              <a:rPr lang="en-GB" sz="1200">
                <a:solidFill>
                  <a:srgbClr val="7F7F7F"/>
                </a:solidFill>
              </a:rPr>
              <a:t> </a:t>
            </a:r>
            <a:r>
              <a:rPr lang="en-GB" sz="1200">
                <a:solidFill>
                  <a:srgbClr val="7F7F7F"/>
                </a:solidFill>
              </a:rPr>
              <a:t>dluhopisy</a:t>
            </a:r>
            <a:endParaRPr/>
          </a:p>
          <a:p>
            <a:pPr marL="742950" lvl="1" indent="-285750" algn="l" rtl="0">
              <a:lnSpc>
                <a:spcPct val="105000"/>
              </a:lnSpc>
              <a:spcBef>
                <a:spcPts val="900"/>
              </a:spcBef>
              <a:spcAft>
                <a:spcPts val="0"/>
              </a:spcAft>
              <a:buClr>
                <a:schemeClr val="dk1"/>
              </a:buClr>
              <a:buSzPts val="1100"/>
              <a:buChar char="•"/>
              <a:defRPr/>
            </a:pPr>
            <a:r>
              <a:rPr lang="cs-CZ" sz="1200">
                <a:solidFill>
                  <a:srgbClr val="7F7F7F"/>
                </a:solidFill>
              </a:rPr>
              <a:t>Tržní nástroje</a:t>
            </a:r>
            <a:endParaRPr/>
          </a:p>
        </p:txBody>
      </p:sp>
      <p:pic>
        <p:nvPicPr>
          <p:cNvPr id="44160013" name="Google Shape;434;g37f43429657_0_2771"/>
          <p:cNvPicPr/>
          <p:nvPr/>
        </p:nvPicPr>
        <p:blipFill rotWithShape="1">
          <a:blip r:embed="rId3">
            <a:alphaModFix/>
          </a:blip>
          <a:stretch/>
        </p:blipFill>
        <p:spPr bwMode="auto">
          <a:xfrm>
            <a:off x="5136729" y="2649274"/>
            <a:ext cx="3546274" cy="1893422"/>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_rels/theme3.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3.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customXml/_rels/item1.xml.rels><?xml version="1.0" encoding="UTF-8" standalone="yes"?><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3C5717FB35FD3408FC973FAD27DF30A" ma:contentTypeVersion="14" ma:contentTypeDescription="Vytvoří nový dokument" ma:contentTypeScope="" ma:versionID="c2a36568b5ac5f00a10fd9c6256ab4a8">
  <xsd:schema xmlns:xsd="http://www.w3.org/2001/XMLSchema" xmlns:xs="http://www.w3.org/2001/XMLSchema" xmlns:p="http://schemas.microsoft.com/office/2006/metadata/properties" xmlns:ns2="d3b63abe-a700-4914-8878-a8a488c562b0" xmlns:ns3="ce60cd6d-3977-486f-a814-132bf722bbce" targetNamespace="http://schemas.microsoft.com/office/2006/metadata/properties" ma:root="true" ma:fieldsID="e0725038332f900d7d414276a9ed63f0" ns2:_="" ns3:_="">
    <xsd:import namespace="d3b63abe-a700-4914-8878-a8a488c562b0"/>
    <xsd:import namespace="ce60cd6d-3977-486f-a814-132bf722bb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b63abe-a700-4914-8878-a8a488c562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ů" ma:readOnly="false" ma:fieldId="{5cf76f15-5ced-4ddc-b409-7134ff3c332f}" ma:taxonomyMulti="true" ma:sspId="66d2233e-f51f-4a80-9a78-f59575beef9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60cd6d-3977-486f-a814-132bf722bb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bc9af8a-041b-4d93-8ece-c11d50eda82d}" ma:internalName="TaxCatchAll" ma:showField="CatchAllData" ma:web="ce60cd6d-3977-486f-a814-132bf722bb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This value indicates the number of saves or revisions. The application is responsible for updating this value after each revision.</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3b63abe-a700-4914-8878-a8a488c562b0">
      <Terms xmlns="http://schemas.microsoft.com/office/infopath/2007/PartnerControls"/>
    </lcf76f155ced4ddcb4097134ff3c332f>
    <TaxCatchAll xmlns="ce60cd6d-3977-486f-a814-132bf722bbce" xsi:nil="true"/>
  </documentManagement>
</p:properties>
</file>

<file path=customXml/itemProps1.xml><?xml version="1.0" encoding="utf-8"?>
<ds:datastoreItem xmlns:ds="http://schemas.openxmlformats.org/officeDocument/2006/customXml" ds:itemID="{DDFF9166-E00A-4393-A0D2-5FF37336727E}">
  <ds:schemaRefs>
    <ds:schemaRef ds:uri="http://schemas.microsoft.com/sharepoint/v3/contenttype/forms"/>
  </ds:schemaRefs>
</ds:datastoreItem>
</file>

<file path=customXml/itemProps2.xml><?xml version="1.0" encoding="utf-8"?>
<ds:datastoreItem xmlns:ds="http://schemas.openxmlformats.org/officeDocument/2006/customXml" ds:itemID="{3C3520E4-B292-423A-9C9A-39857A4038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b63abe-a700-4914-8878-a8a488c562b0"/>
    <ds:schemaRef ds:uri="ce60cd6d-3977-486f-a814-132bf722bbce"/>
    <ds:schemaRef ds:uri="http://schemas.microsoft.com/office/2006/documentManagement/types"/>
    <ds:schemaRef ds:uri="http://schemas.microsoft.com/office/infopath/2007/PartnerControls"/>
    <ds:schemaRef ds:uri="http://schemas.openxmlformats.org/package/2006/metadata/core-properties"/>
    <ds:schemaRef ds:uri="http://www.w3.org/2001/XMLSchema-instance"/>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62FD90-C773-4CDE-BECA-FC4C3C9EAB01}">
  <ds:schemaRefs>
    <ds:schemaRef ds:uri="http://schemas.microsoft.com/office/2006/metadata/properties"/>
    <ds:schemaRef ds:uri="ce60cd6d-3977-486f-a814-132bf722bbce"/>
    <ds:schemaRef ds:uri="http://purl.org/dc/terms/"/>
    <ds:schemaRef ds:uri="http://schemas.microsoft.com/office/2006/documentManagement/types"/>
    <ds:schemaRef ds:uri="http://www.w3.org/XML/1998/namespace"/>
    <ds:schemaRef ds:uri="http://purl.org/dc/elements/1.1/"/>
    <ds:schemaRef ds:uri="http://schemas.openxmlformats.org/package/2006/metadata/core-properties"/>
    <ds:schemaRef ds:uri="http://schemas.microsoft.com/office/infopath/2007/PartnerControls"/>
    <ds:schemaRef ds:uri="d3b63abe-a700-4914-8878-a8a488c562b0"/>
    <ds:schemaRef ds:uri="http://purl.org/dc/dcmitype/"/>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30</Slides>
  <Notes>30</Notes>
  <HiddenSlides>0</HiddenSlides>
  <MMClips>2</MMClips>
  <ScaleCrop>0</ScaleCrop>
  <HeadingPairs>
    <vt:vector size="4" baseType="variant">
      <vt:variant>
        <vt:lpstr>Theme</vt:lpstr>
      </vt:variant>
      <vt:variant>
        <vt:i4>2</vt:i4>
      </vt:variant>
      <vt:variant>
        <vt:lpstr>Slide Titles</vt:lpstr>
      </vt:variant>
      <vt:variant>
        <vt:i4>30</vt:i4>
      </vt:variant>
    </vt:vector>
  </HeadingPairs>
  <TitlesOfParts>
    <vt:vector size="32" baseType="lpstr">
      <vt:lpstr>Theme 1</vt:lpstr>
      <vt:lpstr>Theme 2</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Licia Felicioni</cp:lastModifiedBy>
  <cp:revision>174</cp:revision>
  <dcterms:created xsi:type="dcterms:W3CDTF">2025-03-18T17:43:02Z</dcterms:created>
  <dcterms:modified xsi:type="dcterms:W3CDTF">2025-11-13T08:35:30Z</dcterms:modified>
</cp:coreProperties>
</file>