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1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notesSlides/notesSlide2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notesSlides/notesSlide19.xml" ContentType="application/vnd.openxmlformats-officedocument.presentationml.notesSlide+xml"/>
  <Override PartName="/customXml/itemProps3.xml" ContentType="application/vnd.openxmlformats-officedocument.customXmlProperties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docProps/custom.xml" ContentType="application/vnd.openxmlformats-officedocument.custom-properties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7.xml" ContentType="application/vnd.openxmlformats-officedocument.presentationml.slide+xml"/>
  <Override PartName="/ppt/slides/slide18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 strictFirstAndLastChars="0">
  <p:sldMasterIdLst>
    <p:sldMasterId id="2147483648" r:id="rId4"/>
  </p:sldMasterIdLst>
  <p:notesMasterIdLst>
    <p:notesMasterId r:id="rId3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F4C9B91-D0BA-4DC9-8B72-F8A4A5B9BA5A}">
  <a:tblStyle styleId="{2F4C9B91-D0BA-4DC9-8B72-F8A4A5B9BA5A}" styleName="Table_0">
    <a:wholeTbl>
      <a:tcTxStyle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4" d="100"/>
          <a:sy n="84" d="100"/>
        </p:scale>
        <p:origin x="1426" y="72"/>
      </p:cViewPr>
      <p:guideLst>
        <p:guide pos="5480"/>
        <p:guide pos="2880"/>
        <p:guide pos="363"/>
        <p:guide pos="3220"/>
        <p:guide pos="90"/>
        <p:guide pos="735" orient="horz"/>
        <p:guide pos="3094" orient="horz"/>
        <p:guide pos="2867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 /><Relationship Id="rId36" Type="http://schemas.openxmlformats.org/officeDocument/2006/relationships/tableStyles" Target="tableStyles.xml" /><Relationship Id="rId37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6415535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4382405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79381210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842684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212144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3000646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3322643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336191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44057027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7905408F-F575-AB38-C7F9-DCFD911D9E42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4716619" name="Google Shape;122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7955514" name="Google Shape;123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28179200" name="Google Shape;124;p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7921F5E8-DCE0-0E75-B2BF-8F31B486B1AB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1578105" name="Google Shape;137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332850" name="Google Shape;138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10463831" name="Google Shape;139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35AEE680-20A2-4026-C48E-2F873357294D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0981247" name="Google Shape;194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0535697" name="Google Shape;195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8847083" name="Google Shape;196;p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C13B4D22-AAD4-A731-CE16-60A4E5137C3C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7516937" name="Google Shape;217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1106446" name="Google Shape;218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91230208" name="Google Shape;219;p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595CAFEB-6C0A-7837-9FD3-88049AE612EE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1683158" name="Google Shape;23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2313424" name="Google Shape;24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9281741" name="Google Shape;241;p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A3F4B28F-574F-0115-BB18-243F08CD7C38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2587746" name="Google Shape;262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4148560" name="Google Shape;263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78790000" name="Google Shape;264;p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6E1803D8-FE96-E1F1-EE79-52012F7ADAA5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1308515" name="Google Shape;285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639869" name="Google Shape;286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04119518" name="Google Shape;287;p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E8BCE7C9-4D01-4E2D-C9F2-3A3F53114CC6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2009624" name="Google Shape;308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982921" name="Google Shape;309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70954632" name="Google Shape;310;p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4AFFDDCF-A600-5B6E-4AD7-17DA7F014CDB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1837217" name="Google Shape;332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0966888" name="Google Shape;333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75110268" name="Google Shape;334;p1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8D883882-DBF6-D179-BE55-AD516A5A4B4C}" type="slidenum">
              <a:rPr lang="en-GB"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0186911" name="Google Shape;342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7599693" name="Google Shape;343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r>
              <a:rPr lang="cs-CZ"/>
              <a:t>Součástí akčního plánu je základní emisní inventura a posouzení rizik zranitelnosti. Cílem je </a:t>
            </a:r>
            <a:r>
              <a:rPr lang="cs-CZ" sz="1000"/>
              <a:t>m</a:t>
            </a:r>
            <a:r>
              <a:rPr lang="en-GB" sz="1000"/>
              <a:t>inimálně</a:t>
            </a:r>
            <a:r>
              <a:rPr lang="en-GB" sz="1000">
                <a:latin typeface="Trebuchet MS"/>
                <a:ea typeface="Trebuchet MS"/>
                <a:cs typeface="Trebuchet MS"/>
              </a:rPr>
              <a:t> 40% </a:t>
            </a:r>
            <a:r>
              <a:rPr lang="en-GB" sz="1000">
                <a:latin typeface="Trebuchet MS"/>
                <a:ea typeface="Trebuchet MS"/>
                <a:cs typeface="Trebuchet MS"/>
              </a:rPr>
              <a:t>snížení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emisí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CO₂ do </a:t>
            </a:r>
            <a:r>
              <a:rPr lang="en-GB" sz="1000">
                <a:latin typeface="Trebuchet MS"/>
                <a:ea typeface="Trebuchet MS"/>
                <a:cs typeface="Trebuchet MS"/>
              </a:rPr>
              <a:t>roku</a:t>
            </a:r>
            <a:r>
              <a:rPr lang="en-GB" sz="1000">
                <a:latin typeface="Trebuchet MS"/>
                <a:ea typeface="Trebuchet MS"/>
                <a:cs typeface="Trebuchet MS"/>
              </a:rPr>
              <a:t> 2030,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zvýšení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energetické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účinnosti</a:t>
            </a:r>
            <a:r>
              <a:rPr lang="en-GB" sz="10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>
                <a:latin typeface="Trebuchet MS"/>
                <a:ea typeface="Trebuchet MS"/>
                <a:cs typeface="Trebuchet MS"/>
              </a:rPr>
              <a:t>využívání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obnovitelných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zdrojů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energie</a:t>
            </a:r>
            <a:r>
              <a:rPr lang="cs-CZ" sz="1000">
                <a:latin typeface="Trebuchet MS"/>
                <a:ea typeface="Trebuchet MS"/>
                <a:cs typeface="Trebuchet MS"/>
              </a:rPr>
              <a:t>. </a:t>
            </a:r>
            <a:r>
              <a:rPr lang="cs-CZ" sz="1000">
                <a:latin typeface="Trebuchet MS"/>
                <a:ea typeface="Trebuchet MS"/>
                <a:cs typeface="Trebuchet MS"/>
              </a:rPr>
              <a:t>Zároven</a:t>
            </a:r>
            <a:r>
              <a:rPr lang="cs-CZ" sz="1000">
                <a:latin typeface="Trebuchet MS"/>
                <a:ea typeface="Trebuchet MS"/>
                <a:cs typeface="Trebuchet MS"/>
              </a:rPr>
              <a:t> je třeba definovat k</a:t>
            </a:r>
            <a:r>
              <a:rPr lang="en-GB" sz="1000"/>
              <a:t>onkrétní</a:t>
            </a:r>
            <a:r>
              <a:rPr lang="en-GB" sz="1000"/>
              <a:t> </a:t>
            </a:r>
            <a:r>
              <a:rPr lang="en-GB" sz="1000"/>
              <a:t>adaptační</a:t>
            </a:r>
            <a:r>
              <a:rPr lang="en-GB" sz="1000"/>
              <a:t> </a:t>
            </a:r>
            <a:r>
              <a:rPr lang="en-GB" sz="1000"/>
              <a:t>opatření</a:t>
            </a:r>
            <a:r>
              <a:rPr lang="en-GB" sz="1000"/>
              <a:t> pro </a:t>
            </a:r>
            <a:r>
              <a:rPr lang="en-GB" sz="1000"/>
              <a:t>posílení</a:t>
            </a:r>
            <a:r>
              <a:rPr lang="en-GB" sz="1000"/>
              <a:t> </a:t>
            </a:r>
            <a:r>
              <a:rPr lang="en-GB" sz="1000"/>
              <a:t>místní</a:t>
            </a:r>
            <a:r>
              <a:rPr lang="en-GB" sz="1000"/>
              <a:t> </a:t>
            </a:r>
            <a:r>
              <a:rPr lang="en-GB" sz="1000"/>
              <a:t>odolnosti</a:t>
            </a:r>
            <a:r>
              <a:rPr lang="en-GB" sz="1000"/>
              <a:t> </a:t>
            </a:r>
            <a:r>
              <a:rPr lang="en-GB" sz="1000"/>
              <a:t>vůči</a:t>
            </a:r>
            <a:r>
              <a:rPr lang="en-GB" sz="1000"/>
              <a:t> </a:t>
            </a:r>
            <a:r>
              <a:rPr lang="en-GB" sz="1000"/>
              <a:t>klimatu</a:t>
            </a:r>
            <a:endParaRPr lang="en-GB" sz="10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000" b="1"/>
              <a:t>Důležité je i a</a:t>
            </a:r>
            <a:r>
              <a:rPr lang="en-GB" sz="1000"/>
              <a:t>ktivní</a:t>
            </a:r>
            <a:r>
              <a:rPr lang="en-GB" sz="1000"/>
              <a:t> </a:t>
            </a:r>
            <a:r>
              <a:rPr lang="en-GB" sz="1000"/>
              <a:t>účast</a:t>
            </a:r>
            <a:r>
              <a:rPr lang="en-GB" sz="1000"/>
              <a:t> </a:t>
            </a:r>
            <a:r>
              <a:rPr lang="en-GB" sz="1000"/>
              <a:t>místních</a:t>
            </a:r>
            <a:r>
              <a:rPr lang="en-GB" sz="1000"/>
              <a:t> </a:t>
            </a:r>
            <a:r>
              <a:rPr lang="en-GB" sz="1000"/>
              <a:t>obyvatel</a:t>
            </a:r>
            <a:r>
              <a:rPr lang="en-GB" sz="1000"/>
              <a:t>, </a:t>
            </a:r>
            <a:r>
              <a:rPr lang="en-GB" sz="1000"/>
              <a:t>podniků</a:t>
            </a:r>
            <a:r>
              <a:rPr lang="en-GB" sz="1000"/>
              <a:t> a </a:t>
            </a:r>
            <a:r>
              <a:rPr lang="en-GB" sz="1000"/>
              <a:t>institucí</a:t>
            </a:r>
            <a:r>
              <a:rPr lang="en-GB" sz="1000"/>
              <a:t> </a:t>
            </a:r>
            <a:r>
              <a:rPr lang="en-GB" sz="1000"/>
              <a:t>při</a:t>
            </a:r>
            <a:r>
              <a:rPr lang="en-GB" sz="1000"/>
              <a:t> </a:t>
            </a:r>
            <a:r>
              <a:rPr lang="en-GB" sz="1000"/>
              <a:t>plánování</a:t>
            </a:r>
            <a:r>
              <a:rPr lang="en-GB" sz="1000"/>
              <a:t> a </a:t>
            </a:r>
            <a:r>
              <a:rPr lang="en-GB" sz="1000"/>
              <a:t>realizaci</a:t>
            </a:r>
            <a:r>
              <a:rPr lang="en-GB" sz="1000"/>
              <a:t> </a:t>
            </a:r>
            <a:r>
              <a:rPr lang="en-GB" sz="1000"/>
              <a:t>opatření</a:t>
            </a:r>
            <a:r>
              <a:rPr lang="cs-CZ" sz="1000"/>
              <a:t> a </a:t>
            </a:r>
            <a:r>
              <a:rPr lang="en-GB" sz="1000" b="1"/>
              <a:t>Monitorování</a:t>
            </a:r>
            <a:r>
              <a:rPr lang="en-GB" sz="1000" b="1"/>
              <a:t> a </a:t>
            </a:r>
            <a:r>
              <a:rPr lang="en-GB" sz="1000" b="1"/>
              <a:t>aktualizace</a:t>
            </a:r>
            <a:r>
              <a:rPr lang="cs-CZ" sz="1000" b="1"/>
              <a:t> – tedy </a:t>
            </a:r>
            <a:r>
              <a:rPr lang="en-GB" sz="1000"/>
              <a:t>Pravidelné</a:t>
            </a:r>
            <a:r>
              <a:rPr lang="en-GB" sz="1000"/>
              <a:t> </a:t>
            </a:r>
            <a:r>
              <a:rPr lang="en-GB" sz="1000"/>
              <a:t>zprávy</a:t>
            </a:r>
            <a:r>
              <a:rPr lang="en-GB" sz="1000"/>
              <a:t> a </a:t>
            </a:r>
            <a:r>
              <a:rPr lang="en-GB" sz="1000"/>
              <a:t>revize</a:t>
            </a:r>
            <a:r>
              <a:rPr lang="en-GB" sz="1000"/>
              <a:t> </a:t>
            </a:r>
            <a:r>
              <a:rPr lang="en-GB" sz="1000"/>
              <a:t>plánu</a:t>
            </a:r>
            <a:r>
              <a:rPr lang="en-GB" sz="1000"/>
              <a:t> (</a:t>
            </a:r>
            <a:r>
              <a:rPr lang="en-GB" sz="1000"/>
              <a:t>obvykle</a:t>
            </a:r>
            <a:r>
              <a:rPr lang="en-GB" sz="1000"/>
              <a:t> </a:t>
            </a:r>
            <a:r>
              <a:rPr lang="en-GB" sz="1000"/>
              <a:t>každé</a:t>
            </a:r>
            <a:r>
              <a:rPr lang="en-GB" sz="1000"/>
              <a:t> 2 </a:t>
            </a:r>
            <a:r>
              <a:rPr lang="en-GB" sz="1000"/>
              <a:t>roky</a:t>
            </a:r>
            <a:r>
              <a:rPr lang="en-GB" sz="1000"/>
              <a:t>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65782924" name="Google Shape;344;p1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5037956" name="Google Shape;351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3681451" name="Google Shape;352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lang="cs-CZ" b="0"/>
              <a:t>Existuje několik přístupů k hodnocení odolnosti budov. </a:t>
            </a:r>
            <a:r>
              <a:rPr lang="cs-CZ" b="0"/>
              <a:t>Bat</a:t>
            </a:r>
            <a:r>
              <a:rPr lang="cs-CZ" b="0"/>
              <a:t>-ADAPT je webový nástroj vyvinutý </a:t>
            </a:r>
            <a:r>
              <a:rPr lang="cs-CZ" b="0"/>
              <a:t>vyvinutý</a:t>
            </a:r>
            <a:r>
              <a:rPr lang="cs-CZ" b="0"/>
              <a:t> ve Francii pro hodnocení zranitelnosti budov a jejich adaptačního potenciálu na klimatické změny.</a:t>
            </a:r>
            <a:endParaRPr/>
          </a:p>
          <a:p>
            <a:pPr>
              <a:defRPr/>
            </a:pPr>
            <a:r>
              <a:rPr lang="cs-CZ" b="0"/>
              <a:t>Hodnotí expozici vůči 7 klimatickým rizikům, citlivost stavebních prvků (střecha, izolace, HVAC) a adaptační kapacitu (chování uživatelů, údržba).</a:t>
            </a:r>
            <a:endParaRPr/>
          </a:p>
          <a:p>
            <a:pPr>
              <a:defRPr/>
            </a:pPr>
            <a:r>
              <a:rPr lang="cs-CZ" b="0"/>
              <a:t>Výstupem je skóre odolnosti budovy a seznam praktických adaptačních opatření. Nástroj se používá zejména v urbanistickém plánování a udržitelné výstavbě a od roku 2023 klade větší důraz na hodnocení odolnosti a implementovatelných opatření.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b="0"/>
          </a:p>
        </p:txBody>
      </p:sp>
      <p:sp>
        <p:nvSpPr>
          <p:cNvPr id="374975259" name="Google Shape;353;p1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910963" name="Google Shape;360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942884" name="Google Shape;361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lang="cs-CZ" b="0"/>
              <a:t>Building</a:t>
            </a:r>
            <a:r>
              <a:rPr lang="cs-CZ" b="0"/>
              <a:t> </a:t>
            </a:r>
            <a:r>
              <a:rPr lang="cs-CZ" b="0"/>
              <a:t>Resilience</a:t>
            </a:r>
            <a:r>
              <a:rPr lang="cs-CZ" b="0"/>
              <a:t> Index je online platforma pro hodnocení a certifikaci odolnosti budov vůči klimatickým změnám. Nástroj integruje lokálně specifická klimatická data a zaměřuje se jak na fyzickou odolnost infrastruktury, tak na provozní odolnost (např různé plány pro mimořádné situace).</a:t>
            </a:r>
            <a:endParaRPr/>
          </a:p>
          <a:p>
            <a:pPr>
              <a:defRPr/>
            </a:pPr>
            <a:r>
              <a:rPr lang="cs-CZ" b="0"/>
              <a:t>Umožňuje sebehodnocení i ověření třetí stranou, podporuje ekologickou certifikaci budov a splňuje požadavky investorů. BRI je globálně použitelný, zejména v zemích zranitelných vůči klimatu, například v Asii, Africe a Jižní Americe.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b="0"/>
          </a:p>
        </p:txBody>
      </p:sp>
      <p:sp>
        <p:nvSpPr>
          <p:cNvPr id="292347305" name="Google Shape;362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6128218" name="Google Shape;369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5130578" name="Google Shape;370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/>
              <a:t>Existují různé nástroje pro hodnocení klimatických hrozeb, jedná </a:t>
            </a:r>
            <a:r>
              <a:rPr lang="en-GB" sz="1000">
                <a:latin typeface="Trebuchet MS"/>
                <a:ea typeface="Trebuchet MS"/>
                <a:cs typeface="Trebuchet MS"/>
              </a:rPr>
              <a:t>o </a:t>
            </a:r>
            <a:r>
              <a:rPr lang="en-GB" sz="1000" b="1">
                <a:latin typeface="Trebuchet MS"/>
                <a:ea typeface="Trebuchet MS"/>
                <a:cs typeface="Trebuchet MS"/>
              </a:rPr>
              <a:t>platformy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1">
                <a:latin typeface="Trebuchet MS"/>
                <a:ea typeface="Trebuchet MS"/>
                <a:cs typeface="Trebuchet MS"/>
              </a:rPr>
              <a:t>GIS </a:t>
            </a:r>
            <a:r>
              <a:rPr lang="en-GB" sz="1000" b="1">
                <a:latin typeface="Trebuchet MS"/>
                <a:ea typeface="Trebuchet MS"/>
                <a:cs typeface="Trebuchet MS"/>
              </a:rPr>
              <a:t>aplikace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pomáhají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specifická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povodně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sucha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0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>
                <a:latin typeface="Trebuchet MS"/>
                <a:ea typeface="Trebuchet MS"/>
                <a:cs typeface="Trebuchet MS"/>
              </a:rPr>
              <a:t>vlny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veder</a:t>
            </a:r>
            <a:r>
              <a:rPr lang="en-GB" sz="1000">
                <a:latin typeface="Trebuchet MS"/>
                <a:ea typeface="Trebuchet MS"/>
                <a:cs typeface="Trebuchet MS"/>
              </a:rPr>
              <a:t>. </a:t>
            </a:r>
            <a:r>
              <a:rPr lang="en-GB" sz="1000">
                <a:latin typeface="Trebuchet MS"/>
                <a:ea typeface="Trebuchet MS"/>
                <a:cs typeface="Trebuchet MS"/>
              </a:rPr>
              <a:t>Využívají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mapy</a:t>
            </a:r>
            <a:r>
              <a:rPr lang="en-GB" sz="10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>
                <a:latin typeface="Trebuchet MS"/>
                <a:ea typeface="Trebuchet MS"/>
                <a:cs typeface="Trebuchet MS"/>
              </a:rPr>
              <a:t>satelitní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data k </a:t>
            </a:r>
            <a:r>
              <a:rPr lang="en-GB" sz="1000">
                <a:latin typeface="Trebuchet MS"/>
                <a:ea typeface="Trebuchet MS"/>
                <a:cs typeface="Trebuchet MS"/>
              </a:rPr>
              <a:t>identifikaci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zranitelných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oblastí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>
                <a:latin typeface="Trebuchet MS"/>
                <a:ea typeface="Trebuchet MS"/>
                <a:cs typeface="Trebuchet MS"/>
              </a:rPr>
              <a:t>podporují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opatření</a:t>
            </a:r>
            <a:r>
              <a:rPr lang="cs-CZ" sz="1000">
                <a:latin typeface="Trebuchet MS"/>
                <a:ea typeface="Trebuchet MS"/>
                <a:cs typeface="Trebuchet MS"/>
              </a:rPr>
              <a:t>. </a:t>
            </a:r>
            <a:r>
              <a:rPr lang="pl-PL" sz="1000">
                <a:latin typeface="Trebuchet MS"/>
                <a:ea typeface="Trebuchet MS"/>
                <a:cs typeface="Trebuchet MS"/>
              </a:rPr>
              <a:t>Lze je rozdělit do skupin podle typu rizika, na které se zaměřují.</a:t>
            </a:r>
            <a:endParaRPr lang="pl-PL" sz="1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51537957" name="Google Shape;371;p1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3573266" name="Google Shape;378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9834585" name="Google Shape;379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pl-PL" sz="1000">
                <a:latin typeface="Trebuchet MS"/>
                <a:ea typeface="Trebuchet MS"/>
                <a:cs typeface="Trebuchet MS"/>
              </a:rPr>
              <a:t> V české republice je známý například portál Intersucho</a:t>
            </a:r>
            <a:endParaRPr/>
          </a:p>
        </p:txBody>
      </p:sp>
      <p:sp>
        <p:nvSpPr>
          <p:cNvPr id="88969873" name="Google Shape;380;p1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6625762" name="Google Shape;387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632731" name="Google Shape;388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cs-CZ"/>
              <a:t>Na této platformě lze sledovat např. vývoj sucha nebo kondici vegetace v různém časovém období.</a:t>
            </a:r>
            <a:endParaRPr/>
          </a:p>
        </p:txBody>
      </p:sp>
      <p:sp>
        <p:nvSpPr>
          <p:cNvPr id="1728652829" name="Google Shape;389;p1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0207892" name="Google Shape;396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8995214" name="Google Shape;397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lang="cs-CZ"/>
              <a:t>Analýza klimatických rizik slouží k identifikaci pravděpodobnosti budoucích klimatických hazardů (např. záplavy, vlny veder, sucha) a jejich možných dopadů na města a komunity.</a:t>
            </a:r>
            <a:endParaRPr/>
          </a:p>
          <a:p>
            <a:pPr>
              <a:defRPr/>
            </a:pPr>
            <a:r>
              <a:rPr lang="cs-CZ"/>
              <a:t>Je to klíčový krok pro stanovení priorit adaptačních opatření a investic – pomáhá určit, kde a jaké zdroje nasadit pro co nejefektivnější ochranu.</a:t>
            </a:r>
            <a:endParaRPr/>
          </a:p>
          <a:p>
            <a:pPr>
              <a:defRPr/>
            </a:pPr>
            <a:r>
              <a:rPr lang="cs-CZ"/>
              <a:t>Před samotným posuzováním rizik by měly obce či hodnotitelé vyjasnit své cíle, zapojit všechny relevantní stakeholdery (např. místní úřady, obyvatelé, odborníci) a určit, jaká data a zdroje budou pro analýzu dostupná.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25179318" name="Google Shape;398;p1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9669701" name="Google Shape;405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3341527" name="Google Shape;406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cs-CZ" b="0"/>
              <a:t>Analýza klimatických rizik by měla zahrnovat několik klíčových součástí. Je důležité nejprve zohlednit demografický, socio-ekonomický a environmentální kontext obce, aby bylo možné správně porozumět potenciálním dopadům a stanovit priority. Dále je vhodné zohlednit předchozí klimatické události a součástí analýzy jsou také trendy a scénáře změn klimatu, včetně pravděpodobnosti, frekvence a dopadů jednotlivých rizik. Výstupem by měla být mapa klimatických rizik a zranitelnosti, která identifikuje, kde a jak klimatické hazardy mohou ovlivnit města, infrastrukturu a majetek. Na základě kombinace expozice, citlivosti, vzájemných vazeb a zranitelnosti pak dochází k identifikaci prioritních rizik, což umožňuje efektivně cílit adaptační opatření.</a:t>
            </a:r>
            <a:endParaRPr b="0"/>
          </a:p>
        </p:txBody>
      </p:sp>
      <p:sp>
        <p:nvSpPr>
          <p:cNvPr id="1813473939" name="Google Shape;407;p1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8820730" name="Google Shape;414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419965" name="Google Shape;415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cs-CZ"/>
              <a:t>Analýza klimatických rizik definuj pár stěžejních pojmů: </a:t>
            </a:r>
            <a:r>
              <a:rPr lang="en-GB" sz="1000">
                <a:highlight>
                  <a:srgbClr val="9ACA3C"/>
                </a:highlight>
              </a:rPr>
              <a:t>HAZARD </a:t>
            </a:r>
            <a:r>
              <a:rPr lang="cs-CZ" sz="1000">
                <a:highlight>
                  <a:srgbClr val="9ACA3C"/>
                </a:highlight>
              </a:rPr>
              <a:t>je </a:t>
            </a:r>
            <a:r>
              <a:rPr lang="en-GB" sz="1000"/>
              <a:t>Potenciálně</a:t>
            </a:r>
            <a:r>
              <a:rPr lang="en-GB" sz="1000"/>
              <a:t> </a:t>
            </a:r>
            <a:r>
              <a:rPr lang="en-GB" sz="1000"/>
              <a:t>škodlivá</a:t>
            </a:r>
            <a:r>
              <a:rPr lang="en-GB" sz="1000"/>
              <a:t> </a:t>
            </a:r>
            <a:r>
              <a:rPr lang="en-GB" sz="1000"/>
              <a:t>fyzikální</a:t>
            </a:r>
            <a:r>
              <a:rPr lang="en-GB" sz="1000"/>
              <a:t> </a:t>
            </a:r>
            <a:r>
              <a:rPr lang="en-GB" sz="1000"/>
              <a:t>událost</a:t>
            </a:r>
            <a:r>
              <a:rPr lang="en-GB" sz="1000"/>
              <a:t> </a:t>
            </a:r>
            <a:r>
              <a:rPr lang="en-GB" sz="1000"/>
              <a:t>nebo</a:t>
            </a:r>
            <a:r>
              <a:rPr lang="en-GB" sz="1000"/>
              <a:t> trend (</a:t>
            </a:r>
            <a:r>
              <a:rPr lang="en-GB" sz="1000"/>
              <a:t>např</a:t>
            </a:r>
            <a:r>
              <a:rPr lang="en-GB" sz="1000"/>
              <a:t>. </a:t>
            </a:r>
            <a:r>
              <a:rPr lang="en-GB" sz="1000"/>
              <a:t>vlna</a:t>
            </a:r>
            <a:r>
              <a:rPr lang="en-GB" sz="1000"/>
              <a:t> </a:t>
            </a:r>
            <a:r>
              <a:rPr lang="en-GB" sz="1000"/>
              <a:t>veder</a:t>
            </a:r>
            <a:r>
              <a:rPr lang="en-GB" sz="1000"/>
              <a:t>), </a:t>
            </a:r>
            <a:r>
              <a:rPr lang="cs-CZ" sz="1000"/>
              <a:t>která je</a:t>
            </a:r>
            <a:r>
              <a:rPr lang="en-GB" sz="1000"/>
              <a:t>vyvolaná</a:t>
            </a:r>
            <a:r>
              <a:rPr lang="en-GB" sz="1000"/>
              <a:t> </a:t>
            </a:r>
            <a:r>
              <a:rPr lang="en-GB" sz="1000"/>
              <a:t>nebo</a:t>
            </a:r>
            <a:r>
              <a:rPr lang="en-GB" sz="1000"/>
              <a:t> </a:t>
            </a:r>
            <a:r>
              <a:rPr lang="en-GB" sz="1000"/>
              <a:t>zesílená</a:t>
            </a:r>
            <a:r>
              <a:rPr lang="en-GB" sz="1000"/>
              <a:t> </a:t>
            </a:r>
            <a:r>
              <a:rPr lang="en-GB" sz="1000"/>
              <a:t>změnou</a:t>
            </a:r>
            <a:r>
              <a:rPr lang="en-GB" sz="1000"/>
              <a:t> </a:t>
            </a:r>
            <a:r>
              <a:rPr lang="en-GB" sz="1000"/>
              <a:t>klimatu</a:t>
            </a:r>
            <a:r>
              <a:rPr lang="en-GB" sz="1000"/>
              <a:t>.</a:t>
            </a:r>
            <a:endParaRPr lang="en-GB" sz="1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0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ZRANITELNOST</a:t>
            </a:r>
            <a:r>
              <a:rPr lang="cs-CZ" sz="10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 představuje </a:t>
            </a:r>
            <a:r>
              <a:rPr lang="en-GB" sz="1000"/>
              <a:t>Tendenc</a:t>
            </a:r>
            <a:r>
              <a:rPr lang="cs-CZ" sz="1000"/>
              <a:t>i</a:t>
            </a:r>
            <a:r>
              <a:rPr lang="en-GB" sz="1000"/>
              <a:t> </a:t>
            </a:r>
            <a:r>
              <a:rPr lang="en-GB" sz="1000"/>
              <a:t>být</a:t>
            </a:r>
            <a:r>
              <a:rPr lang="en-GB" sz="1000"/>
              <a:t> </a:t>
            </a:r>
            <a:r>
              <a:rPr lang="en-GB" sz="1000"/>
              <a:t>negativně</a:t>
            </a:r>
            <a:r>
              <a:rPr lang="en-GB" sz="1000"/>
              <a:t> </a:t>
            </a:r>
            <a:r>
              <a:rPr lang="en-GB" sz="1000"/>
              <a:t>ovlivněn</a:t>
            </a:r>
            <a:r>
              <a:rPr lang="en-GB" sz="1000"/>
              <a:t> </a:t>
            </a:r>
            <a:r>
              <a:rPr lang="en-GB" sz="1000"/>
              <a:t>klimatickými</a:t>
            </a:r>
            <a:r>
              <a:rPr lang="en-GB" sz="1000"/>
              <a:t> </a:t>
            </a:r>
            <a:r>
              <a:rPr lang="en-GB" sz="1000"/>
              <a:t>hazardy</a:t>
            </a:r>
            <a:r>
              <a:rPr lang="cs-CZ" sz="1000"/>
              <a:t> a</a:t>
            </a:r>
            <a:r>
              <a:rPr lang="en-GB" sz="1000"/>
              <a:t> </a:t>
            </a:r>
            <a:r>
              <a:rPr lang="en-GB" sz="1000"/>
              <a:t>definovaná</a:t>
            </a:r>
            <a:r>
              <a:rPr lang="en-GB" sz="1000"/>
              <a:t> </a:t>
            </a:r>
            <a:r>
              <a:rPr lang="en-GB" sz="1000"/>
              <a:t>jako</a:t>
            </a:r>
            <a:r>
              <a:rPr lang="en-GB" sz="1000"/>
              <a:t> </a:t>
            </a:r>
            <a:r>
              <a:rPr lang="en-GB" sz="1000"/>
              <a:t>kombinace</a:t>
            </a:r>
            <a:r>
              <a:rPr lang="en-GB" sz="1000"/>
              <a:t> </a:t>
            </a:r>
            <a:r>
              <a:rPr lang="en-GB" sz="1000" b="1"/>
              <a:t>citlivosti</a:t>
            </a:r>
            <a:r>
              <a:rPr lang="en-GB" sz="1000" b="1"/>
              <a:t> </a:t>
            </a:r>
            <a:r>
              <a:rPr lang="en-GB" sz="1000"/>
              <a:t>a </a:t>
            </a:r>
            <a:r>
              <a:rPr lang="en-GB" sz="1000" b="1"/>
              <a:t>adaptační</a:t>
            </a:r>
            <a:r>
              <a:rPr lang="en-GB" sz="1000" b="1"/>
              <a:t> </a:t>
            </a:r>
            <a:r>
              <a:rPr lang="en-GB" sz="1000" b="1"/>
              <a:t>kapacity</a:t>
            </a:r>
            <a:r>
              <a:rPr lang="en-GB" sz="1000"/>
              <a:t>.</a:t>
            </a:r>
            <a:r>
              <a:rPr lang="cs-CZ" sz="1000"/>
              <a:t> </a:t>
            </a:r>
            <a:r>
              <a:rPr lang="en-GB" sz="10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EXPO</a:t>
            </a:r>
            <a:r>
              <a:rPr lang="en-GB" sz="1000">
                <a:highlight>
                  <a:srgbClr val="9ACA3C"/>
                </a:highlight>
              </a:rPr>
              <a:t>ZICE</a:t>
            </a:r>
            <a:r>
              <a:rPr lang="cs-CZ" sz="1000">
                <a:highlight>
                  <a:srgbClr val="9ACA3C"/>
                </a:highlight>
              </a:rPr>
              <a:t> znamená </a:t>
            </a:r>
            <a:r>
              <a:rPr lang="en-GB" sz="1000">
                <a:latin typeface="Trebuchet MS"/>
                <a:ea typeface="Trebuchet MS"/>
                <a:cs typeface="Trebuchet MS"/>
              </a:rPr>
              <a:t>Přítomnost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lidí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budov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ekosystémů</a:t>
            </a:r>
            <a:r>
              <a:rPr lang="en-GB" sz="1000">
                <a:latin typeface="Trebuchet MS"/>
                <a:ea typeface="Trebuchet MS"/>
                <a:cs typeface="Trebuchet MS"/>
              </a:rPr>
              <a:t> v </a:t>
            </a:r>
            <a:r>
              <a:rPr lang="en-GB" sz="1000"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000">
                <a:latin typeface="Trebuchet MS"/>
                <a:ea typeface="Trebuchet MS"/>
                <a:cs typeface="Trebuchet MS"/>
              </a:rPr>
              <a:t> by </a:t>
            </a:r>
            <a:r>
              <a:rPr lang="en-GB" sz="1000">
                <a:latin typeface="Trebuchet MS"/>
                <a:ea typeface="Trebuchet MS"/>
                <a:cs typeface="Trebuchet MS"/>
              </a:rPr>
              <a:t>mohly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být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negativně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ovlivněny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klimatickými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/>
              <a:t>hazardy</a:t>
            </a:r>
            <a:r>
              <a:rPr lang="en-GB" sz="1000"/>
              <a:t>.</a:t>
            </a:r>
            <a:r>
              <a:rPr lang="cs-CZ" sz="1000"/>
              <a:t> </a:t>
            </a:r>
            <a:r>
              <a:rPr lang="en-GB" sz="1000">
                <a:highlight>
                  <a:srgbClr val="9ACA3C"/>
                </a:highlight>
              </a:rPr>
              <a:t>CITLIVOST</a:t>
            </a:r>
            <a:r>
              <a:rPr lang="cs-CZ" sz="1000">
                <a:highlight>
                  <a:srgbClr val="9ACA3C"/>
                </a:highlight>
              </a:rPr>
              <a:t> je v podstatě </a:t>
            </a:r>
            <a:r>
              <a:rPr lang="en-GB" sz="1000"/>
              <a:t>Míra do </a:t>
            </a:r>
            <a:r>
              <a:rPr lang="en-GB" sz="1000"/>
              <a:t>jaké</a:t>
            </a:r>
            <a:r>
              <a:rPr lang="en-GB" sz="1000"/>
              <a:t> je </a:t>
            </a:r>
            <a:r>
              <a:rPr lang="en-GB" sz="1000"/>
              <a:t>budova</a:t>
            </a:r>
            <a:r>
              <a:rPr lang="en-GB" sz="1000"/>
              <a:t> </a:t>
            </a:r>
            <a:r>
              <a:rPr lang="en-GB" sz="1000"/>
              <a:t>nebo</a:t>
            </a:r>
            <a:r>
              <a:rPr lang="en-GB" sz="1000"/>
              <a:t> </a:t>
            </a:r>
            <a:r>
              <a:rPr lang="en-GB" sz="1000"/>
              <a:t>systém</a:t>
            </a:r>
            <a:r>
              <a:rPr lang="en-GB" sz="1000"/>
              <a:t> </a:t>
            </a:r>
            <a:r>
              <a:rPr lang="en-GB" sz="1000"/>
              <a:t>ovlivněn</a:t>
            </a:r>
            <a:r>
              <a:rPr lang="en-GB" sz="1000"/>
              <a:t> </a:t>
            </a:r>
            <a:r>
              <a:rPr lang="en-GB" sz="1000"/>
              <a:t>konkrétním</a:t>
            </a:r>
            <a:r>
              <a:rPr lang="en-GB" sz="1000"/>
              <a:t> </a:t>
            </a:r>
            <a:r>
              <a:rPr lang="en-GB" sz="1000"/>
              <a:t>hazardem</a:t>
            </a:r>
            <a:r>
              <a:rPr lang="en-GB" sz="10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56592885" name="Google Shape;416;p1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320815" name="Google Shape;422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8303245" name="Google Shape;423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0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ADAPT</a:t>
            </a:r>
            <a:r>
              <a:rPr lang="en-GB" sz="1000">
                <a:highlight>
                  <a:srgbClr val="9ACA3C"/>
                </a:highlight>
              </a:rPr>
              <a:t>AČNÍ KAPACITA</a:t>
            </a:r>
            <a:r>
              <a:rPr lang="cs-CZ" sz="1000">
                <a:highlight>
                  <a:srgbClr val="9ACA3C"/>
                </a:highlight>
              </a:rPr>
              <a:t> představuje </a:t>
            </a:r>
            <a:r>
              <a:rPr lang="en-GB" sz="1000"/>
              <a:t>Schopnost</a:t>
            </a:r>
            <a:r>
              <a:rPr lang="en-GB" sz="1000"/>
              <a:t> </a:t>
            </a:r>
            <a:r>
              <a:rPr lang="en-GB" sz="1000"/>
              <a:t>přizpůsobit</a:t>
            </a:r>
            <a:r>
              <a:rPr lang="en-GB" sz="1000"/>
              <a:t> se, </a:t>
            </a:r>
            <a:r>
              <a:rPr lang="en-GB" sz="1000"/>
              <a:t>zvládnout</a:t>
            </a:r>
            <a:r>
              <a:rPr lang="en-GB" sz="1000"/>
              <a:t> </a:t>
            </a:r>
            <a:r>
              <a:rPr lang="en-GB" sz="1000"/>
              <a:t>nebo</a:t>
            </a:r>
            <a:r>
              <a:rPr lang="en-GB" sz="1000"/>
              <a:t> se </a:t>
            </a:r>
            <a:r>
              <a:rPr lang="en-GB" sz="1000"/>
              <a:t>zotavit</a:t>
            </a:r>
            <a:r>
              <a:rPr lang="en-GB" sz="1000"/>
              <a:t> z </a:t>
            </a:r>
            <a:r>
              <a:rPr lang="en-GB" sz="1000"/>
              <a:t>dopadů</a:t>
            </a:r>
            <a:r>
              <a:rPr lang="en-GB" sz="1000"/>
              <a:t> </a:t>
            </a:r>
            <a:r>
              <a:rPr lang="en-GB" sz="1000"/>
              <a:t>klimatu</a:t>
            </a:r>
            <a:r>
              <a:rPr lang="cs-CZ" sz="1000"/>
              <a:t>. </a:t>
            </a:r>
            <a:r>
              <a:rPr lang="en-GB" sz="10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RI</a:t>
            </a:r>
            <a:r>
              <a:rPr lang="en-GB" sz="1000">
                <a:highlight>
                  <a:srgbClr val="9ACA3C"/>
                </a:highlight>
              </a:rPr>
              <a:t>ZIKO</a:t>
            </a:r>
            <a:r>
              <a:rPr lang="cs-CZ" sz="1000">
                <a:highlight>
                  <a:srgbClr val="9ACA3C"/>
                </a:highlight>
              </a:rPr>
              <a:t> zde znamená </a:t>
            </a:r>
            <a:r>
              <a:rPr lang="en-GB" sz="1000"/>
              <a:t>Potenciál</a:t>
            </a:r>
            <a:r>
              <a:rPr lang="en-GB" sz="1000"/>
              <a:t> </a:t>
            </a:r>
            <a:r>
              <a:rPr lang="en-GB" sz="1000"/>
              <a:t>ztráty</a:t>
            </a:r>
            <a:r>
              <a:rPr lang="en-GB" sz="1000"/>
              <a:t> </a:t>
            </a:r>
            <a:r>
              <a:rPr lang="en-GB" sz="1000"/>
              <a:t>nebo</a:t>
            </a:r>
            <a:r>
              <a:rPr lang="en-GB" sz="1000"/>
              <a:t> </a:t>
            </a:r>
            <a:r>
              <a:rPr lang="en-GB" sz="1000"/>
              <a:t>škody</a:t>
            </a:r>
            <a:r>
              <a:rPr lang="en-GB" sz="1000"/>
              <a:t> </a:t>
            </a:r>
            <a:r>
              <a:rPr lang="en-GB" sz="1000"/>
              <a:t>vyplývající</a:t>
            </a:r>
            <a:r>
              <a:rPr lang="en-GB" sz="1000"/>
              <a:t> z </a:t>
            </a:r>
            <a:r>
              <a:rPr lang="en-GB" sz="1000"/>
              <a:t>interakce</a:t>
            </a:r>
            <a:r>
              <a:rPr lang="en-GB" sz="1000"/>
              <a:t> </a:t>
            </a:r>
            <a:r>
              <a:rPr lang="en-GB" sz="1000"/>
              <a:t>hazardu</a:t>
            </a:r>
            <a:r>
              <a:rPr lang="en-GB" sz="1000"/>
              <a:t>, </a:t>
            </a:r>
            <a:r>
              <a:rPr lang="en-GB" sz="1000"/>
              <a:t>expozice</a:t>
            </a:r>
            <a:r>
              <a:rPr lang="en-GB" sz="1000"/>
              <a:t> a </a:t>
            </a:r>
            <a:r>
              <a:rPr lang="en-GB" sz="1000"/>
              <a:t>zranitelnosti</a:t>
            </a:r>
            <a:r>
              <a:rPr lang="en-GB" sz="1000"/>
              <a:t>.</a:t>
            </a:r>
            <a:r>
              <a:rPr lang="cs-CZ" sz="1000"/>
              <a:t> </a:t>
            </a:r>
            <a:r>
              <a:rPr lang="en-GB" sz="1000">
                <a:highlight>
                  <a:srgbClr val="9ACA3C"/>
                </a:highlight>
              </a:rPr>
              <a:t>DOPAD</a:t>
            </a:r>
            <a:r>
              <a:rPr lang="cs-CZ" sz="1000">
                <a:highlight>
                  <a:srgbClr val="9ACA3C"/>
                </a:highlight>
              </a:rPr>
              <a:t> poté popisuje </a:t>
            </a:r>
            <a:r>
              <a:rPr lang="en-GB" sz="1000">
                <a:latin typeface="Trebuchet MS"/>
                <a:ea typeface="Trebuchet MS"/>
                <a:cs typeface="Trebuchet MS"/>
              </a:rPr>
              <a:t>Skutečné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potenciální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důsledky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/>
              <a:t>hazardu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na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majetek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>
                <a:latin typeface="Trebuchet MS"/>
                <a:ea typeface="Trebuchet MS"/>
                <a:cs typeface="Trebuchet MS"/>
              </a:rPr>
              <a:t>ekonomiku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životní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>
                <a:latin typeface="Trebuchet MS"/>
                <a:ea typeface="Trebuchet MS"/>
                <a:cs typeface="Trebuchet MS"/>
              </a:rPr>
              <a:t>.</a:t>
            </a:r>
            <a:r>
              <a:rPr lang="cs-CZ" sz="1000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>
                <a:highlight>
                  <a:srgbClr val="9ACA3C"/>
                </a:highlight>
              </a:rPr>
              <a:t>PRAVDĚPODOBNOST</a:t>
            </a:r>
            <a:r>
              <a:rPr lang="cs-CZ" sz="1000">
                <a:highlight>
                  <a:srgbClr val="9ACA3C"/>
                </a:highlight>
              </a:rPr>
              <a:t> je tedy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že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/>
              <a:t>klimatický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/>
              <a:t>hazard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nebo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dopad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nastane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během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životnosti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000" b="0" i="0" u="none" strike="noStrike" cap="none">
                <a:latin typeface="Trebuchet MS"/>
                <a:ea typeface="Trebuchet MS"/>
                <a:cs typeface="Trebuchet MS"/>
              </a:rPr>
              <a:t>.</a:t>
            </a:r>
            <a:endParaRPr lang="en-GB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19927863" name="Google Shape;424;p2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4486069" name="Google Shape;430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0316737" name="Google Shape;431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cs-CZ"/>
              <a:t>Na úrovni evropské unie existuje mapa hazardů např mapový prohlížeč Urban </a:t>
            </a:r>
            <a:r>
              <a:rPr lang="cs-CZ"/>
              <a:t>adaptation</a:t>
            </a:r>
            <a:r>
              <a:rPr lang="cs-CZ"/>
              <a:t> map </a:t>
            </a:r>
            <a:r>
              <a:rPr lang="cs-CZ"/>
              <a:t>view</a:t>
            </a:r>
            <a:r>
              <a:rPr lang="cs-CZ"/>
              <a:t>, který poskytuje přehled o současných a budoucích klimatických hrozbách pro evropská města, jejich zranitelnosti a adaptační kapacitě. Zahrnuje informace o vysokých teplotách, záplavách, nedostatku vody, lesních požárech atd. ale i o realizovaných adaptačních opatřeních. </a:t>
            </a:r>
            <a:endParaRPr/>
          </a:p>
        </p:txBody>
      </p:sp>
      <p:sp>
        <p:nvSpPr>
          <p:cNvPr id="143176492" name="Google Shape;432;p2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7783947" name="Google Shape;439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6621925" name="Google Shape;440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cs-CZ"/>
              <a:t>Na národní úrovni je k dispozici mapa hazardů na webové stránce Klimatickázměna.cz. Zde je možné se podívat na minimální, maximální a průměrně hodnoty úhrnu srážek, teploty vzduchu, počet tropických dní a jiné a opět se můžeme podívat na tyto hodnoty v různém časovém období včetně předpovědi budoucího vývoje</a:t>
            </a:r>
            <a:endParaRPr/>
          </a:p>
        </p:txBody>
      </p:sp>
      <p:sp>
        <p:nvSpPr>
          <p:cNvPr id="1290816471" name="Google Shape;441;p2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240674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9465776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457200" marR="0" lvl="0" indent="-228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pt-BR"/>
              <a:t>Na této mapce můžeme </a:t>
            </a:r>
            <a:r>
              <a:rPr lang="cs-CZ"/>
              <a:t>jako příklad </a:t>
            </a:r>
            <a:r>
              <a:rPr lang="pt-BR"/>
              <a:t>vidět</a:t>
            </a:r>
            <a:r>
              <a:rPr lang="cs-CZ"/>
              <a:t> mapu hazardů s fokusem na Prahu a její záplavová území</a:t>
            </a:r>
            <a:endParaRPr lang="pt-BR"/>
          </a:p>
          <a:p>
            <a:pPr>
              <a:defRPr/>
            </a:pPr>
            <a:endParaRPr/>
          </a:p>
        </p:txBody>
      </p:sp>
      <p:sp>
        <p:nvSpPr>
          <p:cNvPr id="37238762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73CB45-9E7E-362A-4A96-41624BABDB67}" type="slidenum">
              <a:rPr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9437849" name="Google Shape;458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6778020" name="Google Shape;459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/>
              <a:t>Existují i další informační portály které podávají ucelené informace o změně klimatu a klimatických rizicích. Pro českou republiku je to například již zmíněný web </a:t>
            </a:r>
            <a:r>
              <a:rPr lang="cs-CZ"/>
              <a:t>Intersucho</a:t>
            </a:r>
            <a:r>
              <a:rPr lang="cs-CZ"/>
              <a:t>, dále Klimatické změna, </a:t>
            </a:r>
            <a:r>
              <a:rPr lang="cs-CZ"/>
              <a:t>geoportál</a:t>
            </a:r>
            <a:r>
              <a:rPr lang="cs-CZ"/>
              <a:t> </a:t>
            </a:r>
            <a:r>
              <a:rPr lang="cs-CZ"/>
              <a:t>praha</a:t>
            </a:r>
            <a:r>
              <a:rPr lang="cs-CZ"/>
              <a:t>, urbi </a:t>
            </a:r>
            <a:r>
              <a:rPr lang="cs-CZ"/>
              <a:t>pragensi</a:t>
            </a:r>
            <a:r>
              <a:rPr lang="cs-CZ"/>
              <a:t> a dále.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Tyto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portály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nabízejí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data o </a:t>
            </a:r>
            <a:r>
              <a:rPr lang="en-GB" sz="1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regionálních</a:t>
            </a:r>
            <a:r>
              <a:rPr lang="en-GB" sz="1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dopadech</a:t>
            </a:r>
            <a:r>
              <a:rPr lang="en-GB" sz="1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povětrnostních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vzorců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extrémní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jevy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spolu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doporučeními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zvýšení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cs-CZ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poskytují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informace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politikách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ochrany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podporují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spolupráci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obcemi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záchrannými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složkami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environmentálními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odborníky</a:t>
            </a:r>
            <a:r>
              <a:rPr lang="en-GB"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en-GB" sz="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47390704" name="Google Shape;460;p2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5623694" name="Google Shape;481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958805" name="Google Shape;482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/>
              <a:t>Je několik typů map pro hodnocení klimatických rizik. Mapa hazardů nám </a:t>
            </a:r>
            <a:r>
              <a:rPr lang="en-GB" sz="1000" u="none" strike="noStrike" cap="none">
                <a:latin typeface="Trebuchet MS"/>
                <a:ea typeface="Trebuchet MS"/>
                <a:cs typeface="Trebuchet MS"/>
              </a:rPr>
              <a:t>Ukazuje</a:t>
            </a:r>
            <a:r>
              <a:rPr lang="en-GB" sz="10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místo</a:t>
            </a:r>
            <a:r>
              <a:rPr lang="en-GB" sz="10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výskytu</a:t>
            </a:r>
            <a:r>
              <a:rPr lang="en-GB" sz="10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0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intenzitu</a:t>
            </a:r>
            <a:r>
              <a:rPr lang="en-GB" sz="10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u="none" strike="noStrike" cap="none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0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u="none" strike="noStrike" cap="none">
                <a:latin typeface="Trebuchet MS"/>
                <a:ea typeface="Trebuchet MS"/>
                <a:cs typeface="Trebuchet MS"/>
              </a:rPr>
              <a:t>hrozeb</a:t>
            </a:r>
            <a:r>
              <a:rPr lang="cs-CZ" sz="1000" u="none" strike="noStrike" cap="none">
                <a:latin typeface="Trebuchet MS"/>
                <a:ea typeface="Trebuchet MS"/>
                <a:cs typeface="Trebuchet MS"/>
              </a:rPr>
              <a:t>, popisuje </a:t>
            </a:r>
            <a:r>
              <a:rPr lang="en-GB" sz="1100" u="none" strike="noStrike" cap="none"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GB" sz="1100" u="none" strike="noStrike" cap="none">
                <a:latin typeface="Trebuchet MS"/>
                <a:ea typeface="Trebuchet MS"/>
                <a:cs typeface="Trebuchet MS"/>
              </a:rPr>
              <a:t> a </a:t>
            </a:r>
            <a:r>
              <a:rPr lang="en-GB" sz="1100" u="none" strike="noStrike" cap="none">
                <a:latin typeface="Trebuchet MS"/>
                <a:ea typeface="Trebuchet MS"/>
                <a:cs typeface="Trebuchet MS"/>
              </a:rPr>
              <a:t>velikost</a:t>
            </a:r>
            <a:r>
              <a:rPr lang="en-GB" sz="11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100" u="none" strike="noStrike" cap="none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1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100" u="none" strike="noStrike" cap="none">
                <a:latin typeface="Trebuchet MS"/>
                <a:ea typeface="Trebuchet MS"/>
                <a:cs typeface="Trebuchet MS"/>
              </a:rPr>
              <a:t>jevů</a:t>
            </a:r>
            <a:r>
              <a:rPr lang="cs-CZ" sz="1100" u="none" strike="noStrike" cap="none">
                <a:latin typeface="Trebuchet MS"/>
                <a:ea typeface="Trebuchet MS"/>
                <a:cs typeface="Trebuchet MS"/>
              </a:rPr>
              <a:t> a říká nám kde ta nebezpečí jsou. Mapa expozice </a:t>
            </a:r>
            <a:r>
              <a:rPr lang="en-GB" sz="1400" u="none" strike="noStrike" cap="none">
                <a:latin typeface="Trebuchet MS"/>
                <a:ea typeface="Trebuchet MS"/>
                <a:cs typeface="Trebuchet MS"/>
              </a:rPr>
              <a:t>Identifikuje</a:t>
            </a:r>
            <a:r>
              <a:rPr lang="en-GB" sz="140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 se </a:t>
            </a:r>
            <a:r>
              <a:rPr lang="en-GB" sz="14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nachází</a:t>
            </a:r>
            <a:r>
              <a:rPr lang="en-GB" sz="140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u="none" strike="noStrike" cap="none">
                <a:latin typeface="Trebuchet MS"/>
                <a:ea typeface="Trebuchet MS"/>
                <a:cs typeface="Trebuchet MS"/>
              </a:rPr>
              <a:t>v </a:t>
            </a:r>
            <a:r>
              <a:rPr lang="en-GB" sz="1400" u="none" strike="noStrike" cap="none"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4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u="none" strike="noStrike" cap="none">
                <a:latin typeface="Trebuchet MS"/>
                <a:ea typeface="Trebuchet MS"/>
                <a:cs typeface="Trebuchet MS"/>
              </a:rPr>
              <a:t>ohrožených</a:t>
            </a:r>
            <a:r>
              <a:rPr lang="en-GB" sz="1400" u="none" strike="noStrike" cap="none">
                <a:latin typeface="Trebuchet MS"/>
                <a:ea typeface="Trebuchet MS"/>
                <a:cs typeface="Trebuchet MS"/>
              </a:rPr>
              <a:t> hazard</a:t>
            </a:r>
            <a:r>
              <a:rPr lang="cs-CZ" sz="1800" u="none" strike="noStrike" cap="none">
                <a:latin typeface="Trebuchet MS"/>
                <a:ea typeface="Trebuchet MS"/>
                <a:cs typeface="Trebuchet MS"/>
              </a:rPr>
              <a:t>, popisuje budovy, infrastruktury a lidi a ptá se, co může být zasaženo. Mapa citlivosti </a:t>
            </a:r>
            <a:r>
              <a:rPr lang="pl-PL" sz="1400" u="none" strike="noStrike" cap="none">
                <a:latin typeface="Trebuchet MS"/>
                <a:ea typeface="Trebuchet MS"/>
                <a:cs typeface="Trebuchet MS"/>
              </a:rPr>
              <a:t>Zdůrazňuje, co je </a:t>
            </a:r>
            <a:r>
              <a:rPr lang="pl-PL" sz="1400" u="none" strike="noStrike" cap="none">
                <a:solidFill>
                  <a:schemeClr val="accent4"/>
                </a:solidFill>
                <a:highlight>
                  <a:schemeClr val="lt1"/>
                </a:highlight>
                <a:latin typeface="Trebuchet MS"/>
                <a:ea typeface="Trebuchet MS"/>
                <a:cs typeface="Trebuchet MS"/>
              </a:rPr>
              <a:t>pravděpodobněji ohroženo </a:t>
            </a:r>
            <a:r>
              <a:rPr lang="pl-PL" sz="1400" u="none" strike="noStrike" cap="none">
                <a:latin typeface="Trebuchet MS"/>
                <a:ea typeface="Trebuchet MS"/>
                <a:cs typeface="Trebuchet MS"/>
              </a:rPr>
              <a:t>dopady a definuje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Vlastnosti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zvyšují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náchylnost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ke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škodám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nebo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přerušení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u="none" strike="noStrike" cap="none">
                <a:latin typeface="Trebuchet MS"/>
                <a:ea typeface="Trebuchet MS"/>
                <a:cs typeface="Trebuchet MS"/>
              </a:rPr>
              <a:t>provozu</a:t>
            </a:r>
            <a:r>
              <a:rPr lang="cs-CZ" sz="2400" u="none" strike="noStrike" cap="none">
                <a:latin typeface="Trebuchet MS"/>
                <a:ea typeface="Trebuchet MS"/>
                <a:cs typeface="Trebuchet MS"/>
              </a:rPr>
              <a:t>. Zároveň se ptá co je nejvíc křehké nebo citlivé? Mapa adaptivní kapacity odráží odolnost a schopnost zvládat dopady a popisuje </a:t>
            </a:r>
            <a:r>
              <a:rPr lang="pl-PL" sz="1800" u="none" strike="noStrike" cap="none">
                <a:latin typeface="Trebuchet MS"/>
                <a:ea typeface="Trebuchet MS"/>
                <a:cs typeface="Trebuchet MS"/>
              </a:rPr>
              <a:t>Dostupnost zdrojů, systémů nebo </a:t>
            </a:r>
            <a:r>
              <a:rPr lang="pl-PL" sz="1800">
                <a:latin typeface="Trebuchet MS"/>
                <a:ea typeface="Trebuchet MS"/>
                <a:cs typeface="Trebuchet MS"/>
              </a:rPr>
              <a:t>strategií</a:t>
            </a:r>
            <a:r>
              <a:rPr lang="pl-PL" sz="1800" u="none" strike="noStrike" cap="none">
                <a:latin typeface="Trebuchet MS"/>
                <a:ea typeface="Trebuchet MS"/>
                <a:cs typeface="Trebuchet MS"/>
              </a:rPr>
              <a:t> pro reakci na hazardy</a:t>
            </a:r>
            <a:r>
              <a:rPr lang="pl-PL" sz="2400" u="none" strike="noStrike" cap="none">
                <a:latin typeface="Trebuchet MS"/>
                <a:ea typeface="Trebuchet MS"/>
                <a:cs typeface="Trebuchet MS"/>
              </a:rPr>
              <a:t>. Pokládá otázku </a:t>
            </a:r>
            <a:r>
              <a:rPr lang="it-IT" sz="1800" i="1" u="none" strike="noStrike" cap="none">
                <a:latin typeface="Trebuchet MS"/>
                <a:ea typeface="Trebuchet MS"/>
                <a:cs typeface="Trebuchet MS"/>
              </a:rPr>
              <a:t>Jak dobře můžeme reagovat nebo se zotavit?</a:t>
            </a:r>
            <a:endParaRPr lang="it-IT" sz="1800" u="none" strike="noStrike" cap="none">
              <a:latin typeface="Trebuchet MS"/>
              <a:ea typeface="Trebuchet MS"/>
              <a:cs typeface="Trebuchet MS"/>
            </a:endParaRPr>
          </a:p>
          <a:p>
            <a:pPr marL="457200" marR="0" lvl="0" indent="-228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pl-PL" sz="1800" u="none" strike="noStrike" cap="none"/>
          </a:p>
          <a:p>
            <a:pPr marL="457200" marR="0" lvl="0" indent="-228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en-GB" sz="1400" u="none" strike="noStrike" cap="none"/>
          </a:p>
          <a:p>
            <a:pPr marL="457200" marR="0" lvl="0" indent="-228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en-GB" sz="1100" u="none" strike="noStrike" cap="none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14072704" name="Google Shape;483;p2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3246238" name="Google Shape;489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388016" name="Google Shape;490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cs-CZ"/>
              <a:t>Na začátku projektu byla vytvořena stránka </a:t>
            </a:r>
            <a:r>
              <a:rPr lang="cs-CZ"/>
              <a:t>superbe</a:t>
            </a:r>
            <a:r>
              <a:rPr lang="cs-CZ"/>
              <a:t> wiki, kde je definován základní směr projektu a jeho klíčové aspekty.</a:t>
            </a:r>
            <a:endParaRPr/>
          </a:p>
        </p:txBody>
      </p:sp>
      <p:sp>
        <p:nvSpPr>
          <p:cNvPr id="1154557803" name="Google Shape;491;p2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2044771" name="Google Shape;499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469196" name="Google Shape;500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/>
              <a:t>Podrobnější informace k projektu </a:t>
            </a:r>
            <a:r>
              <a:rPr lang="cs-CZ"/>
              <a:t>superbe</a:t>
            </a:r>
            <a:r>
              <a:rPr lang="cs-CZ"/>
              <a:t> naleznete na našich webových stránkách, pokud máte nějaké otázky, neváhejte mě kontaktovat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3061963" name="Google Shape;501;p2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6330819" name="Google Shape;18;p62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26983818" name="Google Shape;19;p6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2376646" name="Google Shape;20;p62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4775033" name="Google Shape;22;p63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53553335" name="Google Shape;23;p63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405547" name="Google Shape;25;p6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05116412" name="Google Shape;26;p6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2417505" name="Google Shape;27;p6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58136238" name="Google Shape;28;p6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63015175" name="Google Shape;29;p6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57152279" name="Google Shape;30;p6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23182261" name="Google Shape;31;p6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0467573" name="Google Shape;32;p6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26981825" name="Google Shape;33;p6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0429651" name="Google Shape;34;p6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37661111" name="Google Shape;35;p6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26208090" name="Google Shape;36;p6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7" name="Google Shape;37;p6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6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9" name="Google Shape;39;p6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166188496" name="Google Shape;40;p64" descr="Immagine che contiene testo, schermata, Carattere, logo&#10;&#10;Descrizione generata automaticamente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8676511" name="Google Shape;42;p6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73732831" name="Google Shape;43;p6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0918144" name="Google Shape;44;p65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7784830" name="Google Shape;45;p65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2763204" name="Google Shape;47;p66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88601227" name="Google Shape;48;p66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2207833" name="Google Shape;50;p67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566283790" name="Google Shape;51;p67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2142507" name="Google Shape;52;p67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51514070" name="Google Shape;53;p67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64997" name="Google Shape;54;p67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8147301" name="Google Shape;55;p67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1154312" name="Google Shape;57;p68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956163664" name="Google Shape;58;p68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3251683" name="Google Shape;59;p68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81218575" name="Google Shape;60;p68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69762610" name="Google Shape;61;p68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02310315" name="Google Shape;62;p68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4650882" name="Google Shape;64;p69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98998078" name="Google Shape;65;p69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2741326" name="Google Shape;66;p69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0218688" name="Google Shape;68;p70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79843563" name="Google Shape;69;p70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549770438" name="Google Shape;70;p70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965174539" name="Google Shape;72;p71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37803205" name="Google Shape;73;p71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41095962" name="Google Shape;74;p71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133611464" name="Google Shape;75;p71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55437275" name="Google Shape;76;p71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162351811" name="Google Shape;77;p71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9769364" name="Google Shape;78;p71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1535189" name="Google Shape;80;p72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1940063" name="Google Shape;81;p72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66404746" name="Google Shape;82;p72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6875738" name="Google Shape;83;p72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1189671" name="Google Shape;84;p72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7388179" name="Google Shape;85;p72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017047740" name="Google Shape;86;p72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498404754" name="Google Shape;87;p72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9358069" name="Google Shape;88;p72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82984377" name="Google Shape;90;p73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40073077" name="Google Shape;91;p73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352227778" name="Google Shape;92;p73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4901056" name="Google Shape;93;p73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3943430" name="Google Shape;94;p73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519654" name="Google Shape;95;p73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1564910" name="Google Shape;96;p73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8347433" name="Google Shape;97;p73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1213769" name="Google Shape;98;p73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2098635152" name="Google Shape;99;p73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9617231" name="Google Shape;101;p74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4470279" name="Google Shape;102;p74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731254" name="Google Shape;10;p60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85235708" name="Google Shape;11;p60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5855849" name="Google Shape;12;p60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6490076" name="Google Shape;13;p60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Relationship Id="rId24" Type="http://schemas.openxmlformats.org/officeDocument/2006/relationships/image" Target="../media/image26.png"/><Relationship Id="rId25" Type="http://schemas.openxmlformats.org/officeDocument/2006/relationships/image" Target="../media/image27.png"/><Relationship Id="rId26" Type="http://schemas.openxmlformats.org/officeDocument/2006/relationships/image" Target="../media/image28.png"/><Relationship Id="rId27" Type="http://schemas.openxmlformats.org/officeDocument/2006/relationships/image" Target="../media/image29.png"/><Relationship Id="rId28" Type="http://schemas.openxmlformats.org/officeDocument/2006/relationships/image" Target="../media/image30.png"/><Relationship Id="rId29" Type="http://schemas.openxmlformats.org/officeDocument/2006/relationships/image" Target="../media/image31.png"/><Relationship Id="rId30" Type="http://schemas.openxmlformats.org/officeDocument/2006/relationships/image" Target="../media/image32.png"/><Relationship Id="rId31" Type="http://schemas.openxmlformats.org/officeDocument/2006/relationships/image" Target="../media/image33.png"/><Relationship Id="rId32" Type="http://schemas.openxmlformats.org/officeDocument/2006/relationships/image" Target="../media/image34.png"/><Relationship Id="rId33" Type="http://schemas.openxmlformats.org/officeDocument/2006/relationships/image" Target="../media/image35.png"/><Relationship Id="rId34" Type="http://schemas.openxmlformats.org/officeDocument/2006/relationships/image" Target="../media/image36.png"/><Relationship Id="rId35" Type="http://schemas.openxmlformats.org/officeDocument/2006/relationships/image" Target="../media/image37.png"/><Relationship Id="rId36" Type="http://schemas.openxmlformats.org/officeDocument/2006/relationships/image" Target="../media/image38.png"/><Relationship Id="rId37" Type="http://schemas.openxmlformats.org/officeDocument/2006/relationships/image" Target="../media/image39.png"/><Relationship Id="rId38" Type="http://schemas.openxmlformats.org/officeDocument/2006/relationships/image" Target="../media/image40.png"/><Relationship Id="rId39" Type="http://schemas.openxmlformats.org/officeDocument/2006/relationships/image" Target="../media/image41.png"/><Relationship Id="rId40" Type="http://schemas.openxmlformats.org/officeDocument/2006/relationships/image" Target="../media/image42.png"/><Relationship Id="rId41" Type="http://schemas.openxmlformats.org/officeDocument/2006/relationships/image" Target="../media/image43.png"/><Relationship Id="rId42" Type="http://schemas.openxmlformats.org/officeDocument/2006/relationships/image" Target="../media/image44.png"/><Relationship Id="rId43" Type="http://schemas.openxmlformats.org/officeDocument/2006/relationships/image" Target="../media/image45.png"/><Relationship Id="rId44" Type="http://schemas.openxmlformats.org/officeDocument/2006/relationships/image" Target="../media/image46.png"/><Relationship Id="rId45" Type="http://schemas.openxmlformats.org/officeDocument/2006/relationships/image" Target="../media/image47.png"/><Relationship Id="rId46" Type="http://schemas.openxmlformats.org/officeDocument/2006/relationships/image" Target="../media/image48.png"/><Relationship Id="rId47" Type="http://schemas.openxmlformats.org/officeDocument/2006/relationships/image" Target="../media/image49.png"/><Relationship Id="rId48" Type="http://schemas.openxmlformats.org/officeDocument/2006/relationships/image" Target="../media/image50.png"/><Relationship Id="rId49" Type="http://schemas.openxmlformats.org/officeDocument/2006/relationships/image" Target="../media/image51.png"/><Relationship Id="rId50" Type="http://schemas.openxmlformats.org/officeDocument/2006/relationships/image" Target="../media/image52.png"/><Relationship Id="rId51" Type="http://schemas.openxmlformats.org/officeDocument/2006/relationships/image" Target="../media/image53.png"/><Relationship Id="rId52" Type="http://schemas.openxmlformats.org/officeDocument/2006/relationships/image" Target="../media/image5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5.jp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1.jp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7.jp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3.jp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8.png"/><Relationship Id="rId9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9.jp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5.jp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8" Type="http://schemas.openxmlformats.org/officeDocument/2006/relationships/hyperlink" Target="https://op.europa.eu/en/publication-detail/-/publication/b175c9cb-cc5b-11ed-a05c-01aa75ed71a1/language-en" TargetMode="External"/><Relationship Id="rId9" Type="http://schemas.openxmlformats.org/officeDocument/2006/relationships/image" Target="../media/image9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op.europa.eu/en/publication-detail/-/publication/338a9918-f132-11e8-9982-01aa75ed71a1/language-en" TargetMode="External"/><Relationship Id="rId4" Type="http://schemas.openxmlformats.org/officeDocument/2006/relationships/image" Target="../media/image9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op.europa.eu/en/publication-detail/-/publication/338a9918-f132-11e8-9982-01aa75ed71a1/language-en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preglednik.voda.hr/gis-web/rest/services/short/eJ8" TargetMode="External"/><Relationship Id="rId4" Type="http://schemas.openxmlformats.org/officeDocument/2006/relationships/hyperlink" Target="https://www.liguriadigitale.it/esperienze/controllo-dynamico.html" TargetMode="External"/><Relationship Id="rId5" Type="http://schemas.openxmlformats.org/officeDocument/2006/relationships/hyperlink" Target="https://www.intersucho.cz/cz/?from=2024-10-11&amp;to=2024-11-08&amp;current=2024-11-03" TargetMode="External"/><Relationship Id="rId6" Type="http://schemas.openxmlformats.org/officeDocument/2006/relationships/hyperlink" Target="https://www.hora.gv.at/#/cschneelast/bgrau/a-/@47.72463,13.50823,8z" TargetMode="External"/><Relationship Id="rId7" Type="http://schemas.openxmlformats.org/officeDocument/2006/relationships/hyperlink" Target="https://www.gisimmorisknaturgefahren.de/" TargetMode="External"/><Relationship Id="rId8" Type="http://schemas.openxmlformats.org/officeDocument/2006/relationships/hyperlink" Target="https://wiki.superbe.felicity.tools/index.php/SuPeRBE_Wiki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iki.superbe.felicity.tools/index.php/SuPeRBE_Wiki" TargetMode="External"/><Relationship Id="rId4" Type="http://schemas.openxmlformats.org/officeDocument/2006/relationships/hyperlink" Target="https://www.intersucho.cz/cs/" TargetMode="External"/><Relationship Id="rId5" Type="http://schemas.openxmlformats.org/officeDocument/2006/relationships/image" Target="../media/image92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3.png"/><Relationship Id="rId4" Type="http://schemas.openxmlformats.org/officeDocument/2006/relationships/hyperlink" Target="https://wiki.superbe.felicity.tools/index.php/SuPeRBE_Wiki" TargetMode="External"/><Relationship Id="rId5" Type="http://schemas.openxmlformats.org/officeDocument/2006/relationships/hyperlink" Target="https://www.intersucho.cz/cs/" TargetMode="Externa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www.c40knowledgehub.org/s/article/Climate-Change-Risk-Assessment-Guidance?language=en_US" TargetMode="Externa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www.c40knowledgehub.org/s/article/Climate-Change-Risk-Assessment-Guidance?language=en_US" TargetMode="Externa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4.png"/><Relationship Id="rId4" Type="http://schemas.openxmlformats.org/officeDocument/2006/relationships/hyperlink" Target="https://climate-adapt.eea.europa.eu/++api++/en/knowledge/tools/urban-adaptation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5.png"/><Relationship Id="rId4" Type="http://schemas.openxmlformats.org/officeDocument/2006/relationships/hyperlink" Target="https://www.klimatickazmena.cz/" TargetMode="Externa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6.png"/><Relationship Id="rId4" Type="http://schemas.openxmlformats.org/officeDocument/2006/relationships/hyperlink" Target="https://iprpraha.cz/stranka/59/zaplavova-uzemi" TargetMode="External"/><Relationship Id="rId5" Type="http://schemas.openxmlformats.org/officeDocument/2006/relationships/image" Target="../media/image97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iki.superbe.felicity.tools/index.php/SuPeRBE_Wiki" TargetMode="External"/><Relationship Id="rId4" Type="http://schemas.openxmlformats.org/officeDocument/2006/relationships/hyperlink" Target="https://www.klimastadtraum.de/DE/Home/home%20node.html" TargetMode="External"/><Relationship Id="rId5" Type="http://schemas.openxmlformats.org/officeDocument/2006/relationships/image" Target="../media/image98.png"/><Relationship Id="rId6" Type="http://schemas.openxmlformats.org/officeDocument/2006/relationships/hyperlink" Target="https://www.climrisk.cz/" TargetMode="External"/><Relationship Id="rId7" Type="http://schemas.openxmlformats.org/officeDocument/2006/relationships/image" Target="../media/image99.png"/><Relationship Id="rId8" Type="http://schemas.openxmlformats.org/officeDocument/2006/relationships/hyperlink" Target="https://webgis.arpa.piemonte.it/secure_apps/portale-sul-clima-in-piemonte/" TargetMode="External"/><Relationship Id="rId9" Type="http://schemas.openxmlformats.org/officeDocument/2006/relationships/image" Target="../media/image100.png"/><Relationship Id="rId10" Type="http://schemas.openxmlformats.org/officeDocument/2006/relationships/hyperlink" Target="https://www.lfu.bayern.de/klima/klimaanpassung_bayern/index.htm" TargetMode="External"/><Relationship Id="rId11" Type="http://schemas.openxmlformats.org/officeDocument/2006/relationships/image" Target="../media/image101.png"/><Relationship Id="rId12" Type="http://schemas.openxmlformats.org/officeDocument/2006/relationships/hyperlink" Target="https://www.klimatickazmena.cz/" TargetMode="External"/><Relationship Id="rId13" Type="http://schemas.openxmlformats.org/officeDocument/2006/relationships/image" Target="../media/image102.png"/><Relationship Id="rId14" Type="http://schemas.openxmlformats.org/officeDocument/2006/relationships/hyperlink" Target="https://www.intersucho.cz/cs/?from=2024-10-03&amp;to=2024-10-31&amp;current=2024-10-27" TargetMode="External"/><Relationship Id="rId15" Type="http://schemas.openxmlformats.org/officeDocument/2006/relationships/image" Target="../media/image103.png"/><Relationship Id="rId16" Type="http://schemas.openxmlformats.org/officeDocument/2006/relationships/hyperlink" Target="https://www.firerisk.cz/" TargetMode="External"/><Relationship Id="rId17" Type="http://schemas.openxmlformats.org/officeDocument/2006/relationships/image" Target="../media/image104.png"/><Relationship Id="rId18" Type="http://schemas.openxmlformats.org/officeDocument/2006/relationships/hyperlink" Target="https://www.ufa.cas.cz/en/institute-structure/department-of-meteorology/basic-research/analysis-of-weather-extremes/czech-extreme-weather-database-czexwed/" TargetMode="External"/><Relationship Id="rId19" Type="http://schemas.openxmlformats.org/officeDocument/2006/relationships/image" Target="../media/image105.png"/><Relationship Id="rId20" Type="http://schemas.openxmlformats.org/officeDocument/2006/relationships/hyperlink" Target="https://me.vumop.cz/app/?zoom=0&amp;center=-687949.5333583343,-1066654.0475208962" TargetMode="External"/><Relationship Id="rId21" Type="http://schemas.openxmlformats.org/officeDocument/2006/relationships/image" Target="../media/image106.png"/><Relationship Id="rId22" Type="http://schemas.openxmlformats.org/officeDocument/2006/relationships/hyperlink" Target="https://geoportalpraha.cz/en" TargetMode="External"/><Relationship Id="rId23" Type="http://schemas.openxmlformats.org/officeDocument/2006/relationships/image" Target="../media/image107.png"/><Relationship Id="rId24" Type="http://schemas.openxmlformats.org/officeDocument/2006/relationships/hyperlink" Target="http://libuse.urbipragensi.cz/" TargetMode="External"/><Relationship Id="rId25" Type="http://schemas.openxmlformats.org/officeDocument/2006/relationships/image" Target="../media/image108.png"/><Relationship Id="rId26" Type="http://schemas.openxmlformats.org/officeDocument/2006/relationships/hyperlink" Target="https://meteo.hr/index_en.php" TargetMode="External"/><Relationship Id="rId27" Type="http://schemas.openxmlformats.org/officeDocument/2006/relationships/image" Target="../media/image109.png"/><Relationship Id="rId28" Type="http://schemas.openxmlformats.org/officeDocument/2006/relationships/hyperlink" Target="https://sibenik-meteo.hr/" TargetMode="External"/><Relationship Id="rId29" Type="http://schemas.openxmlformats.org/officeDocument/2006/relationships/image" Target="../media/image110.png"/><Relationship Id="rId30" Type="http://schemas.openxmlformats.org/officeDocument/2006/relationships/hyperlink" Target="https://www.zamg.ac.at/cms/de/klima/informationsportal-klimawandel" TargetMode="External"/><Relationship Id="rId31" Type="http://schemas.openxmlformats.org/officeDocument/2006/relationships/image" Target="../media/image111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2.png"/><Relationship Id="rId4" Type="http://schemas.openxmlformats.org/officeDocument/2006/relationships/hyperlink" Target="https://wiki.superbe.felicity.tools/index.php/SuPeRBE_Wiki" TargetMode="External"/><Relationship Id="rId5" Type="http://schemas.openxmlformats.org/officeDocument/2006/relationships/image" Target="../media/image113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4.jpg"/><Relationship Id="rId4" Type="http://schemas.openxmlformats.org/officeDocument/2006/relationships/image" Target="../media/image115.jpg"/><Relationship Id="rId5" Type="http://schemas.openxmlformats.org/officeDocument/2006/relationships/image" Target="../media/image116.png"/><Relationship Id="rId6" Type="http://schemas.openxmlformats.org/officeDocument/2006/relationships/hyperlink" Target="https://www.interreg-central.eu/projects/superbe/" TargetMode="External"/><Relationship Id="rId7" Type="http://schemas.openxmlformats.org/officeDocument/2006/relationships/image" Target="../media/image117.png"/><Relationship Id="rId8" Type="http://schemas.openxmlformats.org/officeDocument/2006/relationships/image" Target="../media/media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212138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29" y="1936626"/>
            <a:ext cx="50657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678465021" name="Google Shape;109;p1"/>
          <p:cNvSpPr txBox="1"/>
          <p:nvPr/>
        </p:nvSpPr>
        <p:spPr bwMode="auto">
          <a:xfrm>
            <a:off x="719319" y="2612349"/>
            <a:ext cx="71894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201122" name="Google Shape;110;p1"/>
          <p:cNvSpPr txBox="1"/>
          <p:nvPr/>
        </p:nvSpPr>
        <p:spPr bwMode="auto">
          <a:xfrm>
            <a:off x="719319" y="3157999"/>
            <a:ext cx="64769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0947789" name="Google Shape;111;p1"/>
          <p:cNvSpPr txBox="1"/>
          <p:nvPr/>
        </p:nvSpPr>
        <p:spPr bwMode="auto">
          <a:xfrm>
            <a:off x="5788924" y="3776180"/>
            <a:ext cx="3307198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601966283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7"/>
            <a:ext cx="9168624" cy="5260327"/>
          </a:xfrm>
          <a:prstGeom prst="rect">
            <a:avLst/>
          </a:prstGeom>
          <a:noFill/>
          <a:ln>
            <a:noFill/>
          </a:ln>
        </p:spPr>
      </p:pic>
      <p:sp>
        <p:nvSpPr>
          <p:cNvPr id="1146287247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19" y="4396647"/>
            <a:ext cx="3063600" cy="58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Aktivita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2098547473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420988"/>
            <a:ext cx="6963561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 marL="0" indent="0">
              <a:buNone/>
              <a:defRPr/>
            </a:pPr>
            <a:r>
              <a:rPr lang="en-GB" sz="3000" b="1"/>
              <a:t>SuPeRBE</a:t>
            </a:r>
            <a:r>
              <a:rPr lang="en-GB" sz="3000" b="1"/>
              <a:t> - </a:t>
            </a:r>
            <a:r>
              <a:rPr lang="en-GB" sz="3000" b="1"/>
              <a:t>Školicí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lang="cs-CZ"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240052781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29" y="4548412"/>
            <a:ext cx="3170399" cy="70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GB" sz="1000" b="1"/>
              <a:t>Odborná oblast: AE1.3 </a:t>
            </a:r>
            <a:r>
              <a:rPr lang="en-GB" sz="1000"/>
              <a:t>podle</a:t>
            </a:r>
            <a:r>
              <a:rPr lang="en-GB" sz="1000"/>
              <a:t> 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 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621067639" name="Google Shape;116;p1"/>
          <p:cNvSpPr txBox="1"/>
          <p:nvPr/>
        </p:nvSpPr>
        <p:spPr bwMode="auto">
          <a:xfrm>
            <a:off x="516269" y="2148849"/>
            <a:ext cx="71894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0008830" name="Google Shape;117;p1"/>
          <p:cNvSpPr txBox="1"/>
          <p:nvPr/>
        </p:nvSpPr>
        <p:spPr bwMode="auto">
          <a:xfrm>
            <a:off x="5905324" y="3573130"/>
            <a:ext cx="3307198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1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85268119" name="Google Shape;118;p1"/>
          <p:cNvSpPr txBox="1"/>
          <p:nvPr/>
        </p:nvSpPr>
        <p:spPr bwMode="auto">
          <a:xfrm>
            <a:off x="516269" y="2923099"/>
            <a:ext cx="668004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1.3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Metodika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5412558" name="Google Shape;119;p1"/>
          <p:cNvSpPr txBox="1"/>
          <p:nvPr/>
        </p:nvSpPr>
        <p:spPr bwMode="auto">
          <a:xfrm>
            <a:off x="516269" y="1914311"/>
            <a:ext cx="71894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9058118" name="Google Shape;120;p1"/>
          <p:cNvSpPr txBox="1"/>
          <p:nvPr/>
        </p:nvSpPr>
        <p:spPr bwMode="auto">
          <a:xfrm>
            <a:off x="516269" y="2731411"/>
            <a:ext cx="71894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73442353" name="Google Shape;127;p2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3720933" y="0"/>
            <a:ext cx="54230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085895" name="Google Shape;128;p2"/>
          <p:cNvSpPr txBox="1"/>
          <p:nvPr/>
        </p:nvSpPr>
        <p:spPr bwMode="auto">
          <a:xfrm>
            <a:off x="3821584" y="3912048"/>
            <a:ext cx="1339200" cy="27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/>
          </a:p>
        </p:txBody>
      </p:sp>
      <p:sp>
        <p:nvSpPr>
          <p:cNvPr id="1508761319" name="Google Shape;129;p2"/>
          <p:cNvSpPr txBox="1"/>
          <p:nvPr/>
        </p:nvSpPr>
        <p:spPr bwMode="auto">
          <a:xfrm>
            <a:off x="3821584" y="2145160"/>
            <a:ext cx="1545300" cy="27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Záplavy</a:t>
            </a:r>
            <a:endParaRPr/>
          </a:p>
        </p:txBody>
      </p:sp>
      <p:sp>
        <p:nvSpPr>
          <p:cNvPr id="533582615" name="Google Shape;130;p2"/>
          <p:cNvSpPr txBox="1"/>
          <p:nvPr/>
        </p:nvSpPr>
        <p:spPr bwMode="auto">
          <a:xfrm>
            <a:off x="2820461" y="4611019"/>
            <a:ext cx="1545302" cy="27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Vichřice a bouře</a:t>
            </a:r>
            <a:endParaRPr/>
          </a:p>
        </p:txBody>
      </p:sp>
      <p:sp>
        <p:nvSpPr>
          <p:cNvPr id="1136027935" name="Google Shape;131;p2"/>
          <p:cNvSpPr txBox="1"/>
          <p:nvPr/>
        </p:nvSpPr>
        <p:spPr bwMode="auto">
          <a:xfrm>
            <a:off x="1211511" y="1442305"/>
            <a:ext cx="1335299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Intenzivní </a:t>
            </a:r>
            <a:endParaRPr sz="1200">
              <a:solidFill>
                <a:srgbClr val="3F3F3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srážky</a:t>
            </a:r>
            <a:endParaRPr/>
          </a:p>
        </p:txBody>
      </p:sp>
      <p:sp>
        <p:nvSpPr>
          <p:cNvPr id="1896868659" name="Google Shape;132;p2"/>
          <p:cNvSpPr txBox="1"/>
          <p:nvPr/>
        </p:nvSpPr>
        <p:spPr bwMode="auto">
          <a:xfrm>
            <a:off x="403087" y="2145160"/>
            <a:ext cx="1005899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>
              <a:solidFill>
                <a:srgbClr val="3F3F3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</a:rPr>
              <a:t>veder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1780499" name="Google Shape;133;p2"/>
          <p:cNvSpPr txBox="1"/>
          <p:nvPr/>
        </p:nvSpPr>
        <p:spPr bwMode="auto">
          <a:xfrm>
            <a:off x="212704" y="4030990"/>
            <a:ext cx="1196224" cy="27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/>
          </a:p>
        </p:txBody>
      </p:sp>
      <p:sp>
        <p:nvSpPr>
          <p:cNvPr id="1425096559" name="Google Shape;134;p2"/>
          <p:cNvSpPr txBox="1">
            <a:spLocks noGrp="1"/>
          </p:cNvSpPr>
          <p:nvPr>
            <p:ph type="title"/>
          </p:nvPr>
        </p:nvSpPr>
        <p:spPr bwMode="auto">
          <a:xfrm>
            <a:off x="296863" y="460298"/>
            <a:ext cx="8847135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 fontScale="90000"/>
          </a:bodyPr>
          <a:lstStyle/>
          <a:p>
            <a:pPr>
              <a:buSzPct val="111111"/>
              <a:defRPr/>
            </a:pPr>
            <a:r>
              <a:rPr lang="en-GB"/>
              <a:t>Akutní</a:t>
            </a:r>
            <a:r>
              <a:rPr lang="en-GB"/>
              <a:t> </a:t>
            </a:r>
            <a:r>
              <a:rPr lang="en-GB"/>
              <a:t>hazardy</a:t>
            </a:r>
            <a:r>
              <a:rPr lang="en-GB"/>
              <a:t> </a:t>
            </a:r>
            <a:r>
              <a:rPr lang="en-GB"/>
              <a:t>pro </a:t>
            </a:r>
            <a:r>
              <a:rPr lang="en-GB"/>
              <a:t>budovy</a:t>
            </a:r>
            <a:r>
              <a:rPr lang="en-GB"/>
              <a:t> </a:t>
            </a:r>
            <a:r>
              <a:rPr lang="en-GB"/>
              <a:t>podle</a:t>
            </a:r>
            <a:r>
              <a:rPr lang="en-GB"/>
              <a:t> </a:t>
            </a:r>
            <a:r>
              <a:rPr lang="en-GB"/>
              <a:t>Taxonomie</a:t>
            </a:r>
            <a:r>
              <a:rPr lang="en-GB"/>
              <a:t> </a:t>
            </a:r>
            <a:r>
              <a:rPr lang="en-GB"/>
              <a:t>EU</a:t>
            </a:r>
            <a:endParaRPr lang="cs-CZ"/>
          </a:p>
        </p:txBody>
      </p:sp>
      <p:sp>
        <p:nvSpPr>
          <p:cNvPr id="171763575" name="Google Shape;135;p2"/>
          <p:cNvSpPr txBox="1"/>
          <p:nvPr/>
        </p:nvSpPr>
        <p:spPr bwMode="auto">
          <a:xfrm>
            <a:off x="-52038" y="0"/>
            <a:ext cx="9254999" cy="24629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000" i="1">
              <a:solidFill>
                <a:srgbClr val="A5A5A5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66965175" name="Picture 2" descr="Obsah obrázku kresba, kruh, kreslené, umění&#10;&#10;Obsah generovaný pomocí AI může být nesprávný.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1164372" y="1852213"/>
            <a:ext cx="2908860" cy="279002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72152176" name="Google Shape;141;p3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236897" name="Google Shape;142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565831" y="1223484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116688" name="Google Shape;143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7657288" y="4628715"/>
            <a:ext cx="299397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44010" name="Google Shape;144;p3" descr="Obsah obrázku Grafika, Písmo, symbol, log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4912143" y="2534154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080794" name="Google Shape;145;p3" descr="Obsah obrázku Grafika, Písmo, symbol, logo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5158715" y="2822397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683744" name="Google Shape;146;p3" descr="Obsah obrázku Grafika, Písmo, symbol, logo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4285521" y="2540487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888024" name="Google Shape;147;p3" descr="Obsah obrázku Grafika, Písmo, symbol, logo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56421" y="3148413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018043" name="Google Shape;148;p3" descr="Obsah obrázku symbol, Grafika, klipart, Písmo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1084257" y="3537481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555386" name="Google Shape;149;p3" descr="Obsah obrázku symbol, Grafika, klipart, Písmo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1812565" y="2724888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115884" name="Google Shape;150;p3" descr="Obsah obrázku symbol, Grafika, klipart, Písmo&#10;&#10;Obsah generovaný pomocí AI může být nesprávný."/>
          <p:cNvPicPr/>
          <p:nvPr/>
        </p:nvPicPr>
        <p:blipFill rotWithShape="1">
          <a:blip r:embed="rId12">
            <a:alphaModFix/>
          </a:blip>
          <a:stretch/>
        </p:blipFill>
        <p:spPr bwMode="auto">
          <a:xfrm>
            <a:off x="5665511" y="2734348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24855" name="Google Shape;151;p3" descr="Obsah obrázku symbol, Grafika, klipart, Písmo&#10;&#10;Obsah generovaný pomocí AI může být nesprávný."/>
          <p:cNvPicPr/>
          <p:nvPr/>
        </p:nvPicPr>
        <p:blipFill rotWithShape="1">
          <a:blip r:embed="rId13">
            <a:alphaModFix/>
          </a:blip>
          <a:stretch/>
        </p:blipFill>
        <p:spPr bwMode="auto">
          <a:xfrm>
            <a:off x="4992330" y="3811093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01892" name="Google Shape;152;p3" descr="Obsah obrázku symbol, Grafika, klipart, Písmo&#10;&#10;Obsah generovaný pomocí AI může být nesprávný."/>
          <p:cNvPicPr/>
          <p:nvPr/>
        </p:nvPicPr>
        <p:blipFill rotWithShape="1">
          <a:blip r:embed="rId14">
            <a:alphaModFix/>
          </a:blip>
          <a:stretch/>
        </p:blipFill>
        <p:spPr bwMode="auto">
          <a:xfrm>
            <a:off x="6146267" y="979560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40601" name="Google Shape;153;p3" descr="Obsah obrázku symbol, Grafika, klipart, Písmo&#10;&#10;Obsah generovaný pomocí AI může být nesprávný."/>
          <p:cNvPicPr/>
          <p:nvPr/>
        </p:nvPicPr>
        <p:blipFill rotWithShape="1">
          <a:blip r:embed="rId15">
            <a:alphaModFix/>
          </a:blip>
          <a:stretch/>
        </p:blipFill>
        <p:spPr bwMode="auto">
          <a:xfrm>
            <a:off x="6759759" y="956350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717957" name="Google Shape;154;p3" descr="Obsah obrázku symbol, Grafika, klipart, Písmo&#10;&#10;Obsah generovaný pomocí AI může být nesprávný."/>
          <p:cNvPicPr/>
          <p:nvPr/>
        </p:nvPicPr>
        <p:blipFill rotWithShape="1">
          <a:blip r:embed="rId16">
            <a:alphaModFix/>
          </a:blip>
          <a:stretch/>
        </p:blipFill>
        <p:spPr bwMode="auto">
          <a:xfrm>
            <a:off x="5865703" y="1235043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712503" name="Google Shape;155;p3" descr="Obsah obrázku symbol, Grafika, klipart, Písmo&#10;&#10;Obsah generovaný pomocí AI může být nesprávný."/>
          <p:cNvPicPr/>
          <p:nvPr/>
        </p:nvPicPr>
        <p:blipFill rotWithShape="1">
          <a:blip r:embed="rId17">
            <a:alphaModFix/>
          </a:blip>
          <a:stretch/>
        </p:blipFill>
        <p:spPr bwMode="auto">
          <a:xfrm>
            <a:off x="6592186" y="3654493"/>
            <a:ext cx="312060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642017" name="Google Shape;156;p3" descr="Obsah obrázku kruh, Grafika, symbol, klipart&#10;&#10;Obsah generovaný pomocí AI může být nesprávný."/>
          <p:cNvPicPr/>
          <p:nvPr/>
        </p:nvPicPr>
        <p:blipFill rotWithShape="1">
          <a:blip r:embed="rId18">
            <a:alphaModFix/>
          </a:blip>
          <a:stretch/>
        </p:blipFill>
        <p:spPr bwMode="auto">
          <a:xfrm>
            <a:off x="2135409" y="910284"/>
            <a:ext cx="313199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165604" name="Google Shape;157;p3" descr="Obsah obrázku kruh, Grafika, symbol, klipart&#10;&#10;Obsah generovaný pomocí AI může být nesprávný."/>
          <p:cNvPicPr/>
          <p:nvPr/>
        </p:nvPicPr>
        <p:blipFill rotWithShape="1">
          <a:blip r:embed="rId19">
            <a:alphaModFix/>
          </a:blip>
          <a:stretch/>
        </p:blipFill>
        <p:spPr bwMode="auto">
          <a:xfrm>
            <a:off x="1693193" y="1707495"/>
            <a:ext cx="313199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94101" name="Google Shape;158;p3"/>
          <p:cNvPicPr/>
          <p:nvPr/>
        </p:nvPicPr>
        <p:blipFill rotWithShape="1">
          <a:blip r:embed="rId20">
            <a:alphaModFix/>
          </a:blip>
          <a:stretch/>
        </p:blipFill>
        <p:spPr bwMode="auto">
          <a:xfrm>
            <a:off x="6252063" y="1490504"/>
            <a:ext cx="310922" cy="310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648773" name="Google Shape;159;p3"/>
          <p:cNvPicPr/>
          <p:nvPr/>
        </p:nvPicPr>
        <p:blipFill rotWithShape="1">
          <a:blip r:embed="rId21">
            <a:alphaModFix/>
          </a:blip>
          <a:stretch/>
        </p:blipFill>
        <p:spPr bwMode="auto">
          <a:xfrm>
            <a:off x="7351626" y="1276390"/>
            <a:ext cx="310922" cy="310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601180" name="Google Shape;160;p3"/>
          <p:cNvPicPr/>
          <p:nvPr/>
        </p:nvPicPr>
        <p:blipFill rotWithShape="1">
          <a:blip r:embed="rId22">
            <a:alphaModFix/>
          </a:blip>
          <a:stretch/>
        </p:blipFill>
        <p:spPr bwMode="auto">
          <a:xfrm>
            <a:off x="6913271" y="3950141"/>
            <a:ext cx="310922" cy="310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474199" name="Google Shape;161;p3"/>
          <p:cNvPicPr/>
          <p:nvPr/>
        </p:nvPicPr>
        <p:blipFill rotWithShape="1">
          <a:blip r:embed="rId23">
            <a:alphaModFix/>
          </a:blip>
          <a:stretch/>
        </p:blipFill>
        <p:spPr bwMode="auto">
          <a:xfrm>
            <a:off x="5310585" y="3864335"/>
            <a:ext cx="310922" cy="310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645835" name="Google Shape;162;p3"/>
          <p:cNvPicPr/>
          <p:nvPr/>
        </p:nvPicPr>
        <p:blipFill rotWithShape="1">
          <a:blip r:embed="rId24">
            <a:alphaModFix/>
          </a:blip>
          <a:stretch/>
        </p:blipFill>
        <p:spPr bwMode="auto">
          <a:xfrm>
            <a:off x="4846641" y="1440418"/>
            <a:ext cx="310922" cy="310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781794" name="Google Shape;163;p3" descr="Obsah obrázku Písmo, Grafika, symbol, design&#10;&#10;Obsah generovaný pomocí AI může být nesprávný."/>
          <p:cNvPicPr/>
          <p:nvPr/>
        </p:nvPicPr>
        <p:blipFill rotWithShape="1">
          <a:blip r:embed="rId25">
            <a:alphaModFix/>
          </a:blip>
          <a:stretch/>
        </p:blipFill>
        <p:spPr bwMode="auto">
          <a:xfrm>
            <a:off x="950955" y="4129618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059534" name="Google Shape;164;p3" descr="Obsah obrázku Písmo, Grafika, symbol, design&#10;&#10;Obsah generovaný pomocí AI může být nesprávný."/>
          <p:cNvPicPr/>
          <p:nvPr/>
        </p:nvPicPr>
        <p:blipFill rotWithShape="1">
          <a:blip r:embed="rId26">
            <a:alphaModFix/>
          </a:blip>
          <a:stretch/>
        </p:blipFill>
        <p:spPr bwMode="auto">
          <a:xfrm>
            <a:off x="1646569" y="3760173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8404022" name="Google Shape;165;p3" descr="Obsah obrázku Písmo, Grafika, symbol, design&#10;&#10;Obsah generovaný pomocí AI může být nesprávný."/>
          <p:cNvPicPr/>
          <p:nvPr/>
        </p:nvPicPr>
        <p:blipFill rotWithShape="1">
          <a:blip r:embed="rId27">
            <a:alphaModFix/>
          </a:blip>
          <a:stretch/>
        </p:blipFill>
        <p:spPr bwMode="auto">
          <a:xfrm>
            <a:off x="5944456" y="2991813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674769" name="Google Shape;166;p3" descr="Obsah obrázku Písmo, Grafika, symbol, design&#10;&#10;Obsah generovaný pomocí AI může být nesprávný."/>
          <p:cNvPicPr/>
          <p:nvPr/>
        </p:nvPicPr>
        <p:blipFill rotWithShape="1">
          <a:blip r:embed="rId28">
            <a:alphaModFix/>
          </a:blip>
          <a:stretch/>
        </p:blipFill>
        <p:spPr bwMode="auto">
          <a:xfrm>
            <a:off x="5150588" y="4136434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023802" name="Google Shape;167;p3" descr="Obsah obrázku Písmo, Grafika, symbol, design&#10;&#10;Obsah generovaný pomocí AI může být nesprávný."/>
          <p:cNvPicPr/>
          <p:nvPr/>
        </p:nvPicPr>
        <p:blipFill rotWithShape="1">
          <a:blip r:embed="rId29">
            <a:alphaModFix/>
          </a:blip>
          <a:stretch/>
        </p:blipFill>
        <p:spPr bwMode="auto">
          <a:xfrm>
            <a:off x="6234844" y="3562479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318443" name="Google Shape;168;p3" descr="Obsah obrázku Písmo, Grafika, symbol, design&#10;&#10;Obsah generovaný pomocí AI může být nesprávný."/>
          <p:cNvPicPr/>
          <p:nvPr/>
        </p:nvPicPr>
        <p:blipFill rotWithShape="1">
          <a:blip r:embed="rId30">
            <a:alphaModFix/>
          </a:blip>
          <a:stretch/>
        </p:blipFill>
        <p:spPr bwMode="auto">
          <a:xfrm>
            <a:off x="6545025" y="4323627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972315" name="Google Shape;169;p3" descr="Obsah obrázku Písmo, Grafika, symbol, design&#10;&#10;Obsah generovaný pomocí AI může být nesprávný."/>
          <p:cNvPicPr/>
          <p:nvPr/>
        </p:nvPicPr>
        <p:blipFill rotWithShape="1">
          <a:blip r:embed="rId31">
            <a:alphaModFix/>
          </a:blip>
          <a:stretch/>
        </p:blipFill>
        <p:spPr bwMode="auto">
          <a:xfrm>
            <a:off x="7432878" y="3356636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683577" name="Google Shape;170;p3" descr="Obsah obrázku Písmo, Grafika, symbol, design&#10;&#10;Obsah generovaný pomocí AI může být nesprávný."/>
          <p:cNvPicPr/>
          <p:nvPr/>
        </p:nvPicPr>
        <p:blipFill rotWithShape="1">
          <a:blip r:embed="rId32">
            <a:alphaModFix/>
          </a:blip>
          <a:stretch/>
        </p:blipFill>
        <p:spPr bwMode="auto">
          <a:xfrm>
            <a:off x="3713412" y="2674649"/>
            <a:ext cx="30760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303755" name="Google Shape;171;p3" descr="Obsah obrázku klipart, kresba, Grafika, kruh&#10;&#10;Obsah generovaný pomocí AI může být nesprávný."/>
          <p:cNvPicPr/>
          <p:nvPr/>
        </p:nvPicPr>
        <p:blipFill rotWithShape="1">
          <a:blip r:embed="rId33">
            <a:alphaModFix/>
          </a:blip>
          <a:stretch/>
        </p:blipFill>
        <p:spPr bwMode="auto">
          <a:xfrm>
            <a:off x="1431518" y="2812761"/>
            <a:ext cx="326433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475191" name="Google Shape;172;p3" descr="Obsah obrázku klipart, kresba, Grafika, kruh&#10;&#10;Obsah generovaný pomocí AI může být nesprávný."/>
          <p:cNvPicPr/>
          <p:nvPr/>
        </p:nvPicPr>
        <p:blipFill rotWithShape="1">
          <a:blip r:embed="rId34">
            <a:alphaModFix/>
          </a:blip>
          <a:stretch/>
        </p:blipFill>
        <p:spPr bwMode="auto">
          <a:xfrm>
            <a:off x="4377726" y="3271716"/>
            <a:ext cx="326433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981552" name="Google Shape;173;p3" descr="Obsah obrázku klipart, symbol, Grafika, kreslené&#10;&#10;Obsah generovaný pomocí AI může být nesprávný."/>
          <p:cNvPicPr/>
          <p:nvPr/>
        </p:nvPicPr>
        <p:blipFill rotWithShape="1">
          <a:blip r:embed="rId35">
            <a:alphaModFix/>
          </a:blip>
          <a:stretch/>
        </p:blipFill>
        <p:spPr bwMode="auto">
          <a:xfrm>
            <a:off x="5216490" y="1230054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149413" name="Google Shape;174;p3" descr="Obsah obrázku klipart, symbol, Grafika, kreslené&#10;&#10;Obsah generovaný pomocí AI může být nesprávný."/>
          <p:cNvPicPr/>
          <p:nvPr/>
        </p:nvPicPr>
        <p:blipFill rotWithShape="1">
          <a:blip r:embed="rId36">
            <a:alphaModFix/>
          </a:blip>
          <a:stretch/>
        </p:blipFill>
        <p:spPr bwMode="auto">
          <a:xfrm>
            <a:off x="5353729" y="4485624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815388" name="Google Shape;175;p3" descr="Obsah obrázku klipart, symbol, Grafika, kreslené&#10;&#10;Obsah generovaný pomocí AI může být nesprávný."/>
          <p:cNvPicPr/>
          <p:nvPr/>
        </p:nvPicPr>
        <p:blipFill rotWithShape="1">
          <a:blip r:embed="rId37">
            <a:alphaModFix/>
          </a:blip>
          <a:stretch/>
        </p:blipFill>
        <p:spPr bwMode="auto">
          <a:xfrm>
            <a:off x="4314295" y="2881488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939504" name="Google Shape;176;p3" descr="Obsah obrázku klipart, symbol, Grafika, kreslené&#10;&#10;Obsah generovaný pomocí AI může být nesprávný."/>
          <p:cNvPicPr/>
          <p:nvPr/>
        </p:nvPicPr>
        <p:blipFill rotWithShape="1">
          <a:blip r:embed="rId38">
            <a:alphaModFix/>
          </a:blip>
          <a:stretch/>
        </p:blipFill>
        <p:spPr bwMode="auto">
          <a:xfrm>
            <a:off x="1366326" y="4394763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8614939" name="Google Shape;177;p3" descr="Obsah obrázku klipart, symbol, Grafika, kreslené&#10;&#10;Obsah generovaný pomocí AI může být nesprávný."/>
          <p:cNvPicPr/>
          <p:nvPr/>
        </p:nvPicPr>
        <p:blipFill rotWithShape="1">
          <a:blip r:embed="rId39">
            <a:alphaModFix/>
          </a:blip>
          <a:stretch/>
        </p:blipFill>
        <p:spPr bwMode="auto">
          <a:xfrm>
            <a:off x="972006" y="1426519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583801" name="Google Shape;178;p3" descr="Obsah obrázku klipart, symbol, Grafika, kreslené&#10;&#10;Obsah generovaný pomocí AI může být nesprávný."/>
          <p:cNvPicPr/>
          <p:nvPr/>
        </p:nvPicPr>
        <p:blipFill rotWithShape="1">
          <a:blip r:embed="rId40">
            <a:alphaModFix/>
          </a:blip>
          <a:stretch/>
        </p:blipFill>
        <p:spPr bwMode="auto">
          <a:xfrm>
            <a:off x="1212903" y="1860939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9071627" name="Google Shape;179;p3" descr="Obsah obrázku klipart, symbol, Grafika, kreslené&#10;&#10;Obsah generovaný pomocí AI může být nesprávný."/>
          <p:cNvPicPr/>
          <p:nvPr/>
        </p:nvPicPr>
        <p:blipFill rotWithShape="1">
          <a:blip r:embed="rId41">
            <a:alphaModFix/>
          </a:blip>
          <a:stretch/>
        </p:blipFill>
        <p:spPr bwMode="auto">
          <a:xfrm>
            <a:off x="3573708" y="4261064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605655" name="Google Shape;180;p3" descr="Obsah obrázku klipart, symbol, Grafika, kreslené&#10;&#10;Obsah generovaný pomocí AI může být nesprávný."/>
          <p:cNvPicPr/>
          <p:nvPr/>
        </p:nvPicPr>
        <p:blipFill rotWithShape="1">
          <a:blip r:embed="rId42">
            <a:alphaModFix/>
          </a:blip>
          <a:stretch/>
        </p:blipFill>
        <p:spPr bwMode="auto">
          <a:xfrm>
            <a:off x="4821493" y="4911724"/>
            <a:ext cx="326866" cy="3131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2016289" name="Google Shape;181;p3"/>
          <p:cNvSpPr txBox="1"/>
          <p:nvPr/>
        </p:nvSpPr>
        <p:spPr bwMode="auto">
          <a:xfrm>
            <a:off x="0" y="4885879"/>
            <a:ext cx="2446503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Deutscher Wetterdienst, 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05194878" name="Google Shape;182;p3" descr="Obsah obrázku Grafika, kruh, symbol, Písmo&#10;&#10;Obsah generovaný pomocí AI může být nesprávný."/>
          <p:cNvPicPr/>
          <p:nvPr/>
        </p:nvPicPr>
        <p:blipFill rotWithShape="1">
          <a:blip r:embed="rId43">
            <a:alphaModFix/>
          </a:blip>
          <a:stretch/>
        </p:blipFill>
        <p:spPr bwMode="auto">
          <a:xfrm>
            <a:off x="4525848" y="3584916"/>
            <a:ext cx="299397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951994" name="Google Shape;183;p3" descr="Obsah obrázku Grafika, kruh, symbol, Písmo&#10;&#10;Obsah generovaný pomocí AI může být nesprávný."/>
          <p:cNvPicPr/>
          <p:nvPr/>
        </p:nvPicPr>
        <p:blipFill rotWithShape="1">
          <a:blip r:embed="rId44">
            <a:alphaModFix/>
          </a:blip>
          <a:stretch/>
        </p:blipFill>
        <p:spPr bwMode="auto">
          <a:xfrm>
            <a:off x="4090879" y="3037276"/>
            <a:ext cx="299397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769547" name="Google Shape;184;p3" descr="Obsah obrázku klipart, symbol, Grafika, kreslené&#10;&#10;Obsah generovaný pomocí AI může být nesprávný."/>
          <p:cNvPicPr/>
          <p:nvPr/>
        </p:nvPicPr>
        <p:blipFill rotWithShape="1">
          <a:blip r:embed="rId45">
            <a:alphaModFix/>
          </a:blip>
          <a:stretch/>
        </p:blipFill>
        <p:spPr bwMode="auto">
          <a:xfrm>
            <a:off x="1995582" y="611780"/>
            <a:ext cx="326866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933043" name="Google Shape;185;p3" descr="Obsah obrázku Grafika, Písmo, symbol, logo&#10;&#10;Obsah generovaný pomocí AI může být nesprávný."/>
          <p:cNvPicPr/>
          <p:nvPr/>
        </p:nvPicPr>
        <p:blipFill rotWithShape="1">
          <a:blip r:embed="rId46">
            <a:alphaModFix/>
          </a:blip>
          <a:stretch/>
        </p:blipFill>
        <p:spPr bwMode="auto">
          <a:xfrm>
            <a:off x="2872080" y="1749177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81080" name="Google Shape;186;p3" descr="Obsah obrázku Grafika, kruh, symbol, Písmo&#10;&#10;Obsah generovaný pomocí AI může být nesprávný."/>
          <p:cNvPicPr/>
          <p:nvPr/>
        </p:nvPicPr>
        <p:blipFill rotWithShape="1">
          <a:blip r:embed="rId47">
            <a:alphaModFix/>
          </a:blip>
          <a:stretch/>
        </p:blipFill>
        <p:spPr bwMode="auto">
          <a:xfrm>
            <a:off x="3693996" y="2262822"/>
            <a:ext cx="299397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485900" name="Google Shape;187;p3" descr="Obsah obrázku Grafika, kruh, symbol, Písmo&#10;&#10;Obsah generovaný pomocí AI může být nesprávný."/>
          <p:cNvPicPr/>
          <p:nvPr/>
        </p:nvPicPr>
        <p:blipFill rotWithShape="1">
          <a:blip r:embed="rId48">
            <a:alphaModFix/>
          </a:blip>
          <a:stretch/>
        </p:blipFill>
        <p:spPr bwMode="auto">
          <a:xfrm>
            <a:off x="4071243" y="2084049"/>
            <a:ext cx="299397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818979" name="Google Shape;188;p3" descr="Obsah obrázku Grafika, Písmo, symbol, logo&#10;&#10;Obsah generovaný pomocí AI může být nesprávný."/>
          <p:cNvPicPr/>
          <p:nvPr/>
        </p:nvPicPr>
        <p:blipFill rotWithShape="1">
          <a:blip r:embed="rId49">
            <a:alphaModFix/>
          </a:blip>
          <a:stretch/>
        </p:blipFill>
        <p:spPr bwMode="auto">
          <a:xfrm>
            <a:off x="3432795" y="1801427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583542" name="Google Shape;189;p3" descr="Obsah obrázku Grafika, Písmo, symbol, logo&#10;&#10;Obsah generovaný pomocí AI může být nesprávný."/>
          <p:cNvPicPr/>
          <p:nvPr/>
        </p:nvPicPr>
        <p:blipFill rotWithShape="1">
          <a:blip r:embed="rId50">
            <a:alphaModFix/>
          </a:blip>
          <a:stretch/>
        </p:blipFill>
        <p:spPr bwMode="auto">
          <a:xfrm>
            <a:off x="2867644" y="2361449"/>
            <a:ext cx="304345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352635" name="Google Shape;190;p3" descr="Obsah obrázku klipart, kresba, Grafika, kruh&#10;&#10;Obsah generovaný pomocí AI může být nesprávný."/>
          <p:cNvPicPr/>
          <p:nvPr/>
        </p:nvPicPr>
        <p:blipFill rotWithShape="1">
          <a:blip r:embed="rId51">
            <a:alphaModFix/>
          </a:blip>
          <a:stretch/>
        </p:blipFill>
        <p:spPr bwMode="auto">
          <a:xfrm>
            <a:off x="2575516" y="2080472"/>
            <a:ext cx="326433" cy="3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800968" name="Google Shape;191;p3" descr="Obsah obrázku klipart, kresba, Grafika, kruh&#10;&#10;Obsah generovaný pomocí AI může být nesprávný."/>
          <p:cNvPicPr/>
          <p:nvPr/>
        </p:nvPicPr>
        <p:blipFill rotWithShape="1">
          <a:blip r:embed="rId52">
            <a:alphaModFix/>
          </a:blip>
          <a:stretch/>
        </p:blipFill>
        <p:spPr bwMode="auto">
          <a:xfrm>
            <a:off x="3843694" y="180576"/>
            <a:ext cx="326433" cy="313199"/>
          </a:xfrm>
          <a:prstGeom prst="rect">
            <a:avLst/>
          </a:prstGeom>
          <a:noFill/>
          <a:ln>
            <a:noFill/>
          </a:ln>
        </p:spPr>
      </p:pic>
      <p:sp>
        <p:nvSpPr>
          <p:cNvPr id="2097970269" name="Google Shape;192;p3"/>
          <p:cNvSpPr txBox="1"/>
          <p:nvPr/>
        </p:nvSpPr>
        <p:spPr bwMode="auto">
          <a:xfrm>
            <a:off x="-52038" y="0"/>
            <a:ext cx="9254999" cy="24618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endParaRPr lang="en-GB" sz="1000"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01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301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55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3855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11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8811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2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0052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0901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0004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1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25717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71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7571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64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864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16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1016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9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919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64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00648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0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2360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47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69547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4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5764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78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7578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05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966059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40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59840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6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05367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2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3502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3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3453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97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2997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68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77668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30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47303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47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647475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5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53835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80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55480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7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888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087888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68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958683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4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175044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080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872080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93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29993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1048583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1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206818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2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5702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398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89398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4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74514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8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8408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893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177893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61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96861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76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261769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58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105158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07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85907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28060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11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87811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19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210519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95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48395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2258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725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48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35948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76922627" name="Google Shape;198;p4"/>
          <p:cNvGrpSpPr/>
          <p:nvPr/>
        </p:nvGrpSpPr>
        <p:grpSpPr bwMode="auto">
          <a:xfrm>
            <a:off x="4572000" y="246220"/>
            <a:ext cx="4572000" cy="4897278"/>
            <a:chOff x="4572000" y="246220"/>
            <a:chExt cx="4572000" cy="4897278"/>
          </a:xfrm>
        </p:grpSpPr>
        <p:pic>
          <p:nvPicPr>
            <p:cNvPr id="1971596326" name="Google Shape;199;p4" descr="A city with trees and buildings in the back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0"/>
              <a:ext cx="4572000" cy="48972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079547" name="Google Shape;200;p4"/>
            <p:cNvSpPr/>
            <p:nvPr/>
          </p:nvSpPr>
          <p:spPr bwMode="auto">
            <a:xfrm>
              <a:off x="4572000" y="246220"/>
              <a:ext cx="4324349" cy="4897278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4" tIns="45699" rIns="91424" bIns="45699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44921065" name="Google Shape;201;p4"/>
          <p:cNvSpPr/>
          <p:nvPr/>
        </p:nvSpPr>
        <p:spPr bwMode="auto">
          <a:xfrm>
            <a:off x="296865" y="990761"/>
            <a:ext cx="4814885" cy="954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prodloužená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období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extrémních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zatěžují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lidské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zvláště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ohrožené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kvůli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efektu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městského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tepelného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ostrova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nevhodnému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tepelné</a:t>
            </a:r>
            <a:r>
              <a:rPr lang="cs-CZ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komfortu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budovách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7969435" name="Google Shape;202;p4"/>
          <p:cNvSpPr txBox="1">
            <a:spLocks noGrp="1"/>
          </p:cNvSpPr>
          <p:nvPr>
            <p:ph type="title"/>
          </p:nvPr>
        </p:nvSpPr>
        <p:spPr bwMode="auto">
          <a:xfrm>
            <a:off x="1008063" y="460298"/>
            <a:ext cx="8135937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>
                <a:latin typeface="Trebuchet MS"/>
                <a:ea typeface="Trebuchet MS"/>
                <a:cs typeface="Trebuchet MS"/>
              </a:rPr>
              <a:t>Vlny veder a přehřívání měst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655406972" name="Google Shape;203;p4"/>
          <p:cNvGrpSpPr/>
          <p:nvPr/>
        </p:nvGrpSpPr>
        <p:grpSpPr bwMode="auto">
          <a:xfrm>
            <a:off x="2782894" y="2512320"/>
            <a:ext cx="2246400" cy="2246400"/>
            <a:chOff x="2782894" y="2512320"/>
            <a:chExt cx="2246400" cy="2246400"/>
          </a:xfrm>
        </p:grpSpPr>
        <p:pic>
          <p:nvPicPr>
            <p:cNvPr id="1564458605" name="Google Shape;204;p4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4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934933" name="Google Shape;205;p4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4" y="2604654"/>
              <a:ext cx="240268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928837" name="Google Shape;206;p4"/>
          <p:cNvGrpSpPr/>
          <p:nvPr/>
        </p:nvGrpSpPr>
        <p:grpSpPr bwMode="auto">
          <a:xfrm>
            <a:off x="393658" y="2512320"/>
            <a:ext cx="2246400" cy="2246400"/>
            <a:chOff x="393658" y="2512320"/>
            <a:chExt cx="2246400" cy="2246400"/>
          </a:xfrm>
        </p:grpSpPr>
        <p:pic>
          <p:nvPicPr>
            <p:cNvPr id="1447522978" name="Google Shape;207;p4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393658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8426544" name="Google Shape;208;p4" descr="Obsah obrázku symbol, kreativita&#10;&#10;Obsah generovaný pomocí AI může být nesprávný."/>
            <p:cNvPicPr/>
            <p:nvPr/>
          </p:nvPicPr>
          <p:blipFill rotWithShape="1">
            <a:blip r:embed="rId7">
              <a:alphaModFix/>
            </a:blip>
            <a:stretch/>
          </p:blipFill>
          <p:spPr bwMode="auto">
            <a:xfrm>
              <a:off x="2322605" y="2604654"/>
              <a:ext cx="211635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8763311" name="Google Shape;209;p4"/>
          <p:cNvSpPr txBox="1"/>
          <p:nvPr/>
        </p:nvSpPr>
        <p:spPr bwMode="auto">
          <a:xfrm>
            <a:off x="442600" y="2613120"/>
            <a:ext cx="1911299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24797092" name="Google Shape;210;p4"/>
          <p:cNvSpPr txBox="1"/>
          <p:nvPr/>
        </p:nvSpPr>
        <p:spPr bwMode="auto">
          <a:xfrm>
            <a:off x="2859063" y="2604654"/>
            <a:ext cx="1778735" cy="29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lvl="0"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>
                <a:latin typeface="Trebuchet MS"/>
                <a:ea typeface="Trebuchet MS"/>
                <a:cs typeface="Trebuchet MS"/>
              </a:rPr>
              <a:t> </a:t>
            </a:r>
            <a:r>
              <a:rPr lang="en-GB" sz="1300"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/>
          </a:p>
        </p:txBody>
      </p:sp>
      <p:sp>
        <p:nvSpPr>
          <p:cNvPr id="1530720809" name="Google Shape;211;p4"/>
          <p:cNvSpPr txBox="1"/>
          <p:nvPr/>
        </p:nvSpPr>
        <p:spPr bwMode="auto">
          <a:xfrm>
            <a:off x="386718" y="3075939"/>
            <a:ext cx="2246400" cy="156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Tmavé povrchy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Nedostatek vegetace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Špatná izolace nebo ventilace budov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Efekt městských tepelných ostrovů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27868038" name="Google Shape;212;p4"/>
          <p:cNvSpPr txBox="1"/>
          <p:nvPr/>
        </p:nvSpPr>
        <p:spPr bwMode="auto">
          <a:xfrm>
            <a:off x="2775953" y="3075939"/>
            <a:ext cx="2246400" cy="1292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Stínění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Přirozené větrání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Zelené střechy a stromy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Reflexní materiály a tepelná izolace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98588262" name="Google Shape;213;p4" descr="Obsah obrázku symbol, kruh, Grafika, Písmo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93658" y="472919"/>
            <a:ext cx="514504" cy="514504"/>
          </a:xfrm>
          <a:prstGeom prst="rect">
            <a:avLst/>
          </a:prstGeom>
          <a:noFill/>
          <a:ln>
            <a:noFill/>
          </a:ln>
        </p:spPr>
      </p:pic>
      <p:sp>
        <p:nvSpPr>
          <p:cNvPr id="1067271747" name="Google Shape;214;p4"/>
          <p:cNvSpPr txBox="1"/>
          <p:nvPr/>
        </p:nvSpPr>
        <p:spPr bwMode="auto">
          <a:xfrm>
            <a:off x="-55481" y="0"/>
            <a:ext cx="9254999" cy="24618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lang="en-GB" sz="1000" i="1">
              <a:solidFill>
                <a:srgbClr val="A5A5A5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96495517" name="Google Shape;215;p4"/>
          <p:cNvSpPr txBox="1"/>
          <p:nvPr/>
        </p:nvSpPr>
        <p:spPr bwMode="auto">
          <a:xfrm>
            <a:off x="0" y="4885879"/>
            <a:ext cx="2303835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9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35286096" name="Google Shape;221;p5" descr="A group of tall buildings under a cloudy sky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0" y="246220"/>
            <a:ext cx="4572000" cy="4897278"/>
          </a:xfrm>
          <a:prstGeom prst="rect">
            <a:avLst/>
          </a:prstGeom>
          <a:noFill/>
          <a:ln>
            <a:noFill/>
          </a:ln>
        </p:spPr>
      </p:pic>
      <p:sp>
        <p:nvSpPr>
          <p:cNvPr id="1940786971" name="Google Shape;222;p5"/>
          <p:cNvSpPr/>
          <p:nvPr/>
        </p:nvSpPr>
        <p:spPr bwMode="auto">
          <a:xfrm>
            <a:off x="4572000" y="246220"/>
            <a:ext cx="4324349" cy="4897278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4" tIns="45699" rIns="91424" bIns="45699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7781225" name="Google Shape;223;p5"/>
          <p:cNvSpPr txBox="1">
            <a:spLocks noGrp="1"/>
          </p:cNvSpPr>
          <p:nvPr>
            <p:ph type="title"/>
          </p:nvPr>
        </p:nvSpPr>
        <p:spPr bwMode="auto">
          <a:xfrm>
            <a:off x="1008061" y="460298"/>
            <a:ext cx="8135937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Vichřice a bouře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592111" name="Google Shape;224;p5"/>
          <p:cNvSpPr/>
          <p:nvPr/>
        </p:nvSpPr>
        <p:spPr bwMode="auto">
          <a:xfrm>
            <a:off x="296865" y="993048"/>
            <a:ext cx="4814885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Vichřice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rychlých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atmosférického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tlaku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proudy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>
                <a:latin typeface="Trebuchet MS"/>
                <a:ea typeface="Trebuchet MS"/>
                <a:cs typeface="Trebuchet MS"/>
              </a:rPr>
              <a:t>dynamičtějšími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>
                <a:latin typeface="Trebuchet MS"/>
                <a:ea typeface="Trebuchet MS"/>
                <a:cs typeface="Trebuchet MS"/>
              </a:rPr>
              <a:t>povětrnostní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</a:t>
            </a:r>
            <a:r>
              <a:rPr lang="en-GB">
                <a:latin typeface="Trebuchet MS"/>
                <a:ea typeface="Trebuchet MS"/>
                <a:cs typeface="Trebuchet MS"/>
              </a:rPr>
              <a:t>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letní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konvektivní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cyklonick</a:t>
            </a:r>
            <a:r>
              <a:rPr lang="en-GB">
                <a:latin typeface="Trebuchet MS"/>
                <a:ea typeface="Trebuchet MS"/>
                <a:cs typeface="Trebuchet MS"/>
              </a:rPr>
              <a:t>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poškozující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stromy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</a:t>
            </a:r>
            <a:r>
              <a:rPr lang="en-GB"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48241198" name="Google Shape;225;p5"/>
          <p:cNvGrpSpPr/>
          <p:nvPr/>
        </p:nvGrpSpPr>
        <p:grpSpPr bwMode="auto">
          <a:xfrm>
            <a:off x="2782894" y="2512320"/>
            <a:ext cx="2246400" cy="2246400"/>
            <a:chOff x="2782894" y="2512320"/>
            <a:chExt cx="2246400" cy="2246400"/>
          </a:xfrm>
        </p:grpSpPr>
        <p:pic>
          <p:nvPicPr>
            <p:cNvPr id="50527040" name="Google Shape;226;p5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4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8989970" name="Google Shape;227;p5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4" y="2604654"/>
              <a:ext cx="240268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4233127" name="Google Shape;228;p5"/>
          <p:cNvGrpSpPr/>
          <p:nvPr/>
        </p:nvGrpSpPr>
        <p:grpSpPr bwMode="auto">
          <a:xfrm>
            <a:off x="393658" y="2512320"/>
            <a:ext cx="2246400" cy="2246400"/>
            <a:chOff x="393658" y="2512320"/>
            <a:chExt cx="2246400" cy="2246400"/>
          </a:xfrm>
        </p:grpSpPr>
        <p:pic>
          <p:nvPicPr>
            <p:cNvPr id="1611716660" name="Google Shape;229;p5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393658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371606" name="Google Shape;230;p5" descr="Obsah obrázku symbol, kreativita&#10;&#10;Obsah generovaný pomocí AI může být nesprávný."/>
            <p:cNvPicPr/>
            <p:nvPr/>
          </p:nvPicPr>
          <p:blipFill rotWithShape="1">
            <a:blip r:embed="rId7">
              <a:alphaModFix/>
            </a:blip>
            <a:stretch/>
          </p:blipFill>
          <p:spPr bwMode="auto">
            <a:xfrm>
              <a:off x="2322605" y="2604654"/>
              <a:ext cx="211635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7760070" name="Google Shape;231;p5"/>
          <p:cNvSpPr txBox="1"/>
          <p:nvPr/>
        </p:nvSpPr>
        <p:spPr bwMode="auto">
          <a:xfrm>
            <a:off x="442600" y="2613120"/>
            <a:ext cx="1911349" cy="29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85949637" name="Google Shape;232;p5"/>
          <p:cNvSpPr txBox="1"/>
          <p:nvPr/>
        </p:nvSpPr>
        <p:spPr bwMode="auto">
          <a:xfrm>
            <a:off x="2859075" y="2604649"/>
            <a:ext cx="1947899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Jak můžeme pomoci?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5099628" name="Google Shape;233;p5"/>
          <p:cNvSpPr txBox="1"/>
          <p:nvPr/>
        </p:nvSpPr>
        <p:spPr bwMode="auto">
          <a:xfrm>
            <a:off x="386718" y="3075939"/>
            <a:ext cx="2246400" cy="136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Nestabilní atmosférické podmínky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Intenzivní srážky, kroupy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Nevhodný tvar/stav budov, volné prvky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63456457" name="Google Shape;234;p5"/>
          <p:cNvSpPr txBox="1"/>
          <p:nvPr/>
        </p:nvSpPr>
        <p:spPr bwMode="auto">
          <a:xfrm>
            <a:off x="2775953" y="3075939"/>
            <a:ext cx="2246400" cy="147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Aerodynamický tvar budov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Zpevnění konstrukcí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Ochrana oken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Záložní zdroje energie, ochrana vybavení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39760109" name="Google Shape;235;p5" descr="Obsah obrázku symbol, logo, Písmo, Grafika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95287" y="472624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7840379" name="Google Shape;236;p5"/>
          <p:cNvSpPr txBox="1"/>
          <p:nvPr/>
        </p:nvSpPr>
        <p:spPr bwMode="auto">
          <a:xfrm>
            <a:off x="-55481" y="0"/>
            <a:ext cx="9254963" cy="24618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prostředí</a:t>
            </a:r>
            <a:endParaRPr lang="en-GB" sz="1000">
              <a:latin typeface="Trebuchet MS"/>
              <a:ea typeface="Trebuchet MS"/>
            </a:endParaRPr>
          </a:p>
        </p:txBody>
      </p:sp>
      <p:sp>
        <p:nvSpPr>
          <p:cNvPr id="772286650" name="Google Shape;237;p5"/>
          <p:cNvSpPr txBox="1"/>
          <p:nvPr/>
        </p:nvSpPr>
        <p:spPr bwMode="auto">
          <a:xfrm>
            <a:off x="0" y="4885879"/>
            <a:ext cx="2303835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9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21029640" name="Google Shape;243;p6"/>
          <p:cNvGrpSpPr/>
          <p:nvPr/>
        </p:nvGrpSpPr>
        <p:grpSpPr bwMode="auto">
          <a:xfrm>
            <a:off x="4572000" y="246220"/>
            <a:ext cx="4571998" cy="4897278"/>
            <a:chOff x="4572000" y="246220"/>
            <a:chExt cx="4571998" cy="4897278"/>
          </a:xfrm>
        </p:grpSpPr>
        <p:pic>
          <p:nvPicPr>
            <p:cNvPr id="1202116019" name="Google Shape;244;p6" descr="Rain falling water from a roof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0"/>
              <a:ext cx="4571998" cy="48972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5645287" name="Google Shape;245;p6"/>
            <p:cNvSpPr/>
            <p:nvPr/>
          </p:nvSpPr>
          <p:spPr bwMode="auto">
            <a:xfrm>
              <a:off x="4572000" y="246220"/>
              <a:ext cx="4324349" cy="4897278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4" tIns="45699" rIns="91424" bIns="45699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20451152" name="Google Shape;246;p6"/>
          <p:cNvSpPr txBox="1">
            <a:spLocks noGrp="1"/>
          </p:cNvSpPr>
          <p:nvPr>
            <p:ph type="title"/>
          </p:nvPr>
        </p:nvSpPr>
        <p:spPr bwMode="auto">
          <a:xfrm>
            <a:off x="1008061" y="460298"/>
            <a:ext cx="8135937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Intenzivní srážky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370034074" name="Google Shape;247;p6"/>
          <p:cNvGrpSpPr/>
          <p:nvPr/>
        </p:nvGrpSpPr>
        <p:grpSpPr bwMode="auto">
          <a:xfrm>
            <a:off x="2782894" y="2512320"/>
            <a:ext cx="2246400" cy="2246400"/>
            <a:chOff x="2782894" y="2512320"/>
            <a:chExt cx="2246400" cy="2246400"/>
          </a:xfrm>
        </p:grpSpPr>
        <p:pic>
          <p:nvPicPr>
            <p:cNvPr id="1883701201" name="Google Shape;248;p6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4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7804383" name="Google Shape;249;p6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4" y="2604654"/>
              <a:ext cx="240268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0442065" name="Google Shape;250;p6"/>
          <p:cNvGrpSpPr/>
          <p:nvPr/>
        </p:nvGrpSpPr>
        <p:grpSpPr bwMode="auto">
          <a:xfrm>
            <a:off x="393658" y="2512320"/>
            <a:ext cx="2246400" cy="2246400"/>
            <a:chOff x="393658" y="2512320"/>
            <a:chExt cx="2246400" cy="2246400"/>
          </a:xfrm>
        </p:grpSpPr>
        <p:pic>
          <p:nvPicPr>
            <p:cNvPr id="1471470835" name="Google Shape;251;p6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393658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4947080" name="Google Shape;252;p6" descr="Obsah obrázku symbol, kreativita&#10;&#10;Obsah generovaný pomocí AI může být nesprávný."/>
            <p:cNvPicPr/>
            <p:nvPr/>
          </p:nvPicPr>
          <p:blipFill rotWithShape="1">
            <a:blip r:embed="rId7">
              <a:alphaModFix/>
            </a:blip>
            <a:stretch/>
          </p:blipFill>
          <p:spPr bwMode="auto">
            <a:xfrm>
              <a:off x="2322605" y="2604654"/>
              <a:ext cx="211635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43485479" name="Google Shape;253;p6"/>
          <p:cNvSpPr txBox="1"/>
          <p:nvPr/>
        </p:nvSpPr>
        <p:spPr bwMode="auto">
          <a:xfrm>
            <a:off x="442600" y="2613120"/>
            <a:ext cx="1911349" cy="29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6138112" name="Google Shape;254;p6"/>
          <p:cNvSpPr txBox="1"/>
          <p:nvPr/>
        </p:nvSpPr>
        <p:spPr bwMode="auto">
          <a:xfrm>
            <a:off x="2859075" y="2604649"/>
            <a:ext cx="1911299" cy="29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42231478" name="Google Shape;255;p6"/>
          <p:cNvSpPr txBox="1"/>
          <p:nvPr/>
        </p:nvSpPr>
        <p:spPr bwMode="auto">
          <a:xfrm>
            <a:off x="386718" y="3075939"/>
            <a:ext cx="2246400" cy="153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Zpevněné</a:t>
            </a:r>
            <a:r>
              <a:rPr lang="en-GB" sz="1200">
                <a:latin typeface="Trebuchet MS"/>
                <a:ea typeface="Trebuchet MS"/>
                <a:cs typeface="Trebuchet MS"/>
              </a:rPr>
              <a:t> </a:t>
            </a:r>
            <a:r>
              <a:rPr lang="en-GB" sz="1200"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200">
                <a:latin typeface="Trebuchet MS"/>
                <a:ea typeface="Trebuchet MS"/>
                <a:cs typeface="Trebuchet MS"/>
              </a:rPr>
              <a:t> </a:t>
            </a:r>
            <a:r>
              <a:rPr lang="en-GB" sz="1200"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200">
                <a:latin typeface="Trebuchet MS"/>
                <a:ea typeface="Trebuchet MS"/>
                <a:cs typeface="Trebuchet MS"/>
              </a:rPr>
              <a:t>beton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as</a:t>
            </a:r>
            <a:r>
              <a:rPr lang="en-GB" sz="1200">
                <a:latin typeface="Trebuchet MS"/>
                <a:ea typeface="Trebuchet MS"/>
                <a:cs typeface="Trebuchet MS"/>
              </a:rPr>
              <a:t>f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alt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145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Ucpané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nedostatečně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dimenzované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145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Nevhodná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ochrana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fasád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37256082" name="Google Shape;256;p6"/>
          <p:cNvSpPr txBox="1"/>
          <p:nvPr/>
        </p:nvSpPr>
        <p:spPr bwMode="auto">
          <a:xfrm>
            <a:off x="2775953" y="3075939"/>
            <a:ext cx="2246400" cy="153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propustné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opětovné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dešťové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prahy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vodotěsné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87700733" name="Google Shape;257;p6"/>
          <p:cNvSpPr/>
          <p:nvPr/>
        </p:nvSpPr>
        <p:spPr bwMode="auto">
          <a:xfrm>
            <a:off x="296865" y="993048"/>
            <a:ext cx="4814885" cy="138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ale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intenzivní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srážky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vzduchu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zvyšují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vlhkost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vlhkost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uvolněna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dojít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přívalovým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dešťům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>
                <a:latin typeface="Trebuchet MS"/>
                <a:ea typeface="Trebuchet MS"/>
                <a:cs typeface="Trebuchet MS"/>
              </a:rPr>
              <a:t>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dimenzovány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544524680" name="Google Shape;258;p6" descr="Obsah obrázku kruh, klipart, symbol, Grafika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95287" y="472624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7693397" name="Google Shape;259;p6"/>
          <p:cNvSpPr txBox="1"/>
          <p:nvPr/>
        </p:nvSpPr>
        <p:spPr bwMode="auto">
          <a:xfrm>
            <a:off x="-55481" y="0"/>
            <a:ext cx="9254963" cy="24622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0990332" name="Google Shape;260;p6"/>
          <p:cNvSpPr txBox="1"/>
          <p:nvPr/>
        </p:nvSpPr>
        <p:spPr bwMode="auto">
          <a:xfrm>
            <a:off x="0" y="4885879"/>
            <a:ext cx="2303835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9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01629504" name="Google Shape;266;p7"/>
          <p:cNvGrpSpPr/>
          <p:nvPr/>
        </p:nvGrpSpPr>
        <p:grpSpPr bwMode="auto">
          <a:xfrm>
            <a:off x="4572000" y="213664"/>
            <a:ext cx="4572000" cy="4929835"/>
            <a:chOff x="4572000" y="213664"/>
            <a:chExt cx="4572000" cy="4929835"/>
          </a:xfrm>
        </p:grpSpPr>
        <p:pic>
          <p:nvPicPr>
            <p:cNvPr id="1070925148" name="Google Shape;267;p7" descr="A flooded street with water splashing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13664"/>
              <a:ext cx="4572000" cy="49298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6548031" name="Google Shape;268;p7"/>
            <p:cNvSpPr/>
            <p:nvPr/>
          </p:nvSpPr>
          <p:spPr bwMode="auto">
            <a:xfrm>
              <a:off x="4572000" y="246220"/>
              <a:ext cx="4324349" cy="4897278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4" tIns="45699" rIns="91424" bIns="45699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681794581" name="Google Shape;269;p7"/>
          <p:cNvSpPr txBox="1">
            <a:spLocks noGrp="1"/>
          </p:cNvSpPr>
          <p:nvPr>
            <p:ph type="title"/>
          </p:nvPr>
        </p:nvSpPr>
        <p:spPr bwMode="auto">
          <a:xfrm>
            <a:off x="1008061" y="460298"/>
            <a:ext cx="8135937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Záplavy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8063121" name="Google Shape;270;p7"/>
          <p:cNvGrpSpPr/>
          <p:nvPr/>
        </p:nvGrpSpPr>
        <p:grpSpPr bwMode="auto">
          <a:xfrm>
            <a:off x="2782894" y="2512320"/>
            <a:ext cx="2246400" cy="2246400"/>
            <a:chOff x="2782894" y="2512320"/>
            <a:chExt cx="2246400" cy="2246400"/>
          </a:xfrm>
        </p:grpSpPr>
        <p:pic>
          <p:nvPicPr>
            <p:cNvPr id="1314788930" name="Google Shape;271;p7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4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707573" name="Google Shape;272;p7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4" y="2604654"/>
              <a:ext cx="240268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12956348" name="Google Shape;273;p7"/>
          <p:cNvGrpSpPr/>
          <p:nvPr/>
        </p:nvGrpSpPr>
        <p:grpSpPr bwMode="auto">
          <a:xfrm>
            <a:off x="393658" y="2512320"/>
            <a:ext cx="2246400" cy="2246400"/>
            <a:chOff x="393658" y="2512320"/>
            <a:chExt cx="2246400" cy="2246400"/>
          </a:xfrm>
        </p:grpSpPr>
        <p:pic>
          <p:nvPicPr>
            <p:cNvPr id="945759036" name="Google Shape;274;p7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393658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5511555" name="Google Shape;275;p7" descr="Obsah obrázku symbol, kreativita&#10;&#10;Obsah generovaný pomocí AI může být nesprávný."/>
            <p:cNvPicPr/>
            <p:nvPr/>
          </p:nvPicPr>
          <p:blipFill rotWithShape="1">
            <a:blip r:embed="rId7">
              <a:alphaModFix/>
            </a:blip>
            <a:stretch/>
          </p:blipFill>
          <p:spPr bwMode="auto">
            <a:xfrm>
              <a:off x="2322605" y="2604654"/>
              <a:ext cx="211635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1998607" name="Google Shape;276;p7"/>
          <p:cNvSpPr txBox="1"/>
          <p:nvPr/>
        </p:nvSpPr>
        <p:spPr bwMode="auto">
          <a:xfrm>
            <a:off x="442600" y="2613120"/>
            <a:ext cx="1911299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81822052" name="Google Shape;277;p7"/>
          <p:cNvSpPr txBox="1"/>
          <p:nvPr/>
        </p:nvSpPr>
        <p:spPr bwMode="auto">
          <a:xfrm>
            <a:off x="2859075" y="2604649"/>
            <a:ext cx="1911299" cy="29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31675616" name="Google Shape;278;p7"/>
          <p:cNvSpPr txBox="1"/>
          <p:nvPr/>
        </p:nvSpPr>
        <p:spPr bwMode="auto">
          <a:xfrm>
            <a:off x="386718" y="3075939"/>
            <a:ext cx="2246400" cy="1092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Rozrůstání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zpevňování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Nedostatečná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ochranu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povodněmi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1202511" name="Google Shape;279;p7"/>
          <p:cNvSpPr txBox="1"/>
          <p:nvPr/>
        </p:nvSpPr>
        <p:spPr bwMode="auto">
          <a:xfrm>
            <a:off x="2775953" y="3075939"/>
            <a:ext cx="2246400" cy="169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přízemí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145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Protipovodňové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zábrany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145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Vodotěsné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úpravy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145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Zpětné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klapky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kanalizačních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systémech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145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Zelená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389922674" name="Google Shape;280;p7" descr="Obsah obrázku symbol, kruh, Grafika, logo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95287" y="467607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6160599" name="Google Shape;281;p7"/>
          <p:cNvSpPr txBox="1"/>
          <p:nvPr/>
        </p:nvSpPr>
        <p:spPr bwMode="auto">
          <a:xfrm>
            <a:off x="-55481" y="0"/>
            <a:ext cx="9254963" cy="24622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9526101" name="Google Shape;282;p7"/>
          <p:cNvSpPr/>
          <p:nvPr/>
        </p:nvSpPr>
        <p:spPr bwMode="auto">
          <a:xfrm>
            <a:off x="296865" y="993048"/>
            <a:ext cx="4814885" cy="116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>
                <a:latin typeface="Trebuchet MS"/>
                <a:ea typeface="Trebuchet MS"/>
                <a:cs typeface="Trebuchet MS"/>
              </a:rPr>
              <a:t>Záplavy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průtok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překročí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umělých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toto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zhutněním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nepropustnými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zastaralou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 vzorcích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sněhu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režim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556414" name="Google Shape;283;p7"/>
          <p:cNvSpPr txBox="1"/>
          <p:nvPr/>
        </p:nvSpPr>
        <p:spPr bwMode="auto">
          <a:xfrm>
            <a:off x="0" y="4885879"/>
            <a:ext cx="2303835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9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12771916" name="Google Shape;289;p8"/>
          <p:cNvGrpSpPr/>
          <p:nvPr/>
        </p:nvGrpSpPr>
        <p:grpSpPr bwMode="auto">
          <a:xfrm>
            <a:off x="4572000" y="246220"/>
            <a:ext cx="4572000" cy="4897278"/>
            <a:chOff x="4572000" y="246220"/>
            <a:chExt cx="4572000" cy="4897278"/>
          </a:xfrm>
        </p:grpSpPr>
        <p:pic>
          <p:nvPicPr>
            <p:cNvPr id="246817719" name="Google Shape;290;p8" descr="A plant growing through the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0"/>
              <a:ext cx="4572000" cy="48972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7700814" name="Google Shape;291;p8"/>
            <p:cNvSpPr/>
            <p:nvPr/>
          </p:nvSpPr>
          <p:spPr bwMode="auto">
            <a:xfrm>
              <a:off x="4572000" y="246220"/>
              <a:ext cx="4324349" cy="4897278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4" tIns="45699" rIns="91424" bIns="45699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85213838" name="Google Shape;292;p8"/>
          <p:cNvSpPr txBox="1">
            <a:spLocks noGrp="1"/>
          </p:cNvSpPr>
          <p:nvPr>
            <p:ph type="title"/>
          </p:nvPr>
        </p:nvSpPr>
        <p:spPr bwMode="auto">
          <a:xfrm>
            <a:off x="1008061" y="460298"/>
            <a:ext cx="8135937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Sesuvy půdy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949725164" name="Google Shape;293;p8"/>
          <p:cNvGrpSpPr/>
          <p:nvPr/>
        </p:nvGrpSpPr>
        <p:grpSpPr bwMode="auto">
          <a:xfrm>
            <a:off x="2782894" y="2512320"/>
            <a:ext cx="2246400" cy="2246400"/>
            <a:chOff x="2782894" y="2512320"/>
            <a:chExt cx="2246400" cy="2246400"/>
          </a:xfrm>
        </p:grpSpPr>
        <p:pic>
          <p:nvPicPr>
            <p:cNvPr id="41445742" name="Google Shape;294;p8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4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5756076" name="Google Shape;295;p8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4" y="2604654"/>
              <a:ext cx="240268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0013733" name="Google Shape;296;p8"/>
          <p:cNvGrpSpPr/>
          <p:nvPr/>
        </p:nvGrpSpPr>
        <p:grpSpPr bwMode="auto">
          <a:xfrm>
            <a:off x="393658" y="2512320"/>
            <a:ext cx="2246400" cy="2246400"/>
            <a:chOff x="393658" y="2512320"/>
            <a:chExt cx="2246400" cy="2246400"/>
          </a:xfrm>
        </p:grpSpPr>
        <p:pic>
          <p:nvPicPr>
            <p:cNvPr id="1257012915" name="Google Shape;297;p8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393658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6768880" name="Google Shape;298;p8" descr="Obsah obrázku symbol, kreativita&#10;&#10;Obsah generovaný pomocí AI může být nesprávný."/>
            <p:cNvPicPr/>
            <p:nvPr/>
          </p:nvPicPr>
          <p:blipFill rotWithShape="1">
            <a:blip r:embed="rId7">
              <a:alphaModFix/>
            </a:blip>
            <a:stretch/>
          </p:blipFill>
          <p:spPr bwMode="auto">
            <a:xfrm>
              <a:off x="2322605" y="2604654"/>
              <a:ext cx="211635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4045536" name="Google Shape;299;p8"/>
          <p:cNvSpPr txBox="1"/>
          <p:nvPr/>
        </p:nvSpPr>
        <p:spPr bwMode="auto">
          <a:xfrm>
            <a:off x="442600" y="2613120"/>
            <a:ext cx="1911349" cy="29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zhoršuje?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16503141" name="Google Shape;300;p8"/>
          <p:cNvSpPr txBox="1"/>
          <p:nvPr/>
        </p:nvSpPr>
        <p:spPr bwMode="auto">
          <a:xfrm>
            <a:off x="2859075" y="2604649"/>
            <a:ext cx="1971599" cy="29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52683245" name="Google Shape;301;p8"/>
          <p:cNvSpPr txBox="1"/>
          <p:nvPr/>
        </p:nvSpPr>
        <p:spPr bwMode="auto">
          <a:xfrm>
            <a:off x="386718" y="3075939"/>
            <a:ext cx="2246400" cy="96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Špatné odvodnění a eroze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Stavby na nestabilním podloží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47220251" name="Google Shape;302;p8"/>
          <p:cNvSpPr txBox="1"/>
          <p:nvPr/>
        </p:nvSpPr>
        <p:spPr bwMode="auto">
          <a:xfrm>
            <a:off x="2775953" y="3075939"/>
            <a:ext cx="22464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 systémy</a:t>
            </a:r>
            <a:endParaRPr/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Stabilizace svahů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Zpevnění půdy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Vyhýbání se rizikovému terénu při výstavbě nových budov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44640110" name="Google Shape;303;p8"/>
          <p:cNvSpPr/>
          <p:nvPr/>
        </p:nvSpPr>
        <p:spPr bwMode="auto">
          <a:xfrm>
            <a:off x="296865" y="993048"/>
            <a:ext cx="4814885" cy="116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just"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svahové pohyby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nejčastěji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vyvolány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nasycením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vodou po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dlouhotrvajících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deštích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 strmým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terénem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dále</a:t>
            </a:r>
            <a:r>
              <a:rPr lang="en-GB">
                <a:latin typeface="Trebuchet MS"/>
                <a:ea typeface="Trebuchet MS"/>
                <a:cs typeface="Trebuchet MS"/>
              </a:rPr>
              <a:t> destabilizují svahy a </a:t>
            </a:r>
            <a:r>
              <a:rPr lang="en-GB">
                <a:latin typeface="Trebuchet MS"/>
                <a:ea typeface="Trebuchet MS"/>
                <a:cs typeface="Trebuchet MS"/>
              </a:rPr>
              <a:t>zvyšují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riziko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odlesňování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špatné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odvodnění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83634726" name="Google Shape;304;p8" descr="Obsah obrázku symbol, kruh, logo, Grafika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95287" y="472624"/>
            <a:ext cx="516706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5003638" name="Google Shape;305;p8"/>
          <p:cNvSpPr txBox="1"/>
          <p:nvPr/>
        </p:nvSpPr>
        <p:spPr bwMode="auto">
          <a:xfrm>
            <a:off x="-55481" y="0"/>
            <a:ext cx="9254999" cy="24629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2845508" name="Google Shape;306;p8"/>
          <p:cNvSpPr txBox="1"/>
          <p:nvPr/>
        </p:nvSpPr>
        <p:spPr bwMode="auto">
          <a:xfrm>
            <a:off x="0" y="4885879"/>
            <a:ext cx="2303835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9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011030" name="Google Shape;312;p9"/>
          <p:cNvGrpSpPr/>
          <p:nvPr/>
        </p:nvGrpSpPr>
        <p:grpSpPr bwMode="auto">
          <a:xfrm>
            <a:off x="4572000" y="246220"/>
            <a:ext cx="4572000" cy="4897278"/>
            <a:chOff x="4572000" y="246220"/>
            <a:chExt cx="4572000" cy="4897278"/>
          </a:xfrm>
        </p:grpSpPr>
        <p:pic>
          <p:nvPicPr>
            <p:cNvPr id="130298903" name="Google Shape;313;p9" descr="A close-up of a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0"/>
              <a:ext cx="4572000" cy="48972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909302" name="Google Shape;314;p9"/>
            <p:cNvSpPr/>
            <p:nvPr/>
          </p:nvSpPr>
          <p:spPr bwMode="auto">
            <a:xfrm>
              <a:off x="4572000" y="246220"/>
              <a:ext cx="4324349" cy="4897278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4" tIns="45699" rIns="91424" bIns="45699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33962114" name="Google Shape;315;p9"/>
          <p:cNvSpPr txBox="1">
            <a:spLocks noGrp="1"/>
          </p:cNvSpPr>
          <p:nvPr>
            <p:ph type="title"/>
          </p:nvPr>
        </p:nvSpPr>
        <p:spPr bwMode="auto">
          <a:xfrm>
            <a:off x="1008061" y="460298"/>
            <a:ext cx="8135937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Sucho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962998985" name="Google Shape;316;p9"/>
          <p:cNvGrpSpPr/>
          <p:nvPr/>
        </p:nvGrpSpPr>
        <p:grpSpPr bwMode="auto">
          <a:xfrm>
            <a:off x="2782894" y="2512320"/>
            <a:ext cx="2246400" cy="2246400"/>
            <a:chOff x="2782894" y="2512320"/>
            <a:chExt cx="2246400" cy="2246400"/>
          </a:xfrm>
        </p:grpSpPr>
        <p:pic>
          <p:nvPicPr>
            <p:cNvPr id="1035053518" name="Google Shape;317;p9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4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1559781" name="Google Shape;318;p9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4" y="2604654"/>
              <a:ext cx="240268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691665" name="Google Shape;319;p9"/>
          <p:cNvGrpSpPr/>
          <p:nvPr/>
        </p:nvGrpSpPr>
        <p:grpSpPr bwMode="auto">
          <a:xfrm>
            <a:off x="393658" y="2512320"/>
            <a:ext cx="2246400" cy="2246400"/>
            <a:chOff x="393658" y="2512320"/>
            <a:chExt cx="2246400" cy="2246400"/>
          </a:xfrm>
        </p:grpSpPr>
        <p:pic>
          <p:nvPicPr>
            <p:cNvPr id="2071705023" name="Google Shape;320;p9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393658" y="2512320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564550" name="Google Shape;321;p9" descr="Obsah obrázku symbol, kreativita&#10;&#10;Obsah generovaný pomocí AI může být nesprávný."/>
            <p:cNvPicPr/>
            <p:nvPr/>
          </p:nvPicPr>
          <p:blipFill rotWithShape="1">
            <a:blip r:embed="rId7">
              <a:alphaModFix/>
            </a:blip>
            <a:stretch/>
          </p:blipFill>
          <p:spPr bwMode="auto">
            <a:xfrm>
              <a:off x="2322605" y="2604654"/>
              <a:ext cx="211635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40096316" name="Google Shape;322;p9"/>
          <p:cNvSpPr txBox="1"/>
          <p:nvPr/>
        </p:nvSpPr>
        <p:spPr bwMode="auto">
          <a:xfrm>
            <a:off x="442600" y="2613120"/>
            <a:ext cx="1911299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48153054" name="Google Shape;323;p9"/>
          <p:cNvSpPr txBox="1"/>
          <p:nvPr/>
        </p:nvSpPr>
        <p:spPr bwMode="auto">
          <a:xfrm>
            <a:off x="2859075" y="2604649"/>
            <a:ext cx="1951200" cy="29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0032199" name="Google Shape;324;p9"/>
          <p:cNvSpPr txBox="1"/>
          <p:nvPr/>
        </p:nvSpPr>
        <p:spPr bwMode="auto">
          <a:xfrm>
            <a:off x="386718" y="3075939"/>
            <a:ext cx="2246400" cy="104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indent="-177799"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Delší</a:t>
            </a:r>
            <a:r>
              <a:rPr lang="en-GB" sz="1300">
                <a:latin typeface="Trebuchet MS"/>
                <a:ea typeface="Trebuchet MS"/>
                <a:cs typeface="Trebuchet MS"/>
              </a:rPr>
              <a:t> </a:t>
            </a:r>
            <a:r>
              <a:rPr lang="en-GB" sz="1300">
                <a:latin typeface="Trebuchet MS"/>
                <a:ea typeface="Trebuchet MS"/>
                <a:cs typeface="Trebuchet MS"/>
              </a:rPr>
              <a:t>období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bez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endParaRPr lang="cs-CZ"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Smršťování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ovlivňující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48718718" name="Google Shape;325;p9"/>
          <p:cNvSpPr txBox="1"/>
          <p:nvPr/>
        </p:nvSpPr>
        <p:spPr bwMode="auto">
          <a:xfrm>
            <a:off x="2775953" y="3075939"/>
            <a:ext cx="2246400" cy="172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177799" marR="0" lvl="0" indent="-1777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Sběr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akumulace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dešťové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omilné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rostliny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799" marR="0" lvl="0" indent="-177799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Efektivní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uvnitř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None/>
              <a:defRPr/>
            </a:pPr>
            <a:endParaRPr sz="13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642732487" name="Google Shape;326;p9"/>
          <p:cNvSpPr/>
          <p:nvPr/>
        </p:nvSpPr>
        <p:spPr bwMode="auto">
          <a:xfrm>
            <a:off x="296865" y="993048"/>
            <a:ext cx="4814885" cy="116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just"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zůstává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delší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dobu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podprůměrná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Evropě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jaro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horka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ještě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zhoršuje</a:t>
            </a:r>
            <a:r>
              <a:rPr lang="en-GB">
                <a:latin typeface="Trebuchet MS"/>
                <a:ea typeface="Trebuchet MS"/>
                <a:cs typeface="Trebuchet MS"/>
              </a:rPr>
              <a:t>. </a:t>
            </a:r>
            <a:r>
              <a:rPr lang="en-GB">
                <a:latin typeface="Trebuchet MS"/>
                <a:ea typeface="Trebuchet MS"/>
                <a:cs typeface="Trebuchet MS"/>
              </a:rPr>
              <a:t>Tím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dochází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zatížení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zásob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ploch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9422846" name="Google Shape;327;p9"/>
          <p:cNvSpPr txBox="1"/>
          <p:nvPr/>
        </p:nvSpPr>
        <p:spPr bwMode="auto">
          <a:xfrm>
            <a:off x="7181217" y="4885879"/>
            <a:ext cx="1951174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Source: </a:t>
            </a:r>
            <a:r>
              <a:rPr lang="en-GB" sz="1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hlinkClick r:id="rId8" tooltip=""/>
              </a:rPr>
              <a:t>European Commission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14712080" name="Google Shape;328;p9" descr="Obsah obrázku kruh, symbol, Grafika, černobílá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395287" y="469126"/>
            <a:ext cx="516706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74172929" name="Google Shape;329;p9"/>
          <p:cNvSpPr txBox="1"/>
          <p:nvPr/>
        </p:nvSpPr>
        <p:spPr bwMode="auto">
          <a:xfrm>
            <a:off x="-55481" y="0"/>
            <a:ext cx="9254963" cy="24622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0627044" name="Google Shape;330;p9"/>
          <p:cNvSpPr txBox="1"/>
          <p:nvPr/>
        </p:nvSpPr>
        <p:spPr bwMode="auto">
          <a:xfrm>
            <a:off x="0" y="4885879"/>
            <a:ext cx="2303835" cy="24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5226037" name="Google Shape;336;p10"/>
          <p:cNvSpPr txBox="1">
            <a:spLocks noGrp="1"/>
          </p:cNvSpPr>
          <p:nvPr>
            <p:ph type="body" idx="1"/>
          </p:nvPr>
        </p:nvSpPr>
        <p:spPr bwMode="auto">
          <a:xfrm>
            <a:off x="296865" y="1136517"/>
            <a:ext cx="5960999" cy="3416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SECAP je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strategický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plánovací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dokument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který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přijímají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obce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iniciativy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Pakt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starostů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primátorů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etiku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Integruje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zaměřená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jak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mitigaci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přípravu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EU v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energetiky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vůči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katastrofám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změnou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bezpečnost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Otevírá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možnost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financování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EU.</a:t>
            </a:r>
            <a:endParaRPr/>
          </a:p>
        </p:txBody>
      </p:sp>
      <p:sp>
        <p:nvSpPr>
          <p:cNvPr id="2034012988" name="Google Shape;337;p10"/>
          <p:cNvSpPr txBox="1">
            <a:spLocks noGrp="1"/>
          </p:cNvSpPr>
          <p:nvPr>
            <p:ph type="title"/>
          </p:nvPr>
        </p:nvSpPr>
        <p:spPr bwMode="auto">
          <a:xfrm>
            <a:off x="296863" y="460298"/>
            <a:ext cx="8562973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Akční p</a:t>
            </a:r>
            <a:r>
              <a:rPr lang="en-GB"/>
              <a:t>lán</a:t>
            </a:r>
            <a:r>
              <a:rPr lang="cs-CZ"/>
              <a:t> pro</a:t>
            </a:r>
            <a:r>
              <a:rPr lang="en-GB"/>
              <a:t> </a:t>
            </a:r>
            <a:r>
              <a:rPr lang="en-GB"/>
              <a:t>udržiteln</a:t>
            </a:r>
            <a:r>
              <a:rPr lang="cs-CZ"/>
              <a:t>ou</a:t>
            </a:r>
            <a:r>
              <a:rPr lang="en-GB"/>
              <a:t> </a:t>
            </a:r>
            <a:r>
              <a:rPr lang="en-GB"/>
              <a:t>energi</a:t>
            </a:r>
            <a:r>
              <a:rPr lang="cs-CZ"/>
              <a:t>i</a:t>
            </a:r>
            <a:r>
              <a:rPr lang="en-GB"/>
              <a:t> a </a:t>
            </a:r>
            <a:r>
              <a:rPr lang="en-GB"/>
              <a:t>klima</a:t>
            </a:r>
            <a:r>
              <a:rPr lang="en-GB"/>
              <a:t> (SECAP)</a:t>
            </a:r>
            <a:endParaRPr/>
          </a:p>
        </p:txBody>
      </p:sp>
      <p:sp>
        <p:nvSpPr>
          <p:cNvPr id="1930438613" name="Google Shape;338;p10"/>
          <p:cNvSpPr/>
          <p:nvPr/>
        </p:nvSpPr>
        <p:spPr bwMode="auto">
          <a:xfrm>
            <a:off x="0" y="4871547"/>
            <a:ext cx="2464135" cy="26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2018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70582119" name="Google Shape;339;p10"/>
          <p:cNvSpPr txBox="1"/>
          <p:nvPr/>
        </p:nvSpPr>
        <p:spPr bwMode="auto">
          <a:xfrm>
            <a:off x="-55481" y="0"/>
            <a:ext cx="9254963" cy="24622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4" tIns="45699" rIns="91424" bIns="45699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21932336" name="Google Shape;340;p10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505803" y="1274606"/>
            <a:ext cx="2190372" cy="3160469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3207562" name="Google Shape;346;p11"/>
          <p:cNvSpPr txBox="1">
            <a:spLocks noGrp="1"/>
          </p:cNvSpPr>
          <p:nvPr>
            <p:ph type="body" idx="1"/>
          </p:nvPr>
        </p:nvSpPr>
        <p:spPr bwMode="auto">
          <a:xfrm>
            <a:off x="296865" y="1144226"/>
            <a:ext cx="85629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 b="1"/>
              <a:t>Základní emisní inventura </a:t>
            </a:r>
            <a:r>
              <a:rPr lang="en-GB" sz="1400" b="1"/>
              <a:t>(BEI):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/>
              <a:t>inventura</a:t>
            </a:r>
            <a:r>
              <a:rPr lang="en-GB" sz="1400"/>
              <a:t> </a:t>
            </a:r>
            <a:r>
              <a:rPr lang="en-GB" sz="1400"/>
              <a:t>emisí</a:t>
            </a:r>
            <a:r>
              <a:rPr lang="en-GB" sz="1400"/>
              <a:t> CO₂ a </a:t>
            </a:r>
            <a:r>
              <a:rPr lang="en-GB" sz="1400"/>
              <a:t>skleníkových</a:t>
            </a:r>
            <a:r>
              <a:rPr lang="en-GB" sz="1400"/>
              <a:t> </a:t>
            </a:r>
            <a:r>
              <a:rPr lang="en-GB" sz="1400"/>
              <a:t>plynů</a:t>
            </a:r>
            <a:r>
              <a:rPr lang="en-GB" sz="1400"/>
              <a:t> </a:t>
            </a:r>
            <a:r>
              <a:rPr lang="en-GB" sz="1400"/>
              <a:t>na</a:t>
            </a:r>
            <a:r>
              <a:rPr lang="en-GB" sz="1400"/>
              <a:t> </a:t>
            </a:r>
            <a:r>
              <a:rPr lang="en-GB" sz="1400"/>
              <a:t>úrovni</a:t>
            </a:r>
            <a:r>
              <a:rPr lang="en-GB" sz="1400"/>
              <a:t> </a:t>
            </a:r>
            <a:r>
              <a:rPr lang="en-GB" sz="1400"/>
              <a:t>obce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lang="en-GB"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 b="1"/>
              <a:t>Posouzení</a:t>
            </a:r>
            <a:r>
              <a:rPr lang="en-GB" sz="1400" b="1"/>
              <a:t> </a:t>
            </a:r>
            <a:r>
              <a:rPr lang="en-GB" sz="1400" b="1"/>
              <a:t>rizik</a:t>
            </a:r>
            <a:r>
              <a:rPr lang="en-GB" sz="1400" b="1"/>
              <a:t> a </a:t>
            </a:r>
            <a:r>
              <a:rPr lang="en-GB" sz="1400" b="1"/>
              <a:t>zranitelnosti</a:t>
            </a:r>
            <a:r>
              <a:rPr lang="en-GB" sz="1400" b="1"/>
              <a:t> (RVA):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Identifikace</a:t>
            </a:r>
            <a:r>
              <a:rPr lang="en-GB" sz="1400"/>
              <a:t> </a:t>
            </a:r>
            <a:r>
              <a:rPr lang="en-GB" sz="1400"/>
              <a:t>místních</a:t>
            </a:r>
            <a:r>
              <a:rPr lang="en-GB" sz="1400"/>
              <a:t> </a:t>
            </a:r>
            <a:r>
              <a:rPr lang="en-GB" sz="1400"/>
              <a:t>klimatických</a:t>
            </a:r>
            <a:r>
              <a:rPr lang="en-GB" sz="1400"/>
              <a:t> </a:t>
            </a:r>
            <a:r>
              <a:rPr lang="en-GB" sz="1400"/>
              <a:t>rizik</a:t>
            </a:r>
            <a:r>
              <a:rPr lang="en-GB" sz="1400"/>
              <a:t> (</a:t>
            </a:r>
            <a:r>
              <a:rPr lang="en-GB" sz="1400"/>
              <a:t>např</a:t>
            </a:r>
            <a:r>
              <a:rPr lang="en-GB" sz="1400"/>
              <a:t>. </a:t>
            </a:r>
            <a:r>
              <a:rPr lang="en-GB" sz="1400"/>
              <a:t>vlny</a:t>
            </a:r>
            <a:r>
              <a:rPr lang="en-GB" sz="1400"/>
              <a:t> </a:t>
            </a:r>
            <a:r>
              <a:rPr lang="en-GB" sz="1400"/>
              <a:t>veder</a:t>
            </a:r>
            <a:r>
              <a:rPr lang="en-GB" sz="1400"/>
              <a:t>, </a:t>
            </a:r>
            <a:r>
              <a:rPr lang="en-GB" sz="1400"/>
              <a:t>povodně</a:t>
            </a:r>
            <a:r>
              <a:rPr lang="en-GB" sz="1400"/>
              <a:t>) a </a:t>
            </a:r>
            <a:r>
              <a:rPr lang="en-GB" sz="1400"/>
              <a:t>zranitelných</a:t>
            </a:r>
            <a:r>
              <a:rPr lang="en-GB" sz="1400"/>
              <a:t> </a:t>
            </a:r>
            <a:r>
              <a:rPr lang="cs-CZ" sz="1400"/>
              <a:t>míst</a:t>
            </a:r>
            <a:r>
              <a:rPr lang="en-GB" sz="1400"/>
              <a:t> </a:t>
            </a:r>
            <a:r>
              <a:rPr lang="en-GB" sz="1400"/>
              <a:t>či</a:t>
            </a:r>
            <a:r>
              <a:rPr lang="en-GB" sz="1400"/>
              <a:t> </a:t>
            </a:r>
            <a:r>
              <a:rPr lang="en-GB" sz="1400"/>
              <a:t>skupin</a:t>
            </a:r>
            <a:r>
              <a:rPr lang="en-GB" sz="1400"/>
              <a:t> </a:t>
            </a:r>
            <a:r>
              <a:rPr lang="en-GB" sz="1400"/>
              <a:t>obyvatel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Cíle</a:t>
            </a:r>
            <a:r>
              <a:rPr lang="en-GB" sz="1400" b="1"/>
              <a:t> a </a:t>
            </a:r>
            <a:r>
              <a:rPr lang="en-GB" sz="1400" b="1"/>
              <a:t>opatření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400"/>
              <a:t>Minimálně</a:t>
            </a:r>
            <a:r>
              <a:rPr lang="en-GB" sz="1400">
                <a:latin typeface="Trebuchet MS"/>
                <a:ea typeface="Trebuchet MS"/>
                <a:cs typeface="Trebuchet MS"/>
              </a:rPr>
              <a:t> 40% </a:t>
            </a:r>
            <a:r>
              <a:rPr lang="en-GB" sz="1400">
                <a:latin typeface="Trebuchet MS"/>
                <a:ea typeface="Trebuchet MS"/>
                <a:cs typeface="Trebuchet MS"/>
              </a:rPr>
              <a:t>snížení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emisí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CO₂ do </a:t>
            </a:r>
            <a:r>
              <a:rPr lang="en-GB" sz="1400">
                <a:latin typeface="Trebuchet MS"/>
                <a:ea typeface="Trebuchet MS"/>
                <a:cs typeface="Trebuchet MS"/>
              </a:rPr>
              <a:t>roku</a:t>
            </a:r>
            <a:r>
              <a:rPr lang="en-GB" sz="1400">
                <a:latin typeface="Trebuchet MS"/>
                <a:ea typeface="Trebuchet MS"/>
                <a:cs typeface="Trebuchet MS"/>
              </a:rPr>
              <a:t> 2030, </a:t>
            </a:r>
            <a:r>
              <a:rPr lang="en-GB" sz="1400">
                <a:latin typeface="Trebuchet MS"/>
                <a:ea typeface="Trebuchet MS"/>
                <a:cs typeface="Trebuchet MS"/>
              </a:rPr>
              <a:t>zvýšení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energetické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účinnosti</a:t>
            </a:r>
            <a:r>
              <a:rPr lang="en-GB" sz="14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>
                <a:latin typeface="Trebuchet MS"/>
                <a:ea typeface="Trebuchet MS"/>
                <a:cs typeface="Trebuchet MS"/>
              </a:rPr>
              <a:t>využívání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obnovitelných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zdrojů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energie</a:t>
            </a:r>
            <a:endParaRPr lang="en-GB" sz="14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400"/>
              <a:t>Konkrétní</a:t>
            </a:r>
            <a:r>
              <a:rPr lang="en-GB" sz="1400"/>
              <a:t> </a:t>
            </a:r>
            <a:r>
              <a:rPr lang="en-GB" sz="1400"/>
              <a:t>adaptační</a:t>
            </a:r>
            <a:r>
              <a:rPr lang="en-GB" sz="1400"/>
              <a:t> </a:t>
            </a:r>
            <a:r>
              <a:rPr lang="en-GB" sz="1400"/>
              <a:t>opatření</a:t>
            </a:r>
            <a:r>
              <a:rPr lang="en-GB" sz="1400"/>
              <a:t> pro </a:t>
            </a:r>
            <a:r>
              <a:rPr lang="en-GB" sz="1400"/>
              <a:t>posílení</a:t>
            </a:r>
            <a:r>
              <a:rPr lang="en-GB" sz="1400"/>
              <a:t> </a:t>
            </a:r>
            <a:r>
              <a:rPr lang="en-GB" sz="1400"/>
              <a:t>místní</a:t>
            </a:r>
            <a:r>
              <a:rPr lang="en-GB" sz="1400"/>
              <a:t> </a:t>
            </a:r>
            <a:r>
              <a:rPr lang="en-GB" sz="1400"/>
              <a:t>odolnosti</a:t>
            </a:r>
            <a:r>
              <a:rPr lang="en-GB" sz="1400"/>
              <a:t> </a:t>
            </a:r>
            <a:r>
              <a:rPr lang="en-GB" sz="1400"/>
              <a:t>vůči</a:t>
            </a:r>
            <a:r>
              <a:rPr lang="en-GB" sz="1400"/>
              <a:t> </a:t>
            </a:r>
            <a:r>
              <a:rPr lang="en-GB" sz="1400"/>
              <a:t>klimatu</a:t>
            </a:r>
            <a:endParaRPr lang="en-GB" sz="14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Zapojení</a:t>
            </a:r>
            <a:r>
              <a:rPr lang="en-GB" sz="1400" b="1"/>
              <a:t> </a:t>
            </a:r>
            <a:r>
              <a:rPr lang="en-GB" sz="1400" b="1"/>
              <a:t>stakeholderů</a:t>
            </a:r>
            <a:r>
              <a:rPr lang="en-GB" sz="1400" b="1"/>
              <a:t>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Aktivní</a:t>
            </a:r>
            <a:r>
              <a:rPr lang="en-GB" sz="1400"/>
              <a:t> </a:t>
            </a:r>
            <a:r>
              <a:rPr lang="en-GB" sz="1400"/>
              <a:t>účast</a:t>
            </a:r>
            <a:r>
              <a:rPr lang="en-GB" sz="1400"/>
              <a:t> </a:t>
            </a:r>
            <a:r>
              <a:rPr lang="en-GB" sz="1400"/>
              <a:t>místních</a:t>
            </a:r>
            <a:r>
              <a:rPr lang="en-GB" sz="1400"/>
              <a:t> </a:t>
            </a:r>
            <a:r>
              <a:rPr lang="en-GB" sz="1400"/>
              <a:t>obyvatel</a:t>
            </a:r>
            <a:r>
              <a:rPr lang="en-GB" sz="1400"/>
              <a:t>, </a:t>
            </a:r>
            <a:r>
              <a:rPr lang="en-GB" sz="1400"/>
              <a:t>podniků</a:t>
            </a:r>
            <a:r>
              <a:rPr lang="en-GB" sz="1400"/>
              <a:t> a </a:t>
            </a:r>
            <a:r>
              <a:rPr lang="en-GB" sz="1400"/>
              <a:t>institucí</a:t>
            </a:r>
            <a:r>
              <a:rPr lang="en-GB" sz="1400"/>
              <a:t> </a:t>
            </a:r>
            <a:r>
              <a:rPr lang="en-GB" sz="1400"/>
              <a:t>při</a:t>
            </a:r>
            <a:r>
              <a:rPr lang="en-GB" sz="1400"/>
              <a:t> </a:t>
            </a:r>
            <a:r>
              <a:rPr lang="en-GB" sz="1400"/>
              <a:t>plánování</a:t>
            </a:r>
            <a:r>
              <a:rPr lang="en-GB" sz="1400"/>
              <a:t> a </a:t>
            </a:r>
            <a:r>
              <a:rPr lang="en-GB" sz="1400"/>
              <a:t>realizaci</a:t>
            </a:r>
            <a:r>
              <a:rPr lang="en-GB" sz="1400"/>
              <a:t> </a:t>
            </a:r>
            <a:r>
              <a:rPr lang="en-GB" sz="1400"/>
              <a:t>opatření</a:t>
            </a:r>
            <a:endParaRPr lang="en-GB"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Monitorování</a:t>
            </a:r>
            <a:r>
              <a:rPr lang="en-GB" sz="1400" b="1"/>
              <a:t> a </a:t>
            </a:r>
            <a:r>
              <a:rPr lang="en-GB" sz="1400" b="1"/>
              <a:t>aktualizace</a:t>
            </a:r>
            <a:r>
              <a:rPr lang="en-GB" sz="1400" b="1"/>
              <a:t>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Pravidelné</a:t>
            </a:r>
            <a:r>
              <a:rPr lang="en-GB" sz="1400"/>
              <a:t> </a:t>
            </a:r>
            <a:r>
              <a:rPr lang="en-GB" sz="1400"/>
              <a:t>zprávy</a:t>
            </a:r>
            <a:r>
              <a:rPr lang="en-GB" sz="1400"/>
              <a:t> a </a:t>
            </a:r>
            <a:r>
              <a:rPr lang="en-GB" sz="1400"/>
              <a:t>revize</a:t>
            </a:r>
            <a:r>
              <a:rPr lang="en-GB" sz="1400"/>
              <a:t> </a:t>
            </a:r>
            <a:r>
              <a:rPr lang="en-GB" sz="1400"/>
              <a:t>plánu</a:t>
            </a:r>
            <a:r>
              <a:rPr lang="en-GB" sz="1400"/>
              <a:t> (</a:t>
            </a:r>
            <a:r>
              <a:rPr lang="en-GB" sz="1400"/>
              <a:t>obvykle</a:t>
            </a:r>
            <a:r>
              <a:rPr lang="en-GB" sz="1400"/>
              <a:t> </a:t>
            </a:r>
            <a:r>
              <a:rPr lang="en-GB" sz="1400"/>
              <a:t>každé</a:t>
            </a:r>
            <a:r>
              <a:rPr lang="en-GB" sz="1400"/>
              <a:t> 2 </a:t>
            </a:r>
            <a:r>
              <a:rPr lang="en-GB" sz="1400"/>
              <a:t>roky</a:t>
            </a:r>
            <a:r>
              <a:rPr lang="en-GB" sz="1400"/>
              <a:t>)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/>
          </a:p>
        </p:txBody>
      </p:sp>
      <p:sp>
        <p:nvSpPr>
          <p:cNvPr id="120294849" name="Google Shape;347;p1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11111"/>
              <a:defRPr/>
            </a:pPr>
            <a:r>
              <a:rPr lang="cs-CZ"/>
              <a:t>Akční p</a:t>
            </a:r>
            <a:r>
              <a:rPr lang="en-GB"/>
              <a:t>lán</a:t>
            </a:r>
            <a:r>
              <a:rPr lang="cs-CZ"/>
              <a:t> pro</a:t>
            </a:r>
            <a:r>
              <a:rPr lang="en-GB"/>
              <a:t> </a:t>
            </a:r>
            <a:r>
              <a:rPr lang="en-GB"/>
              <a:t>udržiteln</a:t>
            </a:r>
            <a:r>
              <a:rPr lang="cs-CZ"/>
              <a:t>ou</a:t>
            </a:r>
            <a:r>
              <a:rPr lang="en-GB"/>
              <a:t> </a:t>
            </a:r>
            <a:r>
              <a:rPr lang="en-GB"/>
              <a:t>energi</a:t>
            </a:r>
            <a:r>
              <a:rPr lang="cs-CZ"/>
              <a:t>i</a:t>
            </a:r>
            <a:r>
              <a:rPr lang="en-GB"/>
              <a:t> a </a:t>
            </a:r>
            <a:r>
              <a:rPr lang="en-GB"/>
              <a:t>klima</a:t>
            </a:r>
            <a:r>
              <a:rPr lang="en-GB"/>
              <a:t> (SECAP)</a:t>
            </a:r>
            <a:endParaRPr/>
          </a:p>
        </p:txBody>
      </p:sp>
      <p:sp>
        <p:nvSpPr>
          <p:cNvPr id="2117156206" name="Google Shape;349;p11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2018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0424662" name="Google Shape;355;p1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Přístupy k hodnocení odolnosti budov</a:t>
            </a:r>
            <a:endParaRPr/>
          </a:p>
        </p:txBody>
      </p:sp>
      <p:sp>
        <p:nvSpPr>
          <p:cNvPr id="1752340093" name="Google Shape;357;p12"/>
          <p:cNvSpPr txBox="1">
            <a:spLocks noGrp="1"/>
          </p:cNvSpPr>
          <p:nvPr>
            <p:ph type="body" idx="1"/>
          </p:nvPr>
        </p:nvSpPr>
        <p:spPr bwMode="auto">
          <a:xfrm>
            <a:off x="102900" y="1507868"/>
            <a:ext cx="8626200" cy="355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Vývojář</a:t>
            </a:r>
            <a:r>
              <a:rPr lang="en-GB" sz="1500" b="1"/>
              <a:t>:</a:t>
            </a:r>
            <a:r>
              <a:rPr lang="en-GB" sz="1500"/>
              <a:t> Centre Scientifique et Technique du </a:t>
            </a:r>
            <a:r>
              <a:rPr lang="en-GB" sz="1500"/>
              <a:t>Bâtiment</a:t>
            </a:r>
            <a:r>
              <a:rPr lang="en-GB" sz="1500"/>
              <a:t> (CSTB)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Zaměření</a:t>
            </a:r>
            <a:r>
              <a:rPr lang="en-GB" sz="1500" b="1"/>
              <a:t>: </a:t>
            </a:r>
            <a:r>
              <a:rPr lang="en-GB" sz="1500"/>
              <a:t>Hodnocení</a:t>
            </a:r>
            <a:r>
              <a:rPr lang="en-GB" sz="1500"/>
              <a:t> </a:t>
            </a:r>
            <a:r>
              <a:rPr lang="en-GB" sz="1500"/>
              <a:t>zranitelnosti</a:t>
            </a:r>
            <a:r>
              <a:rPr lang="en-GB" sz="1500"/>
              <a:t> </a:t>
            </a:r>
            <a:r>
              <a:rPr lang="en-GB" sz="1500"/>
              <a:t>budov</a:t>
            </a:r>
            <a:r>
              <a:rPr lang="en-GB" sz="1500"/>
              <a:t> a </a:t>
            </a:r>
            <a:r>
              <a:rPr lang="en-GB" sz="1500"/>
              <a:t>potenciálu</a:t>
            </a:r>
            <a:r>
              <a:rPr lang="en-GB" sz="1500"/>
              <a:t> pro </a:t>
            </a:r>
            <a:r>
              <a:rPr lang="en-GB" sz="1500"/>
              <a:t>adaptaci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klimatické</a:t>
            </a:r>
            <a:r>
              <a:rPr lang="en-GB" sz="1500"/>
              <a:t> </a:t>
            </a:r>
            <a:r>
              <a:rPr lang="en-GB" sz="1500"/>
              <a:t>změny</a:t>
            </a: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Zaměření</a:t>
            </a:r>
            <a:r>
              <a:rPr lang="en-GB" sz="1500" b="1"/>
              <a:t>: </a:t>
            </a:r>
            <a:r>
              <a:rPr lang="en-GB" sz="1500"/>
              <a:t>Hodnocení</a:t>
            </a:r>
            <a:r>
              <a:rPr lang="en-GB" sz="1500"/>
              <a:t> </a:t>
            </a:r>
            <a:r>
              <a:rPr lang="en-GB" sz="1500"/>
              <a:t>zranitelnosti</a:t>
            </a:r>
            <a:r>
              <a:rPr lang="en-GB" sz="1500"/>
              <a:t> </a:t>
            </a:r>
            <a:r>
              <a:rPr lang="en-GB" sz="1500"/>
              <a:t>budov</a:t>
            </a:r>
            <a:r>
              <a:rPr lang="en-GB" sz="1500"/>
              <a:t> a </a:t>
            </a:r>
            <a:r>
              <a:rPr lang="en-GB" sz="1500"/>
              <a:t>potenciálu</a:t>
            </a:r>
            <a:r>
              <a:rPr lang="en-GB" sz="1500"/>
              <a:t> pro </a:t>
            </a:r>
            <a:r>
              <a:rPr lang="en-GB" sz="1500"/>
              <a:t>adaptaci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klimatické</a:t>
            </a:r>
            <a:r>
              <a:rPr lang="en-GB" sz="1500"/>
              <a:t> </a:t>
            </a:r>
            <a:r>
              <a:rPr lang="en-GB" sz="1500"/>
              <a:t>změny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Metodologie</a:t>
            </a:r>
            <a:r>
              <a:rPr lang="en-GB" sz="1500" b="1"/>
              <a:t>: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Hodnotí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expozici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vůči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7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klimatickým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rizikům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Posuzuje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citlivost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prvků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střecha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izolace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HVAC</a:t>
            </a:r>
            <a:r>
              <a:rPr lang="en-GB" sz="1500"/>
              <a:t>)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/>
              <a:t>Vyhodnocuje</a:t>
            </a:r>
            <a:r>
              <a:rPr lang="en-GB" sz="1500"/>
              <a:t> </a:t>
            </a:r>
            <a:r>
              <a:rPr lang="en-GB" sz="1500"/>
              <a:t>adaptační</a:t>
            </a:r>
            <a:r>
              <a:rPr lang="en-GB" sz="1500"/>
              <a:t> </a:t>
            </a:r>
            <a:r>
              <a:rPr lang="en-GB" sz="1500"/>
              <a:t>kapacitu</a:t>
            </a:r>
            <a:r>
              <a:rPr lang="en-GB" sz="1500"/>
              <a:t> (</a:t>
            </a:r>
            <a:r>
              <a:rPr lang="en-GB" sz="1500"/>
              <a:t>např</a:t>
            </a:r>
            <a:r>
              <a:rPr lang="en-GB" sz="1500"/>
              <a:t>. </a:t>
            </a:r>
            <a:r>
              <a:rPr lang="en-GB" sz="1500"/>
              <a:t>chování</a:t>
            </a:r>
            <a:r>
              <a:rPr lang="en-GB" sz="1500"/>
              <a:t> </a:t>
            </a:r>
            <a:r>
              <a:rPr lang="en-GB" sz="1500"/>
              <a:t>uživatelů</a:t>
            </a:r>
            <a:r>
              <a:rPr lang="en-GB" sz="1500"/>
              <a:t>, </a:t>
            </a:r>
            <a:r>
              <a:rPr lang="en-GB" sz="1500"/>
              <a:t>údržba</a:t>
            </a:r>
            <a:r>
              <a:rPr lang="en-GB" sz="1500"/>
              <a:t>)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Výstupy</a:t>
            </a:r>
            <a:r>
              <a:rPr lang="en-GB" sz="1500" b="1"/>
              <a:t>: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Složené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skóre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Praktická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přizpůsobená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typu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lokalitě</a:t>
            </a:r>
            <a:endParaRPr lang="en-GB" sz="1500"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Příklad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použití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:</a:t>
            </a:r>
            <a:r>
              <a:rPr lang="en-GB" sz="1500" b="1"/>
              <a:t> </a:t>
            </a:r>
            <a:r>
              <a:rPr lang="en-GB" sz="1500"/>
              <a:t>š</a:t>
            </a:r>
            <a:r>
              <a:rPr lang="en-GB" sz="1500" i="0" u="none" strike="noStrike" cap="none"/>
              <a:t>iroce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využíváno</a:t>
            </a:r>
            <a:r>
              <a:rPr lang="en-GB" sz="1500" i="0" u="none" strike="noStrike" cap="none"/>
              <a:t> v </a:t>
            </a:r>
            <a:r>
              <a:rPr lang="en-GB" sz="1500" i="0" u="none" strike="noStrike" cap="none"/>
              <a:t>urbanistickém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plánování</a:t>
            </a:r>
            <a:r>
              <a:rPr lang="en-GB" sz="1500" i="0" u="none" strike="noStrike" cap="none"/>
              <a:t> a </a:t>
            </a:r>
            <a:r>
              <a:rPr lang="en-GB" sz="1500" i="0" u="none" strike="noStrike" cap="none"/>
              <a:t>udržitelné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výstavbě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ve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Francii</a:t>
            </a:r>
            <a:endParaRPr lang="en-GB" sz="1500"/>
          </a:p>
        </p:txBody>
      </p:sp>
      <p:sp>
        <p:nvSpPr>
          <p:cNvPr id="2011645776" name="Google Shape;358;p12"/>
          <p:cNvSpPr txBox="1"/>
          <p:nvPr/>
        </p:nvSpPr>
        <p:spPr bwMode="auto">
          <a:xfrm>
            <a:off x="296877" y="974800"/>
            <a:ext cx="27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Bat-ADAPT (Francie)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7815673" name="Google Shape;364;p1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Přístupy k hodnocení odolnosti budov</a:t>
            </a:r>
            <a:endParaRPr/>
          </a:p>
        </p:txBody>
      </p:sp>
      <p:sp>
        <p:nvSpPr>
          <p:cNvPr id="1968918748" name="Google Shape;366;p13"/>
          <p:cNvSpPr txBox="1">
            <a:spLocks noGrp="1"/>
          </p:cNvSpPr>
          <p:nvPr>
            <p:ph type="body" idx="1"/>
          </p:nvPr>
        </p:nvSpPr>
        <p:spPr bwMode="auto">
          <a:xfrm>
            <a:off x="296864" y="1452313"/>
            <a:ext cx="8626200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Typ</a:t>
            </a:r>
            <a:r>
              <a:rPr lang="en-GB" sz="1500" b="1"/>
              <a:t>: </a:t>
            </a:r>
            <a:r>
              <a:rPr lang="en-GB" sz="1500"/>
              <a:t>Online </a:t>
            </a:r>
            <a:r>
              <a:rPr lang="en-GB" sz="1500"/>
              <a:t>platforma</a:t>
            </a:r>
            <a:r>
              <a:rPr lang="en-GB" sz="1500"/>
              <a:t> pro </a:t>
            </a:r>
            <a:r>
              <a:rPr lang="en-GB" sz="1500"/>
              <a:t>hodnocení</a:t>
            </a:r>
            <a:r>
              <a:rPr lang="en-GB" sz="1500"/>
              <a:t> a </a:t>
            </a:r>
            <a:r>
              <a:rPr lang="en-GB" sz="1500"/>
              <a:t>certifikaci</a:t>
            </a: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Rozsah</a:t>
            </a:r>
            <a:r>
              <a:rPr lang="en-GB" sz="1500" b="1"/>
              <a:t>: </a:t>
            </a:r>
            <a:r>
              <a:rPr lang="en-GB" sz="1500"/>
              <a:t>Odolnost</a:t>
            </a:r>
            <a:r>
              <a:rPr lang="en-GB" sz="1500"/>
              <a:t> </a:t>
            </a:r>
            <a:r>
              <a:rPr lang="en-GB" sz="1500"/>
              <a:t>vůči</a:t>
            </a:r>
            <a:r>
              <a:rPr lang="en-GB" sz="1500"/>
              <a:t> </a:t>
            </a:r>
            <a:r>
              <a:rPr lang="en-GB" sz="1500"/>
              <a:t>změnám</a:t>
            </a:r>
            <a:r>
              <a:rPr lang="en-GB" sz="1500"/>
              <a:t> </a:t>
            </a:r>
            <a:r>
              <a:rPr lang="en-GB" sz="1500"/>
              <a:t>klimatu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úrovni</a:t>
            </a:r>
            <a:r>
              <a:rPr lang="en-GB" sz="1500"/>
              <a:t> </a:t>
            </a:r>
            <a:r>
              <a:rPr lang="en-GB" sz="1500"/>
              <a:t>jednotlivých</a:t>
            </a:r>
            <a:r>
              <a:rPr lang="en-GB" sz="1500"/>
              <a:t> </a:t>
            </a:r>
            <a:r>
              <a:rPr lang="en-GB" sz="1500"/>
              <a:t>budov</a:t>
            </a: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Funkce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Integruje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data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specifická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danou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lokalitu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záplavové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zóny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nárůst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500"/>
              <a:t>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Zaměřuje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se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fyzickou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)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provozní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plány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mimořádné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situace</a:t>
            </a:r>
            <a:r>
              <a:rPr lang="en-GB" sz="1500"/>
              <a:t>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Nabízí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sebehodnocení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možnost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ověření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třetí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stranou</a:t>
            </a: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Přínosy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Splňuje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požadavky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investorů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Podporuje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ekologickou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certifikaci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EDGE</a:t>
            </a:r>
            <a:r>
              <a:rPr lang="en-GB" sz="1500"/>
              <a:t>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/>
              <a:t>Globální</a:t>
            </a:r>
            <a:r>
              <a:rPr lang="en-GB" sz="1500"/>
              <a:t> </a:t>
            </a:r>
            <a:r>
              <a:rPr lang="en-GB" sz="1500"/>
              <a:t>použití</a:t>
            </a:r>
            <a:r>
              <a:rPr lang="en-GB" sz="1500"/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/>
              <a:t> </a:t>
            </a:r>
            <a:r>
              <a:rPr lang="en-GB" sz="1500"/>
              <a:t>Přizpůsobeno</a:t>
            </a:r>
            <a:r>
              <a:rPr lang="en-GB" sz="1500"/>
              <a:t> pro </a:t>
            </a:r>
            <a:r>
              <a:rPr lang="en-GB" sz="1500"/>
              <a:t>použití</a:t>
            </a:r>
            <a:r>
              <a:rPr lang="en-GB" sz="1500"/>
              <a:t> v </a:t>
            </a:r>
            <a:r>
              <a:rPr lang="en-GB" sz="1500"/>
              <a:t>zemích</a:t>
            </a:r>
            <a:r>
              <a:rPr lang="en-GB" sz="1500"/>
              <a:t> </a:t>
            </a:r>
            <a:r>
              <a:rPr lang="en-GB" sz="1500"/>
              <a:t>zranitelných</a:t>
            </a:r>
            <a:r>
              <a:rPr lang="en-GB" sz="1500"/>
              <a:t> </a:t>
            </a:r>
            <a:r>
              <a:rPr lang="en-GB" sz="1500"/>
              <a:t>vůči</a:t>
            </a:r>
            <a:r>
              <a:rPr lang="en-GB" sz="1500"/>
              <a:t> </a:t>
            </a:r>
            <a:r>
              <a:rPr lang="en-GB" sz="1500"/>
              <a:t>klimatu</a:t>
            </a:r>
            <a:r>
              <a:rPr lang="en-GB" sz="1500"/>
              <a:t> (Asie, Afrika, </a:t>
            </a:r>
            <a:r>
              <a:rPr lang="en-GB" sz="1500"/>
              <a:t>Jižní</a:t>
            </a:r>
            <a:r>
              <a:rPr lang="en-GB" sz="1500"/>
              <a:t> Amerika)</a:t>
            </a:r>
            <a:endParaRPr lang="en-GB"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77188687" name="Google Shape;367;p13"/>
          <p:cNvSpPr txBox="1"/>
          <p:nvPr/>
        </p:nvSpPr>
        <p:spPr bwMode="auto">
          <a:xfrm>
            <a:off x="296864" y="974804"/>
            <a:ext cx="78903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Building Resilience Index (BRI) – International Finance Corporation (IFC)</a:t>
            </a:r>
            <a:endParaRPr sz="18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0110140" name="Google Shape;373;p1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Nástroje pro hodnocení klimatických hrozeb</a:t>
            </a:r>
            <a:endParaRPr/>
          </a:p>
        </p:txBody>
      </p:sp>
      <p:sp>
        <p:nvSpPr>
          <p:cNvPr id="1101212295" name="Google Shape;375;p14"/>
          <p:cNvSpPr txBox="1"/>
          <p:nvPr/>
        </p:nvSpPr>
        <p:spPr bwMode="auto">
          <a:xfrm>
            <a:off x="296864" y="1045767"/>
            <a:ext cx="82713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Jedná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se o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platformy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GIS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aplikace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pomáhají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specifická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povodně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sucha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veder</a:t>
            </a:r>
            <a:r>
              <a:rPr lang="en-GB" sz="1600"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Využívají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mapy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satelitní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data k </a:t>
            </a:r>
            <a:r>
              <a:rPr lang="en-GB" sz="1600">
                <a:latin typeface="Trebuchet MS"/>
                <a:ea typeface="Trebuchet MS"/>
                <a:cs typeface="Trebuchet MS"/>
              </a:rPr>
              <a:t>identifikaci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zranitelných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oblastí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podporují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. 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Lze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je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rozdělit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do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skupin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podle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typu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cs-CZ" sz="1600">
                <a:latin typeface="Trebuchet MS"/>
                <a:ea typeface="Trebuchet MS"/>
                <a:cs typeface="Trebuchet MS"/>
              </a:rPr>
              <a:t>na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cs-CZ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se </a:t>
            </a:r>
            <a:r>
              <a:rPr lang="cs-CZ" sz="1600">
                <a:latin typeface="Trebuchet MS"/>
                <a:ea typeface="Trebuchet MS"/>
                <a:cs typeface="Trebuchet MS"/>
              </a:rPr>
              <a:t>zaměřuj</a:t>
            </a:r>
            <a:r>
              <a:rPr lang="en-GB" sz="1600">
                <a:latin typeface="Trebuchet MS"/>
                <a:ea typeface="Trebuchet MS"/>
                <a:cs typeface="Trebuchet MS"/>
              </a:rPr>
              <a:t>í.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PŘÍKLADY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GeoPortal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Hrvatskih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Voda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1600">
                <a:latin typeface="Trebuchet MS"/>
                <a:ea typeface="Trebuchet MS"/>
                <a:cs typeface="Trebuchet MS"/>
              </a:rPr>
              <a:t>horvatsko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Controllo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Dynamico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álie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Intersucho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>
                <a:latin typeface="Trebuchet MS"/>
                <a:ea typeface="Trebuchet MS"/>
                <a:cs typeface="Trebuchet MS"/>
              </a:rPr>
              <a:t>Česká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republika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6" tooltip=""/>
              </a:rPr>
              <a:t>HORA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>
                <a:latin typeface="Trebuchet MS"/>
                <a:ea typeface="Trebuchet MS"/>
                <a:cs typeface="Trebuchet MS"/>
              </a:rPr>
              <a:t>Rakousko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GIS-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ImmoRisk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Naturgefahren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>
                <a:latin typeface="Trebuchet MS"/>
                <a:ea typeface="Trebuchet MS"/>
                <a:cs typeface="Trebuchet MS"/>
              </a:rPr>
              <a:t>Německo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497980" name="Google Shape;376;p14">
            <a:hlinkClick r:id="rId8"/>
          </p:cNvPr>
          <p:cNvSpPr/>
          <p:nvPr/>
        </p:nvSpPr>
        <p:spPr bwMode="auto">
          <a:xfrm>
            <a:off x="0" y="4871547"/>
            <a:ext cx="192552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SuPeRBE wiki, 2025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4474945" name="Google Shape;382;p1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Intersucho.cz (sucho)</a:t>
            </a:r>
            <a:endParaRPr/>
          </a:p>
        </p:txBody>
      </p:sp>
      <p:sp>
        <p:nvSpPr>
          <p:cNvPr id="1095331553" name="Google Shape;384;p15">
            <a:hlinkClick r:id="rId3"/>
          </p:cNvPr>
          <p:cNvSpPr/>
          <p:nvPr/>
        </p:nvSpPr>
        <p:spPr bwMode="auto">
          <a:xfrm>
            <a:off x="0" y="4871547"/>
            <a:ext cx="171393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Intersucho,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77522126" name="Google Shape;385;p15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0" y="1047922"/>
            <a:ext cx="9144000" cy="3750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14240967" name="Google Shape;391;p1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974804"/>
            <a:ext cx="9144000" cy="3888658"/>
          </a:xfrm>
          <a:prstGeom prst="rect">
            <a:avLst/>
          </a:prstGeom>
          <a:noFill/>
          <a:ln>
            <a:noFill/>
          </a:ln>
        </p:spPr>
      </p:pic>
      <p:sp>
        <p:nvSpPr>
          <p:cNvPr id="372511593" name="Google Shape;392;p1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Intersucho.cz (sucho)</a:t>
            </a:r>
            <a:endParaRPr/>
          </a:p>
        </p:txBody>
      </p:sp>
      <p:sp>
        <p:nvSpPr>
          <p:cNvPr id="29640035" name="Google Shape;394;p16">
            <a:hlinkClick r:id="rId4"/>
          </p:cNvPr>
          <p:cNvSpPr/>
          <p:nvPr/>
        </p:nvSpPr>
        <p:spPr bwMode="auto">
          <a:xfrm>
            <a:off x="0" y="4871547"/>
            <a:ext cx="171393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: Intersucho,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9720818" name="Google Shape;400;p17"/>
          <p:cNvSpPr txBox="1">
            <a:spLocks noGrp="1"/>
          </p:cNvSpPr>
          <p:nvPr>
            <p:ph type="body" idx="1"/>
          </p:nvPr>
        </p:nvSpPr>
        <p:spPr bwMode="auto">
          <a:xfrm>
            <a:off x="296865" y="1352903"/>
            <a:ext cx="85629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cs-CZ" sz="1800">
                <a:latin typeface="Trebuchet MS"/>
                <a:ea typeface="Trebuchet MS"/>
                <a:cs typeface="Trebuchet MS"/>
              </a:rPr>
              <a:t>Analýza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identifikuje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1"/>
              <a:t>pravděpodobnost</a:t>
            </a:r>
            <a:r>
              <a:rPr lang="en-GB" sz="1800" b="1"/>
              <a:t> </a:t>
            </a:r>
            <a:r>
              <a:rPr lang="en-GB" sz="1800" b="1"/>
              <a:t>budoucích</a:t>
            </a:r>
            <a:r>
              <a:rPr lang="en-GB" sz="1800" b="1"/>
              <a:t> </a:t>
            </a:r>
            <a:r>
              <a:rPr lang="en-GB" sz="1800" b="1"/>
              <a:t>klimatických</a:t>
            </a:r>
            <a:r>
              <a:rPr lang="en-GB" sz="1800" b="1"/>
              <a:t> </a:t>
            </a:r>
            <a:r>
              <a:rPr lang="en-GB" sz="1800" b="1"/>
              <a:t>hazardů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potenciální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/>
              <a:t>městské</a:t>
            </a:r>
            <a:r>
              <a:rPr lang="en-GB" sz="1800"/>
              <a:t> </a:t>
            </a:r>
            <a:r>
              <a:rPr lang="en-GB" sz="1800"/>
              <a:t>komunity</a:t>
            </a:r>
            <a:r>
              <a:rPr lang="en-GB" sz="18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/>
              <a:t>T</a:t>
            </a:r>
            <a:r>
              <a:rPr lang="en-GB" sz="1800">
                <a:latin typeface="Trebuchet MS"/>
                <a:ea typeface="Trebuchet MS"/>
                <a:cs typeface="Trebuchet MS"/>
              </a:rPr>
              <a:t>o je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zásadní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800" b="1"/>
              <a:t>stanovení</a:t>
            </a:r>
            <a:r>
              <a:rPr lang="en-GB" sz="1800" b="1"/>
              <a:t> </a:t>
            </a:r>
            <a:r>
              <a:rPr lang="en-GB" sz="1800" b="1"/>
              <a:t>priorit</a:t>
            </a:r>
            <a:r>
              <a:rPr lang="en-GB" sz="1800" b="1"/>
              <a:t> </a:t>
            </a:r>
            <a:r>
              <a:rPr lang="cs-CZ" sz="1800"/>
              <a:t>v oblasti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investic</a:t>
            </a:r>
            <a:r>
              <a:rPr lang="en-GB" sz="1800">
                <a:latin typeface="Trebuchet MS"/>
                <a:ea typeface="Trebuchet MS"/>
                <a:cs typeface="Trebuchet MS"/>
              </a:rPr>
              <a:t> do </a:t>
            </a:r>
            <a:r>
              <a:rPr lang="en-GB" sz="1800">
                <a:latin typeface="Trebuchet MS"/>
                <a:ea typeface="Trebuchet MS"/>
                <a:cs typeface="Trebuchet MS"/>
              </a:rPr>
              <a:t>adaptace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/>
              <a:t>Před</a:t>
            </a:r>
            <a:r>
              <a:rPr lang="en-GB" sz="1800"/>
              <a:t> </a:t>
            </a:r>
            <a:r>
              <a:rPr lang="en-GB" sz="1800"/>
              <a:t>zahájením</a:t>
            </a:r>
            <a:r>
              <a:rPr lang="en-GB" sz="1800"/>
              <a:t> </a:t>
            </a:r>
            <a:r>
              <a:rPr lang="cs-CZ" sz="1800"/>
              <a:t>posuzování</a:t>
            </a:r>
            <a:r>
              <a:rPr lang="en-GB" sz="1800"/>
              <a:t> </a:t>
            </a:r>
            <a:r>
              <a:rPr lang="en-GB" sz="1800"/>
              <a:t>rizik</a:t>
            </a:r>
            <a:r>
              <a:rPr lang="en-GB" sz="1800"/>
              <a:t> by </a:t>
            </a:r>
            <a:r>
              <a:rPr lang="en-GB" sz="1800"/>
              <a:t>měli</a:t>
            </a:r>
            <a:r>
              <a:rPr lang="en-GB" sz="1800"/>
              <a:t> </a:t>
            </a:r>
            <a:r>
              <a:rPr lang="en-GB" sz="1800"/>
              <a:t>hodnotitelé</a:t>
            </a:r>
            <a:r>
              <a:rPr lang="en-GB" sz="1800"/>
              <a:t> (</a:t>
            </a:r>
            <a:r>
              <a:rPr lang="en-GB" sz="1800"/>
              <a:t>např</a:t>
            </a:r>
            <a:r>
              <a:rPr lang="en-GB" sz="1800"/>
              <a:t>. </a:t>
            </a:r>
            <a:r>
              <a:rPr lang="cs-CZ" sz="1800"/>
              <a:t>obce</a:t>
            </a:r>
            <a:r>
              <a:rPr lang="en-GB" sz="1800"/>
              <a:t>, </a:t>
            </a:r>
            <a:r>
              <a:rPr lang="en-GB" sz="1800"/>
              <a:t>odborníci</a:t>
            </a:r>
            <a:r>
              <a:rPr lang="en-GB" sz="1800"/>
              <a:t> </a:t>
            </a:r>
            <a:r>
              <a:rPr lang="en-GB" sz="1800"/>
              <a:t>apod</a:t>
            </a:r>
            <a:r>
              <a:rPr lang="en-GB" sz="1800"/>
              <a:t>.) </a:t>
            </a:r>
            <a:r>
              <a:rPr lang="en-GB" sz="1800" b="1"/>
              <a:t>stanovit</a:t>
            </a:r>
            <a:r>
              <a:rPr lang="en-GB" sz="1800" b="1"/>
              <a:t> </a:t>
            </a:r>
            <a:r>
              <a:rPr lang="en-GB" sz="1800" b="1"/>
              <a:t>cíle</a:t>
            </a:r>
            <a:r>
              <a:rPr lang="en-GB" sz="1800" b="1"/>
              <a:t> a </a:t>
            </a:r>
            <a:r>
              <a:rPr lang="en-GB" sz="1800" b="1"/>
              <a:t>identifikovat</a:t>
            </a:r>
            <a:r>
              <a:rPr lang="en-GB" sz="1800" b="1"/>
              <a:t> </a:t>
            </a:r>
            <a:r>
              <a:rPr lang="en-GB" sz="1800" b="1"/>
              <a:t>zainteresované</a:t>
            </a:r>
            <a:r>
              <a:rPr lang="en-GB" sz="1800" b="1"/>
              <a:t> </a:t>
            </a:r>
            <a:r>
              <a:rPr lang="en-GB" sz="1800" b="1"/>
              <a:t>strany</a:t>
            </a:r>
            <a:r>
              <a:rPr lang="en-GB" sz="1800"/>
              <a:t> </a:t>
            </a:r>
            <a:r>
              <a:rPr lang="en-GB" sz="1800"/>
              <a:t>studie</a:t>
            </a:r>
            <a:r>
              <a:rPr lang="en-GB" sz="1800"/>
              <a:t> (</a:t>
            </a:r>
            <a:r>
              <a:rPr lang="en-GB" sz="1800"/>
              <a:t>interní</a:t>
            </a:r>
            <a:r>
              <a:rPr lang="en-GB" sz="1800"/>
              <a:t> </a:t>
            </a:r>
            <a:r>
              <a:rPr lang="en-GB" sz="1800"/>
              <a:t>i</a:t>
            </a:r>
            <a:r>
              <a:rPr lang="en-GB" sz="1800"/>
              <a:t> </a:t>
            </a:r>
            <a:r>
              <a:rPr lang="en-GB" sz="1800"/>
              <a:t>externí</a:t>
            </a:r>
            <a:r>
              <a:rPr lang="en-GB" sz="1800"/>
              <a:t>), </a:t>
            </a:r>
            <a:r>
              <a:rPr lang="en-GB" sz="1800"/>
              <a:t>stejně</a:t>
            </a:r>
            <a:r>
              <a:rPr lang="en-GB" sz="1800"/>
              <a:t> </a:t>
            </a:r>
            <a:r>
              <a:rPr lang="en-GB" sz="1800"/>
              <a:t>jako</a:t>
            </a:r>
            <a:r>
              <a:rPr lang="en-GB" sz="1800"/>
              <a:t> </a:t>
            </a:r>
            <a:r>
              <a:rPr lang="en-GB" sz="1800"/>
              <a:t>dostupné</a:t>
            </a:r>
            <a:r>
              <a:rPr lang="en-GB" sz="1800"/>
              <a:t> </a:t>
            </a:r>
            <a:r>
              <a:rPr lang="en-GB" sz="1800"/>
              <a:t>zdroje</a:t>
            </a:r>
            <a:r>
              <a:rPr lang="en-GB" sz="1800"/>
              <a:t> a </a:t>
            </a:r>
            <a:r>
              <a:rPr lang="cs-CZ" sz="1800"/>
              <a:t>soubory dat</a:t>
            </a:r>
            <a:r>
              <a:rPr lang="en-GB" sz="1800"/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13328357" name="Google Shape;401;p1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Analýza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(CRA)</a:t>
            </a:r>
            <a:endParaRPr/>
          </a:p>
        </p:txBody>
      </p:sp>
      <p:sp>
        <p:nvSpPr>
          <p:cNvPr id="675922340" name="Google Shape;403;p17"/>
          <p:cNvSpPr/>
          <p:nvPr/>
        </p:nvSpPr>
        <p:spPr bwMode="auto">
          <a:xfrm>
            <a:off x="0" y="4871547"/>
            <a:ext cx="23038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C40 Knowledge Hub,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369187" name="Google Shape;409;p18"/>
          <p:cNvSpPr txBox="1">
            <a:spLocks noGrp="1"/>
          </p:cNvSpPr>
          <p:nvPr>
            <p:ph type="body" idx="1"/>
          </p:nvPr>
        </p:nvSpPr>
        <p:spPr bwMode="auto">
          <a:xfrm>
            <a:off x="296865" y="958286"/>
            <a:ext cx="85629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Požadované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doporučené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/>
              <a:t>analýzy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Demografický</a:t>
            </a:r>
            <a:r>
              <a:rPr lang="en-GB" sz="1800"/>
              <a:t>, socio-</a:t>
            </a:r>
            <a:r>
              <a:rPr lang="en-GB" sz="1800"/>
              <a:t>ekonomický</a:t>
            </a:r>
            <a:r>
              <a:rPr lang="en-GB" sz="1800"/>
              <a:t> a </a:t>
            </a:r>
            <a:r>
              <a:rPr lang="en-GB" sz="1800"/>
              <a:t>environmentální</a:t>
            </a:r>
            <a:r>
              <a:rPr lang="en-GB" sz="1800"/>
              <a:t> </a:t>
            </a:r>
            <a:r>
              <a:rPr lang="en-GB" sz="1800"/>
              <a:t>kontext</a:t>
            </a:r>
            <a:r>
              <a:rPr lang="en-GB" sz="1800"/>
              <a:t> </a:t>
            </a:r>
            <a:r>
              <a:rPr lang="cs-CZ" sz="1800"/>
              <a:t>dané obce</a:t>
            </a:r>
            <a:r>
              <a:rPr lang="en-GB" sz="1800"/>
              <a:t>, </a:t>
            </a:r>
            <a:r>
              <a:rPr lang="en-GB" sz="1800"/>
              <a:t>tak</a:t>
            </a:r>
            <a:r>
              <a:rPr lang="en-GB" sz="1800"/>
              <a:t> aby </a:t>
            </a:r>
            <a:r>
              <a:rPr lang="en-GB" sz="1800"/>
              <a:t>bylo</a:t>
            </a:r>
            <a:r>
              <a:rPr lang="en-GB" sz="1800"/>
              <a:t> </a:t>
            </a:r>
            <a:r>
              <a:rPr lang="en-GB" sz="1800"/>
              <a:t>možné</a:t>
            </a:r>
            <a:r>
              <a:rPr lang="en-GB" sz="1800"/>
              <a:t> </a:t>
            </a:r>
            <a:r>
              <a:rPr lang="en-GB" sz="1800"/>
              <a:t>porozumět</a:t>
            </a:r>
            <a:r>
              <a:rPr lang="en-GB" sz="1800"/>
              <a:t> </a:t>
            </a:r>
            <a:r>
              <a:rPr lang="en-GB" sz="1800"/>
              <a:t>potenciálním</a:t>
            </a:r>
            <a:r>
              <a:rPr lang="en-GB" sz="1800"/>
              <a:t> </a:t>
            </a:r>
            <a:r>
              <a:rPr lang="en-GB" sz="1800"/>
              <a:t>dopadům</a:t>
            </a:r>
            <a:r>
              <a:rPr lang="en-GB" sz="1800"/>
              <a:t> a </a:t>
            </a:r>
            <a:r>
              <a:rPr lang="en-GB" sz="1800"/>
              <a:t>stanovit</a:t>
            </a:r>
            <a:r>
              <a:rPr lang="en-GB" sz="1800"/>
              <a:t> priority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Předchozí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události</a:t>
            </a:r>
            <a:endParaRPr lang="en-GB"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latin typeface="Trebuchet MS"/>
                <a:ea typeface="Trebuchet MS"/>
                <a:cs typeface="Trebuchet MS"/>
              </a:rPr>
              <a:t>Trendy </a:t>
            </a:r>
            <a:r>
              <a:rPr lang="cs-CZ" sz="1800">
                <a:latin typeface="Trebuchet MS"/>
                <a:ea typeface="Trebuchet MS"/>
                <a:cs typeface="Trebuchet MS"/>
              </a:rPr>
              <a:t>ve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změn</a:t>
            </a:r>
            <a:r>
              <a:rPr lang="cs-CZ" sz="1800">
                <a:latin typeface="Trebuchet MS"/>
                <a:ea typeface="Trebuchet MS"/>
                <a:cs typeface="Trebuchet MS"/>
              </a:rPr>
              <a:t>ách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budoucí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scénáře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včetně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výzkumu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pravděpodobnosti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následků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frekvence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jednotlivých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typů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obyvatele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cs-CZ" sz="1800"/>
              <a:t>odvětví</a:t>
            </a:r>
            <a:endParaRPr lang="en-GB" sz="1800"/>
          </a:p>
          <a:p>
            <a:pPr marL="285750" indent="-285750"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Mapa </a:t>
            </a:r>
            <a:r>
              <a:rPr lang="en-GB" sz="1800"/>
              <a:t>klimatických</a:t>
            </a:r>
            <a:r>
              <a:rPr lang="en-GB" sz="1800"/>
              <a:t> </a:t>
            </a:r>
            <a:r>
              <a:rPr lang="en-GB" sz="1800"/>
              <a:t>rizik</a:t>
            </a:r>
            <a:r>
              <a:rPr lang="en-GB" sz="1800"/>
              <a:t> a </a:t>
            </a:r>
            <a:r>
              <a:rPr lang="en-GB" sz="1800"/>
              <a:t>zranitelnosti</a:t>
            </a:r>
            <a:r>
              <a:rPr lang="en-GB" sz="1800"/>
              <a:t>, </a:t>
            </a:r>
            <a:r>
              <a:rPr lang="en-GB" sz="1800"/>
              <a:t>která</a:t>
            </a:r>
            <a:r>
              <a:rPr lang="en-GB" sz="1800"/>
              <a:t> </a:t>
            </a:r>
            <a:r>
              <a:rPr lang="en-GB" sz="1800"/>
              <a:t>identifikuje</a:t>
            </a:r>
            <a:r>
              <a:rPr lang="en-GB" sz="1800"/>
              <a:t>, jak a </a:t>
            </a:r>
            <a:r>
              <a:rPr lang="en-GB" sz="1800"/>
              <a:t>kde</a:t>
            </a:r>
            <a:r>
              <a:rPr lang="en-GB" sz="1800"/>
              <a:t> </a:t>
            </a:r>
            <a:r>
              <a:rPr lang="en-GB" sz="1800"/>
              <a:t>klimatické</a:t>
            </a:r>
            <a:r>
              <a:rPr lang="en-GB" sz="1800"/>
              <a:t> </a:t>
            </a:r>
            <a:r>
              <a:rPr lang="en-GB" sz="1800"/>
              <a:t>hazardy</a:t>
            </a:r>
            <a:r>
              <a:rPr lang="en-GB" sz="1800"/>
              <a:t> </a:t>
            </a:r>
            <a:r>
              <a:rPr lang="en-GB" sz="1800"/>
              <a:t>ovlivní</a:t>
            </a:r>
            <a:r>
              <a:rPr lang="en-GB" sz="1800"/>
              <a:t> </a:t>
            </a:r>
            <a:r>
              <a:rPr lang="cs-CZ" sz="1800"/>
              <a:t>města</a:t>
            </a:r>
            <a:r>
              <a:rPr lang="en-GB" sz="1800"/>
              <a:t>,</a:t>
            </a:r>
            <a:r>
              <a:rPr lang="cs-CZ" sz="1800"/>
              <a:t> odvětví </a:t>
            </a:r>
            <a:r>
              <a:rPr lang="en-GB" sz="1800"/>
              <a:t>a </a:t>
            </a:r>
            <a:r>
              <a:rPr lang="en-GB" sz="1800"/>
              <a:t>majetek</a:t>
            </a:r>
            <a:endParaRPr lang="en-GB"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latin typeface="Trebuchet MS"/>
                <a:ea typeface="Trebuchet MS"/>
                <a:cs typeface="Trebuchet MS"/>
              </a:rPr>
              <a:t>Identifikace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prioritních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základě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expozice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citlivosti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vzájemných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závislostí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zranitelnosti</a:t>
            </a:r>
            <a:endParaRPr lang="en-GB"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584241143" name="Google Shape;410;p1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ct val="111111"/>
              <a:defRPr/>
            </a:pPr>
            <a:r>
              <a:rPr lang="cs-CZ"/>
              <a:t>Analýza klimatických rizik (CRA)</a:t>
            </a:r>
            <a:endParaRPr/>
          </a:p>
        </p:txBody>
      </p:sp>
      <p:sp>
        <p:nvSpPr>
          <p:cNvPr id="1063145291" name="Google Shape;412;p18"/>
          <p:cNvSpPr/>
          <p:nvPr/>
        </p:nvSpPr>
        <p:spPr bwMode="auto">
          <a:xfrm>
            <a:off x="0" y="4871547"/>
            <a:ext cx="23038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C40 Knowledge Hub,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2452542" name="Google Shape;418;p1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Klíčové</a:t>
            </a:r>
            <a:r>
              <a:rPr lang="en-GB"/>
              <a:t> </a:t>
            </a:r>
            <a:r>
              <a:rPr lang="en-GB"/>
              <a:t>pojmy</a:t>
            </a:r>
            <a:r>
              <a:rPr lang="en-GB"/>
              <a:t> v </a:t>
            </a:r>
            <a:r>
              <a:rPr lang="cs-CZ"/>
              <a:t>analýze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endParaRPr/>
          </a:p>
        </p:txBody>
      </p:sp>
      <p:sp>
        <p:nvSpPr>
          <p:cNvPr id="2002844739" name="Google Shape;420;p19"/>
          <p:cNvSpPr txBox="1">
            <a:spLocks noGrp="1"/>
          </p:cNvSpPr>
          <p:nvPr>
            <p:ph type="body" idx="1"/>
          </p:nvPr>
        </p:nvSpPr>
        <p:spPr bwMode="auto">
          <a:xfrm>
            <a:off x="296864" y="1112685"/>
            <a:ext cx="86262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HAZARD 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Potenciálně</a:t>
            </a:r>
            <a:r>
              <a:rPr lang="en-GB" sz="1600"/>
              <a:t> </a:t>
            </a:r>
            <a:r>
              <a:rPr lang="en-GB" sz="1600"/>
              <a:t>škodlivá</a:t>
            </a:r>
            <a:r>
              <a:rPr lang="en-GB" sz="1600"/>
              <a:t> </a:t>
            </a:r>
            <a:r>
              <a:rPr lang="en-GB" sz="1600"/>
              <a:t>fyzikální</a:t>
            </a:r>
            <a:r>
              <a:rPr lang="en-GB" sz="1600"/>
              <a:t> </a:t>
            </a:r>
            <a:r>
              <a:rPr lang="en-GB" sz="1600"/>
              <a:t>událost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trend (</a:t>
            </a:r>
            <a:r>
              <a:rPr lang="en-GB" sz="1600"/>
              <a:t>např</a:t>
            </a:r>
            <a:r>
              <a:rPr lang="en-GB" sz="1600"/>
              <a:t>. </a:t>
            </a:r>
            <a:r>
              <a:rPr lang="en-GB" sz="1600"/>
              <a:t>vlna</a:t>
            </a:r>
            <a:r>
              <a:rPr lang="en-GB" sz="1600"/>
              <a:t> </a:t>
            </a:r>
            <a:r>
              <a:rPr lang="en-GB" sz="1600"/>
              <a:t>veder</a:t>
            </a:r>
            <a:r>
              <a:rPr lang="en-GB" sz="1600"/>
              <a:t>, </a:t>
            </a:r>
            <a:r>
              <a:rPr lang="en-GB" sz="1600"/>
              <a:t>povodeň</a:t>
            </a:r>
            <a:r>
              <a:rPr lang="en-GB" sz="1600"/>
              <a:t>, </a:t>
            </a:r>
            <a:r>
              <a:rPr lang="en-GB" sz="1600"/>
              <a:t>bouře</a:t>
            </a:r>
            <a:r>
              <a:rPr lang="en-GB" sz="1600"/>
              <a:t>), </a:t>
            </a:r>
            <a:r>
              <a:rPr lang="en-GB" sz="1600"/>
              <a:t>vyvolaná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zesílená</a:t>
            </a:r>
            <a:r>
              <a:rPr lang="en-GB" sz="1600"/>
              <a:t> </a:t>
            </a:r>
            <a:r>
              <a:rPr lang="en-GB" sz="1600"/>
              <a:t>změnou</a:t>
            </a:r>
            <a:r>
              <a:rPr lang="en-GB" sz="1600"/>
              <a:t> </a:t>
            </a:r>
            <a:r>
              <a:rPr lang="en-GB" sz="1600"/>
              <a:t>klimatu</a:t>
            </a:r>
            <a:r>
              <a:rPr lang="en-GB" sz="1600"/>
              <a:t>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ZRANITELNOST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Tendence </a:t>
            </a:r>
            <a:r>
              <a:rPr lang="en-GB" sz="1600"/>
              <a:t>být</a:t>
            </a:r>
            <a:r>
              <a:rPr lang="en-GB" sz="1600"/>
              <a:t> </a:t>
            </a:r>
            <a:r>
              <a:rPr lang="en-GB" sz="1600"/>
              <a:t>negativně</a:t>
            </a:r>
            <a:r>
              <a:rPr lang="en-GB" sz="1600"/>
              <a:t> </a:t>
            </a:r>
            <a:r>
              <a:rPr lang="en-GB" sz="1600"/>
              <a:t>ovlivněn</a:t>
            </a:r>
            <a:r>
              <a:rPr lang="en-GB" sz="1600"/>
              <a:t> </a:t>
            </a:r>
            <a:r>
              <a:rPr lang="en-GB" sz="1600"/>
              <a:t>klimatickými</a:t>
            </a:r>
            <a:r>
              <a:rPr lang="en-GB" sz="1600"/>
              <a:t> hazardy, </a:t>
            </a:r>
            <a:r>
              <a:rPr lang="en-GB" sz="1600"/>
              <a:t>definovaná</a:t>
            </a:r>
            <a:r>
              <a:rPr lang="en-GB" sz="1600"/>
              <a:t> </a:t>
            </a:r>
            <a:r>
              <a:rPr lang="en-GB" sz="1600"/>
              <a:t>jako</a:t>
            </a:r>
            <a:r>
              <a:rPr lang="en-GB" sz="1600"/>
              <a:t> </a:t>
            </a:r>
            <a:r>
              <a:rPr lang="en-GB" sz="1600"/>
              <a:t>kombinace</a:t>
            </a:r>
            <a:r>
              <a:rPr lang="en-GB" sz="1600"/>
              <a:t> </a:t>
            </a:r>
            <a:r>
              <a:rPr lang="en-GB" sz="1600" b="1"/>
              <a:t>citlivosti</a:t>
            </a:r>
            <a:r>
              <a:rPr lang="en-GB" sz="1600" b="1"/>
              <a:t> </a:t>
            </a:r>
            <a:r>
              <a:rPr lang="en-GB" sz="1600"/>
              <a:t>a </a:t>
            </a:r>
            <a:r>
              <a:rPr lang="en-GB" sz="1600" b="1"/>
              <a:t>adaptační</a:t>
            </a:r>
            <a:r>
              <a:rPr lang="en-GB" sz="1600" b="1"/>
              <a:t> </a:t>
            </a:r>
            <a:r>
              <a:rPr lang="en-GB" sz="1600" b="1"/>
              <a:t>kapacity</a:t>
            </a:r>
            <a:r>
              <a:rPr lang="en-GB" sz="1600"/>
              <a:t>.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EXPO</a:t>
            </a:r>
            <a:r>
              <a:rPr lang="en-GB" sz="1600">
                <a:highlight>
                  <a:srgbClr val="9ACA3C"/>
                </a:highlight>
              </a:rPr>
              <a:t>ZICE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Přítomnost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lidí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budov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ekosystémů</a:t>
            </a:r>
            <a:r>
              <a:rPr lang="en-GB" sz="1600">
                <a:latin typeface="Trebuchet MS"/>
                <a:ea typeface="Trebuchet MS"/>
                <a:cs typeface="Trebuchet MS"/>
              </a:rPr>
              <a:t> v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by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mohly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být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negativně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ovlivněny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klimatickými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hazardy</a:t>
            </a:r>
            <a:r>
              <a:rPr lang="en-GB" sz="1600"/>
              <a:t>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CITLIVOST</a:t>
            </a:r>
            <a:endParaRPr sz="1600"/>
          </a:p>
          <a:p>
            <a:pPr marL="0" indent="0">
              <a:buClr>
                <a:schemeClr val="dk1"/>
              </a:buClr>
              <a:buSzPts val="1600"/>
              <a:defRPr/>
            </a:pPr>
            <a:r>
              <a:rPr lang="en-GB" sz="1600"/>
              <a:t>Míra do </a:t>
            </a:r>
            <a:r>
              <a:rPr lang="en-GB" sz="1600"/>
              <a:t>jaké</a:t>
            </a:r>
            <a:r>
              <a:rPr lang="en-GB" sz="1600"/>
              <a:t> je </a:t>
            </a:r>
            <a:r>
              <a:rPr lang="en-GB" sz="1600"/>
              <a:t>budova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systém</a:t>
            </a:r>
            <a:r>
              <a:rPr lang="en-GB" sz="1600"/>
              <a:t> </a:t>
            </a:r>
            <a:r>
              <a:rPr lang="en-GB" sz="1600"/>
              <a:t>ovlivněn</a:t>
            </a:r>
            <a:r>
              <a:rPr lang="en-GB" sz="1600"/>
              <a:t> </a:t>
            </a:r>
            <a:r>
              <a:rPr lang="en-GB" sz="1600"/>
              <a:t>konkrétním</a:t>
            </a:r>
            <a:r>
              <a:rPr lang="en-GB" sz="1600"/>
              <a:t> </a:t>
            </a:r>
            <a:r>
              <a:rPr lang="en-GB" sz="1600"/>
              <a:t>hazardem</a:t>
            </a:r>
            <a:r>
              <a:rPr lang="en-GB" sz="1600"/>
              <a:t> (</a:t>
            </a:r>
            <a:r>
              <a:rPr lang="en-GB" sz="1600"/>
              <a:t>např</a:t>
            </a:r>
            <a:r>
              <a:rPr lang="en-GB" sz="1600"/>
              <a:t>. </a:t>
            </a:r>
            <a:r>
              <a:rPr lang="en-GB" sz="1600"/>
              <a:t>špatně</a:t>
            </a:r>
            <a:r>
              <a:rPr lang="en-GB" sz="1600"/>
              <a:t> </a:t>
            </a:r>
            <a:r>
              <a:rPr lang="en-GB" sz="1600"/>
              <a:t>izolované</a:t>
            </a:r>
            <a:r>
              <a:rPr lang="en-GB" sz="1600"/>
              <a:t> </a:t>
            </a:r>
            <a:r>
              <a:rPr lang="en-GB" sz="1600"/>
              <a:t>budovy</a:t>
            </a:r>
            <a:r>
              <a:rPr lang="en-GB" sz="1600"/>
              <a:t> </a:t>
            </a:r>
            <a:r>
              <a:rPr lang="en-GB" sz="1600"/>
              <a:t>jsou</a:t>
            </a:r>
            <a:r>
              <a:rPr lang="en-GB" sz="1600"/>
              <a:t> </a:t>
            </a:r>
            <a:r>
              <a:rPr lang="en-GB" sz="1600"/>
              <a:t>citlivější</a:t>
            </a:r>
            <a:r>
              <a:rPr lang="en-GB" sz="1600"/>
              <a:t> </a:t>
            </a:r>
            <a:r>
              <a:rPr lang="en-GB" sz="1600"/>
              <a:t>na</a:t>
            </a:r>
            <a:r>
              <a:rPr lang="en-GB" sz="1600"/>
              <a:t> </a:t>
            </a:r>
            <a:r>
              <a:rPr lang="en-GB" sz="1600"/>
              <a:t>horko</a:t>
            </a:r>
            <a:r>
              <a:rPr lang="en-GB" sz="1600"/>
              <a:t>).</a:t>
            </a:r>
            <a:endParaRPr lang="cs-CZ"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3212163" name="Google Shape;426;p2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Klíčové</a:t>
            </a:r>
            <a:r>
              <a:rPr lang="en-GB"/>
              <a:t> </a:t>
            </a:r>
            <a:r>
              <a:rPr lang="en-GB"/>
              <a:t>pojmy</a:t>
            </a:r>
            <a:r>
              <a:rPr lang="en-GB"/>
              <a:t> v </a:t>
            </a:r>
            <a:r>
              <a:rPr lang="cs-CZ"/>
              <a:t>analýze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endParaRPr/>
          </a:p>
        </p:txBody>
      </p:sp>
      <p:sp>
        <p:nvSpPr>
          <p:cNvPr id="846060528" name="Google Shape;428;p20"/>
          <p:cNvSpPr txBox="1">
            <a:spLocks noGrp="1"/>
          </p:cNvSpPr>
          <p:nvPr>
            <p:ph type="body" idx="1"/>
          </p:nvPr>
        </p:nvSpPr>
        <p:spPr bwMode="auto">
          <a:xfrm>
            <a:off x="296864" y="1220328"/>
            <a:ext cx="86262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ADAPT</a:t>
            </a:r>
            <a:r>
              <a:rPr lang="en-GB" sz="1600">
                <a:highlight>
                  <a:srgbClr val="9ACA3C"/>
                </a:highlight>
              </a:rPr>
              <a:t>AČNÍ KAPACITA</a:t>
            </a:r>
            <a:endParaRPr sz="1600">
              <a:highlight>
                <a:srgbClr val="9ACA3C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Schopnost</a:t>
            </a:r>
            <a:r>
              <a:rPr lang="en-GB" sz="1600"/>
              <a:t> </a:t>
            </a:r>
            <a:r>
              <a:rPr lang="en-GB" sz="1600"/>
              <a:t>přizpůsobit</a:t>
            </a:r>
            <a:r>
              <a:rPr lang="en-GB" sz="1600"/>
              <a:t> se, </a:t>
            </a:r>
            <a:r>
              <a:rPr lang="en-GB" sz="1600"/>
              <a:t>zvládnout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se </a:t>
            </a:r>
            <a:r>
              <a:rPr lang="en-GB" sz="1600"/>
              <a:t>zotavit</a:t>
            </a:r>
            <a:r>
              <a:rPr lang="en-GB" sz="1600"/>
              <a:t> z </a:t>
            </a:r>
            <a:r>
              <a:rPr lang="en-GB" sz="1600"/>
              <a:t>dopadů</a:t>
            </a:r>
            <a:r>
              <a:rPr lang="en-GB" sz="1600"/>
              <a:t> </a:t>
            </a:r>
            <a:r>
              <a:rPr lang="en-GB" sz="1600"/>
              <a:t>klimatu</a:t>
            </a:r>
            <a:r>
              <a:rPr lang="en-GB" sz="1600"/>
              <a:t> (</a:t>
            </a:r>
            <a:r>
              <a:rPr lang="en-GB" sz="1600"/>
              <a:t>např</a:t>
            </a:r>
            <a:r>
              <a:rPr lang="en-GB" sz="1600"/>
              <a:t>. </a:t>
            </a:r>
            <a:r>
              <a:rPr lang="en-GB" sz="1600"/>
              <a:t>přítomnost</a:t>
            </a:r>
            <a:r>
              <a:rPr lang="en-GB" sz="1600"/>
              <a:t> </a:t>
            </a:r>
            <a:r>
              <a:rPr lang="en-GB" sz="1600"/>
              <a:t>protipovodňových</a:t>
            </a:r>
            <a:r>
              <a:rPr lang="en-GB" sz="1600"/>
              <a:t> </a:t>
            </a:r>
            <a:r>
              <a:rPr lang="en-GB" sz="1600"/>
              <a:t>opatření</a:t>
            </a:r>
            <a:r>
              <a:rPr lang="en-GB" sz="1600"/>
              <a:t>, </a:t>
            </a:r>
            <a:r>
              <a:rPr lang="en-GB" sz="1600"/>
              <a:t>ventilačních</a:t>
            </a:r>
            <a:r>
              <a:rPr lang="en-GB" sz="1600"/>
              <a:t> </a:t>
            </a:r>
            <a:r>
              <a:rPr lang="en-GB" sz="1600"/>
              <a:t>systémů</a:t>
            </a:r>
            <a:r>
              <a:rPr lang="en-GB" sz="1600"/>
              <a:t>, </a:t>
            </a:r>
            <a:r>
              <a:rPr lang="en-GB" sz="1600"/>
              <a:t>připravenosti</a:t>
            </a:r>
            <a:r>
              <a:rPr lang="en-GB" sz="1600"/>
              <a:t> </a:t>
            </a:r>
            <a:r>
              <a:rPr lang="en-GB" sz="1600"/>
              <a:t>komunity</a:t>
            </a:r>
            <a:r>
              <a:rPr lang="en-GB" sz="1600"/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RI</a:t>
            </a:r>
            <a:r>
              <a:rPr lang="en-GB" sz="1600">
                <a:highlight>
                  <a:srgbClr val="9ACA3C"/>
                </a:highlight>
              </a:rPr>
              <a:t>ZIKO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Potenciál</a:t>
            </a:r>
            <a:r>
              <a:rPr lang="en-GB" sz="1600"/>
              <a:t> </a:t>
            </a:r>
            <a:r>
              <a:rPr lang="en-GB" sz="1600"/>
              <a:t>ztráty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škody</a:t>
            </a:r>
            <a:r>
              <a:rPr lang="en-GB" sz="1600"/>
              <a:t> </a:t>
            </a:r>
            <a:r>
              <a:rPr lang="en-GB" sz="1600"/>
              <a:t>vyplývající</a:t>
            </a:r>
            <a:r>
              <a:rPr lang="en-GB" sz="1600"/>
              <a:t> z </a:t>
            </a:r>
            <a:r>
              <a:rPr lang="en-GB" sz="1600"/>
              <a:t>interakce</a:t>
            </a:r>
            <a:r>
              <a:rPr lang="en-GB" sz="1600"/>
              <a:t> </a:t>
            </a:r>
            <a:r>
              <a:rPr lang="en-GB" sz="1600"/>
              <a:t>hazardu</a:t>
            </a:r>
            <a:r>
              <a:rPr lang="en-GB" sz="1600"/>
              <a:t>, </a:t>
            </a:r>
            <a:r>
              <a:rPr lang="en-GB" sz="1600"/>
              <a:t>expozice</a:t>
            </a:r>
            <a:r>
              <a:rPr lang="en-GB" sz="1600"/>
              <a:t> a </a:t>
            </a:r>
            <a:r>
              <a:rPr lang="en-GB" sz="1600"/>
              <a:t>zranitelnosti</a:t>
            </a:r>
            <a:r>
              <a:rPr lang="en-GB" sz="1600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DOPAD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Skutečné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potenciální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důsledky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na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majetek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ekonomiku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životní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PRAVDĚPODOBNOST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že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klimatický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dopad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nastane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během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životnosti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0002186" name="Google Shape;434;p2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na</a:t>
            </a:r>
            <a:r>
              <a:rPr lang="en-GB"/>
              <a:t> </a:t>
            </a:r>
            <a:r>
              <a:rPr lang="en-GB"/>
              <a:t>úrovni</a:t>
            </a:r>
            <a:r>
              <a:rPr lang="en-GB"/>
              <a:t> EU)</a:t>
            </a:r>
            <a:endParaRPr/>
          </a:p>
        </p:txBody>
      </p:sp>
      <p:pic>
        <p:nvPicPr>
          <p:cNvPr id="1129818340" name="Google Shape;436;p21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-1" y="973621"/>
            <a:ext cx="8444345" cy="4169879"/>
          </a:xfrm>
          <a:prstGeom prst="rect">
            <a:avLst/>
          </a:prstGeom>
          <a:noFill/>
          <a:ln>
            <a:noFill/>
          </a:ln>
        </p:spPr>
      </p:pic>
      <p:sp>
        <p:nvSpPr>
          <p:cNvPr id="1339546463" name="Google Shape;437;p21"/>
          <p:cNvSpPr txBox="1"/>
          <p:nvPr/>
        </p:nvSpPr>
        <p:spPr bwMode="auto">
          <a:xfrm>
            <a:off x="6175664" y="717551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EEA Climate-ADAPT,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7981057" name="Google Shape;443;p2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národní</a:t>
            </a:r>
            <a:r>
              <a:rPr lang="en-GB"/>
              <a:t> </a:t>
            </a:r>
            <a:r>
              <a:rPr lang="en-GB"/>
              <a:t>úroveň</a:t>
            </a:r>
            <a:r>
              <a:rPr lang="en-GB"/>
              <a:t>)</a:t>
            </a:r>
            <a:endParaRPr/>
          </a:p>
        </p:txBody>
      </p:sp>
      <p:sp>
        <p:nvSpPr>
          <p:cNvPr id="1195205239" name="Google Shape;444;p2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57961523" name="Google Shape;445;p2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-52039" y="1060212"/>
            <a:ext cx="8417688" cy="4083288"/>
          </a:xfrm>
          <a:prstGeom prst="rect">
            <a:avLst/>
          </a:prstGeom>
          <a:noFill/>
          <a:ln>
            <a:noFill/>
          </a:ln>
        </p:spPr>
      </p:pic>
      <p:sp>
        <p:nvSpPr>
          <p:cNvPr id="1656584980" name="Google Shape;446;p22"/>
          <p:cNvSpPr txBox="1"/>
          <p:nvPr/>
        </p:nvSpPr>
        <p:spPr bwMode="auto">
          <a:xfrm>
            <a:off x="0" y="4881890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Klimatická změna,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1067127" name="Title 1"/>
          <p:cNvSpPr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úroveň</a:t>
            </a:r>
            <a:r>
              <a:rPr lang="en-GB"/>
              <a:t> </a:t>
            </a:r>
            <a:r>
              <a:rPr lang="en-GB"/>
              <a:t>města</a:t>
            </a:r>
            <a:r>
              <a:rPr lang="en-GB"/>
              <a:t> – </a:t>
            </a:r>
            <a:r>
              <a:rPr lang="en-GB"/>
              <a:t>pražská</a:t>
            </a:r>
            <a:r>
              <a:rPr lang="en-GB"/>
              <a:t> </a:t>
            </a:r>
            <a:r>
              <a:rPr lang="en-GB"/>
              <a:t>záplavová</a:t>
            </a:r>
            <a:r>
              <a:rPr lang="en-GB"/>
              <a:t> </a:t>
            </a:r>
            <a:r>
              <a:rPr lang="en-GB"/>
              <a:t>území</a:t>
            </a:r>
            <a:r>
              <a:rPr lang="en-GB"/>
              <a:t>)</a:t>
            </a:r>
            <a:endParaRPr/>
          </a:p>
        </p:txBody>
      </p:sp>
      <p:pic>
        <p:nvPicPr>
          <p:cNvPr id="386771769" name="Obrázek 3" descr="Obsah obrázku text, mapa&#10;&#10;Obsah generovaný pomocí AI může být nesprávný."/>
          <p:cNvPicPr>
            <a:picLocks noChangeAspect="1"/>
          </p:cNvPicPr>
          <p:nvPr/>
        </p:nvPicPr>
        <p:blipFill rotWithShape="1">
          <a:blip r:embed="rId3"/>
          <a:srcRect l="-257" t="4651" r="-1" b="52163"/>
          <a:stretch/>
        </p:blipFill>
        <p:spPr bwMode="auto">
          <a:xfrm>
            <a:off x="0" y="1188882"/>
            <a:ext cx="9113445" cy="3052718"/>
          </a:xfrm>
          <a:prstGeom prst="rect">
            <a:avLst/>
          </a:prstGeom>
        </p:spPr>
      </p:pic>
      <p:sp>
        <p:nvSpPr>
          <p:cNvPr id="146728204" name="Rectangle 2">
            <a:hlinkClick r:id="rId4"/>
          </p:cNvPr>
          <p:cNvSpPr/>
          <p:nvPr/>
        </p:nvSpPr>
        <p:spPr bwMode="auto">
          <a:xfrm>
            <a:off x="0" y="4871547"/>
            <a:ext cx="16562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100" u="sng">
                <a:solidFill>
                  <a:schemeClr val="tx2"/>
                </a:solidFill>
                <a:latin typeface="Trebuchet MS"/>
                <a:ea typeface="Roboto"/>
              </a:rPr>
              <a:t>Zdroj:</a:t>
            </a:r>
            <a:r>
              <a:rPr lang="fr-FR" sz="1100" b="0" u="sng">
                <a:solidFill>
                  <a:schemeClr val="tx2"/>
                </a:solidFill>
                <a:latin typeface="Trebuchet MS"/>
                <a:ea typeface="Roboto"/>
                <a:cs typeface="Arial"/>
              </a:rPr>
              <a:t> </a:t>
            </a:r>
            <a:r>
              <a:rPr lang="cs-CZ" sz="1100" b="0" u="sng">
                <a:solidFill>
                  <a:schemeClr val="tx2"/>
                </a:solidFill>
                <a:latin typeface="Trebuchet MS"/>
                <a:ea typeface="Roboto"/>
                <a:cs typeface="Arial"/>
              </a:rPr>
              <a:t>IPR Praha</a:t>
            </a:r>
            <a:r>
              <a:rPr lang="en-GB" sz="1100" b="0" u="sng">
                <a:solidFill>
                  <a:schemeClr val="tx2"/>
                </a:solidFill>
                <a:latin typeface="Trebuchet MS"/>
                <a:ea typeface="Roboto"/>
                <a:cs typeface="Arial"/>
              </a:rPr>
              <a:t>, 2024</a:t>
            </a:r>
            <a:endParaRPr lang="en-US" sz="1100" u="sng">
              <a:solidFill>
                <a:schemeClr val="tx2"/>
              </a:solidFill>
              <a:latin typeface="Trebuchet MS"/>
              <a:ea typeface="Roboto"/>
              <a:cs typeface="Arial"/>
            </a:endParaRPr>
          </a:p>
        </p:txBody>
      </p:sp>
      <p:pic>
        <p:nvPicPr>
          <p:cNvPr id="1040636319" name="Picture 4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146199" y="2621021"/>
            <a:ext cx="1815160" cy="16205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5800373" name="Google Shape;463;p24">
            <a:hlinkClick r:id="rId3"/>
          </p:cNvPr>
          <p:cNvSpPr/>
          <p:nvPr/>
        </p:nvSpPr>
        <p:spPr bwMode="auto">
          <a:xfrm>
            <a:off x="0" y="4871547"/>
            <a:ext cx="192552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SuPeRBE wiki, 2025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121577779" name="Google Shape;464;p24">
            <a:hlinkClick r:id="rId4"/>
          </p:cNvPr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5140619" y="4053738"/>
            <a:ext cx="338396" cy="35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647500" name="Google Shape;465;p24">
            <a:hlinkClick r:id="rId6"/>
          </p:cNvPr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404668" y="4066250"/>
            <a:ext cx="1662963" cy="355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070700" name="Google Shape;466;p24">
            <a:hlinkClick r:id="rId8"/>
          </p:cNvPr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4702118" y="3686807"/>
            <a:ext cx="1854394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9738530" name="Google Shape;467;p24">
            <a:hlinkClick r:id="rId10"/>
          </p:cNvPr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49823" y="3657123"/>
            <a:ext cx="2155464" cy="40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647058" name="Google Shape;468;p24">
            <a:hlinkClick r:id="rId12"/>
          </p:cNvPr>
          <p:cNvPicPr/>
          <p:nvPr/>
        </p:nvPicPr>
        <p:blipFill rotWithShape="1">
          <a:blip r:embed="rId13">
            <a:alphaModFix/>
          </a:blip>
          <a:stretch/>
        </p:blipFill>
        <p:spPr bwMode="auto">
          <a:xfrm>
            <a:off x="2274415" y="3691346"/>
            <a:ext cx="1718768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971476" name="Google Shape;469;p24">
            <a:hlinkClick r:id="rId14"/>
          </p:cNvPr>
          <p:cNvPicPr/>
          <p:nvPr/>
        </p:nvPicPr>
        <p:blipFill rotWithShape="1">
          <a:blip r:embed="rId15">
            <a:alphaModFix/>
          </a:blip>
          <a:stretch/>
        </p:blipFill>
        <p:spPr bwMode="auto">
          <a:xfrm>
            <a:off x="6565525" y="3686807"/>
            <a:ext cx="2460026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897491" name="Google Shape;470;p24">
            <a:hlinkClick r:id="rId16"/>
          </p:cNvPr>
          <p:cNvPicPr/>
          <p:nvPr/>
        </p:nvPicPr>
        <p:blipFill rotWithShape="1">
          <a:blip r:embed="rId17">
            <a:alphaModFix/>
          </a:blip>
          <a:srcRect l="5187" t="11573" r="2942" b="7393"/>
          <a:stretch/>
        </p:blipFill>
        <p:spPr bwMode="auto">
          <a:xfrm>
            <a:off x="6854346" y="4048573"/>
            <a:ext cx="1189300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791500" name="Google Shape;471;p24">
            <a:hlinkClick r:id="rId18"/>
          </p:cNvPr>
          <p:cNvPicPr/>
          <p:nvPr/>
        </p:nvPicPr>
        <p:blipFill rotWithShape="1">
          <a:blip r:embed="rId19">
            <a:alphaModFix/>
          </a:blip>
          <a:stretch/>
        </p:blipFill>
        <p:spPr bwMode="auto">
          <a:xfrm>
            <a:off x="1985277" y="4043206"/>
            <a:ext cx="1327679" cy="37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395839" name="Google Shape;472;p24">
            <a:hlinkClick r:id="rId20"/>
          </p:cNvPr>
          <p:cNvPicPr/>
          <p:nvPr/>
        </p:nvPicPr>
        <p:blipFill rotWithShape="1">
          <a:blip r:embed="rId21">
            <a:alphaModFix/>
          </a:blip>
          <a:srcRect l="0" t="0" r="0" b="-1260"/>
          <a:stretch/>
        </p:blipFill>
        <p:spPr bwMode="auto">
          <a:xfrm>
            <a:off x="5547405" y="4046658"/>
            <a:ext cx="338396" cy="362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028761" name="Google Shape;473;p24">
            <a:hlinkClick r:id="rId22"/>
          </p:cNvPr>
          <p:cNvPicPr/>
          <p:nvPr/>
        </p:nvPicPr>
        <p:blipFill rotWithShape="1">
          <a:blip r:embed="rId23">
            <a:alphaModFix/>
          </a:blip>
          <a:stretch/>
        </p:blipFill>
        <p:spPr bwMode="auto">
          <a:xfrm>
            <a:off x="-979" y="4018839"/>
            <a:ext cx="883075" cy="390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565943" name="Google Shape;474;p24">
            <a:hlinkClick r:id="rId24"/>
          </p:cNvPr>
          <p:cNvPicPr/>
          <p:nvPr/>
        </p:nvPicPr>
        <p:blipFill rotWithShape="1">
          <a:blip r:embed="rId25">
            <a:alphaModFix/>
          </a:blip>
          <a:stretch/>
        </p:blipFill>
        <p:spPr bwMode="auto">
          <a:xfrm>
            <a:off x="975312" y="4066250"/>
            <a:ext cx="945162" cy="37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774856" name="Google Shape;475;p24">
            <a:hlinkClick r:id="rId26"/>
          </p:cNvPr>
          <p:cNvPicPr/>
          <p:nvPr/>
        </p:nvPicPr>
        <p:blipFill rotWithShape="1">
          <a:blip r:embed="rId27">
            <a:alphaModFix/>
          </a:blip>
          <a:stretch/>
        </p:blipFill>
        <p:spPr bwMode="auto">
          <a:xfrm>
            <a:off x="4131126" y="3648733"/>
            <a:ext cx="441929" cy="39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894443" name="Google Shape;476;p24">
            <a:hlinkClick r:id="rId28"/>
          </p:cNvPr>
          <p:cNvPicPr/>
          <p:nvPr/>
        </p:nvPicPr>
        <p:blipFill rotWithShape="1">
          <a:blip r:embed="rId29">
            <a:alphaModFix/>
          </a:blip>
          <a:stretch/>
        </p:blipFill>
        <p:spPr bwMode="auto">
          <a:xfrm>
            <a:off x="5928099" y="4048573"/>
            <a:ext cx="884511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649223" name="Google Shape;477;p24">
            <a:hlinkClick r:id="rId30"/>
          </p:cNvPr>
          <p:cNvPicPr/>
          <p:nvPr/>
        </p:nvPicPr>
        <p:blipFill rotWithShape="1">
          <a:blip r:embed="rId31">
            <a:alphaModFix/>
          </a:blip>
          <a:stretch/>
        </p:blipFill>
        <p:spPr bwMode="auto">
          <a:xfrm>
            <a:off x="8085383" y="4056138"/>
            <a:ext cx="933569" cy="355196"/>
          </a:xfrm>
          <a:prstGeom prst="rect">
            <a:avLst/>
          </a:prstGeom>
          <a:noFill/>
          <a:ln>
            <a:noFill/>
          </a:ln>
        </p:spPr>
      </p:pic>
      <p:sp>
        <p:nvSpPr>
          <p:cNvPr id="602356329" name="Google Shape;478;p2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Informační</a:t>
            </a:r>
            <a:r>
              <a:rPr lang="en-GB"/>
              <a:t> </a:t>
            </a:r>
            <a:r>
              <a:rPr lang="en-GB"/>
              <a:t>portály</a:t>
            </a:r>
            <a:r>
              <a:rPr lang="en-GB"/>
              <a:t> o </a:t>
            </a:r>
            <a:r>
              <a:rPr lang="en-GB"/>
              <a:t>změně</a:t>
            </a:r>
            <a:r>
              <a:rPr lang="en-GB"/>
              <a:t> </a:t>
            </a:r>
            <a:r>
              <a:rPr lang="en-GB"/>
              <a:t>klimatu</a:t>
            </a:r>
            <a:r>
              <a:rPr lang="en-GB"/>
              <a:t> a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cs-CZ"/>
              <a:t>rizicích</a:t>
            </a:r>
            <a:endParaRPr/>
          </a:p>
        </p:txBody>
      </p:sp>
      <p:sp>
        <p:nvSpPr>
          <p:cNvPr id="256679647" name="Google Shape;479;p24"/>
          <p:cNvSpPr txBox="1"/>
          <p:nvPr/>
        </p:nvSpPr>
        <p:spPr bwMode="auto">
          <a:xfrm>
            <a:off x="296863" y="1140786"/>
            <a:ext cx="86325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Online platformy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vyvíjené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vládními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institucemi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environmentálními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agenturami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organizacemi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poskytovat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klíčové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informace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dopadech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strategiích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plánech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mitigace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Tyto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portály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nabízejí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data o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regionálních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dopadech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povětrnostních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vzorců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extrémní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jevy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spolu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doporučeními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poskytují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informace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politikách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spolupráci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obcemi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záchrannými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složkami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environmentálními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odborníky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340683" name="Google Shape;485;p2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Typy</a:t>
            </a:r>
            <a:r>
              <a:rPr lang="cs-CZ"/>
              <a:t> CRA</a:t>
            </a:r>
            <a:r>
              <a:rPr lang="en-GB"/>
              <a:t> map</a:t>
            </a:r>
            <a:endParaRPr/>
          </a:p>
        </p:txBody>
      </p:sp>
      <p:graphicFrame>
        <p:nvGraphicFramePr>
          <p:cNvPr id="1344197137" name="Google Shape;487;p25"/>
          <p:cNvGraphicFramePr>
            <a:graphicFrameLocks xmlns:a="http://schemas.openxmlformats.org/drawingml/2006/main"/>
          </p:cNvGraphicFramePr>
          <p:nvPr/>
        </p:nvGraphicFramePr>
        <p:xfrm rot="0">
          <a:off x="382172" y="1188882"/>
          <a:ext cx="8209375" cy="365217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{2F4C9B91-D0BA-4DC9-8B72-F8A4A5B9BA5A}</a:tableStyleId>
                <a:noFill/>
              </a:tblPr>
              <a:tblGrid>
                <a:gridCol w="1360900"/>
                <a:gridCol w="1768700"/>
                <a:gridCol w="1660300"/>
                <a:gridCol w="1666875"/>
                <a:gridCol w="1752599"/>
              </a:tblGrid>
              <a:tr h="4153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Typ mapy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Základní funkce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Co popisuje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</a:t>
                      </a: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líčové otázky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Příklady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5948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h</a:t>
                      </a:r>
                      <a:r>
                        <a:rPr lang="cs-CZ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azardů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Ukazuje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místo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výskytu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intenzitu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klimatických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hrozeb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Pravděpodobnost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velikost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(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intenzita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)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klimatických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jevů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Kde jsou nebezpečí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Záplavové zóny, oblasti náchylné k požárům, lokality s efektem tepelného ostrova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5526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expozice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Identifikuje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co se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nachází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oblastech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ohrožených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Budovy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infrastruktura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lidé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ohrožen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ý majetek</a:t>
                      </a:r>
                      <a:endParaRPr sz="11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Co může být zasaženo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Nemocnice v záplavových zónách, elektrárny v oblastech náchylných k bouřím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7900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citlivosti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Zdůrazňuje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co je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highlight>
                            <a:schemeClr val="lt1"/>
                          </a:highlight>
                          <a:latin typeface="Trebuchet MS"/>
                          <a:ea typeface="Trebuchet MS"/>
                          <a:cs typeface="Trebuchet MS"/>
                        </a:rPr>
                        <a:t>pravděpodobněji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highlight>
                            <a:schemeClr val="lt1"/>
                          </a:highlight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highlight>
                            <a:schemeClr val="lt1"/>
                          </a:highlight>
                          <a:latin typeface="Trebuchet MS"/>
                          <a:ea typeface="Trebuchet MS"/>
                          <a:cs typeface="Trebuchet MS"/>
                        </a:rPr>
                        <a:t>ohroženo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highlight>
                            <a:schemeClr val="lt1"/>
                          </a:highlight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Vlastnosti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které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zvyšují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náchylnost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ke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škodám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přerušení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provozu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Co je nejkřehčí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Staré budovy náchylné k přehřívání, domovy pro seniory během vln veder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9977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Mapa adaptivní kapacity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Odráží </a:t>
                      </a:r>
                      <a:r>
                        <a:rPr lang="en-GB" sz="1100" b="1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odolnost a schopnost zvládat dopady</a:t>
                      </a:r>
                      <a:endParaRPr sz="11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Dostupnost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zdrojů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systémů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>
                          <a:latin typeface="Trebuchet MS"/>
                          <a:ea typeface="Trebuchet MS"/>
                          <a:cs typeface="Trebuchet MS"/>
                        </a:rPr>
                        <a:t>strategií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reakci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h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azard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Jak 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dobře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můžeme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reagovat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se 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zotavit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Oblasti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nouzovými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chladicími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přístřešky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komunity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včasnými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výstražnými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systémy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zelenou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infrastrukturou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73184125" name="Google Shape;495;p2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389490"/>
            <a:ext cx="9144000" cy="4546651"/>
          </a:xfrm>
          <a:prstGeom prst="rect">
            <a:avLst/>
          </a:prstGeom>
          <a:noFill/>
          <a:ln>
            <a:noFill/>
          </a:ln>
        </p:spPr>
      </p:pic>
      <p:sp>
        <p:nvSpPr>
          <p:cNvPr id="1455482463" name="Google Shape;496;p26"/>
          <p:cNvSpPr txBox="1"/>
          <p:nvPr/>
        </p:nvSpPr>
        <p:spPr bwMode="auto">
          <a:xfrm>
            <a:off x="4371110" y="4897279"/>
            <a:ext cx="477289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https://wiki.superbe.felicity.tools/index.php/SuPeRBE_Wiki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65808853" name="Google Shape;497;p26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7855887" y="3728934"/>
            <a:ext cx="1168345" cy="1168345"/>
          </a:xfrm>
          <a:prstGeom prst="rect">
            <a:avLst/>
          </a:prstGeom>
          <a:noFill/>
          <a:ln>
            <a:noFill/>
          </a:ln>
        </p:spPr>
      </p:pic>
      <p:sp>
        <p:nvSpPr>
          <p:cNvPr id="579450818" name="Title 2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5402419" name="Google Shape;504;p2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Role CRA v plánování projektu a raném návrhu studie</a:t>
            </a:r>
            <a:endParaRPr/>
          </a:p>
        </p:txBody>
      </p:sp>
      <p:sp>
        <p:nvSpPr>
          <p:cNvPr id="694536028" name="Google Shape;505;p27"/>
          <p:cNvSpPr txBox="1"/>
          <p:nvPr/>
        </p:nvSpPr>
        <p:spPr bwMode="auto">
          <a:xfrm>
            <a:off x="296863" y="1140786"/>
            <a:ext cx="86325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projektu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prvotní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návrhy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nejsou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kreativitě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vizi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ale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předvídání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minimalizaci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přijímání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informovaných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zodpovědných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rozhodnutí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CRA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viditelnými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hmatatelnými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cs-CZ" sz="1600">
                <a:latin typeface="Trebuchet MS"/>
                <a:ea typeface="Trebuchet MS"/>
                <a:cs typeface="Trebuchet MS"/>
              </a:rPr>
              <a:t>P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omáhají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plánovačům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upřednostnit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nízkoriziková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řešení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různé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možnosti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návrhu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hlediska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dlouhodobého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dopadu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nákladů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proveditelnosti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zodpovědné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investování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etické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projektu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Ukazuje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zúčastněným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stranám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byla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zvážena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zmírněna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445268404" name="Picture 2" descr="superbe copertina.jp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8576" y="0"/>
            <a:ext cx="9134573" cy="5228452"/>
          </a:xfrm>
          <a:prstGeom prst="rect">
            <a:avLst/>
          </a:prstGeom>
        </p:spPr>
      </p:pic>
      <p:pic>
        <p:nvPicPr>
          <p:cNvPr id="2095801485" name="Google Shape;118;p1" title="superbe copertina.jpg"/>
          <p:cNvPicPr>
            <a:picLocks noAdjustHandles="1" noChangeArrowheads="1" noChangeShapeType="1" noEditPoints="1" noGrp="1" noMove="1" noResize="1" noRot="1" noCrop="1"/>
          </p:cNvPicPr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0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01362793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 lang="cs-CZ"/>
          </a:p>
        </p:txBody>
      </p:sp>
      <p:sp>
        <p:nvSpPr>
          <p:cNvPr id="210522361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 lang="cs-CZ"/>
          </a:p>
        </p:txBody>
      </p:sp>
      <p:pic>
        <p:nvPicPr>
          <p:cNvPr id="1792165462" name="Obrázek 15" descr="Obsah obrázku vzor, pixel, design&#10;&#10;Obsah generovaný pomocí AI může být nesprávný."/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8669" t="11963" r="28043" b="12191"/>
          <a:stretch/>
        </p:blipFill>
        <p:spPr bwMode="auto">
          <a:xfrm>
            <a:off x="3659333" y="1363319"/>
            <a:ext cx="1849958" cy="1823248"/>
          </a:xfrm>
          <a:prstGeom prst="rect">
            <a:avLst/>
          </a:prstGeom>
        </p:spPr>
      </p:pic>
      <p:sp>
        <p:nvSpPr>
          <p:cNvPr id="496280969" name="Google Shape;124;p1"/>
          <p:cNvSpPr txBox="1"/>
          <p:nvPr/>
        </p:nvSpPr>
        <p:spPr bwMode="auto">
          <a:xfrm>
            <a:off x="977250" y="3562960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 více informací o projektu 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SuPeRBE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naskenujte QR kód</a:t>
            </a:r>
            <a:endParaRPr lang="cs-CZ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4644042" name="Google Shape;126;p1"/>
          <p:cNvSpPr txBox="1"/>
          <p:nvPr/>
        </p:nvSpPr>
        <p:spPr bwMode="auto">
          <a:xfrm>
            <a:off x="5307978" y="4578680"/>
            <a:ext cx="36141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r">
              <a:buSzPts val="800"/>
              <a:buNone/>
              <a:defRPr/>
            </a:pPr>
            <a:r>
              <a:rPr lang="cs-CZ" sz="1200"/>
              <a:t>Ing. Pavlína Žatecká</a:t>
            </a:r>
            <a:endParaRPr/>
          </a:p>
          <a:p>
            <a:pPr marL="0" indent="0" algn="r">
              <a:buSzPts val="800"/>
              <a:buFont typeface="Noto Sans Symbols"/>
              <a:buNone/>
              <a:defRPr/>
            </a:pPr>
            <a:r>
              <a:rPr lang="cs-CZ" sz="1200"/>
              <a:t>pavlina.zatecka@cvut.cz</a:t>
            </a:r>
            <a:endParaRPr/>
          </a:p>
          <a:p>
            <a:pPr marL="0" indent="0" algn="r">
              <a:buSzPts val="800"/>
              <a:buFont typeface="Noto Sans Symbols"/>
              <a:buNone/>
              <a:defRPr/>
            </a:pPr>
            <a:endParaRPr lang="cs-CZ" sz="12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7472520" name="Google Shape;126;p1"/>
          <p:cNvSpPr txBox="1"/>
          <p:nvPr/>
        </p:nvSpPr>
        <p:spPr bwMode="auto">
          <a:xfrm>
            <a:off x="2429360" y="3155665"/>
            <a:ext cx="430990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ctr">
              <a:buSzPts val="800"/>
              <a:buNone/>
              <a:defRPr/>
            </a:pPr>
            <a:r>
              <a:rPr lang="cs-CZ" sz="1200" u="sng">
                <a:hlinkClick r:id="rId6" tooltip=""/>
              </a:rPr>
              <a:t>SuPeRBE</a:t>
            </a:r>
            <a:r>
              <a:rPr lang="cs-CZ" sz="1200" u="sng">
                <a:hlinkClick r:id="rId6" tooltip=""/>
              </a:rPr>
              <a:t> </a:t>
            </a:r>
            <a:r>
              <a:rPr lang="cs-CZ" sz="1200" u="sng">
                <a:hlinkClick r:id="rId6" tooltip=""/>
              </a:rPr>
              <a:t>webpage</a:t>
            </a:r>
            <a:endParaRPr lang="cs-CZ" sz="12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34337007" name="Grafický objekt 20" descr="Kurzor obrys"/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5133895" y="3259605"/>
            <a:ext cx="348167" cy="3481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364F95C5-A845-4715-A1AB-F45F9FE480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139BB0E4-7C1A-4240-BFEC-5866008C49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D0AB91-415D-4150-853E-E1A7CDFEBCF6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e60cd6d-3977-486f-a814-132bf722bbce"/>
    <ds:schemaRef ds:uri="d3b63abe-a700-4914-8878-a8a488c562b0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27</Slides>
  <Notes>27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Licia Felicioni</cp:lastModifiedBy>
  <cp:revision>29</cp:revision>
  <dcterms:created xsi:type="dcterms:W3CDTF">2025-03-18T17:43:02Z</dcterms:created>
  <dcterms:modified xsi:type="dcterms:W3CDTF">2025-11-21T14:31:03Z</dcterms:modified>
</cp:coreProperties>
</file>