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59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notesSlides/notesSlide28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3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3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4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32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39.xml" ContentType="application/vnd.openxmlformats-officedocument.presentationml.slide+xml"/>
  <Override PartName="/customXml/itemProps2.xml" ContentType="application/vnd.openxmlformats-officedocument.customXmlProperties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58.xml" ContentType="application/vnd.openxmlformats-officedocument.presentationml.slide+xml"/>
  <Override PartName="/ppt/notesSlides/notesSlide56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ustom.xml" ContentType="application/vnd.openxmlformats-officedocument.custom-properties+xml"/>
  <Override PartName="/ppt/slideLayouts/slideLayout8.xml" ContentType="application/vnd.openxmlformats-officedocument.presentationml.slideLayout+xml"/>
  <Override PartName="/ppt/tableStyles.xml" ContentType="application/vnd.openxmlformats-officedocument.presentationml.tableStyles+xml"/>
  <Override PartName="/ppt/notesSlides/notesSlide4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s/slide54.xml" ContentType="application/vnd.openxmlformats-officedocument.presentationml.slide+xml"/>
  <Override PartName="/ppt/notesSlides/notesSlide21.xml" ContentType="application/vnd.openxmlformats-officedocument.presentationml.notesSlide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notesSlides/notesSlide37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53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notesSlides/notesSlide15.xml" ContentType="application/vnd.openxmlformats-officedocument.presentationml.notes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46.xml" ContentType="application/vnd.openxmlformats-officedocument.presentationml.notes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47.xml" ContentType="application/vnd.openxmlformats-officedocument.presentationml.slide+xml"/>
  <Override PartName="/ppt/slides/slide20.xml" ContentType="application/vnd.openxmlformats-officedocument.presentationml.slide+xml"/>
  <Override PartName="/ppt/slides/slide28.xml" ContentType="application/vnd.openxmlformats-officedocument.presentationml.slide+xml"/>
  <Override PartName="/ppt/notesSlides/notesSlide27.xml" ContentType="application/vnd.openxmlformats-officedocument.presentationml.notesSlide+xml"/>
  <Override PartName="/ppt/presProps.xml" ContentType="application/vnd.openxmlformats-officedocument.presentationml.presProps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56.xml" ContentType="application/vnd.openxmlformats-officedocument.presentationml.slide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theme/theme2.xml" ContentType="application/vnd.openxmlformats-officedocument.them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3.xml" ContentType="application/vnd.openxmlformats-officedocument.presentationml.slide+xml"/>
  <Override PartName="/ppt/slides/slide24.xml" ContentType="application/vnd.openxmlformats-officedocument.presentationml.slide+xml"/>
  <Override PartName="/ppt/slides/slide40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entation.xml" ContentType="application/vnd.openxmlformats-officedocument.presentationml.presentation.main+xml"/>
  <Override PartName="/ppt/slides/slide42.xml" ContentType="application/vnd.openxmlformats-officedocument.presentationml.slide+xml"/>
  <Override PartName="/ppt/slides/slide44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5.xml" ContentType="application/vnd.openxmlformats-officedocument.presentationml.slide+xml"/>
  <Override PartName="/ppt/slides/slide53.xml" ContentType="application/vnd.openxmlformats-officedocument.presentationml.slide+xml"/>
  <Override PartName="/ppt/slides/slide46.xml" ContentType="application/vnd.openxmlformats-officedocument.presentationml.slide+xml"/>
  <Override PartName="/ppt/slides/slide48.xml" ContentType="application/vnd.openxmlformats-officedocument.presentationml.slide+xml"/>
  <Override PartName="/ppt/slides/slide8.xml" ContentType="application/vnd.openxmlformats-officedocument.presentationml.slide+xml"/>
  <Override PartName="/ppt/slides/slide51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52.xml" ContentType="application/vnd.openxmlformats-officedocument.presentationml.slide+xml"/>
  <Override PartName="/ppt/slides/slide55.xml" ContentType="application/vnd.openxmlformats-officedocument.presentationml.slide+xml"/>
  <Override PartName="/ppt/slides/slide59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 showSpecialPlsOnTitleSld="0" strictFirstAndLastChars="0">
  <p:sldMasterIdLst>
    <p:sldMasterId id="2147483648" r:id="rId4"/>
  </p:sldMasterIdLst>
  <p:notesMasterIdLst>
    <p:notesMasterId r:id="rId6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</p:sldIdLst>
  <p:sldSz cx="9144000" cy="5143500" type="screen16x9"/>
  <p:notesSz cx="6858000" cy="9144000"/>
  <p:custDataLst>
    <p:custData r:id="rId1"/>
    <p:custData r:id="rId2"/>
    <p:custData r:id="rId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F4C9B91-D0BA-4DC9-8B72-F8A4A5B9BA5A}">
  <a:tblStyle styleId="{1312D2A6-373F-441A-8A92-D1B71507B2B7}" styleName="Table_1">
    <a:wholeTbl>
      <a:tcTxStyle>
        <a:schemeClr val="dk1"/>
      </a:tcTxStyle>
      <a:tcStyle>
        <a:tcBdr>
          <a:left>
            <a:ln w="9525">
              <a:solidFill>
                <a:srgbClr val="000000">
                  <a:alpha val="0"/>
                </a:srgbClr>
              </a:solidFill>
            </a:ln>
          </a:left>
          <a:right>
            <a:ln w="9525">
              <a:solidFill>
                <a:srgbClr val="000000">
                  <a:alpha val="0"/>
                </a:srgbClr>
              </a:solidFill>
            </a:ln>
          </a:right>
          <a:top>
            <a:ln w="9525">
              <a:solidFill>
                <a:srgbClr val="000000">
                  <a:alpha val="0"/>
                </a:srgbClr>
              </a:solidFill>
            </a:ln>
          </a:top>
          <a:bottom>
            <a:ln w="9525">
              <a:solidFill>
                <a:srgbClr val="000000">
                  <a:alpha val="0"/>
                </a:srgbClr>
              </a:solidFill>
            </a:ln>
          </a:bottom>
          <a:insideH>
            <a:ln w="9525">
              <a:solidFill>
                <a:srgbClr val="000000">
                  <a:alpha val="0"/>
                </a:srgbClr>
              </a:solidFill>
            </a:ln>
          </a:insideH>
          <a:insideV>
            <a:ln w="9525">
              <a:solidFill>
                <a:srgbClr val="000000">
                  <a:alpha val="0"/>
                </a:srgbClr>
              </a:solidFill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  <a:tblStyle styleId="{2F4C9B91-D0BA-4DC9-8B72-F8A4A5B9BA5A}" styleName="Table_0">
    <a:wholeTbl>
      <a:tcTxStyle>
        <a:srgbClr val="000000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3" d="100"/>
          <a:sy n="103" d="100"/>
        </p:scale>
        <p:origin x="874" y="58"/>
      </p:cViewPr>
      <p:guideLst>
        <p:guide pos="5480"/>
        <p:guide pos="2880"/>
        <p:guide pos="363"/>
        <p:guide pos="3220"/>
        <p:guide pos="90"/>
        <p:guide pos="735" orient="horz"/>
        <p:guide pos="3094" orient="horz"/>
        <p:guide pos="2867" orient="horz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notesMaster" Target="notesMasters/notesMaster1.xml"/><Relationship Id="rId67" Type="http://schemas.openxmlformats.org/officeDocument/2006/relationships/presProps" Target="presProps.xml" /><Relationship Id="rId68" Type="http://schemas.openxmlformats.org/officeDocument/2006/relationships/tableStyles" Target="tableStyles.xml" /><Relationship Id="rId69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3986756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43111226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81098958" name="Google Shape;5;n"/>
          <p:cNvSpPr>
            <a:spLocks noChangeAspect="1" noGrp="1" noRo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4101125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78297360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00659239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 ?>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 ?>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 ?>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 ?>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 ?>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 ?>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 ?>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 ?>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 ?>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 ?>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 ?>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 ?>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 ?>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 ?>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 ?>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 ?>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 ?>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 ?>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 ?>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 ?>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 ?>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 ?>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 ?>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 ?>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 ?>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 ?>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 ?>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9795651" name="Google Shape;104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1233501" name="Google Shape;105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60784368" name="Google Shape;106;p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31632243" name="Google Shape;122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1904817" name="Google Shape;123;p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37802929" name="Google Shape;124;p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5550376" name="Google Shape;137;p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0453111" name="Google Shape;138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704962190" name="Google Shape;139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0905710" name="Google Shape;194;p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695773" name="Google Shape;195;p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419136919" name="Google Shape;196;p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6357617" name="Google Shape;217;p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7050260" name="Google Shape;218;p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89677089" name="Google Shape;219;p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94437833" name="Google Shape;239;p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653892" name="Google Shape;240;p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794122072" name="Google Shape;241;p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1954372" name="Google Shape;262;p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4952868" name="Google Shape;263;p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810993091" name="Google Shape;264;p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0682553" name="Google Shape;285;p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6468351" name="Google Shape;286;p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32066180" name="Google Shape;287;p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6609945" name="Google Shape;308;p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0234902" name="Google Shape;309;p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39015832" name="Google Shape;310;p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7732958" name="Google Shape;332;p1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7926611" name="Google Shape;333;p1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837146619" name="Google Shape;334;p1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443357" name="Google Shape;342;p1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8551984" name="Google Shape;343;p1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44879353" name="Google Shape;344;p1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3201670" name="Google Shape;351;p1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0723031" name="Google Shape;352;p1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89229831" name="Google Shape;353;p1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4355495" name="Google Shape;360;p1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146981" name="Google Shape;361;p1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132077372" name="Google Shape;362;p1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1208146" name="Google Shape;369;p1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7807558" name="Google Shape;370;p1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52869855" name="Google Shape;371;p1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5845566" name="Google Shape;378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2817919" name="Google Shape;379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11191738" name="Google Shape;380;p1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2731481" name="Google Shape;387;p1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8465168" name="Google Shape;388;p1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804351427" name="Google Shape;389;p1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2165071" name="Google Shape;396;p1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4832337" name="Google Shape;397;p1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356307383" name="Google Shape;398;p1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5551275" name="Google Shape;405;p1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0251087" name="Google Shape;406;p1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24876147" name="Google Shape;407;p1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0069681" name="Google Shape;414;p1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657887" name="Google Shape;415;p1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322583336" name="Google Shape;416;p1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7931240" name="Google Shape;422;p2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7242009" name="Google Shape;423;p2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53512715" name="Google Shape;424;p2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7880257" name="Google Shape;430;p2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3544385" name="Google Shape;431;p2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748030032" name="Google Shape;432;p2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7601900" name="Google Shape;439;p2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6482316" name="Google Shape;440;p2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64331226" name="Google Shape;441;p2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711357" name="Google Shape;448;p2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305239" name="Google Shape;449;p2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17192221" name="Google Shape;450;p2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213727" name="Google Shape;458;p2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6012992" name="Google Shape;459;p2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378803477" name="Google Shape;460;p2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3705871" name="Google Shape;481;p2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028435" name="Google Shape;482;p2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62325375" name="Google Shape;483;p2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0394174" name="Google Shape;489;p2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340370" name="Google Shape;490;p2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965070277" name="Google Shape;491;p2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3124552" name="Google Shape;499;p2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4750660" name="Google Shape;500;p2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84788407" name="Google Shape;501;p2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1944718" name="Google Shape;104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5913525" name="Google Shape;105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69731770" name="Google Shape;106;p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n-GB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8308192" name="Google Shape;525;p2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1118450" name="Google Shape;526;p2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755525105" name="Google Shape;527;p2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7889213" name="Google Shape;533;p3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2739468" name="Google Shape;534;p3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51755166" name="Google Shape;535;p3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4280828" name="Google Shape;541;p3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4988409" name="Google Shape;542;p3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65579993" name="Google Shape;543;p3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938985" name="Google Shape;549;p3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6127170" name="Google Shape;550;p3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63164124" name="Google Shape;551;p3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9719723" name="Google Shape;558;p3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7032954" name="Google Shape;559;p3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924903168" name="Google Shape;560;p3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8259935" name="Google Shape;565;p3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957348" name="Google Shape;566;p3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67188365" name="Google Shape;567;p3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6081869" name="Google Shape;574;p3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0669571" name="Google Shape;575;p3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483135435" name="Google Shape;576;p3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0704471" name="Google Shape;587;p3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07005" name="Google Shape;588;p3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341447511" name="Google Shape;589;p3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n-GB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7200374" name="Google Shape;605;p3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7034514" name="Google Shape;606;p3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34945256" name="Google Shape;607;p3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7806595" name="Google Shape;613;p3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1288690" name="Google Shape;614;p3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769802752" name="Google Shape;615;p3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4634608" name="Google Shape;621;p3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8508879" name="Google Shape;622;p3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44922564" name="Google Shape;623;p3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2510245" name="Google Shape;631;p4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5423964" name="Google Shape;632;p4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10690569" name="Google Shape;633;p4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54280612" name="Google Shape;644;p4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0034734" name="Google Shape;645;p4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24176687" name="Google Shape;646;p4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1700657" name="Google Shape;654;p4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2116095" name="Google Shape;655;p4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375570485" name="Google Shape;656;p4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9885172" name="Google Shape;664;p4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8148487" name="Google Shape;665;p4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16617143" name="Google Shape;666;p4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43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3574010" name="Google Shape;675;p4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0182047" name="Google Shape;676;p4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819421238" name="Google Shape;677;p4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44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0070177" name="Google Shape;686;p4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2669677" name="Google Shape;687;p4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962998611" name="Google Shape;688;p4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45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73303001" name="Google Shape;696;p4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3436769" name="Google Shape;697;p4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84672766" name="Google Shape;698;p4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46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9827057" name="Google Shape;706;p4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4963550" name="Google Shape;707;p4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42459887" name="Google Shape;708;p4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47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7125561" name="Google Shape;716;p4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9945463" name="Google Shape;717;p4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60039433" name="Google Shape;718;p4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48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773920" name="Google Shape;726;p4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3318069" name="Google Shape;727;p4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872440267" name="Google Shape;728;p4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49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6748184" name="Google Shape;736;p5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2867129" name="Google Shape;737;p5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98141205" name="Google Shape;738;p5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50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6688117" name="Google Shape;748;p5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0654474" name="Google Shape;749;p5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29181500" name="Google Shape;750;p5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51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9121306" name="Google Shape;758;p5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9104307" name="Google Shape;759;p5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26578289" name="Google Shape;760;p5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52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1807867" name="Google Shape;769;p5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0169196" name="Google Shape;770;p5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91701352" name="Google Shape;771;p5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53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0928398" name="Google Shape;779;p5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9971581" name="Google Shape;780;p5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84628824" name="Google Shape;781;p5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54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10809853" name="Google Shape;792;p5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6264174" name="Google Shape;793;p5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395209402" name="Google Shape;794;p5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55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94832698" name="Google Shape;800;p5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6643445" name="Google Shape;801;p5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65167328" name="Google Shape;802;p5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56</a:t>
            </a:fld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483768" name="Google Shape;810;p5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2310620" name="Google Shape;811;p5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87870499" name="Google Shape;812;p5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57</a:t>
            </a:fld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7678278" name="Google Shape;820;p5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7496372" name="Google Shape;821;p5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98694391" name="Google Shape;822;p5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58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06448729" name="Google Shape;830;p5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2112864" name="Google Shape;831;p5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385513563" name="Google Shape;832;p5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59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Start" preserve="0" showMasterPhAnim="0" showMasterSp="0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947433906" name="Google Shape;15;p61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847619487" name="Google Shape;16;p61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s + Text" preserve="0" showMasterPhAnim="0" showMasterSp="1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8470123" name="Google Shape;18;p62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55978241" name="Google Shape;19;p62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48924720" name="Google Shape;20;p62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arker grey background/empty" preserve="0" showMasterPhAnim="0" showMasterSp="1" userDrawn="1">
  <p:cSld name="Darker grey background/empty">
    <p:bg>
      <p:bgPr shadeToTitle="0">
        <a:solidFill>
          <a:srgbClr val="C8D3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5028920" name="Google Shape;22;p63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36512480" name="Google Shape;23;p63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 - light" preserve="0" showMasterPhAnim="0" showMasterSp="1" userDrawn="1">
  <p:cSld name="Title Slide - l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5842239" name="Google Shape;25;p64"/>
          <p:cNvSpPr/>
          <p:nvPr/>
        </p:nvSpPr>
        <p:spPr bwMode="auto"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09707244" name="Google Shape;26;p64"/>
          <p:cNvSpPr txBox="1">
            <a:spLocks noGrp="1"/>
          </p:cNvSpPr>
          <p:nvPr>
            <p:ph type="body" idx="1"/>
          </p:nvPr>
        </p:nvSpPr>
        <p:spPr bwMode="auto"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81135115" name="Google Shape;27;p64"/>
          <p:cNvSpPr/>
          <p:nvPr/>
        </p:nvSpPr>
        <p:spPr bwMode="auto"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fill="norm" stroke="1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18992296" name="Google Shape;28;p64"/>
          <p:cNvSpPr/>
          <p:nvPr/>
        </p:nvSpPr>
        <p:spPr bwMode="auto"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fill="norm" stroke="1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54466684" name="Google Shape;29;p64"/>
          <p:cNvSpPr/>
          <p:nvPr/>
        </p:nvSpPr>
        <p:spPr bwMode="auto"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24535758" name="Google Shape;30;p64"/>
          <p:cNvSpPr/>
          <p:nvPr/>
        </p:nvSpPr>
        <p:spPr bwMode="auto">
          <a:xfrm rot="-8360991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fill="norm" stroke="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18448897" name="Google Shape;31;p64"/>
          <p:cNvSpPr/>
          <p:nvPr/>
        </p:nvSpPr>
        <p:spPr bwMode="auto"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fill="norm" stroke="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42442494" name="Google Shape;32;p64"/>
          <p:cNvSpPr/>
          <p:nvPr/>
        </p:nvSpPr>
        <p:spPr bwMode="auto"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fill="norm" stroke="1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20739864" name="Google Shape;33;p64"/>
          <p:cNvSpPr/>
          <p:nvPr/>
        </p:nvSpPr>
        <p:spPr bwMode="auto"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47531869" name="Google Shape;34;p64"/>
          <p:cNvSpPr/>
          <p:nvPr/>
        </p:nvSpPr>
        <p:spPr bwMode="auto"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63635325" name="Google Shape;35;p64"/>
          <p:cNvSpPr/>
          <p:nvPr/>
        </p:nvSpPr>
        <p:spPr bwMode="auto">
          <a:xfrm rot="9190018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061075275" name="Google Shape;36;p64"/>
          <p:cNvGrpSpPr/>
          <p:nvPr/>
        </p:nvGrpSpPr>
        <p:grpSpPr bwMode="auto"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37" name="Google Shape;37;p64"/>
            <p:cNvSpPr/>
            <p:nvPr/>
          </p:nvSpPr>
          <p:spPr bwMode="auto"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fill="norm" stroke="1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8" name="Google Shape;38;p64"/>
            <p:cNvSpPr/>
            <p:nvPr/>
          </p:nvSpPr>
          <p:spPr bwMode="auto"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fill="norm" stroke="1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9" name="Google Shape;39;p64"/>
            <p:cNvSpPr/>
            <p:nvPr/>
          </p:nvSpPr>
          <p:spPr bwMode="auto"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fill="norm" stroke="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</p:grpSp>
      <p:pic>
        <p:nvPicPr>
          <p:cNvPr id="658524302" name="Google Shape;40;p64" descr="Immagine che contiene testo, schermata, Carattere, logo&#10;&#10;Descrizione generata automaticamente"/>
          <p:cNvPicPr/>
          <p:nvPr/>
        </p:nvPicPr>
        <p:blipFill rotWithShape="1">
          <a:blip r:embed="rId2">
            <a:alphaModFix/>
          </a:blip>
          <a:stretch/>
        </p:blipFill>
        <p:spPr bwMode="auto"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Headlines + two columns" preserve="0" showMasterPhAnim="0" showMasterSp="1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2368868" name="Google Shape;42;p65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65947178" name="Google Shape;43;p65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96501400" name="Google Shape;44;p65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1867233" name="Google Shape;45;p65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 + Text / no subline" preserve="0" showMasterPhAnim="0" showMasterSp="1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7651100" name="Google Shape;47;p66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75922643" name="Google Shape;48;p66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left" preserve="0" showMasterPhAnim="0" showMasterSp="0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5761492" name="Google Shape;50;p67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428136902" name="Google Shape;51;p67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5192439" name="Google Shape;52;p67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70027001" name="Google Shape;53;p67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60838973" name="Google Shape;54;p67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32923031" name="Google Shape;55;p67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right" preserve="0" showMasterPhAnim="0" showMasterSp="0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462107" name="Google Shape;57;p68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405504107" name="Google Shape;58;p68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69411853" name="Google Shape;59;p68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91497721" name="Google Shape;60;p68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90864653" name="Google Shape;61;p68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62774470" name="Google Shape;62;p68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_2" preserve="0" showMasterPhAnim="0" showMasterSp="1" userDrawn="1">
  <p:cSld name="Chapterbreak_2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9998043" name="Google Shape;64;p69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94970735" name="Google Shape;65;p69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693229746" name="Google Shape;66;p69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" preserve="0" showMasterPhAnim="0" showMasterSp="1" userDrawn="1">
  <p:cSld name="Chapterbreak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8098091" name="Google Shape;68;p70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90284065" name="Google Shape;69;p70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785199357" name="Google Shape;70;p70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OVERVIEW" preserve="0" showMasterPhAnim="0" showMasterSp="0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190687480" name="Google Shape;72;p71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635080726" name="Google Shape;73;p71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125287426" name="Google Shape;74;p71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08514630" name="Google Shape;75;p71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384529508" name="Google Shape;76;p71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006764592" name="Google Shape;77;p71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83052599" name="Google Shape;78;p71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middle" preserve="0" showMasterPhAnim="0" showMasterSp="0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96570333" name="Google Shape;80;p72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59826517" name="Google Shape;81;p72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40310260" name="Google Shape;82;p72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15395635" name="Google Shape;83;p72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09584326" name="Google Shape;84;p72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26796848" name="Google Shape;85;p72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558627681" name="Google Shape;86;p72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291042308" name="Google Shape;87;p72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037059084" name="Google Shape;88;p72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End" preserve="0" showMasterPhAnim="0" showMasterSp="0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978695213" name="Google Shape;90;p73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343827880" name="Google Shape;91;p73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617047567" name="Google Shape;92;p73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50617304" name="Google Shape;93;p73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15395840" name="Google Shape;94;p73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86001594" name="Google Shape;95;p73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28978520" name="Google Shape;96;p73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43301892" name="Google Shape;97;p73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832868249" name="Google Shape;98;p73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486743325" name="Google Shape;99;p73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Light grey background with page count" preserve="0" showMasterPhAnim="0" showMasterSp="1" userDrawn="1">
  <p:cSld name="Light grey background with page count">
    <p:bg>
      <p:bgPr shadeToTitle="0">
        <a:solidFill>
          <a:srgbClr val="E6E6E6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0847417" name="Google Shape;101;p74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377936" name="Google Shape;102;p74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6189659" name="Google Shape;10;p60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2483975" name="Google Shape;11;p60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47046536" name="Google Shape;12;p60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83026722" name="Google Shape;13;p60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n-GB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hyperlink" Target="https://op.europa.eu/en/publication-detail/-/publication/b175c9cb-cc5b-11ed-a05c-01aa75ed71a1/language-en" TargetMode="Externa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jp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20.png"/><Relationship Id="rId8" Type="http://schemas.openxmlformats.org/officeDocument/2006/relationships/hyperlink" Target="https://op.europa.eu/en/publication-detail/-/publication/b175c9cb-cc5b-11ed-a05c-01aa75ed71a1/language-en" TargetMode="Externa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jp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22.png"/><Relationship Id="rId8" Type="http://schemas.openxmlformats.org/officeDocument/2006/relationships/hyperlink" Target="https://op.europa.eu/en/publication-detail/-/publication/b175c9cb-cc5b-11ed-a05c-01aa75ed71a1/language-en" TargetMode="Externa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jp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24.png"/><Relationship Id="rId8" Type="http://schemas.openxmlformats.org/officeDocument/2006/relationships/hyperlink" Target="https://op.europa.eu/en/publication-detail/-/publication/b175c9cb-cc5b-11ed-a05c-01aa75ed71a1/language-en" TargetMode="Externa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jp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26.png"/><Relationship Id="rId8" Type="http://schemas.openxmlformats.org/officeDocument/2006/relationships/hyperlink" Target="https://op.europa.eu/en/publication-detail/-/publication/b175c9cb-cc5b-11ed-a05c-01aa75ed71a1/language-en" TargetMode="Externa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jp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hyperlink" Target="https://op.europa.eu/en/publication-detail/-/publication/b175c9cb-cc5b-11ed-a05c-01aa75ed71a1/language-en" TargetMode="External"/><Relationship Id="rId8" Type="http://schemas.openxmlformats.org/officeDocument/2006/relationships/image" Target="../media/image28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op.europa.eu/en/publication-detail/-/publication/338a9918-f132-11e8-9982-01aa75ed71a1/language-en" TargetMode="External"/><Relationship Id="rId4" Type="http://schemas.openxmlformats.org/officeDocument/2006/relationships/image" Target="../media/image29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op.europa.eu/en/publication-detail/-/publication/338a9918-f132-11e8-9982-01aa75ed71a1/language-en" TargetMode="Externa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preglednik.voda.hr/gis-web/rest/services/short/eJ8" TargetMode="External"/><Relationship Id="rId4" Type="http://schemas.openxmlformats.org/officeDocument/2006/relationships/hyperlink" Target="https://www.liguriadigitale.it/esperienze/controllo-dynamico.html" TargetMode="External"/><Relationship Id="rId5" Type="http://schemas.openxmlformats.org/officeDocument/2006/relationships/hyperlink" Target="https://www.intersucho.cz/cz/?from=2024-10-11&amp;to=2024-11-08&amp;current=2024-11-03" TargetMode="External"/><Relationship Id="rId6" Type="http://schemas.openxmlformats.org/officeDocument/2006/relationships/hyperlink" Target="https://www.hora.gv.at/#/cschneelast/bgrau/a-/@47.72463,13.50823,8z" TargetMode="External"/><Relationship Id="rId7" Type="http://schemas.openxmlformats.org/officeDocument/2006/relationships/hyperlink" Target="https://www.gisimmorisknaturgefahren.de/" TargetMode="External"/><Relationship Id="rId8" Type="http://schemas.openxmlformats.org/officeDocument/2006/relationships/hyperlink" Target="https://wiki.superbe.felicity.tools/index.php/SuPeRBE_Wiki" TargetMode="Externa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wiki.superbe.felicity.tools/index.php/SuPeRBE_Wiki" TargetMode="External"/><Relationship Id="rId4" Type="http://schemas.openxmlformats.org/officeDocument/2006/relationships/hyperlink" Target="https://www.intersucho.cz/cs/" TargetMode="External"/><Relationship Id="rId5" Type="http://schemas.openxmlformats.org/officeDocument/2006/relationships/image" Target="../media/image30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1.png"/><Relationship Id="rId4" Type="http://schemas.openxmlformats.org/officeDocument/2006/relationships/hyperlink" Target="https://wiki.superbe.felicity.tools/index.php/SuPeRBE_Wiki" TargetMode="External"/><Relationship Id="rId5" Type="http://schemas.openxmlformats.org/officeDocument/2006/relationships/hyperlink" Target="https://www.intersucho.cz/cs/" TargetMode="Externa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www.eea.europa.eu/en/topics/in-depth/climate-change-mitigation-reducing-emissions" TargetMode="External"/><Relationship Id="rId4" Type="http://schemas.openxmlformats.org/officeDocument/2006/relationships/hyperlink" Target="https://www.c40knowledgehub.org/s/article/Climate-Change-Risk-Assessment-Guidance?language=en_US" TargetMode="Externa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eea.europa.eu/en/topics/in-depth/climate-change-mitigation-reducing-emissions" TargetMode="External"/><Relationship Id="rId4" Type="http://schemas.openxmlformats.org/officeDocument/2006/relationships/hyperlink" Target="https://www.c40knowledgehub.org/s/article/Climate-Change-Risk-Assessment-Guidance?language=en_US" TargetMode="Externa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2.png"/><Relationship Id="rId4" Type="http://schemas.openxmlformats.org/officeDocument/2006/relationships/hyperlink" Target="https://climate-adapt.eea.europa.eu/++api++/en/knowledge/tools/urban-adaptation" TargetMode="Externa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3.png"/><Relationship Id="rId4" Type="http://schemas.openxmlformats.org/officeDocument/2006/relationships/hyperlink" Target="https://www.klimatickazmena.cz/" TargetMode="Externa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4.png"/><Relationship Id="rId4" Type="http://schemas.openxmlformats.org/officeDocument/2006/relationships/hyperlink" Target="https://iprpraha.cz/stranka/59/zaplavova-uzemi" TargetMode="External"/><Relationship Id="rId5" Type="http://schemas.openxmlformats.org/officeDocument/2006/relationships/image" Target="../media/image35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iki.superbe.felicity.tools/index.php/SuPeRBE_Wiki" TargetMode="External"/><Relationship Id="rId4" Type="http://schemas.openxmlformats.org/officeDocument/2006/relationships/hyperlink" Target="https://www.klimastadtraum.de/DE/Home/home%20node.html" TargetMode="External"/><Relationship Id="rId5" Type="http://schemas.openxmlformats.org/officeDocument/2006/relationships/image" Target="../media/image36.png"/><Relationship Id="rId6" Type="http://schemas.openxmlformats.org/officeDocument/2006/relationships/hyperlink" Target="https://www.climrisk.cz/" TargetMode="External"/><Relationship Id="rId7" Type="http://schemas.openxmlformats.org/officeDocument/2006/relationships/image" Target="../media/image37.png"/><Relationship Id="rId8" Type="http://schemas.openxmlformats.org/officeDocument/2006/relationships/hyperlink" Target="https://webgis.arpa.piemonte.it/secure_apps/portale-sul-clima-in-piemonte/" TargetMode="External"/><Relationship Id="rId9" Type="http://schemas.openxmlformats.org/officeDocument/2006/relationships/image" Target="../media/image38.png"/><Relationship Id="rId10" Type="http://schemas.openxmlformats.org/officeDocument/2006/relationships/hyperlink" Target="https://www.lfu.bayern.de/klima/klimaanpassung_bayern/index.htm" TargetMode="External"/><Relationship Id="rId11" Type="http://schemas.openxmlformats.org/officeDocument/2006/relationships/image" Target="../media/image39.png"/><Relationship Id="rId12" Type="http://schemas.openxmlformats.org/officeDocument/2006/relationships/hyperlink" Target="https://www.klimatickazmena.cz/" TargetMode="External"/><Relationship Id="rId13" Type="http://schemas.openxmlformats.org/officeDocument/2006/relationships/image" Target="../media/image40.png"/><Relationship Id="rId14" Type="http://schemas.openxmlformats.org/officeDocument/2006/relationships/hyperlink" Target="https://www.intersucho.cz/cs/?from=2024-10-03&amp;to=2024-10-31&amp;current=2024-10-27" TargetMode="External"/><Relationship Id="rId15" Type="http://schemas.openxmlformats.org/officeDocument/2006/relationships/image" Target="../media/image41.png"/><Relationship Id="rId16" Type="http://schemas.openxmlformats.org/officeDocument/2006/relationships/hyperlink" Target="https://www.firerisk.cz/" TargetMode="External"/><Relationship Id="rId17" Type="http://schemas.openxmlformats.org/officeDocument/2006/relationships/image" Target="../media/image42.png"/><Relationship Id="rId18" Type="http://schemas.openxmlformats.org/officeDocument/2006/relationships/hyperlink" Target="https://www.ufa.cas.cz/en/institute-structure/department-of-meteorology/basic-research/analysis-of-weather-extremes/czech-extreme-weather-database-czexwed/" TargetMode="External"/><Relationship Id="rId19" Type="http://schemas.openxmlformats.org/officeDocument/2006/relationships/image" Target="../media/image43.png"/><Relationship Id="rId20" Type="http://schemas.openxmlformats.org/officeDocument/2006/relationships/hyperlink" Target="https://me.vumop.cz/app/?zoom=0&amp;center=-687949.5333583343,-1066654.0475208962" TargetMode="External"/><Relationship Id="rId21" Type="http://schemas.openxmlformats.org/officeDocument/2006/relationships/image" Target="../media/image44.png"/><Relationship Id="rId22" Type="http://schemas.openxmlformats.org/officeDocument/2006/relationships/hyperlink" Target="https://geoportalpraha.cz/en" TargetMode="External"/><Relationship Id="rId23" Type="http://schemas.openxmlformats.org/officeDocument/2006/relationships/image" Target="../media/image45.png"/><Relationship Id="rId24" Type="http://schemas.openxmlformats.org/officeDocument/2006/relationships/hyperlink" Target="http://libuse.urbipragensi.cz/" TargetMode="External"/><Relationship Id="rId25" Type="http://schemas.openxmlformats.org/officeDocument/2006/relationships/image" Target="../media/image46.png"/><Relationship Id="rId26" Type="http://schemas.openxmlformats.org/officeDocument/2006/relationships/hyperlink" Target="https://meteo.hr/index_en.php" TargetMode="External"/><Relationship Id="rId27" Type="http://schemas.openxmlformats.org/officeDocument/2006/relationships/image" Target="../media/image47.png"/><Relationship Id="rId28" Type="http://schemas.openxmlformats.org/officeDocument/2006/relationships/hyperlink" Target="https://sibenik-meteo.hr/" TargetMode="External"/><Relationship Id="rId29" Type="http://schemas.openxmlformats.org/officeDocument/2006/relationships/image" Target="../media/image48.png"/><Relationship Id="rId30" Type="http://schemas.openxmlformats.org/officeDocument/2006/relationships/hyperlink" Target="https://www.zamg.ac.at/cms/de/klima/informationsportal-klimawandel" TargetMode="External"/><Relationship Id="rId31" Type="http://schemas.openxmlformats.org/officeDocument/2006/relationships/image" Target="../media/image49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0.png"/><Relationship Id="rId4" Type="http://schemas.openxmlformats.org/officeDocument/2006/relationships/hyperlink" Target="https://wiki.superbe.felicity.tools/index.php/SuPeRBE_Wiki" TargetMode="External"/><Relationship Id="rId5" Type="http://schemas.openxmlformats.org/officeDocument/2006/relationships/image" Target="../media/image51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jp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c40.my.salesforce.com/sfc/p/36000001Enhz/a/1Q000000gSI4/YgrJ_PcQlahf2fkYARsKj.CiJgmtGiW1YTlPopq19lo" TargetMode="External"/><Relationship Id="rId4" Type="http://schemas.openxmlformats.org/officeDocument/2006/relationships/image" Target="../media/image52.pn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c40.my.salesforce.com/sfc/p/36000001Enhz/a/1Q000000gSI4/YgrJ_PcQlahf2fkYARsKj.CiJgmtGiW1YTlPopq19lo" TargetMode="External"/><Relationship Id="rId4" Type="http://schemas.openxmlformats.org/officeDocument/2006/relationships/image" Target="../media/image53.png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s://c40.my.salesforce.com/sfc/p/36000001Enhz/a/1Q000000gSI4/YgrJ_PcQlahf2fkYARsKj.CiJgmtGiW1YTlPopq19lo" TargetMode="External"/><Relationship Id="rId4" Type="http://schemas.openxmlformats.org/officeDocument/2006/relationships/image" Target="../media/image54.png"/><Relationship Id="rId5" Type="http://schemas.openxmlformats.org/officeDocument/2006/relationships/hyperlink" Target="https://www.c40knowledgehub.org/s/article/Climate-Change-Risk-Assessment-Guidance?language=en_US" TargetMode="Externa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s://ec.europa.eu/newsroom/cipr/items/722278/en" TargetMode="External"/><Relationship Id="rId4" Type="http://schemas.openxmlformats.org/officeDocument/2006/relationships/hyperlink" Target="https://climate-adapt.eea.europa.eu/en/news-archive/new-standard-helps-adapting-to-climate-change-en-iso-14091-2021" TargetMode="External"/><Relationship Id="rId5" Type="http://schemas.openxmlformats.org/officeDocument/2006/relationships/hyperlink" Target="https://www.umweltbundesamt.de/en/publikationen/guidelines-for-climate-impact-vulnerability" TargetMode="External"/><Relationship Id="rId6" Type="http://schemas.openxmlformats.org/officeDocument/2006/relationships/hyperlink" Target="https://www.unep.org/resources/practical-guide-climate-resilient-buildings" TargetMode="External"/><Relationship Id="rId7" Type="http://schemas.openxmlformats.org/officeDocument/2006/relationships/hyperlink" Target="https://ukgbc.org/wp-content/uploads/2022/02/UKGBC-Measuring-and-Reporting-Physical-risk-Report.pdf" TargetMode="Externa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.jpg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5.png"/><Relationship Id="rId4" Type="http://schemas.openxmlformats.org/officeDocument/2006/relationships/hyperlink" Target="https://app.iprpraha.cz/apl/app/ndvi_teplota/" TargetMode="Externa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susproc.jrc.ec.europa.eu/product-bureau/sites/default/files/2023-04/Technical%20Guidance%20adapting%20buildings.pdf" TargetMode="External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hyperlink" Target="https://susproc.jrc.ec.europa.eu/product-bureau/sites/default/files/2023-04/Technical%20Guidance%20adapting%20buildings.pdf" TargetMode="External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hyperlink" Target="https://susproc.jrc.ec.europa.eu/product-bureau/sites/default/files/2023-04/Technical%20Guidance%20adapting%20buildings.pdf" TargetMode="External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hyperlink" Target="https://a816-dohbesp.nyc.gov/IndicatorPublic/data-features/hvi/" TargetMode="External"/><Relationship Id="rId4" Type="http://schemas.openxmlformats.org/officeDocument/2006/relationships/image" Target="../media/image56.png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hyperlink" Target="https://discomap.eea.europa.eu/floodsviewer/?page=Page" TargetMode="External"/><Relationship Id="rId4" Type="http://schemas.openxmlformats.org/officeDocument/2006/relationships/image" Target="../media/image57.png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hyperlink" Target="https://susproc.jrc.ec.europa.eu/product-bureau/sites/default/files/2023-04/Technical%20Guidance%20adapting%20buildings.pdf" TargetMode="External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hyperlink" Target="https://urban-comfort.eu/urban-vulnerability/" TargetMode="External"/><Relationship Id="rId4" Type="http://schemas.openxmlformats.org/officeDocument/2006/relationships/image" Target="../media/image58.png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hyperlink" Target="https://susproc.jrc.ec.europa.eu/product-bureau/sites/default/files/2023-04/Technical%20Guidance%20adapting%20buildings.pdf" TargetMode="External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9.png"/><Relationship Id="rId4" Type="http://schemas.openxmlformats.org/officeDocument/2006/relationships/hyperlink" Target="https://urban-comfort.eu/urban-vulnerability/" TargetMode="External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hyperlink" Target="https://susproc.jrc.ec.europa.eu/product-bureau/sites/default/files/2023-04/Technical%20Guidance%20adapting%20buildings.pdf" TargetMode="External"/></Relationships>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hyperlink" Target="https://susproc.jrc.ec.europa.eu/product-bureau/sites/default/files/2023-04/Technical%20Guidance%20adapting%20buildings.pdf" TargetMode="External"/><Relationship Id="rId4" Type="http://schemas.openxmlformats.org/officeDocument/2006/relationships/image" Target="../media/image60.png"/><Relationship Id="rId5" Type="http://schemas.openxmlformats.org/officeDocument/2006/relationships/hyperlink" Target="https://www.climatechangeinaustralia.gov.au/en/projects/esci/risk-assessment/evaluate-all-risks/" TargetMode="External"/></Relationships>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hyperlink" Target="https://susproc.jrc.ec.europa.eu/product-bureau/sites/default/files/2023-04/Technical%20Guidance%20adapting%20buildings.pdf" TargetMode="External"/></Relationships>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hyperlink" Target="https://eur-lex.europa.eu/legal-content/EN/TXT/HTML/?uri=CELEX:52021XC0916%2803%29" TargetMode="External"/><Relationship Id="rId4" Type="http://schemas.openxmlformats.org/officeDocument/2006/relationships/image" Target="../media/image61.jpg"/></Relationships>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62.jpg"/></Relationships>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63.png"/><Relationship Id="rId4" Type="http://schemas.openxmlformats.org/officeDocument/2006/relationships/image" Target="../media/image64.png"/></Relationships>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65.jpg"/></Relationships>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66.jpg"/></Relationships>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67.jpg"/></Relationships>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9808246" name="Google Shape;108;p1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707617089" name="Google Shape;109;p1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4751974" name="Google Shape;110;p1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5414822" name="Google Shape;111;p1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372848023" name="Google Shape;112;p1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2139786578" name="Google Shape;113;p1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Aktivita</a:t>
            </a:r>
            <a:r>
              <a:rPr lang="en-GB" sz="1000"/>
              <a:t>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SuPeRBE</a:t>
            </a:r>
            <a:r>
              <a:rPr lang="en-GB" sz="1000"/>
              <a:t> Project (CE0200768)</a:t>
            </a:r>
            <a:endParaRPr sz="1000"/>
          </a:p>
        </p:txBody>
      </p:sp>
      <p:sp>
        <p:nvSpPr>
          <p:cNvPr id="300941954" name="Google Shape;114;p1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indent="0">
              <a:buNone/>
              <a:defRPr/>
            </a:pPr>
            <a:r>
              <a:rPr lang="en-GB" sz="3000" b="1"/>
              <a:t>SuPeRBE</a:t>
            </a:r>
            <a:r>
              <a:rPr lang="en-GB" sz="3000" b="1"/>
              <a:t> - </a:t>
            </a:r>
            <a:r>
              <a:rPr lang="en-GB" sz="3000" b="1"/>
              <a:t>Školicí</a:t>
            </a:r>
            <a:r>
              <a:rPr lang="en-GB" sz="3000" b="1"/>
              <a:t> </a:t>
            </a:r>
            <a:r>
              <a:rPr lang="en-GB" sz="3000" b="1"/>
              <a:t>materiál</a:t>
            </a:r>
            <a:endParaRPr lang="cs-CZ"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>
              <a:solidFill>
                <a:srgbClr val="53656D"/>
              </a:solidFill>
            </a:endParaRPr>
          </a:p>
        </p:txBody>
      </p:sp>
      <p:sp>
        <p:nvSpPr>
          <p:cNvPr id="240898652" name="Google Shape;115;p1"/>
          <p:cNvSpPr txBox="1">
            <a:spLocks noGrp="1"/>
          </p:cNvSpPr>
          <p:nvPr>
            <p:ph type="body" idx="4294967295"/>
          </p:nvPr>
        </p:nvSpPr>
        <p:spPr bwMode="auto">
          <a:xfrm>
            <a:off x="59737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/>
          <a:p>
            <a:pPr marL="0" indent="0" algn="r">
              <a:buSzPts val="800"/>
              <a:buNone/>
              <a:defRPr/>
            </a:pPr>
            <a:r>
              <a:rPr lang="en-GB" sz="1000" b="1"/>
              <a:t>Odborná oblast: AE1.3 </a:t>
            </a:r>
            <a:r>
              <a:rPr lang="en-GB" sz="1000"/>
              <a:t>podle</a:t>
            </a:r>
            <a:r>
              <a:rPr lang="en-GB" sz="1000"/>
              <a:t>  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>
                <a:latin typeface="Trebuchet MS"/>
                <a:ea typeface="Trebuchet MS"/>
                <a:cs typeface="Trebuchet MS"/>
              </a:rPr>
              <a:t> CEN Workshop Agreement 17939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  <a:defRPr/>
            </a:pPr>
            <a:endParaRPr sz="1200"/>
          </a:p>
        </p:txBody>
      </p:sp>
      <p:sp>
        <p:nvSpPr>
          <p:cNvPr id="1003951930" name="Google Shape;116;p1"/>
          <p:cNvSpPr txBox="1"/>
          <p:nvPr/>
        </p:nvSpPr>
        <p:spPr bwMode="auto"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Změna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prostředí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73132908" name="Google Shape;117;p1"/>
          <p:cNvSpPr txBox="1"/>
          <p:nvPr/>
        </p:nvSpPr>
        <p:spPr bwMode="auto">
          <a:xfrm>
            <a:off x="5905325" y="357313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600"/>
              <a:defRPr/>
            </a:pP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kompetence</a:t>
            </a: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3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18655880" name="Google Shape;118;p1"/>
          <p:cNvSpPr txBox="1"/>
          <p:nvPr/>
        </p:nvSpPr>
        <p:spPr bwMode="auto">
          <a:xfrm>
            <a:off x="516270" y="2923100"/>
            <a:ext cx="668005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1.3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Metodika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nástroje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řízení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18368812" name="Google Shape;119;p1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 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odborná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oblast</a:t>
            </a: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04924034" name="Google Shape;120;p1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Odborná oblast</a:t>
            </a: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435543" name="Google Shape;127;p2" descr="Obsah obrázku mapa, černobílá, umění, silueta&#10;&#10;Obsah vygenerovaný umělou inteligencí může být nesprávný."/>
          <p:cNvPicPr/>
          <p:nvPr/>
        </p:nvPicPr>
        <p:blipFill rotWithShape="1">
          <a:blip r:embed="rId3">
            <a:alphaModFix amt="50000"/>
          </a:blip>
          <a:stretch/>
        </p:blipFill>
        <p:spPr bwMode="auto">
          <a:xfrm>
            <a:off x="3720933" y="0"/>
            <a:ext cx="542306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0167151" name="Google Shape;128;p2"/>
          <p:cNvSpPr txBox="1"/>
          <p:nvPr/>
        </p:nvSpPr>
        <p:spPr bwMode="auto">
          <a:xfrm>
            <a:off x="3821585" y="3912049"/>
            <a:ext cx="1339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Sesuvy půdy</a:t>
            </a:r>
            <a:endParaRPr/>
          </a:p>
        </p:txBody>
      </p:sp>
      <p:sp>
        <p:nvSpPr>
          <p:cNvPr id="1727399570" name="Google Shape;129;p2"/>
          <p:cNvSpPr txBox="1"/>
          <p:nvPr/>
        </p:nvSpPr>
        <p:spPr bwMode="auto">
          <a:xfrm>
            <a:off x="3821585" y="2145161"/>
            <a:ext cx="1545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Záplavy</a:t>
            </a:r>
            <a:endParaRPr/>
          </a:p>
        </p:txBody>
      </p:sp>
      <p:sp>
        <p:nvSpPr>
          <p:cNvPr id="623580854" name="Google Shape;130;p2"/>
          <p:cNvSpPr txBox="1"/>
          <p:nvPr/>
        </p:nvSpPr>
        <p:spPr bwMode="auto">
          <a:xfrm>
            <a:off x="2820462" y="4611020"/>
            <a:ext cx="154530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Vichřice a bouře</a:t>
            </a:r>
            <a:endParaRPr/>
          </a:p>
        </p:txBody>
      </p:sp>
      <p:sp>
        <p:nvSpPr>
          <p:cNvPr id="250986183" name="Google Shape;131;p2"/>
          <p:cNvSpPr txBox="1"/>
          <p:nvPr/>
        </p:nvSpPr>
        <p:spPr bwMode="auto">
          <a:xfrm>
            <a:off x="1211512" y="1442306"/>
            <a:ext cx="1335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Intenzivní </a:t>
            </a:r>
            <a:endParaRPr sz="1200">
              <a:solidFill>
                <a:srgbClr val="3F3F3F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srážky</a:t>
            </a:r>
            <a:endParaRPr/>
          </a:p>
        </p:txBody>
      </p:sp>
      <p:sp>
        <p:nvSpPr>
          <p:cNvPr id="1325935457" name="Google Shape;132;p2"/>
          <p:cNvSpPr txBox="1"/>
          <p:nvPr/>
        </p:nvSpPr>
        <p:spPr bwMode="auto">
          <a:xfrm>
            <a:off x="403088" y="2145161"/>
            <a:ext cx="100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Vlny</a:t>
            </a: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>
              <a:solidFill>
                <a:srgbClr val="3F3F3F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</a:rPr>
              <a:t>veder</a:t>
            </a:r>
            <a:endParaRPr lang="en-GB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95527292" name="Google Shape;133;p2"/>
          <p:cNvSpPr txBox="1"/>
          <p:nvPr/>
        </p:nvSpPr>
        <p:spPr bwMode="auto">
          <a:xfrm>
            <a:off x="212705" y="4030991"/>
            <a:ext cx="119622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Sucho</a:t>
            </a:r>
            <a:endParaRPr/>
          </a:p>
        </p:txBody>
      </p:sp>
      <p:sp>
        <p:nvSpPr>
          <p:cNvPr id="1284806608" name="Google Shape;134;p2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SzPct val="111111"/>
              <a:defRPr/>
            </a:pPr>
            <a:r>
              <a:rPr lang="en-GB"/>
              <a:t>Akutní</a:t>
            </a:r>
            <a:r>
              <a:rPr lang="en-GB"/>
              <a:t> </a:t>
            </a:r>
            <a:r>
              <a:rPr lang="en-GB"/>
              <a:t>hazardy</a:t>
            </a:r>
            <a:r>
              <a:rPr lang="en-GB"/>
              <a:t> </a:t>
            </a:r>
            <a:r>
              <a:rPr lang="en-GB"/>
              <a:t>pro </a:t>
            </a:r>
            <a:r>
              <a:rPr lang="en-GB"/>
              <a:t>budovy</a:t>
            </a:r>
            <a:r>
              <a:rPr lang="en-GB"/>
              <a:t> </a:t>
            </a:r>
            <a:r>
              <a:rPr lang="en-GB"/>
              <a:t>podle</a:t>
            </a:r>
            <a:r>
              <a:rPr lang="en-GB"/>
              <a:t> </a:t>
            </a:r>
            <a:r>
              <a:rPr lang="en-GB"/>
              <a:t>Taxonomie</a:t>
            </a:r>
            <a:r>
              <a:rPr lang="en-GB"/>
              <a:t> </a:t>
            </a:r>
            <a:r>
              <a:rPr lang="en-GB"/>
              <a:t>EU</a:t>
            </a:r>
            <a:endParaRPr lang="cs-CZ"/>
          </a:p>
        </p:txBody>
      </p:sp>
      <p:sp>
        <p:nvSpPr>
          <p:cNvPr id="827021277" name="Google Shape;135;p2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000" i="1">
              <a:solidFill>
                <a:srgbClr val="A5A5A5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500205098" name="Picture 2" descr="Obsah obrázku kresba, kruh, kreslené, umění&#10;&#10;Obsah generovaný pomocí AI může být nesprávný."/>
          <p:cNvPicPr>
            <a:picLocks noChangeAspect="1" noChangeArrowheads="1"/>
          </p:cNvPicPr>
          <p:nvPr/>
        </p:nvPicPr>
        <p:blipFill rotWithShape="1">
          <a:blip r:embed="rId4"/>
          <a:stretch/>
        </p:blipFill>
        <p:spPr bwMode="auto">
          <a:xfrm>
            <a:off x="1164373" y="1852214"/>
            <a:ext cx="2908861" cy="279002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16768255" name="Google Shape;141;p3" descr="Obsah obrázku mapa, černobílá, umění, silueta&#10;&#10;Obsah vygenerovaný umělou inteligencí může být nesprávný."/>
          <p:cNvPicPr/>
          <p:nvPr/>
        </p:nvPicPr>
        <p:blipFill rotWithShape="1">
          <a:blip r:embed="rId3">
            <a:alphaModFix amt="50000"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8043760" name="Google Shape;142;p3" descr="Obsah obrázku Grafika, Písmo, symbol, logo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5565832" y="1223485"/>
            <a:ext cx="304346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8095202" name="Google Shape;143;p3" descr="Obsah obrázku Grafika, kruh, symbol, Písmo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7657289" y="4628716"/>
            <a:ext cx="299398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0216194" name="Google Shape;144;p3" descr="Obsah obrázku Grafika, Písmo, symbol, logo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4912144" y="2534155"/>
            <a:ext cx="304346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645690" name="Google Shape;145;p3" descr="Obsah obrázku Grafika, Písmo, symbol, logo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5158716" y="2822398"/>
            <a:ext cx="304346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7515229" name="Google Shape;146;p3" descr="Obsah obrázku Grafika, Písmo, symbol, logo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4285522" y="2540488"/>
            <a:ext cx="304346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725324" name="Google Shape;147;p3" descr="Obsah obrázku Grafika, Písmo, symbol, logo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56422" y="3148414"/>
            <a:ext cx="304346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1312116" name="Google Shape;148;p3" descr="Obsah obrázku symbol, Grafika, klipart, Písmo&#10;&#10;Obsah generovaný pomocí AI může být nesprávný.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1084257" y="3537482"/>
            <a:ext cx="312061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467057" name="Google Shape;149;p3" descr="Obsah obrázku symbol, Grafika, klipart, Písmo&#10;&#10;Obsah generovaný pomocí AI může být nesprávný.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1812566" y="2724889"/>
            <a:ext cx="312061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869166" name="Google Shape;150;p3" descr="Obsah obrázku symbol, Grafika, klipart, Písmo&#10;&#10;Obsah generovaný pomocí AI může být nesprávný.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5665512" y="2734349"/>
            <a:ext cx="312061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8242644" name="Google Shape;151;p3" descr="Obsah obrázku symbol, Grafika, klipart, Písmo&#10;&#10;Obsah generovaný pomocí AI může být nesprávný.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4992331" y="3811094"/>
            <a:ext cx="312061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75573" name="Google Shape;152;p3" descr="Obsah obrázku symbol, Grafika, klipart, Písmo&#10;&#10;Obsah generovaný pomocí AI může být nesprávný.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6146268" y="979560"/>
            <a:ext cx="312061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141370" name="Google Shape;153;p3" descr="Obsah obrázku symbol, Grafika, klipart, Písmo&#10;&#10;Obsah generovaný pomocí AI může být nesprávný.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6759760" y="956351"/>
            <a:ext cx="312061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4034841" name="Google Shape;154;p3" descr="Obsah obrázku symbol, Grafika, klipart, Písmo&#10;&#10;Obsah generovaný pomocí AI může být nesprávný.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5865704" y="1235044"/>
            <a:ext cx="312061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095548" name="Google Shape;155;p3" descr="Obsah obrázku symbol, Grafika, klipart, Písmo&#10;&#10;Obsah generovaný pomocí AI může být nesprávný."/>
          <p:cNvPicPr/>
          <p:nvPr/>
        </p:nvPicPr>
        <p:blipFill rotWithShape="1">
          <a:blip r:embed="rId6">
            <a:alphaModFix/>
          </a:blip>
          <a:stretch/>
        </p:blipFill>
        <p:spPr bwMode="auto">
          <a:xfrm>
            <a:off x="6592187" y="3654494"/>
            <a:ext cx="312061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5805991" name="Google Shape;156;p3" descr="Obsah obrázku kruh, Grafika, symbol, klipart&#10;&#10;Obsah generovaný pomocí AI může být nesprávný."/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2135410" y="910285"/>
            <a:ext cx="313200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3849870" name="Google Shape;157;p3" descr="Obsah obrázku kruh, Grafika, symbol, klipart&#10;&#10;Obsah generovaný pomocí AI může být nesprávný."/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1693194" y="1707496"/>
            <a:ext cx="313200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4052853" name="Google Shape;158;p3"/>
          <p:cNvPicPr/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6252064" y="1490505"/>
            <a:ext cx="310923" cy="310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0638287" name="Google Shape;159;p3"/>
          <p:cNvPicPr/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7351627" y="1276391"/>
            <a:ext cx="310923" cy="310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4734383" name="Google Shape;160;p3"/>
          <p:cNvPicPr/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6913272" y="3950142"/>
            <a:ext cx="310923" cy="310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567275" name="Google Shape;161;p3"/>
          <p:cNvPicPr/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5310585" y="3864336"/>
            <a:ext cx="310923" cy="310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219391" name="Google Shape;162;p3"/>
          <p:cNvPicPr/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4846642" y="1440419"/>
            <a:ext cx="310923" cy="310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947414" name="Google Shape;163;p3" descr="Obsah obrázku Písmo, Grafika, symbol, design&#10;&#10;Obsah generovaný pomocí AI může být nesprávný."/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950956" y="4129619"/>
            <a:ext cx="30760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3617574" name="Google Shape;164;p3" descr="Obsah obrázku Písmo, Grafika, symbol, design&#10;&#10;Obsah generovaný pomocí AI může být nesprávný."/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1646570" y="3760174"/>
            <a:ext cx="30760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648941" name="Google Shape;165;p3" descr="Obsah obrázku Písmo, Grafika, symbol, design&#10;&#10;Obsah generovaný pomocí AI může být nesprávný."/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5944457" y="2991814"/>
            <a:ext cx="30760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479773" name="Google Shape;166;p3" descr="Obsah obrázku Písmo, Grafika, symbol, design&#10;&#10;Obsah generovaný pomocí AI může být nesprávný."/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5150589" y="4136435"/>
            <a:ext cx="30760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1634991" name="Google Shape;167;p3" descr="Obsah obrázku Písmo, Grafika, symbol, design&#10;&#10;Obsah generovaný pomocí AI může být nesprávný."/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6234845" y="3562479"/>
            <a:ext cx="30760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862099" name="Google Shape;168;p3" descr="Obsah obrázku Písmo, Grafika, symbol, design&#10;&#10;Obsah generovaný pomocí AI může být nesprávný."/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6545025" y="4323628"/>
            <a:ext cx="30760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341065" name="Google Shape;169;p3" descr="Obsah obrázku Písmo, Grafika, symbol, design&#10;&#10;Obsah generovaný pomocí AI může být nesprávný."/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7432879" y="3356637"/>
            <a:ext cx="30760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5184432" name="Google Shape;170;p3" descr="Obsah obrázku Písmo, Grafika, symbol, design&#10;&#10;Obsah generovaný pomocí AI může být nesprávný."/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3713413" y="2674650"/>
            <a:ext cx="30760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6813368" name="Google Shape;171;p3" descr="Obsah obrázku klipart, kresba, Grafika, kruh&#10;&#10;Obsah generovaný pomocí AI může být nesprávný."/>
          <p:cNvPicPr/>
          <p:nvPr/>
        </p:nvPicPr>
        <p:blipFill rotWithShape="1">
          <a:blip r:embed="rId10">
            <a:alphaModFix/>
          </a:blip>
          <a:stretch/>
        </p:blipFill>
        <p:spPr bwMode="auto">
          <a:xfrm>
            <a:off x="1431519" y="2812761"/>
            <a:ext cx="326434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7371" name="Google Shape;172;p3" descr="Obsah obrázku klipart, kresba, Grafika, kruh&#10;&#10;Obsah generovaný pomocí AI může být nesprávný."/>
          <p:cNvPicPr/>
          <p:nvPr/>
        </p:nvPicPr>
        <p:blipFill rotWithShape="1">
          <a:blip r:embed="rId10">
            <a:alphaModFix/>
          </a:blip>
          <a:stretch/>
        </p:blipFill>
        <p:spPr bwMode="auto">
          <a:xfrm>
            <a:off x="4377726" y="3271717"/>
            <a:ext cx="326434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4520451" name="Google Shape;173;p3" descr="Obsah obrázku klipart, symbol, Grafika, kreslené&#10;&#10;Obsah generovaný pomocí AI může být nesprávný."/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5216490" y="1230055"/>
            <a:ext cx="32686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2524713" name="Google Shape;174;p3" descr="Obsah obrázku klipart, symbol, Grafika, kreslené&#10;&#10;Obsah generovaný pomocí AI může být nesprávný."/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5353730" y="4485625"/>
            <a:ext cx="32686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2622864" name="Google Shape;175;p3" descr="Obsah obrázku klipart, symbol, Grafika, kreslené&#10;&#10;Obsah generovaný pomocí AI může být nesprávný."/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4314296" y="2881489"/>
            <a:ext cx="32686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5410476" name="Google Shape;176;p3" descr="Obsah obrázku klipart, symbol, Grafika, kreslené&#10;&#10;Obsah generovaný pomocí AI může být nesprávný."/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1366327" y="4394763"/>
            <a:ext cx="32686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3011991" name="Google Shape;177;p3" descr="Obsah obrázku klipart, symbol, Grafika, kreslené&#10;&#10;Obsah generovaný pomocí AI může být nesprávný."/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972007" y="1426520"/>
            <a:ext cx="32686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801531" name="Google Shape;178;p3" descr="Obsah obrázku klipart, symbol, Grafika, kreslené&#10;&#10;Obsah generovaný pomocí AI může být nesprávný."/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1212904" y="1860940"/>
            <a:ext cx="32686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710320" name="Google Shape;179;p3" descr="Obsah obrázku klipart, symbol, Grafika, kreslené&#10;&#10;Obsah generovaný pomocí AI může být nesprávný."/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3573709" y="4261065"/>
            <a:ext cx="32686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531887" name="Google Shape;180;p3" descr="Obsah obrázku klipart, symbol, Grafika, kreslené&#10;&#10;Obsah generovaný pomocí AI může být nesprávný."/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4821494" y="4911725"/>
            <a:ext cx="326867" cy="31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412598" name="Google Shape;181;p3"/>
          <p:cNvSpPr txBox="1"/>
          <p:nvPr/>
        </p:nvSpPr>
        <p:spPr bwMode="auto">
          <a:xfrm>
            <a:off x="0" y="4885880"/>
            <a:ext cx="244650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Deutscher Wetterdienst, 2025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495767798" name="Google Shape;182;p3" descr="Obsah obrázku Grafika, kruh, symbol, Písmo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4525848" y="3584917"/>
            <a:ext cx="299398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8101561" name="Google Shape;183;p3" descr="Obsah obrázku Grafika, kruh, symbol, Písmo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4090880" y="3037277"/>
            <a:ext cx="299398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843745" name="Google Shape;184;p3" descr="Obsah obrázku klipart, symbol, Grafika, kreslené&#10;&#10;Obsah generovaný pomocí AI může být nesprávný."/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1995583" y="611781"/>
            <a:ext cx="326867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1202341" name="Google Shape;185;p3" descr="Obsah obrázku Grafika, Písmo, symbol, logo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2872081" y="1749177"/>
            <a:ext cx="304346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2499179" name="Google Shape;186;p3" descr="Obsah obrázku Grafika, kruh, symbol, Písmo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3693996" y="2262823"/>
            <a:ext cx="299398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9406273" name="Google Shape;187;p3" descr="Obsah obrázku Grafika, kruh, symbol, Písmo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4071244" y="2084050"/>
            <a:ext cx="299398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884187" name="Google Shape;188;p3" descr="Obsah obrázku Grafika, Písmo, symbol, logo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3432796" y="1801428"/>
            <a:ext cx="304346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1037638" name="Google Shape;189;p3" descr="Obsah obrázku Grafika, Písmo, symbol, logo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2867645" y="2361450"/>
            <a:ext cx="304346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2105928" name="Google Shape;190;p3" descr="Obsah obrázku klipart, kresba, Grafika, kruh&#10;&#10;Obsah generovaný pomocí AI může být nesprávný."/>
          <p:cNvPicPr/>
          <p:nvPr/>
        </p:nvPicPr>
        <p:blipFill rotWithShape="1">
          <a:blip r:embed="rId10">
            <a:alphaModFix/>
          </a:blip>
          <a:stretch/>
        </p:blipFill>
        <p:spPr bwMode="auto">
          <a:xfrm>
            <a:off x="2575517" y="2080473"/>
            <a:ext cx="326434" cy="31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8325981" name="Google Shape;191;p3" descr="Obsah obrázku klipart, kresba, Grafika, kruh&#10;&#10;Obsah generovaný pomocí AI může být nesprávný."/>
          <p:cNvPicPr/>
          <p:nvPr/>
        </p:nvPicPr>
        <p:blipFill rotWithShape="1">
          <a:blip r:embed="rId10">
            <a:alphaModFix/>
          </a:blip>
          <a:stretch/>
        </p:blipFill>
        <p:spPr bwMode="auto">
          <a:xfrm>
            <a:off x="3843695" y="180577"/>
            <a:ext cx="326434" cy="31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292462" name="Google Shape;192;p3"/>
          <p:cNvSpPr txBox="1"/>
          <p:nvPr/>
        </p:nvSpPr>
        <p:spPr bwMode="auto">
          <a:xfrm>
            <a:off x="-52039" y="0"/>
            <a:ext cx="9255000" cy="24618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endParaRPr lang="en-GB" sz="1000"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31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71312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467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837467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86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84869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24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08824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75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9875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4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18141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403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584034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09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667095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805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05805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49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973849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052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124052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0638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390638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73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944734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7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567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749567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219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623219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25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94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6094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5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617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1613617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648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888648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75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479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421479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634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1761634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25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86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16686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34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614341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75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5184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1225184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81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116813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7547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25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05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1332105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5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325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1018325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75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725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88725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515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1297515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021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1820216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645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611645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20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1041202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750"/>
                            </p:stCondLst>
                            <p:childTnLst>
                              <p:par>
                                <p:cTn id="1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1037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1581037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884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383884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25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8043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50"/>
                                        <p:tgtEl>
                                          <p:spTgt spid="1938043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4520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944520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2524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1712524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622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50"/>
                                        <p:tgtEl>
                                          <p:spTgt spid="1352622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410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1575410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4250"/>
                            </p:stCondLst>
                            <p:childTnLst>
                              <p:par>
                                <p:cTn id="1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01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159301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500"/>
                            </p:stCondLst>
                            <p:childTnLst>
                              <p:par>
                                <p:cTn id="1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84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50"/>
                                        <p:tgtEl>
                                          <p:spTgt spid="625843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80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250"/>
                                        <p:tgtEl>
                                          <p:spTgt spid="90980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710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188710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250"/>
                            </p:stCondLst>
                            <p:childTnLst>
                              <p:par>
                                <p:cTn id="1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531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250"/>
                                        <p:tgtEl>
                                          <p:spTgt spid="470531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95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1068095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6500"/>
                            </p:stCondLst>
                            <p:childTnLst>
                              <p:par>
                                <p:cTn id="1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767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1495767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6750"/>
                            </p:stCondLst>
                            <p:childTnLst>
                              <p:par>
                                <p:cTn id="1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10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250"/>
                                        <p:tgtEl>
                                          <p:spTgt spid="1178101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7000"/>
                            </p:stCondLst>
                            <p:childTnLst>
                              <p:par>
                                <p:cTn id="1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2499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250"/>
                                        <p:tgtEl>
                                          <p:spTgt spid="1592499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7250"/>
                            </p:stCondLst>
                            <p:childTnLst>
                              <p:par>
                                <p:cTn id="1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06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1299406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07877169" name="Google Shape;198;p4"/>
          <p:cNvGrpSpPr/>
          <p:nvPr/>
        </p:nvGrpSpPr>
        <p:grpSpPr bwMode="auto">
          <a:xfrm>
            <a:off x="4572000" y="246221"/>
            <a:ext cx="4572000" cy="4897279"/>
            <a:chOff x="4572000" y="246221"/>
            <a:chExt cx="4572000" cy="4897279"/>
          </a:xfrm>
        </p:grpSpPr>
        <p:pic>
          <p:nvPicPr>
            <p:cNvPr id="199" name="Google Shape;199;p4" descr="A city with trees and buildings in the background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46221"/>
              <a:ext cx="4572000" cy="48972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p4"/>
            <p:cNvSpPr/>
            <p:nvPr/>
          </p:nvSpPr>
          <p:spPr bwMode="auto">
            <a:xfrm>
              <a:off x="4572001" y="246221"/>
              <a:ext cx="4324350" cy="489727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62636095" name="Google Shape;201;p4"/>
          <p:cNvSpPr/>
          <p:nvPr/>
        </p:nvSpPr>
        <p:spPr bwMode="auto">
          <a:xfrm>
            <a:off x="296865" y="990762"/>
            <a:ext cx="4814886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Vlny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veder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prodloužená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období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extrémních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teplot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která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zatěžují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budovy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lidské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zdraví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Městské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oblasti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zvláště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ohrožené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kvůli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efektu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městského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tepelného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ostrova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cs-CZ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nevhodnému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tepelné</a:t>
            </a:r>
            <a:r>
              <a:rPr lang="cs-CZ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mu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komfortu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budovách</a:t>
            </a:r>
            <a:r>
              <a:rPr lang="en-GB" sz="14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73425340" name="Google Shape;202;p4"/>
          <p:cNvSpPr txBox="1">
            <a:spLocks noGrp="1"/>
          </p:cNvSpPr>
          <p:nvPr>
            <p:ph type="title"/>
          </p:nvPr>
        </p:nvSpPr>
        <p:spPr bwMode="auto">
          <a:xfrm>
            <a:off x="1008063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GB" sz="2000">
                <a:latin typeface="Trebuchet MS"/>
                <a:ea typeface="Trebuchet MS"/>
                <a:cs typeface="Trebuchet MS"/>
              </a:rPr>
              <a:t>Vlny veder a přehřívání měst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285224072" name="Google Shape;203;p4"/>
          <p:cNvGrpSpPr/>
          <p:nvPr/>
        </p:nvGrpSpPr>
        <p:grpSpPr bwMode="auto">
          <a:xfrm>
            <a:off x="2782895" y="2512321"/>
            <a:ext cx="2246400" cy="2246400"/>
            <a:chOff x="2782895" y="2512321"/>
            <a:chExt cx="2246400" cy="2246400"/>
          </a:xfrm>
        </p:grpSpPr>
        <p:pic>
          <p:nvPicPr>
            <p:cNvPr id="204" name="Google Shape;204;p4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2782895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p4" descr="Obsah obrázku snímek obrazovky, Obdélník, design, smartphone&#10;&#10;Obsah generovaný pomocí AI může být nesprávný."/>
            <p:cNvPicPr/>
            <p:nvPr/>
          </p:nvPicPr>
          <p:blipFill rotWithShape="1">
            <a:blip r:embed="rId5">
              <a:alphaModFix/>
            </a:blip>
            <a:stretch/>
          </p:blipFill>
          <p:spPr bwMode="auto">
            <a:xfrm>
              <a:off x="4696725" y="2604654"/>
              <a:ext cx="240269" cy="21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18129422" name="Google Shape;206;p4"/>
          <p:cNvGrpSpPr/>
          <p:nvPr/>
        </p:nvGrpSpPr>
        <p:grpSpPr bwMode="auto">
          <a:xfrm>
            <a:off x="393659" y="2512321"/>
            <a:ext cx="2246400" cy="2246400"/>
            <a:chOff x="393659" y="2512321"/>
            <a:chExt cx="2246400" cy="2246400"/>
          </a:xfrm>
        </p:grpSpPr>
        <p:pic>
          <p:nvPicPr>
            <p:cNvPr id="207" name="Google Shape;207;p4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393659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4" descr="Obsah obrázku symbol, kreativita&#10;&#10;Obsah generovaný pomocí AI může být nesprávný."/>
            <p:cNvPicPr/>
            <p:nvPr/>
          </p:nvPicPr>
          <p:blipFill rotWithShape="1">
            <a:blip r:embed="rId6">
              <a:alphaModFix/>
            </a:blip>
            <a:stretch/>
          </p:blipFill>
          <p:spPr bwMode="auto">
            <a:xfrm>
              <a:off x="2322606" y="2604654"/>
              <a:ext cx="211636" cy="21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67190456" name="Google Shape;209;p4"/>
          <p:cNvSpPr txBox="1"/>
          <p:nvPr/>
        </p:nvSpPr>
        <p:spPr bwMode="auto">
          <a:xfrm>
            <a:off x="442601" y="2613121"/>
            <a:ext cx="1911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Co situaci zhoršuje?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08759481" name="Google Shape;210;p4"/>
          <p:cNvSpPr txBox="1"/>
          <p:nvPr/>
        </p:nvSpPr>
        <p:spPr bwMode="auto">
          <a:xfrm>
            <a:off x="2859064" y="2604654"/>
            <a:ext cx="1778736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Jak </a:t>
            </a:r>
            <a:r>
              <a:rPr lang="en-GB" sz="1300">
                <a:latin typeface="Trebuchet MS"/>
                <a:ea typeface="Trebuchet MS"/>
                <a:cs typeface="Trebuchet MS"/>
              </a:rPr>
              <a:t>můžeme</a:t>
            </a:r>
            <a:r>
              <a:rPr lang="en-GB" sz="1300">
                <a:latin typeface="Trebuchet MS"/>
                <a:ea typeface="Trebuchet MS"/>
                <a:cs typeface="Trebuchet MS"/>
              </a:rPr>
              <a:t> </a:t>
            </a:r>
            <a:r>
              <a:rPr lang="en-GB" sz="1300">
                <a:latin typeface="Trebuchet MS"/>
                <a:ea typeface="Trebuchet MS"/>
                <a:cs typeface="Trebuchet MS"/>
              </a:rPr>
              <a:t>pomoci</a:t>
            </a:r>
            <a:r>
              <a:rPr lang="en-GB" sz="1300">
                <a:latin typeface="Trebuchet MS"/>
                <a:ea typeface="Trebuchet MS"/>
                <a:cs typeface="Trebuchet MS"/>
              </a:rPr>
              <a:t>?</a:t>
            </a:r>
            <a:endParaRPr/>
          </a:p>
        </p:txBody>
      </p:sp>
      <p:sp>
        <p:nvSpPr>
          <p:cNvPr id="969939558" name="Google Shape;211;p4"/>
          <p:cNvSpPr txBox="1"/>
          <p:nvPr/>
        </p:nvSpPr>
        <p:spPr bwMode="auto">
          <a:xfrm>
            <a:off x="386719" y="3075940"/>
            <a:ext cx="22464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Tmavé povrchy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Nedostatek vegetace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Špatná izolace nebo ventilace budov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Efekt městských tepelných ostrovů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74747052" name="Google Shape;212;p4"/>
          <p:cNvSpPr txBox="1"/>
          <p:nvPr/>
        </p:nvSpPr>
        <p:spPr bwMode="auto">
          <a:xfrm>
            <a:off x="2775954" y="3075940"/>
            <a:ext cx="22464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Stínění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Přirozené větrání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Zelené střechy a stromy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Reflexní materiály a tepelná izolace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928252545" name="Google Shape;213;p4" descr="Obsah obrázku symbol, kruh, Grafika, Písmo&#10;&#10;Obsah generovaný pomocí AI může být nesprávný."/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393659" y="472920"/>
            <a:ext cx="514505" cy="514505"/>
          </a:xfrm>
          <a:prstGeom prst="rect">
            <a:avLst/>
          </a:prstGeom>
          <a:noFill/>
          <a:ln>
            <a:noFill/>
          </a:ln>
        </p:spPr>
      </p:pic>
      <p:sp>
        <p:nvSpPr>
          <p:cNvPr id="976707515" name="Google Shape;214;p4"/>
          <p:cNvSpPr txBox="1"/>
          <p:nvPr/>
        </p:nvSpPr>
        <p:spPr bwMode="auto">
          <a:xfrm>
            <a:off x="-55482" y="0"/>
            <a:ext cx="9255000" cy="24618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prostředí</a:t>
            </a:r>
            <a:endParaRPr lang="en-GB" sz="1000" i="1">
              <a:solidFill>
                <a:srgbClr val="A5A5A5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91116283" name="Google Shape;215;p4"/>
          <p:cNvSpPr txBox="1"/>
          <p:nvPr/>
        </p:nvSpPr>
        <p:spPr bwMode="auto">
          <a:xfrm>
            <a:off x="0" y="4885880"/>
            <a:ext cx="230383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8" tooltip=""/>
              </a:rPr>
              <a:t>European Commission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11876096" name="Google Shape;221;p5" descr="A group of tall buildings under a cloudy sky&#10;&#10;AI-generated content may be incorrect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572000" y="246221"/>
            <a:ext cx="4572000" cy="4897279"/>
          </a:xfrm>
          <a:prstGeom prst="rect">
            <a:avLst/>
          </a:prstGeom>
          <a:noFill/>
          <a:ln>
            <a:noFill/>
          </a:ln>
        </p:spPr>
      </p:pic>
      <p:sp>
        <p:nvSpPr>
          <p:cNvPr id="327805891" name="Google Shape;222;p5"/>
          <p:cNvSpPr/>
          <p:nvPr/>
        </p:nvSpPr>
        <p:spPr bwMode="auto">
          <a:xfrm>
            <a:off x="4572001" y="246221"/>
            <a:ext cx="4324350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15000">
                <a:srgbClr val="FFFFFF"/>
              </a:gs>
              <a:gs pos="4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94353803" name="Google Shape;223;p5"/>
          <p:cNvSpPr txBox="1">
            <a:spLocks noGrp="1"/>
          </p:cNvSpPr>
          <p:nvPr>
            <p:ph type="title"/>
          </p:nvPr>
        </p:nvSpPr>
        <p:spPr bwMode="auto">
          <a:xfrm>
            <a:off x="1008062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GB" sz="2000"/>
              <a:t>Vichřice a bouře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468427318" name="Google Shape;224;p5"/>
          <p:cNvSpPr/>
          <p:nvPr/>
        </p:nvSpPr>
        <p:spPr bwMode="auto">
          <a:xfrm>
            <a:off x="296865" y="993049"/>
            <a:ext cx="4814886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Vichřice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vznikají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důsledku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rychlých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atmosférického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tlaku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často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spojeny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silnějšími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proudy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>
                <a:latin typeface="Trebuchet MS"/>
                <a:ea typeface="Trebuchet MS"/>
                <a:cs typeface="Trebuchet MS"/>
              </a:rPr>
              <a:t>dynamičtějšími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>
                <a:latin typeface="Trebuchet MS"/>
                <a:ea typeface="Trebuchet MS"/>
                <a:cs typeface="Trebuchet MS"/>
              </a:rPr>
              <a:t>povětrnostní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mi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systémy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Škody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způsob</a:t>
            </a:r>
            <a:r>
              <a:rPr lang="en-GB">
                <a:latin typeface="Trebuchet MS"/>
                <a:ea typeface="Trebuchet MS"/>
                <a:cs typeface="Trebuchet MS"/>
              </a:rPr>
              <a:t>ují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letní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konvektivní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bouře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zimní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cyklonick</a:t>
            </a:r>
            <a:r>
              <a:rPr lang="en-GB">
                <a:latin typeface="Trebuchet MS"/>
                <a:ea typeface="Trebuchet MS"/>
                <a:cs typeface="Trebuchet MS"/>
              </a:rPr>
              <a:t>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větry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poškozující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střechy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stromy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stále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častější</a:t>
            </a:r>
            <a:r>
              <a:rPr lang="en-GB"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2134725045" name="Google Shape;225;p5"/>
          <p:cNvGrpSpPr/>
          <p:nvPr/>
        </p:nvGrpSpPr>
        <p:grpSpPr bwMode="auto">
          <a:xfrm>
            <a:off x="2782895" y="2512321"/>
            <a:ext cx="2246400" cy="2246400"/>
            <a:chOff x="2782895" y="2512321"/>
            <a:chExt cx="2246400" cy="2246400"/>
          </a:xfrm>
        </p:grpSpPr>
        <p:pic>
          <p:nvPicPr>
            <p:cNvPr id="226" name="Google Shape;226;p5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2782895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7" name="Google Shape;227;p5" descr="Obsah obrázku snímek obrazovky, Obdélník, design, smartphone&#10;&#10;Obsah generovaný pomocí AI může být nesprávný."/>
            <p:cNvPicPr/>
            <p:nvPr/>
          </p:nvPicPr>
          <p:blipFill rotWithShape="1">
            <a:blip r:embed="rId5">
              <a:alphaModFix/>
            </a:blip>
            <a:stretch/>
          </p:blipFill>
          <p:spPr bwMode="auto">
            <a:xfrm>
              <a:off x="4696725" y="2604654"/>
              <a:ext cx="240269" cy="21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26179015" name="Google Shape;228;p5"/>
          <p:cNvGrpSpPr/>
          <p:nvPr/>
        </p:nvGrpSpPr>
        <p:grpSpPr bwMode="auto">
          <a:xfrm>
            <a:off x="393659" y="2512321"/>
            <a:ext cx="2246400" cy="2246400"/>
            <a:chOff x="393659" y="2512321"/>
            <a:chExt cx="2246400" cy="2246400"/>
          </a:xfrm>
        </p:grpSpPr>
        <p:pic>
          <p:nvPicPr>
            <p:cNvPr id="229" name="Google Shape;229;p5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393659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5" descr="Obsah obrázku symbol, kreativita&#10;&#10;Obsah generovaný pomocí AI může být nesprávný."/>
            <p:cNvPicPr/>
            <p:nvPr/>
          </p:nvPicPr>
          <p:blipFill rotWithShape="1">
            <a:blip r:embed="rId6">
              <a:alphaModFix/>
            </a:blip>
            <a:stretch/>
          </p:blipFill>
          <p:spPr bwMode="auto">
            <a:xfrm>
              <a:off x="2322606" y="2604654"/>
              <a:ext cx="211636" cy="21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4261435" name="Google Shape;231;p5"/>
          <p:cNvSpPr txBox="1"/>
          <p:nvPr/>
        </p:nvSpPr>
        <p:spPr bwMode="auto">
          <a:xfrm>
            <a:off x="442601" y="2613121"/>
            <a:ext cx="1911350" cy="292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Co situaci zhoršuje?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95111143" name="Google Shape;232;p5"/>
          <p:cNvSpPr txBox="1"/>
          <p:nvPr/>
        </p:nvSpPr>
        <p:spPr bwMode="auto">
          <a:xfrm>
            <a:off x="2859076" y="2604650"/>
            <a:ext cx="1947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Jak můžeme pomoci?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93758997" name="Google Shape;233;p5"/>
          <p:cNvSpPr txBox="1"/>
          <p:nvPr/>
        </p:nvSpPr>
        <p:spPr bwMode="auto">
          <a:xfrm>
            <a:off x="386719" y="3075940"/>
            <a:ext cx="2246400" cy="13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Nestabilní atmosférické podmínky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Intenzivní srážky, kroupy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Nevhodný tvar/stav budov, volné prvky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69654849" name="Google Shape;234;p5"/>
          <p:cNvSpPr txBox="1"/>
          <p:nvPr/>
        </p:nvSpPr>
        <p:spPr bwMode="auto">
          <a:xfrm>
            <a:off x="2775954" y="3075940"/>
            <a:ext cx="22464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>
                <a:latin typeface="Trebuchet MS"/>
                <a:ea typeface="Trebuchet MS"/>
                <a:cs typeface="Trebuchet MS"/>
              </a:rPr>
              <a:t>Aerodynamický tvar budov</a:t>
            </a:r>
            <a:endParaRPr sz="12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>
                <a:latin typeface="Trebuchet MS"/>
                <a:ea typeface="Trebuchet MS"/>
                <a:cs typeface="Trebuchet MS"/>
              </a:rPr>
              <a:t>Zpevnění konstrukcí</a:t>
            </a:r>
            <a:endParaRPr sz="12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>
                <a:latin typeface="Trebuchet MS"/>
                <a:ea typeface="Trebuchet MS"/>
                <a:cs typeface="Trebuchet MS"/>
              </a:rPr>
              <a:t>Ochrana oken</a:t>
            </a:r>
            <a:endParaRPr sz="1200"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>
                <a:latin typeface="Trebuchet MS"/>
                <a:ea typeface="Trebuchet MS"/>
                <a:cs typeface="Trebuchet MS"/>
              </a:rPr>
              <a:t>Záložní zdroje energie, ochrana vybavení</a:t>
            </a:r>
            <a:endParaRPr sz="1200">
              <a:latin typeface="Trebuchet MS"/>
              <a:ea typeface="Trebuchet MS"/>
              <a:cs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998912090" name="Google Shape;235;p5" descr="Obsah obrázku symbol, logo, Písmo, Grafika&#10;&#10;Obsah generovaný pomocí AI může být nesprávný."/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395288" y="472625"/>
            <a:ext cx="514800" cy="5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9753884" name="Google Shape;236;p5"/>
          <p:cNvSpPr txBox="1"/>
          <p:nvPr/>
        </p:nvSpPr>
        <p:spPr bwMode="auto">
          <a:xfrm>
            <a:off x="-55482" y="0"/>
            <a:ext cx="9254964" cy="24618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Klimatická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 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rizika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 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</a:rPr>
              <a:t>relevantní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 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</a:rPr>
              <a:t>pro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 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</a:rPr>
              <a:t>zastavěné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</a:rPr>
              <a:t> 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</a:rPr>
              <a:t>prostředí</a:t>
            </a:r>
            <a:endParaRPr lang="en-GB" sz="1000">
              <a:latin typeface="Trebuchet MS"/>
              <a:ea typeface="Trebuchet MS"/>
            </a:endParaRPr>
          </a:p>
        </p:txBody>
      </p:sp>
      <p:sp>
        <p:nvSpPr>
          <p:cNvPr id="1196587810" name="Google Shape;237;p5"/>
          <p:cNvSpPr txBox="1"/>
          <p:nvPr/>
        </p:nvSpPr>
        <p:spPr bwMode="auto">
          <a:xfrm>
            <a:off x="0" y="4885880"/>
            <a:ext cx="230383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8" tooltip=""/>
              </a:rPr>
              <a:t>European Commission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64776696" name="Google Shape;243;p6"/>
          <p:cNvGrpSpPr/>
          <p:nvPr/>
        </p:nvGrpSpPr>
        <p:grpSpPr bwMode="auto">
          <a:xfrm>
            <a:off x="4572000" y="246221"/>
            <a:ext cx="4571999" cy="4897279"/>
            <a:chOff x="4572000" y="246221"/>
            <a:chExt cx="4571999" cy="4897279"/>
          </a:xfrm>
        </p:grpSpPr>
        <p:pic>
          <p:nvPicPr>
            <p:cNvPr id="244" name="Google Shape;244;p6" descr="Rain falling water from a roof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46221"/>
              <a:ext cx="4571999" cy="48972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6"/>
            <p:cNvSpPr/>
            <p:nvPr/>
          </p:nvSpPr>
          <p:spPr bwMode="auto">
            <a:xfrm>
              <a:off x="4572001" y="246221"/>
              <a:ext cx="4324350" cy="489727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685154392" name="Google Shape;246;p6"/>
          <p:cNvSpPr txBox="1">
            <a:spLocks noGrp="1"/>
          </p:cNvSpPr>
          <p:nvPr>
            <p:ph type="title"/>
          </p:nvPr>
        </p:nvSpPr>
        <p:spPr bwMode="auto">
          <a:xfrm>
            <a:off x="1008062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GB" sz="2000"/>
              <a:t>Intenzivní srážky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749043933" name="Google Shape;247;p6"/>
          <p:cNvGrpSpPr/>
          <p:nvPr/>
        </p:nvGrpSpPr>
        <p:grpSpPr bwMode="auto">
          <a:xfrm>
            <a:off x="2782895" y="2512321"/>
            <a:ext cx="2246400" cy="2246400"/>
            <a:chOff x="2782895" y="2512321"/>
            <a:chExt cx="2246400" cy="2246400"/>
          </a:xfrm>
        </p:grpSpPr>
        <p:pic>
          <p:nvPicPr>
            <p:cNvPr id="248" name="Google Shape;248;p6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2782895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9" name="Google Shape;249;p6" descr="Obsah obrázku snímek obrazovky, Obdélník, design, smartphone&#10;&#10;Obsah generovaný pomocí AI může být nesprávný."/>
            <p:cNvPicPr/>
            <p:nvPr/>
          </p:nvPicPr>
          <p:blipFill rotWithShape="1">
            <a:blip r:embed="rId5">
              <a:alphaModFix/>
            </a:blip>
            <a:stretch/>
          </p:blipFill>
          <p:spPr bwMode="auto">
            <a:xfrm>
              <a:off x="4696725" y="2604654"/>
              <a:ext cx="240269" cy="21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67998772" name="Google Shape;250;p6"/>
          <p:cNvGrpSpPr/>
          <p:nvPr/>
        </p:nvGrpSpPr>
        <p:grpSpPr bwMode="auto">
          <a:xfrm>
            <a:off x="393659" y="2512321"/>
            <a:ext cx="2246400" cy="2246400"/>
            <a:chOff x="393659" y="2512321"/>
            <a:chExt cx="2246400" cy="2246400"/>
          </a:xfrm>
        </p:grpSpPr>
        <p:pic>
          <p:nvPicPr>
            <p:cNvPr id="251" name="Google Shape;251;p6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393659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2" name="Google Shape;252;p6" descr="Obsah obrázku symbol, kreativita&#10;&#10;Obsah generovaný pomocí AI může být nesprávný."/>
            <p:cNvPicPr/>
            <p:nvPr/>
          </p:nvPicPr>
          <p:blipFill rotWithShape="1">
            <a:blip r:embed="rId6">
              <a:alphaModFix/>
            </a:blip>
            <a:stretch/>
          </p:blipFill>
          <p:spPr bwMode="auto">
            <a:xfrm>
              <a:off x="2322606" y="2604654"/>
              <a:ext cx="211636" cy="21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08848271" name="Google Shape;253;p6"/>
          <p:cNvSpPr txBox="1"/>
          <p:nvPr/>
        </p:nvSpPr>
        <p:spPr bwMode="auto">
          <a:xfrm>
            <a:off x="442601" y="2613121"/>
            <a:ext cx="1911350" cy="292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Co situaci zhoršuje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04276182" name="Google Shape;254;p6"/>
          <p:cNvSpPr txBox="1"/>
          <p:nvPr/>
        </p:nvSpPr>
        <p:spPr bwMode="auto">
          <a:xfrm>
            <a:off x="2859076" y="2604650"/>
            <a:ext cx="1911300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Jak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můžeme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pomoci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?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18636861" name="Google Shape;255;p6"/>
          <p:cNvSpPr txBox="1"/>
          <p:nvPr/>
        </p:nvSpPr>
        <p:spPr bwMode="auto">
          <a:xfrm>
            <a:off x="386719" y="3075940"/>
            <a:ext cx="22464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>
                <a:latin typeface="Trebuchet MS"/>
                <a:ea typeface="Trebuchet MS"/>
                <a:cs typeface="Trebuchet MS"/>
              </a:rPr>
              <a:t>Zpevněné</a:t>
            </a:r>
            <a:r>
              <a:rPr lang="en-GB" sz="1200">
                <a:latin typeface="Trebuchet MS"/>
                <a:ea typeface="Trebuchet MS"/>
                <a:cs typeface="Trebuchet MS"/>
              </a:rPr>
              <a:t> </a:t>
            </a:r>
            <a:r>
              <a:rPr lang="en-GB" sz="1200">
                <a:latin typeface="Trebuchet MS"/>
                <a:ea typeface="Trebuchet MS"/>
                <a:cs typeface="Trebuchet MS"/>
              </a:rPr>
              <a:t>městské</a:t>
            </a:r>
            <a:r>
              <a:rPr lang="en-GB" sz="1200">
                <a:latin typeface="Trebuchet MS"/>
                <a:ea typeface="Trebuchet MS"/>
                <a:cs typeface="Trebuchet MS"/>
              </a:rPr>
              <a:t> </a:t>
            </a:r>
            <a:r>
              <a:rPr lang="en-GB" sz="1200">
                <a:latin typeface="Trebuchet MS"/>
                <a:ea typeface="Trebuchet MS"/>
                <a:cs typeface="Trebuchet MS"/>
              </a:rPr>
              <a:t>povrchy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200">
                <a:latin typeface="Trebuchet MS"/>
                <a:ea typeface="Trebuchet MS"/>
                <a:cs typeface="Trebuchet MS"/>
              </a:rPr>
              <a:t>beton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as</a:t>
            </a:r>
            <a:r>
              <a:rPr lang="en-GB" sz="1200">
                <a:latin typeface="Trebuchet MS"/>
                <a:ea typeface="Trebuchet MS"/>
                <a:cs typeface="Trebuchet MS"/>
              </a:rPr>
              <a:t>f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alt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Ucpané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nedostatečně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dimenzované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odvodňovací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systémy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Nevhodná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ochrana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střech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fasád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0179215" name="Google Shape;256;p6"/>
          <p:cNvSpPr txBox="1"/>
          <p:nvPr/>
        </p:nvSpPr>
        <p:spPr bwMode="auto">
          <a:xfrm>
            <a:off x="2775954" y="3075940"/>
            <a:ext cx="2246400" cy="153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Zelené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střechy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propustné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povrchy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Systémy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zadržování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opětovné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využití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dešťové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Zvýšené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prahy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vodotěsné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materiály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92548068" name="Google Shape;257;p6"/>
          <p:cNvSpPr/>
          <p:nvPr/>
        </p:nvSpPr>
        <p:spPr bwMode="auto">
          <a:xfrm>
            <a:off x="296865" y="993049"/>
            <a:ext cx="4814886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Krátké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ale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intenzivní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srážky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stávají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častějšími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důsledku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vyšších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teplot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vzduchu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zvyšují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kapacitu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atmosféry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zadržovat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vlhkost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Když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tato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vlhkost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uvolněna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může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dojít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přívalovým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dešťům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cs-CZ">
                <a:latin typeface="Trebuchet MS"/>
                <a:ea typeface="Trebuchet MS"/>
                <a:cs typeface="Trebuchet MS"/>
              </a:rPr>
              <a:t>na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nejsou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městské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odvodňovací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systémy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dimenzovány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latin typeface="Trebuchet MS"/>
              <a:ea typeface="Trebuchet MS"/>
              <a:cs typeface="Trebuchet MS"/>
            </a:endParaRPr>
          </a:p>
        </p:txBody>
      </p:sp>
      <p:pic>
        <p:nvPicPr>
          <p:cNvPr id="948379465" name="Google Shape;258;p6" descr="Obsah obrázku kruh, klipart, symbol, Grafika&#10;&#10;Obsah generovaný pomocí AI může být nesprávný."/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395288" y="472625"/>
            <a:ext cx="514800" cy="5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3533413" name="Google Shape;259;p6"/>
          <p:cNvSpPr txBox="1"/>
          <p:nvPr/>
        </p:nvSpPr>
        <p:spPr bwMode="auto">
          <a:xfrm>
            <a:off x="-55482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pro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24136587" name="Google Shape;260;p6"/>
          <p:cNvSpPr txBox="1"/>
          <p:nvPr/>
        </p:nvSpPr>
        <p:spPr bwMode="auto">
          <a:xfrm>
            <a:off x="0" y="4885880"/>
            <a:ext cx="230383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8" tooltip=""/>
              </a:rPr>
              <a:t>European Commission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50104913" name="Google Shape;266;p7"/>
          <p:cNvGrpSpPr/>
          <p:nvPr/>
        </p:nvGrpSpPr>
        <p:grpSpPr bwMode="auto">
          <a:xfrm>
            <a:off x="4572000" y="213665"/>
            <a:ext cx="4572000" cy="4929836"/>
            <a:chOff x="4572000" y="213665"/>
            <a:chExt cx="4572000" cy="4929836"/>
          </a:xfrm>
        </p:grpSpPr>
        <p:pic>
          <p:nvPicPr>
            <p:cNvPr id="267" name="Google Shape;267;p7" descr="A flooded street with water splashing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13665"/>
              <a:ext cx="4572000" cy="49298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7"/>
            <p:cNvSpPr/>
            <p:nvPr/>
          </p:nvSpPr>
          <p:spPr bwMode="auto">
            <a:xfrm>
              <a:off x="4572001" y="246221"/>
              <a:ext cx="4324350" cy="489727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294215450" name="Google Shape;269;p7"/>
          <p:cNvSpPr txBox="1">
            <a:spLocks noGrp="1"/>
          </p:cNvSpPr>
          <p:nvPr>
            <p:ph type="title"/>
          </p:nvPr>
        </p:nvSpPr>
        <p:spPr bwMode="auto">
          <a:xfrm>
            <a:off x="1008062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GB" sz="2000"/>
              <a:t>Záplavy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328412718" name="Google Shape;270;p7"/>
          <p:cNvGrpSpPr/>
          <p:nvPr/>
        </p:nvGrpSpPr>
        <p:grpSpPr bwMode="auto">
          <a:xfrm>
            <a:off x="2782895" y="2512321"/>
            <a:ext cx="2246400" cy="2246400"/>
            <a:chOff x="2782895" y="2512321"/>
            <a:chExt cx="2246400" cy="2246400"/>
          </a:xfrm>
        </p:grpSpPr>
        <p:pic>
          <p:nvPicPr>
            <p:cNvPr id="271" name="Google Shape;271;p7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2782895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2" name="Google Shape;272;p7" descr="Obsah obrázku snímek obrazovky, Obdélník, design, smartphone&#10;&#10;Obsah generovaný pomocí AI může být nesprávný."/>
            <p:cNvPicPr/>
            <p:nvPr/>
          </p:nvPicPr>
          <p:blipFill rotWithShape="1">
            <a:blip r:embed="rId5">
              <a:alphaModFix/>
            </a:blip>
            <a:stretch/>
          </p:blipFill>
          <p:spPr bwMode="auto">
            <a:xfrm>
              <a:off x="4696725" y="2604654"/>
              <a:ext cx="240269" cy="21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66650295" name="Google Shape;273;p7"/>
          <p:cNvGrpSpPr/>
          <p:nvPr/>
        </p:nvGrpSpPr>
        <p:grpSpPr bwMode="auto">
          <a:xfrm>
            <a:off x="393659" y="2512321"/>
            <a:ext cx="2246400" cy="2246400"/>
            <a:chOff x="393659" y="2512321"/>
            <a:chExt cx="2246400" cy="2246400"/>
          </a:xfrm>
        </p:grpSpPr>
        <p:pic>
          <p:nvPicPr>
            <p:cNvPr id="274" name="Google Shape;274;p7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393659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7" descr="Obsah obrázku symbol, kreativita&#10;&#10;Obsah generovaný pomocí AI může být nesprávný."/>
            <p:cNvPicPr/>
            <p:nvPr/>
          </p:nvPicPr>
          <p:blipFill rotWithShape="1">
            <a:blip r:embed="rId6">
              <a:alphaModFix/>
            </a:blip>
            <a:stretch/>
          </p:blipFill>
          <p:spPr bwMode="auto">
            <a:xfrm>
              <a:off x="2322606" y="2604654"/>
              <a:ext cx="211636" cy="21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118029" name="Google Shape;276;p7"/>
          <p:cNvSpPr txBox="1"/>
          <p:nvPr/>
        </p:nvSpPr>
        <p:spPr bwMode="auto">
          <a:xfrm>
            <a:off x="442601" y="2613121"/>
            <a:ext cx="1911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Co situaci zhoršuje</a:t>
            </a:r>
            <a:r>
              <a:rPr lang="en-GB" sz="1300">
                <a:latin typeface="Trebuchet MS"/>
                <a:ea typeface="Trebuchet MS"/>
                <a:cs typeface="Trebuchet MS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83141459" name="Google Shape;277;p7"/>
          <p:cNvSpPr txBox="1"/>
          <p:nvPr/>
        </p:nvSpPr>
        <p:spPr bwMode="auto">
          <a:xfrm>
            <a:off x="2859076" y="2604650"/>
            <a:ext cx="1911300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Jak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můžeme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pomoci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?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29422058" name="Google Shape;278;p7"/>
          <p:cNvSpPr txBox="1"/>
          <p:nvPr/>
        </p:nvSpPr>
        <p:spPr bwMode="auto">
          <a:xfrm>
            <a:off x="386719" y="3075940"/>
            <a:ext cx="224640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Rozrůstání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zpevňování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Nedostatečná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infrastruktura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ochranu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před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povodněmi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33138126" name="Google Shape;279;p7"/>
          <p:cNvSpPr txBox="1"/>
          <p:nvPr/>
        </p:nvSpPr>
        <p:spPr bwMode="auto">
          <a:xfrm>
            <a:off x="2775954" y="3075940"/>
            <a:ext cx="22464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Zvýšené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přízemí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budov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Protipovodňové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zábrany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Vodotěsné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povrchy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úpravy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Zpětné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klapky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kanalizačních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systémech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ourier New"/>
              <a:buChar char="o"/>
              <a:defRPr/>
            </a:pP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Zelená </a:t>
            </a:r>
            <a:r>
              <a:rPr lang="en-GB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infrastruktura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362211218" name="Google Shape;280;p7" descr="Obsah obrázku symbol, kruh, Grafika, logo&#10;&#10;Obsah generovaný pomocí AI může být nesprávný."/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395288" y="467608"/>
            <a:ext cx="514800" cy="5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4099028" name="Google Shape;281;p7"/>
          <p:cNvSpPr txBox="1"/>
          <p:nvPr/>
        </p:nvSpPr>
        <p:spPr bwMode="auto">
          <a:xfrm>
            <a:off x="-55482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prostředí</a:t>
            </a:r>
            <a:endParaRPr lang="en-GB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11122815" name="Google Shape;282;p7"/>
          <p:cNvSpPr/>
          <p:nvPr/>
        </p:nvSpPr>
        <p:spPr bwMode="auto">
          <a:xfrm>
            <a:off x="296865" y="993049"/>
            <a:ext cx="4814886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>
                <a:latin typeface="Trebuchet MS"/>
                <a:ea typeface="Trebuchet MS"/>
                <a:cs typeface="Trebuchet MS"/>
              </a:rPr>
              <a:t>Záplavy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nastávají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když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průtok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překročí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kapacitu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přírodních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umělých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odvodňovacích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systémů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V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městských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oblastech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je toto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zvýšeno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zhutněním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nepropustnými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povrchy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zastaralou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infrastrukturou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změnami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 vzorcích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tání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sněhu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režim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řek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94241166" name="Google Shape;283;p7"/>
          <p:cNvSpPr txBox="1"/>
          <p:nvPr/>
        </p:nvSpPr>
        <p:spPr bwMode="auto">
          <a:xfrm>
            <a:off x="0" y="4885880"/>
            <a:ext cx="230383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8" tooltip=""/>
              </a:rPr>
              <a:t>European Commission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996329714" name="Google Shape;289;p8"/>
          <p:cNvGrpSpPr/>
          <p:nvPr/>
        </p:nvGrpSpPr>
        <p:grpSpPr bwMode="auto">
          <a:xfrm>
            <a:off x="4572000" y="246221"/>
            <a:ext cx="4572000" cy="4897279"/>
            <a:chOff x="4572000" y="246221"/>
            <a:chExt cx="4572000" cy="4897279"/>
          </a:xfrm>
        </p:grpSpPr>
        <p:pic>
          <p:nvPicPr>
            <p:cNvPr id="290" name="Google Shape;290;p8" descr="A plant growing through the cracked ground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46221"/>
              <a:ext cx="4572000" cy="48972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" name="Google Shape;291;p8"/>
            <p:cNvSpPr/>
            <p:nvPr/>
          </p:nvSpPr>
          <p:spPr bwMode="auto">
            <a:xfrm>
              <a:off x="4572001" y="246221"/>
              <a:ext cx="4324350" cy="489727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2114592855" name="Google Shape;292;p8"/>
          <p:cNvSpPr txBox="1">
            <a:spLocks noGrp="1"/>
          </p:cNvSpPr>
          <p:nvPr>
            <p:ph type="title"/>
          </p:nvPr>
        </p:nvSpPr>
        <p:spPr bwMode="auto">
          <a:xfrm>
            <a:off x="1008062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GB" sz="2000"/>
              <a:t>Sesuvy půdy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908113457" name="Google Shape;293;p8"/>
          <p:cNvGrpSpPr/>
          <p:nvPr/>
        </p:nvGrpSpPr>
        <p:grpSpPr bwMode="auto">
          <a:xfrm>
            <a:off x="2782895" y="2512321"/>
            <a:ext cx="2246400" cy="2246400"/>
            <a:chOff x="2782895" y="2512321"/>
            <a:chExt cx="2246400" cy="2246400"/>
          </a:xfrm>
        </p:grpSpPr>
        <p:pic>
          <p:nvPicPr>
            <p:cNvPr id="294" name="Google Shape;294;p8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2782895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5" name="Google Shape;295;p8" descr="Obsah obrázku snímek obrazovky, Obdélník, design, smartphone&#10;&#10;Obsah generovaný pomocí AI může být nesprávný."/>
            <p:cNvPicPr/>
            <p:nvPr/>
          </p:nvPicPr>
          <p:blipFill rotWithShape="1">
            <a:blip r:embed="rId5">
              <a:alphaModFix/>
            </a:blip>
            <a:stretch/>
          </p:blipFill>
          <p:spPr bwMode="auto">
            <a:xfrm>
              <a:off x="4696725" y="2604654"/>
              <a:ext cx="240269" cy="21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01592768" name="Google Shape;296;p8"/>
          <p:cNvGrpSpPr/>
          <p:nvPr/>
        </p:nvGrpSpPr>
        <p:grpSpPr bwMode="auto">
          <a:xfrm>
            <a:off x="393659" y="2512321"/>
            <a:ext cx="2246400" cy="2246400"/>
            <a:chOff x="393659" y="2512321"/>
            <a:chExt cx="2246400" cy="2246400"/>
          </a:xfrm>
        </p:grpSpPr>
        <p:pic>
          <p:nvPicPr>
            <p:cNvPr id="297" name="Google Shape;297;p8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393659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8" name="Google Shape;298;p8" descr="Obsah obrázku symbol, kreativita&#10;&#10;Obsah generovaný pomocí AI může být nesprávný."/>
            <p:cNvPicPr/>
            <p:nvPr/>
          </p:nvPicPr>
          <p:blipFill rotWithShape="1">
            <a:blip r:embed="rId6">
              <a:alphaModFix/>
            </a:blip>
            <a:stretch/>
          </p:blipFill>
          <p:spPr bwMode="auto">
            <a:xfrm>
              <a:off x="2322606" y="2604654"/>
              <a:ext cx="211636" cy="21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7864550" name="Google Shape;299;p8"/>
          <p:cNvSpPr txBox="1"/>
          <p:nvPr/>
        </p:nvSpPr>
        <p:spPr bwMode="auto">
          <a:xfrm>
            <a:off x="442601" y="2613121"/>
            <a:ext cx="1911350" cy="292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Co situaci zhoršuje?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12866154" name="Google Shape;300;p8"/>
          <p:cNvSpPr txBox="1"/>
          <p:nvPr/>
        </p:nvSpPr>
        <p:spPr bwMode="auto">
          <a:xfrm>
            <a:off x="2859076" y="2604650"/>
            <a:ext cx="1971600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Jak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můžeme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pomoci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?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23007083" name="Google Shape;301;p8"/>
          <p:cNvSpPr txBox="1"/>
          <p:nvPr/>
        </p:nvSpPr>
        <p:spPr bwMode="auto">
          <a:xfrm>
            <a:off x="386719" y="3075940"/>
            <a:ext cx="22464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Špatné odvodnění a eroze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Stavby na nestabilním podloží 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13520673" name="Google Shape;302;p8"/>
          <p:cNvSpPr txBox="1"/>
          <p:nvPr/>
        </p:nvSpPr>
        <p:spPr bwMode="auto">
          <a:xfrm>
            <a:off x="2775954" y="3075940"/>
            <a:ext cx="22464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Odvodňovací systémy</a:t>
            </a:r>
            <a:endParaRPr/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Stabilizace svahů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Zpevnění půdy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Vyhýbání se rizikovému terénu při výstavbě nových budov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91313856" name="Google Shape;303;p8"/>
          <p:cNvSpPr/>
          <p:nvPr/>
        </p:nvSpPr>
        <p:spPr bwMode="auto">
          <a:xfrm>
            <a:off x="296865" y="993049"/>
            <a:ext cx="4814886" cy="116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Sesuvy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svahové pohyby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nejčastěji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vyvolány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nasycením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vodou po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silných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>
                <a:latin typeface="Trebuchet MS"/>
                <a:ea typeface="Trebuchet MS"/>
                <a:cs typeface="Trebuchet MS"/>
              </a:rPr>
              <a:t>dlouhotrvajících</a:t>
            </a:r>
            <a:r>
              <a:rPr lang="en-GB">
                <a:latin typeface="Trebuchet MS"/>
                <a:ea typeface="Trebuchet MS"/>
                <a:cs typeface="Trebuchet MS"/>
              </a:rPr>
              <a:t> </a:t>
            </a:r>
            <a:r>
              <a:rPr lang="en-GB">
                <a:latin typeface="Trebuchet MS"/>
                <a:ea typeface="Trebuchet MS"/>
                <a:cs typeface="Trebuchet MS"/>
              </a:rPr>
              <a:t>deštích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V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oblastech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 strmým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terénem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>
                <a:latin typeface="Trebuchet MS"/>
                <a:ea typeface="Trebuchet MS"/>
                <a:cs typeface="Trebuchet MS"/>
              </a:rPr>
              <a:t>dále</a:t>
            </a:r>
            <a:r>
              <a:rPr lang="en-GB">
                <a:latin typeface="Trebuchet MS"/>
                <a:ea typeface="Trebuchet MS"/>
                <a:cs typeface="Trebuchet MS"/>
              </a:rPr>
              <a:t> destabilizují svahy a </a:t>
            </a:r>
            <a:r>
              <a:rPr lang="en-GB">
                <a:latin typeface="Trebuchet MS"/>
                <a:ea typeface="Trebuchet MS"/>
                <a:cs typeface="Trebuchet MS"/>
              </a:rPr>
              <a:t>zvyšují</a:t>
            </a:r>
            <a:r>
              <a:rPr lang="en-GB">
                <a:latin typeface="Trebuchet MS"/>
                <a:ea typeface="Trebuchet MS"/>
                <a:cs typeface="Trebuchet MS"/>
              </a:rPr>
              <a:t> </a:t>
            </a:r>
            <a:r>
              <a:rPr lang="en-GB">
                <a:latin typeface="Trebuchet MS"/>
                <a:ea typeface="Trebuchet MS"/>
                <a:cs typeface="Trebuchet MS"/>
              </a:rPr>
              <a:t>riziko</a:t>
            </a:r>
            <a:r>
              <a:rPr lang="en-GB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stavební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činnosti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odlesňování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špatné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odvodnění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893738848" name="Google Shape;304;p8" descr="Obsah obrázku symbol, kruh, logo, Grafika&#10;&#10;Obsah generovaný pomocí AI může být nesprávný."/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395288" y="472625"/>
            <a:ext cx="516707" cy="5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4338941" name="Google Shape;305;p8"/>
          <p:cNvSpPr txBox="1"/>
          <p:nvPr/>
        </p:nvSpPr>
        <p:spPr bwMode="auto">
          <a:xfrm>
            <a:off x="-55482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83557797" name="Google Shape;306;p8"/>
          <p:cNvSpPr txBox="1"/>
          <p:nvPr/>
        </p:nvSpPr>
        <p:spPr bwMode="auto">
          <a:xfrm>
            <a:off x="0" y="4885880"/>
            <a:ext cx="230383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8" tooltip=""/>
              </a:rPr>
              <a:t>European Commission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954093885" name="Google Shape;312;p9"/>
          <p:cNvGrpSpPr/>
          <p:nvPr/>
        </p:nvGrpSpPr>
        <p:grpSpPr bwMode="auto">
          <a:xfrm>
            <a:off x="4572000" y="246221"/>
            <a:ext cx="4572000" cy="4897279"/>
            <a:chOff x="4572000" y="246221"/>
            <a:chExt cx="4572000" cy="4897279"/>
          </a:xfrm>
        </p:grpSpPr>
        <p:pic>
          <p:nvPicPr>
            <p:cNvPr id="313" name="Google Shape;313;p9" descr="A close-up of a cracked ground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46221"/>
              <a:ext cx="4572000" cy="48972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4" name="Google Shape;314;p9"/>
            <p:cNvSpPr/>
            <p:nvPr/>
          </p:nvSpPr>
          <p:spPr bwMode="auto">
            <a:xfrm>
              <a:off x="4572001" y="246221"/>
              <a:ext cx="4324350" cy="489727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928964562" name="Google Shape;315;p9"/>
          <p:cNvSpPr txBox="1">
            <a:spLocks noGrp="1"/>
          </p:cNvSpPr>
          <p:nvPr>
            <p:ph type="title"/>
          </p:nvPr>
        </p:nvSpPr>
        <p:spPr bwMode="auto">
          <a:xfrm>
            <a:off x="1008062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GB" sz="2000"/>
              <a:t>Sucho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81046895" name="Google Shape;316;p9"/>
          <p:cNvGrpSpPr/>
          <p:nvPr/>
        </p:nvGrpSpPr>
        <p:grpSpPr bwMode="auto">
          <a:xfrm>
            <a:off x="2782895" y="2512321"/>
            <a:ext cx="2246400" cy="2246400"/>
            <a:chOff x="2782895" y="2512321"/>
            <a:chExt cx="2246400" cy="2246400"/>
          </a:xfrm>
        </p:grpSpPr>
        <p:pic>
          <p:nvPicPr>
            <p:cNvPr id="317" name="Google Shape;317;p9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2782895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8" name="Google Shape;318;p9" descr="Obsah obrázku snímek obrazovky, Obdélník, design, smartphone&#10;&#10;Obsah generovaný pomocí AI může být nesprávný."/>
            <p:cNvPicPr/>
            <p:nvPr/>
          </p:nvPicPr>
          <p:blipFill rotWithShape="1">
            <a:blip r:embed="rId5">
              <a:alphaModFix/>
            </a:blip>
            <a:stretch/>
          </p:blipFill>
          <p:spPr bwMode="auto">
            <a:xfrm>
              <a:off x="4696725" y="2604654"/>
              <a:ext cx="240269" cy="216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48086132" name="Google Shape;319;p9"/>
          <p:cNvGrpSpPr/>
          <p:nvPr/>
        </p:nvGrpSpPr>
        <p:grpSpPr bwMode="auto">
          <a:xfrm>
            <a:off x="393659" y="2512321"/>
            <a:ext cx="2246400" cy="2246400"/>
            <a:chOff x="393659" y="2512321"/>
            <a:chExt cx="2246400" cy="2246400"/>
          </a:xfrm>
        </p:grpSpPr>
        <p:pic>
          <p:nvPicPr>
            <p:cNvPr id="320" name="Google Shape;320;p9" descr="Obsah obrázku snímek obrazovky, Obdélník, černá, design&#10;&#10;Obsah generovaný pomocí AI může být nesprávný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393659" y="2512321"/>
              <a:ext cx="2246400" cy="224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1" name="Google Shape;321;p9" descr="Obsah obrázku symbol, kreativita&#10;&#10;Obsah generovaný pomocí AI může být nesprávný."/>
            <p:cNvPicPr/>
            <p:nvPr/>
          </p:nvPicPr>
          <p:blipFill rotWithShape="1">
            <a:blip r:embed="rId6">
              <a:alphaModFix/>
            </a:blip>
            <a:stretch/>
          </p:blipFill>
          <p:spPr bwMode="auto">
            <a:xfrm>
              <a:off x="2322606" y="2604654"/>
              <a:ext cx="211636" cy="21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2459133" name="Google Shape;322;p9"/>
          <p:cNvSpPr txBox="1"/>
          <p:nvPr/>
        </p:nvSpPr>
        <p:spPr bwMode="auto">
          <a:xfrm>
            <a:off x="442601" y="2613121"/>
            <a:ext cx="1911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Co situaci zhoršuje</a:t>
            </a:r>
            <a:r>
              <a:rPr lang="en-GB" sz="1300">
                <a:latin typeface="Trebuchet MS"/>
                <a:ea typeface="Trebuchet MS"/>
                <a:cs typeface="Trebuchet MS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90427841" name="Google Shape;323;p9"/>
          <p:cNvSpPr txBox="1"/>
          <p:nvPr/>
        </p:nvSpPr>
        <p:spPr bwMode="auto">
          <a:xfrm>
            <a:off x="2859076" y="2604650"/>
            <a:ext cx="1951200" cy="29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Jak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můžeme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pomoci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?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79115362" name="Google Shape;324;p9"/>
          <p:cNvSpPr txBox="1"/>
          <p:nvPr/>
        </p:nvSpPr>
        <p:spPr bwMode="auto">
          <a:xfrm>
            <a:off x="386719" y="3075940"/>
            <a:ext cx="2246400" cy="1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indent="-177800">
              <a:buSzPts val="1300"/>
              <a:buFont typeface="Courier New"/>
              <a:buChar char="o"/>
              <a:defRPr/>
            </a:pPr>
            <a:r>
              <a:rPr lang="en-GB" sz="1300">
                <a:latin typeface="Trebuchet MS"/>
                <a:ea typeface="Trebuchet MS"/>
                <a:cs typeface="Trebuchet MS"/>
              </a:rPr>
              <a:t>Delší</a:t>
            </a:r>
            <a:r>
              <a:rPr lang="en-GB" sz="1300">
                <a:latin typeface="Trebuchet MS"/>
                <a:ea typeface="Trebuchet MS"/>
                <a:cs typeface="Trebuchet MS"/>
              </a:rPr>
              <a:t> </a:t>
            </a:r>
            <a:r>
              <a:rPr lang="en-GB" sz="1300">
                <a:latin typeface="Trebuchet MS"/>
                <a:ea typeface="Trebuchet MS"/>
                <a:cs typeface="Trebuchet MS"/>
              </a:rPr>
              <a:t>období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bez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srážek</a:t>
            </a:r>
            <a:endParaRPr lang="cs-CZ"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Vysok</a:t>
            </a:r>
            <a:r>
              <a:rPr lang="cs-CZ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á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míry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odpařování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Smršťování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ovlivňující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základy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65809418" name="Google Shape;325;p9"/>
          <p:cNvSpPr txBox="1"/>
          <p:nvPr/>
        </p:nvSpPr>
        <p:spPr bwMode="auto">
          <a:xfrm>
            <a:off x="2775954" y="3075940"/>
            <a:ext cx="22464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Sběr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akumulace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dešťové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Such</a:t>
            </a:r>
            <a:r>
              <a:rPr lang="cs-CZ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omilné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rostliny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zelené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střechy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Efektivní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využívání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uvnitř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budov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defRPr/>
            </a:pPr>
            <a:endParaRPr sz="13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440452732" name="Google Shape;326;p9"/>
          <p:cNvSpPr/>
          <p:nvPr/>
        </p:nvSpPr>
        <p:spPr bwMode="auto">
          <a:xfrm>
            <a:off x="296865" y="993049"/>
            <a:ext cx="4814886" cy="116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Sucha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nastávají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když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srážek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zůstává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po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delší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dobu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podprůměrná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Ve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střední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Evropě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zimní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sucha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snižují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dostupnost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jaro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léto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vyšší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míra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odpařování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důsledku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horka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problém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ještě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zhoršuje</a:t>
            </a:r>
            <a:r>
              <a:rPr lang="en-GB">
                <a:latin typeface="Trebuchet MS"/>
                <a:ea typeface="Trebuchet MS"/>
                <a:cs typeface="Trebuchet MS"/>
              </a:rPr>
              <a:t>. </a:t>
            </a:r>
            <a:r>
              <a:rPr lang="en-GB">
                <a:latin typeface="Trebuchet MS"/>
                <a:ea typeface="Trebuchet MS"/>
                <a:cs typeface="Trebuchet MS"/>
              </a:rPr>
              <a:t>Tím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dochází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zatížení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vodních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zásob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zelených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ploch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cs-CZ"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36348199" name="Google Shape;327;p9"/>
          <p:cNvSpPr txBox="1"/>
          <p:nvPr/>
        </p:nvSpPr>
        <p:spPr bwMode="auto">
          <a:xfrm>
            <a:off x="7181218" y="4885880"/>
            <a:ext cx="195117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rPr>
              <a:t>Source: </a:t>
            </a:r>
            <a:r>
              <a:rPr lang="en-GB" sz="10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hlinkClick r:id="rId7" tooltip=""/>
              </a:rPr>
              <a:t>European Commission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599339224" name="Google Shape;328;p9" descr="Obsah obrázku kruh, symbol, Grafika, černobílá&#10;&#10;Obsah generovaný pomocí AI může být nesprávný."/>
          <p:cNvPicPr/>
          <p:nvPr/>
        </p:nvPicPr>
        <p:blipFill rotWithShape="1">
          <a:blip r:embed="rId8">
            <a:alphaModFix/>
          </a:blip>
          <a:stretch/>
        </p:blipFill>
        <p:spPr bwMode="auto">
          <a:xfrm>
            <a:off x="395288" y="469127"/>
            <a:ext cx="516707" cy="5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8601510" name="Google Shape;329;p9"/>
          <p:cNvSpPr txBox="1"/>
          <p:nvPr/>
        </p:nvSpPr>
        <p:spPr bwMode="auto">
          <a:xfrm>
            <a:off x="-55482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pro zastavěné prostřed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í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54517219" name="Google Shape;330;p9"/>
          <p:cNvSpPr txBox="1"/>
          <p:nvPr/>
        </p:nvSpPr>
        <p:spPr bwMode="auto">
          <a:xfrm>
            <a:off x="0" y="4885880"/>
            <a:ext cx="2303836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7" tooltip=""/>
              </a:rPr>
              <a:t>European Commission</a:t>
            </a:r>
            <a:r>
              <a:rPr lang="en-GB" sz="10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0030119" name="Google Shape;336;p10"/>
          <p:cNvSpPr txBox="1">
            <a:spLocks noGrp="1"/>
          </p:cNvSpPr>
          <p:nvPr>
            <p:ph type="body" idx="1"/>
          </p:nvPr>
        </p:nvSpPr>
        <p:spPr bwMode="auto">
          <a:xfrm>
            <a:off x="296865" y="1136518"/>
            <a:ext cx="5961000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SECAP je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strategický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plánovací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dokument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který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přijímají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obce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rámci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iniciativy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Pakt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starostů</a:t>
            </a:r>
            <a:r>
              <a:rPr lang="cs-CZ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primátorů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</a:t>
            </a:r>
            <a:r>
              <a:rPr lang="cs-CZ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etiku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Integruje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zaměřená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jak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mitigaci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snižování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),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adaptaci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přípravu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dopady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).</a:t>
            </a:r>
            <a:endParaRPr sz="18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Souvisí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EU v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oblasti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energetiky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Zvyšuje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odolnost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vůči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katastrofám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související</a:t>
            </a:r>
            <a:r>
              <a:rPr lang="cs-CZ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ch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změnou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Zlepšuje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kvalitu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života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energetickou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bezpečnost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Otevírá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možnost</a:t>
            </a:r>
            <a:r>
              <a:rPr lang="cs-CZ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financování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podpory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EU.</a:t>
            </a:r>
            <a:endParaRPr/>
          </a:p>
        </p:txBody>
      </p:sp>
      <p:sp>
        <p:nvSpPr>
          <p:cNvPr id="1283540302" name="Google Shape;337;p10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cs-CZ"/>
              <a:t>Akční p</a:t>
            </a:r>
            <a:r>
              <a:rPr lang="en-GB"/>
              <a:t>lán</a:t>
            </a:r>
            <a:r>
              <a:rPr lang="cs-CZ"/>
              <a:t> pro</a:t>
            </a:r>
            <a:r>
              <a:rPr lang="en-GB"/>
              <a:t> </a:t>
            </a:r>
            <a:r>
              <a:rPr lang="en-GB"/>
              <a:t>udržiteln</a:t>
            </a:r>
            <a:r>
              <a:rPr lang="cs-CZ"/>
              <a:t>ou</a:t>
            </a:r>
            <a:r>
              <a:rPr lang="en-GB"/>
              <a:t> </a:t>
            </a:r>
            <a:r>
              <a:rPr lang="en-GB"/>
              <a:t>energi</a:t>
            </a:r>
            <a:r>
              <a:rPr lang="cs-CZ"/>
              <a:t>i</a:t>
            </a:r>
            <a:r>
              <a:rPr lang="en-GB"/>
              <a:t> a </a:t>
            </a:r>
            <a:r>
              <a:rPr lang="en-GB"/>
              <a:t>klima</a:t>
            </a:r>
            <a:r>
              <a:rPr lang="en-GB"/>
              <a:t> (SECAP)</a:t>
            </a:r>
            <a:endParaRPr/>
          </a:p>
        </p:txBody>
      </p:sp>
      <p:sp>
        <p:nvSpPr>
          <p:cNvPr id="1227534260" name="Google Shape;338;p10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2018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79742069" name="Google Shape;339;p10"/>
          <p:cNvSpPr txBox="1"/>
          <p:nvPr/>
        </p:nvSpPr>
        <p:spPr bwMode="auto">
          <a:xfrm>
            <a:off x="-55482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pro zastavěné prostředí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268257940" name="Google Shape;340;p10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6505803" y="1274607"/>
            <a:ext cx="2190373" cy="316047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0433072" name="Google Shape;346;p11"/>
          <p:cNvSpPr txBox="1">
            <a:spLocks noGrp="1"/>
          </p:cNvSpPr>
          <p:nvPr>
            <p:ph type="body" idx="1"/>
          </p:nvPr>
        </p:nvSpPr>
        <p:spPr bwMode="auto">
          <a:xfrm>
            <a:off x="296865" y="1144226"/>
            <a:ext cx="8562900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cs-CZ" sz="1400" b="1"/>
              <a:t>Základní inventura emisí </a:t>
            </a:r>
            <a:r>
              <a:rPr lang="en-GB" sz="1400" b="1"/>
              <a:t>(BEI):</a:t>
            </a:r>
            <a:endParaRPr sz="1400"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cs-CZ" sz="1400"/>
              <a:t>inventura</a:t>
            </a:r>
            <a:r>
              <a:rPr lang="en-GB" sz="1400"/>
              <a:t> </a:t>
            </a:r>
            <a:r>
              <a:rPr lang="en-GB" sz="1400"/>
              <a:t>emisí</a:t>
            </a:r>
            <a:r>
              <a:rPr lang="en-GB" sz="1400"/>
              <a:t> CO₂ a </a:t>
            </a:r>
            <a:r>
              <a:rPr lang="en-GB" sz="1400"/>
              <a:t>skleníkových</a:t>
            </a:r>
            <a:r>
              <a:rPr lang="en-GB" sz="1400"/>
              <a:t> </a:t>
            </a:r>
            <a:r>
              <a:rPr lang="en-GB" sz="1400"/>
              <a:t>plynů</a:t>
            </a:r>
            <a:r>
              <a:rPr lang="en-GB" sz="1400"/>
              <a:t> </a:t>
            </a:r>
            <a:r>
              <a:rPr lang="en-GB" sz="1400"/>
              <a:t>na</a:t>
            </a:r>
            <a:r>
              <a:rPr lang="en-GB" sz="1400"/>
              <a:t> </a:t>
            </a:r>
            <a:r>
              <a:rPr lang="en-GB" sz="1400"/>
              <a:t>úrovni</a:t>
            </a:r>
            <a:r>
              <a:rPr lang="en-GB" sz="1400"/>
              <a:t> </a:t>
            </a:r>
            <a:r>
              <a:rPr lang="en-GB" sz="1400"/>
              <a:t>obce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endParaRPr lang="en-GB" sz="14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cs-CZ" sz="1400" b="1"/>
              <a:t>Posouzení</a:t>
            </a:r>
            <a:r>
              <a:rPr lang="en-GB" sz="1400" b="1"/>
              <a:t> </a:t>
            </a:r>
            <a:r>
              <a:rPr lang="en-GB" sz="1400" b="1"/>
              <a:t>rizik</a:t>
            </a:r>
            <a:r>
              <a:rPr lang="en-GB" sz="1400" b="1"/>
              <a:t> a </a:t>
            </a:r>
            <a:r>
              <a:rPr lang="en-GB" sz="1400" b="1"/>
              <a:t>zranitelnosti</a:t>
            </a:r>
            <a:r>
              <a:rPr lang="en-GB" sz="1400" b="1"/>
              <a:t> (RVA):</a:t>
            </a:r>
            <a:endParaRPr sz="1400"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/>
              <a:t>Identifikace</a:t>
            </a:r>
            <a:r>
              <a:rPr lang="en-GB" sz="1400"/>
              <a:t> </a:t>
            </a:r>
            <a:r>
              <a:rPr lang="en-GB" sz="1400"/>
              <a:t>místních</a:t>
            </a:r>
            <a:r>
              <a:rPr lang="en-GB" sz="1400"/>
              <a:t> </a:t>
            </a:r>
            <a:r>
              <a:rPr lang="en-GB" sz="1400"/>
              <a:t>klimatických</a:t>
            </a:r>
            <a:r>
              <a:rPr lang="en-GB" sz="1400"/>
              <a:t> </a:t>
            </a:r>
            <a:r>
              <a:rPr lang="en-GB" sz="1400"/>
              <a:t>rizik</a:t>
            </a:r>
            <a:r>
              <a:rPr lang="en-GB" sz="1400"/>
              <a:t> (</a:t>
            </a:r>
            <a:r>
              <a:rPr lang="en-GB" sz="1400"/>
              <a:t>např</a:t>
            </a:r>
            <a:r>
              <a:rPr lang="en-GB" sz="1400"/>
              <a:t>. </a:t>
            </a:r>
            <a:r>
              <a:rPr lang="en-GB" sz="1400"/>
              <a:t>vlny</a:t>
            </a:r>
            <a:r>
              <a:rPr lang="en-GB" sz="1400"/>
              <a:t> </a:t>
            </a:r>
            <a:r>
              <a:rPr lang="en-GB" sz="1400"/>
              <a:t>veder</a:t>
            </a:r>
            <a:r>
              <a:rPr lang="en-GB" sz="1400"/>
              <a:t>, </a:t>
            </a:r>
            <a:r>
              <a:rPr lang="en-GB" sz="1400"/>
              <a:t>povodně</a:t>
            </a:r>
            <a:r>
              <a:rPr lang="en-GB" sz="1400"/>
              <a:t>) a </a:t>
            </a:r>
            <a:r>
              <a:rPr lang="en-GB" sz="1400"/>
              <a:t>zranitelných</a:t>
            </a:r>
            <a:r>
              <a:rPr lang="en-GB" sz="1400"/>
              <a:t> </a:t>
            </a:r>
            <a:r>
              <a:rPr lang="cs-CZ" sz="1400"/>
              <a:t>míst</a:t>
            </a:r>
            <a:r>
              <a:rPr lang="en-GB" sz="1400"/>
              <a:t> </a:t>
            </a:r>
            <a:r>
              <a:rPr lang="en-GB" sz="1400"/>
              <a:t>či</a:t>
            </a:r>
            <a:r>
              <a:rPr lang="en-GB" sz="1400"/>
              <a:t> </a:t>
            </a:r>
            <a:r>
              <a:rPr lang="en-GB" sz="1400"/>
              <a:t>skupin</a:t>
            </a:r>
            <a:r>
              <a:rPr lang="en-GB" sz="1400"/>
              <a:t> </a:t>
            </a:r>
            <a:r>
              <a:rPr lang="en-GB" sz="1400"/>
              <a:t>obyvatel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 b="1"/>
              <a:t>Cíle</a:t>
            </a:r>
            <a:r>
              <a:rPr lang="en-GB" sz="1400" b="1"/>
              <a:t> a </a:t>
            </a:r>
            <a:r>
              <a:rPr lang="en-GB" sz="1400" b="1"/>
              <a:t>opatření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400"/>
              <a:t>Minimálně</a:t>
            </a:r>
            <a:r>
              <a:rPr lang="en-GB" sz="1400">
                <a:latin typeface="Trebuchet MS"/>
                <a:ea typeface="Trebuchet MS"/>
                <a:cs typeface="Trebuchet MS"/>
              </a:rPr>
              <a:t> 40% </a:t>
            </a:r>
            <a:r>
              <a:rPr lang="en-GB" sz="1400">
                <a:latin typeface="Trebuchet MS"/>
                <a:ea typeface="Trebuchet MS"/>
                <a:cs typeface="Trebuchet MS"/>
              </a:rPr>
              <a:t>snížení</a:t>
            </a:r>
            <a:r>
              <a:rPr lang="en-GB" sz="1400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>
                <a:latin typeface="Trebuchet MS"/>
                <a:ea typeface="Trebuchet MS"/>
                <a:cs typeface="Trebuchet MS"/>
              </a:rPr>
              <a:t>emisí</a:t>
            </a:r>
            <a:r>
              <a:rPr lang="en-GB" sz="1400">
                <a:latin typeface="Trebuchet MS"/>
                <a:ea typeface="Trebuchet MS"/>
                <a:cs typeface="Trebuchet MS"/>
              </a:rPr>
              <a:t> CO₂ do </a:t>
            </a:r>
            <a:r>
              <a:rPr lang="en-GB" sz="1400">
                <a:latin typeface="Trebuchet MS"/>
                <a:ea typeface="Trebuchet MS"/>
                <a:cs typeface="Trebuchet MS"/>
              </a:rPr>
              <a:t>roku</a:t>
            </a:r>
            <a:r>
              <a:rPr lang="en-GB" sz="1400">
                <a:latin typeface="Trebuchet MS"/>
                <a:ea typeface="Trebuchet MS"/>
                <a:cs typeface="Trebuchet MS"/>
              </a:rPr>
              <a:t> 2030, </a:t>
            </a:r>
            <a:r>
              <a:rPr lang="en-GB" sz="1400">
                <a:latin typeface="Trebuchet MS"/>
                <a:ea typeface="Trebuchet MS"/>
                <a:cs typeface="Trebuchet MS"/>
              </a:rPr>
              <a:t>zvýšení</a:t>
            </a:r>
            <a:r>
              <a:rPr lang="en-GB" sz="1400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>
                <a:latin typeface="Trebuchet MS"/>
                <a:ea typeface="Trebuchet MS"/>
                <a:cs typeface="Trebuchet MS"/>
              </a:rPr>
              <a:t>energetické</a:t>
            </a:r>
            <a:r>
              <a:rPr lang="en-GB" sz="1400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>
                <a:latin typeface="Trebuchet MS"/>
                <a:ea typeface="Trebuchet MS"/>
                <a:cs typeface="Trebuchet MS"/>
              </a:rPr>
              <a:t>účinnosti</a:t>
            </a:r>
            <a:r>
              <a:rPr lang="en-GB" sz="14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>
                <a:latin typeface="Trebuchet MS"/>
                <a:ea typeface="Trebuchet MS"/>
                <a:cs typeface="Trebuchet MS"/>
              </a:rPr>
              <a:t>využívání</a:t>
            </a:r>
            <a:r>
              <a:rPr lang="en-GB" sz="1400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>
                <a:latin typeface="Trebuchet MS"/>
                <a:ea typeface="Trebuchet MS"/>
                <a:cs typeface="Trebuchet MS"/>
              </a:rPr>
              <a:t>obnovitelných</a:t>
            </a:r>
            <a:r>
              <a:rPr lang="en-GB" sz="1400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>
                <a:latin typeface="Trebuchet MS"/>
                <a:ea typeface="Trebuchet MS"/>
                <a:cs typeface="Trebuchet MS"/>
              </a:rPr>
              <a:t>zdrojů</a:t>
            </a:r>
            <a:r>
              <a:rPr lang="en-GB" sz="1400">
                <a:latin typeface="Trebuchet MS"/>
                <a:ea typeface="Trebuchet MS"/>
                <a:cs typeface="Trebuchet MS"/>
              </a:rPr>
              <a:t> </a:t>
            </a:r>
            <a:r>
              <a:rPr lang="en-GB" sz="1400">
                <a:latin typeface="Trebuchet MS"/>
                <a:ea typeface="Trebuchet MS"/>
                <a:cs typeface="Trebuchet MS"/>
              </a:rPr>
              <a:t>energie</a:t>
            </a:r>
            <a:endParaRPr lang="en-GB" sz="14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pPr>
            <a:r>
              <a:rPr lang="en-GB" sz="1400"/>
              <a:t>Konkrétní</a:t>
            </a:r>
            <a:r>
              <a:rPr lang="en-GB" sz="1400"/>
              <a:t> </a:t>
            </a:r>
            <a:r>
              <a:rPr lang="en-GB" sz="1400"/>
              <a:t>adaptační</a:t>
            </a:r>
            <a:r>
              <a:rPr lang="en-GB" sz="1400"/>
              <a:t> </a:t>
            </a:r>
            <a:r>
              <a:rPr lang="en-GB" sz="1400"/>
              <a:t>opatření</a:t>
            </a:r>
            <a:r>
              <a:rPr lang="en-GB" sz="1400"/>
              <a:t> pro </a:t>
            </a:r>
            <a:r>
              <a:rPr lang="en-GB" sz="1400"/>
              <a:t>posílení</a:t>
            </a:r>
            <a:r>
              <a:rPr lang="en-GB" sz="1400"/>
              <a:t> </a:t>
            </a:r>
            <a:r>
              <a:rPr lang="en-GB" sz="1400"/>
              <a:t>místní</a:t>
            </a:r>
            <a:r>
              <a:rPr lang="en-GB" sz="1400"/>
              <a:t> </a:t>
            </a:r>
            <a:r>
              <a:rPr lang="en-GB" sz="1400"/>
              <a:t>odolnosti</a:t>
            </a:r>
            <a:r>
              <a:rPr lang="en-GB" sz="1400"/>
              <a:t> </a:t>
            </a:r>
            <a:r>
              <a:rPr lang="en-GB" sz="1400"/>
              <a:t>vůči</a:t>
            </a:r>
            <a:r>
              <a:rPr lang="en-GB" sz="1400"/>
              <a:t> </a:t>
            </a:r>
            <a:r>
              <a:rPr lang="en-GB" sz="1400"/>
              <a:t>klimatu</a:t>
            </a:r>
            <a:endParaRPr lang="en-GB" sz="14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 b="1"/>
              <a:t>Zapojení</a:t>
            </a:r>
            <a:r>
              <a:rPr lang="en-GB" sz="1400" b="1"/>
              <a:t> </a:t>
            </a:r>
            <a:r>
              <a:rPr lang="en-GB" sz="1400" b="1"/>
              <a:t>stakeholderů</a:t>
            </a:r>
            <a:r>
              <a:rPr lang="en-GB" sz="1400" b="1"/>
              <a:t>:</a:t>
            </a:r>
            <a:endParaRPr sz="1400"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/>
              <a:t>Aktivní</a:t>
            </a:r>
            <a:r>
              <a:rPr lang="en-GB" sz="1400"/>
              <a:t> </a:t>
            </a:r>
            <a:r>
              <a:rPr lang="en-GB" sz="1400"/>
              <a:t>účast</a:t>
            </a:r>
            <a:r>
              <a:rPr lang="en-GB" sz="1400"/>
              <a:t> </a:t>
            </a:r>
            <a:r>
              <a:rPr lang="en-GB" sz="1400"/>
              <a:t>místních</a:t>
            </a:r>
            <a:r>
              <a:rPr lang="en-GB" sz="1400"/>
              <a:t> </a:t>
            </a:r>
            <a:r>
              <a:rPr lang="en-GB" sz="1400"/>
              <a:t>obyvatel</a:t>
            </a:r>
            <a:r>
              <a:rPr lang="en-GB" sz="1400"/>
              <a:t>, </a:t>
            </a:r>
            <a:r>
              <a:rPr lang="en-GB" sz="1400"/>
              <a:t>podniků</a:t>
            </a:r>
            <a:r>
              <a:rPr lang="en-GB" sz="1400"/>
              <a:t> a </a:t>
            </a:r>
            <a:r>
              <a:rPr lang="en-GB" sz="1400"/>
              <a:t>institucí</a:t>
            </a:r>
            <a:r>
              <a:rPr lang="en-GB" sz="1400"/>
              <a:t> </a:t>
            </a:r>
            <a:r>
              <a:rPr lang="en-GB" sz="1400"/>
              <a:t>při</a:t>
            </a:r>
            <a:r>
              <a:rPr lang="en-GB" sz="1400"/>
              <a:t> </a:t>
            </a:r>
            <a:r>
              <a:rPr lang="en-GB" sz="1400"/>
              <a:t>plánování</a:t>
            </a:r>
            <a:r>
              <a:rPr lang="en-GB" sz="1400"/>
              <a:t> a </a:t>
            </a:r>
            <a:r>
              <a:rPr lang="en-GB" sz="1400"/>
              <a:t>realizaci</a:t>
            </a:r>
            <a:r>
              <a:rPr lang="en-GB" sz="1400"/>
              <a:t> </a:t>
            </a:r>
            <a:r>
              <a:rPr lang="en-GB" sz="1400"/>
              <a:t>opatření</a:t>
            </a:r>
            <a:endParaRPr lang="en-GB" sz="14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 b="1"/>
              <a:t>Monitorování</a:t>
            </a:r>
            <a:r>
              <a:rPr lang="en-GB" sz="1400" b="1"/>
              <a:t> a </a:t>
            </a:r>
            <a:r>
              <a:rPr lang="en-GB" sz="1400" b="1"/>
              <a:t>aktualizace</a:t>
            </a:r>
            <a:r>
              <a:rPr lang="en-GB" sz="1400" b="1"/>
              <a:t>:</a:t>
            </a:r>
            <a:endParaRPr sz="1400"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/>
              <a:t>Pravidelné</a:t>
            </a:r>
            <a:r>
              <a:rPr lang="en-GB" sz="1400"/>
              <a:t> </a:t>
            </a:r>
            <a:r>
              <a:rPr lang="en-GB" sz="1400"/>
              <a:t>zprávy</a:t>
            </a:r>
            <a:r>
              <a:rPr lang="en-GB" sz="1400"/>
              <a:t> a </a:t>
            </a:r>
            <a:r>
              <a:rPr lang="en-GB" sz="1400"/>
              <a:t>revize</a:t>
            </a:r>
            <a:r>
              <a:rPr lang="en-GB" sz="1400"/>
              <a:t> </a:t>
            </a:r>
            <a:r>
              <a:rPr lang="en-GB" sz="1400"/>
              <a:t>plánu</a:t>
            </a:r>
            <a:r>
              <a:rPr lang="en-GB" sz="1400"/>
              <a:t> (</a:t>
            </a:r>
            <a:r>
              <a:rPr lang="en-GB" sz="1400"/>
              <a:t>obvykle</a:t>
            </a:r>
            <a:r>
              <a:rPr lang="en-GB" sz="1400"/>
              <a:t> </a:t>
            </a:r>
            <a:r>
              <a:rPr lang="en-GB" sz="1400"/>
              <a:t>každé</a:t>
            </a:r>
            <a:r>
              <a:rPr lang="en-GB" sz="1400"/>
              <a:t> 2 </a:t>
            </a:r>
            <a:r>
              <a:rPr lang="en-GB" sz="1400"/>
              <a:t>roky</a:t>
            </a:r>
            <a:r>
              <a:rPr lang="en-GB" sz="1400"/>
              <a:t>)</a:t>
            </a:r>
            <a:endParaRPr sz="14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endParaRPr sz="1400"/>
          </a:p>
        </p:txBody>
      </p:sp>
      <p:sp>
        <p:nvSpPr>
          <p:cNvPr id="677440444" name="Google Shape;347;p11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>
              <a:buSzPct val="111111"/>
              <a:defRPr/>
            </a:pPr>
            <a:r>
              <a:rPr lang="cs-CZ"/>
              <a:t>Akční p</a:t>
            </a:r>
            <a:r>
              <a:rPr lang="en-GB"/>
              <a:t>lán</a:t>
            </a:r>
            <a:r>
              <a:rPr lang="cs-CZ"/>
              <a:t> pro</a:t>
            </a:r>
            <a:r>
              <a:rPr lang="en-GB"/>
              <a:t> </a:t>
            </a:r>
            <a:r>
              <a:rPr lang="en-GB"/>
              <a:t>udržiteln</a:t>
            </a:r>
            <a:r>
              <a:rPr lang="cs-CZ"/>
              <a:t>ou</a:t>
            </a:r>
            <a:r>
              <a:rPr lang="en-GB"/>
              <a:t> </a:t>
            </a:r>
            <a:r>
              <a:rPr lang="en-GB"/>
              <a:t>energi</a:t>
            </a:r>
            <a:r>
              <a:rPr lang="cs-CZ"/>
              <a:t>i</a:t>
            </a:r>
            <a:r>
              <a:rPr lang="en-GB"/>
              <a:t> a </a:t>
            </a:r>
            <a:r>
              <a:rPr lang="en-GB"/>
              <a:t>klima</a:t>
            </a:r>
            <a:r>
              <a:rPr lang="en-GB"/>
              <a:t> (SECAP)</a:t>
            </a:r>
            <a:endParaRPr/>
          </a:p>
        </p:txBody>
      </p:sp>
      <p:sp>
        <p:nvSpPr>
          <p:cNvPr id="1502682388" name="Google Shape;348;p11"/>
          <p:cNvSpPr txBox="1"/>
          <p:nvPr/>
        </p:nvSpPr>
        <p:spPr bwMode="auto">
          <a:xfrm>
            <a:off x="-55482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pro zastavěné prostředí</a:t>
            </a:r>
            <a:endParaRPr lang="cs-CZ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27580048" name="Google Shape;349;p11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2018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7664255" name="Google Shape;355;p12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Přístupy k hodnocení odolnosti budov</a:t>
            </a:r>
            <a:endParaRPr/>
          </a:p>
        </p:txBody>
      </p:sp>
      <p:sp>
        <p:nvSpPr>
          <p:cNvPr id="499630669" name="Google Shape;356;p12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Role hodnotících nástrojů při identifikaci klimatických rizi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8024709" name="Google Shape;357;p12"/>
          <p:cNvSpPr txBox="1">
            <a:spLocks noGrp="1"/>
          </p:cNvSpPr>
          <p:nvPr>
            <p:ph type="body" idx="1"/>
          </p:nvPr>
        </p:nvSpPr>
        <p:spPr bwMode="auto">
          <a:xfrm>
            <a:off x="102900" y="1507868"/>
            <a:ext cx="8626200" cy="3554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/>
              <a:t>Vývojář</a:t>
            </a:r>
            <a:r>
              <a:rPr lang="en-GB" sz="1500" b="1"/>
              <a:t>:</a:t>
            </a:r>
            <a:r>
              <a:rPr lang="en-GB" sz="1500"/>
              <a:t> Centre Scientifique et Technique du </a:t>
            </a:r>
            <a:r>
              <a:rPr lang="en-GB" sz="1500"/>
              <a:t>Bâtiment</a:t>
            </a:r>
            <a:r>
              <a:rPr lang="en-GB" sz="1500"/>
              <a:t> (CSTB)</a:t>
            </a:r>
            <a:endParaRPr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500"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/>
              <a:t>Zaměření</a:t>
            </a:r>
            <a:r>
              <a:rPr lang="en-GB" sz="1500" b="1"/>
              <a:t>: </a:t>
            </a:r>
            <a:r>
              <a:rPr lang="en-GB" sz="1500"/>
              <a:t>Hodnocení</a:t>
            </a:r>
            <a:r>
              <a:rPr lang="en-GB" sz="1500"/>
              <a:t> </a:t>
            </a:r>
            <a:r>
              <a:rPr lang="en-GB" sz="1500"/>
              <a:t>zranitelnosti</a:t>
            </a:r>
            <a:r>
              <a:rPr lang="en-GB" sz="1500"/>
              <a:t> </a:t>
            </a:r>
            <a:r>
              <a:rPr lang="en-GB" sz="1500"/>
              <a:t>budov</a:t>
            </a:r>
            <a:r>
              <a:rPr lang="en-GB" sz="1500"/>
              <a:t> a </a:t>
            </a:r>
            <a:r>
              <a:rPr lang="en-GB" sz="1500"/>
              <a:t>potenciálu</a:t>
            </a:r>
            <a:r>
              <a:rPr lang="en-GB" sz="1500"/>
              <a:t> pro </a:t>
            </a:r>
            <a:r>
              <a:rPr lang="en-GB" sz="1500"/>
              <a:t>adaptaci</a:t>
            </a:r>
            <a:r>
              <a:rPr lang="en-GB" sz="1500"/>
              <a:t> </a:t>
            </a:r>
            <a:r>
              <a:rPr lang="en-GB" sz="1500"/>
              <a:t>na</a:t>
            </a:r>
            <a:r>
              <a:rPr lang="en-GB" sz="1500"/>
              <a:t> </a:t>
            </a:r>
            <a:r>
              <a:rPr lang="en-GB" sz="1500"/>
              <a:t>klimatické</a:t>
            </a:r>
            <a:r>
              <a:rPr lang="en-GB" sz="1500"/>
              <a:t> </a:t>
            </a:r>
            <a:r>
              <a:rPr lang="en-GB" sz="1500"/>
              <a:t>změny</a:t>
            </a:r>
            <a:endParaRPr lang="en-GB" sz="15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/>
              <a:t>Zaměření</a:t>
            </a:r>
            <a:r>
              <a:rPr lang="en-GB" sz="1500" b="1"/>
              <a:t>: </a:t>
            </a:r>
            <a:r>
              <a:rPr lang="en-GB" sz="1500"/>
              <a:t>Hodnocení</a:t>
            </a:r>
            <a:r>
              <a:rPr lang="en-GB" sz="1500"/>
              <a:t> </a:t>
            </a:r>
            <a:r>
              <a:rPr lang="en-GB" sz="1500"/>
              <a:t>zranitelnosti</a:t>
            </a:r>
            <a:r>
              <a:rPr lang="en-GB" sz="1500"/>
              <a:t> </a:t>
            </a:r>
            <a:r>
              <a:rPr lang="en-GB" sz="1500"/>
              <a:t>budov</a:t>
            </a:r>
            <a:r>
              <a:rPr lang="en-GB" sz="1500"/>
              <a:t> a </a:t>
            </a:r>
            <a:r>
              <a:rPr lang="en-GB" sz="1500"/>
              <a:t>potenciálu</a:t>
            </a:r>
            <a:r>
              <a:rPr lang="en-GB" sz="1500"/>
              <a:t> pro </a:t>
            </a:r>
            <a:r>
              <a:rPr lang="en-GB" sz="1500"/>
              <a:t>adaptaci</a:t>
            </a:r>
            <a:r>
              <a:rPr lang="en-GB" sz="1500"/>
              <a:t> </a:t>
            </a:r>
            <a:r>
              <a:rPr lang="en-GB" sz="1500"/>
              <a:t>na</a:t>
            </a:r>
            <a:r>
              <a:rPr lang="en-GB" sz="1500"/>
              <a:t> </a:t>
            </a:r>
            <a:r>
              <a:rPr lang="en-GB" sz="1500"/>
              <a:t>klimatické</a:t>
            </a:r>
            <a:r>
              <a:rPr lang="en-GB" sz="1500"/>
              <a:t> </a:t>
            </a:r>
            <a:r>
              <a:rPr lang="en-GB" sz="1500"/>
              <a:t>změny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5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/>
              <a:t>Metodologie</a:t>
            </a:r>
            <a:r>
              <a:rPr lang="en-GB" sz="1500" b="1"/>
              <a:t>:</a:t>
            </a:r>
            <a:endParaRPr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Hodnotí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expozici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vůči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7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klimatickým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rizikům</a:t>
            </a:r>
            <a:endParaRPr lang="en-GB"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Posuzuje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citlivost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prvků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budovy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(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např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.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střecha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,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izolace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, HVAC</a:t>
            </a:r>
            <a:r>
              <a:rPr lang="en-GB" sz="1500"/>
              <a:t>)</a:t>
            </a:r>
            <a:endParaRPr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/>
              <a:t>Vyhodnocuje</a:t>
            </a:r>
            <a:r>
              <a:rPr lang="en-GB" sz="1500"/>
              <a:t> </a:t>
            </a:r>
            <a:r>
              <a:rPr lang="en-GB" sz="1500"/>
              <a:t>adaptační</a:t>
            </a:r>
            <a:r>
              <a:rPr lang="en-GB" sz="1500"/>
              <a:t> </a:t>
            </a:r>
            <a:r>
              <a:rPr lang="en-GB" sz="1500"/>
              <a:t>kapacitu</a:t>
            </a:r>
            <a:r>
              <a:rPr lang="en-GB" sz="1500"/>
              <a:t> (</a:t>
            </a:r>
            <a:r>
              <a:rPr lang="en-GB" sz="1500"/>
              <a:t>např</a:t>
            </a:r>
            <a:r>
              <a:rPr lang="en-GB" sz="1500"/>
              <a:t>. </a:t>
            </a:r>
            <a:r>
              <a:rPr lang="en-GB" sz="1500"/>
              <a:t>chování</a:t>
            </a:r>
            <a:r>
              <a:rPr lang="en-GB" sz="1500"/>
              <a:t> </a:t>
            </a:r>
            <a:r>
              <a:rPr lang="en-GB" sz="1500"/>
              <a:t>uživatelů</a:t>
            </a:r>
            <a:r>
              <a:rPr lang="en-GB" sz="1500"/>
              <a:t>, </a:t>
            </a:r>
            <a:r>
              <a:rPr lang="en-GB" sz="1500"/>
              <a:t>údržba</a:t>
            </a:r>
            <a:r>
              <a:rPr lang="en-GB" sz="1500"/>
              <a:t>)</a:t>
            </a:r>
            <a:endParaRPr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5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Výstupy</a:t>
            </a:r>
            <a:r>
              <a:rPr lang="en-GB" sz="1500" b="1"/>
              <a:t>:</a:t>
            </a:r>
            <a:endParaRPr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Složené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skóre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odolnosti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budovy</a:t>
            </a:r>
            <a:endParaRPr lang="en-GB"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Praktická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adaptační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přizpůsobená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typu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budovy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a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lokalitě</a:t>
            </a:r>
            <a:endParaRPr lang="en-GB" sz="1500"/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endParaRPr sz="15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 i="0" u="none" strike="noStrike" cap="none">
                <a:latin typeface="Trebuchet MS"/>
                <a:ea typeface="Trebuchet MS"/>
                <a:cs typeface="Trebuchet MS"/>
              </a:rPr>
              <a:t>Příklad</a:t>
            </a:r>
            <a:r>
              <a:rPr lang="en-GB" sz="1500" b="1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1" i="0" u="none" strike="noStrike" cap="none">
                <a:latin typeface="Trebuchet MS"/>
                <a:ea typeface="Trebuchet MS"/>
                <a:cs typeface="Trebuchet MS"/>
              </a:rPr>
              <a:t>použití</a:t>
            </a:r>
            <a:r>
              <a:rPr lang="en-GB" sz="1500" b="1" i="0" u="none" strike="noStrike" cap="none">
                <a:latin typeface="Trebuchet MS"/>
                <a:ea typeface="Trebuchet MS"/>
                <a:cs typeface="Trebuchet MS"/>
              </a:rPr>
              <a:t>:</a:t>
            </a:r>
            <a:r>
              <a:rPr lang="en-GB" sz="1500" b="1"/>
              <a:t> </a:t>
            </a:r>
            <a:r>
              <a:rPr lang="en-GB" sz="1500"/>
              <a:t>š</a:t>
            </a:r>
            <a:r>
              <a:rPr lang="en-GB" sz="1500" i="0" u="none" strike="noStrike" cap="none"/>
              <a:t>iroce</a:t>
            </a:r>
            <a:r>
              <a:rPr lang="en-GB" sz="1500" i="0" u="none" strike="noStrike" cap="none"/>
              <a:t> </a:t>
            </a:r>
            <a:r>
              <a:rPr lang="en-GB" sz="1500" i="0" u="none" strike="noStrike" cap="none"/>
              <a:t>využíváno</a:t>
            </a:r>
            <a:r>
              <a:rPr lang="en-GB" sz="1500" i="0" u="none" strike="noStrike" cap="none"/>
              <a:t> v </a:t>
            </a:r>
            <a:r>
              <a:rPr lang="en-GB" sz="1500" i="0" u="none" strike="noStrike" cap="none"/>
              <a:t>urbanistickém</a:t>
            </a:r>
            <a:r>
              <a:rPr lang="en-GB" sz="1500" i="0" u="none" strike="noStrike" cap="none"/>
              <a:t> </a:t>
            </a:r>
            <a:r>
              <a:rPr lang="en-GB" sz="1500" i="0" u="none" strike="noStrike" cap="none"/>
              <a:t>plánování</a:t>
            </a:r>
            <a:r>
              <a:rPr lang="en-GB" sz="1500" i="0" u="none" strike="noStrike" cap="none"/>
              <a:t> a </a:t>
            </a:r>
            <a:r>
              <a:rPr lang="en-GB" sz="1500" i="0" u="none" strike="noStrike" cap="none"/>
              <a:t>udržitelné</a:t>
            </a:r>
            <a:r>
              <a:rPr lang="en-GB" sz="1500" i="0" u="none" strike="noStrike" cap="none"/>
              <a:t> </a:t>
            </a:r>
            <a:r>
              <a:rPr lang="en-GB" sz="1500" i="0" u="none" strike="noStrike" cap="none"/>
              <a:t>výstavbě</a:t>
            </a:r>
            <a:r>
              <a:rPr lang="en-GB" sz="1500" i="0" u="none" strike="noStrike" cap="none"/>
              <a:t> </a:t>
            </a:r>
            <a:r>
              <a:rPr lang="en-GB" sz="1500" i="0" u="none" strike="noStrike" cap="none"/>
              <a:t>ve</a:t>
            </a:r>
            <a:r>
              <a:rPr lang="en-GB" sz="1500" i="0" u="none" strike="noStrike" cap="none"/>
              <a:t> </a:t>
            </a:r>
            <a:r>
              <a:rPr lang="en-GB" sz="1500" i="0" u="none" strike="noStrike" cap="none"/>
              <a:t>Francii</a:t>
            </a:r>
            <a:endParaRPr lang="en-GB" sz="1500"/>
          </a:p>
        </p:txBody>
      </p:sp>
      <p:sp>
        <p:nvSpPr>
          <p:cNvPr id="1706973110" name="Google Shape;358;p12"/>
          <p:cNvSpPr txBox="1"/>
          <p:nvPr/>
        </p:nvSpPr>
        <p:spPr bwMode="auto">
          <a:xfrm>
            <a:off x="296877" y="974800"/>
            <a:ext cx="271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Bat-ADAPT (Francie)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8824063" name="Google Shape;364;p13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Přístupy k hodnocení odolnosti budov</a:t>
            </a:r>
            <a:endParaRPr/>
          </a:p>
        </p:txBody>
      </p:sp>
      <p:sp>
        <p:nvSpPr>
          <p:cNvPr id="1756173097" name="Google Shape;365;p13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Role hodnotících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4567802" name="Google Shape;366;p13"/>
          <p:cNvSpPr txBox="1">
            <a:spLocks noGrp="1"/>
          </p:cNvSpPr>
          <p:nvPr>
            <p:ph type="body" idx="1"/>
          </p:nvPr>
        </p:nvSpPr>
        <p:spPr bwMode="auto">
          <a:xfrm>
            <a:off x="296864" y="1452313"/>
            <a:ext cx="8626200" cy="332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/>
              <a:t>Typ</a:t>
            </a:r>
            <a:r>
              <a:rPr lang="en-GB" sz="1500" b="1"/>
              <a:t>: </a:t>
            </a:r>
            <a:r>
              <a:rPr lang="en-GB" sz="1500"/>
              <a:t>Online </a:t>
            </a:r>
            <a:r>
              <a:rPr lang="en-GB" sz="1500"/>
              <a:t>platforma</a:t>
            </a:r>
            <a:r>
              <a:rPr lang="en-GB" sz="1500"/>
              <a:t> pro </a:t>
            </a:r>
            <a:r>
              <a:rPr lang="en-GB" sz="1500"/>
              <a:t>hodnocení</a:t>
            </a:r>
            <a:r>
              <a:rPr lang="en-GB" sz="1500"/>
              <a:t> a </a:t>
            </a:r>
            <a:r>
              <a:rPr lang="en-GB" sz="1500"/>
              <a:t>certifikaci</a:t>
            </a:r>
            <a:endParaRPr lang="en-GB" sz="15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/>
              <a:t>Rozsah</a:t>
            </a:r>
            <a:r>
              <a:rPr lang="en-GB" sz="1500" b="1"/>
              <a:t>: </a:t>
            </a:r>
            <a:r>
              <a:rPr lang="en-GB" sz="1500"/>
              <a:t>Odolnost</a:t>
            </a:r>
            <a:r>
              <a:rPr lang="en-GB" sz="1500"/>
              <a:t> </a:t>
            </a:r>
            <a:r>
              <a:rPr lang="en-GB" sz="1500"/>
              <a:t>vůči</a:t>
            </a:r>
            <a:r>
              <a:rPr lang="en-GB" sz="1500"/>
              <a:t> </a:t>
            </a:r>
            <a:r>
              <a:rPr lang="en-GB" sz="1500"/>
              <a:t>změnám</a:t>
            </a:r>
            <a:r>
              <a:rPr lang="en-GB" sz="1500"/>
              <a:t> </a:t>
            </a:r>
            <a:r>
              <a:rPr lang="en-GB" sz="1500"/>
              <a:t>klimatu</a:t>
            </a:r>
            <a:r>
              <a:rPr lang="en-GB" sz="1500"/>
              <a:t> </a:t>
            </a:r>
            <a:r>
              <a:rPr lang="en-GB" sz="1500"/>
              <a:t>na</a:t>
            </a:r>
            <a:r>
              <a:rPr lang="en-GB" sz="1500"/>
              <a:t> </a:t>
            </a:r>
            <a:r>
              <a:rPr lang="en-GB" sz="1500"/>
              <a:t>úrovni</a:t>
            </a:r>
            <a:r>
              <a:rPr lang="en-GB" sz="1500"/>
              <a:t> </a:t>
            </a:r>
            <a:r>
              <a:rPr lang="en-GB" sz="1500"/>
              <a:t>jednotlivých</a:t>
            </a:r>
            <a:r>
              <a:rPr lang="en-GB" sz="1500"/>
              <a:t> </a:t>
            </a:r>
            <a:r>
              <a:rPr lang="en-GB" sz="1500"/>
              <a:t>budov</a:t>
            </a:r>
            <a:endParaRPr lang="en-GB"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lang="en-GB" sz="15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Funkce</a:t>
            </a: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en-GB"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Integruje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data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specifická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pro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danou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lokalitu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(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např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.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záplavové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zóny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,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nárůst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teplot</a:t>
            </a:r>
            <a:r>
              <a:rPr lang="en-GB" sz="1500"/>
              <a:t>)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Zaměřuje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se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na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fyzickou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odolnost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(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infrastruktura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)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i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provozní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odolnost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(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plány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pro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mimořádné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situace</a:t>
            </a:r>
            <a:r>
              <a:rPr lang="en-GB" sz="1500"/>
              <a:t>)</a:t>
            </a:r>
            <a:endParaRPr lang="en-GB"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Nabízí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nástroje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pro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sebehodnocení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a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možnost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ověření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třetí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stranou</a:t>
            </a:r>
            <a:endParaRPr lang="en-GB"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Přínosy</a:t>
            </a: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en-GB"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Splňuje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požadavky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investorů</a:t>
            </a:r>
            <a:endParaRPr lang="en-GB" sz="15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Podporuje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ekologickou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certifikaci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budov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 (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např</a:t>
            </a:r>
            <a:r>
              <a:rPr lang="en-GB" sz="1500" b="0" i="0" u="none" strike="noStrike" cap="none">
                <a:latin typeface="Trebuchet MS"/>
                <a:ea typeface="Trebuchet MS"/>
                <a:cs typeface="Trebuchet MS"/>
              </a:rPr>
              <a:t>. EDGE</a:t>
            </a:r>
            <a:r>
              <a:rPr lang="en-GB" sz="1500"/>
              <a:t>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lang="en-GB" sz="15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/>
              <a:t>Globální</a:t>
            </a:r>
            <a:r>
              <a:rPr lang="en-GB" sz="1500"/>
              <a:t> </a:t>
            </a:r>
            <a:r>
              <a:rPr lang="en-GB" sz="1500"/>
              <a:t>použití</a:t>
            </a:r>
            <a:r>
              <a:rPr lang="en-GB" sz="1500"/>
              <a:t>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500"/>
              <a:t> </a:t>
            </a:r>
            <a:r>
              <a:rPr lang="en-GB" sz="1500"/>
              <a:t>Přizpůsobeno</a:t>
            </a:r>
            <a:r>
              <a:rPr lang="en-GB" sz="1500"/>
              <a:t> pro </a:t>
            </a:r>
            <a:r>
              <a:rPr lang="en-GB" sz="1500"/>
              <a:t>použití</a:t>
            </a:r>
            <a:r>
              <a:rPr lang="en-GB" sz="1500"/>
              <a:t> v </a:t>
            </a:r>
            <a:r>
              <a:rPr lang="en-GB" sz="1500"/>
              <a:t>zemích</a:t>
            </a:r>
            <a:r>
              <a:rPr lang="en-GB" sz="1500"/>
              <a:t> </a:t>
            </a:r>
            <a:r>
              <a:rPr lang="en-GB" sz="1500"/>
              <a:t>zranitelných</a:t>
            </a:r>
            <a:r>
              <a:rPr lang="en-GB" sz="1500"/>
              <a:t> </a:t>
            </a:r>
            <a:r>
              <a:rPr lang="en-GB" sz="1500"/>
              <a:t>vůči</a:t>
            </a:r>
            <a:r>
              <a:rPr lang="en-GB" sz="1500"/>
              <a:t> </a:t>
            </a:r>
            <a:r>
              <a:rPr lang="en-GB" sz="1500"/>
              <a:t>klimatu</a:t>
            </a:r>
            <a:r>
              <a:rPr lang="en-GB" sz="1500"/>
              <a:t> (Asie, Afrika, </a:t>
            </a:r>
            <a:r>
              <a:rPr lang="en-GB" sz="1500"/>
              <a:t>Jižní</a:t>
            </a:r>
            <a:r>
              <a:rPr lang="en-GB" sz="1500"/>
              <a:t> Amerika)</a:t>
            </a:r>
            <a:endParaRPr lang="en-GB"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40027709" name="Google Shape;367;p13"/>
          <p:cNvSpPr txBox="1"/>
          <p:nvPr/>
        </p:nvSpPr>
        <p:spPr bwMode="auto">
          <a:xfrm>
            <a:off x="296864" y="974804"/>
            <a:ext cx="789030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Building Resilience Index (BRI) – International Finance Corporation (IFC)</a:t>
            </a:r>
            <a:endParaRPr sz="18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8249443" name="Google Shape;373;p14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Nástroje pro hodnocení klimatických hrozeb</a:t>
            </a:r>
            <a:endParaRPr/>
          </a:p>
        </p:txBody>
      </p:sp>
      <p:sp>
        <p:nvSpPr>
          <p:cNvPr id="1121478490" name="Google Shape;374;p1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účelu a přínosu nástrojů pro hodnocení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9218517" name="Google Shape;375;p14"/>
          <p:cNvSpPr txBox="1"/>
          <p:nvPr/>
        </p:nvSpPr>
        <p:spPr bwMode="auto">
          <a:xfrm>
            <a:off x="296864" y="1045767"/>
            <a:ext cx="8271300" cy="3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GB" sz="1600">
                <a:latin typeface="Trebuchet MS"/>
                <a:ea typeface="Trebuchet MS"/>
                <a:cs typeface="Trebuchet MS"/>
              </a:rPr>
              <a:t>Jedná</a:t>
            </a:r>
            <a:r>
              <a:rPr lang="en-GB" sz="1600">
                <a:latin typeface="Trebuchet MS"/>
                <a:ea typeface="Trebuchet MS"/>
                <a:cs typeface="Trebuchet MS"/>
              </a:rPr>
              <a:t> se o </a:t>
            </a:r>
            <a:r>
              <a:rPr lang="en-GB" sz="1600" b="1">
                <a:latin typeface="Trebuchet MS"/>
                <a:ea typeface="Trebuchet MS"/>
                <a:cs typeface="Trebuchet MS"/>
              </a:rPr>
              <a:t>platformy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>
                <a:latin typeface="Trebuchet MS"/>
                <a:ea typeface="Trebuchet MS"/>
                <a:cs typeface="Trebuchet MS"/>
              </a:rPr>
              <a:t>GIS </a:t>
            </a:r>
            <a:r>
              <a:rPr lang="en-GB" sz="1600" b="1">
                <a:latin typeface="Trebuchet MS"/>
                <a:ea typeface="Trebuchet MS"/>
                <a:cs typeface="Trebuchet MS"/>
              </a:rPr>
              <a:t>aplikace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pomáhají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hodnotit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specifická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například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povodně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sucha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bouře</a:t>
            </a:r>
            <a:r>
              <a:rPr lang="en-GB" sz="16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>
                <a:latin typeface="Trebuchet MS"/>
                <a:ea typeface="Trebuchet MS"/>
                <a:cs typeface="Trebuchet MS"/>
              </a:rPr>
              <a:t>vlny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veder</a:t>
            </a:r>
            <a:r>
              <a:rPr lang="en-GB" sz="1600">
                <a:latin typeface="Trebuchet MS"/>
                <a:ea typeface="Trebuchet MS"/>
                <a:cs typeface="Trebuchet MS"/>
              </a:rPr>
              <a:t>. </a:t>
            </a:r>
            <a:r>
              <a:rPr lang="en-GB" sz="1600">
                <a:latin typeface="Trebuchet MS"/>
                <a:ea typeface="Trebuchet MS"/>
                <a:cs typeface="Trebuchet MS"/>
              </a:rPr>
              <a:t>Využívají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mapy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>
                <a:latin typeface="Trebuchet MS"/>
                <a:ea typeface="Trebuchet MS"/>
                <a:cs typeface="Trebuchet MS"/>
              </a:rPr>
              <a:t>satelitní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data k </a:t>
            </a:r>
            <a:r>
              <a:rPr lang="en-GB" sz="1600">
                <a:latin typeface="Trebuchet MS"/>
                <a:ea typeface="Trebuchet MS"/>
                <a:cs typeface="Trebuchet MS"/>
              </a:rPr>
              <a:t>identifikaci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zranitelných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oblastí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podporují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plánování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adaptačních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. </a:t>
            </a: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GB" sz="1600">
                <a:latin typeface="Trebuchet MS"/>
                <a:ea typeface="Trebuchet MS"/>
                <a:cs typeface="Trebuchet MS"/>
              </a:rPr>
              <a:t>Lze</a:t>
            </a:r>
            <a:r>
              <a:rPr lang="en-GB" sz="1600">
                <a:latin typeface="Trebuchet MS"/>
                <a:ea typeface="Trebuchet MS"/>
                <a:cs typeface="Trebuchet MS"/>
              </a:rPr>
              <a:t> je </a:t>
            </a:r>
            <a:r>
              <a:rPr lang="en-GB" sz="1600">
                <a:latin typeface="Trebuchet MS"/>
                <a:ea typeface="Trebuchet MS"/>
                <a:cs typeface="Trebuchet MS"/>
              </a:rPr>
              <a:t>rozdělit</a:t>
            </a:r>
            <a:r>
              <a:rPr lang="en-GB" sz="1600">
                <a:latin typeface="Trebuchet MS"/>
                <a:ea typeface="Trebuchet MS"/>
                <a:cs typeface="Trebuchet MS"/>
              </a:rPr>
              <a:t> do </a:t>
            </a:r>
            <a:r>
              <a:rPr lang="en-GB" sz="1600">
                <a:latin typeface="Trebuchet MS"/>
                <a:ea typeface="Trebuchet MS"/>
                <a:cs typeface="Trebuchet MS"/>
              </a:rPr>
              <a:t>skupin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podle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typu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cs-CZ" sz="1600">
                <a:latin typeface="Trebuchet MS"/>
                <a:ea typeface="Trebuchet MS"/>
                <a:cs typeface="Trebuchet MS"/>
              </a:rPr>
              <a:t>na </a:t>
            </a:r>
            <a:r>
              <a:rPr lang="en-GB" sz="1600">
                <a:latin typeface="Trebuchet MS"/>
                <a:ea typeface="Trebuchet MS"/>
                <a:cs typeface="Trebuchet MS"/>
              </a:rPr>
              <a:t>které</a:t>
            </a:r>
            <a:r>
              <a:rPr lang="cs-CZ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se </a:t>
            </a:r>
            <a:r>
              <a:rPr lang="cs-CZ" sz="1600">
                <a:latin typeface="Trebuchet MS"/>
                <a:ea typeface="Trebuchet MS"/>
                <a:cs typeface="Trebuchet MS"/>
              </a:rPr>
              <a:t>zaměřuj</a:t>
            </a:r>
            <a:r>
              <a:rPr lang="en-GB" sz="1600">
                <a:latin typeface="Trebuchet MS"/>
                <a:ea typeface="Trebuchet MS"/>
                <a:cs typeface="Trebuchet MS"/>
              </a:rPr>
              <a:t>í.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PŘÍKLADY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GeoPortal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Hrvatskih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Voda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lang="en-GB" sz="1600">
                <a:latin typeface="Trebuchet MS"/>
                <a:ea typeface="Trebuchet MS"/>
                <a:cs typeface="Trebuchet MS"/>
              </a:rPr>
              <a:t>horvatsko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Controllo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 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Dynamico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It</a:t>
            </a:r>
            <a:r>
              <a:rPr lang="en-GB" sz="1600">
                <a:latin typeface="Trebuchet MS"/>
                <a:ea typeface="Trebuchet MS"/>
                <a:cs typeface="Trebuchet MS"/>
              </a:rPr>
              <a:t>álie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5" tooltip=""/>
              </a:rPr>
              <a:t>Intersucho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>
                <a:latin typeface="Trebuchet MS"/>
                <a:ea typeface="Trebuchet MS"/>
                <a:cs typeface="Trebuchet MS"/>
              </a:rPr>
              <a:t>Česká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republika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6" tooltip=""/>
              </a:rPr>
              <a:t>HORA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>
                <a:latin typeface="Trebuchet MS"/>
                <a:ea typeface="Trebuchet MS"/>
                <a:cs typeface="Trebuchet MS"/>
              </a:rPr>
              <a:t>Rakousko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GIS-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ImmoRisk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 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Naturgefahren</a:t>
            </a:r>
            <a:r>
              <a:rPr lang="en-GB" sz="16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GB" sz="1600">
                <a:latin typeface="Trebuchet MS"/>
                <a:ea typeface="Trebuchet MS"/>
                <a:cs typeface="Trebuchet MS"/>
              </a:rPr>
              <a:t>Německo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55538643" name="Google Shape;376;p14">
            <a:hlinkClick r:id="rId8"/>
          </p:cNvPr>
          <p:cNvSpPr/>
          <p:nvPr/>
        </p:nvSpPr>
        <p:spPr bwMode="auto">
          <a:xfrm>
            <a:off x="0" y="4871547"/>
            <a:ext cx="1925527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SuPeRBE wiki, 2025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7662393" name="Google Shape;382;p15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Intersucho.cz (sucho)</a:t>
            </a:r>
            <a:endParaRPr/>
          </a:p>
        </p:txBody>
      </p:sp>
      <p:sp>
        <p:nvSpPr>
          <p:cNvPr id="792526557" name="Google Shape;383;p15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účelu a přínosu nástrojů pro hodnocení klimatických rizik při rozhodování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9855" name="Google Shape;384;p15">
            <a:hlinkClick r:id="rId3"/>
          </p:cNvPr>
          <p:cNvSpPr/>
          <p:nvPr/>
        </p:nvSpPr>
        <p:spPr bwMode="auto">
          <a:xfrm>
            <a:off x="0" y="4871547"/>
            <a:ext cx="171393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Intersucho, n.d.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090641144" name="Google Shape;385;p15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0" y="1047922"/>
            <a:ext cx="9144000" cy="37505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57370243" name="Google Shape;391;p16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974804"/>
            <a:ext cx="9144000" cy="3888658"/>
          </a:xfrm>
          <a:prstGeom prst="rect">
            <a:avLst/>
          </a:prstGeom>
          <a:noFill/>
          <a:ln>
            <a:noFill/>
          </a:ln>
        </p:spPr>
      </p:pic>
      <p:sp>
        <p:nvSpPr>
          <p:cNvPr id="447897488" name="Google Shape;392;p16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Intersucho.cz (sucho)</a:t>
            </a:r>
            <a:endParaRPr/>
          </a:p>
        </p:txBody>
      </p:sp>
      <p:sp>
        <p:nvSpPr>
          <p:cNvPr id="401237229" name="Google Shape;393;p16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                                                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účelu a přínosu nástrojů pro hodnocení klimatických rizik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při rozhodování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17898241" name="Google Shape;394;p16">
            <a:hlinkClick r:id="rId4"/>
          </p:cNvPr>
          <p:cNvSpPr/>
          <p:nvPr/>
        </p:nvSpPr>
        <p:spPr bwMode="auto">
          <a:xfrm>
            <a:off x="0" y="4871547"/>
            <a:ext cx="171393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5" tooltip=""/>
              </a:rPr>
              <a:t>: Intersucho, n.d.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3145503" name="Google Shape;400;p17"/>
          <p:cNvSpPr txBox="1">
            <a:spLocks noGrp="1"/>
          </p:cNvSpPr>
          <p:nvPr>
            <p:ph type="body" idx="1"/>
          </p:nvPr>
        </p:nvSpPr>
        <p:spPr bwMode="auto">
          <a:xfrm>
            <a:off x="296865" y="1352903"/>
            <a:ext cx="8562900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cs-CZ" sz="1800">
                <a:latin typeface="Trebuchet MS"/>
                <a:ea typeface="Trebuchet MS"/>
                <a:cs typeface="Trebuchet MS"/>
              </a:rPr>
              <a:t>Analýza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rizik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identifikuje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b="1"/>
              <a:t>pravděpodobnost</a:t>
            </a:r>
            <a:r>
              <a:rPr lang="en-GB" sz="1800" b="1"/>
              <a:t> </a:t>
            </a:r>
            <a:r>
              <a:rPr lang="en-GB" sz="1800" b="1"/>
              <a:t>budoucích</a:t>
            </a:r>
            <a:r>
              <a:rPr lang="en-GB" sz="1800" b="1"/>
              <a:t> </a:t>
            </a:r>
            <a:r>
              <a:rPr lang="en-GB" sz="1800" b="1"/>
              <a:t>klimatických</a:t>
            </a:r>
            <a:r>
              <a:rPr lang="en-GB" sz="1800" b="1"/>
              <a:t> </a:t>
            </a:r>
            <a:r>
              <a:rPr lang="en-GB" sz="1800" b="1"/>
              <a:t>hazardů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latin typeface="Trebuchet MS"/>
                <a:ea typeface="Trebuchet MS"/>
                <a:cs typeface="Trebuchet MS"/>
              </a:rPr>
              <a:t>jejich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potenciální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dopady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na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města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/>
              <a:t>městské</a:t>
            </a:r>
            <a:r>
              <a:rPr lang="en-GB" sz="1800"/>
              <a:t> </a:t>
            </a:r>
            <a:r>
              <a:rPr lang="en-GB" sz="1800"/>
              <a:t>komunity</a:t>
            </a:r>
            <a:r>
              <a:rPr lang="en-GB" sz="1800"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/>
              <a:t>T</a:t>
            </a:r>
            <a:r>
              <a:rPr lang="en-GB" sz="1800">
                <a:latin typeface="Trebuchet MS"/>
                <a:ea typeface="Trebuchet MS"/>
                <a:cs typeface="Trebuchet MS"/>
              </a:rPr>
              <a:t>o je </a:t>
            </a:r>
            <a:r>
              <a:rPr lang="en-GB" sz="1800">
                <a:latin typeface="Trebuchet MS"/>
                <a:ea typeface="Trebuchet MS"/>
                <a:cs typeface="Trebuchet MS"/>
              </a:rPr>
              <a:t>zásadní</a:t>
            </a:r>
            <a:r>
              <a:rPr lang="en-GB" sz="1800">
                <a:latin typeface="Trebuchet MS"/>
                <a:ea typeface="Trebuchet MS"/>
                <a:cs typeface="Trebuchet MS"/>
              </a:rPr>
              <a:t> pro </a:t>
            </a:r>
            <a:r>
              <a:rPr lang="en-GB" sz="1800" b="1"/>
              <a:t>stanovení</a:t>
            </a:r>
            <a:r>
              <a:rPr lang="en-GB" sz="1800" b="1"/>
              <a:t> </a:t>
            </a:r>
            <a:r>
              <a:rPr lang="en-GB" sz="1800" b="1"/>
              <a:t>priorit</a:t>
            </a:r>
            <a:r>
              <a:rPr lang="en-GB" sz="1800" b="1"/>
              <a:t> </a:t>
            </a:r>
            <a:r>
              <a:rPr lang="cs-CZ" sz="1800"/>
              <a:t>v oblasti </a:t>
            </a:r>
            <a:r>
              <a:rPr lang="en-GB" sz="1800"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latin typeface="Trebuchet MS"/>
                <a:ea typeface="Trebuchet MS"/>
                <a:cs typeface="Trebuchet MS"/>
              </a:rPr>
              <a:t>investic</a:t>
            </a:r>
            <a:r>
              <a:rPr lang="en-GB" sz="1800">
                <a:latin typeface="Trebuchet MS"/>
                <a:ea typeface="Trebuchet MS"/>
                <a:cs typeface="Trebuchet MS"/>
              </a:rPr>
              <a:t> do </a:t>
            </a:r>
            <a:r>
              <a:rPr lang="en-GB" sz="1800">
                <a:latin typeface="Trebuchet MS"/>
                <a:ea typeface="Trebuchet MS"/>
                <a:cs typeface="Trebuchet MS"/>
              </a:rPr>
              <a:t>adaptace</a:t>
            </a:r>
            <a:r>
              <a:rPr lang="en-GB" sz="1800"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/>
              <a:t>Před</a:t>
            </a:r>
            <a:r>
              <a:rPr lang="en-GB" sz="1800"/>
              <a:t> </a:t>
            </a:r>
            <a:r>
              <a:rPr lang="en-GB" sz="1800"/>
              <a:t>zahájením</a:t>
            </a:r>
            <a:r>
              <a:rPr lang="en-GB" sz="1800"/>
              <a:t> </a:t>
            </a:r>
            <a:r>
              <a:rPr lang="cs-CZ" sz="1800"/>
              <a:t>posuzování</a:t>
            </a:r>
            <a:r>
              <a:rPr lang="en-GB" sz="1800"/>
              <a:t> </a:t>
            </a:r>
            <a:r>
              <a:rPr lang="en-GB" sz="1800"/>
              <a:t>rizik</a:t>
            </a:r>
            <a:r>
              <a:rPr lang="en-GB" sz="1800"/>
              <a:t> by </a:t>
            </a:r>
            <a:r>
              <a:rPr lang="en-GB" sz="1800"/>
              <a:t>měli</a:t>
            </a:r>
            <a:r>
              <a:rPr lang="en-GB" sz="1800"/>
              <a:t> </a:t>
            </a:r>
            <a:r>
              <a:rPr lang="en-GB" sz="1800"/>
              <a:t>hodnotitelé</a:t>
            </a:r>
            <a:r>
              <a:rPr lang="en-GB" sz="1800"/>
              <a:t> (</a:t>
            </a:r>
            <a:r>
              <a:rPr lang="en-GB" sz="1800"/>
              <a:t>např</a:t>
            </a:r>
            <a:r>
              <a:rPr lang="en-GB" sz="1800"/>
              <a:t>. </a:t>
            </a:r>
            <a:r>
              <a:rPr lang="cs-CZ" sz="1800"/>
              <a:t>obce</a:t>
            </a:r>
            <a:r>
              <a:rPr lang="en-GB" sz="1800"/>
              <a:t>, </a:t>
            </a:r>
            <a:r>
              <a:rPr lang="en-GB" sz="1800"/>
              <a:t>odborníci</a:t>
            </a:r>
            <a:r>
              <a:rPr lang="en-GB" sz="1800"/>
              <a:t> </a:t>
            </a:r>
            <a:r>
              <a:rPr lang="en-GB" sz="1800"/>
              <a:t>apod</a:t>
            </a:r>
            <a:r>
              <a:rPr lang="en-GB" sz="1800"/>
              <a:t>.) </a:t>
            </a:r>
            <a:r>
              <a:rPr lang="en-GB" sz="1800" b="1"/>
              <a:t>stanovit</a:t>
            </a:r>
            <a:r>
              <a:rPr lang="en-GB" sz="1800" b="1"/>
              <a:t> </a:t>
            </a:r>
            <a:r>
              <a:rPr lang="en-GB" sz="1800" b="1"/>
              <a:t>cíle</a:t>
            </a:r>
            <a:r>
              <a:rPr lang="en-GB" sz="1800" b="1"/>
              <a:t> a </a:t>
            </a:r>
            <a:r>
              <a:rPr lang="en-GB" sz="1800" b="1"/>
              <a:t>identifikovat</a:t>
            </a:r>
            <a:r>
              <a:rPr lang="en-GB" sz="1800" b="1"/>
              <a:t> </a:t>
            </a:r>
            <a:r>
              <a:rPr lang="en-GB" sz="1800" b="1"/>
              <a:t>zainteresované</a:t>
            </a:r>
            <a:r>
              <a:rPr lang="en-GB" sz="1800" b="1"/>
              <a:t> </a:t>
            </a:r>
            <a:r>
              <a:rPr lang="en-GB" sz="1800" b="1"/>
              <a:t>strany</a:t>
            </a:r>
            <a:r>
              <a:rPr lang="en-GB" sz="1800"/>
              <a:t> </a:t>
            </a:r>
            <a:r>
              <a:rPr lang="en-GB" sz="1800"/>
              <a:t>studie</a:t>
            </a:r>
            <a:r>
              <a:rPr lang="en-GB" sz="1800"/>
              <a:t> (</a:t>
            </a:r>
            <a:r>
              <a:rPr lang="en-GB" sz="1800"/>
              <a:t>interní</a:t>
            </a:r>
            <a:r>
              <a:rPr lang="en-GB" sz="1800"/>
              <a:t> </a:t>
            </a:r>
            <a:r>
              <a:rPr lang="en-GB" sz="1800"/>
              <a:t>i</a:t>
            </a:r>
            <a:r>
              <a:rPr lang="en-GB" sz="1800"/>
              <a:t> </a:t>
            </a:r>
            <a:r>
              <a:rPr lang="en-GB" sz="1800"/>
              <a:t>externí</a:t>
            </a:r>
            <a:r>
              <a:rPr lang="en-GB" sz="1800"/>
              <a:t>), </a:t>
            </a:r>
            <a:r>
              <a:rPr lang="en-GB" sz="1800"/>
              <a:t>stejně</a:t>
            </a:r>
            <a:r>
              <a:rPr lang="en-GB" sz="1800"/>
              <a:t> </a:t>
            </a:r>
            <a:r>
              <a:rPr lang="en-GB" sz="1800"/>
              <a:t>jako</a:t>
            </a:r>
            <a:r>
              <a:rPr lang="en-GB" sz="1800"/>
              <a:t> </a:t>
            </a:r>
            <a:r>
              <a:rPr lang="en-GB" sz="1800"/>
              <a:t>dostupné</a:t>
            </a:r>
            <a:r>
              <a:rPr lang="en-GB" sz="1800"/>
              <a:t> </a:t>
            </a:r>
            <a:r>
              <a:rPr lang="en-GB" sz="1800"/>
              <a:t>zdroje</a:t>
            </a:r>
            <a:r>
              <a:rPr lang="en-GB" sz="1800"/>
              <a:t> a </a:t>
            </a:r>
            <a:r>
              <a:rPr lang="cs-CZ" sz="1800"/>
              <a:t>soubory dat</a:t>
            </a:r>
            <a:r>
              <a:rPr lang="en-GB" sz="1800"/>
              <a:t>.</a:t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96509581" name="Google Shape;401;p17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cs-CZ"/>
              <a:t>Analýza</a:t>
            </a:r>
            <a:r>
              <a:rPr lang="en-GB"/>
              <a:t> </a:t>
            </a:r>
            <a:r>
              <a:rPr lang="en-GB"/>
              <a:t>klimatických</a:t>
            </a:r>
            <a:r>
              <a:rPr lang="en-GB"/>
              <a:t> </a:t>
            </a:r>
            <a:r>
              <a:rPr lang="en-GB"/>
              <a:t>rizik</a:t>
            </a:r>
            <a:r>
              <a:rPr lang="en-GB"/>
              <a:t> (CRA)</a:t>
            </a:r>
            <a:endParaRPr/>
          </a:p>
        </p:txBody>
      </p:sp>
      <p:sp>
        <p:nvSpPr>
          <p:cNvPr id="563663665" name="Google Shape;402;p17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účelu a přínosu nástrojů pro hodnocení klimatických rizik při rozhodování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6147549" name="Google Shape;403;p17"/>
          <p:cNvSpPr/>
          <p:nvPr/>
        </p:nvSpPr>
        <p:spPr bwMode="auto">
          <a:xfrm>
            <a:off x="0" y="4871547"/>
            <a:ext cx="23038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C40 Knowledge Hub,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8856646" name="Google Shape;409;p18"/>
          <p:cNvSpPr txBox="1">
            <a:spLocks noGrp="1"/>
          </p:cNvSpPr>
          <p:nvPr>
            <p:ph type="body" idx="1"/>
          </p:nvPr>
        </p:nvSpPr>
        <p:spPr bwMode="auto">
          <a:xfrm>
            <a:off x="296865" y="958286"/>
            <a:ext cx="8562900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Požadované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doporučené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součásti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800"/>
              <a:t>analýzy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zahrnují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/>
              <a:t>Demografický</a:t>
            </a:r>
            <a:r>
              <a:rPr lang="en-GB" sz="1800"/>
              <a:t>, socio-</a:t>
            </a:r>
            <a:r>
              <a:rPr lang="en-GB" sz="1800"/>
              <a:t>ekonomický</a:t>
            </a:r>
            <a:r>
              <a:rPr lang="en-GB" sz="1800"/>
              <a:t> a </a:t>
            </a:r>
            <a:r>
              <a:rPr lang="en-GB" sz="1800"/>
              <a:t>environmentální</a:t>
            </a:r>
            <a:r>
              <a:rPr lang="en-GB" sz="1800"/>
              <a:t> </a:t>
            </a:r>
            <a:r>
              <a:rPr lang="en-GB" sz="1800"/>
              <a:t>kontext</a:t>
            </a:r>
            <a:r>
              <a:rPr lang="en-GB" sz="1800"/>
              <a:t> </a:t>
            </a:r>
            <a:r>
              <a:rPr lang="cs-CZ" sz="1800"/>
              <a:t>dané obce</a:t>
            </a:r>
            <a:r>
              <a:rPr lang="en-GB" sz="1800"/>
              <a:t>, </a:t>
            </a:r>
            <a:r>
              <a:rPr lang="en-GB" sz="1800"/>
              <a:t>tak</a:t>
            </a:r>
            <a:r>
              <a:rPr lang="en-GB" sz="1800"/>
              <a:t> aby </a:t>
            </a:r>
            <a:r>
              <a:rPr lang="en-GB" sz="1800"/>
              <a:t>bylo</a:t>
            </a:r>
            <a:r>
              <a:rPr lang="en-GB" sz="1800"/>
              <a:t> </a:t>
            </a:r>
            <a:r>
              <a:rPr lang="en-GB" sz="1800"/>
              <a:t>možné</a:t>
            </a:r>
            <a:r>
              <a:rPr lang="en-GB" sz="1800"/>
              <a:t> </a:t>
            </a:r>
            <a:r>
              <a:rPr lang="en-GB" sz="1800"/>
              <a:t>porozumět</a:t>
            </a:r>
            <a:r>
              <a:rPr lang="en-GB" sz="1800"/>
              <a:t> </a:t>
            </a:r>
            <a:r>
              <a:rPr lang="en-GB" sz="1800"/>
              <a:t>potenciálním</a:t>
            </a:r>
            <a:r>
              <a:rPr lang="en-GB" sz="1800"/>
              <a:t> </a:t>
            </a:r>
            <a:r>
              <a:rPr lang="en-GB" sz="1800"/>
              <a:t>dopadům</a:t>
            </a:r>
            <a:r>
              <a:rPr lang="en-GB" sz="1800"/>
              <a:t> a </a:t>
            </a:r>
            <a:r>
              <a:rPr lang="en-GB" sz="1800"/>
              <a:t>stanovit</a:t>
            </a:r>
            <a:r>
              <a:rPr lang="en-GB" sz="1800"/>
              <a:t> priority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/>
              <a:t>Předchozí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klimatické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události</a:t>
            </a:r>
            <a:endParaRPr lang="en-GB" sz="18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>
                <a:latin typeface="Trebuchet MS"/>
                <a:ea typeface="Trebuchet MS"/>
                <a:cs typeface="Trebuchet MS"/>
              </a:rPr>
              <a:t>Trendy </a:t>
            </a:r>
            <a:r>
              <a:rPr lang="cs-CZ" sz="1800">
                <a:latin typeface="Trebuchet MS"/>
                <a:ea typeface="Trebuchet MS"/>
                <a:cs typeface="Trebuchet MS"/>
              </a:rPr>
              <a:t>ve </a:t>
            </a:r>
            <a:r>
              <a:rPr lang="en-GB" sz="1800">
                <a:latin typeface="Trebuchet MS"/>
                <a:ea typeface="Trebuchet MS"/>
                <a:cs typeface="Trebuchet MS"/>
              </a:rPr>
              <a:t>změn</a:t>
            </a:r>
            <a:r>
              <a:rPr lang="cs-CZ" sz="1800">
                <a:latin typeface="Trebuchet MS"/>
                <a:ea typeface="Trebuchet MS"/>
                <a:cs typeface="Trebuchet MS"/>
              </a:rPr>
              <a:t>ách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latin typeface="Trebuchet MS"/>
                <a:ea typeface="Trebuchet MS"/>
                <a:cs typeface="Trebuchet MS"/>
              </a:rPr>
              <a:t>budoucí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scénáře</a:t>
            </a:r>
            <a:r>
              <a:rPr lang="en-GB" sz="1800"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>
                <a:latin typeface="Trebuchet MS"/>
                <a:ea typeface="Trebuchet MS"/>
                <a:cs typeface="Trebuchet MS"/>
              </a:rPr>
              <a:t>včetně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výzkumu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pravděpodobnosti</a:t>
            </a:r>
            <a:r>
              <a:rPr lang="en-GB" sz="1800"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>
                <a:latin typeface="Trebuchet MS"/>
                <a:ea typeface="Trebuchet MS"/>
                <a:cs typeface="Trebuchet MS"/>
              </a:rPr>
              <a:t>následků</a:t>
            </a:r>
            <a:r>
              <a:rPr lang="en-GB" sz="1800"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>
                <a:latin typeface="Trebuchet MS"/>
                <a:ea typeface="Trebuchet MS"/>
                <a:cs typeface="Trebuchet MS"/>
              </a:rPr>
              <a:t>frekvence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latin typeface="Trebuchet MS"/>
                <a:ea typeface="Trebuchet MS"/>
                <a:cs typeface="Trebuchet MS"/>
              </a:rPr>
              <a:t>dopadů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jednotlivých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typů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rizik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na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obyvatele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cs-CZ" sz="1800"/>
              <a:t>odvětví</a:t>
            </a:r>
            <a:endParaRPr lang="en-GB" sz="1800"/>
          </a:p>
          <a:p>
            <a:pPr marL="285750" indent="-285750"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/>
              <a:t>Mapa </a:t>
            </a:r>
            <a:r>
              <a:rPr lang="en-GB" sz="1800"/>
              <a:t>klimatických</a:t>
            </a:r>
            <a:r>
              <a:rPr lang="en-GB" sz="1800"/>
              <a:t> </a:t>
            </a:r>
            <a:r>
              <a:rPr lang="en-GB" sz="1800"/>
              <a:t>rizik</a:t>
            </a:r>
            <a:r>
              <a:rPr lang="en-GB" sz="1800"/>
              <a:t> a </a:t>
            </a:r>
            <a:r>
              <a:rPr lang="en-GB" sz="1800"/>
              <a:t>zranitelnosti</a:t>
            </a:r>
            <a:r>
              <a:rPr lang="en-GB" sz="1800"/>
              <a:t>, </a:t>
            </a:r>
            <a:r>
              <a:rPr lang="en-GB" sz="1800"/>
              <a:t>která</a:t>
            </a:r>
            <a:r>
              <a:rPr lang="en-GB" sz="1800"/>
              <a:t> </a:t>
            </a:r>
            <a:r>
              <a:rPr lang="en-GB" sz="1800"/>
              <a:t>identifikuje</a:t>
            </a:r>
            <a:r>
              <a:rPr lang="en-GB" sz="1800"/>
              <a:t>, jak a </a:t>
            </a:r>
            <a:r>
              <a:rPr lang="en-GB" sz="1800"/>
              <a:t>kde</a:t>
            </a:r>
            <a:r>
              <a:rPr lang="en-GB" sz="1800"/>
              <a:t> </a:t>
            </a:r>
            <a:r>
              <a:rPr lang="en-GB" sz="1800"/>
              <a:t>klimatické</a:t>
            </a:r>
            <a:r>
              <a:rPr lang="en-GB" sz="1800"/>
              <a:t> </a:t>
            </a:r>
            <a:r>
              <a:rPr lang="en-GB" sz="1800"/>
              <a:t>hazardy</a:t>
            </a:r>
            <a:r>
              <a:rPr lang="en-GB" sz="1800"/>
              <a:t> </a:t>
            </a:r>
            <a:r>
              <a:rPr lang="en-GB" sz="1800"/>
              <a:t>ovlivní</a:t>
            </a:r>
            <a:r>
              <a:rPr lang="en-GB" sz="1800"/>
              <a:t> </a:t>
            </a:r>
            <a:r>
              <a:rPr lang="cs-CZ" sz="1800"/>
              <a:t>města</a:t>
            </a:r>
            <a:r>
              <a:rPr lang="en-GB" sz="1800"/>
              <a:t>,</a:t>
            </a:r>
            <a:r>
              <a:rPr lang="cs-CZ" sz="1800"/>
              <a:t> odvětví </a:t>
            </a:r>
            <a:r>
              <a:rPr lang="en-GB" sz="1800"/>
              <a:t>a </a:t>
            </a:r>
            <a:r>
              <a:rPr lang="en-GB" sz="1800"/>
              <a:t>majetek</a:t>
            </a:r>
            <a:endParaRPr lang="en-GB" sz="180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pPr>
            <a:r>
              <a:rPr lang="en-GB" sz="1800">
                <a:latin typeface="Trebuchet MS"/>
                <a:ea typeface="Trebuchet MS"/>
                <a:cs typeface="Trebuchet MS"/>
              </a:rPr>
              <a:t>Identifikace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prioritních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rizik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na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základě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expozice</a:t>
            </a:r>
            <a:r>
              <a:rPr lang="en-GB" sz="1800"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>
                <a:latin typeface="Trebuchet MS"/>
                <a:ea typeface="Trebuchet MS"/>
                <a:cs typeface="Trebuchet MS"/>
              </a:rPr>
              <a:t>citlivosti</a:t>
            </a:r>
            <a:r>
              <a:rPr lang="en-GB" sz="1800"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>
                <a:latin typeface="Trebuchet MS"/>
                <a:ea typeface="Trebuchet MS"/>
                <a:cs typeface="Trebuchet MS"/>
              </a:rPr>
              <a:t>vzájemných</a:t>
            </a:r>
            <a:r>
              <a:rPr lang="en-GB" sz="1800">
                <a:latin typeface="Trebuchet MS"/>
                <a:ea typeface="Trebuchet MS"/>
                <a:cs typeface="Trebuchet MS"/>
              </a:rPr>
              <a:t> </a:t>
            </a:r>
            <a:r>
              <a:rPr lang="en-GB" sz="1800">
                <a:latin typeface="Trebuchet MS"/>
                <a:ea typeface="Trebuchet MS"/>
                <a:cs typeface="Trebuchet MS"/>
              </a:rPr>
              <a:t>závislostí</a:t>
            </a:r>
            <a:r>
              <a:rPr lang="en-GB" sz="1800"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>
                <a:latin typeface="Trebuchet MS"/>
                <a:ea typeface="Trebuchet MS"/>
                <a:cs typeface="Trebuchet MS"/>
              </a:rPr>
              <a:t>zranitelnosti</a:t>
            </a:r>
            <a:endParaRPr lang="en-GB" sz="18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827559361" name="Google Shape;410;p18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SzPct val="111111"/>
              <a:defRPr/>
            </a:pPr>
            <a:r>
              <a:rPr lang="cs-CZ"/>
              <a:t>Analýza klimatických rizik (CRA)</a:t>
            </a:r>
            <a:endParaRPr/>
          </a:p>
        </p:txBody>
      </p:sp>
      <p:sp>
        <p:nvSpPr>
          <p:cNvPr id="1079726406" name="Google Shape;411;p18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účelu a přínosu nástrojů pro hodnocení klimatických rizik při rozhodování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3196717" name="Google Shape;412;p18"/>
          <p:cNvSpPr/>
          <p:nvPr/>
        </p:nvSpPr>
        <p:spPr bwMode="auto">
          <a:xfrm>
            <a:off x="0" y="4871547"/>
            <a:ext cx="23038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C40 Knowledge Hub,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4875344" name="Google Shape;418;p19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Klíčové</a:t>
            </a:r>
            <a:r>
              <a:rPr lang="en-GB"/>
              <a:t> </a:t>
            </a:r>
            <a:r>
              <a:rPr lang="en-GB"/>
              <a:t>pojmy</a:t>
            </a:r>
            <a:r>
              <a:rPr lang="en-GB"/>
              <a:t> v </a:t>
            </a:r>
            <a:r>
              <a:rPr lang="cs-CZ"/>
              <a:t>analýze</a:t>
            </a:r>
            <a:r>
              <a:rPr lang="en-GB"/>
              <a:t> </a:t>
            </a:r>
            <a:r>
              <a:rPr lang="en-GB"/>
              <a:t>klimatických</a:t>
            </a:r>
            <a:r>
              <a:rPr lang="en-GB"/>
              <a:t> </a:t>
            </a:r>
            <a:r>
              <a:rPr lang="en-GB"/>
              <a:t>rizik</a:t>
            </a:r>
            <a:endParaRPr/>
          </a:p>
        </p:txBody>
      </p:sp>
      <p:sp>
        <p:nvSpPr>
          <p:cNvPr id="1156651894" name="Google Shape;419;p19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roli hodnotících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5783073" name="Google Shape;420;p19"/>
          <p:cNvSpPr txBox="1">
            <a:spLocks noGrp="1"/>
          </p:cNvSpPr>
          <p:nvPr>
            <p:ph type="body" idx="1"/>
          </p:nvPr>
        </p:nvSpPr>
        <p:spPr bwMode="auto">
          <a:xfrm>
            <a:off x="296864" y="1112685"/>
            <a:ext cx="8626200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>
                <a:highlight>
                  <a:srgbClr val="9ACA3C"/>
                </a:highlight>
              </a:rPr>
              <a:t>HAZARD 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/>
              <a:t>Potenciálně</a:t>
            </a:r>
            <a:r>
              <a:rPr lang="en-GB" sz="1600"/>
              <a:t> </a:t>
            </a:r>
            <a:r>
              <a:rPr lang="en-GB" sz="1600"/>
              <a:t>škodlivá</a:t>
            </a:r>
            <a:r>
              <a:rPr lang="en-GB" sz="1600"/>
              <a:t> </a:t>
            </a:r>
            <a:r>
              <a:rPr lang="en-GB" sz="1600"/>
              <a:t>fyzikální</a:t>
            </a:r>
            <a:r>
              <a:rPr lang="en-GB" sz="1600"/>
              <a:t> </a:t>
            </a:r>
            <a:r>
              <a:rPr lang="en-GB" sz="1600"/>
              <a:t>událost</a:t>
            </a:r>
            <a:r>
              <a:rPr lang="en-GB" sz="1600"/>
              <a:t> </a:t>
            </a:r>
            <a:r>
              <a:rPr lang="en-GB" sz="1600"/>
              <a:t>nebo</a:t>
            </a:r>
            <a:r>
              <a:rPr lang="en-GB" sz="1600"/>
              <a:t> trend (</a:t>
            </a:r>
            <a:r>
              <a:rPr lang="en-GB" sz="1600"/>
              <a:t>např</a:t>
            </a:r>
            <a:r>
              <a:rPr lang="en-GB" sz="1600"/>
              <a:t>. </a:t>
            </a:r>
            <a:r>
              <a:rPr lang="en-GB" sz="1600"/>
              <a:t>vlna</a:t>
            </a:r>
            <a:r>
              <a:rPr lang="en-GB" sz="1600"/>
              <a:t> </a:t>
            </a:r>
            <a:r>
              <a:rPr lang="en-GB" sz="1600"/>
              <a:t>veder</a:t>
            </a:r>
            <a:r>
              <a:rPr lang="en-GB" sz="1600"/>
              <a:t>, </a:t>
            </a:r>
            <a:r>
              <a:rPr lang="en-GB" sz="1600"/>
              <a:t>povodeň</a:t>
            </a:r>
            <a:r>
              <a:rPr lang="en-GB" sz="1600"/>
              <a:t>, </a:t>
            </a:r>
            <a:r>
              <a:rPr lang="en-GB" sz="1600"/>
              <a:t>bouře</a:t>
            </a:r>
            <a:r>
              <a:rPr lang="en-GB" sz="1600"/>
              <a:t>), </a:t>
            </a:r>
            <a:r>
              <a:rPr lang="en-GB" sz="1600"/>
              <a:t>vyvolaná</a:t>
            </a:r>
            <a:r>
              <a:rPr lang="en-GB" sz="1600"/>
              <a:t> </a:t>
            </a:r>
            <a:r>
              <a:rPr lang="en-GB" sz="1600"/>
              <a:t>nebo</a:t>
            </a:r>
            <a:r>
              <a:rPr lang="en-GB" sz="1600"/>
              <a:t> </a:t>
            </a:r>
            <a:r>
              <a:rPr lang="en-GB" sz="1600"/>
              <a:t>zesílená</a:t>
            </a:r>
            <a:r>
              <a:rPr lang="en-GB" sz="1600"/>
              <a:t> </a:t>
            </a:r>
            <a:r>
              <a:rPr lang="en-GB" sz="1600"/>
              <a:t>změnou</a:t>
            </a:r>
            <a:r>
              <a:rPr lang="en-GB" sz="1600"/>
              <a:t> </a:t>
            </a:r>
            <a:r>
              <a:rPr lang="en-GB" sz="1600"/>
              <a:t>klimatu</a:t>
            </a:r>
            <a:r>
              <a:rPr lang="en-GB" sz="1600"/>
              <a:t>.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ZRANITELNOST</a:t>
            </a:r>
            <a:endParaRPr sz="1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/>
              <a:t>Tendence </a:t>
            </a:r>
            <a:r>
              <a:rPr lang="en-GB" sz="1600"/>
              <a:t>být</a:t>
            </a:r>
            <a:r>
              <a:rPr lang="en-GB" sz="1600"/>
              <a:t> </a:t>
            </a:r>
            <a:r>
              <a:rPr lang="en-GB" sz="1600"/>
              <a:t>negativně</a:t>
            </a:r>
            <a:r>
              <a:rPr lang="en-GB" sz="1600"/>
              <a:t> </a:t>
            </a:r>
            <a:r>
              <a:rPr lang="en-GB" sz="1600"/>
              <a:t>ovlivněn</a:t>
            </a:r>
            <a:r>
              <a:rPr lang="en-GB" sz="1600"/>
              <a:t> </a:t>
            </a:r>
            <a:r>
              <a:rPr lang="en-GB" sz="1600"/>
              <a:t>klimatickými</a:t>
            </a:r>
            <a:r>
              <a:rPr lang="en-GB" sz="1600"/>
              <a:t> hazardy, </a:t>
            </a:r>
            <a:r>
              <a:rPr lang="en-GB" sz="1600"/>
              <a:t>definovaná</a:t>
            </a:r>
            <a:r>
              <a:rPr lang="en-GB" sz="1600"/>
              <a:t> </a:t>
            </a:r>
            <a:r>
              <a:rPr lang="en-GB" sz="1600"/>
              <a:t>jako</a:t>
            </a:r>
            <a:r>
              <a:rPr lang="en-GB" sz="1600"/>
              <a:t> </a:t>
            </a:r>
            <a:r>
              <a:rPr lang="en-GB" sz="1600"/>
              <a:t>kombinace</a:t>
            </a:r>
            <a:r>
              <a:rPr lang="en-GB" sz="1600"/>
              <a:t> </a:t>
            </a:r>
            <a:r>
              <a:rPr lang="en-GB" sz="1600" b="1"/>
              <a:t>citlivosti</a:t>
            </a:r>
            <a:r>
              <a:rPr lang="en-GB" sz="1600" b="1"/>
              <a:t> </a:t>
            </a:r>
            <a:r>
              <a:rPr lang="en-GB" sz="1600"/>
              <a:t>a </a:t>
            </a:r>
            <a:r>
              <a:rPr lang="en-GB" sz="1600" b="1"/>
              <a:t>adaptační</a:t>
            </a:r>
            <a:r>
              <a:rPr lang="en-GB" sz="1600" b="1"/>
              <a:t> </a:t>
            </a:r>
            <a:r>
              <a:rPr lang="en-GB" sz="1600" b="1"/>
              <a:t>kapacity</a:t>
            </a:r>
            <a:r>
              <a:rPr lang="en-GB" sz="1600"/>
              <a:t>.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EXPO</a:t>
            </a:r>
            <a:r>
              <a:rPr lang="en-GB" sz="1600">
                <a:highlight>
                  <a:srgbClr val="9ACA3C"/>
                </a:highlight>
              </a:rPr>
              <a:t>ZICE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>
                <a:latin typeface="Trebuchet MS"/>
                <a:ea typeface="Trebuchet MS"/>
                <a:cs typeface="Trebuchet MS"/>
              </a:rPr>
              <a:t>Přítomnost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lidí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budov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infrastruktury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ekosystémů</a:t>
            </a:r>
            <a:r>
              <a:rPr lang="en-GB" sz="1600">
                <a:latin typeface="Trebuchet MS"/>
                <a:ea typeface="Trebuchet MS"/>
                <a:cs typeface="Trebuchet MS"/>
              </a:rPr>
              <a:t> v </a:t>
            </a:r>
            <a:r>
              <a:rPr lang="en-GB" sz="1600">
                <a:latin typeface="Trebuchet MS"/>
                <a:ea typeface="Trebuchet MS"/>
                <a:cs typeface="Trebuchet MS"/>
              </a:rPr>
              <a:t>oblastech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600">
                <a:latin typeface="Trebuchet MS"/>
                <a:ea typeface="Trebuchet MS"/>
                <a:cs typeface="Trebuchet MS"/>
              </a:rPr>
              <a:t> by </a:t>
            </a:r>
            <a:r>
              <a:rPr lang="en-GB" sz="1600">
                <a:latin typeface="Trebuchet MS"/>
                <a:ea typeface="Trebuchet MS"/>
                <a:cs typeface="Trebuchet MS"/>
              </a:rPr>
              <a:t>mohly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být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negativně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ovlivněny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klimatickými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/>
              <a:t>hazardy</a:t>
            </a:r>
            <a:r>
              <a:rPr lang="en-GB" sz="1600"/>
              <a:t>.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>
                <a:highlight>
                  <a:srgbClr val="9ACA3C"/>
                </a:highlight>
              </a:rPr>
              <a:t>CITLIVOST</a:t>
            </a:r>
            <a:endParaRPr sz="1600"/>
          </a:p>
          <a:p>
            <a:pPr marL="0" indent="0">
              <a:buClr>
                <a:schemeClr val="dk1"/>
              </a:buClr>
              <a:buSzPts val="1600"/>
              <a:defRPr/>
            </a:pPr>
            <a:r>
              <a:rPr lang="en-GB" sz="1600"/>
              <a:t>Míra do </a:t>
            </a:r>
            <a:r>
              <a:rPr lang="en-GB" sz="1600"/>
              <a:t>jaké</a:t>
            </a:r>
            <a:r>
              <a:rPr lang="en-GB" sz="1600"/>
              <a:t> je </a:t>
            </a:r>
            <a:r>
              <a:rPr lang="en-GB" sz="1600"/>
              <a:t>budova</a:t>
            </a:r>
            <a:r>
              <a:rPr lang="en-GB" sz="1600"/>
              <a:t> </a:t>
            </a:r>
            <a:r>
              <a:rPr lang="en-GB" sz="1600"/>
              <a:t>nebo</a:t>
            </a:r>
            <a:r>
              <a:rPr lang="en-GB" sz="1600"/>
              <a:t> </a:t>
            </a:r>
            <a:r>
              <a:rPr lang="en-GB" sz="1600"/>
              <a:t>systém</a:t>
            </a:r>
            <a:r>
              <a:rPr lang="en-GB" sz="1600"/>
              <a:t> </a:t>
            </a:r>
            <a:r>
              <a:rPr lang="en-GB" sz="1600"/>
              <a:t>ovlivněn</a:t>
            </a:r>
            <a:r>
              <a:rPr lang="en-GB" sz="1600"/>
              <a:t> </a:t>
            </a:r>
            <a:r>
              <a:rPr lang="en-GB" sz="1600"/>
              <a:t>konkrétním</a:t>
            </a:r>
            <a:r>
              <a:rPr lang="en-GB" sz="1600"/>
              <a:t> </a:t>
            </a:r>
            <a:r>
              <a:rPr lang="en-GB" sz="1600"/>
              <a:t>hazardem</a:t>
            </a:r>
            <a:r>
              <a:rPr lang="en-GB" sz="1600"/>
              <a:t> (</a:t>
            </a:r>
            <a:r>
              <a:rPr lang="en-GB" sz="1600"/>
              <a:t>např</a:t>
            </a:r>
            <a:r>
              <a:rPr lang="en-GB" sz="1600"/>
              <a:t>. </a:t>
            </a:r>
            <a:r>
              <a:rPr lang="en-GB" sz="1600"/>
              <a:t>špatně</a:t>
            </a:r>
            <a:r>
              <a:rPr lang="en-GB" sz="1600"/>
              <a:t> </a:t>
            </a:r>
            <a:r>
              <a:rPr lang="en-GB" sz="1600"/>
              <a:t>izolované</a:t>
            </a:r>
            <a:r>
              <a:rPr lang="en-GB" sz="1600"/>
              <a:t> </a:t>
            </a:r>
            <a:r>
              <a:rPr lang="en-GB" sz="1600"/>
              <a:t>budovy</a:t>
            </a:r>
            <a:r>
              <a:rPr lang="en-GB" sz="1600"/>
              <a:t> </a:t>
            </a:r>
            <a:r>
              <a:rPr lang="en-GB" sz="1600"/>
              <a:t>jsou</a:t>
            </a:r>
            <a:r>
              <a:rPr lang="en-GB" sz="1600"/>
              <a:t> </a:t>
            </a:r>
            <a:r>
              <a:rPr lang="en-GB" sz="1600"/>
              <a:t>citlivější</a:t>
            </a:r>
            <a:r>
              <a:rPr lang="en-GB" sz="1600"/>
              <a:t> </a:t>
            </a:r>
            <a:r>
              <a:rPr lang="en-GB" sz="1600"/>
              <a:t>na</a:t>
            </a:r>
            <a:r>
              <a:rPr lang="en-GB" sz="1600"/>
              <a:t> </a:t>
            </a:r>
            <a:r>
              <a:rPr lang="en-GB" sz="1600"/>
              <a:t>horko</a:t>
            </a:r>
            <a:r>
              <a:rPr lang="en-GB" sz="1600"/>
              <a:t>).</a:t>
            </a:r>
            <a:endParaRPr lang="cs-CZ" sz="16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4743857" name="Google Shape;426;p20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Klíčové</a:t>
            </a:r>
            <a:r>
              <a:rPr lang="en-GB"/>
              <a:t> </a:t>
            </a:r>
            <a:r>
              <a:rPr lang="en-GB"/>
              <a:t>pojmy</a:t>
            </a:r>
            <a:r>
              <a:rPr lang="en-GB"/>
              <a:t> v </a:t>
            </a:r>
            <a:r>
              <a:rPr lang="cs-CZ"/>
              <a:t>analýze</a:t>
            </a:r>
            <a:r>
              <a:rPr lang="en-GB"/>
              <a:t> </a:t>
            </a:r>
            <a:r>
              <a:rPr lang="en-GB"/>
              <a:t>klimatických</a:t>
            </a:r>
            <a:r>
              <a:rPr lang="en-GB"/>
              <a:t> </a:t>
            </a:r>
            <a:r>
              <a:rPr lang="en-GB"/>
              <a:t>rizik</a:t>
            </a:r>
            <a:endParaRPr/>
          </a:p>
        </p:txBody>
      </p:sp>
      <p:sp>
        <p:nvSpPr>
          <p:cNvPr id="1321195596" name="Google Shape;427;p20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roli hodnotících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80538904" name="Google Shape;428;p20"/>
          <p:cNvSpPr txBox="1">
            <a:spLocks noGrp="1"/>
          </p:cNvSpPr>
          <p:nvPr>
            <p:ph type="body" idx="1"/>
          </p:nvPr>
        </p:nvSpPr>
        <p:spPr bwMode="auto">
          <a:xfrm>
            <a:off x="296864" y="1220328"/>
            <a:ext cx="8626200" cy="329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ADAPT</a:t>
            </a:r>
            <a:r>
              <a:rPr lang="en-GB" sz="1600">
                <a:highlight>
                  <a:srgbClr val="9ACA3C"/>
                </a:highlight>
              </a:rPr>
              <a:t>AČNÍ KAPACITA</a:t>
            </a:r>
            <a:endParaRPr sz="1600">
              <a:highlight>
                <a:srgbClr val="9ACA3C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/>
              <a:t>Schopnost přizpůsobit se, zvládnout nebo se zotavit z dopadů klimatu (např. přítomnost protipovodňových opatření, ventilačních systémů, připravenosti komunity).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RI</a:t>
            </a:r>
            <a:r>
              <a:rPr lang="en-GB" sz="1600">
                <a:highlight>
                  <a:srgbClr val="9ACA3C"/>
                </a:highlight>
              </a:rPr>
              <a:t>ZIKO</a:t>
            </a:r>
            <a:endParaRPr sz="1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/>
              <a:t>Potenciál</a:t>
            </a:r>
            <a:r>
              <a:rPr lang="en-GB" sz="1600"/>
              <a:t> </a:t>
            </a:r>
            <a:r>
              <a:rPr lang="en-GB" sz="1600"/>
              <a:t>ztráty</a:t>
            </a:r>
            <a:r>
              <a:rPr lang="en-GB" sz="1600"/>
              <a:t> </a:t>
            </a:r>
            <a:r>
              <a:rPr lang="en-GB" sz="1600"/>
              <a:t>nebo</a:t>
            </a:r>
            <a:r>
              <a:rPr lang="en-GB" sz="1600"/>
              <a:t> </a:t>
            </a:r>
            <a:r>
              <a:rPr lang="en-GB" sz="1600"/>
              <a:t>škody</a:t>
            </a:r>
            <a:r>
              <a:rPr lang="en-GB" sz="1600"/>
              <a:t> </a:t>
            </a:r>
            <a:r>
              <a:rPr lang="en-GB" sz="1600"/>
              <a:t>vyplývající</a:t>
            </a:r>
            <a:r>
              <a:rPr lang="en-GB" sz="1600"/>
              <a:t> z </a:t>
            </a:r>
            <a:r>
              <a:rPr lang="en-GB" sz="1600"/>
              <a:t>interakce</a:t>
            </a:r>
            <a:r>
              <a:rPr lang="en-GB" sz="1600"/>
              <a:t> hazardu, </a:t>
            </a:r>
            <a:r>
              <a:rPr lang="en-GB" sz="1600"/>
              <a:t>expozice</a:t>
            </a:r>
            <a:r>
              <a:rPr lang="en-GB" sz="1600"/>
              <a:t> a </a:t>
            </a:r>
            <a:r>
              <a:rPr lang="en-GB" sz="1600"/>
              <a:t>zranitelnosti</a:t>
            </a:r>
            <a:r>
              <a:rPr lang="en-GB" sz="1600"/>
              <a:t>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>
                <a:highlight>
                  <a:srgbClr val="9ACA3C"/>
                </a:highlight>
              </a:rPr>
              <a:t>DOPAD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>
                <a:latin typeface="Trebuchet MS"/>
                <a:ea typeface="Trebuchet MS"/>
                <a:cs typeface="Trebuchet MS"/>
              </a:rPr>
              <a:t>Skutečné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potenciální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důsledky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/>
              <a:t>hazardu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na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budovy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majetek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zdraví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ekonomiku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životní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prostředí</a:t>
            </a:r>
            <a:r>
              <a:rPr lang="en-GB" sz="1600"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>
                <a:highlight>
                  <a:srgbClr val="9ACA3C"/>
                </a:highlight>
              </a:rPr>
              <a:t>PRAVDĚPODOBNOST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Pravděpodobnost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že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/>
              <a:t>klimatický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/>
              <a:t>hazard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dopad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nastane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během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životnosti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budovy</a:t>
            </a:r>
            <a:r>
              <a:rPr lang="en-GB" sz="1600" b="0" i="0" u="none" strike="noStrike" cap="none">
                <a:latin typeface="Trebuchet MS"/>
                <a:ea typeface="Trebuchet MS"/>
                <a:cs typeface="Trebuchet MS"/>
              </a:rPr>
              <a:t>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8123594" name="Google Shape;434;p21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Příklad</a:t>
            </a:r>
            <a:r>
              <a:rPr lang="en-GB"/>
              <a:t> – </a:t>
            </a:r>
            <a:r>
              <a:rPr lang="en-GB"/>
              <a:t>mapa</a:t>
            </a:r>
            <a:r>
              <a:rPr lang="en-GB"/>
              <a:t> h</a:t>
            </a:r>
            <a:r>
              <a:rPr lang="cs-CZ"/>
              <a:t>azardů</a:t>
            </a:r>
            <a:r>
              <a:rPr lang="en-GB"/>
              <a:t> (</a:t>
            </a:r>
            <a:r>
              <a:rPr lang="en-GB"/>
              <a:t>na</a:t>
            </a:r>
            <a:r>
              <a:rPr lang="en-GB"/>
              <a:t> </a:t>
            </a:r>
            <a:r>
              <a:rPr lang="en-GB"/>
              <a:t>úrovni</a:t>
            </a:r>
            <a:r>
              <a:rPr lang="en-GB"/>
              <a:t> EU)</a:t>
            </a:r>
            <a:endParaRPr/>
          </a:p>
        </p:txBody>
      </p:sp>
      <p:sp>
        <p:nvSpPr>
          <p:cNvPr id="1590363394" name="Google Shape;435;p21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roli hodnotících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22298547" name="Google Shape;436;p21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-1" y="973621"/>
            <a:ext cx="8444345" cy="4169879"/>
          </a:xfrm>
          <a:prstGeom prst="rect">
            <a:avLst/>
          </a:prstGeom>
          <a:noFill/>
          <a:ln>
            <a:noFill/>
          </a:ln>
        </p:spPr>
      </p:pic>
      <p:sp>
        <p:nvSpPr>
          <p:cNvPr id="696178795" name="Google Shape;437;p21"/>
          <p:cNvSpPr txBox="1"/>
          <p:nvPr/>
        </p:nvSpPr>
        <p:spPr bwMode="auto">
          <a:xfrm>
            <a:off x="6175664" y="717551"/>
            <a:ext cx="477289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EEA Climate-ADAPT, n.d.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9268743" name="Google Shape;443;p22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Příklad</a:t>
            </a:r>
            <a:r>
              <a:rPr lang="en-GB"/>
              <a:t> – </a:t>
            </a:r>
            <a:r>
              <a:rPr lang="en-GB"/>
              <a:t>mapa</a:t>
            </a:r>
            <a:r>
              <a:rPr lang="en-GB"/>
              <a:t> h</a:t>
            </a:r>
            <a:r>
              <a:rPr lang="cs-CZ"/>
              <a:t>azardů</a:t>
            </a:r>
            <a:r>
              <a:rPr lang="en-GB"/>
              <a:t> (</a:t>
            </a:r>
            <a:r>
              <a:rPr lang="en-GB"/>
              <a:t>národní</a:t>
            </a:r>
            <a:r>
              <a:rPr lang="en-GB"/>
              <a:t> </a:t>
            </a:r>
            <a:r>
              <a:rPr lang="en-GB"/>
              <a:t>úroveň</a:t>
            </a:r>
            <a:r>
              <a:rPr lang="en-GB"/>
              <a:t>)</a:t>
            </a:r>
            <a:endParaRPr/>
          </a:p>
        </p:txBody>
      </p:sp>
      <p:sp>
        <p:nvSpPr>
          <p:cNvPr id="1980718723" name="Google Shape;444;p22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roli hodnotících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80904672" name="Google Shape;445;p22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-52039" y="1060212"/>
            <a:ext cx="8417688" cy="4083288"/>
          </a:xfrm>
          <a:prstGeom prst="rect">
            <a:avLst/>
          </a:prstGeom>
          <a:noFill/>
          <a:ln>
            <a:noFill/>
          </a:ln>
        </p:spPr>
      </p:pic>
      <p:sp>
        <p:nvSpPr>
          <p:cNvPr id="104025591" name="Google Shape;446;p22"/>
          <p:cNvSpPr txBox="1"/>
          <p:nvPr/>
        </p:nvSpPr>
        <p:spPr bwMode="auto">
          <a:xfrm>
            <a:off x="0" y="4881890"/>
            <a:ext cx="477289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Klimatická změna, n.d.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9439034" name="Google Shape;452;p23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Příklad</a:t>
            </a:r>
            <a:r>
              <a:rPr lang="en-GB"/>
              <a:t> – </a:t>
            </a:r>
            <a:r>
              <a:rPr lang="en-GB"/>
              <a:t>mapa</a:t>
            </a:r>
            <a:r>
              <a:rPr lang="en-GB"/>
              <a:t> h</a:t>
            </a:r>
            <a:r>
              <a:rPr lang="cs-CZ"/>
              <a:t>azardů</a:t>
            </a:r>
            <a:r>
              <a:rPr lang="en-GB"/>
              <a:t> (</a:t>
            </a:r>
            <a:r>
              <a:rPr lang="en-GB"/>
              <a:t>úroveň</a:t>
            </a:r>
            <a:r>
              <a:rPr lang="en-GB"/>
              <a:t> </a:t>
            </a:r>
            <a:r>
              <a:rPr lang="en-GB"/>
              <a:t>města</a:t>
            </a:r>
            <a:r>
              <a:rPr lang="en-GB"/>
              <a:t> – </a:t>
            </a:r>
            <a:r>
              <a:rPr lang="en-GB"/>
              <a:t>pražská</a:t>
            </a:r>
            <a:r>
              <a:rPr lang="en-GB"/>
              <a:t> </a:t>
            </a:r>
            <a:r>
              <a:rPr lang="en-GB"/>
              <a:t>záplavová</a:t>
            </a:r>
            <a:r>
              <a:rPr lang="en-GB"/>
              <a:t> </a:t>
            </a:r>
            <a:r>
              <a:rPr lang="en-GB"/>
              <a:t>území</a:t>
            </a:r>
            <a:r>
              <a:rPr lang="en-GB"/>
              <a:t>)</a:t>
            </a:r>
            <a:endParaRPr/>
          </a:p>
        </p:txBody>
      </p:sp>
      <p:sp>
        <p:nvSpPr>
          <p:cNvPr id="1664748798" name="Google Shape;453;p23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roli hodnotících nástrojů při identifikaci klimatických rizi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93676108" name="Google Shape;454;p23" descr="Obsah obrázku text, mapa&#10;&#10;Obsah generovaný pomocí AI může být nesprávný."/>
          <p:cNvPicPr/>
          <p:nvPr/>
        </p:nvPicPr>
        <p:blipFill rotWithShape="1">
          <a:blip r:embed="rId3">
            <a:alphaModFix/>
          </a:blip>
          <a:srcRect l="-257" t="0" r="-1" b="0"/>
          <a:stretch/>
        </p:blipFill>
        <p:spPr bwMode="auto">
          <a:xfrm>
            <a:off x="0" y="1188882"/>
            <a:ext cx="9113445" cy="3052718"/>
          </a:xfrm>
          <a:prstGeom prst="rect">
            <a:avLst/>
          </a:prstGeom>
          <a:noFill/>
          <a:ln>
            <a:noFill/>
          </a:ln>
        </p:spPr>
      </p:pic>
      <p:sp>
        <p:nvSpPr>
          <p:cNvPr id="172067817" name="Google Shape;455;p23">
            <a:hlinkClick r:id="rId4"/>
          </p:cNvPr>
          <p:cNvSpPr/>
          <p:nvPr/>
        </p:nvSpPr>
        <p:spPr bwMode="auto">
          <a:xfrm>
            <a:off x="0" y="4871547"/>
            <a:ext cx="1741182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IPR Praha, 2024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58181855" name="Google Shape;456;p23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146199" y="2621021"/>
            <a:ext cx="1815160" cy="16205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9442830" name="Google Shape;462;p2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roli hodnotících nástrojů při identifikaci klimatických rizik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21578932" name="Google Shape;463;p24">
            <a:hlinkClick r:id="rId3"/>
          </p:cNvPr>
          <p:cNvSpPr/>
          <p:nvPr/>
        </p:nvSpPr>
        <p:spPr bwMode="auto">
          <a:xfrm>
            <a:off x="0" y="4871547"/>
            <a:ext cx="1925527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SuPeRBE wiki, 2025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632216836" name="Google Shape;464;p24">
            <a:hlinkClick r:id="rId4"/>
          </p:cNvPr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5140619" y="4053738"/>
            <a:ext cx="338396" cy="354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3069803" name="Google Shape;465;p24">
            <a:hlinkClick r:id="rId6"/>
          </p:cNvPr>
          <p:cNvPicPr/>
          <p:nvPr/>
        </p:nvPicPr>
        <p:blipFill rotWithShape="1">
          <a:blip r:embed="rId7">
            <a:alphaModFix/>
          </a:blip>
          <a:stretch/>
        </p:blipFill>
        <p:spPr bwMode="auto">
          <a:xfrm>
            <a:off x="3404668" y="4066250"/>
            <a:ext cx="1662963" cy="355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8449682" name="Google Shape;466;p24">
            <a:hlinkClick r:id="rId8"/>
          </p:cNvPr>
          <p:cNvPicPr/>
          <p:nvPr/>
        </p:nvPicPr>
        <p:blipFill rotWithShape="1">
          <a:blip r:embed="rId9">
            <a:alphaModFix/>
          </a:blip>
          <a:stretch/>
        </p:blipFill>
        <p:spPr bwMode="auto">
          <a:xfrm>
            <a:off x="4702118" y="3686807"/>
            <a:ext cx="1854394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4665315" name="Google Shape;467;p24">
            <a:hlinkClick r:id="rId10"/>
          </p:cNvPr>
          <p:cNvPicPr/>
          <p:nvPr/>
        </p:nvPicPr>
        <p:blipFill rotWithShape="1">
          <a:blip r:embed="rId11">
            <a:alphaModFix/>
          </a:blip>
          <a:stretch/>
        </p:blipFill>
        <p:spPr bwMode="auto">
          <a:xfrm>
            <a:off x="49823" y="3657123"/>
            <a:ext cx="2155464" cy="409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387341" name="Google Shape;468;p24">
            <a:hlinkClick r:id="rId12"/>
          </p:cNvPr>
          <p:cNvPicPr/>
          <p:nvPr/>
        </p:nvPicPr>
        <p:blipFill rotWithShape="1">
          <a:blip r:embed="rId13">
            <a:alphaModFix/>
          </a:blip>
          <a:stretch/>
        </p:blipFill>
        <p:spPr bwMode="auto">
          <a:xfrm>
            <a:off x="2274415" y="3691346"/>
            <a:ext cx="1718768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314108" name="Google Shape;469;p24">
            <a:hlinkClick r:id="rId14"/>
          </p:cNvPr>
          <p:cNvPicPr/>
          <p:nvPr/>
        </p:nvPicPr>
        <p:blipFill rotWithShape="1">
          <a:blip r:embed="rId15">
            <a:alphaModFix/>
          </a:blip>
          <a:stretch/>
        </p:blipFill>
        <p:spPr bwMode="auto">
          <a:xfrm>
            <a:off x="6565525" y="3686807"/>
            <a:ext cx="2460026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278439" name="Google Shape;470;p24">
            <a:hlinkClick r:id="rId16"/>
          </p:cNvPr>
          <p:cNvPicPr/>
          <p:nvPr/>
        </p:nvPicPr>
        <p:blipFill rotWithShape="1">
          <a:blip r:embed="rId17">
            <a:alphaModFix/>
          </a:blip>
          <a:srcRect l="5187" t="11573" r="2942" b="7393"/>
          <a:stretch/>
        </p:blipFill>
        <p:spPr bwMode="auto">
          <a:xfrm>
            <a:off x="6854346" y="4048573"/>
            <a:ext cx="1189300" cy="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2622679" name="Google Shape;471;p24">
            <a:hlinkClick r:id="rId18"/>
          </p:cNvPr>
          <p:cNvPicPr/>
          <p:nvPr/>
        </p:nvPicPr>
        <p:blipFill rotWithShape="1">
          <a:blip r:embed="rId19">
            <a:alphaModFix/>
          </a:blip>
          <a:stretch/>
        </p:blipFill>
        <p:spPr bwMode="auto">
          <a:xfrm>
            <a:off x="1985277" y="4043206"/>
            <a:ext cx="1327679" cy="378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630360" name="Google Shape;472;p24">
            <a:hlinkClick r:id="rId20"/>
          </p:cNvPr>
          <p:cNvPicPr/>
          <p:nvPr/>
        </p:nvPicPr>
        <p:blipFill rotWithShape="1">
          <a:blip r:embed="rId21">
            <a:alphaModFix/>
          </a:blip>
          <a:srcRect l="0" t="0" r="0" b="-1260"/>
          <a:stretch/>
        </p:blipFill>
        <p:spPr bwMode="auto">
          <a:xfrm>
            <a:off x="5547405" y="4046658"/>
            <a:ext cx="338396" cy="362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569484" name="Google Shape;473;p24">
            <a:hlinkClick r:id="rId22"/>
          </p:cNvPr>
          <p:cNvPicPr/>
          <p:nvPr/>
        </p:nvPicPr>
        <p:blipFill rotWithShape="1">
          <a:blip r:embed="rId23">
            <a:alphaModFix/>
          </a:blip>
          <a:stretch/>
        </p:blipFill>
        <p:spPr bwMode="auto">
          <a:xfrm>
            <a:off x="-979" y="4018839"/>
            <a:ext cx="883075" cy="390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3618773" name="Google Shape;474;p24">
            <a:hlinkClick r:id="rId24"/>
          </p:cNvPr>
          <p:cNvPicPr/>
          <p:nvPr/>
        </p:nvPicPr>
        <p:blipFill rotWithShape="1">
          <a:blip r:embed="rId25">
            <a:alphaModFix/>
          </a:blip>
          <a:stretch/>
        </p:blipFill>
        <p:spPr bwMode="auto">
          <a:xfrm>
            <a:off x="975312" y="4066250"/>
            <a:ext cx="945162" cy="370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3613667" name="Google Shape;475;p24">
            <a:hlinkClick r:id="rId26"/>
          </p:cNvPr>
          <p:cNvPicPr/>
          <p:nvPr/>
        </p:nvPicPr>
        <p:blipFill rotWithShape="1">
          <a:blip r:embed="rId27">
            <a:alphaModFix/>
          </a:blip>
          <a:stretch/>
        </p:blipFill>
        <p:spPr bwMode="auto">
          <a:xfrm>
            <a:off x="4131126" y="3648733"/>
            <a:ext cx="441929" cy="399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4190425" name="Google Shape;476;p24">
            <a:hlinkClick r:id="rId28"/>
          </p:cNvPr>
          <p:cNvPicPr/>
          <p:nvPr/>
        </p:nvPicPr>
        <p:blipFill rotWithShape="1">
          <a:blip r:embed="rId29">
            <a:alphaModFix/>
          </a:blip>
          <a:stretch/>
        </p:blipFill>
        <p:spPr bwMode="auto">
          <a:xfrm>
            <a:off x="5928099" y="4048573"/>
            <a:ext cx="884511" cy="360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636124" name="Google Shape;477;p24">
            <a:hlinkClick r:id="rId30"/>
          </p:cNvPr>
          <p:cNvPicPr/>
          <p:nvPr/>
        </p:nvPicPr>
        <p:blipFill rotWithShape="1">
          <a:blip r:embed="rId31">
            <a:alphaModFix/>
          </a:blip>
          <a:stretch/>
        </p:blipFill>
        <p:spPr bwMode="auto">
          <a:xfrm>
            <a:off x="8085383" y="4056138"/>
            <a:ext cx="933569" cy="355196"/>
          </a:xfrm>
          <a:prstGeom prst="rect">
            <a:avLst/>
          </a:prstGeom>
          <a:noFill/>
          <a:ln>
            <a:noFill/>
          </a:ln>
        </p:spPr>
      </p:pic>
      <p:sp>
        <p:nvSpPr>
          <p:cNvPr id="309904753" name="Google Shape;478;p24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Informační</a:t>
            </a:r>
            <a:r>
              <a:rPr lang="en-GB"/>
              <a:t> </a:t>
            </a:r>
            <a:r>
              <a:rPr lang="en-GB"/>
              <a:t>portály</a:t>
            </a:r>
            <a:r>
              <a:rPr lang="en-GB"/>
              <a:t> o </a:t>
            </a:r>
            <a:r>
              <a:rPr lang="en-GB"/>
              <a:t>změně</a:t>
            </a:r>
            <a:r>
              <a:rPr lang="en-GB"/>
              <a:t> </a:t>
            </a:r>
            <a:r>
              <a:rPr lang="en-GB"/>
              <a:t>klimatu</a:t>
            </a:r>
            <a:r>
              <a:rPr lang="en-GB"/>
              <a:t> a </a:t>
            </a:r>
            <a:r>
              <a:rPr lang="en-GB"/>
              <a:t>klimatických</a:t>
            </a:r>
            <a:r>
              <a:rPr lang="en-GB"/>
              <a:t> </a:t>
            </a:r>
            <a:r>
              <a:rPr lang="cs-CZ"/>
              <a:t>rizicích</a:t>
            </a:r>
            <a:endParaRPr/>
          </a:p>
        </p:txBody>
      </p:sp>
      <p:sp>
        <p:nvSpPr>
          <p:cNvPr id="919353527" name="Google Shape;479;p24"/>
          <p:cNvSpPr txBox="1"/>
          <p:nvPr/>
        </p:nvSpPr>
        <p:spPr bwMode="auto">
          <a:xfrm>
            <a:off x="296863" y="1140786"/>
            <a:ext cx="86325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Online platformy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vyvíjené vládními institucemi, environmentálními agenturami a organizacemi s cílem poskytovat klíčové informace o dopadech změny klimatu, adaptačních strategiích a plánech mitigace.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Tyto portály nabízejí data o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regionálních dopadech klimatu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jako jsou změny povětrnostních vzorců a extrémní jevy, spolu s doporučeními pro zvýšení odolnosti infrastruktury.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Zároveň poskytují informace o politikách ochrany klimatu a podporují spolupráci mezi obcemi, záchrannými složkami a environmentálními odborníky.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3874804" name="Google Shape;485;p25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Typy</a:t>
            </a:r>
            <a:r>
              <a:rPr lang="cs-CZ"/>
              <a:t> CRA</a:t>
            </a:r>
            <a:r>
              <a:rPr lang="en-GB"/>
              <a:t> map</a:t>
            </a:r>
            <a:endParaRPr/>
          </a:p>
        </p:txBody>
      </p:sp>
      <p:sp>
        <p:nvSpPr>
          <p:cNvPr id="305005878" name="Google Shape;486;p25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roli hodnotících nástrojů při identifikaci klimatických rizik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1307977047" name="Google Shape;487;p25"/>
          <p:cNvGraphicFramePr>
            <a:graphicFrameLocks xmlns:a="http://schemas.openxmlformats.org/drawingml/2006/main"/>
          </p:cNvGraphicFramePr>
          <p:nvPr/>
        </p:nvGraphicFramePr>
        <p:xfrm rot="0">
          <a:off x="382172" y="1188882"/>
          <a:ext cx="8209375" cy="365217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{2F4C9B91-D0BA-4DC9-8B72-F8A4A5B9BA5A}</a:tableStyleId>
                <a:noFill/>
              </a:tblPr>
              <a:tblGrid>
                <a:gridCol w="1360900"/>
                <a:gridCol w="1768700"/>
                <a:gridCol w="1660300"/>
                <a:gridCol w="1666875"/>
                <a:gridCol w="1752599"/>
              </a:tblGrid>
              <a:tr h="4153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>
                          <a:latin typeface="Trebuchet MS"/>
                          <a:ea typeface="Trebuchet MS"/>
                          <a:cs typeface="Trebuchet MS"/>
                        </a:rPr>
                        <a:t>Typ mapy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>
                          <a:latin typeface="Trebuchet MS"/>
                          <a:ea typeface="Trebuchet MS"/>
                          <a:cs typeface="Trebuchet MS"/>
                        </a:rPr>
                        <a:t>Základní funkce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>
                          <a:latin typeface="Trebuchet MS"/>
                          <a:ea typeface="Trebuchet MS"/>
                          <a:cs typeface="Trebuchet MS"/>
                        </a:rPr>
                        <a:t>Co popisuje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</a:t>
                      </a:r>
                      <a:r>
                        <a:rPr lang="en-GB" sz="1100" b="1">
                          <a:latin typeface="Trebuchet MS"/>
                          <a:ea typeface="Trebuchet MS"/>
                          <a:cs typeface="Trebuchet MS"/>
                        </a:rPr>
                        <a:t>líčové otázky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>
                          <a:latin typeface="Trebuchet MS"/>
                          <a:ea typeface="Trebuchet MS"/>
                          <a:cs typeface="Trebuchet MS"/>
                        </a:rPr>
                        <a:t>Příklady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rgbClr val="000000">
                          <a:alpha val="0"/>
                        </a:srgbClr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  <a:tr h="59480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Mapa h</a:t>
                      </a:r>
                      <a:r>
                        <a:rPr lang="cs-CZ" sz="11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azardů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Ukazuje 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místo výskytu a intenzitu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klimatických hrozeb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Pravděpodobnost a velikost (intenzita) klimatických jevů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i="1">
                          <a:latin typeface="Trebuchet MS"/>
                          <a:ea typeface="Trebuchet MS"/>
                          <a:cs typeface="Trebuchet MS"/>
                        </a:rPr>
                        <a:t>Kde jsou nebezpečí</a:t>
                      </a: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?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Záplavové zóny, oblasti náchylné k požárům, lokality s efektem tepelného ostrova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  <a:tr h="55267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Mapa expozice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Identifikuje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, 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co se 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nachází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oblastech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ohrožených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cs-CZ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hazardy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Budovy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,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infrastruktura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,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lidé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a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ohrožen</a:t>
                      </a:r>
                      <a:r>
                        <a:rPr lang="cs-CZ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ý majetek</a:t>
                      </a:r>
                      <a:endParaRPr sz="1100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i="1">
                          <a:latin typeface="Trebuchet MS"/>
                          <a:ea typeface="Trebuchet MS"/>
                          <a:cs typeface="Trebuchet MS"/>
                        </a:rPr>
                        <a:t>Co může být zasaženo</a:t>
                      </a: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?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Nemocnice v záplavových zónách, elektrárny v oblastech náchylných k bouřím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  <a:tr h="79005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Mapa citlivosti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Zdůrazňuje, co je </a:t>
                      </a:r>
                      <a:r>
                        <a:rPr lang="en-GB" sz="1100" u="none" strike="noStrike" cap="none">
                          <a:solidFill>
                            <a:schemeClr val="accent4"/>
                          </a:solidFill>
                          <a:highlight>
                            <a:schemeClr val="lt1"/>
                          </a:highlight>
                          <a:latin typeface="Trebuchet MS"/>
                          <a:ea typeface="Trebuchet MS"/>
                          <a:cs typeface="Trebuchet MS"/>
                        </a:rPr>
                        <a:t>pravděpodobněji ohroženo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dopady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Vlastnosti, které zvyšují náchylnost ke škodám nebo přerušení provozu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i="1">
                          <a:latin typeface="Trebuchet MS"/>
                          <a:ea typeface="Trebuchet MS"/>
                          <a:cs typeface="Trebuchet MS"/>
                        </a:rPr>
                        <a:t>Co je nejkřehčí</a:t>
                      </a: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?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Staré budovy náchylné k přehřívání, domovy pro seniory během vln veder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  <a:tr h="99772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>
                          <a:latin typeface="Trebuchet MS"/>
                          <a:ea typeface="Trebuchet MS"/>
                          <a:cs typeface="Trebuchet MS"/>
                        </a:rPr>
                        <a:t>Mapa adaptivní kapacity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b="1" u="none" strike="noStrike" cap="none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Odráží </a:t>
                      </a:r>
                      <a:r>
                        <a:rPr lang="en-GB" sz="1100" b="1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Trebuchet MS"/>
                          <a:cs typeface="Trebuchet MS"/>
                        </a:rPr>
                        <a:t>odolnost a schopnost zvládat dopady</a:t>
                      </a:r>
                      <a:endParaRPr sz="1100" u="none" strike="noStrike" cap="none">
                        <a:solidFill>
                          <a:schemeClr val="accent4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Dostupnost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zdrojů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,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systémů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nebo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>
                          <a:latin typeface="Trebuchet MS"/>
                          <a:ea typeface="Trebuchet MS"/>
                          <a:cs typeface="Trebuchet MS"/>
                        </a:rPr>
                        <a:t>strategií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pro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reakci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na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h</a:t>
                      </a:r>
                      <a:r>
                        <a:rPr lang="cs-CZ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azard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y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i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Jak dobře můžeme reagovat nebo se zotavit?</a:t>
                      </a:r>
                      <a:endParaRPr sz="11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Oblasti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s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nouzovými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chladicími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přístřešky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,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komunity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s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včasnými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výstražnými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systémy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nebo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zelenou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1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infrastrukturou</a:t>
                      </a:r>
                      <a:endParaRPr sz="1400" u="none" strike="noStrike" cap="none"/>
                    </a:p>
                  </a:txBody>
                  <a:tcPr marL="53924" marR="53924" marT="26975" marB="2697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9525" algn="ctr">
                      <a:solidFill>
                        <a:srgbClr val="000000">
                          <a:alpha val="0"/>
                        </a:srgbClr>
                      </a:solidFill>
                    </a:lnR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2545433" name="Google Shape;493;p26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cs-CZ"/>
              <a:t>Současný stav</a:t>
            </a:r>
            <a:endParaRPr/>
          </a:p>
        </p:txBody>
      </p:sp>
      <p:sp>
        <p:nvSpPr>
          <p:cNvPr id="1984281567" name="Google Shape;494;p26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roli hodnotících nástrojů při identifikaci klimatických rizik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955784001" name="Google Shape;495;p26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1052763"/>
            <a:ext cx="9144000" cy="4115680"/>
          </a:xfrm>
          <a:prstGeom prst="rect">
            <a:avLst/>
          </a:prstGeom>
          <a:noFill/>
          <a:ln>
            <a:noFill/>
          </a:ln>
        </p:spPr>
      </p:pic>
      <p:sp>
        <p:nvSpPr>
          <p:cNvPr id="246509309" name="Google Shape;496;p26"/>
          <p:cNvSpPr txBox="1"/>
          <p:nvPr/>
        </p:nvSpPr>
        <p:spPr bwMode="auto">
          <a:xfrm>
            <a:off x="4371110" y="4897279"/>
            <a:ext cx="477289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hlinkClick r:id="rId4" tooltip=""/>
              </a:rPr>
              <a:t>https://wiki.superbe.felicity.tools/index.php/SuPeRBE_Wiki</a:t>
            </a:r>
            <a:r>
              <a:rPr lang="en-GB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822474058" name="Google Shape;497;p26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7855887" y="3728934"/>
            <a:ext cx="1168345" cy="1168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0466870" name="Google Shape;503;p27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roli hodnotících nástrojů při identifikaci klimatických rizik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4293096" name="Google Shape;504;p27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Role CRA v plánování projektu a raném návrhu studie</a:t>
            </a:r>
            <a:endParaRPr/>
          </a:p>
        </p:txBody>
      </p:sp>
      <p:sp>
        <p:nvSpPr>
          <p:cNvPr id="1717902586" name="Google Shape;505;p27"/>
          <p:cNvSpPr txBox="1"/>
          <p:nvPr/>
        </p:nvSpPr>
        <p:spPr bwMode="auto">
          <a:xfrm>
            <a:off x="296863" y="1140786"/>
            <a:ext cx="8632500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Plánování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projektu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>
                <a:latin typeface="Trebuchet MS"/>
                <a:ea typeface="Trebuchet MS"/>
                <a:cs typeface="Trebuchet MS"/>
              </a:rPr>
              <a:t>prvotní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návrhy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nejsou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jen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o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kreativitě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vizi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ale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také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o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předvídání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možných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problémů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minimalizaci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zranitelnosti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 </a:t>
            </a:r>
            <a:r>
              <a:rPr lang="cs-CZ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přijímání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informovaných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zodpovědných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rozhodnutí</a:t>
            </a:r>
            <a:endParaRPr sz="1400" b="1" i="0" u="none" strike="noStrike" cap="none">
              <a:solidFill>
                <a:srgbClr val="000000"/>
              </a:solidFill>
            </a:endParaRPr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Nástroje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CRA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viditelnými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hmatatelnými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cs-CZ" sz="1600">
                <a:latin typeface="Trebuchet MS"/>
                <a:ea typeface="Trebuchet MS"/>
                <a:cs typeface="Trebuchet MS"/>
              </a:rPr>
              <a:t>P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omáhají</a:t>
            </a:r>
            <a:r>
              <a:rPr lang="cs-CZ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plánovačům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upřednostnit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nízkoriziková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vysoce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odolná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řešení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Hodnotit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různé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možnosti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návrhu 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 </a:t>
            </a:r>
            <a:r>
              <a:rPr lang="en-GB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hlediska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dlouhodobého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dopadu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nákladů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proveditelnosti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Proces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podporuje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zodpovědné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investování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etické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řízení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projektu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Ukazuje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zúčastněným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stranám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byla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zvážena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zmírněna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873436" name="Google Shape;108;p1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1856929620" name="Google Shape;109;p1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5498379" name="Google Shape;110;p1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39500493" name="Google Shape;111;p1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859242920" name="Google Shape;112;p1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83875228" name="Google Shape;113;p1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A</a:t>
            </a:r>
            <a:r>
              <a:rPr lang="cs-CZ" sz="1000"/>
              <a:t>ktivita</a:t>
            </a:r>
            <a:r>
              <a:rPr lang="en-GB" sz="1000"/>
              <a:t>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SuPeRBE</a:t>
            </a:r>
            <a:r>
              <a:rPr lang="en-GB" sz="1000"/>
              <a:t> Project (CE0200768)</a:t>
            </a:r>
            <a:endParaRPr sz="1000"/>
          </a:p>
        </p:txBody>
      </p:sp>
      <p:sp>
        <p:nvSpPr>
          <p:cNvPr id="1796511932" name="Google Shape;114;p1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3000" b="1"/>
              <a:t>SuPeRBE</a:t>
            </a:r>
            <a:r>
              <a:rPr lang="cs-CZ" sz="3000" b="1"/>
              <a:t> -</a:t>
            </a:r>
            <a:r>
              <a:rPr lang="en-GB" sz="3000" b="1"/>
              <a:t> </a:t>
            </a:r>
            <a:r>
              <a:rPr lang="en-GB" sz="3000" b="1"/>
              <a:t>Školicí</a:t>
            </a:r>
            <a:r>
              <a:rPr lang="en-GB" sz="3000" b="1"/>
              <a:t> </a:t>
            </a:r>
            <a:r>
              <a:rPr lang="en-GB" sz="3000" b="1"/>
              <a:t>materiál</a:t>
            </a:r>
            <a:endParaRPr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>
              <a:solidFill>
                <a:srgbClr val="53656D"/>
              </a:solidFill>
            </a:endParaRPr>
          </a:p>
        </p:txBody>
      </p:sp>
      <p:sp>
        <p:nvSpPr>
          <p:cNvPr id="78987370" name="Google Shape;115;p1"/>
          <p:cNvSpPr txBox="1">
            <a:spLocks noGrp="1"/>
          </p:cNvSpPr>
          <p:nvPr>
            <p:ph type="body" idx="4294967295"/>
          </p:nvPr>
        </p:nvSpPr>
        <p:spPr bwMode="auto">
          <a:xfrm>
            <a:off x="59737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/>
          <a:p>
            <a:pPr marL="0" indent="0" algn="r">
              <a:buSzPts val="800"/>
              <a:buNone/>
              <a:defRPr/>
            </a:pPr>
            <a:r>
              <a:rPr lang="en-GB" sz="1000" b="1"/>
              <a:t>Odborná oblast: AE1.3 </a:t>
            </a:r>
            <a:r>
              <a:rPr lang="en-GB" sz="1000"/>
              <a:t>podle</a:t>
            </a:r>
            <a:r>
              <a:rPr lang="en-GB" sz="1000"/>
              <a:t>  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>
                <a:latin typeface="Trebuchet MS"/>
                <a:ea typeface="Trebuchet MS"/>
                <a:cs typeface="Trebuchet MS"/>
              </a:rPr>
              <a:t>CEN Workshop Agreement 17939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  <a:defRPr/>
            </a:pPr>
            <a:endParaRPr sz="1200"/>
          </a:p>
        </p:txBody>
      </p:sp>
      <p:sp>
        <p:nvSpPr>
          <p:cNvPr id="1771128035" name="Google Shape;116;p1"/>
          <p:cNvSpPr txBox="1"/>
          <p:nvPr/>
        </p:nvSpPr>
        <p:spPr bwMode="auto"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Změna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prostředí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9772599" name="Google Shape;117;p1"/>
          <p:cNvSpPr txBox="1"/>
          <p:nvPr/>
        </p:nvSpPr>
        <p:spPr bwMode="auto">
          <a:xfrm>
            <a:off x="5905325" y="357313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600"/>
              <a:defRPr/>
            </a:pP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 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kompetence</a:t>
            </a: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16323318" name="Google Shape;118;p1"/>
          <p:cNvSpPr txBox="1"/>
          <p:nvPr/>
        </p:nvSpPr>
        <p:spPr bwMode="auto">
          <a:xfrm>
            <a:off x="516270" y="2923100"/>
            <a:ext cx="668005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1.3 Metod</a:t>
            </a:r>
            <a:r>
              <a:rPr lang="cs-CZ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ika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nástroje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řízení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86580772" name="Google Shape;119;p1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 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odborná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oblast</a:t>
            </a: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2517077" name="Google Shape;120;p1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Odborná oblast</a:t>
            </a: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0143237" name="Google Shape;529;p29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C40 Hodnocení klimatických rizik a zranitelnosti</a:t>
            </a:r>
            <a:endParaRPr/>
          </a:p>
        </p:txBody>
      </p:sp>
      <p:sp>
        <p:nvSpPr>
          <p:cNvPr id="1812897061" name="Google Shape;530;p29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ol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hodnotících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08089077" name="Google Shape;531;p29"/>
          <p:cNvSpPr txBox="1">
            <a:spLocks noGrp="1"/>
          </p:cNvSpPr>
          <p:nvPr>
            <p:ph type="body" idx="1"/>
          </p:nvPr>
        </p:nvSpPr>
        <p:spPr bwMode="auto">
          <a:xfrm>
            <a:off x="296864" y="964532"/>
            <a:ext cx="8626200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Platforma C40 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Cities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vyvinut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á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skupinou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Climate Leadership Group</a:t>
            </a:r>
            <a:r>
              <a:rPr lang="cs-CZ" sz="1600"/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pomáhá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městům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hodnotit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zranitelnost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Navržen</a:t>
            </a:r>
            <a:r>
              <a:rPr lang="cs-CZ" sz="1600"/>
              <a:t>a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aby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městům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umožnil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identifikovat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/>
              <a:t>expozici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citlivost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adaptační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schopnosti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tváří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tvář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klimatickým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rizikům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  <a:defRPr/>
            </a:pPr>
            <a:endParaRPr sz="1600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>
                <a:highlight>
                  <a:srgbClr val="9ACA3C"/>
                </a:highlight>
              </a:rPr>
              <a:t>ÚČEL</a:t>
            </a:r>
            <a:r>
              <a:rPr lang="en-GB" sz="14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: 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Poskyt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nout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rozhodovacím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orgánům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podklady pro stanovení priorit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adaptačních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Podpor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ovat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začlenění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do </a:t>
            </a:r>
            <a:r>
              <a:rPr lang="cs-CZ" sz="1600"/>
              <a:t>akčních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plánů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městské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politiky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strategií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odolnosti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>
                <a:highlight>
                  <a:srgbClr val="9ACA3C"/>
                </a:highlight>
              </a:rPr>
              <a:t>KLÍČOVÉ SOUČÁSTI</a:t>
            </a:r>
            <a:r>
              <a:rPr lang="en-GB" sz="14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hazardů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Identifikuje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aktuální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předpokládan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é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é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hazardy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vlny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veder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záplavy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</a:t>
            </a:r>
            <a:r>
              <a:rPr lang="en-GB" sz="1600"/>
              <a:t>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Analýza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vystavení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Určuje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kdo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co je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vystaveno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riziku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lidé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infrastruktura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Mapování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zranitelnosti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Hodnotí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citlivost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adaptační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schopnost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systémů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komunit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597506" name="Google Shape;537;p30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C40 Hodnocení klimatických rizik a zranitelnosti</a:t>
            </a:r>
            <a:endParaRPr/>
          </a:p>
        </p:txBody>
      </p:sp>
      <p:sp>
        <p:nvSpPr>
          <p:cNvPr id="948390210" name="Google Shape;538;p30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Role hodnotících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82189649" name="Google Shape;539;p30"/>
          <p:cNvSpPr txBox="1">
            <a:spLocks noGrp="1"/>
          </p:cNvSpPr>
          <p:nvPr>
            <p:ph type="body" idx="1"/>
          </p:nvPr>
        </p:nvSpPr>
        <p:spPr bwMode="auto">
          <a:xfrm>
            <a:off x="296864" y="1210383"/>
            <a:ext cx="8626200" cy="3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>
                <a:highlight>
                  <a:srgbClr val="9ACA3C"/>
                </a:highlight>
              </a:rPr>
              <a:t>PROČ JE TO DŮLEŽITÉ:</a:t>
            </a:r>
            <a:r>
              <a:rPr lang="en-GB" sz="14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 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Dopady změny klimatu se zvyšují jak v četnosti, tak v intenzitě.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Města jsou často nejzranitelnější kvůli husté populaci a infrastruktuře. 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Proaktivní hodnocení pomáhá zachraňovat životy, snižovat ekonomické ztráty a zajišťovat spravedlnost při adaptaci.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>
                <a:highlight>
                  <a:srgbClr val="9ACA3C"/>
                </a:highlight>
              </a:rPr>
              <a:t>VYUŽITÍ PRO MĚSTA</a:t>
            </a:r>
            <a:r>
              <a:rPr lang="en-GB" sz="14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Začleněno do plánů klimatických opatření (CAP).</a:t>
            </a:r>
            <a:endParaRPr/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Char char="•"/>
              <a:defRPr/>
            </a:pPr>
            <a:r>
              <a:rPr lang="en-GB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/>
              <a:t>U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přednostňuje opatření v oblastech nebo sektorech s vysokým rizikem</a:t>
            </a:r>
            <a:r>
              <a:rPr lang="en-GB" sz="1600"/>
              <a:t>.</a:t>
            </a:r>
            <a:endParaRPr sz="1600"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GB" sz="14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RE</a:t>
            </a:r>
            <a:r>
              <a:rPr lang="en-GB" sz="1400">
                <a:highlight>
                  <a:srgbClr val="9ACA3C"/>
                </a:highlight>
              </a:rPr>
              <a:t>ÁLNÉ VYUŽITÍ</a:t>
            </a:r>
            <a:r>
              <a:rPr lang="en-GB" sz="1400" cap="none">
                <a:solidFill>
                  <a:schemeClr val="dk1"/>
                </a:solidFill>
                <a:highlight>
                  <a:srgbClr val="9ACA3C"/>
                </a:highlight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Toto hodnocení využ</a:t>
            </a:r>
            <a:r>
              <a:rPr lang="en-GB" sz="1600"/>
              <a:t>ívá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více než 30 měst po celém světě (např. São Paulo, Jakarta, Johannesburg).</a:t>
            </a:r>
            <a:r>
              <a:rPr lang="en-GB" sz="1600"/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Výsledky slouží k určování rizikových zón, modernizaci infrastruktury a osvětovým aktivitám.</a:t>
            </a: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2963440" name="Google Shape;545;p31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Ú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čel a přínos nástrojů pro hodnocení klimatických rizik při rozhodování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74482558" name="Google Shape;546;p31"/>
          <p:cNvSpPr/>
          <p:nvPr/>
        </p:nvSpPr>
        <p:spPr bwMode="auto">
          <a:xfrm>
            <a:off x="0" y="4871547"/>
            <a:ext cx="4831772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C40 Knowledge Hub, n.d. – download the C40 Screening Template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581263119" name="Google Shape;547;p31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0" y="404967"/>
            <a:ext cx="9144000" cy="43335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3141094" name="Google Shape;553;p32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Porozumění účelu a hodnotě nástrojů pro hodnocení klimatických rizik při rozhodování.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8716986" name="Google Shape;554;p32"/>
          <p:cNvSpPr/>
          <p:nvPr/>
        </p:nvSpPr>
        <p:spPr bwMode="auto">
          <a:xfrm>
            <a:off x="0" y="4871547"/>
            <a:ext cx="4831772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C40 Knowledge Hub, n.d. – download the C40 Screening Template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742148729" name="Google Shape;555;p32" descr="Kuala Lumpur impact assessment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3461400" y="624360"/>
            <a:ext cx="5005964" cy="4061940"/>
          </a:xfrm>
          <a:prstGeom prst="rect">
            <a:avLst/>
          </a:prstGeom>
          <a:noFill/>
          <a:ln>
            <a:noFill/>
          </a:ln>
        </p:spPr>
      </p:pic>
      <p:sp>
        <p:nvSpPr>
          <p:cNvPr id="782020732" name="Google Shape;556;p32"/>
          <p:cNvSpPr txBox="1"/>
          <p:nvPr/>
        </p:nvSpPr>
        <p:spPr bwMode="auto">
          <a:xfrm>
            <a:off x="183575" y="728938"/>
            <a:ext cx="3058500" cy="3901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Tento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modul</a:t>
            </a:r>
            <a:r>
              <a:rPr lang="en-GB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C40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vysvětluje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jak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moh</a:t>
            </a:r>
            <a:r>
              <a:rPr lang="en-GB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ou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města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omezenými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zdroji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provést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rychl</a:t>
            </a:r>
            <a:r>
              <a:rPr lang="cs-CZ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é hodnocení rizik</a:t>
            </a:r>
            <a:r>
              <a:rPr lang="en-GB" sz="14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4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změny klimatu</a:t>
            </a:r>
            <a:r>
              <a:rPr lang="en-GB" sz="14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cs-CZ" sz="14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lang="en-GB" sz="14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CRA)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splňuje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minimální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požadavky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rozhodování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založené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důkazech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a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poskytuje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kvalitativní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do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roku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2050.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889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/>
            </a:pP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Kvalitativní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přehled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relevantních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včetně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historických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trendů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projekcí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889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/>
            </a:pP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Seznam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upřednostněných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dopadů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napříč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sektory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města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88900" algn="l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/>
            </a:pP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Shrnutí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klíčových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napříč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sektory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města</a:t>
            </a:r>
            <a:r>
              <a:rPr lang="en-GB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2745812" name="Google Shape;562;p33"/>
          <p:cNvSpPr txBox="1"/>
          <p:nvPr/>
        </p:nvSpPr>
        <p:spPr bwMode="auto">
          <a:xfrm>
            <a:off x="0" y="0"/>
            <a:ext cx="66071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GB" sz="28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POZNÁMKY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11276993" name="Google Shape;563;p33"/>
          <p:cNvSpPr/>
          <p:nvPr/>
        </p:nvSpPr>
        <p:spPr bwMode="auto">
          <a:xfrm>
            <a:off x="208467" y="599565"/>
            <a:ext cx="8680351" cy="3093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Modul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pokrývá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klíčové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aspekty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tří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která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tvoří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CCRA: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5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získávání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informací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minulých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vlnách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veder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suchu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bouřích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záplavách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analýza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historických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trendů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budoucích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projekcí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podle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různých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scénářů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Mapy </a:t>
            </a:r>
            <a:r>
              <a:rPr lang="cs-CZ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hazrdů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zvláště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účinné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propojení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klimatické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vědy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nejvíce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ohroženými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lokalitami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190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dopadů</a:t>
            </a: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dopady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následky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sociální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přírodní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ekonomický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kapitál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města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Toto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snaží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dopady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diagnostikovat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Obvykle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vyžaduje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spolupráci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různých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zúčastněných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stran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relevantních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sektorů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města</a:t>
            </a:r>
            <a:r>
              <a:rPr lang="en-GB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190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pomáhá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městům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identifikovat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klíčová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vytvořit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konkrétní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strategii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jak je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řešit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Pomáhá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určovat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priority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investic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do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klimatické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adaptace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odolnosti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což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městům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umožňuje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přijímat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ambiciózní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kroky</a:t>
            </a:r>
            <a:r>
              <a:rPr lang="en-GB" sz="15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0515248" name="Google Shape;569;p3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Ú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čel a přínos nástrojů pro hodnocení klimatických rizik při rozhodování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33471598" name="Google Shape;570;p34"/>
          <p:cNvSpPr/>
          <p:nvPr/>
        </p:nvSpPr>
        <p:spPr bwMode="auto">
          <a:xfrm>
            <a:off x="0" y="4871547"/>
            <a:ext cx="4831772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Source: C40 Knowledge Hub, n.d. – download the C40 Screening Template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383539372" name="Google Shape;571;p34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0" y="246221"/>
            <a:ext cx="9144000" cy="4826511"/>
          </a:xfrm>
          <a:prstGeom prst="rect">
            <a:avLst/>
          </a:prstGeom>
          <a:noFill/>
          <a:ln>
            <a:noFill/>
          </a:ln>
        </p:spPr>
      </p:pic>
      <p:sp>
        <p:nvSpPr>
          <p:cNvPr id="5281246" name="Google Shape;572;p34"/>
          <p:cNvSpPr/>
          <p:nvPr/>
        </p:nvSpPr>
        <p:spPr bwMode="auto">
          <a:xfrm>
            <a:off x="6857797" y="4609937"/>
            <a:ext cx="2286203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5" tooltip=""/>
              </a:rPr>
              <a:t>: C40 Knowledge Hub, n.d.</a:t>
            </a:r>
            <a:endParaRPr sz="1100" b="0" i="0" u="sng" strike="noStrike" cap="none">
              <a:solidFill>
                <a:srgbClr val="4D671B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6185235" name="Google Shape;578;p35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Role hodnotících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2057110394" name="Google Shape;579;p35"/>
          <p:cNvGraphicFramePr>
            <a:graphicFrameLocks xmlns:a="http://schemas.openxmlformats.org/drawingml/2006/main"/>
          </p:cNvGraphicFramePr>
          <p:nvPr/>
        </p:nvGraphicFramePr>
        <p:xfrm rot="0">
          <a:off x="284201" y="692540"/>
          <a:ext cx="8654050" cy="44766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{1312D2A6-373F-441A-8A92-D1B71507B2B7}</a:tableStyleId>
                <a:noFill/>
              </a:tblPr>
              <a:tblGrid>
                <a:gridCol w="2157600"/>
                <a:gridCol w="1644425"/>
                <a:gridCol w="2686550"/>
                <a:gridCol w="2165475"/>
              </a:tblGrid>
              <a:tr h="17860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Jméno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/ </a:t>
                      </a: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Developer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Typ</a:t>
                      </a: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 metodiky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Základní koncepty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&amp; </a:t>
                      </a: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silné stránky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/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Omezení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/ </a:t>
                      </a: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Poznámky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/>
                </a:tc>
              </a:tr>
              <a:tr h="694725">
                <a:tc>
                  <a:txBody>
                    <a:bodyPr/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AutoNum type="arabicPeriod"/>
                        <a:defRPr/>
                      </a:pP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European Commission (2021)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Klimatická odolnost infrastruktury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Procesní (2 fáze)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Fáze 1: Screening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Fáze 2: Hodnocení rizik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Praktický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nástroj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pro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celou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EU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Zaměřeno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na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infrastrukturu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včetně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budov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Definuje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zranitelnost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a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rizika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souladu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s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taxonomií</a:t>
                      </a:r>
                      <a:r>
                        <a:rPr lang="cs-CZ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EU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Není standardně zaměřeno na budovy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Vyžaduje úpravu pro malé projekty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  <a:tr h="62100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2. ISO 14091 (2021)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Adapta</a:t>
                      </a:r>
                      <a:r>
                        <a:rPr lang="cs-CZ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ce</a:t>
                      </a:r>
                      <a:r>
                        <a:rPr lang="cs-CZ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na změnu klimatu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Standardizované rámce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Dopadové řetězce krok za krokem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Mezinárodně uznávané standardy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Obsahuje jasné kroky a ukazatele rizik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Vhodné pro organizace, aktiva a infrast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ruktura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Obecného určení, není specificky přizpůsobeno budovám</a:t>
                      </a:r>
                      <a:endParaRPr sz="1000">
                        <a:latin typeface="Trebuchet MS"/>
                        <a:ea typeface="Trebuchet MS"/>
                        <a:cs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Vyžaduje interpretaci technicky znalými uživateli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  <a:tr h="62100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3. 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Umweltbundesamt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(</a:t>
                      </a:r>
                      <a:r>
                        <a:rPr lang="cs-CZ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Německo, 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2017)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Pokyny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pro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hodnocení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dopadů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změny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klimatu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Založené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na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řetězci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dopadů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Vychází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z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konceptů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IPCC AR5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Široce citované v německých i evropských doporučeních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.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Vysvětluje, jak krok za krokem strukturovat hodnocení zranitelnosti a rizik klimatu (CVRA)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.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Obsahuje příklady řetězců dopadů relevantních pro budovy</a:t>
                      </a:r>
                      <a:endParaRPr sz="1000">
                        <a:latin typeface="Trebuchet MS"/>
                        <a:ea typeface="Trebuchet MS"/>
                        <a:cs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Nesoustředí se výhradně na budovy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.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Primárně využíváno v německém kontextu</a:t>
                      </a:r>
                      <a:endParaRPr sz="1000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  <a:tr h="644425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4. UNEP (2021)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Praktický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průvodce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k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budovám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odolným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vůči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klimatu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Koncepčn</a:t>
                      </a: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ě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a typologicky založený přístup</a:t>
                      </a:r>
                      <a:endParaRPr sz="100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Ušitý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na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míru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bydlení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a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komunitním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strukturám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.</a:t>
                      </a:r>
                      <a:r>
                        <a:rPr lang="cs-CZ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Poskytuje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ukazatele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sociální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zranitelnosti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.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Doporučuje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adaptační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řešení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podle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klimatické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zóny</a:t>
                      </a:r>
                      <a:endParaRPr sz="1000">
                        <a:latin typeface="Trebuchet MS"/>
                        <a:ea typeface="Trebuchet MS"/>
                        <a:cs typeface="Trebuchet MS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endParaRPr sz="1000" b="0" u="none" strike="noStrike" cap="none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Neobsahuje krok-za-krokem metodu CRA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.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Nejlépe využitelné v kombinaci s jiným nástrojem CVRA</a:t>
                      </a:r>
                      <a:endParaRPr sz="1000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  <a:lnB w="9525" algn="ctr">
                      <a:solidFill>
                        <a:schemeClr val="dk1"/>
                      </a:solidFill>
                    </a:lnB>
                  </a:tcPr>
                </a:tc>
              </a:tr>
              <a:tr h="842200"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5. UKGBC (2022)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Rámec pro 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reporting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fyzických rizik spojených s klimatem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Reporting</a:t>
                      </a:r>
                      <a:r>
                        <a:rPr lang="en-GB" sz="1000" b="1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b="1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CVRA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Soulad s TCFD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Navrženo pro budovy a portfolia aktiv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.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Propojuje CVRA s finančními a návrhovými výsledky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.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Využívá expozici × zranitelnost × citlivost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. </a:t>
                      </a:r>
                      <a:r>
                        <a:rPr lang="en-GB" sz="1000" b="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Kombinuje kvalitativní a kvantitativní přístup</a:t>
                      </a:r>
                      <a:endParaRPr sz="1000"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</a:tcPr>
                </a:tc>
                <a:tc>
                  <a:txBody>
                    <a:bodyPr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Vyvinuto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pro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britský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trh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(ale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přizpůsobitelné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)</a:t>
                      </a:r>
                      <a:r>
                        <a:rPr lang="en-GB" sz="1000">
                          <a:latin typeface="Trebuchet MS"/>
                          <a:ea typeface="Trebuchet MS"/>
                          <a:cs typeface="Trebuchet MS"/>
                        </a:rPr>
                        <a:t>.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Pokročilejší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;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vhodné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pro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správce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středně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velkých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až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velkých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 </a:t>
                      </a:r>
                      <a:r>
                        <a:rPr lang="en-GB" sz="1000" u="none" strike="noStrike" cap="none">
                          <a:latin typeface="Trebuchet MS"/>
                          <a:ea typeface="Trebuchet MS"/>
                          <a:cs typeface="Trebuchet MS"/>
                        </a:rPr>
                        <a:t>portfolií</a:t>
                      </a:r>
                      <a:endParaRPr sz="1400" u="none" strike="noStrike" cap="none"/>
                    </a:p>
                  </a:txBody>
                  <a:tcPr marL="25750" marR="25750" marT="12875" marB="12875" anchor="ctr">
                    <a:lnT w="9525" algn="ctr">
                      <a:solidFill>
                        <a:schemeClr val="dk1"/>
                      </a:solidFill>
                    </a:lnT>
                  </a:tcPr>
                </a:tc>
              </a:tr>
            </a:tbl>
          </a:graphicData>
        </a:graphic>
      </p:graphicFrame>
      <p:sp>
        <p:nvSpPr>
          <p:cNvPr id="856996574" name="Google Shape;580;p35"/>
          <p:cNvSpPr/>
          <p:nvPr/>
        </p:nvSpPr>
        <p:spPr bwMode="auto">
          <a:xfrm>
            <a:off x="205757" y="1381824"/>
            <a:ext cx="13044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 b="0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Dal</a:t>
            </a:r>
            <a:r>
              <a:rPr lang="en-GB" sz="1100" u="sng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3" tooltip=""/>
              </a:rPr>
              <a:t>ší informace</a:t>
            </a:r>
            <a:endParaRPr sz="1100" b="0" i="0" u="sng" strike="noStrike" cap="none">
              <a:solidFill>
                <a:srgbClr val="4D671B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74508551" name="Google Shape;581;p35"/>
          <p:cNvSpPr/>
          <p:nvPr/>
        </p:nvSpPr>
        <p:spPr bwMode="auto">
          <a:xfrm>
            <a:off x="205764" y="2172400"/>
            <a:ext cx="1658099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 b="0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4" tooltip=""/>
              </a:rPr>
              <a:t> Další informac</a:t>
            </a:r>
            <a:r>
              <a:rPr lang="en-GB" sz="1100" u="sng">
                <a:solidFill>
                  <a:srgbClr val="4D671B"/>
                </a:solidFill>
                <a:latin typeface="Trebuchet MS"/>
                <a:ea typeface="Trebuchet MS"/>
                <a:cs typeface="Trebuchet MS"/>
              </a:rPr>
              <a:t>e</a:t>
            </a:r>
            <a:endParaRPr sz="1100" b="0" i="0" u="sng" strike="noStrike" cap="none">
              <a:solidFill>
                <a:srgbClr val="4D671B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91348514" name="Google Shape;582;p35"/>
          <p:cNvSpPr/>
          <p:nvPr/>
        </p:nvSpPr>
        <p:spPr bwMode="auto">
          <a:xfrm>
            <a:off x="1137408" y="3611100"/>
            <a:ext cx="13044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 b="0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5" tooltip=""/>
              </a:rPr>
              <a:t>Další inform</a:t>
            </a:r>
            <a:r>
              <a:rPr lang="en-GB" sz="1100" u="sng">
                <a:solidFill>
                  <a:srgbClr val="4D671B"/>
                </a:solidFill>
                <a:latin typeface="Trebuchet MS"/>
                <a:ea typeface="Trebuchet MS"/>
                <a:cs typeface="Trebuchet MS"/>
              </a:rPr>
              <a:t>ace</a:t>
            </a:r>
            <a:endParaRPr sz="1100" b="0" i="0" u="sng" strike="noStrike" cap="none">
              <a:solidFill>
                <a:srgbClr val="4D671B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17683897" name="Google Shape;583;p35"/>
          <p:cNvSpPr/>
          <p:nvPr/>
        </p:nvSpPr>
        <p:spPr bwMode="auto">
          <a:xfrm>
            <a:off x="1188095" y="3277525"/>
            <a:ext cx="1343099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 b="0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6" tooltip=""/>
              </a:rPr>
              <a:t>D</a:t>
            </a:r>
            <a:r>
              <a:rPr lang="en-GB" sz="1100" u="sng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6" tooltip=""/>
              </a:rPr>
              <a:t>a</a:t>
            </a:r>
            <a:r>
              <a:rPr lang="en-GB" sz="1100" b="0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6" tooltip=""/>
              </a:rPr>
              <a:t>lší info</a:t>
            </a:r>
            <a:r>
              <a:rPr lang="en-GB" sz="1100" u="sng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6" tooltip=""/>
              </a:rPr>
              <a:t>rmac</a:t>
            </a:r>
            <a:r>
              <a:rPr lang="en-GB" sz="1100" u="sng">
                <a:solidFill>
                  <a:srgbClr val="4D671B"/>
                </a:solidFill>
                <a:latin typeface="Trebuchet MS"/>
                <a:ea typeface="Trebuchet MS"/>
                <a:cs typeface="Trebuchet MS"/>
              </a:rPr>
              <a:t>e</a:t>
            </a:r>
            <a:endParaRPr sz="1100" b="0" i="0" u="sng" strike="noStrike" cap="none">
              <a:solidFill>
                <a:srgbClr val="4D671B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72526418" name="Google Shape;584;p35"/>
          <p:cNvSpPr/>
          <p:nvPr/>
        </p:nvSpPr>
        <p:spPr bwMode="auto">
          <a:xfrm>
            <a:off x="1234136" y="4382650"/>
            <a:ext cx="15165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 b="0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7" tooltip=""/>
              </a:rPr>
              <a:t>Další info</a:t>
            </a:r>
            <a:r>
              <a:rPr lang="en-GB" sz="1100" u="sng">
                <a:solidFill>
                  <a:srgbClr val="4D671B"/>
                </a:solidFill>
                <a:latin typeface="Trebuchet MS"/>
                <a:ea typeface="Trebuchet MS"/>
                <a:cs typeface="Trebuchet MS"/>
              </a:rPr>
              <a:t>rmace</a:t>
            </a:r>
            <a:endParaRPr sz="1100" b="0" i="0" u="sng" strike="noStrike" cap="none">
              <a:solidFill>
                <a:srgbClr val="4D671B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70294391" name="Google Shape;585;p35"/>
          <p:cNvSpPr txBox="1">
            <a:spLocks noGrp="1"/>
          </p:cNvSpPr>
          <p:nvPr>
            <p:ph type="title"/>
          </p:nvPr>
        </p:nvSpPr>
        <p:spPr bwMode="auto">
          <a:xfrm>
            <a:off x="205738" y="25118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Jiné CRAs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3522926" name="Google Shape;591;p36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507641106" name="Google Shape;592;p36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14730154" name="Google Shape;593;p36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24373636" name="Google Shape;594;p36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065250947" name="Google Shape;595;p36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104292746" name="Google Shape;596;p36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A</a:t>
            </a:r>
            <a:r>
              <a:rPr lang="cs-CZ" sz="1000"/>
              <a:t>k</a:t>
            </a:r>
            <a:r>
              <a:rPr lang="en-GB" sz="1000"/>
              <a:t>tivit</a:t>
            </a:r>
            <a:r>
              <a:rPr lang="cs-CZ" sz="1000"/>
              <a:t>a</a:t>
            </a:r>
            <a:r>
              <a:rPr lang="en-GB" sz="1000"/>
              <a:t>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SuPeRBE</a:t>
            </a:r>
            <a:r>
              <a:rPr lang="en-GB" sz="1000"/>
              <a:t> Project (CE0200768)</a:t>
            </a:r>
            <a:endParaRPr sz="1000"/>
          </a:p>
        </p:txBody>
      </p:sp>
      <p:sp>
        <p:nvSpPr>
          <p:cNvPr id="845624418" name="Google Shape;597;p36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3000" b="1"/>
              <a:t>SuPeRBE</a:t>
            </a:r>
            <a:r>
              <a:rPr lang="cs-CZ" sz="3000" b="1"/>
              <a:t> -</a:t>
            </a:r>
            <a:r>
              <a:rPr lang="en-GB" sz="3000" b="1"/>
              <a:t> </a:t>
            </a:r>
            <a:r>
              <a:rPr lang="en-GB" sz="3000" b="1"/>
              <a:t>Škol</a:t>
            </a:r>
            <a:r>
              <a:rPr lang="cs-CZ" sz="3000" b="1"/>
              <a:t>i</a:t>
            </a:r>
            <a:r>
              <a:rPr lang="en-GB" sz="3000" b="1"/>
              <a:t>cí</a:t>
            </a:r>
            <a:r>
              <a:rPr lang="en-GB" sz="3000" b="1"/>
              <a:t> </a:t>
            </a:r>
            <a:r>
              <a:rPr lang="en-GB" sz="3000" b="1"/>
              <a:t>materiál</a:t>
            </a:r>
            <a:endParaRPr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>
              <a:solidFill>
                <a:srgbClr val="53656D"/>
              </a:solidFill>
            </a:endParaRPr>
          </a:p>
        </p:txBody>
      </p:sp>
      <p:sp>
        <p:nvSpPr>
          <p:cNvPr id="1483429224" name="Google Shape;598;p36"/>
          <p:cNvSpPr txBox="1">
            <a:spLocks noGrp="1"/>
          </p:cNvSpPr>
          <p:nvPr>
            <p:ph type="body" idx="4294967295"/>
          </p:nvPr>
        </p:nvSpPr>
        <p:spPr bwMode="auto">
          <a:xfrm>
            <a:off x="59737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cs-CZ" sz="1000" b="1"/>
              <a:t>Odborná oblast </a:t>
            </a:r>
            <a:r>
              <a:rPr lang="en-GB" sz="1000" b="1"/>
              <a:t>: AD1.3 </a:t>
            </a:r>
            <a:r>
              <a:rPr lang="cs-CZ" sz="1000"/>
              <a:t>podle</a:t>
            </a:r>
            <a:r>
              <a:rPr lang="en-GB" sz="1000"/>
              <a:t> 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>
                <a:latin typeface="Trebuchet MS"/>
                <a:ea typeface="Trebuchet MS"/>
                <a:cs typeface="Trebuchet MS"/>
              </a:rPr>
              <a:t>CEN Workshop Agreement 17939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  <a:defRPr/>
            </a:pPr>
            <a:endParaRPr sz="1200"/>
          </a:p>
        </p:txBody>
      </p:sp>
      <p:sp>
        <p:nvSpPr>
          <p:cNvPr id="1312477857" name="Google Shape;599;p36"/>
          <p:cNvSpPr txBox="1"/>
          <p:nvPr/>
        </p:nvSpPr>
        <p:spPr bwMode="auto"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cs-CZ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Změna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04024345" name="Google Shape;600;p36"/>
          <p:cNvSpPr txBox="1"/>
          <p:nvPr/>
        </p:nvSpPr>
        <p:spPr bwMode="auto">
          <a:xfrm>
            <a:off x="5905325" y="357313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cs-CZ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 k</a:t>
            </a:r>
            <a:r>
              <a:rPr lang="en-GB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ompeten</a:t>
            </a:r>
            <a:r>
              <a:rPr lang="cs-CZ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ce</a:t>
            </a: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3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81974865" name="Google Shape;601;p36"/>
          <p:cNvSpPr txBox="1"/>
          <p:nvPr/>
        </p:nvSpPr>
        <p:spPr bwMode="auto"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cs-CZ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1.3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Metod</a:t>
            </a:r>
            <a:r>
              <a:rPr lang="cs-CZ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ika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nástroje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řízení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0622674" name="Google Shape;602;p36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</a:t>
            </a: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lang="cs-CZ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dborná</a:t>
            </a:r>
            <a:r>
              <a:rPr lang="cs-CZ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o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blast</a:t>
            </a: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16598807" name="Google Shape;603;p36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lang="cs-CZ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dborná</a:t>
            </a:r>
            <a:r>
              <a:rPr lang="cs-CZ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o</a:t>
            </a:r>
            <a:r>
              <a:rPr lang="en-GB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blast</a:t>
            </a: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9984175" name="Google Shape;609;p37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Geografické</a:t>
            </a:r>
            <a:r>
              <a:rPr lang="en-GB"/>
              <a:t> </a:t>
            </a:r>
            <a:r>
              <a:rPr lang="en-GB"/>
              <a:t>informační</a:t>
            </a:r>
            <a:r>
              <a:rPr lang="en-GB"/>
              <a:t> </a:t>
            </a:r>
            <a:r>
              <a:rPr lang="en-GB"/>
              <a:t>systémy</a:t>
            </a:r>
            <a:r>
              <a:rPr lang="en-GB"/>
              <a:t> (GIS) pro </a:t>
            </a:r>
            <a:r>
              <a:rPr lang="cs-CZ"/>
              <a:t>analýzu</a:t>
            </a:r>
            <a:r>
              <a:rPr lang="en-GB"/>
              <a:t> </a:t>
            </a:r>
            <a:r>
              <a:rPr lang="en-GB"/>
              <a:t>klimatických</a:t>
            </a:r>
            <a:r>
              <a:rPr lang="en-GB"/>
              <a:t> </a:t>
            </a:r>
            <a:r>
              <a:rPr lang="en-GB"/>
              <a:t>rizik</a:t>
            </a:r>
            <a:r>
              <a:rPr lang="en-GB"/>
              <a:t> (CRA)</a:t>
            </a:r>
            <a:endParaRPr/>
          </a:p>
        </p:txBody>
      </p:sp>
      <p:sp>
        <p:nvSpPr>
          <p:cNvPr id="998550201" name="Google Shape;610;p37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ole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hodnotících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32066545" name="Google Shape;611;p37"/>
          <p:cNvSpPr txBox="1"/>
          <p:nvPr/>
        </p:nvSpPr>
        <p:spPr bwMode="auto">
          <a:xfrm>
            <a:off x="296864" y="1104381"/>
            <a:ext cx="8626200" cy="35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Od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sběru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dat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terénu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přes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správu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mapování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analýzu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až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po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sdílení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všechny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prostřednictvím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nejmodernějších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webových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služeb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aplikací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bez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kódu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– GIS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může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podpořit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jakoukoli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část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potenciálních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dopadů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rozvoj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řešení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využitím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lokalizační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inteligence</a:t>
            </a:r>
            <a:r>
              <a:rPr lang="en-GB" sz="1600" b="0" i="0" u="none" strike="noStrike" cap="none">
                <a:solidFill>
                  <a:srgbClr val="292929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292929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Datové</a:t>
            </a:r>
            <a:r>
              <a:rPr lang="en-GB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vrstvy</a:t>
            </a:r>
            <a:r>
              <a:rPr lang="en-GB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prostorové</a:t>
            </a:r>
            <a:r>
              <a:rPr lang="en-GB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informace</a:t>
            </a:r>
            <a:r>
              <a:rPr lang="en-GB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342900" marR="0" lvl="0" indent="-241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jádru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diagramu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nachází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více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vrstev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GIS,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představují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různé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typy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prostorových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geodatových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informací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Vrstvy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hazardu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záplavová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území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oblasti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ohrožené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požáry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tepelné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ostrovy</a:t>
            </a:r>
            <a:r>
              <a:rPr lang="en-GB" sz="1600"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>
                <a:latin typeface="Trebuchet MS"/>
                <a:ea typeface="Trebuchet MS"/>
                <a:cs typeface="Trebuchet MS"/>
              </a:rPr>
              <a:t>atd</a:t>
            </a:r>
            <a:r>
              <a:rPr lang="en-GB" sz="1600"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Vrstvy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expozice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umístění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infrastruktura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hustota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zalidnění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Vrstvy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citlivosti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demografická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data,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využití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typy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vegetace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Adaptační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kapacita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přístup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službám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evakuační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trasy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chladicí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centra.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5441795" name="Google Shape;617;p38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Geografické informační systémy (GIS)</a:t>
            </a:r>
            <a:endParaRPr/>
          </a:p>
        </p:txBody>
      </p:sp>
      <p:sp>
        <p:nvSpPr>
          <p:cNvPr id="133212646" name="Google Shape;618;p38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Role hodnotících nástrojů při identifikaci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9955560" name="Google Shape;619;p38"/>
          <p:cNvSpPr txBox="1"/>
          <p:nvPr/>
        </p:nvSpPr>
        <p:spPr bwMode="auto">
          <a:xfrm>
            <a:off x="296864" y="1104381"/>
            <a:ext cx="86262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GIS </a:t>
            </a:r>
            <a:r>
              <a:rPr lang="cs-CZ" sz="16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nástroje</a:t>
            </a:r>
            <a:r>
              <a:rPr lang="en-GB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&amp; </a:t>
            </a:r>
            <a:r>
              <a:rPr lang="cs-CZ" sz="16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analýzy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Nástroje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analýzy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GIS: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Překrývání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kombinování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vrstev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odhalení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průniků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mezi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h</a:t>
            </a:r>
            <a:r>
              <a:rPr lang="cs-CZ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azardy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ohroženými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objekty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Provádění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prostorové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analýzy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například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identifikace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oblastí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vysokým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rizikem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základě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blízkosti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záplavovým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oblastem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nedostatku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zelené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infrastruktury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Provádění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modelování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scénářů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například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predikce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budoucího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rozsahu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záplav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podle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různých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scénářů</a:t>
            </a:r>
            <a:r>
              <a:rPr lang="en-GB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7812961" name="Google Shape;625;p39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Geographic Information Systems (GIS) for CRA</a:t>
            </a:r>
            <a:endParaRPr/>
          </a:p>
        </p:txBody>
      </p:sp>
      <p:sp>
        <p:nvSpPr>
          <p:cNvPr id="1711917750" name="Google Shape;626;p39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ol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hodnotících nástrojů při identifikaci klimatických rizi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689732641" name="Google Shape;627;p39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351" y="246221"/>
            <a:ext cx="9144000" cy="4278035"/>
          </a:xfrm>
          <a:prstGeom prst="rect">
            <a:avLst/>
          </a:prstGeom>
          <a:noFill/>
          <a:ln>
            <a:noFill/>
          </a:ln>
        </p:spPr>
      </p:pic>
      <p:sp>
        <p:nvSpPr>
          <p:cNvPr id="1246232416" name="Google Shape;628;p39"/>
          <p:cNvSpPr/>
          <p:nvPr/>
        </p:nvSpPr>
        <p:spPr bwMode="auto">
          <a:xfrm>
            <a:off x="0" y="4871547"/>
            <a:ext cx="172675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IPR Prague,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07815918" name="Google Shape;629;p39"/>
          <p:cNvSpPr txBox="1"/>
          <p:nvPr/>
        </p:nvSpPr>
        <p:spPr bwMode="auto">
          <a:xfrm>
            <a:off x="6351" y="4589502"/>
            <a:ext cx="9137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Interaktivní mapa index</a:t>
            </a:r>
            <a:r>
              <a:rPr lang="en-GB">
                <a:latin typeface="Trebuchet MS"/>
                <a:ea typeface="Trebuchet MS"/>
                <a:cs typeface="Trebuchet MS"/>
              </a:rPr>
              <a:t>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vegetace a povrchovou teplotou města Prahy (30.06.2019)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4947993" name="Google Shape;635;p40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Fáze</a:t>
            </a:r>
            <a:r>
              <a:rPr lang="en-GB"/>
              <a:t> </a:t>
            </a:r>
            <a:r>
              <a:rPr lang="cs-CZ"/>
              <a:t>analýzy</a:t>
            </a:r>
            <a:r>
              <a:rPr lang="en-GB"/>
              <a:t> </a:t>
            </a:r>
            <a:r>
              <a:rPr lang="en-GB"/>
              <a:t>klimatických</a:t>
            </a:r>
            <a:r>
              <a:rPr lang="en-GB"/>
              <a:t> </a:t>
            </a:r>
            <a:r>
              <a:rPr lang="en-GB"/>
              <a:t>rizik</a:t>
            </a:r>
            <a:r>
              <a:rPr lang="en-GB"/>
              <a:t> (CRA)</a:t>
            </a:r>
            <a:endParaRPr/>
          </a:p>
        </p:txBody>
      </p:sp>
      <p:sp>
        <p:nvSpPr>
          <p:cNvPr id="1767213110" name="Google Shape;636;p40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Využití nástrojů pro hodnocení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60310004" name="Google Shape;637;p40"/>
          <p:cNvSpPr/>
          <p:nvPr/>
        </p:nvSpPr>
        <p:spPr bwMode="auto">
          <a:xfrm>
            <a:off x="647113" y="1436865"/>
            <a:ext cx="7711604" cy="3093069"/>
          </a:xfrm>
          <a:prstGeom prst="roundRect">
            <a:avLst>
              <a:gd name="adj" fmla="val 6573"/>
            </a:avLst>
          </a:prstGeom>
          <a:solidFill>
            <a:srgbClr val="D6E9B0"/>
          </a:solidFill>
          <a:ln w="19050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5707560" name="Google Shape;638;p40"/>
          <p:cNvSpPr/>
          <p:nvPr/>
        </p:nvSpPr>
        <p:spPr bwMode="auto">
          <a:xfrm>
            <a:off x="897465" y="1590358"/>
            <a:ext cx="2291292" cy="2716431"/>
          </a:xfrm>
          <a:prstGeom prst="roundRect">
            <a:avLst>
              <a:gd name="adj" fmla="val 16667"/>
            </a:avLst>
          </a:prstGeom>
          <a:solidFill>
            <a:srgbClr val="FFFFFF">
              <a:alpha val="49803"/>
            </a:srgbClr>
          </a:solidFill>
          <a:ln w="9525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FÁZE</a:t>
            </a:r>
            <a:r>
              <a:rPr lang="en-GB" sz="2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0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Vstupy předběžného screeningu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29260968" name="Google Shape;639;p40"/>
          <p:cNvSpPr/>
          <p:nvPr/>
        </p:nvSpPr>
        <p:spPr bwMode="auto">
          <a:xfrm>
            <a:off x="3384549" y="1590358"/>
            <a:ext cx="2291292" cy="2716431"/>
          </a:xfrm>
          <a:prstGeom prst="roundRect">
            <a:avLst>
              <a:gd name="adj" fmla="val 16667"/>
            </a:avLst>
          </a:prstGeom>
          <a:solidFill>
            <a:srgbClr val="FFFFFF">
              <a:alpha val="49803"/>
            </a:srgbClr>
          </a:solidFill>
          <a:ln w="9525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FÁZE</a:t>
            </a:r>
            <a:r>
              <a:rPr lang="en-GB" sz="2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1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Vstupy pro hodnocení zranitelnosti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75466449" name="Google Shape;640;p40"/>
          <p:cNvSpPr/>
          <p:nvPr/>
        </p:nvSpPr>
        <p:spPr bwMode="auto">
          <a:xfrm>
            <a:off x="5871633" y="1590358"/>
            <a:ext cx="2291292" cy="2716431"/>
          </a:xfrm>
          <a:prstGeom prst="roundRect">
            <a:avLst>
              <a:gd name="adj" fmla="val 16667"/>
            </a:avLst>
          </a:prstGeom>
          <a:solidFill>
            <a:srgbClr val="FFFFFF">
              <a:alpha val="49803"/>
            </a:srgbClr>
          </a:solidFill>
          <a:ln w="9525" cap="flat" cmpd="sng">
            <a:solidFill>
              <a:srgbClr val="3C48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24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FÁZE</a:t>
            </a:r>
            <a:r>
              <a:rPr lang="en-GB" sz="2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2 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Vstupy pro hodnocení rizik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8985124" name="Google Shape;641;p40"/>
          <p:cNvSpPr txBox="1"/>
          <p:nvPr/>
        </p:nvSpPr>
        <p:spPr bwMode="auto">
          <a:xfrm>
            <a:off x="5348932" y="1188882"/>
            <a:ext cx="519588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02779366" name="Google Shape;642;p40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6853098" name="Google Shape;648;p41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CRA – Fáze 0</a:t>
            </a:r>
            <a:endParaRPr/>
          </a:p>
        </p:txBody>
      </p:sp>
      <p:sp>
        <p:nvSpPr>
          <p:cNvPr id="1642904777" name="Google Shape;649;p41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Využití nástrojů pro hodnocení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8066807" name="Google Shape;650;p41"/>
          <p:cNvSpPr txBox="1">
            <a:spLocks noGrp="1"/>
          </p:cNvSpPr>
          <p:nvPr>
            <p:ph type="body" idx="1"/>
          </p:nvPr>
        </p:nvSpPr>
        <p:spPr bwMode="auto">
          <a:xfrm>
            <a:off x="296864" y="1590775"/>
            <a:ext cx="8626200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Před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provedením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kompletního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CRA </a:t>
            </a:r>
            <a:r>
              <a:rPr lang="en-GB" sz="1600"/>
              <a:t>je </a:t>
            </a:r>
            <a:r>
              <a:rPr lang="en-GB" sz="1600"/>
              <a:t>třeba</a:t>
            </a:r>
            <a:r>
              <a:rPr lang="cs-CZ" sz="1600"/>
              <a:t> identifikovat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h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azardy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/>
              <a:t>Lokace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geografické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souřadnice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městský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/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venkovský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kontext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zóna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makroregion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(</a:t>
            </a:r>
            <a:r>
              <a:rPr lang="en-GB" sz="1600" i="0" u="none" strike="noStrike" cap="none">
                <a:solidFill>
                  <a:schemeClr val="dk1"/>
                </a:solidFill>
              </a:rPr>
              <a:t>např</a:t>
            </a:r>
            <a:r>
              <a:rPr lang="en-GB" sz="1600" i="0" u="none" strike="noStrike" cap="none">
                <a:solidFill>
                  <a:schemeClr val="dk1"/>
                </a:solidFill>
              </a:rPr>
              <a:t>. </a:t>
            </a:r>
            <a:r>
              <a:rPr lang="en-GB" sz="1600"/>
              <a:t>s</a:t>
            </a:r>
            <a:r>
              <a:rPr lang="en-GB" sz="1600" i="0" u="none" strike="noStrike" cap="none">
                <a:solidFill>
                  <a:schemeClr val="dk1"/>
                </a:solidFill>
              </a:rPr>
              <a:t>tředomořský</a:t>
            </a:r>
            <a:r>
              <a:rPr lang="en-GB" sz="1600" i="0" u="none" strike="noStrike" cap="none">
                <a:solidFill>
                  <a:schemeClr val="dk1"/>
                </a:solidFill>
              </a:rPr>
              <a:t>, </a:t>
            </a:r>
            <a:r>
              <a:rPr lang="en-GB" sz="1600"/>
              <a:t>k</a:t>
            </a:r>
            <a:r>
              <a:rPr lang="en-GB" sz="1600" i="0" u="none" strike="noStrike" cap="none">
                <a:solidFill>
                  <a:schemeClr val="dk1"/>
                </a:solidFill>
              </a:rPr>
              <a:t>ontinentální</a:t>
            </a:r>
            <a:r>
              <a:rPr lang="en-GB" sz="1600" i="0" u="none" strike="noStrike" cap="none">
                <a:solidFill>
                  <a:schemeClr val="dk1"/>
                </a:solidFill>
              </a:rPr>
              <a:t>).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klimatické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hrozby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podle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Taxonomie</a:t>
            </a:r>
            <a:r>
              <a:rPr lang="cs-CZ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EU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Související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teplotou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vlny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veder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studené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vlny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tepelný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stres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Související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vodou: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záplavy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pobřežní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říční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přívalové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sucha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zvyšování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hladiny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moří</a:t>
            </a:r>
            <a:r>
              <a:rPr lang="en-GB" sz="1600"/>
              <a:t>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Související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větrem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bouře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hurikány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Související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půdou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sesuvy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poklesy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terénu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tání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permafrostu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eroze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pobřeží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Kontrola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relevance h</a:t>
            </a:r>
            <a:r>
              <a:rPr lang="cs-CZ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azardu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Ovlivňuje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t</a:t>
            </a:r>
            <a:r>
              <a:rPr lang="cs-CZ" sz="1600" i="0" u="none" strike="noStrike" cap="none">
                <a:solidFill>
                  <a:schemeClr val="dk1"/>
                </a:solidFill>
              </a:rPr>
              <a:t>en</a:t>
            </a:r>
            <a:r>
              <a:rPr lang="en-GB" sz="1600" i="0" u="none" strike="noStrike" cap="none">
                <a:solidFill>
                  <a:schemeClr val="dk1"/>
                </a:solidFill>
              </a:rPr>
              <a:t>to h</a:t>
            </a:r>
            <a:r>
              <a:rPr lang="cs-CZ" sz="1600" i="0" u="none" strike="noStrike" cap="none">
                <a:solidFill>
                  <a:schemeClr val="dk1"/>
                </a:solidFill>
              </a:rPr>
              <a:t>azard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daný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region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nebo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typ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projektu</a:t>
            </a:r>
            <a:r>
              <a:rPr lang="en-GB" sz="1600" i="0" u="none" strike="noStrike" cap="none">
                <a:solidFill>
                  <a:schemeClr val="dk1"/>
                </a:solidFill>
              </a:rPr>
              <a:t>?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i="1"/>
              <a:t>Nástroj</a:t>
            </a:r>
            <a:r>
              <a:rPr lang="en-GB" sz="1600" i="1"/>
              <a:t>: Pro </a:t>
            </a:r>
            <a:r>
              <a:rPr lang="en-GB" sz="1600" i="1"/>
              <a:t>počáteční</a:t>
            </a:r>
            <a:r>
              <a:rPr lang="en-GB" sz="1600" i="1"/>
              <a:t> </a:t>
            </a:r>
            <a:r>
              <a:rPr lang="en-GB" sz="1600" i="1"/>
              <a:t>filtrování</a:t>
            </a:r>
            <a:r>
              <a:rPr lang="en-GB" sz="1600" i="1"/>
              <a:t> </a:t>
            </a:r>
            <a:r>
              <a:rPr lang="en-GB" sz="1600" i="1"/>
              <a:t>použijte</a:t>
            </a:r>
            <a:r>
              <a:rPr lang="en-GB" sz="1600" i="1"/>
              <a:t> </a:t>
            </a:r>
            <a:r>
              <a:rPr lang="en-GB" sz="1600" i="1"/>
              <a:t>Přílohu</a:t>
            </a:r>
            <a:r>
              <a:rPr lang="en-GB" sz="1600" i="1"/>
              <a:t> A </a:t>
            </a:r>
            <a:r>
              <a:rPr lang="en-GB" sz="1600" i="1"/>
              <a:t>Taxonomie</a:t>
            </a:r>
            <a:r>
              <a:rPr lang="en-GB" sz="1600" i="1"/>
              <a:t> </a:t>
            </a:r>
            <a:r>
              <a:rPr lang="cs-CZ" sz="1600" i="1"/>
              <a:t>EU </a:t>
            </a:r>
            <a:r>
              <a:rPr lang="en-GB" sz="1600" i="1"/>
              <a:t>nebo</a:t>
            </a:r>
            <a:r>
              <a:rPr lang="en-GB" sz="1600" i="1"/>
              <a:t> </a:t>
            </a:r>
            <a:r>
              <a:rPr lang="en-GB" sz="1600" i="1"/>
              <a:t>nástroje</a:t>
            </a:r>
            <a:r>
              <a:rPr lang="en-GB" sz="1600" i="1"/>
              <a:t> </a:t>
            </a:r>
            <a:r>
              <a:rPr lang="en-GB" sz="1600" i="1"/>
              <a:t>jako</a:t>
            </a:r>
            <a:r>
              <a:rPr lang="en-GB" sz="1600" i="1"/>
              <a:t> </a:t>
            </a:r>
            <a:r>
              <a:rPr lang="en-GB" sz="1600" i="1"/>
              <a:t>ThinkHazard</a:t>
            </a:r>
            <a:r>
              <a:rPr lang="en-GB" sz="1600" i="1"/>
              <a:t> </a:t>
            </a:r>
            <a:r>
              <a:rPr lang="en-GB" sz="1600" i="1"/>
              <a:t>či</a:t>
            </a:r>
            <a:r>
              <a:rPr lang="en-GB" sz="1600" i="1"/>
              <a:t> Climate-ADAPT.</a:t>
            </a:r>
            <a:endParaRPr sz="1600"/>
          </a:p>
        </p:txBody>
      </p:sp>
      <p:sp>
        <p:nvSpPr>
          <p:cNvPr id="2058501973" name="Google Shape;651;p41"/>
          <p:cNvSpPr txBox="1"/>
          <p:nvPr/>
        </p:nvSpPr>
        <p:spPr bwMode="auto">
          <a:xfrm>
            <a:off x="296879" y="974800"/>
            <a:ext cx="318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Pre-s</a:t>
            </a:r>
            <a:r>
              <a:rPr lang="en-GB" sz="18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creeningové vstupy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87459309" name="Google Shape;652;p41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6621400" name="Google Shape;658;p42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CRA – Fáze 1</a:t>
            </a:r>
            <a:endParaRPr/>
          </a:p>
        </p:txBody>
      </p:sp>
      <p:sp>
        <p:nvSpPr>
          <p:cNvPr id="500774251" name="Google Shape;659;p42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Využití nástrojů pro hodnocení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8260382" name="Google Shape;660;p42"/>
          <p:cNvSpPr txBox="1">
            <a:spLocks noGrp="1"/>
          </p:cNvSpPr>
          <p:nvPr>
            <p:ph type="body" idx="1"/>
          </p:nvPr>
        </p:nvSpPr>
        <p:spPr bwMode="auto">
          <a:xfrm>
            <a:off x="296864" y="1467252"/>
            <a:ext cx="8626200" cy="3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Současná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data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teplota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srážky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mapy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záplav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Budoucí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klimatické</a:t>
            </a:r>
            <a:r>
              <a:rPr lang="en-GB" sz="1600" b="1"/>
              <a:t> </a:t>
            </a:r>
            <a:r>
              <a:rPr lang="en-GB" sz="1600" b="1"/>
              <a:t>projekce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Data </a:t>
            </a:r>
            <a:r>
              <a:rPr lang="en-GB" sz="1600"/>
              <a:t>z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Copernicus Climate Data Store, UKCP18, DRIAS (France), </a:t>
            </a:r>
            <a:r>
              <a:rPr lang="en-GB" sz="1600"/>
              <a:t>atd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Vyberte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reprezentativní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časové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horizonty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/>
              <a:t>např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en-GB" sz="1600"/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2030, 2050, 2080).</a:t>
            </a:r>
            <a:endParaRPr/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Místní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záznamy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hrozbách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historické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úrovně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záplav</a:t>
            </a:r>
            <a:r>
              <a:rPr lang="en-GB" sz="1600" i="0" u="none" strike="noStrike" cap="none">
                <a:solidFill>
                  <a:schemeClr val="dk1"/>
                </a:solidFill>
              </a:rPr>
              <a:t>,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délky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vln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veder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apod</a:t>
            </a:r>
            <a:r>
              <a:rPr lang="en-GB" sz="1600" i="0" u="none" strike="noStrike" cap="none">
                <a:solidFill>
                  <a:schemeClr val="dk1"/>
                </a:solidFill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Vlastnosti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stavebního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místa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Nadmořská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výška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sklon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terénu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typ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cs-CZ" sz="1600"/>
              <a:t>Vzdálenost od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řek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pobřeží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strmé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terénu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Odhady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četnosti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intenzity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h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azardů</a:t>
            </a:r>
            <a:r>
              <a:rPr lang="en-GB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/>
          </a:p>
        </p:txBody>
      </p:sp>
      <p:sp>
        <p:nvSpPr>
          <p:cNvPr id="169944735" name="Google Shape;661;p42"/>
          <p:cNvSpPr txBox="1"/>
          <p:nvPr/>
        </p:nvSpPr>
        <p:spPr bwMode="auto">
          <a:xfrm>
            <a:off x="296877" y="974800"/>
            <a:ext cx="6466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Vstupy pro hodnocení zranitelnosti – Analýza expozice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05644358" name="Google Shape;662;p42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0782147" name="Google Shape;668;p43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CRA – Fáze 1</a:t>
            </a:r>
            <a:endParaRPr/>
          </a:p>
        </p:txBody>
      </p:sp>
      <p:sp>
        <p:nvSpPr>
          <p:cNvPr id="1019136974" name="Google Shape;669;p43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Využití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nástrojů pro hodnocení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0443915" name="Google Shape;670;p43"/>
          <p:cNvSpPr txBox="1"/>
          <p:nvPr/>
        </p:nvSpPr>
        <p:spPr bwMode="auto">
          <a:xfrm>
            <a:off x="296864" y="974804"/>
            <a:ext cx="547297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Vulnerability assessment inputs – Exposure analysis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54509413" name="Google Shape;671;p43"/>
          <p:cNvSpPr/>
          <p:nvPr/>
        </p:nvSpPr>
        <p:spPr bwMode="auto">
          <a:xfrm>
            <a:off x="0" y="4871547"/>
            <a:ext cx="4052713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Environmental &amp; Health Data Portal - NYC Gov.,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56123848" name="Google Shape;672;p43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/>
          </a:p>
        </p:txBody>
      </p:sp>
      <p:pic>
        <p:nvPicPr>
          <p:cNvPr id="986091651" name="Google Shape;673;p43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0" y="1010943"/>
            <a:ext cx="9144000" cy="3891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5029593" name="Google Shape;679;p44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CRA – Phase 1</a:t>
            </a:r>
            <a:endParaRPr/>
          </a:p>
        </p:txBody>
      </p:sp>
      <p:sp>
        <p:nvSpPr>
          <p:cNvPr id="1902581964" name="Google Shape;680;p44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Použití nástrojů pro hodnocení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124572" name="Google Shape;681;p44"/>
          <p:cNvSpPr txBox="1"/>
          <p:nvPr/>
        </p:nvSpPr>
        <p:spPr bwMode="auto">
          <a:xfrm>
            <a:off x="296864" y="974804"/>
            <a:ext cx="547297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Vulnerability assessment inputs – Exposure analysis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14088125" name="Google Shape;682;p44"/>
          <p:cNvSpPr/>
          <p:nvPr/>
        </p:nvSpPr>
        <p:spPr bwMode="auto">
          <a:xfrm>
            <a:off x="0" y="4871547"/>
            <a:ext cx="19303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EEA Discomap,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42090815" name="Google Shape;683;p44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/>
          </a:p>
        </p:txBody>
      </p:sp>
      <p:pic>
        <p:nvPicPr>
          <p:cNvPr id="1042286333" name="Google Shape;684;p44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0" y="578318"/>
            <a:ext cx="9144000" cy="4177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0377148" name="Google Shape;690;p45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CRA – Fáze 1</a:t>
            </a:r>
            <a:endParaRPr/>
          </a:p>
        </p:txBody>
      </p:sp>
      <p:sp>
        <p:nvSpPr>
          <p:cNvPr id="752004543" name="Google Shape;691;p45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Použití nástrojů pro hodnocení klimatických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23511833" name="Google Shape;692;p45"/>
          <p:cNvSpPr txBox="1">
            <a:spLocks noGrp="1"/>
          </p:cNvSpPr>
          <p:nvPr>
            <p:ph type="body" idx="1"/>
          </p:nvPr>
        </p:nvSpPr>
        <p:spPr bwMode="auto">
          <a:xfrm>
            <a:off x="296864" y="1836586"/>
            <a:ext cx="86262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Typologie budov: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např. obytné, nemocnice, škola, kancelář.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Stavební vlastnosti: 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Materiály (např. beton, dřevo), typ izolace.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Konstrukční prvky (střechy, fasády, hloubka suterénu).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Zranitelnost obyvatel</a:t>
            </a:r>
            <a:r>
              <a:rPr lang="en-GB" sz="1600"/>
              <a:t>.</a:t>
            </a:r>
            <a:endParaRPr/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endParaRPr sz="160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Zranitelnost uživatelů</a:t>
            </a:r>
            <a:r>
              <a:rPr lang="en-GB" sz="1600" b="1"/>
              <a:t>: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Věk, zdravotní stav, socioekonomický status.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/>
              <a:t>Stupeň citlivosti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(např. nemocnice jsou citlivější než kanceláře).</a:t>
            </a:r>
            <a:endParaRPr sz="1600"/>
          </a:p>
        </p:txBody>
      </p:sp>
      <p:sp>
        <p:nvSpPr>
          <p:cNvPr id="768489424" name="Google Shape;693;p45"/>
          <p:cNvSpPr txBox="1"/>
          <p:nvPr/>
        </p:nvSpPr>
        <p:spPr bwMode="auto">
          <a:xfrm>
            <a:off x="296864" y="974804"/>
            <a:ext cx="5426399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Vstupy pro hodnocení zranitelnosti – </a:t>
            </a:r>
            <a:r>
              <a:rPr lang="en-GB" sz="18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itlivost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45235746" name="Google Shape;694;p45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3991685" name="Google Shape;700;p46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Využití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nástrojů pro hodnocení klimatických rizi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88475282" name="Google Shape;701;p46"/>
          <p:cNvSpPr txBox="1">
            <a:spLocks noGrp="1"/>
          </p:cNvSpPr>
          <p:nvPr>
            <p:ph type="body" idx="1"/>
          </p:nvPr>
        </p:nvSpPr>
        <p:spPr bwMode="auto">
          <a:xfrm>
            <a:off x="296864" y="1836586"/>
            <a:ext cx="20652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Citlivost identifikuje zranitelné skupiny obyvatel (děti, starší lidé a osoby se zdravotními problémy) vůči extrémnímu horku na základě sčítacích a demografických dat.</a:t>
            </a:r>
            <a:endParaRPr sz="1600"/>
          </a:p>
        </p:txBody>
      </p:sp>
      <p:sp>
        <p:nvSpPr>
          <p:cNvPr id="92631143" name="Google Shape;702;p46"/>
          <p:cNvSpPr/>
          <p:nvPr/>
        </p:nvSpPr>
        <p:spPr bwMode="auto">
          <a:xfrm>
            <a:off x="0" y="4871547"/>
            <a:ext cx="253306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ECOTEN Urban Comfort,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72452949" name="Google Shape;703;p46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GB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Příklad: Mapa citlivosti Prahy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744283860" name="Google Shape;704;p46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3092276" y="934277"/>
            <a:ext cx="6051724" cy="4169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15902329" name="Google Shape;710;p47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CRA – Fáze 1</a:t>
            </a:r>
            <a:endParaRPr/>
          </a:p>
        </p:txBody>
      </p:sp>
      <p:sp>
        <p:nvSpPr>
          <p:cNvPr id="543747887" name="Google Shape;711;p47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Využití nástrojů pro hodnocení klimatických rizi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37858997" name="Google Shape;712;p47"/>
          <p:cNvSpPr txBox="1">
            <a:spLocks noGrp="1"/>
          </p:cNvSpPr>
          <p:nvPr>
            <p:ph type="body" idx="1"/>
          </p:nvPr>
        </p:nvSpPr>
        <p:spPr bwMode="auto">
          <a:xfrm>
            <a:off x="296864" y="1467257"/>
            <a:ext cx="8626200" cy="30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Technická flexibilita: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Stínění, pasivní chlazení, odolný design proti záplavám, ventilační systémy.</a:t>
            </a:r>
            <a:endParaRPr/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endParaRPr sz="160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Finanční zdroje: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schopnost realizovat adaptaci.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Omezení plánování/designu: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památková ochrana, územní plány.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Připravenost na údržbu a provoz: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havarijní plány, správa majetku.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/>
              <a:t>Komunitní resilience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schopnost reakce, povědomí, koordinace. </a:t>
            </a: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i="1"/>
              <a:t>Použijte matice zranitelnosti, které kombinují expozici a citlivost, k určení hodnocení zranitelnosti (od velmi nízké po velmi vysokou).</a:t>
            </a:r>
            <a:endParaRPr/>
          </a:p>
        </p:txBody>
      </p:sp>
      <p:sp>
        <p:nvSpPr>
          <p:cNvPr id="1019724375" name="Google Shape;713;p47"/>
          <p:cNvSpPr txBox="1"/>
          <p:nvPr/>
        </p:nvSpPr>
        <p:spPr bwMode="auto">
          <a:xfrm>
            <a:off x="296876" y="974800"/>
            <a:ext cx="6848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Vstupy </a:t>
            </a:r>
            <a:r>
              <a:rPr lang="en-GB" sz="180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 hodnocení zranitelnosti - Vstupy adaptační kapacity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46268572" name="Google Shape;714;p47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86993609" name="Google Shape;720;p48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3249232" y="905304"/>
            <a:ext cx="5894768" cy="4238195"/>
          </a:xfrm>
          <a:prstGeom prst="rect">
            <a:avLst/>
          </a:prstGeom>
          <a:noFill/>
          <a:ln>
            <a:noFill/>
          </a:ln>
        </p:spPr>
      </p:pic>
      <p:sp>
        <p:nvSpPr>
          <p:cNvPr id="1479846662" name="Google Shape;721;p48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Applying climate risk assessment tools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6488154" name="Google Shape;722;p48"/>
          <p:cNvSpPr txBox="1">
            <a:spLocks noGrp="1"/>
          </p:cNvSpPr>
          <p:nvPr>
            <p:ph type="body" idx="1"/>
          </p:nvPr>
        </p:nvSpPr>
        <p:spPr bwMode="auto">
          <a:xfrm>
            <a:off x="296863" y="2082806"/>
            <a:ext cx="23226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Adaptační kapacita hodnotí zelenou a modrou infrastrukturu (vegetace, vodní plochy) pomocí satelitních indexů a dat GIS k posouzení potenciálu zmírnění horka.</a:t>
            </a:r>
            <a:endParaRPr sz="1600"/>
          </a:p>
        </p:txBody>
      </p:sp>
      <p:sp>
        <p:nvSpPr>
          <p:cNvPr id="2124863078" name="Google Shape;723;p48"/>
          <p:cNvSpPr/>
          <p:nvPr/>
        </p:nvSpPr>
        <p:spPr bwMode="auto">
          <a:xfrm>
            <a:off x="0" y="4871547"/>
            <a:ext cx="253306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ECOTEN Urban Comfort, n.d.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04236900" name="Google Shape;724;p48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GB"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Příklad: Mapa adaptační kapacity Prahy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1264053" name="Google Shape;730;p49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CRA – Fáze 2</a:t>
            </a:r>
            <a:endParaRPr/>
          </a:p>
        </p:txBody>
      </p:sp>
      <p:sp>
        <p:nvSpPr>
          <p:cNvPr id="1834479805" name="Google Shape;731;p49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Využití nástrojů pro hodnocení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4801517" name="Google Shape;732;p49"/>
          <p:cNvSpPr txBox="1">
            <a:spLocks noGrp="1"/>
          </p:cNvSpPr>
          <p:nvPr>
            <p:ph type="body" idx="1"/>
          </p:nvPr>
        </p:nvSpPr>
        <p:spPr bwMode="auto">
          <a:xfrm>
            <a:off x="296864" y="1650943"/>
            <a:ext cx="86262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Kategorie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závažnosti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důsledků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Zdraví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bezpečnost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úmrtí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zranění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Finanční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náklady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(% z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hodnoty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Přerušení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funkce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doba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nečinnosti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).</a:t>
            </a:r>
            <a:endParaRPr sz="160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Poškození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pověsti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Ztráta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kulturního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dědictví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pPr>
            <a:endParaRPr sz="160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Metoda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hodnocení</a:t>
            </a:r>
            <a:r>
              <a:rPr lang="en-GB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odhadněte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úrovně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dopadu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pro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každ</a:t>
            </a:r>
            <a:r>
              <a:rPr lang="cs-CZ" sz="1600" i="0" u="none" strike="noStrike" cap="none">
                <a:solidFill>
                  <a:schemeClr val="dk1"/>
                </a:solidFill>
              </a:rPr>
              <a:t>ý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h</a:t>
            </a:r>
            <a:r>
              <a:rPr lang="cs-CZ" sz="1600" i="0" u="none" strike="noStrike" cap="none">
                <a:solidFill>
                  <a:schemeClr val="dk1"/>
                </a:solidFill>
              </a:rPr>
              <a:t>azard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(od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velmi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nízké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po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velmi</a:t>
            </a:r>
            <a:r>
              <a:rPr lang="en-GB" sz="1600" i="0" u="none" strike="noStrike" cap="none">
                <a:solidFill>
                  <a:schemeClr val="dk1"/>
                </a:solidFill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</a:rPr>
              <a:t>vysokou</a:t>
            </a:r>
            <a:r>
              <a:rPr lang="en-GB" sz="1600" i="0" u="none" strike="noStrike" cap="none">
                <a:solidFill>
                  <a:schemeClr val="dk1"/>
                </a:solidFill>
              </a:rPr>
              <a:t>).</a:t>
            </a:r>
            <a:endParaRPr sz="1600" i="1"/>
          </a:p>
        </p:txBody>
      </p:sp>
      <p:sp>
        <p:nvSpPr>
          <p:cNvPr id="726187973" name="Google Shape;733;p49"/>
          <p:cNvSpPr txBox="1"/>
          <p:nvPr/>
        </p:nvSpPr>
        <p:spPr bwMode="auto">
          <a:xfrm>
            <a:off x="296864" y="974804"/>
            <a:ext cx="4328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Vstupy hodnocení – Analýza dopadů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06188635" name="Google Shape;734;p49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0654138" name="Google Shape;740;p50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CRA – Fáze 2</a:t>
            </a:r>
            <a:endParaRPr/>
          </a:p>
        </p:txBody>
      </p:sp>
      <p:sp>
        <p:nvSpPr>
          <p:cNvPr id="152537150" name="Google Shape;741;p50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Využití nástrojů pro hodnocení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3106280" name="Google Shape;742;p50"/>
          <p:cNvSpPr txBox="1">
            <a:spLocks noGrp="1"/>
          </p:cNvSpPr>
          <p:nvPr>
            <p:ph type="body" idx="1"/>
          </p:nvPr>
        </p:nvSpPr>
        <p:spPr bwMode="auto">
          <a:xfrm>
            <a:off x="296864" y="1645903"/>
            <a:ext cx="28845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/>
              <a:t>Odhadovaná četnost klimatických událostí během životního cyklu budovy.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/>
              <a:t>Úroveň důvěry v klimatické modely (pokud jsou k dispozici).</a:t>
            </a: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/>
              <a:t>Účinnost stávajících nebo plánovaných adaptačních opatření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 i="1"/>
          </a:p>
        </p:txBody>
      </p:sp>
      <p:sp>
        <p:nvSpPr>
          <p:cNvPr id="154155628" name="Google Shape;743;p50"/>
          <p:cNvSpPr txBox="1"/>
          <p:nvPr/>
        </p:nvSpPr>
        <p:spPr bwMode="auto">
          <a:xfrm>
            <a:off x="296875" y="974800"/>
            <a:ext cx="5837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Vstupy pro hodnocení rizik – Analýza pravděpodobnosti 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88972280" name="Google Shape;744;p50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41934505" name="Google Shape;745;p50" descr="Evaluate All Risks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3320258" y="1579046"/>
            <a:ext cx="5023642" cy="3001955"/>
          </a:xfrm>
          <a:prstGeom prst="rect">
            <a:avLst/>
          </a:prstGeom>
          <a:noFill/>
          <a:ln>
            <a:noFill/>
          </a:ln>
        </p:spPr>
      </p:pic>
      <p:sp>
        <p:nvSpPr>
          <p:cNvPr id="191439351" name="Google Shape;746;p50"/>
          <p:cNvSpPr/>
          <p:nvPr/>
        </p:nvSpPr>
        <p:spPr bwMode="auto">
          <a:xfrm>
            <a:off x="5967649" y="4547697"/>
            <a:ext cx="2404826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8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5" tooltip=""/>
              </a:rPr>
              <a:t>Figure source: Climate Change in Australia, n.d.</a:t>
            </a:r>
            <a:endParaRPr sz="8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0787960" name="Google Shape;752;p51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CRA – Fáze 2</a:t>
            </a:r>
            <a:endParaRPr/>
          </a:p>
        </p:txBody>
      </p:sp>
      <p:sp>
        <p:nvSpPr>
          <p:cNvPr id="439364827" name="Google Shape;753;p51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Využití nástrojů pro hodnocení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66798730" name="Google Shape;754;p51"/>
          <p:cNvSpPr txBox="1">
            <a:spLocks noGrp="1"/>
          </p:cNvSpPr>
          <p:nvPr>
            <p:ph type="body" idx="1"/>
          </p:nvPr>
        </p:nvSpPr>
        <p:spPr bwMode="auto">
          <a:xfrm>
            <a:off x="296863" y="1891500"/>
            <a:ext cx="806655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/>
              <a:t>K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ombinuje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pravděpodobnost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odvození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rizikového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skóre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každ</a:t>
            </a:r>
            <a:r>
              <a:rPr lang="cs-CZ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ý hazard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endParaRPr sz="16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pP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Označte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střední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až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vysoká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další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plánování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adaptačních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</a:t>
            </a:r>
            <a:r>
              <a:rPr lang="en-GB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 i="1"/>
          </a:p>
        </p:txBody>
      </p:sp>
      <p:sp>
        <p:nvSpPr>
          <p:cNvPr id="647979286" name="Google Shape;755;p51"/>
          <p:cNvSpPr txBox="1"/>
          <p:nvPr/>
        </p:nvSpPr>
        <p:spPr bwMode="auto">
          <a:xfrm>
            <a:off x="296878" y="974800"/>
            <a:ext cx="5292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Vstupy pro hodnocení rizik – reziduální riziko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69269603" name="Google Shape;756;p51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0913059" name="Google Shape;762;p52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CRA – Fáze 2</a:t>
            </a:r>
            <a:endParaRPr/>
          </a:p>
        </p:txBody>
      </p:sp>
      <p:sp>
        <p:nvSpPr>
          <p:cNvPr id="221288535" name="Google Shape;763;p52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Využití nástrojů pro hodnocení klimatických rizik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54263558" name="Google Shape;764;p52"/>
          <p:cNvSpPr txBox="1"/>
          <p:nvPr/>
        </p:nvSpPr>
        <p:spPr bwMode="auto">
          <a:xfrm>
            <a:off x="296864" y="974804"/>
            <a:ext cx="4169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Risk assessment inputs – Residual risk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79682589" name="Google Shape;765;p52"/>
          <p:cNvSpPr/>
          <p:nvPr/>
        </p:nvSpPr>
        <p:spPr bwMode="auto">
          <a:xfrm>
            <a:off x="0" y="4871547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GB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2021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7211305" name="Google Shape;766;p52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/>
          </a:p>
        </p:txBody>
      </p:sp>
      <p:pic>
        <p:nvPicPr>
          <p:cNvPr id="683814947" name="Google Shape;767;p52" descr="C_2021373EN.01000101.xml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-52039" y="957338"/>
            <a:ext cx="9144000" cy="37258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80478935" name="Google Shape;773;p53" descr="Obsah obrázku umění, kruh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 flipH="1">
            <a:off x="4981572" y="-1"/>
            <a:ext cx="41624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68905915" name="Google Shape;774;p53"/>
          <p:cNvSpPr/>
          <p:nvPr/>
        </p:nvSpPr>
        <p:spPr bwMode="auto">
          <a:xfrm>
            <a:off x="4572000" y="246221"/>
            <a:ext cx="4572000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27000">
                <a:srgbClr val="FFFFFF"/>
              </a:gs>
              <a:gs pos="68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37433093" name="Google Shape;775;p53"/>
          <p:cNvSpPr txBox="1">
            <a:spLocks noGrp="1"/>
          </p:cNvSpPr>
          <p:nvPr>
            <p:ph type="title"/>
          </p:nvPr>
        </p:nvSpPr>
        <p:spPr bwMode="auto">
          <a:xfrm>
            <a:off x="296864" y="527205"/>
            <a:ext cx="6921692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Proč</a:t>
            </a:r>
            <a:r>
              <a:rPr lang="en-GB"/>
              <a:t> </a:t>
            </a:r>
            <a:r>
              <a:rPr lang="en-GB"/>
              <a:t>zapojit</a:t>
            </a:r>
            <a:r>
              <a:rPr lang="en-GB"/>
              <a:t> </a:t>
            </a:r>
            <a:r>
              <a:rPr lang="en-GB"/>
              <a:t>veřejnost</a:t>
            </a:r>
            <a:r>
              <a:rPr lang="en-GB"/>
              <a:t> do </a:t>
            </a:r>
            <a:r>
              <a:rPr lang="en-GB"/>
              <a:t>hodnocení</a:t>
            </a:r>
            <a:r>
              <a:rPr lang="en-GB"/>
              <a:t> </a:t>
            </a:r>
            <a:r>
              <a:rPr lang="en-GB"/>
              <a:t>klimatických</a:t>
            </a:r>
            <a:r>
              <a:rPr lang="en-GB"/>
              <a:t> </a:t>
            </a:r>
            <a:r>
              <a:rPr lang="en-GB"/>
              <a:t>rizik</a:t>
            </a:r>
            <a:r>
              <a:rPr lang="en-GB"/>
              <a:t>?</a:t>
            </a:r>
            <a:endParaRPr/>
          </a:p>
        </p:txBody>
      </p:sp>
      <p:sp>
        <p:nvSpPr>
          <p:cNvPr id="1657133018" name="Google Shape;776;p53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Zapojení stakeholderů do procesu hodnocení klimatických rizik a rozhodovacích procesů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1153435" name="Google Shape;777;p53"/>
          <p:cNvSpPr txBox="1">
            <a:spLocks noGrp="1"/>
          </p:cNvSpPr>
          <p:nvPr>
            <p:ph type="body" idx="1"/>
          </p:nvPr>
        </p:nvSpPr>
        <p:spPr bwMode="auto">
          <a:xfrm>
            <a:off x="576263" y="1523414"/>
            <a:ext cx="4764899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8572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Rozhodnutí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b="1" i="0" u="none" strike="noStrike" cap="none">
                <a:solidFill>
                  <a:schemeClr val="dk1"/>
                </a:solidFill>
              </a:rPr>
              <a:t>ovlivňují</a:t>
            </a:r>
            <a:r>
              <a:rPr lang="en-GB" sz="1800" b="1" i="0" u="none" strike="noStrike" cap="none">
                <a:solidFill>
                  <a:schemeClr val="dk1"/>
                </a:solidFill>
              </a:rPr>
              <a:t> </a:t>
            </a:r>
            <a:r>
              <a:rPr lang="en-GB" sz="1800" b="1" i="0" u="none" strike="noStrike" cap="none">
                <a:solidFill>
                  <a:schemeClr val="dk1"/>
                </a:solidFill>
              </a:rPr>
              <a:t>místní</a:t>
            </a:r>
            <a:r>
              <a:rPr lang="en-GB" sz="1800" b="1" i="0" u="none" strike="noStrike" cap="none">
                <a:solidFill>
                  <a:schemeClr val="dk1"/>
                </a:solidFill>
              </a:rPr>
              <a:t> </a:t>
            </a:r>
            <a:r>
              <a:rPr lang="en-GB" sz="1800" b="1" i="0" u="none" strike="noStrike" cap="none">
                <a:solidFill>
                  <a:schemeClr val="dk1"/>
                </a:solidFill>
              </a:rPr>
              <a:t>komunity</a:t>
            </a:r>
            <a:endParaRPr sz="1800" b="1" i="0" u="none" strike="noStrike" cap="none">
              <a:solidFill>
                <a:schemeClr val="dk1"/>
              </a:solidFill>
            </a:endParaRPr>
          </a:p>
          <a:p>
            <a:pPr marL="8572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proto 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musí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být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součástí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i="0" u="none" strike="noStrike" cap="none">
                <a:solidFill>
                  <a:schemeClr val="dk1"/>
                </a:solidFill>
              </a:rPr>
              <a:t>proces</a:t>
            </a:r>
            <a:r>
              <a:rPr lang="en-GB" sz="1800"/>
              <a:t>u</a:t>
            </a:r>
            <a:endParaRPr sz="1800" i="0" u="none" strike="noStrike" cap="none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endParaRPr sz="18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572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Místní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znalosti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= </a:t>
            </a:r>
            <a:r>
              <a:rPr lang="en-GB" sz="1800" b="1" i="0" u="none" strike="noStrike" cap="none">
                <a:solidFill>
                  <a:schemeClr val="dk1"/>
                </a:solidFill>
              </a:rPr>
              <a:t>jedinečná</a:t>
            </a:r>
            <a:r>
              <a:rPr lang="en-GB" sz="1800" b="1" i="0" u="none" strike="noStrike" cap="none">
                <a:solidFill>
                  <a:schemeClr val="dk1"/>
                </a:solidFill>
              </a:rPr>
              <a:t> data</a:t>
            </a:r>
            <a:endParaRPr sz="1800" b="1" i="0" u="none" strike="noStrike" cap="none">
              <a:solidFill>
                <a:schemeClr val="dk1"/>
              </a:solidFill>
            </a:endParaRPr>
          </a:p>
          <a:p>
            <a:pPr marL="8572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minulé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události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zranitelné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skupiny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8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572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pP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572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pPr>
            <a:r>
              <a:rPr lang="en-GB" sz="1800" i="0" u="none" strike="noStrike" cap="none">
                <a:solidFill>
                  <a:schemeClr val="dk1"/>
                </a:solidFill>
              </a:rPr>
              <a:t>Účast</a:t>
            </a:r>
            <a:r>
              <a:rPr lang="en-GB" sz="1800" i="0" u="none" strike="noStrike" cap="none">
                <a:solidFill>
                  <a:schemeClr val="dk1"/>
                </a:solidFill>
              </a:rPr>
              <a:t> </a:t>
            </a:r>
            <a:r>
              <a:rPr lang="en-GB" sz="1800" i="0" u="none" strike="noStrike" cap="none">
                <a:solidFill>
                  <a:schemeClr val="dk1"/>
                </a:solidFill>
              </a:rPr>
              <a:t>zvyšuje</a:t>
            </a:r>
            <a:r>
              <a:rPr lang="en-GB" sz="1800" i="0" u="none" strike="noStrike" cap="none">
                <a:solidFill>
                  <a:schemeClr val="dk1"/>
                </a:solidFill>
              </a:rPr>
              <a:t> </a:t>
            </a:r>
            <a:r>
              <a:rPr lang="en-GB"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důvěru</a:t>
            </a:r>
            <a:r>
              <a:rPr lang="en-GB"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GB"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přijetí</a:t>
            </a:r>
            <a:r>
              <a:rPr lang="en-GB"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GB"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kvalitu</a:t>
            </a:r>
            <a:r>
              <a:rPr lang="en-GB"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řešení</a:t>
            </a:r>
            <a:endParaRPr sz="1800" b="1" i="0" u="none" strike="noStrike" cap="none">
              <a:solidFill>
                <a:schemeClr val="dk1"/>
              </a:solidFill>
              <a:highlight>
                <a:srgbClr val="FFFF00"/>
              </a:highlight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408687" name="Google Shape;783;p54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Metody zapojení zainteresovaných stran</a:t>
            </a:r>
            <a:endParaRPr/>
          </a:p>
        </p:txBody>
      </p:sp>
      <p:sp>
        <p:nvSpPr>
          <p:cNvPr id="446612734" name="Google Shape;784;p5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Zapojení stakeholderů do procesu hodnocení klimatických rizik a rozhodovacích procesů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100839543" name="Google Shape;785;p54" descr="Obsah obrázku snímek obrazovky, Obdélník, černá, smartphone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296864" y="1166813"/>
            <a:ext cx="4148930" cy="338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936700" name="Google Shape;786;p54" descr="Obsah obrázku snímek obrazovky, Obdélník, černá, smartphone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4686298" y="1166813"/>
            <a:ext cx="4160835" cy="3384550"/>
          </a:xfrm>
          <a:prstGeom prst="rect">
            <a:avLst/>
          </a:prstGeom>
          <a:noFill/>
          <a:ln>
            <a:noFill/>
          </a:ln>
        </p:spPr>
      </p:pic>
      <p:sp>
        <p:nvSpPr>
          <p:cNvPr id="831336619" name="Google Shape;787;p54"/>
          <p:cNvSpPr txBox="1"/>
          <p:nvPr/>
        </p:nvSpPr>
        <p:spPr bwMode="auto">
          <a:xfrm>
            <a:off x="296864" y="1236762"/>
            <a:ext cx="4013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8572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/>
            </a:pPr>
            <a:r>
              <a:rPr lang="en-GB"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METODY ZAMĚŘENÉ NA OBSAH </a:t>
            </a:r>
            <a:endParaRPr sz="1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572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co děláme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 </a:t>
            </a:r>
            <a:endParaRPr sz="18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29513806" name="Google Shape;788;p54"/>
          <p:cNvSpPr txBox="1"/>
          <p:nvPr/>
        </p:nvSpPr>
        <p:spPr bwMode="auto">
          <a:xfrm>
            <a:off x="4686298" y="1188882"/>
            <a:ext cx="4013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8572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/>
            </a:pPr>
            <a:r>
              <a:rPr lang="en-GB" sz="1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FORMÁTY ZAPOJENÍ</a:t>
            </a:r>
            <a:endParaRPr sz="18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5725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  <a:defRPr/>
            </a:pP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GB" sz="18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jak to děláme</a:t>
            </a:r>
            <a:r>
              <a:rPr lang="en-GB"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) </a:t>
            </a:r>
            <a:endParaRPr sz="18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70419016" name="Google Shape;789;p54"/>
          <p:cNvSpPr txBox="1">
            <a:spLocks noGrp="1"/>
          </p:cNvSpPr>
          <p:nvPr>
            <p:ph type="body" idx="1"/>
          </p:nvPr>
        </p:nvSpPr>
        <p:spPr bwMode="auto">
          <a:xfrm>
            <a:off x="169861" y="1965211"/>
            <a:ext cx="40132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44500" lvl="0" indent="-2095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60"/>
              <a:buFont typeface="Courier New"/>
              <a:buChar char="o"/>
              <a:defRPr/>
            </a:pPr>
            <a:r>
              <a:rPr lang="en-GB" sz="1300" b="1"/>
              <a:t>Plánování scénářů</a:t>
            </a:r>
            <a:endParaRPr sz="1300" b="1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1"/>
              <a:t>→</a:t>
            </a:r>
            <a:r>
              <a:rPr lang="en-GB" sz="1300"/>
              <a:t> Zkoumání možných klimatických budoucností</a:t>
            </a:r>
            <a:endParaRPr sz="2100"/>
          </a:p>
          <a:p>
            <a:pPr marL="444500" lvl="0" indent="-2158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300"/>
          </a:p>
          <a:p>
            <a:pPr marL="444500" lvl="0" indent="-2095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60"/>
              <a:buFont typeface="Courier New"/>
              <a:buChar char="o"/>
              <a:defRPr/>
            </a:pPr>
            <a:r>
              <a:rPr lang="en-GB" sz="1300" b="1"/>
              <a:t>Vyprávění příběhů</a:t>
            </a:r>
            <a:endParaRPr sz="1300" b="1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/>
              <a:t>→ Shromažďování osobních zkušeností</a:t>
            </a:r>
            <a:endParaRPr sz="2100"/>
          </a:p>
          <a:p>
            <a:pPr marL="444500" lvl="0" indent="-1041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Courier New"/>
              <a:buNone/>
              <a:defRPr/>
            </a:pPr>
            <a:endParaRPr sz="1300"/>
          </a:p>
          <a:p>
            <a:pPr marL="444500" lvl="0" indent="-2095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60"/>
              <a:buFont typeface="Courier New"/>
              <a:buChar char="o"/>
              <a:defRPr/>
            </a:pPr>
            <a:r>
              <a:rPr lang="en-GB" sz="1300" b="1"/>
              <a:t>Participativní mapování</a:t>
            </a:r>
            <a:endParaRPr sz="1300" b="1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1"/>
              <a:t>→ </a:t>
            </a:r>
            <a:r>
              <a:rPr lang="en-GB" sz="1300"/>
              <a:t>Společně vytvářená vizualizace rizik</a:t>
            </a:r>
            <a:endParaRPr sz="2100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100"/>
          </a:p>
          <a:p>
            <a:pPr marL="444500" lvl="0" indent="-2095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60"/>
              <a:buFont typeface="Courier New"/>
              <a:buChar char="o"/>
              <a:defRPr/>
            </a:pPr>
            <a:r>
              <a:rPr lang="en-GB" sz="1300" b="1"/>
              <a:t>Rychlé hodnocení rizik</a:t>
            </a:r>
            <a:endParaRPr sz="1300" b="1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300" b="1"/>
              <a:t>→</a:t>
            </a:r>
            <a:r>
              <a:rPr lang="en-GB" sz="1300"/>
              <a:t> Identifikace klíčových hrozeb</a:t>
            </a:r>
            <a:endParaRPr sz="2100"/>
          </a:p>
          <a:p>
            <a:pPr marL="444500" lvl="0" indent="-2158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/>
          </a:p>
        </p:txBody>
      </p:sp>
      <p:sp>
        <p:nvSpPr>
          <p:cNvPr id="49107577" name="Google Shape;790;p54"/>
          <p:cNvSpPr txBox="1"/>
          <p:nvPr/>
        </p:nvSpPr>
        <p:spPr bwMode="auto">
          <a:xfrm>
            <a:off x="4593431" y="1965211"/>
            <a:ext cx="4355303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44500" marR="0" lvl="0" indent="-21589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Courier New"/>
              <a:buChar char="o"/>
              <a:defRPr/>
            </a:pPr>
            <a:r>
              <a:rPr lang="en-GB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Workshopy</a:t>
            </a:r>
            <a:endParaRPr sz="14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Strukturované skupinové setkání se zainteresovanými stranami</a:t>
            </a:r>
            <a:endParaRPr/>
          </a:p>
          <a:p>
            <a:pPr marL="444500" marR="0" lvl="0" indent="-1041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Courier New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44500" marR="0" lvl="0" indent="-21589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Courier New"/>
              <a:buChar char="o"/>
              <a:defRPr/>
            </a:pPr>
            <a:r>
              <a:rPr lang="en-GB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Individuální schůzky</a:t>
            </a:r>
            <a:endParaRPr b="1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</a:t>
            </a:r>
            <a:r>
              <a:rPr lang="en-GB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Hloubkové rozhovory nebo jednání v malých skupinách</a:t>
            </a:r>
            <a:endParaRPr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44500" marR="0" lvl="0" indent="-21589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Courier New"/>
              <a:buChar char="o"/>
              <a:defRPr/>
            </a:pPr>
            <a:r>
              <a:rPr lang="en-GB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Online formáty</a:t>
            </a:r>
            <a:endParaRPr sz="14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Průzkumy, interaktivní nástroje, webináře</a:t>
            </a:r>
            <a:endParaRPr/>
          </a:p>
          <a:p>
            <a:pPr marL="444500" marR="0" lvl="0" indent="-2158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7302797" name="Google Shape;796;p55"/>
          <p:cNvSpPr txBox="1">
            <a:spLocks noGrp="1"/>
          </p:cNvSpPr>
          <p:nvPr>
            <p:ph type="title" idx="4294967295"/>
          </p:nvPr>
        </p:nvSpPr>
        <p:spPr bwMode="auto">
          <a:xfrm>
            <a:off x="0" y="176213"/>
            <a:ext cx="66071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POZNÁMKY</a:t>
            </a:r>
            <a:endParaRPr/>
          </a:p>
        </p:txBody>
      </p:sp>
      <p:sp>
        <p:nvSpPr>
          <p:cNvPr id="142715585" name="Google Shape;797;p55"/>
          <p:cNvSpPr txBox="1"/>
          <p:nvPr/>
        </p:nvSpPr>
        <p:spPr bwMode="auto">
          <a:xfrm>
            <a:off x="296864" y="690563"/>
            <a:ext cx="8562974" cy="4221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Když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mluvíme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o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participativních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přístupech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při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hodnocení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klimatických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rizik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, je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užitečné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uvažovat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na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dvou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úrovních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První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úroveň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se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týká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toho,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jaký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druh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obsahu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nebo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znalostí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snažíme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shromáždit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či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vytvořit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—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tomu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říkáme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metody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zaměřené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na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obsah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. (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Budujeme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scénáře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budoucnosti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?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Shromažďujeme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místní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zkušenosti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?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Mapujeme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kde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jsou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rizika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pociťována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?)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Druhá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úroveň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se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týká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toho,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jakým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způsobem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lidi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zapojujeme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—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zde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jde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o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formáty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zapojení</a:t>
            </a:r>
            <a:r>
              <a:rPr lang="en-GB"/>
              <a:t>:</a:t>
            </a:r>
            <a:endParaRPr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samozřejmě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—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tyto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dvě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úrovně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lze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kombinovat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mnoha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způsoby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358775" marR="0" lvl="0" indent="-358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	-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Plánování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cénářů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můžete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provádět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na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workshopu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endParaRPr/>
          </a:p>
          <a:p>
            <a:pPr marL="358775" marR="0" lvl="0" indent="-358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/>
              <a:t>       -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Příběhy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lze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sbírat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prostřednictvím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rozhovorů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a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využít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je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při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participativním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mapování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.</a:t>
            </a:r>
            <a:endParaRPr b="1"/>
          </a:p>
          <a:p>
            <a:pPr marL="358775" marR="0" lvl="0" indent="-358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/>
              <a:t>       -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Rychlé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hodnocení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rizik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lze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provést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online 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formáty</a:t>
            </a:r>
            <a:r>
              <a:rPr lang="en-GB" sz="1400" b="1" i="0" u="none" strike="noStrike" cap="none">
                <a:solidFill>
                  <a:srgbClr val="000000"/>
                </a:solidFill>
              </a:rPr>
              <a:t>,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abyste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oslovili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širší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publikum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Ne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každá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komunita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nebo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skupina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reaguje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stejně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Zranitelné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skupiny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mohou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preferovat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menší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rozhovory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nebo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vyprávění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příběhů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endParaRPr/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-"/>
              <a:defRPr/>
            </a:pP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Technicky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zaměření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aktéři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se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lépe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zapojí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prostřednictvím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plánování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scénářů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nebo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strukturovaných</a:t>
            </a:r>
            <a:r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workshop</a:t>
            </a:r>
            <a:r>
              <a:rPr lang="cs-CZ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ů</a:t>
            </a:r>
            <a:endParaRPr lang="cs-CZ"/>
          </a:p>
          <a:p>
            <a:pPr marL="1397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defRPr/>
            </a:pPr>
            <a:endParaRPr sz="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Takže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při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plánování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zapojení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vždy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myslete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na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obě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úrovně</a:t>
            </a: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→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 </a:t>
            </a:r>
            <a:r>
              <a:rPr lang="cs-CZ" sz="1400" i="0" u="none" strike="noStrike" cap="none">
                <a:solidFill>
                  <a:srgbClr val="000000"/>
                </a:solidFill>
              </a:rPr>
              <a:t>Čeh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o 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chceme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dosáhnout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?</a:t>
            </a:r>
            <a:endParaRPr sz="1400" i="0" u="none" strike="noStrike" cap="none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 i="0" u="none" strike="noStrike" cap="none">
                <a:solidFill>
                  <a:srgbClr val="000000"/>
                </a:solidFill>
              </a:rPr>
              <a:t>→ A jak to 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zajistit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tak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, aby to 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fungovalo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 pro 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zapojené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 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lidi</a:t>
            </a:r>
            <a:r>
              <a:rPr lang="en-GB" sz="1400" i="0" u="none" strike="noStrike" cap="none">
                <a:solidFill>
                  <a:srgbClr val="000000"/>
                </a:solidFill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358775" marR="0" lvl="0" indent="-358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0179811" name="Google Shape;798;p55"/>
          <p:cNvSpPr/>
          <p:nvPr/>
        </p:nvSpPr>
        <p:spPr bwMode="auto">
          <a:xfrm>
            <a:off x="222523" y="4185899"/>
            <a:ext cx="8379600" cy="807600"/>
          </a:xfrm>
          <a:prstGeom prst="rect">
            <a:avLst/>
          </a:prstGeom>
          <a:noFill/>
          <a:ln w="57150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74802136" name="Google Shape;804;p56" descr="Obsah obrázku oblečení, osoba, dívka, boty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111750" y="0"/>
            <a:ext cx="4032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8906563" name="Google Shape;805;p56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Zapojení 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stakeholderů</a:t>
            </a: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do hodnocení klimatických rizik a rozhodovacích proces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ů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31903074" name="Google Shape;806;p56"/>
          <p:cNvSpPr/>
          <p:nvPr/>
        </p:nvSpPr>
        <p:spPr bwMode="auto">
          <a:xfrm>
            <a:off x="4345388" y="246221"/>
            <a:ext cx="4572000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27000">
                <a:srgbClr val="FFFFFF"/>
              </a:gs>
              <a:gs pos="68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93165547" name="Google Shape;807;p56"/>
          <p:cNvSpPr txBox="1">
            <a:spLocks noGrp="1"/>
          </p:cNvSpPr>
          <p:nvPr>
            <p:ph type="body" idx="1"/>
          </p:nvPr>
        </p:nvSpPr>
        <p:spPr bwMode="auto">
          <a:xfrm>
            <a:off x="296864" y="1465881"/>
            <a:ext cx="55896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61950" lvl="0" indent="-276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 b="1"/>
          </a:p>
          <a:p>
            <a:pPr marL="361950" lvl="0" indent="-276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 b="1"/>
              <a:t>→ Místní lidé vědí, co funguje v praxi </a:t>
            </a:r>
            <a:endParaRPr/>
          </a:p>
          <a:p>
            <a:pPr marL="361950" lvl="0" indent="-276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 b="1"/>
          </a:p>
          <a:p>
            <a:pPr marL="361950" lvl="0" indent="-276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 b="1"/>
              <a:t>→ Společné navrhování = sdílené vlastnictví řešení</a:t>
            </a:r>
            <a:endParaRPr sz="1800"/>
          </a:p>
          <a:p>
            <a:pPr marL="361950" lvl="0" indent="-276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 b="1"/>
          </a:p>
          <a:p>
            <a:pPr marL="361950" lvl="0" indent="-276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/>
              <a:t>→ Zvyšuje </a:t>
            </a:r>
            <a:r>
              <a:rPr lang="en-GB" sz="1800" b="1"/>
              <a:t>úspěšnost a snižuje odpor vůči změnám</a:t>
            </a:r>
            <a:endParaRPr/>
          </a:p>
        </p:txBody>
      </p:sp>
      <p:sp>
        <p:nvSpPr>
          <p:cNvPr id="633749650" name="Google Shape;808;p56"/>
          <p:cNvSpPr txBox="1">
            <a:spLocks noGrp="1"/>
          </p:cNvSpPr>
          <p:nvPr>
            <p:ph type="title"/>
          </p:nvPr>
        </p:nvSpPr>
        <p:spPr bwMode="auto">
          <a:xfrm>
            <a:off x="296864" y="556941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Společné</a:t>
            </a:r>
            <a:r>
              <a:rPr lang="en-GB"/>
              <a:t> </a:t>
            </a:r>
            <a:r>
              <a:rPr lang="en-GB"/>
              <a:t>navrhování</a:t>
            </a:r>
            <a:r>
              <a:rPr lang="en-GB"/>
              <a:t> </a:t>
            </a:r>
            <a:r>
              <a:rPr lang="en-GB"/>
              <a:t>adaptačních</a:t>
            </a:r>
            <a:r>
              <a:rPr lang="en-GB"/>
              <a:t> </a:t>
            </a:r>
            <a:br>
              <a:rPr lang="cs-CZ"/>
            </a:br>
            <a:r>
              <a:rPr lang="en-GB"/>
              <a:t>řešení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63700025" name="Google Shape;814;p57" descr="Obsah obrázku pohovka, kreslené, boty, interiér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762500" y="0"/>
            <a:ext cx="44404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2804093" name="Google Shape;815;p57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Zapojení stakeholderů do hodnocení klimatických rizik a rozhodovacích proces</a:t>
            </a:r>
            <a:r>
              <a:rPr lang="en-GB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ů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61452035" name="Google Shape;816;p57"/>
          <p:cNvSpPr/>
          <p:nvPr/>
        </p:nvSpPr>
        <p:spPr bwMode="auto">
          <a:xfrm>
            <a:off x="4572000" y="246221"/>
            <a:ext cx="4572000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27000">
                <a:srgbClr val="FFFFFF"/>
              </a:gs>
              <a:gs pos="68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767731" name="Google Shape;817;p57"/>
          <p:cNvSpPr txBox="1">
            <a:spLocks noGrp="1"/>
          </p:cNvSpPr>
          <p:nvPr>
            <p:ph type="title"/>
          </p:nvPr>
        </p:nvSpPr>
        <p:spPr bwMode="auto">
          <a:xfrm>
            <a:off x="296864" y="549507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Komunikace</a:t>
            </a:r>
            <a:r>
              <a:rPr lang="en-GB"/>
              <a:t> </a:t>
            </a:r>
            <a:r>
              <a:rPr lang="en-GB"/>
              <a:t>rizik</a:t>
            </a:r>
            <a:r>
              <a:rPr lang="en-GB"/>
              <a:t> </a:t>
            </a:r>
            <a:r>
              <a:rPr lang="en-GB"/>
              <a:t>srozumitelným</a:t>
            </a:r>
            <a:r>
              <a:rPr lang="en-GB"/>
              <a:t> </a:t>
            </a:r>
            <a:br>
              <a:rPr lang="cs-CZ"/>
            </a:br>
            <a:r>
              <a:rPr lang="en-GB"/>
              <a:t>způsobem</a:t>
            </a:r>
            <a:endParaRPr/>
          </a:p>
        </p:txBody>
      </p:sp>
      <p:sp>
        <p:nvSpPr>
          <p:cNvPr id="713755238" name="Google Shape;818;p57"/>
          <p:cNvSpPr txBox="1">
            <a:spLocks noGrp="1"/>
          </p:cNvSpPr>
          <p:nvPr>
            <p:ph type="body" idx="1"/>
          </p:nvPr>
        </p:nvSpPr>
        <p:spPr bwMode="auto">
          <a:xfrm>
            <a:off x="301200" y="1359865"/>
            <a:ext cx="6053100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 b="1"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 b="1"/>
              <a:t>→ Používejte mapy, diagramy a fotografie </a:t>
            </a:r>
            <a:endParaRPr sz="1800" b="1"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/>
              <a:t>místo rozsáhlých zpráv.</a:t>
            </a:r>
            <a:endParaRPr sz="1800"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 b="1"/>
              <a:t>→ Překládejte technické termíny</a:t>
            </a:r>
            <a:endParaRPr sz="1800" b="1"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/>
              <a:t>(např. „stoletá povodeň“ → „vysoké riziko povodně“)</a:t>
            </a:r>
            <a:endParaRPr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 b="1"/>
              <a:t>→ Vizualizační nástroje</a:t>
            </a:r>
            <a:endParaRPr sz="1800" b="1"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/>
              <a:t>(rizikové mapy, časové osy, infografiky)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99818239" name="Google Shape;824;p58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979937" y="-1"/>
            <a:ext cx="416406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22954393" name="Google Shape;825;p58"/>
          <p:cNvSpPr/>
          <p:nvPr/>
        </p:nvSpPr>
        <p:spPr bwMode="auto">
          <a:xfrm>
            <a:off x="4921013" y="246221"/>
            <a:ext cx="3975338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21000">
                <a:srgbClr val="FFFFFF"/>
              </a:gs>
              <a:gs pos="6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90431356" name="Google Shape;826;p58"/>
          <p:cNvSpPr txBox="1">
            <a:spLocks noGrp="1"/>
          </p:cNvSpPr>
          <p:nvPr>
            <p:ph type="title"/>
          </p:nvPr>
        </p:nvSpPr>
        <p:spPr bwMode="auto">
          <a:xfrm>
            <a:off x="296864" y="556941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GB"/>
              <a:t>Hlavní</a:t>
            </a:r>
            <a:r>
              <a:rPr lang="en-GB"/>
              <a:t> </a:t>
            </a:r>
            <a:r>
              <a:rPr lang="en-GB"/>
              <a:t>závěry</a:t>
            </a:r>
            <a:r>
              <a:rPr lang="en-GB"/>
              <a:t>: </a:t>
            </a:r>
            <a:r>
              <a:rPr lang="en-GB"/>
              <a:t>Participativní</a:t>
            </a:r>
            <a:r>
              <a:rPr lang="en-GB"/>
              <a:t> </a:t>
            </a:r>
            <a:r>
              <a:rPr lang="en-GB"/>
              <a:t>hodnocení</a:t>
            </a:r>
            <a:r>
              <a:rPr lang="en-GB"/>
              <a:t> </a:t>
            </a:r>
            <a:br>
              <a:rPr lang="cs-CZ"/>
            </a:br>
            <a:r>
              <a:rPr lang="en-GB"/>
              <a:t>rizik</a:t>
            </a:r>
            <a:endParaRPr/>
          </a:p>
        </p:txBody>
      </p:sp>
      <p:sp>
        <p:nvSpPr>
          <p:cNvPr id="1945338627" name="Google Shape;827;p58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Zapojení stakeholderů do hodnocení klimatických rizik a rozhodovacích procesů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3618638" name="Google Shape;828;p58"/>
          <p:cNvSpPr txBox="1">
            <a:spLocks noGrp="1"/>
          </p:cNvSpPr>
          <p:nvPr>
            <p:ph type="body" idx="1"/>
          </p:nvPr>
        </p:nvSpPr>
        <p:spPr bwMode="auto">
          <a:xfrm>
            <a:off x="382979" y="1553149"/>
            <a:ext cx="5360100" cy="28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 b="1"/>
              <a:t>→ </a:t>
            </a:r>
            <a:r>
              <a:rPr lang="en-GB" sz="1800" b="1"/>
              <a:t>Účast</a:t>
            </a:r>
            <a:r>
              <a:rPr lang="en-GB" sz="1800" b="1"/>
              <a:t> </a:t>
            </a:r>
            <a:r>
              <a:rPr lang="en-GB" sz="1800" b="1"/>
              <a:t>není</a:t>
            </a:r>
            <a:r>
              <a:rPr lang="en-GB" sz="1800" b="1"/>
              <a:t> </a:t>
            </a:r>
            <a:r>
              <a:rPr lang="en-GB" sz="1800" b="1"/>
              <a:t>volitelná</a:t>
            </a:r>
            <a:r>
              <a:rPr lang="en-GB" sz="1800" b="1"/>
              <a:t> –</a:t>
            </a:r>
            <a:r>
              <a:rPr lang="en-GB" sz="1800"/>
              <a:t> je </a:t>
            </a:r>
            <a:r>
              <a:rPr lang="en-GB" sz="1800"/>
              <a:t>nezbytná</a:t>
            </a:r>
            <a:endParaRPr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 b="1"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/>
              <a:t>→ </a:t>
            </a:r>
            <a:r>
              <a:rPr lang="en-GB" sz="1800"/>
              <a:t>Vyberte</a:t>
            </a:r>
            <a:r>
              <a:rPr lang="en-GB" sz="1800"/>
              <a:t> </a:t>
            </a:r>
            <a:r>
              <a:rPr lang="en-GB" sz="1800" b="1"/>
              <a:t>správnou</a:t>
            </a:r>
            <a:r>
              <a:rPr lang="en-GB" sz="1800" b="1"/>
              <a:t> </a:t>
            </a:r>
            <a:r>
              <a:rPr lang="en-GB" sz="1800" b="1"/>
              <a:t>metodu</a:t>
            </a:r>
            <a:r>
              <a:rPr lang="en-GB" sz="1800"/>
              <a:t> pro </a:t>
            </a:r>
            <a:r>
              <a:rPr lang="en-GB" sz="1800"/>
              <a:t>daný</a:t>
            </a:r>
            <a:r>
              <a:rPr lang="en-GB" sz="1800"/>
              <a:t> </a:t>
            </a:r>
            <a:r>
              <a:rPr lang="en-GB" sz="1800"/>
              <a:t>kontext</a:t>
            </a:r>
            <a:endParaRPr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 b="1"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 b="1"/>
              <a:t>→ </a:t>
            </a:r>
            <a:r>
              <a:rPr lang="en-GB" sz="1800" b="1"/>
              <a:t>Upřednostněte</a:t>
            </a:r>
            <a:r>
              <a:rPr lang="en-GB" sz="1800" b="1"/>
              <a:t> </a:t>
            </a:r>
            <a:r>
              <a:rPr lang="en-GB" sz="1800" b="1"/>
              <a:t>zapojení</a:t>
            </a:r>
            <a:r>
              <a:rPr lang="en-GB" sz="1800" b="1"/>
              <a:t> </a:t>
            </a:r>
            <a:r>
              <a:rPr lang="en-GB" sz="1800" b="1"/>
              <a:t>všech</a:t>
            </a:r>
            <a:r>
              <a:rPr lang="en-GB" sz="1800"/>
              <a:t> </a:t>
            </a:r>
            <a:r>
              <a:rPr lang="en-GB" sz="1800"/>
              <a:t>zúčastněných</a:t>
            </a:r>
            <a:r>
              <a:rPr lang="en-GB" sz="1800"/>
              <a:t> a </a:t>
            </a:r>
            <a:r>
              <a:rPr lang="en-GB" sz="1800" b="1"/>
              <a:t>srozumitelnou</a:t>
            </a:r>
            <a:r>
              <a:rPr lang="en-GB" sz="1800" b="1"/>
              <a:t> </a:t>
            </a:r>
            <a:r>
              <a:rPr lang="en-GB" sz="1800" b="1"/>
              <a:t>komunikaci</a:t>
            </a:r>
            <a:endParaRPr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 b="1"/>
          </a:p>
          <a:p>
            <a:pPr marL="361950" lvl="0" indent="-276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GB" sz="1800"/>
              <a:t>→ </a:t>
            </a:r>
            <a:r>
              <a:rPr lang="en-GB" sz="1800"/>
              <a:t>Zapojením</a:t>
            </a:r>
            <a:r>
              <a:rPr lang="en-GB" sz="1800"/>
              <a:t> </a:t>
            </a:r>
            <a:r>
              <a:rPr lang="en-GB" sz="1800"/>
              <a:t>účastníků</a:t>
            </a:r>
            <a:r>
              <a:rPr lang="en-GB" sz="1800"/>
              <a:t> </a:t>
            </a:r>
            <a:r>
              <a:rPr lang="en-GB" sz="1800"/>
              <a:t>posilujte</a:t>
            </a:r>
            <a:r>
              <a:rPr lang="en-GB" sz="1800"/>
              <a:t> </a:t>
            </a:r>
            <a:r>
              <a:rPr lang="en-GB" sz="1800" b="1"/>
              <a:t>kvalitu</a:t>
            </a:r>
            <a:r>
              <a:rPr lang="en-GB" sz="1800" b="1"/>
              <a:t> </a:t>
            </a:r>
            <a:r>
              <a:rPr lang="en-GB" sz="1800" b="1"/>
              <a:t>dat</a:t>
            </a:r>
            <a:r>
              <a:rPr lang="en-GB" sz="1800" b="1"/>
              <a:t> </a:t>
            </a:r>
            <a:r>
              <a:rPr lang="en-GB" sz="1800" b="1"/>
              <a:t>i</a:t>
            </a:r>
            <a:r>
              <a:rPr lang="en-GB" sz="1800" b="1"/>
              <a:t> </a:t>
            </a:r>
            <a:r>
              <a:rPr lang="en-GB" sz="1800" b="1"/>
              <a:t>rozhodování</a:t>
            </a:r>
            <a:r>
              <a:rPr lang="en-GB" sz="1800"/>
              <a:t>.</a:t>
            </a:r>
            <a:endParaRPr/>
          </a:p>
          <a:p>
            <a:pPr marL="266700" lvl="0" indent="-1809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800" b="1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8921399" name="Google Shape;834;p59"/>
          <p:cNvSpPr txBox="1">
            <a:spLocks noGrp="1"/>
          </p:cNvSpPr>
          <p:nvPr>
            <p:ph type="title" idx="4294967295"/>
          </p:nvPr>
        </p:nvSpPr>
        <p:spPr bwMode="auto">
          <a:xfrm>
            <a:off x="0" y="176213"/>
            <a:ext cx="66071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cs-CZ"/>
              <a:t>Zdroje obrázků</a:t>
            </a:r>
            <a:endParaRPr/>
          </a:p>
        </p:txBody>
      </p:sp>
      <p:sp>
        <p:nvSpPr>
          <p:cNvPr id="66325925" name="Google Shape;835;p59"/>
          <p:cNvSpPr txBox="1"/>
          <p:nvPr/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Obrázky a grafické prvky použité v této prezentaci pocházejí z databází Freepik, Unsplash a Pixabay (bez autorských práv), z evropských zpráv/webových stránek nebo se jedná o původní vizuály/fotografie vytvořené autory</a:t>
            </a:r>
            <a:r>
              <a:rPr lang="en-GB" sz="1800"/>
              <a:t>.</a:t>
            </a:r>
            <a:endParaRPr sz="18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2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6c5fae546cd4efbab6ff268bebb765c3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bc7741dccbaab88f893959e312448c2a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Props1.xml><?xml version="1.0" encoding="utf-8"?>
<ds:datastoreItem xmlns:ds="http://schemas.openxmlformats.org/officeDocument/2006/customXml" ds:itemID="{0E6DF938-53F4-47A1-942A-B52886E799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2001/XMLSchema-instance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39BB0E4-7C1A-4240-BFEC-5866008C49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D0AB91-415D-4150-853E-E1A7CDFEBCF6}">
  <ds:schemaRefs>
    <ds:schemaRef ds:uri="http://www.w3.org/XML/1998/namespace"/>
    <ds:schemaRef ds:uri="d3b63abe-a700-4914-8878-a8a488c562b0"/>
    <ds:schemaRef ds:uri="http://purl.org/dc/elements/1.1/"/>
    <ds:schemaRef ds:uri="http://purl.org/dc/dcmitype/"/>
    <ds:schemaRef ds:uri="http://schemas.microsoft.com/office/2006/metadata/properties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ONLYOFFICE/9.1.0.167</Application>
  <PresentationFormat>On-screen Show (4:3)</PresentationFormat>
  <Paragraphs>0</Paragraphs>
  <Slides>59</Slides>
  <Notes>59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Licia Felicioni</cp:lastModifiedBy>
  <cp:revision>14</cp:revision>
  <dcterms:created xsi:type="dcterms:W3CDTF">2025-03-18T17:43:02Z</dcterms:created>
  <dcterms:modified xsi:type="dcterms:W3CDTF">2025-11-20T15:09:51Z</dcterms:modified>
</cp:coreProperties>
</file>