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  <p:sldId id="270" r:id="rId17"/>
    <p:sldId id="272" r:id="rId18"/>
    <p:sldId id="274" r:id="rId19"/>
    <p:sldId id="281" r:id="rId20"/>
    <p:sldId id="289" r:id="rId21"/>
    <p:sldId id="290" r:id="rId22"/>
  </p:sldIdLst>
  <p:sldSz cx="9144000" cy="5143500" type="screen16x9"/>
  <p:notesSz cx="6735763" cy="9866313"/>
  <p:embeddedFontLst>
    <p:embeddedFont>
      <p:font typeface="Montserrat" pitchFamily="2" charset="0"/>
      <p:regular r:id="rId24"/>
      <p:bold r:id="rId25"/>
      <p:italic r:id="rId26"/>
      <p:boldItalic r:id="rId27"/>
    </p:embeddedFont>
    <p:embeddedFont>
      <p:font typeface="Trebuchet MS" panose="020B060302020202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000000"/>
          </p15:clr>
        </p15:guide>
        <p15:guide id="2" pos="2880">
          <p15:clr>
            <a:srgbClr val="000000"/>
          </p15:clr>
        </p15:guide>
        <p15:guide id="3" pos="363">
          <p15:clr>
            <a:srgbClr val="000000"/>
          </p15:clr>
        </p15:guide>
        <p15:guide id="4" pos="3220">
          <p15:clr>
            <a:srgbClr val="000000"/>
          </p15:clr>
        </p15:guide>
        <p15:guide id="5" pos="90">
          <p15:clr>
            <a:srgbClr val="000000"/>
          </p15:clr>
        </p15:guide>
        <p15:guide id="6" orient="horz" pos="16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hM4yv7WE130qXXFdGOOv3IwgFm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5E5DA20-8838-40C4-889F-6DE330A58705}">
  <a:tblStyle styleId="{05E5DA20-8838-40C4-889F-6DE330A5870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0E9A594-F4AD-4E02-ADAC-102BC8B4EA73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pos="5480"/>
        <p:guide pos="2880"/>
        <p:guide pos="363"/>
        <p:guide pos="3220"/>
        <p:guide pos="9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6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21" Type="http://schemas.openxmlformats.org/officeDocument/2006/relationships/slide" Target="slides/slide17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57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52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oni, Licia" userId="d14afec8-200e-4809-9e7b-d7cb15307a5d" providerId="ADAL" clId="{D12D6E33-D1AE-452D-9884-920E0DD78E93}"/>
    <pc:docChg chg="delSld modSld">
      <pc:chgData name="Felicioni, Licia" userId="d14afec8-200e-4809-9e7b-d7cb15307a5d" providerId="ADAL" clId="{D12D6E33-D1AE-452D-9884-920E0DD78E93}" dt="2025-11-21T08:30:31.600" v="8" actId="47"/>
      <pc:docMkLst>
        <pc:docMk/>
      </pc:docMkLst>
      <pc:sldChg chg="modSp mod">
        <pc:chgData name="Felicioni, Licia" userId="d14afec8-200e-4809-9e7b-d7cb15307a5d" providerId="ADAL" clId="{D12D6E33-D1AE-452D-9884-920E0DD78E93}" dt="2025-11-21T08:29:33.185" v="0" actId="20577"/>
        <pc:sldMkLst>
          <pc:docMk/>
          <pc:sldMk cId="0" sldId="256"/>
        </pc:sldMkLst>
        <pc:spChg chg="mod">
          <ac:chgData name="Felicioni, Licia" userId="d14afec8-200e-4809-9e7b-d7cb15307a5d" providerId="ADAL" clId="{D12D6E33-D1AE-452D-9884-920E0DD78E93}" dt="2025-11-21T08:29:33.185" v="0" actId="20577"/>
          <ac:spMkLst>
            <pc:docMk/>
            <pc:sldMk cId="0" sldId="256"/>
            <ac:spMk id="115" creationId="{00000000-0000-0000-0000-000000000000}"/>
          </ac:spMkLst>
        </pc:spChg>
      </pc:sldChg>
      <pc:sldChg chg="del">
        <pc:chgData name="Felicioni, Licia" userId="d14afec8-200e-4809-9e7b-d7cb15307a5d" providerId="ADAL" clId="{D12D6E33-D1AE-452D-9884-920E0DD78E93}" dt="2025-11-21T08:29:40.405" v="1" actId="47"/>
        <pc:sldMkLst>
          <pc:docMk/>
          <pc:sldMk cId="0" sldId="267"/>
        </pc:sldMkLst>
      </pc:sldChg>
      <pc:sldChg chg="del">
        <pc:chgData name="Felicioni, Licia" userId="d14afec8-200e-4809-9e7b-d7cb15307a5d" providerId="ADAL" clId="{D12D6E33-D1AE-452D-9884-920E0DD78E93}" dt="2025-11-21T08:29:45.747" v="2" actId="47"/>
        <pc:sldMkLst>
          <pc:docMk/>
          <pc:sldMk cId="0" sldId="269"/>
        </pc:sldMkLst>
      </pc:sldChg>
      <pc:sldChg chg="del">
        <pc:chgData name="Felicioni, Licia" userId="d14afec8-200e-4809-9e7b-d7cb15307a5d" providerId="ADAL" clId="{D12D6E33-D1AE-452D-9884-920E0DD78E93}" dt="2025-11-21T08:29:52.943" v="3" actId="47"/>
        <pc:sldMkLst>
          <pc:docMk/>
          <pc:sldMk cId="0" sldId="271"/>
        </pc:sldMkLst>
      </pc:sldChg>
      <pc:sldChg chg="del">
        <pc:chgData name="Felicioni, Licia" userId="d14afec8-200e-4809-9e7b-d7cb15307a5d" providerId="ADAL" clId="{D12D6E33-D1AE-452D-9884-920E0DD78E93}" dt="2025-11-21T08:29:58.016" v="4" actId="47"/>
        <pc:sldMkLst>
          <pc:docMk/>
          <pc:sldMk cId="0" sldId="273"/>
        </pc:sldMkLst>
      </pc:sldChg>
      <pc:sldChg chg="del">
        <pc:chgData name="Felicioni, Licia" userId="d14afec8-200e-4809-9e7b-d7cb15307a5d" providerId="ADAL" clId="{D12D6E33-D1AE-452D-9884-920E0DD78E93}" dt="2025-11-21T08:30:02.360" v="5" actId="47"/>
        <pc:sldMkLst>
          <pc:docMk/>
          <pc:sldMk cId="0" sldId="275"/>
        </pc:sldMkLst>
      </pc:sldChg>
      <pc:sldChg chg="del">
        <pc:chgData name="Felicioni, Licia" userId="d14afec8-200e-4809-9e7b-d7cb15307a5d" providerId="ADAL" clId="{D12D6E33-D1AE-452D-9884-920E0DD78E93}" dt="2025-11-21T08:30:08.070" v="6" actId="47"/>
        <pc:sldMkLst>
          <pc:docMk/>
          <pc:sldMk cId="0" sldId="276"/>
        </pc:sldMkLst>
      </pc:sldChg>
      <pc:sldChg chg="del">
        <pc:chgData name="Felicioni, Licia" userId="d14afec8-200e-4809-9e7b-d7cb15307a5d" providerId="ADAL" clId="{D12D6E33-D1AE-452D-9884-920E0DD78E93}" dt="2025-11-21T08:30:30.784" v="7" actId="47"/>
        <pc:sldMkLst>
          <pc:docMk/>
          <pc:sldMk cId="0" sldId="277"/>
        </pc:sldMkLst>
      </pc:sldChg>
      <pc:sldChg chg="del">
        <pc:chgData name="Felicioni, Licia" userId="d14afec8-200e-4809-9e7b-d7cb15307a5d" providerId="ADAL" clId="{D12D6E33-D1AE-452D-9884-920E0DD78E93}" dt="2025-11-21T08:30:31.600" v="8" actId="47"/>
        <pc:sldMkLst>
          <pc:docMk/>
          <pc:sldMk cId="0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7f3f499b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37f3f499bca_0_0:notes"/>
          <p:cNvSpPr txBox="1">
            <a:spLocks noGrp="1"/>
          </p:cNvSpPr>
          <p:nvPr>
            <p:ph type="body" idx="1"/>
          </p:nvPr>
        </p:nvSpPr>
        <p:spPr>
          <a:xfrm>
            <a:off x="673575" y="4686493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g37f3f499bca_0_0:notes"/>
          <p:cNvSpPr txBox="1">
            <a:spLocks noGrp="1"/>
          </p:cNvSpPr>
          <p:nvPr>
            <p:ph type="sldNum" idx="12"/>
          </p:nvPr>
        </p:nvSpPr>
        <p:spPr>
          <a:xfrm>
            <a:off x="3815366" y="9371273"/>
            <a:ext cx="29187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7f3f499bca_0_10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21" name="Google Shape;121;g37f3f499bca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f3f499bca_0_207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28" name="Google Shape;128;g37f3f499bca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f3f499bca_0_30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4" name="Google Shape;134;g37f3f499bca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f3f499bca_0_40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40" name="Google Shape;140;g37f3f499bca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7f3f499bca_0_498:notes"/>
          <p:cNvSpPr txBox="1">
            <a:spLocks noGrp="1"/>
          </p:cNvSpPr>
          <p:nvPr>
            <p:ph type="body" idx="1"/>
          </p:nvPr>
        </p:nvSpPr>
        <p:spPr>
          <a:xfrm>
            <a:off x="661570" y="5123228"/>
            <a:ext cx="5292600" cy="41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https://www.ipcc.ch/report/ar6/wg2/chapter/chapter-1/</a:t>
            </a:r>
            <a:endParaRPr/>
          </a:p>
        </p:txBody>
      </p:sp>
      <p:sp>
        <p:nvSpPr>
          <p:cNvPr id="146" name="Google Shape;146;g37f3f499bca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1330325"/>
            <a:ext cx="6386513" cy="3592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f3f499bca_0_597:notes"/>
          <p:cNvSpPr txBox="1">
            <a:spLocks noGrp="1"/>
          </p:cNvSpPr>
          <p:nvPr>
            <p:ph type="body" idx="1"/>
          </p:nvPr>
        </p:nvSpPr>
        <p:spPr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54" name="Google Shape;154;g37f3f499bca_0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7f3f499bca_0_69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https://www.ipcc.ch/report/ar6/wg2/chapter/chapter-1/</a:t>
            </a:r>
            <a:endParaRPr/>
          </a:p>
        </p:txBody>
      </p:sp>
      <p:sp>
        <p:nvSpPr>
          <p:cNvPr id="160" name="Google Shape;160;g37f3f499bca_0_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7f3f499bca_0_79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73" name="Google Shape;173;g37f3f499bca_0_7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7f3f499bca_0_88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79" name="Google Shape;179;g37f3f499bca_0_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7f3f499bca_0_108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91" name="Google Shape;191;g37f3f499bca_0_10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7f3f499bca_0_1276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02" name="Google Shape;202;g37f3f499bca_0_1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00" cy="3329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7f3f499bca_0_147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Nature-based solutions can act as buffers (e.g., wetlands absorbing floodwaters) or microclimate regulators (e.g., trees providing shade).</a:t>
            </a:r>
            <a:endParaRPr/>
          </a:p>
        </p:txBody>
      </p:sp>
      <p:sp>
        <p:nvSpPr>
          <p:cNvPr id="214" name="Google Shape;214;g37f3f499bca_0_1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7f3f499bca_0_166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26" name="Google Shape;226;g37f3f499bca_0_1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00" cy="3329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7f3f499bca_0_234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https://circular-cities-and-regions.ec.europa.eu/support-materials/synergetic-local-policy-plans/sustainable-energy-and-climate-action-plans-secap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https://eu-mayors.ec.europa.eu/en/resources/reporting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https://www.ownyoursecap.eu/</a:t>
            </a:r>
            <a:endParaRPr/>
          </a:p>
        </p:txBody>
      </p:sp>
      <p:sp>
        <p:nvSpPr>
          <p:cNvPr id="268" name="Google Shape;268;g37f3f499bca_0_2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7f3f499bca_0_302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18" name="Google Shape;318;g37f3f499bca_0_3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24" name="Google Shape;32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Start">
  <p:cSld name="Timeline Star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40"/>
          <p:cNvCxnSpPr/>
          <p:nvPr/>
        </p:nvCxnSpPr>
        <p:spPr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6" name="Google Shape;16;p40"/>
          <p:cNvCxnSpPr/>
          <p:nvPr/>
        </p:nvCxnSpPr>
        <p:spPr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1"/>
          <p:cNvSpPr txBox="1">
            <a:spLocks noGrp="1"/>
          </p:cNvSpPr>
          <p:nvPr>
            <p:ph type="title"/>
          </p:nvPr>
        </p:nvSpPr>
        <p:spPr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1"/>
          <p:cNvSpPr txBox="1">
            <a:spLocks noGrp="1"/>
          </p:cNvSpPr>
          <p:nvPr>
            <p:ph type="dt" idx="10"/>
          </p:nvPr>
        </p:nvSpPr>
        <p:spPr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41"/>
          <p:cNvSpPr txBox="1">
            <a:spLocks noGrp="1"/>
          </p:cNvSpPr>
          <p:nvPr>
            <p:ph type="ftr" idx="11"/>
          </p:nvPr>
        </p:nvSpPr>
        <p:spPr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41"/>
          <p:cNvSpPr txBox="1">
            <a:spLocks noGrp="1"/>
          </p:cNvSpPr>
          <p:nvPr>
            <p:ph type="sldNum" idx="12"/>
          </p:nvPr>
        </p:nvSpPr>
        <p:spPr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" name="Google Shape;22;p41"/>
          <p:cNvSpPr txBox="1">
            <a:spLocks noGrp="1"/>
          </p:cNvSpPr>
          <p:nvPr>
            <p:ph type="body" idx="1"/>
          </p:nvPr>
        </p:nvSpPr>
        <p:spPr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light">
  <p:cSld name="Title Slide - ligh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2"/>
          <p:cNvSpPr/>
          <p:nvPr/>
        </p:nvSpPr>
        <p:spPr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" name="Google Shape;25;p42"/>
          <p:cNvSpPr txBox="1">
            <a:spLocks noGrp="1"/>
          </p:cNvSpPr>
          <p:nvPr>
            <p:ph type="body" idx="1"/>
          </p:nvPr>
        </p:nvSpPr>
        <p:spPr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/>
          <p:nvPr/>
        </p:nvSpPr>
        <p:spPr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" name="Google Shape;27;p42"/>
          <p:cNvSpPr/>
          <p:nvPr/>
        </p:nvSpPr>
        <p:spPr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" name="Google Shape;28;p42"/>
          <p:cNvSpPr/>
          <p:nvPr/>
        </p:nvSpPr>
        <p:spPr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" name="Google Shape;29;p42"/>
          <p:cNvSpPr/>
          <p:nvPr/>
        </p:nvSpPr>
        <p:spPr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" name="Google Shape;30;p42"/>
          <p:cNvSpPr/>
          <p:nvPr/>
        </p:nvSpPr>
        <p:spPr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" name="Google Shape;31;p42"/>
          <p:cNvSpPr/>
          <p:nvPr/>
        </p:nvSpPr>
        <p:spPr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" name="Google Shape;32;p42"/>
          <p:cNvSpPr/>
          <p:nvPr/>
        </p:nvSpPr>
        <p:spPr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" name="Google Shape;33;p42"/>
          <p:cNvSpPr/>
          <p:nvPr/>
        </p:nvSpPr>
        <p:spPr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" name="Google Shape;34;p42"/>
          <p:cNvSpPr/>
          <p:nvPr/>
        </p:nvSpPr>
        <p:spPr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5" name="Google Shape;35;p42"/>
          <p:cNvGrpSpPr/>
          <p:nvPr/>
        </p:nvGrpSpPr>
        <p:grpSpPr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6" name="Google Shape;36;p42"/>
            <p:cNvSpPr/>
            <p:nvPr/>
          </p:nvSpPr>
          <p:spPr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7" name="Google Shape;37;p42"/>
            <p:cNvSpPr/>
            <p:nvPr/>
          </p:nvSpPr>
          <p:spPr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" name="Google Shape;38;p42"/>
            <p:cNvSpPr/>
            <p:nvPr/>
          </p:nvSpPr>
          <p:spPr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39" name="Google Shape;39;p42" descr="Immagine che contiene testo, schermata, Carattere, logo&#10;&#10;Descrizione generat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s + Text">
  <p:cSld name="Headlines + 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3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3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43"/>
          <p:cNvSpPr txBox="1">
            <a:spLocks noGrp="1"/>
          </p:cNvSpPr>
          <p:nvPr>
            <p:ph type="body" idx="2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Headlines + two columns">
  <p:cSld name="1_Headlines + two 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4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4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4"/>
          <p:cNvSpPr txBox="1">
            <a:spLocks noGrp="1"/>
          </p:cNvSpPr>
          <p:nvPr>
            <p:ph type="body" idx="2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4"/>
          <p:cNvSpPr txBox="1">
            <a:spLocks noGrp="1"/>
          </p:cNvSpPr>
          <p:nvPr>
            <p:ph type="body" idx="3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+ Text / no subline">
  <p:cSld name="Headline + Text / no sublin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5"/>
          <p:cNvSpPr txBox="1">
            <a:spLocks noGrp="1"/>
          </p:cNvSpPr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5"/>
          <p:cNvSpPr txBox="1">
            <a:spLocks noGrp="1"/>
          </p:cNvSpPr>
          <p:nvPr>
            <p:ph type="body" idx="1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left">
  <p:cSld name="Chapter Break with Pic lef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54" name="Google Shape;54;p46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" name="Google Shape;55;p46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46"/>
          <p:cNvSpPr txBox="1">
            <a:spLocks noGrp="1"/>
          </p:cNvSpPr>
          <p:nvPr>
            <p:ph type="body" idx="1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6"/>
          <p:cNvSpPr txBox="1">
            <a:spLocks noGrp="1"/>
          </p:cNvSpPr>
          <p:nvPr>
            <p:ph type="body" idx="3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46"/>
          <p:cNvSpPr txBox="1">
            <a:spLocks noGrp="1"/>
          </p:cNvSpPr>
          <p:nvPr>
            <p:ph type="body" idx="4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right">
  <p:cSld name="Chapter Break with Pic righ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61" name="Google Shape;61;p47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47"/>
          <p:cNvSpPr>
            <a:spLocks noGrp="1"/>
          </p:cNvSpPr>
          <p:nvPr>
            <p:ph type="pic" idx="2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47"/>
          <p:cNvSpPr txBox="1">
            <a:spLocks noGrp="1"/>
          </p:cNvSpPr>
          <p:nvPr>
            <p:ph type="body" idx="1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47"/>
          <p:cNvSpPr txBox="1">
            <a:spLocks noGrp="1"/>
          </p:cNvSpPr>
          <p:nvPr>
            <p:ph type="body" idx="3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47"/>
          <p:cNvSpPr txBox="1">
            <a:spLocks noGrp="1"/>
          </p:cNvSpPr>
          <p:nvPr>
            <p:ph type="body" idx="4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OVERVIEW">
  <p:cSld name="Timeline OVERVIEW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Google Shape;67;p48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8" name="Google Shape;68;p48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9" name="Google Shape;69;p48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0" name="Google Shape;70;p48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1" name="Google Shape;71;p48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2" name="Google Shape;72;p48"/>
          <p:cNvSpPr txBox="1">
            <a:spLocks noGrp="1"/>
          </p:cNvSpPr>
          <p:nvPr>
            <p:ph type="sldNum" idx="12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3" name="Google Shape;73;p48"/>
          <p:cNvSpPr/>
          <p:nvPr/>
        </p:nvSpPr>
        <p:spPr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middle">
  <p:cSld name="Timeline middl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9"/>
          <p:cNvSpPr txBox="1">
            <a:spLocks noGrp="1"/>
          </p:cNvSpPr>
          <p:nvPr>
            <p:ph type="body" idx="1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body" idx="2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body" idx="3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49"/>
          <p:cNvSpPr txBox="1">
            <a:spLocks noGrp="1"/>
          </p:cNvSpPr>
          <p:nvPr>
            <p:ph type="body" idx="4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49"/>
          <p:cNvSpPr txBox="1">
            <a:spLocks noGrp="1"/>
          </p:cNvSpPr>
          <p:nvPr>
            <p:ph type="body" idx="5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49"/>
          <p:cNvSpPr txBox="1">
            <a:spLocks noGrp="1"/>
          </p:cNvSpPr>
          <p:nvPr>
            <p:ph type="body" idx="6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1" name="Google Shape;81;p49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82" name="Google Shape;82;p49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3" name="Google Shape;83;p49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End">
  <p:cSld name="Timeline End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50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86" name="Google Shape;86;p50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87" name="Google Shape;87;p50"/>
          <p:cNvSpPr txBox="1">
            <a:spLocks noGrp="1"/>
          </p:cNvSpPr>
          <p:nvPr>
            <p:ph type="body" idx="1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0"/>
          <p:cNvSpPr txBox="1">
            <a:spLocks noGrp="1"/>
          </p:cNvSpPr>
          <p:nvPr>
            <p:ph type="body" idx="2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50"/>
          <p:cNvSpPr txBox="1">
            <a:spLocks noGrp="1"/>
          </p:cNvSpPr>
          <p:nvPr>
            <p:ph type="body" idx="3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50"/>
          <p:cNvSpPr txBox="1">
            <a:spLocks noGrp="1"/>
          </p:cNvSpPr>
          <p:nvPr>
            <p:ph type="body" idx="4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50"/>
          <p:cNvSpPr txBox="1">
            <a:spLocks noGrp="1"/>
          </p:cNvSpPr>
          <p:nvPr>
            <p:ph type="body" idx="5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50"/>
          <p:cNvSpPr txBox="1">
            <a:spLocks noGrp="1"/>
          </p:cNvSpPr>
          <p:nvPr>
            <p:ph type="body" idx="6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93" name="Google Shape;93;p50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94" name="Google Shape;94;p50"/>
          <p:cNvSpPr/>
          <p:nvPr/>
        </p:nvSpPr>
        <p:spPr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background with page count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1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" name="Google Shape;97;p51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er grey background/empty">
  <p:cSld name="Darker grey background/empty">
    <p:bg>
      <p:bgPr>
        <a:solidFill>
          <a:srgbClr val="C8D3D8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2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" name="Google Shape;100;p52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9"/>
          <p:cNvSpPr/>
          <p:nvPr/>
        </p:nvSpPr>
        <p:spPr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39"/>
          <p:cNvSpPr txBox="1">
            <a:spLocks noGrp="1"/>
          </p:cNvSpPr>
          <p:nvPr>
            <p:ph type="body" idx="1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39"/>
          <p:cNvSpPr txBox="1">
            <a:spLocks noGrp="1"/>
          </p:cNvSpPr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9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lobalcovenantofmayor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7f3f499bca_0_0"/>
          <p:cNvSpPr txBox="1">
            <a:spLocks noGrp="1"/>
          </p:cNvSpPr>
          <p:nvPr>
            <p:ph type="body" idx="4294967295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07" name="Google Shape;107;g37f3f499bca_0_0"/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7f3f499bca_0_0"/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7f3f499bca_0_0"/>
          <p:cNvSpPr txBox="1"/>
          <p:nvPr/>
        </p:nvSpPr>
        <p:spPr>
          <a:xfrm>
            <a:off x="5788925" y="3776181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0" name="Google Shape;110;g37f3f499bca_0_0" title="superbe copertin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37f3f499bca_0_0"/>
          <p:cNvSpPr txBox="1">
            <a:spLocks noGrp="1"/>
          </p:cNvSpPr>
          <p:nvPr>
            <p:ph type="body" idx="4294967295"/>
          </p:nvPr>
        </p:nvSpPr>
        <p:spPr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endParaRPr sz="9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dirty="0"/>
              <a:t>A</a:t>
            </a:r>
            <a:r>
              <a:rPr lang="cs-CZ" sz="1000" dirty="0" err="1"/>
              <a:t>kt</a:t>
            </a:r>
            <a:r>
              <a:rPr lang="en-GB" sz="1000" dirty="0" err="1"/>
              <a:t>ivit</a:t>
            </a:r>
            <a:r>
              <a:rPr lang="cs-CZ" sz="1000" dirty="0"/>
              <a:t>a</a:t>
            </a:r>
            <a:r>
              <a:rPr lang="en-GB" sz="1000" dirty="0"/>
              <a:t> 3.2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dirty="0" err="1"/>
              <a:t>SuPeRBE</a:t>
            </a:r>
            <a:r>
              <a:rPr lang="en-GB" sz="1000" dirty="0"/>
              <a:t> Project (CE0200768)</a:t>
            </a:r>
            <a:endParaRPr sz="1000" dirty="0"/>
          </a:p>
        </p:txBody>
      </p:sp>
      <p:sp>
        <p:nvSpPr>
          <p:cNvPr id="112" name="Google Shape;112;g37f3f499bca_0_0"/>
          <p:cNvSpPr txBox="1">
            <a:spLocks noGrp="1"/>
          </p:cNvSpPr>
          <p:nvPr>
            <p:ph type="body" idx="4294967295"/>
          </p:nvPr>
        </p:nvSpPr>
        <p:spPr>
          <a:xfrm>
            <a:off x="520080" y="1420989"/>
            <a:ext cx="69636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GB" sz="3000" b="1" dirty="0" err="1"/>
              <a:t>SuPeRBE</a:t>
            </a:r>
            <a:r>
              <a:rPr lang="en-GB" sz="3000" b="1" dirty="0"/>
              <a:t> </a:t>
            </a:r>
            <a:r>
              <a:rPr lang="cs-CZ" sz="3000" b="1" dirty="0"/>
              <a:t>- </a:t>
            </a:r>
            <a:r>
              <a:rPr lang="en-GB" sz="3000" b="1" dirty="0" err="1"/>
              <a:t>Škol</a:t>
            </a:r>
            <a:r>
              <a:rPr lang="cs-CZ" sz="3000" b="1" dirty="0"/>
              <a:t>i</a:t>
            </a:r>
            <a:r>
              <a:rPr lang="en-GB" sz="3000" b="1" dirty="0" err="1"/>
              <a:t>cí</a:t>
            </a:r>
            <a:r>
              <a:rPr lang="en-GB" sz="3000" b="1" dirty="0"/>
              <a:t> </a:t>
            </a:r>
            <a:r>
              <a:rPr lang="en-GB" sz="3000" b="1" dirty="0" err="1"/>
              <a:t>materiál</a:t>
            </a:r>
            <a:endParaRPr sz="3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113" name="Google Shape;113;g37f3f499bca_0_0"/>
          <p:cNvSpPr txBox="1">
            <a:spLocks noGrp="1"/>
          </p:cNvSpPr>
          <p:nvPr>
            <p:ph type="body" idx="4294967295"/>
          </p:nvPr>
        </p:nvSpPr>
        <p:spPr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cs-CZ" sz="1000" b="1" dirty="0">
                <a:latin typeface="Trebuchet MS"/>
                <a:ea typeface="Trebuchet MS"/>
                <a:cs typeface="Trebuchet MS"/>
                <a:sym typeface="Trebuchet MS"/>
              </a:rPr>
              <a:t>Odborná oblast</a:t>
            </a:r>
            <a:r>
              <a:rPr lang="en-GB" sz="1000" b="1" dirty="0"/>
              <a:t>: A</a:t>
            </a:r>
            <a:r>
              <a:rPr lang="cs-CZ" sz="1000" b="1" dirty="0"/>
              <a:t>E</a:t>
            </a:r>
            <a:r>
              <a:rPr lang="en-GB" sz="1000" b="1" dirty="0"/>
              <a:t>1.</a:t>
            </a:r>
            <a:r>
              <a:rPr lang="cs-CZ" sz="1000" b="1" dirty="0"/>
              <a:t>4</a:t>
            </a:r>
            <a:r>
              <a:rPr lang="en-GB" sz="1000" b="1" dirty="0"/>
              <a:t> </a:t>
            </a:r>
            <a:r>
              <a:rPr lang="cs-CZ" sz="1000" dirty="0"/>
              <a:t>podle</a:t>
            </a:r>
            <a:r>
              <a:rPr lang="en-GB" sz="1000" dirty="0"/>
              <a:t> 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dirty="0">
                <a:latin typeface="Trebuchet MS"/>
                <a:ea typeface="Trebuchet MS"/>
                <a:cs typeface="Trebuchet MS"/>
                <a:sym typeface="Trebuchet MS"/>
              </a:rPr>
              <a:t>CEN Workshop Agreement 17939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</a:pPr>
            <a:endParaRPr sz="1200" dirty="0"/>
          </a:p>
        </p:txBody>
      </p:sp>
      <p:sp>
        <p:nvSpPr>
          <p:cNvPr id="114" name="Google Shape;114;g37f3f499bca_0_0"/>
          <p:cNvSpPr txBox="1"/>
          <p:nvPr/>
        </p:nvSpPr>
        <p:spPr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cs-CZ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Změna klimatu</a:t>
            </a:r>
            <a:r>
              <a:rPr lang="en-GB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en-GB" sz="24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zastavěné</a:t>
            </a:r>
            <a:r>
              <a:rPr lang="en-GB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sz="24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37f3f499bca_0_0"/>
          <p:cNvSpPr txBox="1"/>
          <p:nvPr/>
        </p:nvSpPr>
        <p:spPr>
          <a:xfrm>
            <a:off x="5905325" y="3573131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k</a:t>
            </a:r>
            <a:r>
              <a:rPr lang="en-GB" sz="20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ompeten</a:t>
            </a:r>
            <a:r>
              <a:rPr lang="cs-CZ" sz="20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ce</a:t>
            </a:r>
            <a:r>
              <a:rPr lang="en-GB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 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37f3f499bca_0_0"/>
          <p:cNvSpPr txBox="1"/>
          <p:nvPr/>
        </p:nvSpPr>
        <p:spPr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Strategie, opatření a řízení pro adaptaci na změnu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37f3f499bca_0_0"/>
          <p:cNvSpPr txBox="1"/>
          <p:nvPr/>
        </p:nvSpPr>
        <p:spPr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GB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</a:t>
            </a: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kro o</a:t>
            </a:r>
            <a:r>
              <a:rPr lang="cs-CZ" sz="17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dborná</a:t>
            </a:r>
            <a:r>
              <a:rPr lang="cs-CZ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o</a:t>
            </a: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blast</a:t>
            </a:r>
            <a:r>
              <a:rPr lang="en-GB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37f3f499bca_0_0"/>
          <p:cNvSpPr txBox="1"/>
          <p:nvPr/>
        </p:nvSpPr>
        <p:spPr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</a:t>
            </a:r>
            <a:r>
              <a:rPr lang="cs-CZ" sz="17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dborná</a:t>
            </a:r>
            <a:r>
              <a:rPr lang="cs-CZ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o</a:t>
            </a: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blast</a:t>
            </a:r>
            <a:r>
              <a:rPr lang="en-GB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7f3f499bca_0_109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ÚVOD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24" name="Google Shape;124;g37f3f499bca_0_109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</a:t>
            </a:r>
            <a:r>
              <a:rPr lang="cs-CZ" sz="1400" dirty="0">
                <a:solidFill>
                  <a:srgbClr val="7F7F7F"/>
                </a:solidFill>
              </a:rPr>
              <a:t>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nezbytná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protože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již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nyní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ovlivňuje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zastavěné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prostředí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Strategie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pomáhají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komunitám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sektorům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přizpůsobit</a:t>
            </a:r>
            <a:r>
              <a:rPr lang="en-GB" sz="1400" dirty="0">
                <a:solidFill>
                  <a:srgbClr val="7F7F7F"/>
                </a:solidFill>
              </a:rPr>
              <a:t> se </a:t>
            </a:r>
            <a:r>
              <a:rPr lang="en-GB" sz="1400" dirty="0" err="1">
                <a:solidFill>
                  <a:srgbClr val="7F7F7F"/>
                </a:solidFill>
              </a:rPr>
              <a:t>současným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očekávaným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dopadům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</a:t>
            </a:r>
            <a:r>
              <a:rPr lang="cs-CZ" sz="1400" dirty="0">
                <a:solidFill>
                  <a:srgbClr val="7F7F7F"/>
                </a:solidFill>
              </a:rPr>
              <a:t>u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Adaptační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plánování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doplňující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opatřením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zmírňování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důsledků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Nástroje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jako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jsou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analýza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zranitelnosti</a:t>
            </a:r>
            <a:r>
              <a:rPr lang="en-GB" sz="1400" dirty="0">
                <a:solidFill>
                  <a:srgbClr val="7F7F7F"/>
                </a:solidFill>
              </a:rPr>
              <a:t> (RVA) a </a:t>
            </a:r>
            <a:r>
              <a:rPr lang="en-GB" sz="1400" dirty="0" err="1">
                <a:solidFill>
                  <a:srgbClr val="7F7F7F"/>
                </a:solidFill>
              </a:rPr>
              <a:t>akční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plány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udržitelnou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energii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klima</a:t>
            </a:r>
            <a:r>
              <a:rPr lang="en-GB" sz="1400" dirty="0">
                <a:solidFill>
                  <a:srgbClr val="7F7F7F"/>
                </a:solidFill>
              </a:rPr>
              <a:t> (SECAP), </a:t>
            </a:r>
            <a:r>
              <a:rPr lang="en-GB" sz="1400" dirty="0" err="1">
                <a:solidFill>
                  <a:srgbClr val="7F7F7F"/>
                </a:solidFill>
              </a:rPr>
              <a:t>podporují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cílenou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účinnou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adaptaci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Proaktivní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zachraňuje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životy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šetří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peníze</a:t>
            </a:r>
            <a:endParaRPr dirty="0"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</p:txBody>
      </p:sp>
      <p:pic>
        <p:nvPicPr>
          <p:cNvPr id="125" name="Google Shape;125;g37f3f499bca_0_109" descr="A cartoon of people standing around a glob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9130" y="3218689"/>
            <a:ext cx="2887222" cy="1924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7f3f499bca_0_207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cs-CZ" dirty="0">
                <a:solidFill>
                  <a:srgbClr val="70AD47"/>
                </a:solidFill>
              </a:rPr>
              <a:t>HAZARDY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31" name="Google Shape;131;g37f3f499bca_0_207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“</a:t>
            </a:r>
            <a:r>
              <a:rPr lang="en-GB" sz="1400" dirty="0" err="1">
                <a:solidFill>
                  <a:srgbClr val="7F7F7F"/>
                </a:solidFill>
              </a:rPr>
              <a:t>Možný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výskyt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fyzické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události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trendu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vyvolaného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přírodními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lidskou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činností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může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způsobit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ztrátu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lidských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životů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zranění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jiné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dopady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zdraví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stejně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jako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škody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ztráty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majetku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infrastruktuře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obživě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poskytování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služeb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ekosystémech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přírodních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zdrojích</a:t>
            </a:r>
            <a:r>
              <a:rPr lang="en-GB" sz="1400" dirty="0">
                <a:solidFill>
                  <a:srgbClr val="7F7F7F"/>
                </a:solidFill>
              </a:rPr>
              <a:t>” </a:t>
            </a:r>
            <a:r>
              <a:rPr lang="en-GB" sz="1400" i="1" dirty="0">
                <a:solidFill>
                  <a:srgbClr val="7F7F7F"/>
                </a:solidFill>
              </a:rPr>
              <a:t>https://www.ipcc.ch/sr15/chapter/glossary/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H</a:t>
            </a:r>
            <a:r>
              <a:rPr lang="cs-CZ" sz="1400" dirty="0" err="1">
                <a:solidFill>
                  <a:srgbClr val="7F7F7F"/>
                </a:solidFill>
              </a:rPr>
              <a:t>azard</a:t>
            </a:r>
            <a:r>
              <a:rPr lang="en-GB" sz="1400" dirty="0">
                <a:solidFill>
                  <a:srgbClr val="7F7F7F"/>
                </a:solidFill>
              </a:rPr>
              <a:t>y </a:t>
            </a:r>
            <a:r>
              <a:rPr lang="en-GB" sz="1400" dirty="0" err="1">
                <a:solidFill>
                  <a:srgbClr val="7F7F7F"/>
                </a:solidFill>
              </a:rPr>
              <a:t>lze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rozdělit</a:t>
            </a:r>
            <a:r>
              <a:rPr lang="en-GB" sz="1400" dirty="0">
                <a:solidFill>
                  <a:srgbClr val="7F7F7F"/>
                </a:solidFill>
              </a:rPr>
              <a:t> do </a:t>
            </a:r>
            <a:r>
              <a:rPr lang="en-GB" sz="1400" dirty="0" err="1">
                <a:solidFill>
                  <a:srgbClr val="7F7F7F"/>
                </a:solidFill>
              </a:rPr>
              <a:t>dvou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kategorií</a:t>
            </a:r>
            <a:r>
              <a:rPr lang="en-GB" sz="1400" dirty="0">
                <a:solidFill>
                  <a:srgbClr val="7F7F7F"/>
                </a:solidFill>
              </a:rPr>
              <a:t>:</a:t>
            </a:r>
            <a:endParaRPr sz="1400" dirty="0">
              <a:solidFill>
                <a:srgbClr val="7F7F7F"/>
              </a:solidFill>
            </a:endParaRPr>
          </a:p>
          <a:p>
            <a:pPr marL="91440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Přírodní</a:t>
            </a:r>
            <a:r>
              <a:rPr lang="en-GB" sz="1200" dirty="0">
                <a:solidFill>
                  <a:srgbClr val="7F7F7F"/>
                </a:solidFill>
              </a:rPr>
              <a:t> h</a:t>
            </a:r>
            <a:r>
              <a:rPr lang="cs-CZ" sz="1200" dirty="0" err="1">
                <a:solidFill>
                  <a:srgbClr val="7F7F7F"/>
                </a:solidFill>
              </a:rPr>
              <a:t>azardy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vznikají</a:t>
            </a:r>
            <a:r>
              <a:rPr lang="en-GB" sz="1200" dirty="0">
                <a:solidFill>
                  <a:srgbClr val="7F7F7F"/>
                </a:solidFill>
              </a:rPr>
              <a:t> v </a:t>
            </a:r>
            <a:r>
              <a:rPr lang="en-GB" sz="1200" dirty="0" err="1">
                <a:solidFill>
                  <a:srgbClr val="7F7F7F"/>
                </a:solidFill>
              </a:rPr>
              <a:t>důsledku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přírodních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procesů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například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zemětřesení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povodně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hurikány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sucha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sopečné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erupce</a:t>
            </a:r>
            <a:endParaRPr sz="1200" dirty="0">
              <a:solidFill>
                <a:srgbClr val="7F7F7F"/>
              </a:solidFill>
            </a:endParaRPr>
          </a:p>
          <a:p>
            <a:pPr marL="91440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Ne-klimatické </a:t>
            </a:r>
            <a:r>
              <a:rPr lang="en-GB" sz="1200" dirty="0">
                <a:solidFill>
                  <a:srgbClr val="7F7F7F"/>
                </a:solidFill>
              </a:rPr>
              <a:t>h</a:t>
            </a:r>
            <a:r>
              <a:rPr lang="cs-CZ" sz="1200" dirty="0" err="1">
                <a:solidFill>
                  <a:srgbClr val="7F7F7F"/>
                </a:solidFill>
              </a:rPr>
              <a:t>azard</a:t>
            </a:r>
            <a:r>
              <a:rPr lang="en-GB" sz="1200" dirty="0">
                <a:solidFill>
                  <a:srgbClr val="7F7F7F"/>
                </a:solidFill>
              </a:rPr>
              <a:t>y – </a:t>
            </a:r>
            <a:r>
              <a:rPr lang="cs-CZ" sz="1200" dirty="0">
                <a:solidFill>
                  <a:srgbClr val="7F7F7F"/>
                </a:solidFill>
              </a:rPr>
              <a:t>vyvolány klimatickými hazardy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například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cs-CZ" sz="1200" dirty="0">
                <a:solidFill>
                  <a:srgbClr val="7F7F7F"/>
                </a:solidFill>
              </a:rPr>
              <a:t>lesní požár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chemické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úniky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cs-CZ" sz="1200" dirty="0">
                <a:solidFill>
                  <a:srgbClr val="7F7F7F"/>
                </a:solidFill>
              </a:rPr>
              <a:t>pohyb půdy, biologické </a:t>
            </a:r>
            <a:r>
              <a:rPr lang="cs-CZ" sz="1200" dirty="0" err="1">
                <a:solidFill>
                  <a:srgbClr val="7F7F7F"/>
                </a:solidFill>
              </a:rPr>
              <a:t>hazady</a:t>
            </a:r>
            <a:endParaRPr sz="1000" dirty="0">
              <a:solidFill>
                <a:srgbClr val="7F7F7F"/>
              </a:solidFill>
            </a:endParaRPr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0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7f3f499bca_0_304"/>
          <p:cNvSpPr txBox="1">
            <a:spLocks noGrp="1"/>
          </p:cNvSpPr>
          <p:nvPr>
            <p:ph type="title"/>
          </p:nvPr>
        </p:nvSpPr>
        <p:spPr>
          <a:xfrm>
            <a:off x="613295" y="40255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H</a:t>
            </a:r>
            <a:r>
              <a:rPr lang="cs-CZ" dirty="0" err="1">
                <a:solidFill>
                  <a:srgbClr val="70AD47"/>
                </a:solidFill>
              </a:rPr>
              <a:t>azard</a:t>
            </a:r>
            <a:r>
              <a:rPr lang="en-GB" dirty="0">
                <a:solidFill>
                  <a:srgbClr val="70AD47"/>
                </a:solidFill>
              </a:rPr>
              <a:t>y </a:t>
            </a:r>
            <a:r>
              <a:rPr lang="en-GB" dirty="0" err="1">
                <a:solidFill>
                  <a:srgbClr val="70AD47"/>
                </a:solidFill>
              </a:rPr>
              <a:t>spojen</a:t>
            </a:r>
            <a:r>
              <a:rPr lang="cs-CZ" dirty="0">
                <a:solidFill>
                  <a:srgbClr val="70AD47"/>
                </a:solidFill>
              </a:rPr>
              <a:t>é</a:t>
            </a:r>
            <a:r>
              <a:rPr lang="en-GB" dirty="0">
                <a:solidFill>
                  <a:srgbClr val="70AD47"/>
                </a:solidFill>
              </a:rPr>
              <a:t> se </a:t>
            </a:r>
            <a:r>
              <a:rPr lang="en-GB" dirty="0" err="1">
                <a:solidFill>
                  <a:srgbClr val="70AD47"/>
                </a:solidFill>
              </a:rPr>
              <a:t>změnami</a:t>
            </a:r>
            <a:r>
              <a:rPr lang="en-GB" dirty="0">
                <a:solidFill>
                  <a:srgbClr val="70AD47"/>
                </a:solidFill>
              </a:rPr>
              <a:t> </a:t>
            </a:r>
            <a:r>
              <a:rPr lang="en-GB" dirty="0" err="1">
                <a:solidFill>
                  <a:srgbClr val="70AD47"/>
                </a:solidFill>
              </a:rPr>
              <a:t>klimatu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137" name="Google Shape;137;g37f3f499bca_0_304"/>
          <p:cNvGraphicFramePr/>
          <p:nvPr>
            <p:extLst>
              <p:ext uri="{D42A27DB-BD31-4B8C-83A1-F6EECF244321}">
                <p14:modId xmlns:p14="http://schemas.microsoft.com/office/powerpoint/2010/main" val="1892909678"/>
              </p:ext>
            </p:extLst>
          </p:nvPr>
        </p:nvGraphicFramePr>
        <p:xfrm>
          <a:off x="672768" y="1069717"/>
          <a:ext cx="7712949" cy="3758588"/>
        </p:xfrm>
        <a:graphic>
          <a:graphicData uri="http://schemas.openxmlformats.org/drawingml/2006/table">
            <a:tbl>
              <a:tblPr>
                <a:noFill/>
                <a:tableStyleId>{05E5DA20-8838-40C4-889F-6DE330A58705}</a:tableStyleId>
              </a:tblPr>
              <a:tblGrid>
                <a:gridCol w="201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0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712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Hrozba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058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Extrémní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srážky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Neobvykle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dlouhotrvající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srážkové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události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–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srážky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které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výrazně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překračují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obvyklé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vzorce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pro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danou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oblast,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například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lijáky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monzuny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hustý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sníh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mlha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krupobití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058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Záplavy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řelití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vody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obvykle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suchou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půdu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například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cs-CZ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bleskov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á/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povrchová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povodeň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říční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povodeň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pobřežní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povodeň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záplava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z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podzemní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vody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8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Extrémní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hork</a:t>
                      </a:r>
                      <a:r>
                        <a:rPr lang="cs-CZ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Prodloužená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období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obvykle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vysokých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teplot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–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vlna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veder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extrémně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horké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dny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Sucho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</a:t>
                      </a:r>
                      <a:r>
                        <a:rPr lang="en-GB" sz="12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louhodobá období neobvykle vysokých teplot, například horké vlny nebo extrémně teplé dny.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8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Prudký vítr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eobvykle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silný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dlouhotrvající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</a:t>
                      </a:r>
                      <a:r>
                        <a:rPr lang="cs-CZ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tr,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často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spojený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bouřemi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cyklóny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hurikány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tornády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069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Extrémní chlad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louhodobá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období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neobvykle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nízkých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teplo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85">
                <a:tc>
                  <a:txBody>
                    <a:bodyPr/>
                    <a:lstStyle/>
                    <a:p>
                      <a:pPr marL="0" marR="215265" lvl="0" indent="0" algn="l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Stoupání hladiny moří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louhodobý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nárůst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průměrné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hladiny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světových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oceánů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který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může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vést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k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trvalému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zatopení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pobřežních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oblastí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f3f499bca_0_401"/>
          <p:cNvSpPr txBox="1">
            <a:spLocks noGrp="1"/>
          </p:cNvSpPr>
          <p:nvPr>
            <p:ph type="title"/>
          </p:nvPr>
        </p:nvSpPr>
        <p:spPr>
          <a:xfrm>
            <a:off x="613295" y="45131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42857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H</a:t>
            </a:r>
            <a:r>
              <a:rPr lang="cs-CZ" dirty="0" err="1">
                <a:solidFill>
                  <a:srgbClr val="70AD47"/>
                </a:solidFill>
              </a:rPr>
              <a:t>azady</a:t>
            </a:r>
            <a:r>
              <a:rPr lang="en-GB" dirty="0">
                <a:solidFill>
                  <a:srgbClr val="70AD47"/>
                </a:solidFill>
              </a:rPr>
              <a:t> </a:t>
            </a:r>
            <a:r>
              <a:rPr lang="en-GB" dirty="0" err="1">
                <a:solidFill>
                  <a:srgbClr val="70AD47"/>
                </a:solidFill>
              </a:rPr>
              <a:t>nes</a:t>
            </a:r>
            <a:r>
              <a:rPr lang="cs-CZ" dirty="0" err="1">
                <a:solidFill>
                  <a:srgbClr val="70AD47"/>
                </a:solidFill>
              </a:rPr>
              <a:t>ouvisející</a:t>
            </a:r>
            <a:r>
              <a:rPr lang="en-GB" dirty="0">
                <a:solidFill>
                  <a:srgbClr val="70AD47"/>
                </a:solidFill>
              </a:rPr>
              <a:t> se </a:t>
            </a:r>
            <a:r>
              <a:rPr lang="en-GB" dirty="0" err="1">
                <a:solidFill>
                  <a:srgbClr val="70AD47"/>
                </a:solidFill>
              </a:rPr>
              <a:t>klimat</a:t>
            </a:r>
            <a:r>
              <a:rPr lang="cs-CZ" dirty="0" err="1">
                <a:solidFill>
                  <a:srgbClr val="70AD47"/>
                </a:solidFill>
              </a:rPr>
              <a:t>em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143" name="Google Shape;143;g37f3f499bca_0_401"/>
          <p:cNvGraphicFramePr/>
          <p:nvPr>
            <p:extLst>
              <p:ext uri="{D42A27DB-BD31-4B8C-83A1-F6EECF244321}">
                <p14:modId xmlns:p14="http://schemas.microsoft.com/office/powerpoint/2010/main" val="2242140853"/>
              </p:ext>
            </p:extLst>
          </p:nvPr>
        </p:nvGraphicFramePr>
        <p:xfrm>
          <a:off x="686384" y="1412191"/>
          <a:ext cx="7384650" cy="2994096"/>
        </p:xfrm>
        <a:graphic>
          <a:graphicData uri="http://schemas.openxmlformats.org/drawingml/2006/table">
            <a:tbl>
              <a:tblPr>
                <a:noFill/>
                <a:tableStyleId>{05E5DA20-8838-40C4-889F-6DE330A58705}</a:tableStyleId>
              </a:tblPr>
              <a:tblGrid>
                <a:gridCol w="238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900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Hrozba</a:t>
                      </a:r>
                      <a:endParaRPr sz="14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57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Lesní požáry</a:t>
                      </a:r>
                      <a:endParaRPr sz="14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ekontrolovaný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požár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který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se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rychle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šíří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vegetací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lesy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travnatými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porosty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jinými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přírodními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oblastmi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900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Chemick</a:t>
                      </a:r>
                      <a:r>
                        <a:rPr lang="cs-CZ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změn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y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Změny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způsobené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chemickými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procesy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například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vnikání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slané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vody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okyselování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oceánů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57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Sesuvy půdy</a:t>
                      </a:r>
                      <a:endParaRPr sz="14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esuvy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půdy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laviny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sesouvání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skal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poklesy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terénu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degradace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půdy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eroze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půdy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57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Biologické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hrozby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ahrnují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například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vodou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přenášené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nemoci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nemoci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přenášené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vektory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nemoc</a:t>
                      </a:r>
                      <a:r>
                        <a:rPr lang="cs-CZ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šířené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vzduchem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napadení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hmyzem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7f3f499bca_0_498"/>
          <p:cNvPicPr preferRelativeResize="0"/>
          <p:nvPr/>
        </p:nvPicPr>
        <p:blipFill rotWithShape="1">
          <a:blip r:embed="rId3">
            <a:alphaModFix/>
          </a:blip>
          <a:srcRect t="3362"/>
          <a:stretch/>
        </p:blipFill>
        <p:spPr>
          <a:xfrm>
            <a:off x="4955644" y="2282522"/>
            <a:ext cx="2911491" cy="271911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7f3f499bca_0_498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KLIMATICKÉ RIZIKO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50" name="Google Shape;150;g37f3f499bca_0_498"/>
          <p:cNvSpPr txBox="1">
            <a:spLocks noGrp="1"/>
          </p:cNvSpPr>
          <p:nvPr>
            <p:ph type="body" idx="1"/>
          </p:nvPr>
        </p:nvSpPr>
        <p:spPr>
          <a:xfrm>
            <a:off x="630600" y="2650260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Potenciál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nepříznivých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důsledků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podmíněných</a:t>
            </a:r>
            <a:r>
              <a:rPr lang="en-GB" sz="1400" dirty="0">
                <a:solidFill>
                  <a:srgbClr val="7F7F7F"/>
                </a:solidFill>
              </a:rPr>
              <a:t> h</a:t>
            </a:r>
            <a:r>
              <a:rPr lang="cs-CZ" sz="1400" dirty="0" err="1">
                <a:solidFill>
                  <a:srgbClr val="7F7F7F"/>
                </a:solidFill>
              </a:rPr>
              <a:t>azardů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lidské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ekologické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systémy</a:t>
            </a:r>
            <a:endParaRPr dirty="0"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Vzniká</a:t>
            </a:r>
            <a:r>
              <a:rPr lang="en-GB" sz="1400" dirty="0">
                <a:solidFill>
                  <a:srgbClr val="7F7F7F"/>
                </a:solidFill>
              </a:rPr>
              <a:t> z </a:t>
            </a:r>
            <a:r>
              <a:rPr lang="en-GB" sz="1400" dirty="0" err="1">
                <a:solidFill>
                  <a:srgbClr val="7F7F7F"/>
                </a:solidFill>
              </a:rPr>
              <a:t>dynamické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interakce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</a:t>
            </a:r>
            <a:r>
              <a:rPr lang="cs-CZ" sz="1400" dirty="0" err="1">
                <a:solidFill>
                  <a:srgbClr val="7F7F7F"/>
                </a:solidFill>
              </a:rPr>
              <a:t>ým</a:t>
            </a:r>
            <a:r>
              <a:rPr lang="cs-CZ" sz="1400" dirty="0">
                <a:solidFill>
                  <a:srgbClr val="7F7F7F"/>
                </a:solidFill>
              </a:rPr>
              <a:t> hazardem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expozicí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zranitelností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postiženého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lidského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ekologického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systému</a:t>
            </a:r>
            <a:endParaRPr dirty="0"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b="1" dirty="0" err="1">
                <a:solidFill>
                  <a:srgbClr val="7F7F7F"/>
                </a:solidFill>
              </a:rPr>
              <a:t>Riziko</a:t>
            </a:r>
            <a:r>
              <a:rPr lang="en-GB" sz="1400" b="1" dirty="0">
                <a:solidFill>
                  <a:srgbClr val="7F7F7F"/>
                </a:solidFill>
              </a:rPr>
              <a:t> = </a:t>
            </a:r>
            <a:r>
              <a:rPr lang="en-GB" sz="1400" b="1" dirty="0" err="1">
                <a:solidFill>
                  <a:srgbClr val="7F7F7F"/>
                </a:solidFill>
              </a:rPr>
              <a:t>zranitelnost</a:t>
            </a:r>
            <a:r>
              <a:rPr lang="en-GB" sz="1400" b="1" dirty="0">
                <a:solidFill>
                  <a:srgbClr val="7F7F7F"/>
                </a:solidFill>
              </a:rPr>
              <a:t> + </a:t>
            </a:r>
            <a:r>
              <a:rPr lang="en-GB" sz="1400" b="1" dirty="0" err="1">
                <a:solidFill>
                  <a:srgbClr val="7F7F7F"/>
                </a:solidFill>
              </a:rPr>
              <a:t>expozice</a:t>
            </a:r>
            <a:r>
              <a:rPr lang="en-GB" sz="1400" b="1" dirty="0">
                <a:solidFill>
                  <a:srgbClr val="7F7F7F"/>
                </a:solidFill>
              </a:rPr>
              <a:t> + h</a:t>
            </a:r>
            <a:r>
              <a:rPr lang="cs-CZ" sz="1400" b="1" dirty="0" err="1">
                <a:solidFill>
                  <a:srgbClr val="7F7F7F"/>
                </a:solidFill>
              </a:rPr>
              <a:t>azard</a:t>
            </a:r>
            <a:r>
              <a:rPr lang="en-GB" sz="1400" b="1" dirty="0">
                <a:solidFill>
                  <a:srgbClr val="7F7F7F"/>
                </a:solidFill>
              </a:rPr>
              <a:t> + </a:t>
            </a:r>
            <a:r>
              <a:rPr lang="en-GB" sz="1400" b="1" dirty="0" err="1">
                <a:solidFill>
                  <a:srgbClr val="7F7F7F"/>
                </a:solidFill>
              </a:rPr>
              <a:t>reakce</a:t>
            </a:r>
            <a:endParaRPr sz="1400" b="1" dirty="0">
              <a:solidFill>
                <a:srgbClr val="7F7F7F"/>
              </a:solidFill>
            </a:endParaRPr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b="1" dirty="0">
                <a:solidFill>
                  <a:srgbClr val="7F7F7F"/>
                </a:solidFill>
              </a:rPr>
              <a:t>Management </a:t>
            </a:r>
            <a:r>
              <a:rPr lang="en-GB" sz="1400" b="1" dirty="0" err="1">
                <a:solidFill>
                  <a:srgbClr val="7F7F7F"/>
                </a:solidFill>
              </a:rPr>
              <a:t>rizik</a:t>
            </a:r>
            <a:r>
              <a:rPr lang="en-GB" sz="1400" dirty="0">
                <a:solidFill>
                  <a:srgbClr val="7F7F7F"/>
                </a:solidFill>
              </a:rPr>
              <a:t> – </a:t>
            </a:r>
            <a:r>
              <a:rPr lang="en-GB" sz="1400" dirty="0" err="1">
                <a:solidFill>
                  <a:srgbClr val="7F7F7F"/>
                </a:solidFill>
              </a:rPr>
              <a:t>plány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strategie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opatření</a:t>
            </a:r>
            <a:r>
              <a:rPr lang="en-GB" sz="1400" dirty="0">
                <a:solidFill>
                  <a:srgbClr val="7F7F7F"/>
                </a:solidFill>
              </a:rPr>
              <a:t>,                                                                  </a:t>
            </a:r>
            <a:r>
              <a:rPr lang="en-GB" sz="1400" dirty="0" err="1">
                <a:solidFill>
                  <a:srgbClr val="7F7F7F"/>
                </a:solidFill>
              </a:rPr>
              <a:t>která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snižují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pravděpodobnost</a:t>
            </a:r>
            <a:r>
              <a:rPr lang="en-GB" sz="1400" dirty="0">
                <a:solidFill>
                  <a:srgbClr val="7F7F7F"/>
                </a:solidFill>
              </a:rPr>
              <a:t>, a/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                                                                         </a:t>
            </a:r>
            <a:r>
              <a:rPr lang="en-GB" sz="1400" dirty="0" err="1">
                <a:solidFill>
                  <a:srgbClr val="7F7F7F"/>
                </a:solidFill>
              </a:rPr>
              <a:t>rozsah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nepříznivých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potenciálních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důsledků</a:t>
            </a:r>
            <a:r>
              <a:rPr lang="en-GB" sz="1400" dirty="0">
                <a:solidFill>
                  <a:srgbClr val="7F7F7F"/>
                </a:solidFill>
              </a:rPr>
              <a:t>,                                                                </a:t>
            </a:r>
            <a:r>
              <a:rPr lang="en-GB" sz="1400" dirty="0" err="1">
                <a:solidFill>
                  <a:srgbClr val="7F7F7F"/>
                </a:solidFill>
              </a:rPr>
              <a:t>založené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hodnocených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vnímaných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rizicích</a:t>
            </a:r>
            <a:endParaRPr lang="cs-CZ" sz="1400" dirty="0">
              <a:solidFill>
                <a:srgbClr val="7F7F7F"/>
              </a:solidFill>
            </a:endParaRPr>
          </a:p>
          <a:p>
            <a:pPr marL="171450" lvl="0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cs-CZ" sz="1400" dirty="0">
              <a:solidFill>
                <a:srgbClr val="7F7F7F"/>
              </a:solidFill>
            </a:endParaRPr>
          </a:p>
          <a:p>
            <a:pPr marL="171450" lvl="0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cs-CZ" sz="1400" dirty="0">
              <a:solidFill>
                <a:srgbClr val="7F7F7F"/>
              </a:solidFill>
            </a:endParaRPr>
          </a:p>
          <a:p>
            <a:pPr marL="171450" lvl="0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</p:txBody>
      </p:sp>
      <p:sp>
        <p:nvSpPr>
          <p:cNvPr id="151" name="Google Shape;151;g37f3f499bca_0_498"/>
          <p:cNvSpPr txBox="1"/>
          <p:nvPr/>
        </p:nvSpPr>
        <p:spPr>
          <a:xfrm>
            <a:off x="4910168" y="4937558"/>
            <a:ext cx="3002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Zdroj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https://www.ipcc.ch/report/ar6/wg2/chapter/chapter-1/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7f3f499bca_0_597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KOMPONENTY RIZIKA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57" name="Google Shape;157;g37f3f499bca_0_597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 b="1" dirty="0">
                <a:solidFill>
                  <a:srgbClr val="7F7F7F"/>
                </a:solidFill>
              </a:rPr>
              <a:t>H</a:t>
            </a:r>
            <a:r>
              <a:rPr lang="cs-CZ" sz="1200" b="1" dirty="0" err="1">
                <a:solidFill>
                  <a:srgbClr val="7F7F7F"/>
                </a:solidFill>
              </a:rPr>
              <a:t>azard</a:t>
            </a:r>
            <a:r>
              <a:rPr lang="en-GB" sz="1200" b="1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>
                <a:solidFill>
                  <a:srgbClr val="7F7F7F"/>
                </a:solidFill>
              </a:rPr>
              <a:t>“</a:t>
            </a:r>
            <a:r>
              <a:rPr lang="en-GB" sz="1200" dirty="0" err="1">
                <a:solidFill>
                  <a:srgbClr val="7F7F7F"/>
                </a:solidFill>
              </a:rPr>
              <a:t>Potenciální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výskyt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přírodní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člověkem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vyvolané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fyzické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události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či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trendu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který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může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způsobit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ztrátu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života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zranění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jiné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zdravotní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dopady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stejně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jako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poškození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ztráty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majetku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infrastruktury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obživy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poskytování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služeb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ekosystémů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přírodních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zdrojů</a:t>
            </a:r>
            <a:r>
              <a:rPr lang="en-GB" sz="1200" dirty="0">
                <a:solidFill>
                  <a:srgbClr val="7F7F7F"/>
                </a:solidFill>
              </a:rPr>
              <a:t>.” (</a:t>
            </a:r>
            <a:r>
              <a:rPr lang="en-GB" sz="12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)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 b="1" dirty="0" err="1">
                <a:solidFill>
                  <a:srgbClr val="7F7F7F"/>
                </a:solidFill>
              </a:rPr>
              <a:t>Zranitelnost</a:t>
            </a:r>
            <a:r>
              <a:rPr lang="en-GB" sz="1200" b="1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>
                <a:solidFill>
                  <a:srgbClr val="7F7F7F"/>
                </a:solidFill>
              </a:rPr>
              <a:t>“</a:t>
            </a:r>
            <a:r>
              <a:rPr lang="en-GB" sz="1200" dirty="0" err="1">
                <a:solidFill>
                  <a:srgbClr val="7F7F7F"/>
                </a:solidFill>
              </a:rPr>
              <a:t>Dispozice</a:t>
            </a:r>
            <a:r>
              <a:rPr lang="en-GB" sz="1200" dirty="0">
                <a:solidFill>
                  <a:srgbClr val="7F7F7F"/>
                </a:solidFill>
              </a:rPr>
              <a:t> k </a:t>
            </a:r>
            <a:r>
              <a:rPr lang="en-GB" sz="1200" dirty="0" err="1">
                <a:solidFill>
                  <a:srgbClr val="7F7F7F"/>
                </a:solidFill>
              </a:rPr>
              <a:t>nepříznivému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ovlivnění</a:t>
            </a:r>
            <a:r>
              <a:rPr lang="en-GB" sz="1200" dirty="0">
                <a:solidFill>
                  <a:srgbClr val="7F7F7F"/>
                </a:solidFill>
              </a:rPr>
              <a:t>.” (</a:t>
            </a:r>
            <a:r>
              <a:rPr lang="en-GB" sz="12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)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 b="1" dirty="0" err="1">
                <a:solidFill>
                  <a:srgbClr val="7F7F7F"/>
                </a:solidFill>
              </a:rPr>
              <a:t>Expozice</a:t>
            </a:r>
            <a:r>
              <a:rPr lang="en-GB" sz="1200" b="1" dirty="0">
                <a:solidFill>
                  <a:srgbClr val="7F7F7F"/>
                </a:solidFill>
              </a:rPr>
              <a:t> (</a:t>
            </a:r>
            <a:r>
              <a:rPr lang="en-GB" sz="1200" b="1" dirty="0" err="1">
                <a:solidFill>
                  <a:srgbClr val="7F7F7F"/>
                </a:solidFill>
              </a:rPr>
              <a:t>Ohroženost</a:t>
            </a:r>
            <a:r>
              <a:rPr lang="en-GB" sz="1200" b="1" dirty="0">
                <a:solidFill>
                  <a:srgbClr val="7F7F7F"/>
                </a:solidFill>
              </a:rPr>
              <a:t>):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>
                <a:solidFill>
                  <a:srgbClr val="7F7F7F"/>
                </a:solidFill>
              </a:rPr>
              <a:t>“</a:t>
            </a:r>
            <a:r>
              <a:rPr lang="en-GB" sz="1200" dirty="0" err="1">
                <a:solidFill>
                  <a:srgbClr val="7F7F7F"/>
                </a:solidFill>
              </a:rPr>
              <a:t>Přítomnost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lidí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prostředků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obživy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druhů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ekosystémů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environmentálních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funkcí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služeb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zdrojů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infrastruktury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ekonomických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sociálních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či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kulturních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aktiv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místech</a:t>
            </a:r>
            <a:r>
              <a:rPr lang="en-GB" sz="1200" dirty="0">
                <a:solidFill>
                  <a:srgbClr val="7F7F7F"/>
                </a:solidFill>
              </a:rPr>
              <a:t> a v </a:t>
            </a:r>
            <a:r>
              <a:rPr lang="en-GB" sz="1200" dirty="0" err="1">
                <a:solidFill>
                  <a:srgbClr val="7F7F7F"/>
                </a:solidFill>
              </a:rPr>
              <a:t>prostředích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která</a:t>
            </a:r>
            <a:r>
              <a:rPr lang="en-GB" sz="1200" dirty="0">
                <a:solidFill>
                  <a:srgbClr val="7F7F7F"/>
                </a:solidFill>
              </a:rPr>
              <a:t> by </a:t>
            </a:r>
            <a:r>
              <a:rPr lang="en-GB" sz="1200" dirty="0" err="1">
                <a:solidFill>
                  <a:srgbClr val="7F7F7F"/>
                </a:solidFill>
              </a:rPr>
              <a:t>mohla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být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nepříznivě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ovlivněna</a:t>
            </a:r>
            <a:r>
              <a:rPr lang="en-GB" sz="1200" dirty="0">
                <a:solidFill>
                  <a:srgbClr val="7F7F7F"/>
                </a:solidFill>
              </a:rPr>
              <a:t>.” (</a:t>
            </a:r>
            <a:r>
              <a:rPr lang="en-GB" sz="12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)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 b="1" dirty="0" err="1">
                <a:solidFill>
                  <a:srgbClr val="7F7F7F"/>
                </a:solidFill>
              </a:rPr>
              <a:t>Reakce</a:t>
            </a:r>
            <a:r>
              <a:rPr lang="en-GB" sz="1200" b="1" dirty="0">
                <a:solidFill>
                  <a:srgbClr val="7F7F7F"/>
                </a:solidFill>
              </a:rPr>
              <a:t> (</a:t>
            </a:r>
            <a:r>
              <a:rPr lang="en-GB" sz="1200" b="1" dirty="0" err="1">
                <a:solidFill>
                  <a:srgbClr val="7F7F7F"/>
                </a:solidFill>
              </a:rPr>
              <a:t>Adaptivní</a:t>
            </a:r>
            <a:r>
              <a:rPr lang="en-GB" sz="1200" b="1" dirty="0">
                <a:solidFill>
                  <a:srgbClr val="7F7F7F"/>
                </a:solidFill>
              </a:rPr>
              <a:t> </a:t>
            </a:r>
            <a:r>
              <a:rPr lang="en-GB" sz="1200" b="1" dirty="0" err="1">
                <a:solidFill>
                  <a:srgbClr val="7F7F7F"/>
                </a:solidFill>
              </a:rPr>
              <a:t>kapacita</a:t>
            </a:r>
            <a:r>
              <a:rPr lang="en-GB" sz="1200" b="1" dirty="0">
                <a:solidFill>
                  <a:srgbClr val="7F7F7F"/>
                </a:solidFill>
              </a:rPr>
              <a:t>):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>
                <a:solidFill>
                  <a:srgbClr val="7F7F7F"/>
                </a:solidFill>
              </a:rPr>
              <a:t>“</a:t>
            </a:r>
            <a:r>
              <a:rPr lang="en-GB" sz="1200" dirty="0" err="1">
                <a:solidFill>
                  <a:srgbClr val="7F7F7F"/>
                </a:solidFill>
              </a:rPr>
              <a:t>Schopnost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systémů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institucí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lidí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dalších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organismů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přizpůsobit</a:t>
            </a:r>
            <a:r>
              <a:rPr lang="en-GB" sz="1200" dirty="0">
                <a:solidFill>
                  <a:srgbClr val="7F7F7F"/>
                </a:solidFill>
              </a:rPr>
              <a:t> se </a:t>
            </a:r>
            <a:r>
              <a:rPr lang="en-GB" sz="1200" dirty="0" err="1">
                <a:solidFill>
                  <a:srgbClr val="7F7F7F"/>
                </a:solidFill>
              </a:rPr>
              <a:t>možnému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poškození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využít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příležitosti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reagovat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důsledky</a:t>
            </a:r>
            <a:r>
              <a:rPr lang="en-GB" sz="1200" dirty="0">
                <a:solidFill>
                  <a:srgbClr val="7F7F7F"/>
                </a:solidFill>
              </a:rPr>
              <a:t>.“(</a:t>
            </a:r>
            <a:r>
              <a:rPr lang="en-GB" sz="12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)</a:t>
            </a:r>
            <a:endParaRPr dirty="0"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f3f499bca_0_694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ZRANITELNOST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63" name="Google Shape;163;g37f3f499bca_0_694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“</a:t>
            </a:r>
            <a:r>
              <a:rPr lang="en-GB" sz="1400" dirty="0" err="1">
                <a:solidFill>
                  <a:srgbClr val="7F7F7F"/>
                </a:solidFill>
              </a:rPr>
              <a:t>Sklon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predispozice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být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negativně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ovlivněn</a:t>
            </a:r>
            <a:r>
              <a:rPr lang="en-GB" sz="1400" dirty="0">
                <a:solidFill>
                  <a:srgbClr val="7F7F7F"/>
                </a:solidFill>
              </a:rPr>
              <a:t>. </a:t>
            </a:r>
            <a:r>
              <a:rPr lang="en-GB" sz="1400" dirty="0" err="1">
                <a:solidFill>
                  <a:srgbClr val="7F7F7F"/>
                </a:solidFill>
              </a:rPr>
              <a:t>Zranitelnost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zahrnuje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různé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pojmy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prvky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včetně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citlivosti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či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náchylnosti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škodám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nedostatku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schopností</a:t>
            </a:r>
            <a:r>
              <a:rPr lang="en-GB" sz="1400" dirty="0">
                <a:solidFill>
                  <a:srgbClr val="7F7F7F"/>
                </a:solidFill>
              </a:rPr>
              <a:t> se s </a:t>
            </a:r>
            <a:r>
              <a:rPr lang="en-GB" sz="1400" dirty="0" err="1">
                <a:solidFill>
                  <a:srgbClr val="7F7F7F"/>
                </a:solidFill>
              </a:rPr>
              <a:t>nimi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vyrovnat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přizpůsobit</a:t>
            </a:r>
            <a:r>
              <a:rPr lang="en-GB" sz="1400" dirty="0">
                <a:solidFill>
                  <a:srgbClr val="7F7F7F"/>
                </a:solidFill>
              </a:rPr>
              <a:t> se.” </a:t>
            </a:r>
            <a:r>
              <a:rPr lang="en-GB" sz="14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endParaRPr sz="1400" dirty="0">
              <a:solidFill>
                <a:srgbClr val="7F7F7F"/>
              </a:solidFill>
            </a:endParaRPr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Míra, do </a:t>
            </a:r>
            <a:r>
              <a:rPr lang="en-GB" sz="1400" dirty="0" err="1">
                <a:solidFill>
                  <a:srgbClr val="7F7F7F"/>
                </a:solidFill>
              </a:rPr>
              <a:t>jaké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systém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náchylný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negativním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dopadům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nedokáže</a:t>
            </a:r>
            <a:r>
              <a:rPr lang="en-GB" sz="1400" dirty="0">
                <a:solidFill>
                  <a:srgbClr val="7F7F7F"/>
                </a:solidFill>
              </a:rPr>
              <a:t> se s </a:t>
            </a:r>
            <a:r>
              <a:rPr lang="en-GB" sz="1400" dirty="0" err="1">
                <a:solidFill>
                  <a:srgbClr val="7F7F7F"/>
                </a:solidFill>
              </a:rPr>
              <a:t>nimi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vyrovnat</a:t>
            </a:r>
            <a:r>
              <a:rPr lang="en-GB" sz="1400" dirty="0">
                <a:solidFill>
                  <a:srgbClr val="7F7F7F"/>
                </a:solidFill>
              </a:rPr>
              <a:t>.</a:t>
            </a:r>
            <a:endParaRPr dirty="0"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Složky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zranitelnosti</a:t>
            </a:r>
            <a:r>
              <a:rPr lang="en-GB" sz="1400" dirty="0">
                <a:solidFill>
                  <a:srgbClr val="7F7F7F"/>
                </a:solidFill>
              </a:rPr>
              <a:t>: </a:t>
            </a:r>
            <a:endParaRPr dirty="0"/>
          </a:p>
          <a:p>
            <a:pPr marL="628650" lvl="1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Citlivost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endParaRPr dirty="0"/>
          </a:p>
          <a:p>
            <a:pPr marL="628650" lvl="1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Schopnost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přizpůsobení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endParaRPr dirty="0"/>
          </a:p>
          <a:p>
            <a:pPr marL="628650" lvl="1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Nedostatek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odolnosti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endParaRPr dirty="0"/>
          </a:p>
          <a:p>
            <a:pPr marL="628650" lvl="1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628650" lvl="1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  <p:sp>
        <p:nvSpPr>
          <p:cNvPr id="164" name="Google Shape;164;g37f3f499bca_0_694"/>
          <p:cNvSpPr txBox="1"/>
          <p:nvPr/>
        </p:nvSpPr>
        <p:spPr>
          <a:xfrm>
            <a:off x="0" y="4910687"/>
            <a:ext cx="3002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err="1"/>
              <a:t>Zdroj</a:t>
            </a:r>
            <a:r>
              <a:rPr lang="en-GB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https://www.ipcc.ch/report/ar6/wg2/chapter/chapter-1/</a:t>
            </a:r>
            <a:r>
              <a:rPr lang="en-GB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9"/>
          <p:cNvPicPr preferRelativeResize="0"/>
          <p:nvPr/>
        </p:nvPicPr>
        <p:blipFill rotWithShape="1">
          <a:blip r:embed="rId3">
            <a:alphaModFix/>
          </a:blip>
          <a:srcRect l="664"/>
          <a:stretch/>
        </p:blipFill>
        <p:spPr>
          <a:xfrm>
            <a:off x="731520" y="76912"/>
            <a:ext cx="7645504" cy="501292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9"/>
          <p:cNvSpPr txBox="1"/>
          <p:nvPr/>
        </p:nvSpPr>
        <p:spPr>
          <a:xfrm>
            <a:off x="0" y="4922681"/>
            <a:ext cx="748588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Zdroj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https://www.ipcc.ch/report/ar6/wg2/chapter/chapter-1/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7f3f499bca_0_792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ADAPTACE NA ZMĚNY KLIMATU</a:t>
            </a:r>
            <a:r>
              <a:rPr lang="cs-CZ" dirty="0">
                <a:solidFill>
                  <a:srgbClr val="70AD47"/>
                </a:solidFill>
              </a:rPr>
              <a:t> </a:t>
            </a:r>
            <a:r>
              <a:rPr lang="en-GB" dirty="0">
                <a:solidFill>
                  <a:srgbClr val="70AD47"/>
                </a:solidFill>
              </a:rPr>
              <a:t>-</a:t>
            </a:r>
            <a:r>
              <a:rPr lang="cs-CZ" dirty="0">
                <a:solidFill>
                  <a:srgbClr val="70AD47"/>
                </a:solidFill>
              </a:rPr>
              <a:t> </a:t>
            </a:r>
            <a:r>
              <a:rPr lang="en-GB" dirty="0">
                <a:solidFill>
                  <a:srgbClr val="70AD47"/>
                </a:solidFill>
              </a:rPr>
              <a:t>ŘEŠENÍ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76" name="Google Shape;176;g37f3f499bca_0_792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Řešení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adaptaci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mohou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být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například</a:t>
            </a:r>
            <a:r>
              <a:rPr lang="en-GB" sz="1400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Infrastrukturní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úpravy</a:t>
            </a:r>
            <a:r>
              <a:rPr lang="en-GB" sz="1200" dirty="0">
                <a:solidFill>
                  <a:srgbClr val="7F7F7F"/>
                </a:solidFill>
              </a:rPr>
              <a:t> v </a:t>
            </a:r>
            <a:r>
              <a:rPr lang="en-GB" sz="1200" dirty="0" err="1">
                <a:solidFill>
                  <a:srgbClr val="7F7F7F"/>
                </a:solidFill>
              </a:rPr>
              <a:t>zastavěném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prostředí</a:t>
            </a:r>
            <a:r>
              <a:rPr lang="en-GB" sz="1200" dirty="0">
                <a:solidFill>
                  <a:srgbClr val="7F7F7F"/>
                </a:solidFill>
              </a:rPr>
              <a:t> k </a:t>
            </a:r>
            <a:r>
              <a:rPr lang="en-GB" sz="1200" dirty="0" err="1">
                <a:solidFill>
                  <a:srgbClr val="7F7F7F"/>
                </a:solidFill>
              </a:rPr>
              <a:t>ochraně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před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klimatickými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cs-CZ" sz="1200" dirty="0">
                <a:solidFill>
                  <a:srgbClr val="7F7F7F"/>
                </a:solidFill>
              </a:rPr>
              <a:t>hazardy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Institucionální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rámce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regulace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politiky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podporující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adaptaci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Behaviorální</a:t>
            </a:r>
            <a:r>
              <a:rPr lang="en-GB" sz="1200" dirty="0">
                <a:solidFill>
                  <a:srgbClr val="7F7F7F"/>
                </a:solidFill>
              </a:rPr>
              <a:t> (</a:t>
            </a:r>
            <a:r>
              <a:rPr lang="en-GB" sz="1200" dirty="0" err="1">
                <a:solidFill>
                  <a:srgbClr val="7F7F7F"/>
                </a:solidFill>
              </a:rPr>
              <a:t>sociální</a:t>
            </a:r>
            <a:r>
              <a:rPr lang="en-GB" sz="1200" dirty="0">
                <a:solidFill>
                  <a:srgbClr val="7F7F7F"/>
                </a:solidFill>
              </a:rPr>
              <a:t>) – </a:t>
            </a:r>
            <a:r>
              <a:rPr lang="en-GB" sz="1200" dirty="0" err="1">
                <a:solidFill>
                  <a:srgbClr val="7F7F7F"/>
                </a:solidFill>
              </a:rPr>
              <a:t>změny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chování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místní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komunity</a:t>
            </a:r>
            <a:r>
              <a:rPr lang="en-GB" sz="1200" dirty="0">
                <a:solidFill>
                  <a:srgbClr val="7F7F7F"/>
                </a:solidFill>
              </a:rPr>
              <a:t> k </a:t>
            </a:r>
            <a:r>
              <a:rPr lang="en-GB" sz="1200" dirty="0" err="1">
                <a:solidFill>
                  <a:srgbClr val="7F7F7F"/>
                </a:solidFill>
              </a:rPr>
              <a:t>lepší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odolnosti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Přírodě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blízká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(Nature-based solutions, NBS) – </a:t>
            </a:r>
            <a:r>
              <a:rPr lang="en-GB" sz="1200" dirty="0" err="1">
                <a:solidFill>
                  <a:srgbClr val="7F7F7F"/>
                </a:solidFill>
              </a:rPr>
              <a:t>využití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ekosystémů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přírodních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procesů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ke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snížení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zranitelnosti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posílení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odolnosti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Technologická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inovativní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nástroje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technologie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podporující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adaptaci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změnu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klimatu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600" dirty="0">
                <a:solidFill>
                  <a:srgbClr val="7F7F7F"/>
                </a:solidFill>
              </a:rPr>
              <a:t>2 </a:t>
            </a:r>
            <a:r>
              <a:rPr lang="en-GB" sz="1600" dirty="0" err="1">
                <a:solidFill>
                  <a:srgbClr val="7F7F7F"/>
                </a:solidFill>
              </a:rPr>
              <a:t>kategorie</a:t>
            </a:r>
            <a:r>
              <a:rPr lang="en-GB" sz="1600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Strukturální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zahrnují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infrastrukturní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opatření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přírodě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blízká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(NBS)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Nestrukturální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zahrnují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institucionální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opatření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behaviorální</a:t>
            </a:r>
            <a:r>
              <a:rPr lang="en-GB" sz="1200" dirty="0">
                <a:solidFill>
                  <a:srgbClr val="7F7F7F"/>
                </a:solidFill>
              </a:rPr>
              <a:t> (</a:t>
            </a:r>
            <a:r>
              <a:rPr lang="en-GB" sz="1200" dirty="0" err="1">
                <a:solidFill>
                  <a:srgbClr val="7F7F7F"/>
                </a:solidFill>
              </a:rPr>
              <a:t>sociální</a:t>
            </a:r>
            <a:r>
              <a:rPr lang="en-GB" sz="1200" dirty="0">
                <a:solidFill>
                  <a:srgbClr val="7F7F7F"/>
                </a:solidFill>
              </a:rPr>
              <a:t>) </a:t>
            </a:r>
            <a:r>
              <a:rPr lang="en-GB" sz="1200" dirty="0" err="1">
                <a:solidFill>
                  <a:srgbClr val="7F7F7F"/>
                </a:solidFill>
              </a:rPr>
              <a:t>změny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technologická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endParaRPr sz="1000"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g37f3f499bca_0_889" descr="A person and person in hardhats holding a blueprin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4011" y="2878501"/>
            <a:ext cx="3051809" cy="203454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37f3f499bca_0_889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Infrastrukturní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83" name="Google Shape;183;g37f3f499bca_0_889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Infrastrukturní</a:t>
            </a:r>
            <a:r>
              <a:rPr lang="en-GB" sz="1400" dirty="0">
                <a:solidFill>
                  <a:srgbClr val="7F7F7F"/>
                </a:solidFill>
              </a:rPr>
              <a:t> (</a:t>
            </a:r>
            <a:r>
              <a:rPr lang="en-GB" sz="1400" dirty="0" err="1">
                <a:solidFill>
                  <a:srgbClr val="7F7F7F"/>
                </a:solidFill>
              </a:rPr>
              <a:t>fyzická</a:t>
            </a:r>
            <a:r>
              <a:rPr lang="en-GB" sz="1400" dirty="0">
                <a:solidFill>
                  <a:srgbClr val="7F7F7F"/>
                </a:solidFill>
              </a:rPr>
              <a:t>) </a:t>
            </a:r>
            <a:r>
              <a:rPr lang="en-GB" sz="1400" dirty="0" err="1">
                <a:solidFill>
                  <a:srgbClr val="7F7F7F"/>
                </a:solidFill>
              </a:rPr>
              <a:t>opatření</a:t>
            </a:r>
            <a:r>
              <a:rPr lang="en-GB" sz="1400" dirty="0">
                <a:solidFill>
                  <a:srgbClr val="7F7F7F"/>
                </a:solidFill>
              </a:rPr>
              <a:t> – </a:t>
            </a:r>
            <a:r>
              <a:rPr lang="en-GB" sz="1400" dirty="0" err="1">
                <a:solidFill>
                  <a:srgbClr val="7F7F7F"/>
                </a:solidFill>
              </a:rPr>
              <a:t>opatření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snižují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expozici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citlivost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vůči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hazardům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Navržena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ochraně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infrastruktury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budov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veřejných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služeb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před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přímými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klimatickými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hrozbami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Poskytuje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okamžitou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viditelnou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ochranu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Velkého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rozsahu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kapitálově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náročná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Dlouhá </a:t>
            </a:r>
            <a:r>
              <a:rPr lang="en-GB" sz="1400" dirty="0" err="1">
                <a:solidFill>
                  <a:srgbClr val="7F7F7F"/>
                </a:solidFill>
              </a:rPr>
              <a:t>životnost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Vyžaduje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údržbu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7f3f499bca_0_1083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Institucionální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94" name="Google Shape;194;g37f3f499bca_0_1083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Posilování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řízení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politických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rámců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regulačních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administrativních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kapacit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efektivní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plánování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realizaci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Integruje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</a:t>
            </a:r>
            <a:r>
              <a:rPr lang="en-GB" sz="1400" dirty="0">
                <a:solidFill>
                  <a:srgbClr val="7F7F7F"/>
                </a:solidFill>
              </a:rPr>
              <a:t> do </a:t>
            </a:r>
            <a:r>
              <a:rPr lang="en-GB" sz="1400" dirty="0" err="1">
                <a:solidFill>
                  <a:srgbClr val="7F7F7F"/>
                </a:solidFill>
              </a:rPr>
              <a:t>rozhodovacích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procesů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Podporuje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dlouhodobé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systémové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změny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Vyžaduje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mezio</a:t>
            </a:r>
            <a:r>
              <a:rPr lang="cs-CZ" sz="1400" dirty="0" err="1">
                <a:solidFill>
                  <a:srgbClr val="7F7F7F"/>
                </a:solidFill>
              </a:rPr>
              <a:t>boro</a:t>
            </a:r>
            <a:r>
              <a:rPr lang="en-GB" sz="1400" dirty="0" err="1">
                <a:solidFill>
                  <a:srgbClr val="7F7F7F"/>
                </a:solidFill>
              </a:rPr>
              <a:t>vou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koordinaci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Zaměřuje</a:t>
            </a:r>
            <a:r>
              <a:rPr lang="en-GB" sz="1400" dirty="0">
                <a:solidFill>
                  <a:srgbClr val="7F7F7F"/>
                </a:solidFill>
              </a:rPr>
              <a:t> se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základní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rozhodovací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procesy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Realizováno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vládami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meziinstitucionálními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orgány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g37f3f499bca_0_1276"/>
          <p:cNvPicPr preferRelativeResize="0"/>
          <p:nvPr/>
        </p:nvPicPr>
        <p:blipFill rotWithShape="1">
          <a:blip r:embed="rId3">
            <a:alphaModFix/>
          </a:blip>
          <a:srcRect r="12854"/>
          <a:stretch/>
        </p:blipFill>
        <p:spPr>
          <a:xfrm>
            <a:off x="6334268" y="1780032"/>
            <a:ext cx="2809732" cy="2737072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37f3f499bca_0_1276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Behaviorální a sociální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06" name="Google Shape;206;g37f3f499bca_0_1276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Změny postojů, praktik a chování jednotlivců a komunit, které pomáhají snížit zranitelnost a zvýšit schopnost přizpůsobení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Vzdělávání, školení a zvyšování povědomí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Podporuje inkluzivní, zdola nahoru vedenou účast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Obvykle nízkonákladová a místně řízená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Závisí na povědomí, vzdělání a motivaci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Měla by být používána jako doplněk k ostatním typům adaptace 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g37f3f499bca_0_1470"/>
          <p:cNvPicPr preferRelativeResize="0"/>
          <p:nvPr/>
        </p:nvPicPr>
        <p:blipFill rotWithShape="1">
          <a:blip r:embed="rId3">
            <a:alphaModFix/>
          </a:blip>
          <a:srcRect l="1470" t="2246" r="14959" b="-11811"/>
          <a:stretch/>
        </p:blipFill>
        <p:spPr>
          <a:xfrm>
            <a:off x="5815584" y="1308860"/>
            <a:ext cx="3328416" cy="207714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37f3f499bca_0_1470"/>
          <p:cNvSpPr txBox="1">
            <a:spLocks noGrp="1"/>
          </p:cNvSpPr>
          <p:nvPr>
            <p:ph type="title"/>
          </p:nvPr>
        </p:nvSpPr>
        <p:spPr>
          <a:xfrm>
            <a:off x="613300" y="465100"/>
            <a:ext cx="80457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42857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Přírodě blízká řešení (Nature-based solutions, NBS)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18" name="Google Shape;218;g37f3f499bca_0_1470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Využití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přírodních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ekosystémů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snížení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Společné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přínosy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biodiverzitu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zdraví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lidí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kvalitu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života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Fungují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jako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nárazníky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regulátory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mikroklimatu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Nízkouhlíkové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nákladově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efektivní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Příklady</a:t>
            </a:r>
            <a:r>
              <a:rPr lang="en-GB" sz="1400" dirty="0">
                <a:solidFill>
                  <a:srgbClr val="7F7F7F"/>
                </a:solidFill>
              </a:rPr>
              <a:t>: 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Povodně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r>
              <a:rPr lang="en-GB" sz="1200" dirty="0" err="1">
                <a:solidFill>
                  <a:srgbClr val="7F7F7F"/>
                </a:solidFill>
              </a:rPr>
              <a:t>obnova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mokřadů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městské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zelené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plochy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Sucho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r>
              <a:rPr lang="en-GB" sz="1200" dirty="0" err="1">
                <a:solidFill>
                  <a:srgbClr val="7F7F7F"/>
                </a:solidFill>
              </a:rPr>
              <a:t>agro</a:t>
            </a:r>
            <a:r>
              <a:rPr lang="cs-CZ" sz="1200" dirty="0">
                <a:solidFill>
                  <a:srgbClr val="7F7F7F"/>
                </a:solidFill>
              </a:rPr>
              <a:t>lesnictví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ochrana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půdy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ochrana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mokřadů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krajinářství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odolné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vůči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suchu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Vlny veder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r>
              <a:rPr lang="en-GB" sz="1200" dirty="0" err="1">
                <a:solidFill>
                  <a:srgbClr val="7F7F7F"/>
                </a:solidFill>
              </a:rPr>
              <a:t>městské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lesy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výsadba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stromů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zelené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střechy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zelené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koridory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obnova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parků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vodních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ploch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Srážky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r>
              <a:rPr lang="en-GB" sz="1200" dirty="0" err="1">
                <a:solidFill>
                  <a:srgbClr val="7F7F7F"/>
                </a:solidFill>
              </a:rPr>
              <a:t>propustné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povrchy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městské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zelené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plochy</a:t>
            </a:r>
            <a:endParaRPr dirty="0"/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37f3f499bca_0_1664"/>
          <p:cNvPicPr preferRelativeResize="0"/>
          <p:nvPr/>
        </p:nvPicPr>
        <p:blipFill rotWithShape="1">
          <a:blip r:embed="rId3">
            <a:alphaModFix/>
          </a:blip>
          <a:srcRect l="1969" r="1969"/>
          <a:stretch/>
        </p:blipFill>
        <p:spPr>
          <a:xfrm>
            <a:off x="5681036" y="3514990"/>
            <a:ext cx="2609525" cy="162851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37f3f499bca_0_1664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Technologická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30" name="Google Shape;230;g37f3f499bca_0_1664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Inovativní nástroje a technologie podporující adaptaci prostřednictvím předpovědí, monitoringu, odolnosti infrastruktury a rozhodování založeného na datech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Umožňují plánování na základě důkazů a včasnou reakci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Data-driven – využívají reálná data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Poskytují aktuální informace a umožňují přesné zásahy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Zvyšují efektivitu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Podporují rozhodovací procesy</a:t>
            </a: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7f3f499bca_0_2343"/>
          <p:cNvSpPr txBox="1">
            <a:spLocks noGrp="1"/>
          </p:cNvSpPr>
          <p:nvPr>
            <p:ph type="title"/>
          </p:nvPr>
        </p:nvSpPr>
        <p:spPr>
          <a:xfrm>
            <a:off x="613300" y="261350"/>
            <a:ext cx="68580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</a:pPr>
            <a:endParaRPr sz="2500" dirty="0">
              <a:solidFill>
                <a:srgbClr val="70AD4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</a:pPr>
            <a:endParaRPr sz="2500" dirty="0">
              <a:solidFill>
                <a:srgbClr val="70AD4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</a:pPr>
            <a:r>
              <a:rPr lang="cs-CZ" sz="2500" dirty="0">
                <a:solidFill>
                  <a:srgbClr val="70AD47"/>
                </a:solidFill>
              </a:rPr>
              <a:t>AKČNÍ </a:t>
            </a:r>
            <a:r>
              <a:rPr lang="en-GB" sz="2500" dirty="0">
                <a:solidFill>
                  <a:srgbClr val="70AD47"/>
                </a:solidFill>
              </a:rPr>
              <a:t>PLÁN </a:t>
            </a:r>
            <a:r>
              <a:rPr lang="cs-CZ" sz="2500" dirty="0">
                <a:solidFill>
                  <a:srgbClr val="70AD47"/>
                </a:solidFill>
              </a:rPr>
              <a:t>PRO </a:t>
            </a:r>
            <a:r>
              <a:rPr lang="en-GB" sz="2500" dirty="0">
                <a:solidFill>
                  <a:srgbClr val="70AD47"/>
                </a:solidFill>
              </a:rPr>
              <a:t>UDRŽITEL</a:t>
            </a:r>
            <a:r>
              <a:rPr lang="cs-CZ" sz="2500" dirty="0">
                <a:solidFill>
                  <a:srgbClr val="70AD47"/>
                </a:solidFill>
              </a:rPr>
              <a:t>NOU</a:t>
            </a:r>
            <a:r>
              <a:rPr lang="en-GB" sz="2500" dirty="0">
                <a:solidFill>
                  <a:srgbClr val="70AD47"/>
                </a:solidFill>
              </a:rPr>
              <a:t> ENERGI</a:t>
            </a:r>
            <a:r>
              <a:rPr lang="cs-CZ" sz="2500" dirty="0">
                <a:solidFill>
                  <a:srgbClr val="70AD47"/>
                </a:solidFill>
              </a:rPr>
              <a:t>I </a:t>
            </a:r>
            <a:r>
              <a:rPr lang="en-GB" sz="2500" dirty="0">
                <a:solidFill>
                  <a:srgbClr val="70AD47"/>
                </a:solidFill>
              </a:rPr>
              <a:t>A KLIMA (SECAP)</a:t>
            </a:r>
            <a:endParaRPr sz="2500" dirty="0">
              <a:solidFill>
                <a:srgbClr val="70AD47"/>
              </a:solidFill>
            </a:endParaRPr>
          </a:p>
        </p:txBody>
      </p:sp>
      <p:sp>
        <p:nvSpPr>
          <p:cNvPr id="271" name="Google Shape;271;g37f3f499bca_0_2343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Akční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musí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vypracovat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města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podepisující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Pakt starostů a primátorů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Shrnuje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klíčová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opatření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převádějí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politické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závazky</a:t>
            </a:r>
            <a:r>
              <a:rPr lang="en-GB" sz="1400" dirty="0">
                <a:solidFill>
                  <a:srgbClr val="7F7F7F"/>
                </a:solidFill>
              </a:rPr>
              <a:t> do </a:t>
            </a:r>
            <a:r>
              <a:rPr lang="en-GB" sz="1400" dirty="0" err="1">
                <a:solidFill>
                  <a:srgbClr val="7F7F7F"/>
                </a:solidFill>
              </a:rPr>
              <a:t>praktických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kroků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projektů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zvládání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a k </a:t>
            </a:r>
            <a:r>
              <a:rPr lang="en-GB" sz="1400" dirty="0" err="1">
                <a:solidFill>
                  <a:srgbClr val="7F7F7F"/>
                </a:solidFill>
              </a:rPr>
              <a:t>dosažení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cíle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snížení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emisí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skleníkových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plynů</a:t>
            </a:r>
            <a:r>
              <a:rPr lang="en-GB" sz="1400" dirty="0">
                <a:solidFill>
                  <a:srgbClr val="7F7F7F"/>
                </a:solidFill>
              </a:rPr>
              <a:t> o 55 % do </a:t>
            </a:r>
            <a:r>
              <a:rPr lang="en-GB" sz="1400" dirty="0" err="1">
                <a:solidFill>
                  <a:srgbClr val="7F7F7F"/>
                </a:solidFill>
              </a:rPr>
              <a:t>roku</a:t>
            </a:r>
            <a:r>
              <a:rPr lang="en-GB" sz="1400" dirty="0">
                <a:solidFill>
                  <a:srgbClr val="7F7F7F"/>
                </a:solidFill>
              </a:rPr>
              <a:t> 2030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Dlouhodobý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závazek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realizaci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plánů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Zpráva</a:t>
            </a:r>
            <a:r>
              <a:rPr lang="en-GB" sz="1400" dirty="0">
                <a:solidFill>
                  <a:srgbClr val="7F7F7F"/>
                </a:solidFill>
              </a:rPr>
              <a:t> o </a:t>
            </a:r>
            <a:r>
              <a:rPr lang="en-GB" sz="1400" dirty="0" err="1">
                <a:solidFill>
                  <a:srgbClr val="7F7F7F"/>
                </a:solidFill>
              </a:rPr>
              <a:t>pokroku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každé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dva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roky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Často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používán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jinými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obcemi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mimo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Pakt starostů a primátorů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vytváření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strategií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plánů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boj</a:t>
            </a:r>
            <a:r>
              <a:rPr lang="en-GB" sz="1400" dirty="0">
                <a:solidFill>
                  <a:srgbClr val="7F7F7F"/>
                </a:solidFill>
              </a:rPr>
              <a:t> se </a:t>
            </a:r>
            <a:r>
              <a:rPr lang="en-GB" sz="1400" dirty="0" err="1">
                <a:solidFill>
                  <a:srgbClr val="7F7F7F"/>
                </a:solidFill>
              </a:rPr>
              <a:t>změnou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Dvě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části</a:t>
            </a:r>
            <a:r>
              <a:rPr lang="en-GB" sz="1400" dirty="0">
                <a:solidFill>
                  <a:srgbClr val="7F7F7F"/>
                </a:solidFill>
              </a:rPr>
              <a:t> SECAP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Inventury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emisí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plány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Zranitelnost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vůči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klimatickým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cs-CZ" sz="1200" dirty="0">
                <a:solidFill>
                  <a:srgbClr val="7F7F7F"/>
                </a:solidFill>
              </a:rPr>
              <a:t>rizikům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adaptační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plány</a:t>
            </a:r>
            <a:endParaRPr dirty="0"/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7f3f499bca_0_3022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58730"/>
              <a:buFont typeface="Trebuchet MS"/>
              <a:buNone/>
            </a:pPr>
            <a:r>
              <a:rPr lang="cs-CZ" dirty="0">
                <a:solidFill>
                  <a:srgbClr val="70AD47"/>
                </a:solidFill>
              </a:rPr>
              <a:t>ANALÝZA</a:t>
            </a:r>
            <a:r>
              <a:rPr lang="en-GB" dirty="0">
                <a:solidFill>
                  <a:srgbClr val="70AD47"/>
                </a:solidFill>
              </a:rPr>
              <a:t> RIZIK A ZRANITELNOSTI (RVA) V SECAP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321" name="Google Shape;321;g37f3f499bca_0_3022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9017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Minimalizace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dopadů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městech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prioritou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veřejný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soukromý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sektor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Hodnocení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jedním</a:t>
            </a:r>
            <a:r>
              <a:rPr lang="en-GB" sz="1400" dirty="0">
                <a:solidFill>
                  <a:srgbClr val="7F7F7F"/>
                </a:solidFill>
              </a:rPr>
              <a:t> z </a:t>
            </a:r>
            <a:r>
              <a:rPr lang="en-GB" sz="1400" dirty="0" err="1">
                <a:solidFill>
                  <a:srgbClr val="7F7F7F"/>
                </a:solidFill>
              </a:rPr>
              <a:t>prvních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kroků</a:t>
            </a:r>
            <a:r>
              <a:rPr lang="en-GB" sz="1400" dirty="0">
                <a:solidFill>
                  <a:srgbClr val="7F7F7F"/>
                </a:solidFill>
              </a:rPr>
              <a:t> v </a:t>
            </a:r>
            <a:r>
              <a:rPr lang="en-GB" sz="1400" dirty="0" err="1">
                <a:solidFill>
                  <a:srgbClr val="7F7F7F"/>
                </a:solidFill>
              </a:rPr>
              <a:t>adaptačním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cyklu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Optimální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úroveň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rovnováha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náklady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investice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očekávanými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přínosy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smyslu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snížení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ztrát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škod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Určuje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povahu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rozsah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analýzou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potenciálních</a:t>
            </a:r>
            <a:r>
              <a:rPr lang="en-GB" sz="1400" dirty="0">
                <a:solidFill>
                  <a:srgbClr val="7F7F7F"/>
                </a:solidFill>
              </a:rPr>
              <a:t> h</a:t>
            </a:r>
            <a:r>
              <a:rPr lang="cs-CZ" sz="1400" dirty="0" err="1">
                <a:solidFill>
                  <a:srgbClr val="7F7F7F"/>
                </a:solidFill>
              </a:rPr>
              <a:t>azardů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hodnocením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zranitelnosti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Riziko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může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být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kvalitativní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kvantitativní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Existují</a:t>
            </a:r>
            <a:r>
              <a:rPr lang="en-GB" sz="1400" dirty="0">
                <a:solidFill>
                  <a:srgbClr val="7F7F7F"/>
                </a:solidFill>
              </a:rPr>
              <a:t> 2 </a:t>
            </a:r>
            <a:r>
              <a:rPr lang="en-GB" sz="1400" dirty="0" err="1">
                <a:solidFill>
                  <a:srgbClr val="7F7F7F"/>
                </a:solidFill>
              </a:rPr>
              <a:t>přístupy</a:t>
            </a:r>
            <a:r>
              <a:rPr lang="en-GB" sz="1400" dirty="0">
                <a:solidFill>
                  <a:srgbClr val="7F7F7F"/>
                </a:solidFill>
              </a:rPr>
              <a:t> k RVA: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Hodnocení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založené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prostorově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explicitních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modelech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dopadů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klimatu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Hodnocení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založené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indikátorech</a:t>
            </a:r>
            <a:endParaRPr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5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  <p:pic>
        <p:nvPicPr>
          <p:cNvPr id="327" name="Google Shape;327;p35"/>
          <p:cNvPicPr preferRelativeResize="0"/>
          <p:nvPr/>
        </p:nvPicPr>
        <p:blipFill rotWithShape="1">
          <a:blip r:embed="rId3">
            <a:alphaModFix/>
          </a:blip>
          <a:srcRect l="3376" t="2720"/>
          <a:stretch/>
        </p:blipFill>
        <p:spPr>
          <a:xfrm>
            <a:off x="1254719" y="486915"/>
            <a:ext cx="6634561" cy="440752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5"/>
          <p:cNvSpPr txBox="1"/>
          <p:nvPr/>
        </p:nvSpPr>
        <p:spPr>
          <a:xfrm>
            <a:off x="0" y="4922681"/>
            <a:ext cx="748588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Zdroj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https://www.globalcovenantofmayors.org/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4D7E55-E6F0-42F3-A2E9-0970D23121ED}">
  <ds:schemaRefs>
    <ds:schemaRef ds:uri="http://purl.org/dc/terms/"/>
    <ds:schemaRef ds:uri="http://www.w3.org/XML/1998/namespace"/>
    <ds:schemaRef ds:uri="d3b63abe-a700-4914-8878-a8a488c562b0"/>
    <ds:schemaRef ds:uri="http://purl.org/dc/elements/1.1/"/>
    <ds:schemaRef ds:uri="http://purl.org/dc/dcmitype/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F3BD1C2-93D4-4033-AAEF-D8D6197722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8F623B-257A-465B-93C2-81C5FE3E79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1589</Words>
  <Application>Microsoft Office PowerPoint</Application>
  <PresentationFormat>On-screen Show (16:9)</PresentationFormat>
  <Paragraphs>166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Noto Sans Symbols</vt:lpstr>
      <vt:lpstr>Montserrat</vt:lpstr>
      <vt:lpstr>Trebuchet MS</vt:lpstr>
      <vt:lpstr>1_CentralEurope_iService</vt:lpstr>
      <vt:lpstr>PowerPoint Presentation</vt:lpstr>
      <vt:lpstr>ÚVOD</vt:lpstr>
      <vt:lpstr>HAZARDY</vt:lpstr>
      <vt:lpstr>Hazardy spojené se změnami klimatu</vt:lpstr>
      <vt:lpstr>Hazady nesouvisející se klimatem</vt:lpstr>
      <vt:lpstr>KLIMATICKÉ RIZIKO</vt:lpstr>
      <vt:lpstr>KOMPONENTY RIZIKA</vt:lpstr>
      <vt:lpstr>ZRANITELNOST</vt:lpstr>
      <vt:lpstr>PowerPoint Presentation</vt:lpstr>
      <vt:lpstr>ADAPTACE NA ZMĚNY KLIMATU - ŘEŠENÍ</vt:lpstr>
      <vt:lpstr>Infrastrukturní řešení</vt:lpstr>
      <vt:lpstr>Institucionální řešení</vt:lpstr>
      <vt:lpstr>Behaviorální a sociální řešení</vt:lpstr>
      <vt:lpstr>Přírodě blízká řešení (Nature-based solutions, NBS)</vt:lpstr>
      <vt:lpstr>Technologická řešení</vt:lpstr>
      <vt:lpstr>  AKČNÍ PLÁN PRO UDRŽITELNOU ENERGII A KLIMA (SECAP)</vt:lpstr>
      <vt:lpstr>ANALÝZA RIZIK A ZRANITELNOSTI (RVA) V SECAP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Felicioni, Licia</cp:lastModifiedBy>
  <cp:revision>2</cp:revision>
  <dcterms:created xsi:type="dcterms:W3CDTF">2025-03-18T17:43:02Z</dcterms:created>
  <dcterms:modified xsi:type="dcterms:W3CDTF">2025-11-21T08:30:41Z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