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</p:sldMasterIdLst>
  <p:notesMasterIdLst>
    <p:notesMasterId r:id="rId4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3" r:id="rId41"/>
  </p:sldIdLst>
  <p:sldSz cx="9144000" cy="5143500" type="screen16x9"/>
  <p:notesSz cx="6735763" cy="9866313"/>
  <p:embeddedFontLst>
    <p:embeddedFont>
      <p:font typeface="Montserrat" pitchFamily="2" charset="0"/>
      <p:regular r:id="rId43"/>
      <p:bold r:id="rId44"/>
      <p:italic r:id="rId45"/>
      <p:boldItalic r:id="rId46"/>
    </p:embeddedFont>
    <p:embeddedFont>
      <p:font typeface="Trebuchet MS" panose="020B0603020202020204" pitchFamily="34" charset="0"/>
      <p:regular r:id="rId47"/>
      <p:bold r:id="rId48"/>
      <p:italic r:id="rId49"/>
      <p:boldItalic r:id="rId5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5480">
          <p15:clr>
            <a:srgbClr val="000000"/>
          </p15:clr>
        </p15:guide>
        <p15:guide id="2" pos="2880">
          <p15:clr>
            <a:srgbClr val="000000"/>
          </p15:clr>
        </p15:guide>
        <p15:guide id="3" pos="363">
          <p15:clr>
            <a:srgbClr val="000000"/>
          </p15:clr>
        </p15:guide>
        <p15:guide id="4" pos="3220">
          <p15:clr>
            <a:srgbClr val="000000"/>
          </p15:clr>
        </p15:guide>
        <p15:guide id="5" pos="90">
          <p15:clr>
            <a:srgbClr val="000000"/>
          </p15:clr>
        </p15:guide>
        <p15:guide id="6" orient="horz" pos="162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2" roundtripDataSignature="AMtx7mhM4yv7WE130qXXFdGOOv3IwgFm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BD7564-8768-4CD3-9B78-76424D1A1D92}" v="6" dt="2025-11-21T08:34:51.645"/>
  </p1510:revLst>
</p1510:revInfo>
</file>

<file path=ppt/tableStyles.xml><?xml version="1.0" encoding="utf-8"?>
<a:tblStyleLst xmlns:a="http://schemas.openxmlformats.org/drawingml/2006/main" def="{05E5DA20-8838-40C4-889F-6DE330A58705}">
  <a:tblStyle styleId="{05E5DA20-8838-40C4-889F-6DE330A5870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0E9A594-F4AD-4E02-ADAC-102BC8B4EA73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>
                  <a:alpha val="0"/>
                </a:srgbClr>
              </a:solidFill>
              <a:prstDash val="solid"/>
              <a:round/>
              <a:headEnd type="none" w="sm" len="sm"/>
              <a:tailEnd type="none" w="sm" len="sm"/>
            </a:ln>
          </a:bottom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27102A9-8310-4765-A935-A1911B00CA55}" styleName="Light Style 1 –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–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pos="5480"/>
        <p:guide pos="2880"/>
        <p:guide pos="363"/>
        <p:guide pos="3220"/>
        <p:guide pos="9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30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font" Target="fonts/font3.fntdata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font" Target="fonts/font4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7.fntdata"/><Relationship Id="rId57" Type="http://schemas.microsoft.com/office/2016/11/relationships/changesInfo" Target="changesInfos/changesInfo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font" Target="fonts/font2.fntdata"/><Relationship Id="rId52" Type="http://customschemas.google.com/relationships/presentationmetadata" Target="meta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licioni, Licia" userId="d14afec8-200e-4809-9e7b-d7cb15307a5d" providerId="ADAL" clId="{D12D6E33-D1AE-452D-9884-920E0DD78E93}"/>
    <pc:docChg chg="custSel addSld delSld modSld">
      <pc:chgData name="Felicioni, Licia" userId="d14afec8-200e-4809-9e7b-d7cb15307a5d" providerId="ADAL" clId="{D12D6E33-D1AE-452D-9884-920E0DD78E93}" dt="2025-11-21T08:35:18.811" v="9" actId="20577"/>
      <pc:docMkLst>
        <pc:docMk/>
      </pc:docMkLst>
      <pc:sldChg chg="modSp mod">
        <pc:chgData name="Felicioni, Licia" userId="d14afec8-200e-4809-9e7b-d7cb15307a5d" providerId="ADAL" clId="{D12D6E33-D1AE-452D-9884-920E0DD78E93}" dt="2025-11-21T08:35:18.811" v="9" actId="20577"/>
        <pc:sldMkLst>
          <pc:docMk/>
          <pc:sldMk cId="0" sldId="256"/>
        </pc:sldMkLst>
        <pc:spChg chg="mod">
          <ac:chgData name="Felicioni, Licia" userId="d14afec8-200e-4809-9e7b-d7cb15307a5d" providerId="ADAL" clId="{D12D6E33-D1AE-452D-9884-920E0DD78E93}" dt="2025-11-21T08:35:18.811" v="9" actId="20577"/>
          <ac:spMkLst>
            <pc:docMk/>
            <pc:sldMk cId="0" sldId="256"/>
            <ac:spMk id="115" creationId="{00000000-0000-0000-0000-000000000000}"/>
          </ac:spMkLst>
        </pc:spChg>
      </pc:sldChg>
      <pc:sldChg chg="add">
        <pc:chgData name="Felicioni, Licia" userId="d14afec8-200e-4809-9e7b-d7cb15307a5d" providerId="ADAL" clId="{D12D6E33-D1AE-452D-9884-920E0DD78E93}" dt="2025-11-21T08:34:00.456" v="0"/>
        <pc:sldMkLst>
          <pc:docMk/>
          <pc:sldMk cId="0" sldId="279"/>
        </pc:sldMkLst>
      </pc:sldChg>
      <pc:sldChg chg="add">
        <pc:chgData name="Felicioni, Licia" userId="d14afec8-200e-4809-9e7b-d7cb15307a5d" providerId="ADAL" clId="{D12D6E33-D1AE-452D-9884-920E0DD78E93}" dt="2025-11-21T08:34:00.456" v="0"/>
        <pc:sldMkLst>
          <pc:docMk/>
          <pc:sldMk cId="0" sldId="280"/>
        </pc:sldMkLst>
      </pc:sldChg>
      <pc:sldChg chg="add">
        <pc:chgData name="Felicioni, Licia" userId="d14afec8-200e-4809-9e7b-d7cb15307a5d" providerId="ADAL" clId="{D12D6E33-D1AE-452D-9884-920E0DD78E93}" dt="2025-11-21T08:34:17.467" v="1"/>
        <pc:sldMkLst>
          <pc:docMk/>
          <pc:sldMk cId="0" sldId="282"/>
        </pc:sldMkLst>
      </pc:sldChg>
      <pc:sldChg chg="delSp modSp add mod">
        <pc:chgData name="Felicioni, Licia" userId="d14afec8-200e-4809-9e7b-d7cb15307a5d" providerId="ADAL" clId="{D12D6E33-D1AE-452D-9884-920E0DD78E93}" dt="2025-11-21T08:35:14.391" v="8" actId="1076"/>
        <pc:sldMkLst>
          <pc:docMk/>
          <pc:sldMk cId="0" sldId="283"/>
        </pc:sldMkLst>
        <pc:spChg chg="del">
          <ac:chgData name="Felicioni, Licia" userId="d14afec8-200e-4809-9e7b-d7cb15307a5d" providerId="ADAL" clId="{D12D6E33-D1AE-452D-9884-920E0DD78E93}" dt="2025-11-21T08:35:09.395" v="6" actId="478"/>
          <ac:spMkLst>
            <pc:docMk/>
            <pc:sldMk cId="0" sldId="283"/>
            <ac:spMk id="285" creationId="{00000000-0000-0000-0000-000000000000}"/>
          </ac:spMkLst>
        </pc:spChg>
        <pc:picChg chg="mod">
          <ac:chgData name="Felicioni, Licia" userId="d14afec8-200e-4809-9e7b-d7cb15307a5d" providerId="ADAL" clId="{D12D6E33-D1AE-452D-9884-920E0DD78E93}" dt="2025-11-21T08:35:14.391" v="8" actId="1076"/>
          <ac:picMkLst>
            <pc:docMk/>
            <pc:sldMk cId="0" sldId="283"/>
            <ac:picMk id="283" creationId="{00000000-0000-0000-0000-000000000000}"/>
          </ac:picMkLst>
        </pc:picChg>
      </pc:sldChg>
      <pc:sldChg chg="add">
        <pc:chgData name="Felicioni, Licia" userId="d14afec8-200e-4809-9e7b-d7cb15307a5d" providerId="ADAL" clId="{D12D6E33-D1AE-452D-9884-920E0DD78E93}" dt="2025-11-21T08:34:40.345" v="2"/>
        <pc:sldMkLst>
          <pc:docMk/>
          <pc:sldMk cId="0" sldId="284"/>
        </pc:sldMkLst>
      </pc:sldChg>
      <pc:sldChg chg="add">
        <pc:chgData name="Felicioni, Licia" userId="d14afec8-200e-4809-9e7b-d7cb15307a5d" providerId="ADAL" clId="{D12D6E33-D1AE-452D-9884-920E0DD78E93}" dt="2025-11-21T08:34:40.345" v="2"/>
        <pc:sldMkLst>
          <pc:docMk/>
          <pc:sldMk cId="0" sldId="285"/>
        </pc:sldMkLst>
      </pc:sldChg>
      <pc:sldChg chg="add">
        <pc:chgData name="Felicioni, Licia" userId="d14afec8-200e-4809-9e7b-d7cb15307a5d" providerId="ADAL" clId="{D12D6E33-D1AE-452D-9884-920E0DD78E93}" dt="2025-11-21T08:34:40.345" v="2"/>
        <pc:sldMkLst>
          <pc:docMk/>
          <pc:sldMk cId="0" sldId="286"/>
        </pc:sldMkLst>
      </pc:sldChg>
      <pc:sldChg chg="add">
        <pc:chgData name="Felicioni, Licia" userId="d14afec8-200e-4809-9e7b-d7cb15307a5d" providerId="ADAL" clId="{D12D6E33-D1AE-452D-9884-920E0DD78E93}" dt="2025-11-21T08:34:40.345" v="2"/>
        <pc:sldMkLst>
          <pc:docMk/>
          <pc:sldMk cId="0" sldId="287"/>
        </pc:sldMkLst>
      </pc:sldChg>
      <pc:sldChg chg="add">
        <pc:chgData name="Felicioni, Licia" userId="d14afec8-200e-4809-9e7b-d7cb15307a5d" providerId="ADAL" clId="{D12D6E33-D1AE-452D-9884-920E0DD78E93}" dt="2025-11-21T08:34:40.345" v="2"/>
        <pc:sldMkLst>
          <pc:docMk/>
          <pc:sldMk cId="0" sldId="288"/>
        </pc:sldMkLst>
      </pc:sldChg>
      <pc:sldChg chg="add del">
        <pc:chgData name="Felicioni, Licia" userId="d14afec8-200e-4809-9e7b-d7cb15307a5d" providerId="ADAL" clId="{D12D6E33-D1AE-452D-9884-920E0DD78E93}" dt="2025-11-21T08:34:51.645" v="5"/>
        <pc:sldMkLst>
          <pc:docMk/>
          <pc:sldMk cId="0" sldId="291"/>
        </pc:sldMkLst>
      </pc:sldChg>
      <pc:sldChg chg="add del">
        <pc:chgData name="Felicioni, Licia" userId="d14afec8-200e-4809-9e7b-d7cb15307a5d" providerId="ADAL" clId="{D12D6E33-D1AE-452D-9884-920E0DD78E93}" dt="2025-11-21T08:34:48.306" v="4"/>
        <pc:sldMkLst>
          <pc:docMk/>
          <pc:sldMk cId="0" sldId="292"/>
        </pc:sldMkLst>
      </pc:sldChg>
      <pc:sldChg chg="add del">
        <pc:chgData name="Felicioni, Licia" userId="d14afec8-200e-4809-9e7b-d7cb15307a5d" providerId="ADAL" clId="{D12D6E33-D1AE-452D-9884-920E0DD78E93}" dt="2025-11-21T08:34:51.645" v="5"/>
        <pc:sldMkLst>
          <pc:docMk/>
          <pc:sldMk cId="0" sldId="293"/>
        </pc:sldMkLst>
      </pc:sldChg>
      <pc:sldChg chg="add del">
        <pc:chgData name="Felicioni, Licia" userId="d14afec8-200e-4809-9e7b-d7cb15307a5d" providerId="ADAL" clId="{D12D6E33-D1AE-452D-9884-920E0DD78E93}" dt="2025-11-21T08:34:48.306" v="4"/>
        <pc:sldMkLst>
          <pc:docMk/>
          <pc:sldMk cId="0" sldId="294"/>
        </pc:sldMkLst>
      </pc:sldChg>
      <pc:sldChg chg="add del">
        <pc:chgData name="Felicioni, Licia" userId="d14afec8-200e-4809-9e7b-d7cb15307a5d" providerId="ADAL" clId="{D12D6E33-D1AE-452D-9884-920E0DD78E93}" dt="2025-11-21T08:34:48.306" v="4"/>
        <pc:sldMkLst>
          <pc:docMk/>
          <pc:sldMk cId="0" sldId="295"/>
        </pc:sldMkLst>
      </pc:sldChg>
      <pc:sldChg chg="add del">
        <pc:chgData name="Felicioni, Licia" userId="d14afec8-200e-4809-9e7b-d7cb15307a5d" providerId="ADAL" clId="{D12D6E33-D1AE-452D-9884-920E0DD78E93}" dt="2025-11-21T08:34:48.306" v="4"/>
        <pc:sldMkLst>
          <pc:docMk/>
          <pc:sldMk cId="0" sldId="296"/>
        </pc:sldMkLst>
      </pc:sldChg>
      <pc:sldChg chg="add del">
        <pc:chgData name="Felicioni, Licia" userId="d14afec8-200e-4809-9e7b-d7cb15307a5d" providerId="ADAL" clId="{D12D6E33-D1AE-452D-9884-920E0DD78E93}" dt="2025-11-21T08:34:48.306" v="4"/>
        <pc:sldMkLst>
          <pc:docMk/>
          <pc:sldMk cId="0" sldId="297"/>
        </pc:sldMkLst>
      </pc:sldChg>
      <pc:sldChg chg="add del">
        <pc:chgData name="Felicioni, Licia" userId="d14afec8-200e-4809-9e7b-d7cb15307a5d" providerId="ADAL" clId="{D12D6E33-D1AE-452D-9884-920E0DD78E93}" dt="2025-11-21T08:34:48.306" v="4"/>
        <pc:sldMkLst>
          <pc:docMk/>
          <pc:sldMk cId="0" sldId="29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5373" y="0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7f3f499bc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37f3f499bca_0_0:notes"/>
          <p:cNvSpPr txBox="1">
            <a:spLocks noGrp="1"/>
          </p:cNvSpPr>
          <p:nvPr>
            <p:ph type="body" idx="1"/>
          </p:nvPr>
        </p:nvSpPr>
        <p:spPr>
          <a:xfrm>
            <a:off x="673575" y="4686493"/>
            <a:ext cx="5388600" cy="443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g37f3f499bca_0_0:notes"/>
          <p:cNvSpPr txBox="1">
            <a:spLocks noGrp="1"/>
          </p:cNvSpPr>
          <p:nvPr>
            <p:ph type="sldNum" idx="12"/>
          </p:nvPr>
        </p:nvSpPr>
        <p:spPr>
          <a:xfrm>
            <a:off x="3815366" y="9371273"/>
            <a:ext cx="2918700" cy="4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7f3f499bca_0_10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21" name="Google Shape;121;g37f3f499bca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7f3f499bca_0_207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28" name="Google Shape;128;g37f3f499bca_0_2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f3f499bca_0_30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34" name="Google Shape;134;g37f3f499bca_0_3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7f3f499bca_0_40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40" name="Google Shape;140;g37f3f499bca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7f3f499bca_0_498:notes"/>
          <p:cNvSpPr txBox="1">
            <a:spLocks noGrp="1"/>
          </p:cNvSpPr>
          <p:nvPr>
            <p:ph type="body" idx="1"/>
          </p:nvPr>
        </p:nvSpPr>
        <p:spPr>
          <a:xfrm>
            <a:off x="661570" y="5123228"/>
            <a:ext cx="5292600" cy="41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https://www.ipcc.ch/report/ar6/wg2/chapter/chapter-1/</a:t>
            </a:r>
            <a:endParaRPr/>
          </a:p>
        </p:txBody>
      </p:sp>
      <p:sp>
        <p:nvSpPr>
          <p:cNvPr id="146" name="Google Shape;146;g37f3f499bca_0_4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1330325"/>
            <a:ext cx="6386513" cy="3592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7f3f499bca_0_597:notes"/>
          <p:cNvSpPr txBox="1">
            <a:spLocks noGrp="1"/>
          </p:cNvSpPr>
          <p:nvPr>
            <p:ph type="body" idx="1"/>
          </p:nvPr>
        </p:nvSpPr>
        <p:spPr>
          <a:xfrm>
            <a:off x="673575" y="4748157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54" name="Google Shape;154;g37f3f499bca_0_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33488"/>
            <a:ext cx="5919787" cy="3330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7f3f499bca_0_69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https://www.ipcc.ch/report/ar6/wg2/chapter/chapter-1/</a:t>
            </a:r>
            <a:endParaRPr/>
          </a:p>
        </p:txBody>
      </p:sp>
      <p:sp>
        <p:nvSpPr>
          <p:cNvPr id="160" name="Google Shape;160;g37f3f499bca_0_6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67" name="Google Shape;16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7f3f499bca_0_79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73" name="Google Shape;173;g37f3f499bca_0_7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7f3f499bca_0_88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79" name="Google Shape;179;g37f3f499bca_0_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7f3f499bca_0_987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86" name="Google Shape;186;g37f3f499bca_0_9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7f3f499bca_0_108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91" name="Google Shape;191;g37f3f499bca_0_10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7f3f499bca_0_118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197" name="Google Shape;197;g37f3f499bca_0_1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7f3f499bca_0_1276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02" name="Google Shape;202;g37f3f499bca_0_1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00" cy="3329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7f3f499bca_0_137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Nature-based solutions can act as buffers (e.g., wetlands absorbing floodwaters) or microclimate regulators (e.g., trees providing shade).</a:t>
            </a:r>
            <a:endParaRPr/>
          </a:p>
        </p:txBody>
      </p:sp>
      <p:sp>
        <p:nvSpPr>
          <p:cNvPr id="209" name="Google Shape;209;g37f3f499bca_0_1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7f3f499bca_0_147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Nature-based solutions can act as buffers (e.g., wetlands absorbing floodwaters) or microclimate regulators (e.g., trees providing shade).</a:t>
            </a:r>
            <a:endParaRPr/>
          </a:p>
        </p:txBody>
      </p:sp>
      <p:sp>
        <p:nvSpPr>
          <p:cNvPr id="214" name="Google Shape;214;g37f3f499bca_0_14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7f3f499bca_0_1568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Nature-based solutions can act as buffers (e.g., wetlands absorbing floodwaters) or microclimate regulators (e.g., trees providing shade).</a:t>
            </a:r>
            <a:endParaRPr/>
          </a:p>
        </p:txBody>
      </p:sp>
      <p:sp>
        <p:nvSpPr>
          <p:cNvPr id="221" name="Google Shape;221;g37f3f499bca_0_15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7f3f499bca_0_166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26" name="Google Shape;226;g37f3f499bca_0_16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00" cy="3329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7f3f499bca_0_176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Nature-based solutions can act as buffers (e.g., wetlands absorbing floodwaters) or microclimate regulators (e.g., trees providing shade).</a:t>
            </a:r>
            <a:endParaRPr/>
          </a:p>
        </p:txBody>
      </p:sp>
      <p:sp>
        <p:nvSpPr>
          <p:cNvPr id="233" name="Google Shape;233;g37f3f499bca_0_17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7f3f499bca_0_1858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38" name="Google Shape;238;g37f3f499bca_0_18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00" cy="3329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7f3f499bca_0_195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Regulatory / Legal Measures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Land-use planning (e.g., prohibiting building in flood zones)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Environmental laws and climate adaptation policies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Updated building codes (that encourage but don’t require retrofitting)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Institutional / Planning Tools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Climate Risk and Vulnerability Assessments (RVA)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Sustainable Energy and Climate Action Plans (SECAPs)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Emergency response and preparedness plans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Economic Instruments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Climate insurance schemes (e.g., flood insurance)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Tax incentives for adaptation measures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Water pricing during droughts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Educational and Behavioral Change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Public awareness campaigns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Training on water and energy conservation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School and community education on climate risks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Early Warning Systems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Real-time alerts for floods, storms, or heatwaves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Mobile phone-based notification systems</a:t>
            </a:r>
            <a:endParaRPr/>
          </a:p>
        </p:txBody>
      </p:sp>
      <p:sp>
        <p:nvSpPr>
          <p:cNvPr id="244" name="Google Shape;244;g37f3f499bca_0_19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00" cy="3329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7f3f499bca_0_205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Regulatory / Legal Measures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Land-use planning (e.g., prohibiting building in flood zones)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Environmental laws and climate adaptation policies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Updated building codes (that encourage but don’t require retrofitting)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Institutional / Planning Tools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Climate Risk and Vulnerability Assessments (RVA)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Sustainable Energy and Climate Action Plans (SECAPs)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Emergency response and preparedness plans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Economic Instruments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Climate insurance schemes (e.g., flood insurance)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Tax incentives for adaptation measures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Water pricing during droughts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Educational and Behavioral Change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Public awareness campaigns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Training on water and energy conservation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School and community education on climate risks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 b="1"/>
              <a:t>Early Warning Systems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Real-time alerts for floods, storms, or heatwaves</a:t>
            </a:r>
            <a:endParaRPr/>
          </a:p>
          <a:p>
            <a:pPr marL="9144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Trebuchet MS"/>
              <a:buChar char="-"/>
            </a:pPr>
            <a:r>
              <a:rPr lang="en-GB"/>
              <a:t>Mobile phone-based notification systems</a:t>
            </a:r>
            <a:endParaRPr/>
          </a:p>
        </p:txBody>
      </p:sp>
      <p:sp>
        <p:nvSpPr>
          <p:cNvPr id="250" name="Google Shape;250;g37f3f499bca_0_20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37f3f499bca_0_214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000">
                <a:solidFill>
                  <a:srgbClr val="7F7F7F"/>
                </a:solidFill>
              </a:rPr>
              <a:t>Understand local climate risks</a:t>
            </a:r>
            <a:endParaRPr/>
          </a:p>
          <a:p>
            <a:pPr marL="685800" lvl="1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GB" sz="1000">
                <a:solidFill>
                  <a:srgbClr val="7F7F7F"/>
                </a:solidFill>
              </a:rPr>
              <a:t>Identify most pressing climate hazards</a:t>
            </a:r>
            <a:endParaRPr/>
          </a:p>
          <a:p>
            <a:pPr marL="685800" lvl="1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GB" sz="1000">
                <a:solidFill>
                  <a:srgbClr val="7F7F7F"/>
                </a:solidFill>
              </a:rPr>
              <a:t>Use RVA to pinpoint exposed populations, infrastructure and ecosystems </a:t>
            </a:r>
            <a:endParaRPr/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000">
                <a:solidFill>
                  <a:srgbClr val="7F7F7F"/>
                </a:solidFill>
              </a:rPr>
              <a:t>Consider local context</a:t>
            </a:r>
            <a:endParaRPr/>
          </a:p>
          <a:p>
            <a:pPr marL="685800" lvl="1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GB" sz="1000">
                <a:solidFill>
                  <a:srgbClr val="7F7F7F"/>
                </a:solidFill>
              </a:rPr>
              <a:t>Account for geography, climate, land use and community needs</a:t>
            </a:r>
            <a:endParaRPr/>
          </a:p>
          <a:p>
            <a:pPr marL="685800" lvl="1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GB" sz="1000">
                <a:solidFill>
                  <a:srgbClr val="7F7F7F"/>
                </a:solidFill>
              </a:rPr>
              <a:t>Urban/rural, coastal/inland, rich/poor, older population/younger population,…</a:t>
            </a:r>
            <a:endParaRPr/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000">
                <a:solidFill>
                  <a:srgbClr val="7F7F7F"/>
                </a:solidFill>
              </a:rPr>
              <a:t>Match solution type to hazard</a:t>
            </a:r>
            <a:endParaRPr/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000">
                <a:solidFill>
                  <a:srgbClr val="7F7F7F"/>
                </a:solidFill>
              </a:rPr>
              <a:t>Weight cost, feasibility and maintenance</a:t>
            </a:r>
            <a:endParaRPr/>
          </a:p>
          <a:p>
            <a:pPr marL="685800" lvl="1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GB" sz="1000">
                <a:solidFill>
                  <a:srgbClr val="7F7F7F"/>
                </a:solidFill>
              </a:rPr>
              <a:t>Consider budget, technical capacity, long-term upkeep</a:t>
            </a:r>
            <a:endParaRPr/>
          </a:p>
          <a:p>
            <a:pPr marL="685800" lvl="1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GB" sz="1000">
                <a:solidFill>
                  <a:srgbClr val="7F7F7F"/>
                </a:solidFill>
              </a:rPr>
              <a:t>Low-cost solutions may be more suitable in some contexts</a:t>
            </a:r>
            <a:endParaRPr/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000">
                <a:solidFill>
                  <a:srgbClr val="7F7F7F"/>
                </a:solidFill>
              </a:rPr>
              <a:t>Prioritize co-benefits</a:t>
            </a:r>
            <a:endParaRPr/>
          </a:p>
          <a:p>
            <a:pPr marL="685800" lvl="1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GB" sz="1000">
                <a:solidFill>
                  <a:srgbClr val="7F7F7F"/>
                </a:solidFill>
              </a:rPr>
              <a:t>Choose solutions that also improve air quality, public health, biodiversity, or social equity </a:t>
            </a:r>
            <a:endParaRPr/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000">
                <a:solidFill>
                  <a:srgbClr val="7F7F7F"/>
                </a:solidFill>
              </a:rPr>
              <a:t>Use a mix of solutions</a:t>
            </a:r>
            <a:endParaRPr/>
          </a:p>
          <a:p>
            <a:pPr marL="685800" lvl="1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GB" sz="1000">
                <a:solidFill>
                  <a:srgbClr val="7F7F7F"/>
                </a:solidFill>
              </a:rPr>
              <a:t>Combine structural, behavioural, technical and NBS</a:t>
            </a:r>
            <a:endParaRPr/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000">
                <a:solidFill>
                  <a:srgbClr val="7F7F7F"/>
                </a:solidFill>
              </a:rPr>
              <a:t>Engage stakeholders</a:t>
            </a:r>
            <a:endParaRPr/>
          </a:p>
          <a:p>
            <a:pPr marL="685800" lvl="1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GB" sz="1000">
                <a:solidFill>
                  <a:srgbClr val="7F7F7F"/>
                </a:solidFill>
              </a:rPr>
              <a:t>Include local stakeholders, residents, engineers, environmental experts</a:t>
            </a:r>
            <a:endParaRPr/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000">
                <a:solidFill>
                  <a:srgbClr val="7F7F7F"/>
                </a:solidFill>
              </a:rPr>
              <a:t>Check policy and legal alignment</a:t>
            </a:r>
            <a:endParaRPr/>
          </a:p>
          <a:p>
            <a:pPr marL="685800" lvl="1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GB" sz="1000">
                <a:solidFill>
                  <a:srgbClr val="7F7F7F"/>
                </a:solidFill>
              </a:rPr>
              <a:t>Ensure the chosen solution fits national or local laws, building codes and development plans</a:t>
            </a:r>
            <a:endParaRPr/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000">
                <a:solidFill>
                  <a:srgbClr val="7F7F7F"/>
                </a:solidFill>
              </a:rPr>
              <a:t>Plan for flexibility</a:t>
            </a:r>
            <a:endParaRPr/>
          </a:p>
          <a:p>
            <a:pPr marL="685800" lvl="1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-GB" sz="1000">
                <a:solidFill>
                  <a:srgbClr val="7F7F7F"/>
                </a:solidFill>
              </a:rPr>
              <a:t>Choose solutions that can be scaled up, adjusted  or combined with others</a:t>
            </a:r>
            <a:endParaRPr/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000">
                <a:solidFill>
                  <a:srgbClr val="7F7F7F"/>
                </a:solidFill>
              </a:rPr>
              <a:t>Monitor and evaluate </a:t>
            </a:r>
            <a:endParaRPr/>
          </a:p>
        </p:txBody>
      </p:sp>
      <p:sp>
        <p:nvSpPr>
          <p:cNvPr id="256" name="Google Shape;256;g37f3f499bca_0_21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7f3f499bca_0_2246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Climate change impacts are interconnected so multi-sectoral plans are needed to coordinate action across sectors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Most popular and most commonly used: SECAP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b="1"/>
              <a:t>Benefits: </a:t>
            </a:r>
            <a:endParaRPr/>
          </a:p>
          <a:p>
            <a:pPr marL="62865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b="1"/>
              <a:t>Efficiency</a:t>
            </a:r>
            <a:r>
              <a:rPr lang="en-GB"/>
              <a:t>: Avoids duplication and promotes shared resources.</a:t>
            </a:r>
            <a:endParaRPr/>
          </a:p>
          <a:p>
            <a:pPr marL="62865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b="1"/>
              <a:t>Risk reduction</a:t>
            </a:r>
            <a:r>
              <a:rPr lang="en-GB"/>
              <a:t>: Minimizes cascading impacts (e.g., heatwaves affecting health, energy demand, and transport).</a:t>
            </a:r>
            <a:endParaRPr/>
          </a:p>
          <a:p>
            <a:pPr marL="62865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b="1"/>
              <a:t>Better funding opportunities</a:t>
            </a:r>
            <a:r>
              <a:rPr lang="en-GB"/>
              <a:t>: Attracts multi-source financing and donor support.</a:t>
            </a:r>
            <a:endParaRPr/>
          </a:p>
          <a:p>
            <a:pPr marL="628650" lvl="1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b="1"/>
              <a:t>Improved policy coherence</a:t>
            </a:r>
            <a:r>
              <a:rPr lang="en-GB"/>
              <a:t>: Aligns climate action with other goals like housing, energy access, and biodiversity.</a:t>
            </a:r>
            <a:endParaRPr/>
          </a:p>
        </p:txBody>
      </p:sp>
      <p:sp>
        <p:nvSpPr>
          <p:cNvPr id="262" name="Google Shape;262;g37f3f499bca_0_22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7f3f499bca_0_234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https://circular-cities-and-regions.ec.europa.eu/support-materials/synergetic-local-policy-plans/sustainable-energy-and-climate-action-plans-secap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https://eu-mayors.ec.europa.eu/en/resources/reporting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https://www.ownyoursecap.eu/</a:t>
            </a:r>
            <a:endParaRPr/>
          </a:p>
        </p:txBody>
      </p:sp>
      <p:sp>
        <p:nvSpPr>
          <p:cNvPr id="268" name="Google Shape;268;g37f3f499bca_0_2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7f3f499bca_0_2440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sz="1000">
                <a:solidFill>
                  <a:srgbClr val="7F7F7F"/>
                </a:solidFill>
              </a:rPr>
              <a:t>Recommended to use the approach and emission factors that are in line with the IPCC, but there is also flexibility to use LCA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sz="1000">
                <a:solidFill>
                  <a:srgbClr val="7F7F7F"/>
                </a:solidFill>
              </a:rPr>
              <a:t>Emissions from municipal activities should be reported as separate activity sectors to promote the exemplary role of the local authority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sz="1000">
                <a:solidFill>
                  <a:srgbClr val="7F7F7F"/>
                </a:solidFill>
              </a:rPr>
              <a:t>Methodology mainly focuses on CO2, but other GHGs can also be accounted for such as CH4, N2O or other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 Macro-sectors are the aggregated sectors of the emission inventories, which have sub-sectors called Activity sectors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sz="1000">
                <a:solidFill>
                  <a:srgbClr val="7F7F7F"/>
                </a:solidFill>
              </a:rPr>
              <a:t>Activity sectors are the ones included in BEI/MEI inventories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sz="1000">
                <a:solidFill>
                  <a:srgbClr val="7F7F7F"/>
                </a:solidFill>
              </a:rPr>
              <a:t> </a:t>
            </a:r>
            <a:endParaRPr/>
          </a:p>
          <a:p>
            <a:pPr marL="171450" marR="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 sz="100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74" name="Google Shape;274;g37f3f499bca_0_24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7013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0" name="Google Shape;280;p28:notes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1" name="Google Shape;281;p28:notes"/>
          <p:cNvSpPr txBox="1">
            <a:spLocks noGrp="1"/>
          </p:cNvSpPr>
          <p:nvPr>
            <p:ph type="sldNum" idx="12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28</a:t>
            </a:fld>
            <a:endParaRPr sz="12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7f3f499bca_0_2537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https://eu-mayors.ec.europa.eu/sites/default/files/2025-03/Reference%20guide%20for%20Regional%20SECAPs%20Assessment%20Framework.pdf</a:t>
            </a:r>
            <a:endParaRPr/>
          </a:p>
        </p:txBody>
      </p:sp>
      <p:sp>
        <p:nvSpPr>
          <p:cNvPr id="288" name="Google Shape;288;g37f3f499bca_0_2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7f3f499bca_0_2634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</a:pPr>
            <a:r>
              <a:rPr lang="en-GB" sz="1400">
                <a:solidFill>
                  <a:srgbClr val="7F7F7F"/>
                </a:solidFill>
              </a:rPr>
              <a:t>Methodology: 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</a:pPr>
            <a:r>
              <a:rPr lang="en-GB" sz="1200">
                <a:solidFill>
                  <a:srgbClr val="7F7F7F"/>
                </a:solidFill>
              </a:rPr>
              <a:t>Focus on final energy consumption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</a:pPr>
            <a:r>
              <a:rPr lang="en-GB" sz="1200">
                <a:solidFill>
                  <a:srgbClr val="7F7F7F"/>
                </a:solidFill>
              </a:rPr>
              <a:t>Focus on the geographical jurisdiction of the local authority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</a:pPr>
            <a:r>
              <a:rPr lang="en-GB" sz="1200">
                <a:solidFill>
                  <a:srgbClr val="7F7F7F"/>
                </a:solidFill>
              </a:rPr>
              <a:t>Allocates emissions to the consumption side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</a:pPr>
            <a:r>
              <a:rPr lang="en-GB" sz="1200">
                <a:solidFill>
                  <a:srgbClr val="7F7F7F"/>
                </a:solidFill>
              </a:rPr>
              <a:t>Bottom-up collection of data (whenever possible and relevant use locally sourced data instead of nationally)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</a:pPr>
            <a:r>
              <a:rPr lang="en-GB" sz="1200">
                <a:solidFill>
                  <a:srgbClr val="7F7F7F"/>
                </a:solidFill>
              </a:rPr>
              <a:t>Monitoring the progress towards the target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</a:pPr>
            <a:r>
              <a:rPr lang="en-GB" sz="1200">
                <a:solidFill>
                  <a:srgbClr val="7F7F7F"/>
                </a:solidFill>
              </a:rPr>
              <a:t>Relevant: using relevant and available data while still offering a complete assessment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</a:pPr>
            <a:r>
              <a:rPr lang="en-GB" sz="1200">
                <a:solidFill>
                  <a:srgbClr val="7F7F7F"/>
                </a:solidFill>
              </a:rPr>
              <a:t>Flexible: Simple to use for different contexts and sizes of municipalities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</a:pPr>
            <a:r>
              <a:rPr lang="en-GB" sz="1200">
                <a:solidFill>
                  <a:srgbClr val="7F7F7F"/>
                </a:solidFill>
              </a:rPr>
              <a:t>Accurate: represents reality at the local level by using locally sourced data and consistently reports on the progress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Trebuchet MS"/>
              <a:buChar char="-"/>
            </a:pPr>
            <a:r>
              <a:rPr lang="en-GB" sz="1000">
                <a:solidFill>
                  <a:srgbClr val="7F7F7F"/>
                </a:solidFill>
              </a:rPr>
              <a:t>Should cover 4 key sectors: </a:t>
            </a:r>
            <a:r>
              <a:rPr lang="en-GB" sz="1200">
                <a:solidFill>
                  <a:srgbClr val="7F7F7F"/>
                </a:solidFill>
              </a:rPr>
              <a:t>Municipal, Tertiary, Residential, Transport</a:t>
            </a:r>
            <a:endParaRPr sz="1000">
              <a:solidFill>
                <a:srgbClr val="7F7F7F"/>
              </a:solidFill>
            </a:endParaRPr>
          </a:p>
          <a:p>
            <a:pPr marL="171450" marR="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 sz="100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294" name="Google Shape;294;g37f3f499bca_0_26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7f3f499bca_0_2731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marR="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 sz="100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00" name="Google Shape;300;g37f3f499bca_0_27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7f3f499bca_0_2828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lang="en-GB" sz="1000">
                <a:solidFill>
                  <a:srgbClr val="7F7F7F"/>
                </a:solidFill>
              </a:rPr>
              <a:t>If relevant, the following should also be included: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sz="1000">
                <a:solidFill>
                  <a:srgbClr val="7F7F7F"/>
                </a:solidFill>
              </a:rPr>
              <a:t>Population in target year (mandatory for per capita target) 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sz="1000">
                <a:solidFill>
                  <a:srgbClr val="7F7F7F"/>
                </a:solidFill>
              </a:rPr>
              <a:t>Inclusion of activity sectors other than key sectors 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sz="1000">
                <a:solidFill>
                  <a:srgbClr val="7F7F7F"/>
                </a:solidFill>
              </a:rPr>
              <a:t>Particular inventory method, assumptions, or tools used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 sz="1000">
                <a:solidFill>
                  <a:srgbClr val="7F7F7F"/>
                </a:solidFill>
              </a:rPr>
              <a:t>Clear reference to the BEI inventory report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06" name="Google Shape;306;g37f3f499bca_0_28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7f3f499bca_0_292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12" name="Google Shape;312;g37f3f499bca_0_29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7f3f499bca_0_3022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18" name="Google Shape;318;g37f3f499bca_0_3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35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24" name="Google Shape;324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7f3f499bca_0_3119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31" name="Google Shape;331;g37f3f499bca_0_3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7f3f499bca_0_3313:notes"/>
          <p:cNvSpPr txBox="1">
            <a:spLocks noGrp="1"/>
          </p:cNvSpPr>
          <p:nvPr>
            <p:ph type="body" idx="1"/>
          </p:nvPr>
        </p:nvSpPr>
        <p:spPr>
          <a:xfrm>
            <a:off x="673577" y="4748163"/>
            <a:ext cx="5388600" cy="38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r>
              <a:rPr lang="en-GB"/>
              <a:t>Additional resources: 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https://climatescreeningtools.worldbank.org/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https://climate-adapt.eea.europa.eu/en/mission/knowledge-and-data/regional-adaptation-support-tool/step-2-assessing-climate-change-risks-and-vulnerabilities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https://www.ipcc.ch/report/ar6/wg2/downloads/report/IPCC_AR6_WGII_TechnicalSummary.pdf</a:t>
            </a:r>
            <a:endParaRPr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Char char="-"/>
            </a:pPr>
            <a:r>
              <a:rPr lang="en-GB"/>
              <a:t>https://climate-adapt.eea.europa.eu/en/knowledge/tools/adaptation-support-tool</a:t>
            </a:r>
            <a:endParaRPr/>
          </a:p>
          <a:p>
            <a:pPr marL="171450" lvl="0" indent="-825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</a:pPr>
            <a:endParaRPr/>
          </a:p>
        </p:txBody>
      </p:sp>
      <p:sp>
        <p:nvSpPr>
          <p:cNvPr id="343" name="Google Shape;343;g37f3f499bca_0_33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Start">
  <p:cSld name="Timeline Star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Google Shape;15;p40"/>
          <p:cNvCxnSpPr/>
          <p:nvPr/>
        </p:nvCxnSpPr>
        <p:spPr>
          <a:xfrm>
            <a:off x="4416983" y="3663950"/>
            <a:ext cx="0" cy="1505531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16" name="Google Shape;16;p40"/>
          <p:cNvCxnSpPr/>
          <p:nvPr/>
        </p:nvCxnSpPr>
        <p:spPr>
          <a:xfrm flipH="1">
            <a:off x="4419601" y="1483242"/>
            <a:ext cx="1" cy="1315772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1"/>
          <p:cNvSpPr txBox="1">
            <a:spLocks noGrp="1"/>
          </p:cNvSpPr>
          <p:nvPr>
            <p:ph type="title"/>
          </p:nvPr>
        </p:nvSpPr>
        <p:spPr>
          <a:xfrm>
            <a:off x="1657351" y="273844"/>
            <a:ext cx="6857999" cy="675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44194"/>
              </a:buClr>
              <a:buSzPts val="18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1"/>
          <p:cNvSpPr txBox="1">
            <a:spLocks noGrp="1"/>
          </p:cNvSpPr>
          <p:nvPr>
            <p:ph type="dt" idx="10"/>
          </p:nvPr>
        </p:nvSpPr>
        <p:spPr>
          <a:xfrm>
            <a:off x="6286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0" name="Google Shape;20;p41"/>
          <p:cNvSpPr txBox="1">
            <a:spLocks noGrp="1"/>
          </p:cNvSpPr>
          <p:nvPr>
            <p:ph type="ftr" idx="11"/>
          </p:nvPr>
        </p:nvSpPr>
        <p:spPr>
          <a:xfrm>
            <a:off x="3028950" y="4818459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rebuchet MS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1" name="Google Shape;21;p41"/>
          <p:cNvSpPr txBox="1">
            <a:spLocks noGrp="1"/>
          </p:cNvSpPr>
          <p:nvPr>
            <p:ph type="sldNum" idx="12"/>
          </p:nvPr>
        </p:nvSpPr>
        <p:spPr>
          <a:xfrm>
            <a:off x="6457950" y="481845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900" b="0" i="0" u="none" strike="noStrike" cap="none">
                <a:solidFill>
                  <a:srgbClr val="144194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" name="Google Shape;22;p41"/>
          <p:cNvSpPr txBox="1">
            <a:spLocks noGrp="1"/>
          </p:cNvSpPr>
          <p:nvPr>
            <p:ph type="body" idx="1"/>
          </p:nvPr>
        </p:nvSpPr>
        <p:spPr>
          <a:xfrm>
            <a:off x="628650" y="1058692"/>
            <a:ext cx="7886700" cy="3759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1441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light">
  <p:cSld name="Title Slide - ligh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2"/>
          <p:cNvSpPr/>
          <p:nvPr/>
        </p:nvSpPr>
        <p:spPr>
          <a:xfrm>
            <a:off x="0" y="4141550"/>
            <a:ext cx="9144000" cy="99749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" name="Google Shape;25;p42"/>
          <p:cNvSpPr txBox="1">
            <a:spLocks noGrp="1"/>
          </p:cNvSpPr>
          <p:nvPr>
            <p:ph type="body" idx="1"/>
          </p:nvPr>
        </p:nvSpPr>
        <p:spPr>
          <a:xfrm>
            <a:off x="358775" y="1122934"/>
            <a:ext cx="6524625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/>
          <p:nvPr/>
        </p:nvSpPr>
        <p:spPr>
          <a:xfrm rot="2654194">
            <a:off x="5682589" y="1643205"/>
            <a:ext cx="1775365" cy="1289096"/>
          </a:xfrm>
          <a:custGeom>
            <a:avLst/>
            <a:gdLst/>
            <a:ahLst/>
            <a:cxnLst/>
            <a:rect l="l" t="t" r="r" b="b"/>
            <a:pathLst>
              <a:path w="2752" h="1998" extrusionOk="0">
                <a:moveTo>
                  <a:pt x="2577" y="1142"/>
                </a:moveTo>
                <a:cubicBezTo>
                  <a:pt x="2543" y="1142"/>
                  <a:pt x="2517" y="1169"/>
                  <a:pt x="2517" y="1203"/>
                </a:cubicBezTo>
                <a:cubicBezTo>
                  <a:pt x="2517" y="1208"/>
                  <a:pt x="2518" y="1214"/>
                  <a:pt x="2519" y="1219"/>
                </a:cubicBezTo>
                <a:lnTo>
                  <a:pt x="2200" y="1355"/>
                </a:lnTo>
                <a:cubicBezTo>
                  <a:pt x="2191" y="1336"/>
                  <a:pt x="2176" y="1321"/>
                  <a:pt x="2156" y="1314"/>
                </a:cubicBezTo>
                <a:cubicBezTo>
                  <a:pt x="2136" y="1306"/>
                  <a:pt x="2114" y="1306"/>
                  <a:pt x="2094" y="1315"/>
                </a:cubicBezTo>
                <a:cubicBezTo>
                  <a:pt x="2079" y="1321"/>
                  <a:pt x="2066" y="1332"/>
                  <a:pt x="2057" y="1346"/>
                </a:cubicBezTo>
                <a:cubicBezTo>
                  <a:pt x="2055" y="1350"/>
                  <a:pt x="2053" y="1353"/>
                  <a:pt x="2052" y="1357"/>
                </a:cubicBezTo>
                <a:cubicBezTo>
                  <a:pt x="2006" y="1342"/>
                  <a:pt x="1780" y="1265"/>
                  <a:pt x="1553" y="1190"/>
                </a:cubicBezTo>
                <a:cubicBezTo>
                  <a:pt x="1441" y="1152"/>
                  <a:pt x="1354" y="1123"/>
                  <a:pt x="1285" y="1100"/>
                </a:cubicBezTo>
                <a:cubicBezTo>
                  <a:pt x="1292" y="1079"/>
                  <a:pt x="1295" y="1056"/>
                  <a:pt x="1295" y="1033"/>
                </a:cubicBezTo>
                <a:cubicBezTo>
                  <a:pt x="1294" y="899"/>
                  <a:pt x="1185" y="791"/>
                  <a:pt x="1051" y="791"/>
                </a:cubicBezTo>
                <a:cubicBezTo>
                  <a:pt x="973" y="792"/>
                  <a:pt x="904" y="829"/>
                  <a:pt x="860" y="886"/>
                </a:cubicBezTo>
                <a:lnTo>
                  <a:pt x="308" y="486"/>
                </a:lnTo>
                <a:lnTo>
                  <a:pt x="310" y="483"/>
                </a:lnTo>
                <a:cubicBezTo>
                  <a:pt x="319" y="470"/>
                  <a:pt x="323" y="454"/>
                  <a:pt x="323" y="438"/>
                </a:cubicBezTo>
                <a:cubicBezTo>
                  <a:pt x="322" y="425"/>
                  <a:pt x="319" y="413"/>
                  <a:pt x="313" y="402"/>
                </a:cubicBezTo>
                <a:lnTo>
                  <a:pt x="539" y="250"/>
                </a:lnTo>
                <a:cubicBezTo>
                  <a:pt x="545" y="257"/>
                  <a:pt x="552" y="263"/>
                  <a:pt x="562" y="267"/>
                </a:cubicBezTo>
                <a:cubicBezTo>
                  <a:pt x="593" y="279"/>
                  <a:pt x="628" y="264"/>
                  <a:pt x="640" y="233"/>
                </a:cubicBezTo>
                <a:cubicBezTo>
                  <a:pt x="652" y="202"/>
                  <a:pt x="637" y="167"/>
                  <a:pt x="606" y="154"/>
                </a:cubicBezTo>
                <a:cubicBezTo>
                  <a:pt x="575" y="142"/>
                  <a:pt x="540" y="157"/>
                  <a:pt x="528" y="188"/>
                </a:cubicBezTo>
                <a:cubicBezTo>
                  <a:pt x="521" y="205"/>
                  <a:pt x="523" y="223"/>
                  <a:pt x="531" y="238"/>
                </a:cubicBezTo>
                <a:lnTo>
                  <a:pt x="305" y="390"/>
                </a:lnTo>
                <a:cubicBezTo>
                  <a:pt x="290" y="371"/>
                  <a:pt x="266" y="359"/>
                  <a:pt x="240" y="359"/>
                </a:cubicBezTo>
                <a:cubicBezTo>
                  <a:pt x="231" y="359"/>
                  <a:pt x="223" y="361"/>
                  <a:pt x="215" y="364"/>
                </a:cubicBezTo>
                <a:lnTo>
                  <a:pt x="95" y="113"/>
                </a:lnTo>
                <a:cubicBezTo>
                  <a:pt x="113" y="102"/>
                  <a:pt x="125" y="80"/>
                  <a:pt x="123" y="57"/>
                </a:cubicBezTo>
                <a:cubicBezTo>
                  <a:pt x="120" y="24"/>
                  <a:pt x="90" y="0"/>
                  <a:pt x="57" y="3"/>
                </a:cubicBezTo>
                <a:cubicBezTo>
                  <a:pt x="24" y="6"/>
                  <a:pt x="0" y="35"/>
                  <a:pt x="3" y="68"/>
                </a:cubicBezTo>
                <a:cubicBezTo>
                  <a:pt x="6" y="102"/>
                  <a:pt x="35" y="126"/>
                  <a:pt x="68" y="123"/>
                </a:cubicBezTo>
                <a:cubicBezTo>
                  <a:pt x="73" y="122"/>
                  <a:pt x="78" y="121"/>
                  <a:pt x="82" y="120"/>
                </a:cubicBezTo>
                <a:lnTo>
                  <a:pt x="202" y="370"/>
                </a:lnTo>
                <a:cubicBezTo>
                  <a:pt x="190" y="376"/>
                  <a:pt x="180" y="386"/>
                  <a:pt x="172" y="398"/>
                </a:cubicBezTo>
                <a:cubicBezTo>
                  <a:pt x="164" y="411"/>
                  <a:pt x="160" y="426"/>
                  <a:pt x="160" y="442"/>
                </a:cubicBezTo>
                <a:cubicBezTo>
                  <a:pt x="161" y="464"/>
                  <a:pt x="170" y="484"/>
                  <a:pt x="185" y="499"/>
                </a:cubicBezTo>
                <a:cubicBezTo>
                  <a:pt x="201" y="514"/>
                  <a:pt x="222" y="522"/>
                  <a:pt x="243" y="521"/>
                </a:cubicBezTo>
                <a:cubicBezTo>
                  <a:pt x="267" y="521"/>
                  <a:pt x="289" y="510"/>
                  <a:pt x="303" y="492"/>
                </a:cubicBezTo>
                <a:lnTo>
                  <a:pt x="300" y="497"/>
                </a:lnTo>
                <a:lnTo>
                  <a:pt x="852" y="898"/>
                </a:lnTo>
                <a:cubicBezTo>
                  <a:pt x="825" y="937"/>
                  <a:pt x="809" y="984"/>
                  <a:pt x="809" y="1035"/>
                </a:cubicBezTo>
                <a:cubicBezTo>
                  <a:pt x="810" y="1129"/>
                  <a:pt x="863" y="1209"/>
                  <a:pt x="940" y="1250"/>
                </a:cubicBezTo>
                <a:lnTo>
                  <a:pt x="787" y="1560"/>
                </a:lnTo>
                <a:cubicBezTo>
                  <a:pt x="754" y="1544"/>
                  <a:pt x="716" y="1540"/>
                  <a:pt x="678" y="1551"/>
                </a:cubicBezTo>
                <a:cubicBezTo>
                  <a:pt x="644" y="1562"/>
                  <a:pt x="614" y="1585"/>
                  <a:pt x="596" y="1615"/>
                </a:cubicBezTo>
                <a:cubicBezTo>
                  <a:pt x="591" y="1622"/>
                  <a:pt x="588" y="1630"/>
                  <a:pt x="584" y="1638"/>
                </a:cubicBezTo>
                <a:lnTo>
                  <a:pt x="152" y="1492"/>
                </a:lnTo>
                <a:cubicBezTo>
                  <a:pt x="156" y="1476"/>
                  <a:pt x="154" y="1460"/>
                  <a:pt x="145" y="1445"/>
                </a:cubicBezTo>
                <a:cubicBezTo>
                  <a:pt x="128" y="1417"/>
                  <a:pt x="91" y="1408"/>
                  <a:pt x="62" y="1425"/>
                </a:cubicBezTo>
                <a:cubicBezTo>
                  <a:pt x="34" y="1443"/>
                  <a:pt x="25" y="1480"/>
                  <a:pt x="42" y="1508"/>
                </a:cubicBezTo>
                <a:cubicBezTo>
                  <a:pt x="60" y="1537"/>
                  <a:pt x="97" y="1546"/>
                  <a:pt x="125" y="1528"/>
                </a:cubicBezTo>
                <a:cubicBezTo>
                  <a:pt x="135" y="1522"/>
                  <a:pt x="142" y="1514"/>
                  <a:pt x="147" y="1505"/>
                </a:cubicBezTo>
                <a:lnTo>
                  <a:pt x="580" y="1651"/>
                </a:lnTo>
                <a:cubicBezTo>
                  <a:pt x="571" y="1679"/>
                  <a:pt x="571" y="1709"/>
                  <a:pt x="580" y="1737"/>
                </a:cubicBezTo>
                <a:cubicBezTo>
                  <a:pt x="604" y="1815"/>
                  <a:pt x="687" y="1859"/>
                  <a:pt x="765" y="1835"/>
                </a:cubicBezTo>
                <a:cubicBezTo>
                  <a:pt x="800" y="1824"/>
                  <a:pt x="829" y="1802"/>
                  <a:pt x="848" y="1771"/>
                </a:cubicBezTo>
                <a:cubicBezTo>
                  <a:pt x="870" y="1735"/>
                  <a:pt x="876" y="1690"/>
                  <a:pt x="864" y="1649"/>
                </a:cubicBezTo>
                <a:cubicBezTo>
                  <a:pt x="853" y="1614"/>
                  <a:pt x="829" y="1585"/>
                  <a:pt x="800" y="1567"/>
                </a:cubicBezTo>
                <a:lnTo>
                  <a:pt x="953" y="1256"/>
                </a:lnTo>
                <a:cubicBezTo>
                  <a:pt x="984" y="1269"/>
                  <a:pt x="1018" y="1277"/>
                  <a:pt x="1053" y="1277"/>
                </a:cubicBezTo>
                <a:cubicBezTo>
                  <a:pt x="1159" y="1276"/>
                  <a:pt x="1248" y="1208"/>
                  <a:pt x="1281" y="1114"/>
                </a:cubicBezTo>
                <a:cubicBezTo>
                  <a:pt x="1504" y="1188"/>
                  <a:pt x="1833" y="1299"/>
                  <a:pt x="2047" y="1371"/>
                </a:cubicBezTo>
                <a:cubicBezTo>
                  <a:pt x="2043" y="1387"/>
                  <a:pt x="2045" y="1405"/>
                  <a:pt x="2052" y="1421"/>
                </a:cubicBezTo>
                <a:cubicBezTo>
                  <a:pt x="2060" y="1441"/>
                  <a:pt x="2076" y="1457"/>
                  <a:pt x="2096" y="1465"/>
                </a:cubicBezTo>
                <a:cubicBezTo>
                  <a:pt x="2117" y="1473"/>
                  <a:pt x="2139" y="1472"/>
                  <a:pt x="2158" y="1464"/>
                </a:cubicBezTo>
                <a:cubicBezTo>
                  <a:pt x="2165" y="1460"/>
                  <a:pt x="2172" y="1456"/>
                  <a:pt x="2178" y="1452"/>
                </a:cubicBezTo>
                <a:cubicBezTo>
                  <a:pt x="2309" y="1583"/>
                  <a:pt x="2539" y="1801"/>
                  <a:pt x="2636" y="1892"/>
                </a:cubicBezTo>
                <a:cubicBezTo>
                  <a:pt x="2622" y="1910"/>
                  <a:pt x="2618" y="1935"/>
                  <a:pt x="2630" y="1957"/>
                </a:cubicBezTo>
                <a:cubicBezTo>
                  <a:pt x="2645" y="1987"/>
                  <a:pt x="2681" y="1998"/>
                  <a:pt x="2711" y="1983"/>
                </a:cubicBezTo>
                <a:cubicBezTo>
                  <a:pt x="2741" y="1967"/>
                  <a:pt x="2752" y="1931"/>
                  <a:pt x="2737" y="1901"/>
                </a:cubicBezTo>
                <a:cubicBezTo>
                  <a:pt x="2721" y="1872"/>
                  <a:pt x="2685" y="1860"/>
                  <a:pt x="2655" y="1876"/>
                </a:cubicBezTo>
                <a:cubicBezTo>
                  <a:pt x="2652" y="1877"/>
                  <a:pt x="2649" y="1880"/>
                  <a:pt x="2646" y="1882"/>
                </a:cubicBezTo>
                <a:cubicBezTo>
                  <a:pt x="2549" y="1791"/>
                  <a:pt x="2319" y="1573"/>
                  <a:pt x="2188" y="1442"/>
                </a:cubicBezTo>
                <a:cubicBezTo>
                  <a:pt x="2191" y="1439"/>
                  <a:pt x="2193" y="1435"/>
                  <a:pt x="2195" y="1432"/>
                </a:cubicBezTo>
                <a:cubicBezTo>
                  <a:pt x="2207" y="1413"/>
                  <a:pt x="2210" y="1390"/>
                  <a:pt x="2205" y="1369"/>
                </a:cubicBezTo>
                <a:lnTo>
                  <a:pt x="2525" y="1232"/>
                </a:lnTo>
                <a:cubicBezTo>
                  <a:pt x="2536" y="1250"/>
                  <a:pt x="2555" y="1263"/>
                  <a:pt x="2578" y="1262"/>
                </a:cubicBezTo>
                <a:cubicBezTo>
                  <a:pt x="2611" y="1262"/>
                  <a:pt x="2638" y="1235"/>
                  <a:pt x="2637" y="1202"/>
                </a:cubicBezTo>
                <a:cubicBezTo>
                  <a:pt x="2637" y="1168"/>
                  <a:pt x="2610" y="1142"/>
                  <a:pt x="2577" y="1142"/>
                </a:cubicBezTo>
                <a:moveTo>
                  <a:pt x="243" y="507"/>
                </a:moveTo>
                <a:cubicBezTo>
                  <a:pt x="225" y="507"/>
                  <a:pt x="208" y="501"/>
                  <a:pt x="195" y="489"/>
                </a:cubicBezTo>
                <a:cubicBezTo>
                  <a:pt x="183" y="476"/>
                  <a:pt x="175" y="460"/>
                  <a:pt x="175" y="442"/>
                </a:cubicBezTo>
                <a:cubicBezTo>
                  <a:pt x="174" y="429"/>
                  <a:pt x="178" y="416"/>
                  <a:pt x="185" y="405"/>
                </a:cubicBezTo>
                <a:cubicBezTo>
                  <a:pt x="197" y="386"/>
                  <a:pt x="217" y="374"/>
                  <a:pt x="240" y="374"/>
                </a:cubicBezTo>
                <a:cubicBezTo>
                  <a:pt x="277" y="373"/>
                  <a:pt x="307" y="402"/>
                  <a:pt x="308" y="439"/>
                </a:cubicBezTo>
                <a:cubicBezTo>
                  <a:pt x="308" y="452"/>
                  <a:pt x="305" y="464"/>
                  <a:pt x="298" y="475"/>
                </a:cubicBezTo>
                <a:cubicBezTo>
                  <a:pt x="286" y="495"/>
                  <a:pt x="266" y="506"/>
                  <a:pt x="243" y="507"/>
                </a:cubicBezTo>
                <a:moveTo>
                  <a:pt x="850" y="1654"/>
                </a:moveTo>
                <a:cubicBezTo>
                  <a:pt x="861" y="1691"/>
                  <a:pt x="856" y="1731"/>
                  <a:pt x="836" y="1764"/>
                </a:cubicBezTo>
                <a:cubicBezTo>
                  <a:pt x="819" y="1791"/>
                  <a:pt x="792" y="1812"/>
                  <a:pt x="761" y="1821"/>
                </a:cubicBezTo>
                <a:cubicBezTo>
                  <a:pt x="691" y="1843"/>
                  <a:pt x="615" y="1803"/>
                  <a:pt x="594" y="1733"/>
                </a:cubicBezTo>
                <a:cubicBezTo>
                  <a:pt x="585" y="1705"/>
                  <a:pt x="586" y="1676"/>
                  <a:pt x="595" y="1649"/>
                </a:cubicBezTo>
                <a:lnTo>
                  <a:pt x="596" y="1648"/>
                </a:lnTo>
                <a:cubicBezTo>
                  <a:pt x="599" y="1639"/>
                  <a:pt x="603" y="1631"/>
                  <a:pt x="608" y="1623"/>
                </a:cubicBezTo>
                <a:cubicBezTo>
                  <a:pt x="625" y="1595"/>
                  <a:pt x="651" y="1575"/>
                  <a:pt x="682" y="1565"/>
                </a:cubicBezTo>
                <a:cubicBezTo>
                  <a:pt x="753" y="1543"/>
                  <a:pt x="828" y="1583"/>
                  <a:pt x="850" y="1654"/>
                </a:cubicBezTo>
                <a:close/>
                <a:moveTo>
                  <a:pt x="2183" y="1424"/>
                </a:moveTo>
                <a:cubicBezTo>
                  <a:pt x="2176" y="1436"/>
                  <a:pt x="2165" y="1445"/>
                  <a:pt x="2153" y="1450"/>
                </a:cubicBezTo>
                <a:cubicBezTo>
                  <a:pt x="2136" y="1457"/>
                  <a:pt x="2118" y="1458"/>
                  <a:pt x="2102" y="1451"/>
                </a:cubicBezTo>
                <a:cubicBezTo>
                  <a:pt x="2085" y="1445"/>
                  <a:pt x="2072" y="1432"/>
                  <a:pt x="2065" y="1416"/>
                </a:cubicBezTo>
                <a:cubicBezTo>
                  <a:pt x="2056" y="1396"/>
                  <a:pt x="2058" y="1373"/>
                  <a:pt x="2069" y="1354"/>
                </a:cubicBezTo>
                <a:cubicBezTo>
                  <a:pt x="2077" y="1342"/>
                  <a:pt x="2087" y="1333"/>
                  <a:pt x="2100" y="1328"/>
                </a:cubicBezTo>
                <a:cubicBezTo>
                  <a:pt x="2116" y="1321"/>
                  <a:pt x="2134" y="1321"/>
                  <a:pt x="2151" y="1327"/>
                </a:cubicBezTo>
                <a:cubicBezTo>
                  <a:pt x="2167" y="1334"/>
                  <a:pt x="2180" y="1346"/>
                  <a:pt x="2187" y="1363"/>
                </a:cubicBezTo>
                <a:cubicBezTo>
                  <a:pt x="2196" y="1383"/>
                  <a:pt x="2194" y="1406"/>
                  <a:pt x="2183" y="1424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" name="Google Shape;27;p42"/>
          <p:cNvSpPr/>
          <p:nvPr/>
        </p:nvSpPr>
        <p:spPr>
          <a:xfrm rot="2654194">
            <a:off x="3015230" y="2577859"/>
            <a:ext cx="963800" cy="1159461"/>
          </a:xfrm>
          <a:custGeom>
            <a:avLst/>
            <a:gdLst/>
            <a:ahLst/>
            <a:cxnLst/>
            <a:rect l="l" t="t" r="r" b="b"/>
            <a:pathLst>
              <a:path w="1808" h="2175" extrusionOk="0">
                <a:moveTo>
                  <a:pt x="1736" y="5"/>
                </a:moveTo>
                <a:cubicBezTo>
                  <a:pt x="1703" y="9"/>
                  <a:pt x="1680" y="40"/>
                  <a:pt x="1684" y="73"/>
                </a:cubicBezTo>
                <a:cubicBezTo>
                  <a:pt x="1686" y="85"/>
                  <a:pt x="1692" y="96"/>
                  <a:pt x="1700" y="105"/>
                </a:cubicBezTo>
                <a:lnTo>
                  <a:pt x="1565" y="263"/>
                </a:lnTo>
                <a:cubicBezTo>
                  <a:pt x="1551" y="254"/>
                  <a:pt x="1535" y="248"/>
                  <a:pt x="1517" y="249"/>
                </a:cubicBezTo>
                <a:cubicBezTo>
                  <a:pt x="1488" y="251"/>
                  <a:pt x="1464" y="270"/>
                  <a:pt x="1454" y="296"/>
                </a:cubicBezTo>
                <a:lnTo>
                  <a:pt x="980" y="225"/>
                </a:lnTo>
                <a:cubicBezTo>
                  <a:pt x="983" y="204"/>
                  <a:pt x="982" y="182"/>
                  <a:pt x="975" y="160"/>
                </a:cubicBezTo>
                <a:cubicBezTo>
                  <a:pt x="964" y="123"/>
                  <a:pt x="938" y="92"/>
                  <a:pt x="903" y="73"/>
                </a:cubicBezTo>
                <a:cubicBezTo>
                  <a:pt x="868" y="54"/>
                  <a:pt x="828" y="51"/>
                  <a:pt x="790" y="62"/>
                </a:cubicBezTo>
                <a:cubicBezTo>
                  <a:pt x="755" y="73"/>
                  <a:pt x="726" y="96"/>
                  <a:pt x="707" y="126"/>
                </a:cubicBezTo>
                <a:cubicBezTo>
                  <a:pt x="685" y="163"/>
                  <a:pt x="679" y="207"/>
                  <a:pt x="692" y="248"/>
                </a:cubicBezTo>
                <a:cubicBezTo>
                  <a:pt x="695" y="260"/>
                  <a:pt x="701" y="272"/>
                  <a:pt x="707" y="282"/>
                </a:cubicBezTo>
                <a:lnTo>
                  <a:pt x="456" y="460"/>
                </a:lnTo>
                <a:cubicBezTo>
                  <a:pt x="445" y="448"/>
                  <a:pt x="430" y="440"/>
                  <a:pt x="413" y="437"/>
                </a:cubicBezTo>
                <a:lnTo>
                  <a:pt x="418" y="231"/>
                </a:lnTo>
                <a:cubicBezTo>
                  <a:pt x="432" y="229"/>
                  <a:pt x="446" y="223"/>
                  <a:pt x="456" y="212"/>
                </a:cubicBezTo>
                <a:cubicBezTo>
                  <a:pt x="479" y="188"/>
                  <a:pt x="478" y="149"/>
                  <a:pt x="453" y="127"/>
                </a:cubicBezTo>
                <a:cubicBezTo>
                  <a:pt x="429" y="104"/>
                  <a:pt x="391" y="105"/>
                  <a:pt x="368" y="130"/>
                </a:cubicBezTo>
                <a:cubicBezTo>
                  <a:pt x="345" y="154"/>
                  <a:pt x="347" y="192"/>
                  <a:pt x="371" y="215"/>
                </a:cubicBezTo>
                <a:cubicBezTo>
                  <a:pt x="380" y="224"/>
                  <a:pt x="392" y="229"/>
                  <a:pt x="404" y="230"/>
                </a:cubicBezTo>
                <a:lnTo>
                  <a:pt x="399" y="436"/>
                </a:lnTo>
                <a:lnTo>
                  <a:pt x="396" y="436"/>
                </a:lnTo>
                <a:cubicBezTo>
                  <a:pt x="382" y="437"/>
                  <a:pt x="369" y="442"/>
                  <a:pt x="358" y="450"/>
                </a:cubicBezTo>
                <a:lnTo>
                  <a:pt x="106" y="120"/>
                </a:lnTo>
                <a:cubicBezTo>
                  <a:pt x="119" y="107"/>
                  <a:pt x="127" y="88"/>
                  <a:pt x="124" y="69"/>
                </a:cubicBezTo>
                <a:cubicBezTo>
                  <a:pt x="119" y="36"/>
                  <a:pt x="89" y="13"/>
                  <a:pt x="56" y="17"/>
                </a:cubicBezTo>
                <a:cubicBezTo>
                  <a:pt x="23" y="22"/>
                  <a:pt x="0" y="52"/>
                  <a:pt x="4" y="85"/>
                </a:cubicBezTo>
                <a:cubicBezTo>
                  <a:pt x="9" y="118"/>
                  <a:pt x="39" y="141"/>
                  <a:pt x="72" y="137"/>
                </a:cubicBezTo>
                <a:cubicBezTo>
                  <a:pt x="81" y="135"/>
                  <a:pt x="88" y="133"/>
                  <a:pt x="95" y="129"/>
                </a:cubicBezTo>
                <a:lnTo>
                  <a:pt x="347" y="459"/>
                </a:lnTo>
                <a:cubicBezTo>
                  <a:pt x="334" y="474"/>
                  <a:pt x="326" y="493"/>
                  <a:pt x="327" y="514"/>
                </a:cubicBezTo>
                <a:cubicBezTo>
                  <a:pt x="330" y="555"/>
                  <a:pt x="365" y="586"/>
                  <a:pt x="406" y="583"/>
                </a:cubicBezTo>
                <a:cubicBezTo>
                  <a:pt x="447" y="580"/>
                  <a:pt x="477" y="545"/>
                  <a:pt x="475" y="504"/>
                </a:cubicBezTo>
                <a:cubicBezTo>
                  <a:pt x="474" y="492"/>
                  <a:pt x="470" y="481"/>
                  <a:pt x="464" y="472"/>
                </a:cubicBezTo>
                <a:lnTo>
                  <a:pt x="715" y="294"/>
                </a:lnTo>
                <a:cubicBezTo>
                  <a:pt x="752" y="342"/>
                  <a:pt x="816" y="365"/>
                  <a:pt x="877" y="346"/>
                </a:cubicBezTo>
                <a:cubicBezTo>
                  <a:pt x="893" y="341"/>
                  <a:pt x="908" y="334"/>
                  <a:pt x="921" y="324"/>
                </a:cubicBezTo>
                <a:lnTo>
                  <a:pt x="1235" y="723"/>
                </a:lnTo>
                <a:cubicBezTo>
                  <a:pt x="1151" y="792"/>
                  <a:pt x="1113" y="907"/>
                  <a:pt x="1147" y="1017"/>
                </a:cubicBezTo>
                <a:cubicBezTo>
                  <a:pt x="1175" y="1108"/>
                  <a:pt x="1247" y="1174"/>
                  <a:pt x="1332" y="1199"/>
                </a:cubicBezTo>
                <a:lnTo>
                  <a:pt x="1111" y="2018"/>
                </a:lnTo>
                <a:cubicBezTo>
                  <a:pt x="1097" y="2016"/>
                  <a:pt x="1083" y="2017"/>
                  <a:pt x="1069" y="2022"/>
                </a:cubicBezTo>
                <a:cubicBezTo>
                  <a:pt x="1031" y="2038"/>
                  <a:pt x="1013" y="2081"/>
                  <a:pt x="1028" y="2119"/>
                </a:cubicBezTo>
                <a:cubicBezTo>
                  <a:pt x="1043" y="2157"/>
                  <a:pt x="1087" y="2175"/>
                  <a:pt x="1124" y="2159"/>
                </a:cubicBezTo>
                <a:cubicBezTo>
                  <a:pt x="1156" y="2146"/>
                  <a:pt x="1174" y="2113"/>
                  <a:pt x="1169" y="2081"/>
                </a:cubicBezTo>
                <a:lnTo>
                  <a:pt x="1567" y="1985"/>
                </a:lnTo>
                <a:cubicBezTo>
                  <a:pt x="1576" y="2008"/>
                  <a:pt x="1597" y="2024"/>
                  <a:pt x="1623" y="2025"/>
                </a:cubicBezTo>
                <a:cubicBezTo>
                  <a:pt x="1656" y="2025"/>
                  <a:pt x="1683" y="1998"/>
                  <a:pt x="1684" y="1965"/>
                </a:cubicBezTo>
                <a:cubicBezTo>
                  <a:pt x="1684" y="1932"/>
                  <a:pt x="1658" y="1905"/>
                  <a:pt x="1624" y="1904"/>
                </a:cubicBezTo>
                <a:cubicBezTo>
                  <a:pt x="1591" y="1904"/>
                  <a:pt x="1564" y="1930"/>
                  <a:pt x="1563" y="1964"/>
                </a:cubicBezTo>
                <a:cubicBezTo>
                  <a:pt x="1563" y="1966"/>
                  <a:pt x="1564" y="1969"/>
                  <a:pt x="1564" y="1971"/>
                </a:cubicBezTo>
                <a:lnTo>
                  <a:pt x="1166" y="2067"/>
                </a:lnTo>
                <a:lnTo>
                  <a:pt x="1165" y="2063"/>
                </a:lnTo>
                <a:cubicBezTo>
                  <a:pt x="1157" y="2044"/>
                  <a:pt x="1142" y="2030"/>
                  <a:pt x="1125" y="2023"/>
                </a:cubicBezTo>
                <a:lnTo>
                  <a:pt x="1346" y="1203"/>
                </a:lnTo>
                <a:cubicBezTo>
                  <a:pt x="1392" y="1214"/>
                  <a:pt x="1442" y="1214"/>
                  <a:pt x="1491" y="1198"/>
                </a:cubicBezTo>
                <a:cubicBezTo>
                  <a:pt x="1637" y="1154"/>
                  <a:pt x="1718" y="1000"/>
                  <a:pt x="1673" y="854"/>
                </a:cubicBezTo>
                <a:cubicBezTo>
                  <a:pt x="1629" y="709"/>
                  <a:pt x="1474" y="627"/>
                  <a:pt x="1329" y="672"/>
                </a:cubicBezTo>
                <a:cubicBezTo>
                  <a:pt x="1298" y="682"/>
                  <a:pt x="1271" y="696"/>
                  <a:pt x="1246" y="715"/>
                </a:cubicBezTo>
                <a:lnTo>
                  <a:pt x="932" y="315"/>
                </a:lnTo>
                <a:cubicBezTo>
                  <a:pt x="943" y="306"/>
                  <a:pt x="952" y="295"/>
                  <a:pt x="960" y="282"/>
                </a:cubicBezTo>
                <a:cubicBezTo>
                  <a:pt x="968" y="269"/>
                  <a:pt x="974" y="254"/>
                  <a:pt x="978" y="239"/>
                </a:cubicBezTo>
                <a:lnTo>
                  <a:pt x="1450" y="310"/>
                </a:lnTo>
                <a:cubicBezTo>
                  <a:pt x="1449" y="316"/>
                  <a:pt x="1448" y="322"/>
                  <a:pt x="1448" y="328"/>
                </a:cubicBezTo>
                <a:cubicBezTo>
                  <a:pt x="1451" y="369"/>
                  <a:pt x="1486" y="400"/>
                  <a:pt x="1527" y="397"/>
                </a:cubicBezTo>
                <a:cubicBezTo>
                  <a:pt x="1568" y="394"/>
                  <a:pt x="1599" y="359"/>
                  <a:pt x="1596" y="318"/>
                </a:cubicBezTo>
                <a:cubicBezTo>
                  <a:pt x="1595" y="300"/>
                  <a:pt x="1587" y="284"/>
                  <a:pt x="1575" y="272"/>
                </a:cubicBezTo>
                <a:lnTo>
                  <a:pt x="1711" y="114"/>
                </a:lnTo>
                <a:cubicBezTo>
                  <a:pt x="1722" y="122"/>
                  <a:pt x="1737" y="126"/>
                  <a:pt x="1752" y="124"/>
                </a:cubicBezTo>
                <a:cubicBezTo>
                  <a:pt x="1785" y="119"/>
                  <a:pt x="1808" y="89"/>
                  <a:pt x="1804" y="56"/>
                </a:cubicBezTo>
                <a:cubicBezTo>
                  <a:pt x="1799" y="23"/>
                  <a:pt x="1769" y="0"/>
                  <a:pt x="1736" y="5"/>
                </a:cubicBezTo>
                <a:moveTo>
                  <a:pt x="873" y="332"/>
                </a:moveTo>
                <a:cubicBezTo>
                  <a:pt x="802" y="354"/>
                  <a:pt x="727" y="314"/>
                  <a:pt x="705" y="244"/>
                </a:cubicBezTo>
                <a:cubicBezTo>
                  <a:pt x="694" y="207"/>
                  <a:pt x="699" y="167"/>
                  <a:pt x="719" y="134"/>
                </a:cubicBezTo>
                <a:cubicBezTo>
                  <a:pt x="736" y="106"/>
                  <a:pt x="763" y="86"/>
                  <a:pt x="794" y="76"/>
                </a:cubicBezTo>
                <a:cubicBezTo>
                  <a:pt x="828" y="66"/>
                  <a:pt x="864" y="69"/>
                  <a:pt x="896" y="86"/>
                </a:cubicBezTo>
                <a:cubicBezTo>
                  <a:pt x="928" y="102"/>
                  <a:pt x="951" y="130"/>
                  <a:pt x="961" y="165"/>
                </a:cubicBezTo>
                <a:cubicBezTo>
                  <a:pt x="973" y="202"/>
                  <a:pt x="968" y="242"/>
                  <a:pt x="947" y="275"/>
                </a:cubicBezTo>
                <a:cubicBezTo>
                  <a:pt x="930" y="302"/>
                  <a:pt x="904" y="323"/>
                  <a:pt x="873" y="33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8" name="Google Shape;28;p42"/>
          <p:cNvSpPr/>
          <p:nvPr/>
        </p:nvSpPr>
        <p:spPr>
          <a:xfrm rot="2654194">
            <a:off x="3661174" y="1663299"/>
            <a:ext cx="1821652" cy="1578517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9" name="Google Shape;29;p42"/>
          <p:cNvSpPr/>
          <p:nvPr/>
        </p:nvSpPr>
        <p:spPr>
          <a:xfrm rot="-8360991">
            <a:off x="6899821" y="2238847"/>
            <a:ext cx="1098873" cy="816415"/>
          </a:xfrm>
          <a:custGeom>
            <a:avLst/>
            <a:gdLst/>
            <a:ahLst/>
            <a:cxnLst/>
            <a:rect l="l" t="t" r="r" b="b"/>
            <a:pathLst>
              <a:path w="1875" h="1391" extrusionOk="0">
                <a:moveTo>
                  <a:pt x="1630" y="215"/>
                </a:moveTo>
                <a:cubicBezTo>
                  <a:pt x="1513" y="216"/>
                  <a:pt x="1415" y="300"/>
                  <a:pt x="1393" y="410"/>
                </a:cubicBezTo>
                <a:lnTo>
                  <a:pt x="898" y="314"/>
                </a:lnTo>
                <a:cubicBezTo>
                  <a:pt x="900" y="294"/>
                  <a:pt x="894" y="273"/>
                  <a:pt x="881" y="256"/>
                </a:cubicBezTo>
                <a:cubicBezTo>
                  <a:pt x="853" y="220"/>
                  <a:pt x="802" y="214"/>
                  <a:pt x="767" y="242"/>
                </a:cubicBezTo>
                <a:lnTo>
                  <a:pt x="766" y="243"/>
                </a:lnTo>
                <a:lnTo>
                  <a:pt x="655" y="110"/>
                </a:lnTo>
                <a:cubicBezTo>
                  <a:pt x="658" y="107"/>
                  <a:pt x="661" y="103"/>
                  <a:pt x="664" y="99"/>
                </a:cubicBezTo>
                <a:cubicBezTo>
                  <a:pt x="680" y="69"/>
                  <a:pt x="669" y="33"/>
                  <a:pt x="640" y="17"/>
                </a:cubicBezTo>
                <a:cubicBezTo>
                  <a:pt x="611" y="0"/>
                  <a:pt x="574" y="11"/>
                  <a:pt x="558" y="40"/>
                </a:cubicBezTo>
                <a:cubicBezTo>
                  <a:pt x="542" y="69"/>
                  <a:pt x="552" y="106"/>
                  <a:pt x="582" y="122"/>
                </a:cubicBezTo>
                <a:cubicBezTo>
                  <a:pt x="602" y="133"/>
                  <a:pt x="626" y="131"/>
                  <a:pt x="644" y="120"/>
                </a:cubicBezTo>
                <a:lnTo>
                  <a:pt x="756" y="253"/>
                </a:lnTo>
                <a:cubicBezTo>
                  <a:pt x="753" y="256"/>
                  <a:pt x="750" y="259"/>
                  <a:pt x="748" y="263"/>
                </a:cubicBezTo>
                <a:cubicBezTo>
                  <a:pt x="737" y="281"/>
                  <a:pt x="734" y="302"/>
                  <a:pt x="738" y="321"/>
                </a:cubicBezTo>
                <a:lnTo>
                  <a:pt x="124" y="491"/>
                </a:lnTo>
                <a:cubicBezTo>
                  <a:pt x="122" y="487"/>
                  <a:pt x="121" y="484"/>
                  <a:pt x="119" y="481"/>
                </a:cubicBezTo>
                <a:cubicBezTo>
                  <a:pt x="100" y="453"/>
                  <a:pt x="62" y="446"/>
                  <a:pt x="35" y="464"/>
                </a:cubicBezTo>
                <a:cubicBezTo>
                  <a:pt x="7" y="483"/>
                  <a:pt x="0" y="520"/>
                  <a:pt x="19" y="548"/>
                </a:cubicBezTo>
                <a:cubicBezTo>
                  <a:pt x="37" y="576"/>
                  <a:pt x="75" y="583"/>
                  <a:pt x="102" y="564"/>
                </a:cubicBezTo>
                <a:cubicBezTo>
                  <a:pt x="123" y="551"/>
                  <a:pt x="132" y="527"/>
                  <a:pt x="128" y="504"/>
                </a:cubicBezTo>
                <a:lnTo>
                  <a:pt x="742" y="335"/>
                </a:lnTo>
                <a:cubicBezTo>
                  <a:pt x="744" y="342"/>
                  <a:pt x="748" y="349"/>
                  <a:pt x="753" y="355"/>
                </a:cubicBezTo>
                <a:cubicBezTo>
                  <a:pt x="781" y="391"/>
                  <a:pt x="832" y="397"/>
                  <a:pt x="867" y="369"/>
                </a:cubicBezTo>
                <a:cubicBezTo>
                  <a:pt x="875" y="363"/>
                  <a:pt x="881" y="356"/>
                  <a:pt x="886" y="348"/>
                </a:cubicBezTo>
                <a:cubicBezTo>
                  <a:pt x="890" y="342"/>
                  <a:pt x="893" y="335"/>
                  <a:pt x="895" y="328"/>
                </a:cubicBezTo>
                <a:lnTo>
                  <a:pt x="1391" y="425"/>
                </a:lnTo>
                <a:cubicBezTo>
                  <a:pt x="1390" y="436"/>
                  <a:pt x="1389" y="447"/>
                  <a:pt x="1389" y="459"/>
                </a:cubicBezTo>
                <a:cubicBezTo>
                  <a:pt x="1389" y="533"/>
                  <a:pt x="1423" y="600"/>
                  <a:pt x="1476" y="644"/>
                </a:cubicBezTo>
                <a:lnTo>
                  <a:pt x="1121" y="1097"/>
                </a:lnTo>
                <a:cubicBezTo>
                  <a:pt x="1121" y="1097"/>
                  <a:pt x="1122" y="1097"/>
                  <a:pt x="1118" y="1095"/>
                </a:cubicBezTo>
                <a:cubicBezTo>
                  <a:pt x="1083" y="1077"/>
                  <a:pt x="1043" y="1073"/>
                  <a:pt x="1005" y="1084"/>
                </a:cubicBezTo>
                <a:cubicBezTo>
                  <a:pt x="970" y="1095"/>
                  <a:pt x="941" y="1118"/>
                  <a:pt x="922" y="1148"/>
                </a:cubicBezTo>
                <a:cubicBezTo>
                  <a:pt x="900" y="1185"/>
                  <a:pt x="894" y="1229"/>
                  <a:pt x="907" y="1270"/>
                </a:cubicBezTo>
                <a:cubicBezTo>
                  <a:pt x="918" y="1308"/>
                  <a:pt x="944" y="1339"/>
                  <a:pt x="979" y="1357"/>
                </a:cubicBezTo>
                <a:cubicBezTo>
                  <a:pt x="1014" y="1376"/>
                  <a:pt x="1054" y="1380"/>
                  <a:pt x="1092" y="1368"/>
                </a:cubicBezTo>
                <a:cubicBezTo>
                  <a:pt x="1126" y="1357"/>
                  <a:pt x="1156" y="1335"/>
                  <a:pt x="1175" y="1304"/>
                </a:cubicBezTo>
                <a:cubicBezTo>
                  <a:pt x="1182" y="1293"/>
                  <a:pt x="1187" y="1281"/>
                  <a:pt x="1191" y="1268"/>
                </a:cubicBezTo>
                <a:lnTo>
                  <a:pt x="1383" y="1315"/>
                </a:lnTo>
                <a:cubicBezTo>
                  <a:pt x="1382" y="1328"/>
                  <a:pt x="1384" y="1341"/>
                  <a:pt x="1391" y="1353"/>
                </a:cubicBezTo>
                <a:cubicBezTo>
                  <a:pt x="1409" y="1382"/>
                  <a:pt x="1446" y="1391"/>
                  <a:pt x="1474" y="1373"/>
                </a:cubicBezTo>
                <a:cubicBezTo>
                  <a:pt x="1503" y="1356"/>
                  <a:pt x="1512" y="1319"/>
                  <a:pt x="1494" y="1291"/>
                </a:cubicBezTo>
                <a:cubicBezTo>
                  <a:pt x="1477" y="1262"/>
                  <a:pt x="1440" y="1253"/>
                  <a:pt x="1412" y="1270"/>
                </a:cubicBezTo>
                <a:cubicBezTo>
                  <a:pt x="1400" y="1278"/>
                  <a:pt x="1391" y="1289"/>
                  <a:pt x="1387" y="1301"/>
                </a:cubicBezTo>
                <a:lnTo>
                  <a:pt x="1194" y="1254"/>
                </a:lnTo>
                <a:cubicBezTo>
                  <a:pt x="1198" y="1231"/>
                  <a:pt x="1197" y="1206"/>
                  <a:pt x="1190" y="1182"/>
                </a:cubicBezTo>
                <a:cubicBezTo>
                  <a:pt x="1180" y="1150"/>
                  <a:pt x="1160" y="1123"/>
                  <a:pt x="1133" y="1104"/>
                </a:cubicBezTo>
                <a:lnTo>
                  <a:pt x="1487" y="653"/>
                </a:lnTo>
                <a:cubicBezTo>
                  <a:pt x="1528" y="683"/>
                  <a:pt x="1578" y="701"/>
                  <a:pt x="1633" y="701"/>
                </a:cubicBezTo>
                <a:cubicBezTo>
                  <a:pt x="1767" y="700"/>
                  <a:pt x="1875" y="591"/>
                  <a:pt x="1874" y="457"/>
                </a:cubicBezTo>
                <a:cubicBezTo>
                  <a:pt x="1874" y="323"/>
                  <a:pt x="1764" y="214"/>
                  <a:pt x="1630" y="215"/>
                </a:cubicBezTo>
                <a:moveTo>
                  <a:pt x="858" y="358"/>
                </a:moveTo>
                <a:cubicBezTo>
                  <a:pt x="829" y="381"/>
                  <a:pt x="787" y="376"/>
                  <a:pt x="764" y="347"/>
                </a:cubicBezTo>
                <a:cubicBezTo>
                  <a:pt x="747" y="325"/>
                  <a:pt x="746" y="294"/>
                  <a:pt x="760" y="270"/>
                </a:cubicBezTo>
                <a:cubicBezTo>
                  <a:pt x="764" y="264"/>
                  <a:pt x="770" y="258"/>
                  <a:pt x="776" y="253"/>
                </a:cubicBezTo>
                <a:cubicBezTo>
                  <a:pt x="805" y="230"/>
                  <a:pt x="847" y="235"/>
                  <a:pt x="870" y="264"/>
                </a:cubicBezTo>
                <a:cubicBezTo>
                  <a:pt x="887" y="286"/>
                  <a:pt x="888" y="317"/>
                  <a:pt x="874" y="341"/>
                </a:cubicBezTo>
                <a:cubicBezTo>
                  <a:pt x="870" y="347"/>
                  <a:pt x="864" y="353"/>
                  <a:pt x="858" y="358"/>
                </a:cubicBezTo>
                <a:moveTo>
                  <a:pt x="1176" y="1187"/>
                </a:moveTo>
                <a:cubicBezTo>
                  <a:pt x="1188" y="1224"/>
                  <a:pt x="1183" y="1264"/>
                  <a:pt x="1162" y="1297"/>
                </a:cubicBezTo>
                <a:cubicBezTo>
                  <a:pt x="1145" y="1324"/>
                  <a:pt x="1119" y="1345"/>
                  <a:pt x="1088" y="1354"/>
                </a:cubicBezTo>
                <a:cubicBezTo>
                  <a:pt x="1054" y="1365"/>
                  <a:pt x="1017" y="1361"/>
                  <a:pt x="986" y="1345"/>
                </a:cubicBezTo>
                <a:cubicBezTo>
                  <a:pt x="954" y="1328"/>
                  <a:pt x="931" y="1300"/>
                  <a:pt x="920" y="1266"/>
                </a:cubicBezTo>
                <a:cubicBezTo>
                  <a:pt x="909" y="1229"/>
                  <a:pt x="914" y="1189"/>
                  <a:pt x="935" y="1156"/>
                </a:cubicBezTo>
                <a:cubicBezTo>
                  <a:pt x="952" y="1128"/>
                  <a:pt x="978" y="1108"/>
                  <a:pt x="1009" y="1098"/>
                </a:cubicBezTo>
                <a:cubicBezTo>
                  <a:pt x="1043" y="1088"/>
                  <a:pt x="1079" y="1091"/>
                  <a:pt x="1111" y="1108"/>
                </a:cubicBezTo>
                <a:cubicBezTo>
                  <a:pt x="1143" y="1124"/>
                  <a:pt x="1166" y="1152"/>
                  <a:pt x="1176" y="1187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" name="Google Shape;30;p42"/>
          <p:cNvSpPr/>
          <p:nvPr/>
        </p:nvSpPr>
        <p:spPr>
          <a:xfrm rot="2654194">
            <a:off x="1796542" y="2757811"/>
            <a:ext cx="1411316" cy="1197055"/>
          </a:xfrm>
          <a:custGeom>
            <a:avLst/>
            <a:gdLst/>
            <a:ahLst/>
            <a:cxnLst/>
            <a:rect l="l" t="t" r="r" b="b"/>
            <a:pathLst>
              <a:path w="2407" h="2041" extrusionOk="0">
                <a:moveTo>
                  <a:pt x="1839" y="703"/>
                </a:moveTo>
                <a:cubicBezTo>
                  <a:pt x="1810" y="720"/>
                  <a:pt x="1801" y="757"/>
                  <a:pt x="1819" y="786"/>
                </a:cubicBezTo>
                <a:cubicBezTo>
                  <a:pt x="1835" y="812"/>
                  <a:pt x="1867" y="822"/>
                  <a:pt x="1895" y="809"/>
                </a:cubicBezTo>
                <a:lnTo>
                  <a:pt x="2166" y="1222"/>
                </a:lnTo>
                <a:cubicBezTo>
                  <a:pt x="2128" y="1250"/>
                  <a:pt x="2106" y="1296"/>
                  <a:pt x="2109" y="1343"/>
                </a:cubicBezTo>
                <a:lnTo>
                  <a:pt x="1042" y="1460"/>
                </a:lnTo>
                <a:cubicBezTo>
                  <a:pt x="1040" y="1445"/>
                  <a:pt x="1037" y="1429"/>
                  <a:pt x="1032" y="1414"/>
                </a:cubicBezTo>
                <a:cubicBezTo>
                  <a:pt x="993" y="1286"/>
                  <a:pt x="857" y="1214"/>
                  <a:pt x="729" y="1254"/>
                </a:cubicBezTo>
                <a:cubicBezTo>
                  <a:pt x="725" y="1255"/>
                  <a:pt x="721" y="1257"/>
                  <a:pt x="717" y="1258"/>
                </a:cubicBezTo>
                <a:lnTo>
                  <a:pt x="619" y="1015"/>
                </a:lnTo>
                <a:cubicBezTo>
                  <a:pt x="681" y="984"/>
                  <a:pt x="713" y="914"/>
                  <a:pt x="692" y="846"/>
                </a:cubicBezTo>
                <a:cubicBezTo>
                  <a:pt x="678" y="800"/>
                  <a:pt x="641" y="766"/>
                  <a:pt x="598" y="753"/>
                </a:cubicBezTo>
                <a:cubicBezTo>
                  <a:pt x="645" y="545"/>
                  <a:pt x="708" y="252"/>
                  <a:pt x="734" y="128"/>
                </a:cubicBezTo>
                <a:cubicBezTo>
                  <a:pt x="757" y="130"/>
                  <a:pt x="779" y="120"/>
                  <a:pt x="791" y="99"/>
                </a:cubicBezTo>
                <a:cubicBezTo>
                  <a:pt x="808" y="71"/>
                  <a:pt x="799" y="34"/>
                  <a:pt x="770" y="17"/>
                </a:cubicBezTo>
                <a:cubicBezTo>
                  <a:pt x="742" y="0"/>
                  <a:pt x="705" y="9"/>
                  <a:pt x="688" y="38"/>
                </a:cubicBezTo>
                <a:cubicBezTo>
                  <a:pt x="671" y="66"/>
                  <a:pt x="680" y="103"/>
                  <a:pt x="709" y="120"/>
                </a:cubicBezTo>
                <a:cubicBezTo>
                  <a:pt x="712" y="123"/>
                  <a:pt x="716" y="124"/>
                  <a:pt x="720" y="126"/>
                </a:cubicBezTo>
                <a:cubicBezTo>
                  <a:pt x="694" y="249"/>
                  <a:pt x="631" y="542"/>
                  <a:pt x="584" y="749"/>
                </a:cubicBezTo>
                <a:cubicBezTo>
                  <a:pt x="562" y="745"/>
                  <a:pt x="538" y="746"/>
                  <a:pt x="515" y="753"/>
                </a:cubicBezTo>
                <a:cubicBezTo>
                  <a:pt x="505" y="756"/>
                  <a:pt x="496" y="760"/>
                  <a:pt x="487" y="765"/>
                </a:cubicBezTo>
                <a:lnTo>
                  <a:pt x="421" y="657"/>
                </a:lnTo>
                <a:cubicBezTo>
                  <a:pt x="429" y="652"/>
                  <a:pt x="436" y="646"/>
                  <a:pt x="441" y="638"/>
                </a:cubicBezTo>
                <a:lnTo>
                  <a:pt x="443" y="634"/>
                </a:lnTo>
                <a:cubicBezTo>
                  <a:pt x="466" y="597"/>
                  <a:pt x="456" y="549"/>
                  <a:pt x="421" y="525"/>
                </a:cubicBezTo>
                <a:cubicBezTo>
                  <a:pt x="403" y="512"/>
                  <a:pt x="381" y="508"/>
                  <a:pt x="360" y="512"/>
                </a:cubicBezTo>
                <a:cubicBezTo>
                  <a:pt x="341" y="515"/>
                  <a:pt x="325" y="525"/>
                  <a:pt x="313" y="539"/>
                </a:cubicBezTo>
                <a:cubicBezTo>
                  <a:pt x="251" y="493"/>
                  <a:pt x="171" y="433"/>
                  <a:pt x="121" y="394"/>
                </a:cubicBezTo>
                <a:cubicBezTo>
                  <a:pt x="132" y="376"/>
                  <a:pt x="132" y="352"/>
                  <a:pt x="120" y="332"/>
                </a:cubicBezTo>
                <a:cubicBezTo>
                  <a:pt x="102" y="304"/>
                  <a:pt x="65" y="296"/>
                  <a:pt x="37" y="313"/>
                </a:cubicBezTo>
                <a:cubicBezTo>
                  <a:pt x="8" y="331"/>
                  <a:pt x="0" y="368"/>
                  <a:pt x="18" y="397"/>
                </a:cubicBezTo>
                <a:cubicBezTo>
                  <a:pt x="36" y="425"/>
                  <a:pt x="73" y="433"/>
                  <a:pt x="101" y="415"/>
                </a:cubicBezTo>
                <a:cubicBezTo>
                  <a:pt x="105" y="413"/>
                  <a:pt x="109" y="410"/>
                  <a:pt x="112" y="406"/>
                </a:cubicBezTo>
                <a:cubicBezTo>
                  <a:pt x="147" y="433"/>
                  <a:pt x="206" y="477"/>
                  <a:pt x="304" y="551"/>
                </a:cubicBezTo>
                <a:cubicBezTo>
                  <a:pt x="284" y="587"/>
                  <a:pt x="294" y="634"/>
                  <a:pt x="328" y="658"/>
                </a:cubicBezTo>
                <a:cubicBezTo>
                  <a:pt x="346" y="670"/>
                  <a:pt x="368" y="675"/>
                  <a:pt x="389" y="671"/>
                </a:cubicBezTo>
                <a:cubicBezTo>
                  <a:pt x="396" y="670"/>
                  <a:pt x="402" y="667"/>
                  <a:pt x="409" y="665"/>
                </a:cubicBezTo>
                <a:lnTo>
                  <a:pt x="475" y="773"/>
                </a:lnTo>
                <a:cubicBezTo>
                  <a:pt x="427" y="808"/>
                  <a:pt x="404" y="870"/>
                  <a:pt x="422" y="930"/>
                </a:cubicBezTo>
                <a:cubicBezTo>
                  <a:pt x="445" y="1004"/>
                  <a:pt x="524" y="1046"/>
                  <a:pt x="599" y="1023"/>
                </a:cubicBezTo>
                <a:cubicBezTo>
                  <a:pt x="601" y="1022"/>
                  <a:pt x="604" y="1021"/>
                  <a:pt x="606" y="1020"/>
                </a:cubicBezTo>
                <a:lnTo>
                  <a:pt x="703" y="1263"/>
                </a:lnTo>
                <a:cubicBezTo>
                  <a:pt x="591" y="1312"/>
                  <a:pt x="531" y="1438"/>
                  <a:pt x="568" y="1557"/>
                </a:cubicBezTo>
                <a:cubicBezTo>
                  <a:pt x="608" y="1685"/>
                  <a:pt x="744" y="1757"/>
                  <a:pt x="872" y="1718"/>
                </a:cubicBezTo>
                <a:cubicBezTo>
                  <a:pt x="980" y="1684"/>
                  <a:pt x="1047" y="1582"/>
                  <a:pt x="1042" y="1475"/>
                </a:cubicBezTo>
                <a:lnTo>
                  <a:pt x="2110" y="1358"/>
                </a:lnTo>
                <a:cubicBezTo>
                  <a:pt x="2111" y="1364"/>
                  <a:pt x="2113" y="1371"/>
                  <a:pt x="2115" y="1377"/>
                </a:cubicBezTo>
                <a:cubicBezTo>
                  <a:pt x="2126" y="1413"/>
                  <a:pt x="2150" y="1441"/>
                  <a:pt x="2180" y="1458"/>
                </a:cubicBezTo>
                <a:lnTo>
                  <a:pt x="1935" y="1916"/>
                </a:lnTo>
                <a:cubicBezTo>
                  <a:pt x="1920" y="1910"/>
                  <a:pt x="1902" y="1910"/>
                  <a:pt x="1886" y="1918"/>
                </a:cubicBezTo>
                <a:cubicBezTo>
                  <a:pt x="1856" y="1933"/>
                  <a:pt x="1844" y="1969"/>
                  <a:pt x="1859" y="1999"/>
                </a:cubicBezTo>
                <a:cubicBezTo>
                  <a:pt x="1873" y="2029"/>
                  <a:pt x="1910" y="2041"/>
                  <a:pt x="1939" y="2026"/>
                </a:cubicBezTo>
                <a:cubicBezTo>
                  <a:pt x="1969" y="2011"/>
                  <a:pt x="1982" y="1975"/>
                  <a:pt x="1967" y="1945"/>
                </a:cubicBezTo>
                <a:cubicBezTo>
                  <a:pt x="1962" y="1936"/>
                  <a:pt x="1955" y="1929"/>
                  <a:pt x="1948" y="1923"/>
                </a:cubicBezTo>
                <a:lnTo>
                  <a:pt x="2193" y="1465"/>
                </a:lnTo>
                <a:cubicBezTo>
                  <a:pt x="2223" y="1478"/>
                  <a:pt x="2258" y="1481"/>
                  <a:pt x="2291" y="1470"/>
                </a:cubicBezTo>
                <a:cubicBezTo>
                  <a:pt x="2366" y="1447"/>
                  <a:pt x="2407" y="1368"/>
                  <a:pt x="2384" y="1294"/>
                </a:cubicBezTo>
                <a:cubicBezTo>
                  <a:pt x="2361" y="1219"/>
                  <a:pt x="2282" y="1177"/>
                  <a:pt x="2208" y="1200"/>
                </a:cubicBezTo>
                <a:cubicBezTo>
                  <a:pt x="2197" y="1204"/>
                  <a:pt x="2187" y="1208"/>
                  <a:pt x="2178" y="1214"/>
                </a:cubicBezTo>
                <a:lnTo>
                  <a:pt x="1907" y="802"/>
                </a:lnTo>
                <a:cubicBezTo>
                  <a:pt x="1931" y="783"/>
                  <a:pt x="1938" y="750"/>
                  <a:pt x="1922" y="723"/>
                </a:cubicBezTo>
                <a:cubicBezTo>
                  <a:pt x="1904" y="695"/>
                  <a:pt x="1867" y="686"/>
                  <a:pt x="1839" y="703"/>
                </a:cubicBezTo>
                <a:close/>
                <a:moveTo>
                  <a:pt x="336" y="646"/>
                </a:moveTo>
                <a:cubicBezTo>
                  <a:pt x="307" y="626"/>
                  <a:pt x="299" y="586"/>
                  <a:pt x="318" y="556"/>
                </a:cubicBezTo>
                <a:lnTo>
                  <a:pt x="320" y="553"/>
                </a:lnTo>
                <a:cubicBezTo>
                  <a:pt x="330" y="539"/>
                  <a:pt x="345" y="529"/>
                  <a:pt x="363" y="526"/>
                </a:cubicBezTo>
                <a:cubicBezTo>
                  <a:pt x="380" y="522"/>
                  <a:pt x="398" y="526"/>
                  <a:pt x="413" y="537"/>
                </a:cubicBezTo>
                <a:cubicBezTo>
                  <a:pt x="443" y="557"/>
                  <a:pt x="451" y="599"/>
                  <a:pt x="429" y="629"/>
                </a:cubicBezTo>
                <a:cubicBezTo>
                  <a:pt x="425" y="636"/>
                  <a:pt x="419" y="642"/>
                  <a:pt x="412" y="646"/>
                </a:cubicBezTo>
                <a:lnTo>
                  <a:pt x="407" y="649"/>
                </a:lnTo>
                <a:cubicBezTo>
                  <a:pt x="401" y="653"/>
                  <a:pt x="394" y="656"/>
                  <a:pt x="386" y="657"/>
                </a:cubicBezTo>
                <a:cubicBezTo>
                  <a:pt x="369" y="660"/>
                  <a:pt x="351" y="656"/>
                  <a:pt x="336" y="646"/>
                </a:cubicBezTo>
                <a:close/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" name="Google Shape;31;p42"/>
          <p:cNvSpPr/>
          <p:nvPr/>
        </p:nvSpPr>
        <p:spPr>
          <a:xfrm rot="2654194">
            <a:off x="4906581" y="2127987"/>
            <a:ext cx="1435015" cy="2054098"/>
          </a:xfrm>
          <a:custGeom>
            <a:avLst/>
            <a:gdLst/>
            <a:ahLst/>
            <a:cxnLst/>
            <a:rect l="l" t="t" r="r" b="b"/>
            <a:pathLst>
              <a:path w="2448" h="3502" extrusionOk="0">
                <a:moveTo>
                  <a:pt x="2133" y="345"/>
                </a:moveTo>
                <a:cubicBezTo>
                  <a:pt x="2099" y="356"/>
                  <a:pt x="2069" y="379"/>
                  <a:pt x="2050" y="409"/>
                </a:cubicBezTo>
                <a:cubicBezTo>
                  <a:pt x="2042" y="423"/>
                  <a:pt x="2036" y="438"/>
                  <a:pt x="2032" y="453"/>
                </a:cubicBezTo>
                <a:lnTo>
                  <a:pt x="1671" y="398"/>
                </a:lnTo>
                <a:cubicBezTo>
                  <a:pt x="1673" y="363"/>
                  <a:pt x="1651" y="331"/>
                  <a:pt x="1616" y="322"/>
                </a:cubicBezTo>
                <a:cubicBezTo>
                  <a:pt x="1610" y="320"/>
                  <a:pt x="1604" y="319"/>
                  <a:pt x="1598" y="319"/>
                </a:cubicBezTo>
                <a:lnTo>
                  <a:pt x="1569" y="127"/>
                </a:lnTo>
                <a:cubicBezTo>
                  <a:pt x="1574" y="126"/>
                  <a:pt x="1578" y="124"/>
                  <a:pt x="1582" y="122"/>
                </a:cubicBezTo>
                <a:cubicBezTo>
                  <a:pt x="1611" y="106"/>
                  <a:pt x="1622" y="69"/>
                  <a:pt x="1606" y="40"/>
                </a:cubicBezTo>
                <a:cubicBezTo>
                  <a:pt x="1590" y="11"/>
                  <a:pt x="1554" y="0"/>
                  <a:pt x="1524" y="16"/>
                </a:cubicBezTo>
                <a:cubicBezTo>
                  <a:pt x="1495" y="32"/>
                  <a:pt x="1484" y="69"/>
                  <a:pt x="1500" y="98"/>
                </a:cubicBezTo>
                <a:cubicBezTo>
                  <a:pt x="1512" y="119"/>
                  <a:pt x="1533" y="130"/>
                  <a:pt x="1555" y="129"/>
                </a:cubicBezTo>
                <a:lnTo>
                  <a:pt x="1583" y="321"/>
                </a:lnTo>
                <a:cubicBezTo>
                  <a:pt x="1556" y="326"/>
                  <a:pt x="1533" y="346"/>
                  <a:pt x="1526" y="374"/>
                </a:cubicBezTo>
                <a:cubicBezTo>
                  <a:pt x="1515" y="413"/>
                  <a:pt x="1539" y="454"/>
                  <a:pt x="1578" y="464"/>
                </a:cubicBezTo>
                <a:cubicBezTo>
                  <a:pt x="1618" y="475"/>
                  <a:pt x="1658" y="452"/>
                  <a:pt x="1669" y="412"/>
                </a:cubicBezTo>
                <a:lnTo>
                  <a:pt x="1669" y="412"/>
                </a:lnTo>
                <a:lnTo>
                  <a:pt x="2030" y="467"/>
                </a:lnTo>
                <a:cubicBezTo>
                  <a:pt x="2027" y="488"/>
                  <a:pt x="2028" y="510"/>
                  <a:pt x="2035" y="531"/>
                </a:cubicBezTo>
                <a:cubicBezTo>
                  <a:pt x="2047" y="569"/>
                  <a:pt x="2072" y="600"/>
                  <a:pt x="2107" y="618"/>
                </a:cubicBezTo>
                <a:lnTo>
                  <a:pt x="2107" y="618"/>
                </a:lnTo>
                <a:lnTo>
                  <a:pt x="1654" y="1450"/>
                </a:lnTo>
                <a:cubicBezTo>
                  <a:pt x="1592" y="1418"/>
                  <a:pt x="1518" y="1410"/>
                  <a:pt x="1447" y="1432"/>
                </a:cubicBezTo>
                <a:cubicBezTo>
                  <a:pt x="1302" y="1477"/>
                  <a:pt x="1220" y="1631"/>
                  <a:pt x="1265" y="1776"/>
                </a:cubicBezTo>
                <a:cubicBezTo>
                  <a:pt x="1272" y="1798"/>
                  <a:pt x="1281" y="1818"/>
                  <a:pt x="1293" y="1837"/>
                </a:cubicBezTo>
                <a:lnTo>
                  <a:pt x="786" y="2159"/>
                </a:lnTo>
                <a:cubicBezTo>
                  <a:pt x="760" y="2122"/>
                  <a:pt x="719" y="2099"/>
                  <a:pt x="675" y="2096"/>
                </a:cubicBezTo>
                <a:lnTo>
                  <a:pt x="721" y="1724"/>
                </a:lnTo>
                <a:cubicBezTo>
                  <a:pt x="756" y="1725"/>
                  <a:pt x="787" y="1702"/>
                  <a:pt x="796" y="1667"/>
                </a:cubicBezTo>
                <a:cubicBezTo>
                  <a:pt x="802" y="1641"/>
                  <a:pt x="793" y="1614"/>
                  <a:pt x="775" y="1597"/>
                </a:cubicBezTo>
                <a:lnTo>
                  <a:pt x="1158" y="1105"/>
                </a:lnTo>
                <a:cubicBezTo>
                  <a:pt x="1165" y="1109"/>
                  <a:pt x="1172" y="1112"/>
                  <a:pt x="1180" y="1113"/>
                </a:cubicBezTo>
                <a:cubicBezTo>
                  <a:pt x="1213" y="1119"/>
                  <a:pt x="1244" y="1096"/>
                  <a:pt x="1249" y="1063"/>
                </a:cubicBezTo>
                <a:cubicBezTo>
                  <a:pt x="1254" y="1031"/>
                  <a:pt x="1232" y="999"/>
                  <a:pt x="1199" y="994"/>
                </a:cubicBezTo>
                <a:cubicBezTo>
                  <a:pt x="1167" y="989"/>
                  <a:pt x="1135" y="1011"/>
                  <a:pt x="1130" y="1044"/>
                </a:cubicBezTo>
                <a:cubicBezTo>
                  <a:pt x="1127" y="1064"/>
                  <a:pt x="1134" y="1083"/>
                  <a:pt x="1147" y="1096"/>
                </a:cubicBezTo>
                <a:lnTo>
                  <a:pt x="763" y="1588"/>
                </a:lnTo>
                <a:cubicBezTo>
                  <a:pt x="756" y="1584"/>
                  <a:pt x="749" y="1580"/>
                  <a:pt x="741" y="1578"/>
                </a:cubicBezTo>
                <a:cubicBezTo>
                  <a:pt x="711" y="1571"/>
                  <a:pt x="680" y="1583"/>
                  <a:pt x="663" y="1607"/>
                </a:cubicBezTo>
                <a:lnTo>
                  <a:pt x="482" y="1505"/>
                </a:lnTo>
                <a:cubicBezTo>
                  <a:pt x="484" y="1500"/>
                  <a:pt x="486" y="1496"/>
                  <a:pt x="486" y="1491"/>
                </a:cubicBezTo>
                <a:cubicBezTo>
                  <a:pt x="492" y="1458"/>
                  <a:pt x="470" y="1427"/>
                  <a:pt x="437" y="1422"/>
                </a:cubicBezTo>
                <a:cubicBezTo>
                  <a:pt x="404" y="1416"/>
                  <a:pt x="373" y="1439"/>
                  <a:pt x="367" y="1471"/>
                </a:cubicBezTo>
                <a:cubicBezTo>
                  <a:pt x="362" y="1504"/>
                  <a:pt x="384" y="1535"/>
                  <a:pt x="417" y="1541"/>
                </a:cubicBezTo>
                <a:cubicBezTo>
                  <a:pt x="440" y="1545"/>
                  <a:pt x="462" y="1535"/>
                  <a:pt x="475" y="1517"/>
                </a:cubicBezTo>
                <a:lnTo>
                  <a:pt x="656" y="1620"/>
                </a:lnTo>
                <a:cubicBezTo>
                  <a:pt x="655" y="1624"/>
                  <a:pt x="653" y="1628"/>
                  <a:pt x="652" y="1633"/>
                </a:cubicBezTo>
                <a:cubicBezTo>
                  <a:pt x="642" y="1673"/>
                  <a:pt x="667" y="1712"/>
                  <a:pt x="707" y="1722"/>
                </a:cubicBezTo>
                <a:lnTo>
                  <a:pt x="707" y="1722"/>
                </a:lnTo>
                <a:lnTo>
                  <a:pt x="660" y="2096"/>
                </a:lnTo>
                <a:cubicBezTo>
                  <a:pt x="647" y="2096"/>
                  <a:pt x="634" y="2098"/>
                  <a:pt x="621" y="2102"/>
                </a:cubicBezTo>
                <a:cubicBezTo>
                  <a:pt x="587" y="2113"/>
                  <a:pt x="557" y="2136"/>
                  <a:pt x="539" y="2166"/>
                </a:cubicBezTo>
                <a:cubicBezTo>
                  <a:pt x="516" y="2203"/>
                  <a:pt x="510" y="2247"/>
                  <a:pt x="523" y="2288"/>
                </a:cubicBezTo>
                <a:cubicBezTo>
                  <a:pt x="528" y="2305"/>
                  <a:pt x="537" y="2321"/>
                  <a:pt x="547" y="2335"/>
                </a:cubicBezTo>
                <a:lnTo>
                  <a:pt x="108" y="2682"/>
                </a:lnTo>
                <a:cubicBezTo>
                  <a:pt x="99" y="2673"/>
                  <a:pt x="88" y="2667"/>
                  <a:pt x="75" y="2665"/>
                </a:cubicBezTo>
                <a:cubicBezTo>
                  <a:pt x="42" y="2660"/>
                  <a:pt x="11" y="2682"/>
                  <a:pt x="6" y="2715"/>
                </a:cubicBezTo>
                <a:cubicBezTo>
                  <a:pt x="0" y="2748"/>
                  <a:pt x="22" y="2779"/>
                  <a:pt x="55" y="2784"/>
                </a:cubicBezTo>
                <a:cubicBezTo>
                  <a:pt x="88" y="2790"/>
                  <a:pt x="119" y="2767"/>
                  <a:pt x="125" y="2734"/>
                </a:cubicBezTo>
                <a:cubicBezTo>
                  <a:pt x="127" y="2720"/>
                  <a:pt x="124" y="2705"/>
                  <a:pt x="116" y="2693"/>
                </a:cubicBezTo>
                <a:lnTo>
                  <a:pt x="557" y="2346"/>
                </a:lnTo>
                <a:cubicBezTo>
                  <a:pt x="577" y="2367"/>
                  <a:pt x="604" y="2383"/>
                  <a:pt x="633" y="2389"/>
                </a:cubicBezTo>
                <a:lnTo>
                  <a:pt x="588" y="2593"/>
                </a:lnTo>
                <a:cubicBezTo>
                  <a:pt x="568" y="2591"/>
                  <a:pt x="547" y="2599"/>
                  <a:pt x="534" y="2617"/>
                </a:cubicBezTo>
                <a:cubicBezTo>
                  <a:pt x="514" y="2644"/>
                  <a:pt x="520" y="2682"/>
                  <a:pt x="547" y="2701"/>
                </a:cubicBezTo>
                <a:cubicBezTo>
                  <a:pt x="574" y="2721"/>
                  <a:pt x="612" y="2715"/>
                  <a:pt x="631" y="2688"/>
                </a:cubicBezTo>
                <a:cubicBezTo>
                  <a:pt x="651" y="2662"/>
                  <a:pt x="645" y="2624"/>
                  <a:pt x="619" y="2604"/>
                </a:cubicBezTo>
                <a:cubicBezTo>
                  <a:pt x="614" y="2600"/>
                  <a:pt x="608" y="2598"/>
                  <a:pt x="603" y="2596"/>
                </a:cubicBezTo>
                <a:lnTo>
                  <a:pt x="647" y="2391"/>
                </a:lnTo>
                <a:cubicBezTo>
                  <a:pt x="667" y="2394"/>
                  <a:pt x="688" y="2392"/>
                  <a:pt x="708" y="2386"/>
                </a:cubicBezTo>
                <a:cubicBezTo>
                  <a:pt x="743" y="2375"/>
                  <a:pt x="772" y="2353"/>
                  <a:pt x="791" y="2322"/>
                </a:cubicBezTo>
                <a:cubicBezTo>
                  <a:pt x="813" y="2286"/>
                  <a:pt x="819" y="2241"/>
                  <a:pt x="807" y="2200"/>
                </a:cubicBezTo>
                <a:cubicBezTo>
                  <a:pt x="803" y="2190"/>
                  <a:pt x="799" y="2180"/>
                  <a:pt x="794" y="2171"/>
                </a:cubicBezTo>
                <a:lnTo>
                  <a:pt x="1300" y="1849"/>
                </a:lnTo>
                <a:cubicBezTo>
                  <a:pt x="1354" y="1928"/>
                  <a:pt x="1445" y="1974"/>
                  <a:pt x="1541" y="1970"/>
                </a:cubicBezTo>
                <a:lnTo>
                  <a:pt x="1555" y="2564"/>
                </a:lnTo>
                <a:cubicBezTo>
                  <a:pt x="1533" y="2569"/>
                  <a:pt x="1513" y="2582"/>
                  <a:pt x="1501" y="2601"/>
                </a:cubicBezTo>
                <a:cubicBezTo>
                  <a:pt x="1497" y="2608"/>
                  <a:pt x="1494" y="2615"/>
                  <a:pt x="1492" y="2623"/>
                </a:cubicBezTo>
                <a:cubicBezTo>
                  <a:pt x="1480" y="2666"/>
                  <a:pt x="1506" y="2711"/>
                  <a:pt x="1549" y="2722"/>
                </a:cubicBezTo>
                <a:cubicBezTo>
                  <a:pt x="1560" y="2725"/>
                  <a:pt x="1570" y="2725"/>
                  <a:pt x="1581" y="2724"/>
                </a:cubicBezTo>
                <a:lnTo>
                  <a:pt x="1863" y="3385"/>
                </a:lnTo>
                <a:cubicBezTo>
                  <a:pt x="1849" y="3393"/>
                  <a:pt x="1838" y="3407"/>
                  <a:pt x="1834" y="3425"/>
                </a:cubicBezTo>
                <a:cubicBezTo>
                  <a:pt x="1828" y="3458"/>
                  <a:pt x="1849" y="3490"/>
                  <a:pt x="1882" y="3496"/>
                </a:cubicBezTo>
                <a:cubicBezTo>
                  <a:pt x="1915" y="3502"/>
                  <a:pt x="1946" y="3481"/>
                  <a:pt x="1953" y="3448"/>
                </a:cubicBezTo>
                <a:cubicBezTo>
                  <a:pt x="1959" y="3416"/>
                  <a:pt x="1938" y="3384"/>
                  <a:pt x="1905" y="3378"/>
                </a:cubicBezTo>
                <a:cubicBezTo>
                  <a:pt x="1895" y="3376"/>
                  <a:pt x="1885" y="3377"/>
                  <a:pt x="1877" y="3379"/>
                </a:cubicBezTo>
                <a:lnTo>
                  <a:pt x="1595" y="2721"/>
                </a:lnTo>
                <a:cubicBezTo>
                  <a:pt x="1613" y="2715"/>
                  <a:pt x="1629" y="2703"/>
                  <a:pt x="1639" y="2687"/>
                </a:cubicBezTo>
                <a:cubicBezTo>
                  <a:pt x="1643" y="2680"/>
                  <a:pt x="1647" y="2672"/>
                  <a:pt x="1649" y="2665"/>
                </a:cubicBezTo>
                <a:cubicBezTo>
                  <a:pt x="1650" y="2658"/>
                  <a:pt x="1651" y="2652"/>
                  <a:pt x="1651" y="2646"/>
                </a:cubicBezTo>
                <a:lnTo>
                  <a:pt x="1939" y="2629"/>
                </a:lnTo>
                <a:cubicBezTo>
                  <a:pt x="1942" y="2642"/>
                  <a:pt x="1949" y="2655"/>
                  <a:pt x="1961" y="2665"/>
                </a:cubicBezTo>
                <a:cubicBezTo>
                  <a:pt x="1988" y="2685"/>
                  <a:pt x="2025" y="2681"/>
                  <a:pt x="2046" y="2654"/>
                </a:cubicBezTo>
                <a:cubicBezTo>
                  <a:pt x="2066" y="2628"/>
                  <a:pt x="2062" y="2590"/>
                  <a:pt x="2035" y="2570"/>
                </a:cubicBezTo>
                <a:cubicBezTo>
                  <a:pt x="2009" y="2549"/>
                  <a:pt x="1971" y="2554"/>
                  <a:pt x="1951" y="2580"/>
                </a:cubicBezTo>
                <a:cubicBezTo>
                  <a:pt x="1943" y="2590"/>
                  <a:pt x="1939" y="2602"/>
                  <a:pt x="1938" y="2614"/>
                </a:cubicBezTo>
                <a:lnTo>
                  <a:pt x="1650" y="2632"/>
                </a:lnTo>
                <a:cubicBezTo>
                  <a:pt x="1646" y="2601"/>
                  <a:pt x="1623" y="2574"/>
                  <a:pt x="1591" y="2565"/>
                </a:cubicBezTo>
                <a:cubicBezTo>
                  <a:pt x="1584" y="2564"/>
                  <a:pt x="1577" y="2563"/>
                  <a:pt x="1569" y="2563"/>
                </a:cubicBezTo>
                <a:lnTo>
                  <a:pt x="1556" y="1969"/>
                </a:lnTo>
                <a:cubicBezTo>
                  <a:pt x="1574" y="1967"/>
                  <a:pt x="1591" y="1964"/>
                  <a:pt x="1609" y="1958"/>
                </a:cubicBezTo>
                <a:cubicBezTo>
                  <a:pt x="1755" y="1913"/>
                  <a:pt x="1836" y="1759"/>
                  <a:pt x="1791" y="1614"/>
                </a:cubicBezTo>
                <a:cubicBezTo>
                  <a:pt x="1770" y="1545"/>
                  <a:pt x="1724" y="1491"/>
                  <a:pt x="1666" y="1457"/>
                </a:cubicBezTo>
                <a:lnTo>
                  <a:pt x="2120" y="624"/>
                </a:lnTo>
                <a:cubicBezTo>
                  <a:pt x="2152" y="638"/>
                  <a:pt x="2187" y="639"/>
                  <a:pt x="2220" y="629"/>
                </a:cubicBezTo>
                <a:lnTo>
                  <a:pt x="2222" y="628"/>
                </a:lnTo>
                <a:lnTo>
                  <a:pt x="2359" y="1005"/>
                </a:lnTo>
                <a:cubicBezTo>
                  <a:pt x="2355" y="1007"/>
                  <a:pt x="2351" y="1008"/>
                  <a:pt x="2348" y="1011"/>
                </a:cubicBezTo>
                <a:cubicBezTo>
                  <a:pt x="2319" y="1028"/>
                  <a:pt x="2310" y="1065"/>
                  <a:pt x="2328" y="1093"/>
                </a:cubicBezTo>
                <a:cubicBezTo>
                  <a:pt x="2345" y="1122"/>
                  <a:pt x="2382" y="1131"/>
                  <a:pt x="2411" y="1114"/>
                </a:cubicBezTo>
                <a:cubicBezTo>
                  <a:pt x="2439" y="1096"/>
                  <a:pt x="2448" y="1059"/>
                  <a:pt x="2431" y="1031"/>
                </a:cubicBezTo>
                <a:cubicBezTo>
                  <a:pt x="2418" y="1010"/>
                  <a:pt x="2395" y="1000"/>
                  <a:pt x="2373" y="1002"/>
                </a:cubicBezTo>
                <a:lnTo>
                  <a:pt x="2235" y="623"/>
                </a:lnTo>
                <a:cubicBezTo>
                  <a:pt x="2263" y="611"/>
                  <a:pt x="2287" y="591"/>
                  <a:pt x="2303" y="565"/>
                </a:cubicBezTo>
                <a:cubicBezTo>
                  <a:pt x="2325" y="529"/>
                  <a:pt x="2331" y="484"/>
                  <a:pt x="2318" y="443"/>
                </a:cubicBezTo>
                <a:cubicBezTo>
                  <a:pt x="2294" y="365"/>
                  <a:pt x="2211" y="321"/>
                  <a:pt x="2133" y="345"/>
                </a:cubicBezTo>
                <a:moveTo>
                  <a:pt x="793" y="2205"/>
                </a:moveTo>
                <a:cubicBezTo>
                  <a:pt x="804" y="2242"/>
                  <a:pt x="799" y="2282"/>
                  <a:pt x="779" y="2315"/>
                </a:cubicBezTo>
                <a:cubicBezTo>
                  <a:pt x="762" y="2342"/>
                  <a:pt x="735" y="2363"/>
                  <a:pt x="704" y="2372"/>
                </a:cubicBezTo>
                <a:cubicBezTo>
                  <a:pt x="634" y="2394"/>
                  <a:pt x="558" y="2354"/>
                  <a:pt x="537" y="2284"/>
                </a:cubicBezTo>
                <a:cubicBezTo>
                  <a:pt x="525" y="2247"/>
                  <a:pt x="530" y="2207"/>
                  <a:pt x="551" y="2174"/>
                </a:cubicBezTo>
                <a:cubicBezTo>
                  <a:pt x="568" y="2146"/>
                  <a:pt x="594" y="2126"/>
                  <a:pt x="625" y="2116"/>
                </a:cubicBezTo>
                <a:cubicBezTo>
                  <a:pt x="696" y="2094"/>
                  <a:pt x="771" y="2134"/>
                  <a:pt x="793" y="2205"/>
                </a:cubicBezTo>
                <a:close/>
                <a:moveTo>
                  <a:pt x="1635" y="2661"/>
                </a:moveTo>
                <a:cubicBezTo>
                  <a:pt x="1633" y="2667"/>
                  <a:pt x="1630" y="2673"/>
                  <a:pt x="1627" y="2679"/>
                </a:cubicBezTo>
                <a:cubicBezTo>
                  <a:pt x="1611" y="2704"/>
                  <a:pt x="1582" y="2716"/>
                  <a:pt x="1553" y="2708"/>
                </a:cubicBezTo>
                <a:cubicBezTo>
                  <a:pt x="1518" y="2699"/>
                  <a:pt x="1496" y="2662"/>
                  <a:pt x="1506" y="2627"/>
                </a:cubicBezTo>
                <a:cubicBezTo>
                  <a:pt x="1508" y="2620"/>
                  <a:pt x="1510" y="2614"/>
                  <a:pt x="1514" y="2609"/>
                </a:cubicBezTo>
                <a:cubicBezTo>
                  <a:pt x="1529" y="2584"/>
                  <a:pt x="1559" y="2572"/>
                  <a:pt x="1587" y="2579"/>
                </a:cubicBezTo>
                <a:cubicBezTo>
                  <a:pt x="1623" y="2589"/>
                  <a:pt x="1644" y="2625"/>
                  <a:pt x="1635" y="2661"/>
                </a:cubicBezTo>
                <a:close/>
                <a:moveTo>
                  <a:pt x="2305" y="448"/>
                </a:moveTo>
                <a:cubicBezTo>
                  <a:pt x="2316" y="485"/>
                  <a:pt x="2311" y="525"/>
                  <a:pt x="2291" y="558"/>
                </a:cubicBezTo>
                <a:cubicBezTo>
                  <a:pt x="2274" y="585"/>
                  <a:pt x="2247" y="606"/>
                  <a:pt x="2216" y="615"/>
                </a:cubicBezTo>
                <a:cubicBezTo>
                  <a:pt x="2182" y="626"/>
                  <a:pt x="2146" y="622"/>
                  <a:pt x="2114" y="606"/>
                </a:cubicBezTo>
                <a:cubicBezTo>
                  <a:pt x="2082" y="589"/>
                  <a:pt x="2059" y="561"/>
                  <a:pt x="2049" y="527"/>
                </a:cubicBezTo>
                <a:cubicBezTo>
                  <a:pt x="2037" y="490"/>
                  <a:pt x="2042" y="450"/>
                  <a:pt x="2063" y="417"/>
                </a:cubicBezTo>
                <a:cubicBezTo>
                  <a:pt x="2080" y="389"/>
                  <a:pt x="2106" y="369"/>
                  <a:pt x="2137" y="359"/>
                </a:cubicBezTo>
                <a:cubicBezTo>
                  <a:pt x="2208" y="337"/>
                  <a:pt x="2283" y="377"/>
                  <a:pt x="2305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" name="Google Shape;32;p42"/>
          <p:cNvSpPr/>
          <p:nvPr/>
        </p:nvSpPr>
        <p:spPr>
          <a:xfrm rot="2654194">
            <a:off x="2548038" y="2509086"/>
            <a:ext cx="1054815" cy="645464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3" name="Google Shape;33;p42"/>
          <p:cNvSpPr/>
          <p:nvPr/>
        </p:nvSpPr>
        <p:spPr>
          <a:xfrm rot="2654194">
            <a:off x="6769924" y="1297758"/>
            <a:ext cx="811578" cy="961513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152400" dist="139700" dir="2520000" sx="92000" sy="92000" algn="ctr" rotWithShape="0">
              <a:srgbClr val="000000">
                <a:alpha val="18039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4" name="Google Shape;34;p42"/>
          <p:cNvSpPr/>
          <p:nvPr/>
        </p:nvSpPr>
        <p:spPr>
          <a:xfrm rot="9190018">
            <a:off x="3887684" y="3559733"/>
            <a:ext cx="1368634" cy="1185963"/>
          </a:xfrm>
          <a:custGeom>
            <a:avLst/>
            <a:gdLst/>
            <a:ahLst/>
            <a:cxnLst/>
            <a:rect l="l" t="t" r="r" b="b"/>
            <a:pathLst>
              <a:path w="2825" h="2446" extrusionOk="0">
                <a:moveTo>
                  <a:pt x="2738" y="10"/>
                </a:moveTo>
                <a:cubicBezTo>
                  <a:pt x="2706" y="21"/>
                  <a:pt x="2689" y="55"/>
                  <a:pt x="2700" y="87"/>
                </a:cubicBezTo>
                <a:cubicBezTo>
                  <a:pt x="2700" y="89"/>
                  <a:pt x="2701" y="90"/>
                  <a:pt x="2702" y="92"/>
                </a:cubicBezTo>
                <a:lnTo>
                  <a:pt x="2284" y="411"/>
                </a:lnTo>
                <a:cubicBezTo>
                  <a:pt x="2278" y="405"/>
                  <a:pt x="2272" y="399"/>
                  <a:pt x="2264" y="394"/>
                </a:cubicBezTo>
                <a:cubicBezTo>
                  <a:pt x="2246" y="384"/>
                  <a:pt x="2225" y="381"/>
                  <a:pt x="2204" y="386"/>
                </a:cubicBezTo>
                <a:lnTo>
                  <a:pt x="2146" y="225"/>
                </a:lnTo>
                <a:cubicBezTo>
                  <a:pt x="2162" y="217"/>
                  <a:pt x="2175" y="200"/>
                  <a:pt x="2178" y="180"/>
                </a:cubicBezTo>
                <a:cubicBezTo>
                  <a:pt x="2183" y="147"/>
                  <a:pt x="2160" y="117"/>
                  <a:pt x="2127" y="112"/>
                </a:cubicBezTo>
                <a:cubicBezTo>
                  <a:pt x="2094" y="107"/>
                  <a:pt x="2063" y="130"/>
                  <a:pt x="2058" y="163"/>
                </a:cubicBezTo>
                <a:cubicBezTo>
                  <a:pt x="2054" y="196"/>
                  <a:pt x="2076" y="226"/>
                  <a:pt x="2109" y="231"/>
                </a:cubicBezTo>
                <a:cubicBezTo>
                  <a:pt x="2117" y="232"/>
                  <a:pt x="2125" y="232"/>
                  <a:pt x="2132" y="230"/>
                </a:cubicBezTo>
                <a:lnTo>
                  <a:pt x="2191" y="390"/>
                </a:lnTo>
                <a:cubicBezTo>
                  <a:pt x="2176" y="397"/>
                  <a:pt x="2163" y="408"/>
                  <a:pt x="2154" y="422"/>
                </a:cubicBezTo>
                <a:cubicBezTo>
                  <a:pt x="2142" y="441"/>
                  <a:pt x="2139" y="463"/>
                  <a:pt x="2145" y="485"/>
                </a:cubicBezTo>
                <a:cubicBezTo>
                  <a:pt x="2151" y="508"/>
                  <a:pt x="2166" y="526"/>
                  <a:pt x="2186" y="536"/>
                </a:cubicBezTo>
                <a:lnTo>
                  <a:pt x="1788" y="1156"/>
                </a:lnTo>
                <a:cubicBezTo>
                  <a:pt x="1723" y="1117"/>
                  <a:pt x="1643" y="1104"/>
                  <a:pt x="1564" y="1128"/>
                </a:cubicBezTo>
                <a:cubicBezTo>
                  <a:pt x="1445" y="1165"/>
                  <a:pt x="1369" y="1276"/>
                  <a:pt x="1370" y="1395"/>
                </a:cubicBezTo>
                <a:lnTo>
                  <a:pt x="877" y="1415"/>
                </a:lnTo>
                <a:cubicBezTo>
                  <a:pt x="876" y="1404"/>
                  <a:pt x="874" y="1393"/>
                  <a:pt x="871" y="1382"/>
                </a:cubicBezTo>
                <a:cubicBezTo>
                  <a:pt x="865" y="1365"/>
                  <a:pt x="857" y="1350"/>
                  <a:pt x="847" y="1336"/>
                </a:cubicBezTo>
                <a:lnTo>
                  <a:pt x="1290" y="955"/>
                </a:lnTo>
                <a:cubicBezTo>
                  <a:pt x="1305" y="970"/>
                  <a:pt x="1325" y="978"/>
                  <a:pt x="1347" y="977"/>
                </a:cubicBezTo>
                <a:cubicBezTo>
                  <a:pt x="1388" y="974"/>
                  <a:pt x="1419" y="939"/>
                  <a:pt x="1416" y="898"/>
                </a:cubicBezTo>
                <a:cubicBezTo>
                  <a:pt x="1413" y="858"/>
                  <a:pt x="1378" y="827"/>
                  <a:pt x="1337" y="830"/>
                </a:cubicBezTo>
                <a:cubicBezTo>
                  <a:pt x="1334" y="830"/>
                  <a:pt x="1331" y="831"/>
                  <a:pt x="1327" y="831"/>
                </a:cubicBezTo>
                <a:lnTo>
                  <a:pt x="1268" y="637"/>
                </a:lnTo>
                <a:cubicBezTo>
                  <a:pt x="1286" y="629"/>
                  <a:pt x="1300" y="612"/>
                  <a:pt x="1303" y="591"/>
                </a:cubicBezTo>
                <a:cubicBezTo>
                  <a:pt x="1308" y="558"/>
                  <a:pt x="1285" y="528"/>
                  <a:pt x="1252" y="523"/>
                </a:cubicBezTo>
                <a:cubicBezTo>
                  <a:pt x="1219" y="518"/>
                  <a:pt x="1188" y="541"/>
                  <a:pt x="1183" y="574"/>
                </a:cubicBezTo>
                <a:cubicBezTo>
                  <a:pt x="1179" y="607"/>
                  <a:pt x="1201" y="637"/>
                  <a:pt x="1234" y="642"/>
                </a:cubicBezTo>
                <a:cubicBezTo>
                  <a:pt x="1241" y="643"/>
                  <a:pt x="1248" y="643"/>
                  <a:pt x="1254" y="641"/>
                </a:cubicBezTo>
                <a:lnTo>
                  <a:pt x="1314" y="835"/>
                </a:lnTo>
                <a:cubicBezTo>
                  <a:pt x="1285" y="847"/>
                  <a:pt x="1266" y="876"/>
                  <a:pt x="1268" y="908"/>
                </a:cubicBezTo>
                <a:cubicBezTo>
                  <a:pt x="1269" y="922"/>
                  <a:pt x="1274" y="934"/>
                  <a:pt x="1281" y="944"/>
                </a:cubicBezTo>
                <a:lnTo>
                  <a:pt x="838" y="1325"/>
                </a:lnTo>
                <a:cubicBezTo>
                  <a:pt x="800" y="1285"/>
                  <a:pt x="741" y="1267"/>
                  <a:pt x="685" y="1284"/>
                </a:cubicBezTo>
                <a:cubicBezTo>
                  <a:pt x="651" y="1295"/>
                  <a:pt x="621" y="1317"/>
                  <a:pt x="603" y="1348"/>
                </a:cubicBezTo>
                <a:cubicBezTo>
                  <a:pt x="581" y="1382"/>
                  <a:pt x="575" y="1424"/>
                  <a:pt x="585" y="1463"/>
                </a:cubicBezTo>
                <a:lnTo>
                  <a:pt x="124" y="1597"/>
                </a:lnTo>
                <a:cubicBezTo>
                  <a:pt x="123" y="1594"/>
                  <a:pt x="122" y="1592"/>
                  <a:pt x="120" y="1589"/>
                </a:cubicBezTo>
                <a:cubicBezTo>
                  <a:pt x="103" y="1561"/>
                  <a:pt x="66" y="1552"/>
                  <a:pt x="38" y="1569"/>
                </a:cubicBezTo>
                <a:cubicBezTo>
                  <a:pt x="9" y="1586"/>
                  <a:pt x="0" y="1623"/>
                  <a:pt x="18" y="1652"/>
                </a:cubicBezTo>
                <a:cubicBezTo>
                  <a:pt x="35" y="1680"/>
                  <a:pt x="72" y="1689"/>
                  <a:pt x="100" y="1672"/>
                </a:cubicBezTo>
                <a:cubicBezTo>
                  <a:pt x="122" y="1659"/>
                  <a:pt x="132" y="1634"/>
                  <a:pt x="128" y="1611"/>
                </a:cubicBezTo>
                <a:lnTo>
                  <a:pt x="589" y="1476"/>
                </a:lnTo>
                <a:cubicBezTo>
                  <a:pt x="602" y="1511"/>
                  <a:pt x="626" y="1540"/>
                  <a:pt x="659" y="1557"/>
                </a:cubicBezTo>
                <a:cubicBezTo>
                  <a:pt x="694" y="1576"/>
                  <a:pt x="735" y="1579"/>
                  <a:pt x="772" y="1568"/>
                </a:cubicBezTo>
                <a:cubicBezTo>
                  <a:pt x="787" y="1563"/>
                  <a:pt x="801" y="1556"/>
                  <a:pt x="813" y="1548"/>
                </a:cubicBezTo>
                <a:lnTo>
                  <a:pt x="1109" y="1937"/>
                </a:lnTo>
                <a:cubicBezTo>
                  <a:pt x="1089" y="1956"/>
                  <a:pt x="1084" y="1987"/>
                  <a:pt x="1099" y="2012"/>
                </a:cubicBezTo>
                <a:cubicBezTo>
                  <a:pt x="1116" y="2040"/>
                  <a:pt x="1154" y="2049"/>
                  <a:pt x="1182" y="2032"/>
                </a:cubicBezTo>
                <a:cubicBezTo>
                  <a:pt x="1210" y="2015"/>
                  <a:pt x="1219" y="1977"/>
                  <a:pt x="1202" y="1949"/>
                </a:cubicBezTo>
                <a:cubicBezTo>
                  <a:pt x="1185" y="1921"/>
                  <a:pt x="1148" y="1912"/>
                  <a:pt x="1120" y="1928"/>
                </a:cubicBezTo>
                <a:lnTo>
                  <a:pt x="825" y="1539"/>
                </a:lnTo>
                <a:cubicBezTo>
                  <a:pt x="836" y="1529"/>
                  <a:pt x="847" y="1517"/>
                  <a:pt x="855" y="1504"/>
                </a:cubicBezTo>
                <a:cubicBezTo>
                  <a:pt x="869" y="1481"/>
                  <a:pt x="876" y="1456"/>
                  <a:pt x="877" y="1430"/>
                </a:cubicBezTo>
                <a:lnTo>
                  <a:pt x="1371" y="1410"/>
                </a:lnTo>
                <a:cubicBezTo>
                  <a:pt x="1372" y="1431"/>
                  <a:pt x="1376" y="1452"/>
                  <a:pt x="1382" y="1473"/>
                </a:cubicBezTo>
                <a:cubicBezTo>
                  <a:pt x="1427" y="1618"/>
                  <a:pt x="1581" y="1699"/>
                  <a:pt x="1727" y="1655"/>
                </a:cubicBezTo>
                <a:cubicBezTo>
                  <a:pt x="1761" y="1644"/>
                  <a:pt x="1792" y="1627"/>
                  <a:pt x="1818" y="1606"/>
                </a:cubicBezTo>
                <a:lnTo>
                  <a:pt x="2354" y="2235"/>
                </a:lnTo>
                <a:cubicBezTo>
                  <a:pt x="2349" y="2239"/>
                  <a:pt x="2344" y="2245"/>
                  <a:pt x="2341" y="2251"/>
                </a:cubicBezTo>
                <a:lnTo>
                  <a:pt x="1878" y="2025"/>
                </a:lnTo>
                <a:cubicBezTo>
                  <a:pt x="1881" y="2016"/>
                  <a:pt x="1882" y="2007"/>
                  <a:pt x="1882" y="1997"/>
                </a:cubicBezTo>
                <a:cubicBezTo>
                  <a:pt x="1879" y="1956"/>
                  <a:pt x="1844" y="1925"/>
                  <a:pt x="1803" y="1928"/>
                </a:cubicBezTo>
                <a:cubicBezTo>
                  <a:pt x="1762" y="1931"/>
                  <a:pt x="1731" y="1966"/>
                  <a:pt x="1734" y="2007"/>
                </a:cubicBezTo>
                <a:lnTo>
                  <a:pt x="1735" y="2011"/>
                </a:lnTo>
                <a:lnTo>
                  <a:pt x="1611" y="2034"/>
                </a:lnTo>
                <a:cubicBezTo>
                  <a:pt x="1605" y="2014"/>
                  <a:pt x="1588" y="1997"/>
                  <a:pt x="1566" y="1993"/>
                </a:cubicBezTo>
                <a:cubicBezTo>
                  <a:pt x="1533" y="1986"/>
                  <a:pt x="1501" y="2007"/>
                  <a:pt x="1494" y="2040"/>
                </a:cubicBezTo>
                <a:cubicBezTo>
                  <a:pt x="1488" y="2073"/>
                  <a:pt x="1509" y="2105"/>
                  <a:pt x="1542" y="2111"/>
                </a:cubicBezTo>
                <a:cubicBezTo>
                  <a:pt x="1574" y="2118"/>
                  <a:pt x="1606" y="2097"/>
                  <a:pt x="1613" y="2064"/>
                </a:cubicBezTo>
                <a:cubicBezTo>
                  <a:pt x="1614" y="2059"/>
                  <a:pt x="1614" y="2053"/>
                  <a:pt x="1614" y="2048"/>
                </a:cubicBezTo>
                <a:lnTo>
                  <a:pt x="1738" y="2025"/>
                </a:lnTo>
                <a:cubicBezTo>
                  <a:pt x="1748" y="2056"/>
                  <a:pt x="1778" y="2078"/>
                  <a:pt x="1813" y="2075"/>
                </a:cubicBezTo>
                <a:cubicBezTo>
                  <a:pt x="1839" y="2074"/>
                  <a:pt x="1860" y="2059"/>
                  <a:pt x="1872" y="2038"/>
                </a:cubicBezTo>
                <a:lnTo>
                  <a:pt x="2334" y="2263"/>
                </a:lnTo>
                <a:cubicBezTo>
                  <a:pt x="2333" y="2267"/>
                  <a:pt x="2332" y="2270"/>
                  <a:pt x="2331" y="2273"/>
                </a:cubicBezTo>
                <a:cubicBezTo>
                  <a:pt x="2319" y="2316"/>
                  <a:pt x="2345" y="2361"/>
                  <a:pt x="2388" y="2372"/>
                </a:cubicBezTo>
                <a:cubicBezTo>
                  <a:pt x="2422" y="2381"/>
                  <a:pt x="2459" y="2367"/>
                  <a:pt x="2478" y="2337"/>
                </a:cubicBezTo>
                <a:cubicBezTo>
                  <a:pt x="2481" y="2332"/>
                  <a:pt x="2483" y="2327"/>
                  <a:pt x="2485" y="2322"/>
                </a:cubicBezTo>
                <a:lnTo>
                  <a:pt x="2666" y="2369"/>
                </a:lnTo>
                <a:cubicBezTo>
                  <a:pt x="2663" y="2390"/>
                  <a:pt x="2671" y="2412"/>
                  <a:pt x="2689" y="2426"/>
                </a:cubicBezTo>
                <a:cubicBezTo>
                  <a:pt x="2715" y="2446"/>
                  <a:pt x="2753" y="2441"/>
                  <a:pt x="2773" y="2415"/>
                </a:cubicBezTo>
                <a:cubicBezTo>
                  <a:pt x="2794" y="2389"/>
                  <a:pt x="2789" y="2351"/>
                  <a:pt x="2763" y="2330"/>
                </a:cubicBezTo>
                <a:cubicBezTo>
                  <a:pt x="2737" y="2310"/>
                  <a:pt x="2699" y="2315"/>
                  <a:pt x="2678" y="2341"/>
                </a:cubicBezTo>
                <a:cubicBezTo>
                  <a:pt x="2675" y="2345"/>
                  <a:pt x="2672" y="2350"/>
                  <a:pt x="2670" y="2355"/>
                </a:cubicBezTo>
                <a:lnTo>
                  <a:pt x="2489" y="2308"/>
                </a:lnTo>
                <a:cubicBezTo>
                  <a:pt x="2492" y="2289"/>
                  <a:pt x="2489" y="2270"/>
                  <a:pt x="2479" y="2253"/>
                </a:cubicBezTo>
                <a:cubicBezTo>
                  <a:pt x="2468" y="2235"/>
                  <a:pt x="2451" y="2221"/>
                  <a:pt x="2430" y="2216"/>
                </a:cubicBezTo>
                <a:cubicBezTo>
                  <a:pt x="2408" y="2210"/>
                  <a:pt x="2384" y="2214"/>
                  <a:pt x="2366" y="2226"/>
                </a:cubicBezTo>
                <a:lnTo>
                  <a:pt x="1829" y="1596"/>
                </a:lnTo>
                <a:cubicBezTo>
                  <a:pt x="1907" y="1527"/>
                  <a:pt x="1941" y="1416"/>
                  <a:pt x="1909" y="1310"/>
                </a:cubicBezTo>
                <a:cubicBezTo>
                  <a:pt x="1889" y="1248"/>
                  <a:pt x="1850" y="1198"/>
                  <a:pt x="1800" y="1164"/>
                </a:cubicBezTo>
                <a:lnTo>
                  <a:pt x="2200" y="542"/>
                </a:lnTo>
                <a:cubicBezTo>
                  <a:pt x="2214" y="546"/>
                  <a:pt x="2229" y="547"/>
                  <a:pt x="2244" y="543"/>
                </a:cubicBezTo>
                <a:cubicBezTo>
                  <a:pt x="2264" y="538"/>
                  <a:pt x="2281" y="525"/>
                  <a:pt x="2292" y="507"/>
                </a:cubicBezTo>
                <a:cubicBezTo>
                  <a:pt x="2304" y="488"/>
                  <a:pt x="2307" y="466"/>
                  <a:pt x="2302" y="444"/>
                </a:cubicBezTo>
                <a:cubicBezTo>
                  <a:pt x="2300" y="436"/>
                  <a:pt x="2296" y="429"/>
                  <a:pt x="2292" y="422"/>
                </a:cubicBezTo>
                <a:lnTo>
                  <a:pt x="2710" y="105"/>
                </a:lnTo>
                <a:cubicBezTo>
                  <a:pt x="2725" y="124"/>
                  <a:pt x="2751" y="133"/>
                  <a:pt x="2776" y="125"/>
                </a:cubicBezTo>
                <a:cubicBezTo>
                  <a:pt x="2808" y="114"/>
                  <a:pt x="2825" y="80"/>
                  <a:pt x="2814" y="48"/>
                </a:cubicBezTo>
                <a:cubicBezTo>
                  <a:pt x="2803" y="17"/>
                  <a:pt x="2769" y="0"/>
                  <a:pt x="2738" y="10"/>
                </a:cubicBezTo>
                <a:moveTo>
                  <a:pt x="768" y="1554"/>
                </a:moveTo>
                <a:cubicBezTo>
                  <a:pt x="698" y="1576"/>
                  <a:pt x="622" y="1536"/>
                  <a:pt x="601" y="1466"/>
                </a:cubicBezTo>
                <a:cubicBezTo>
                  <a:pt x="589" y="1429"/>
                  <a:pt x="594" y="1388"/>
                  <a:pt x="615" y="1355"/>
                </a:cubicBezTo>
                <a:cubicBezTo>
                  <a:pt x="632" y="1328"/>
                  <a:pt x="658" y="1307"/>
                  <a:pt x="689" y="1298"/>
                </a:cubicBezTo>
                <a:cubicBezTo>
                  <a:pt x="760" y="1276"/>
                  <a:pt x="835" y="1316"/>
                  <a:pt x="857" y="1386"/>
                </a:cubicBezTo>
                <a:cubicBezTo>
                  <a:pt x="868" y="1423"/>
                  <a:pt x="863" y="1464"/>
                  <a:pt x="843" y="1497"/>
                </a:cubicBezTo>
                <a:cubicBezTo>
                  <a:pt x="826" y="1524"/>
                  <a:pt x="799" y="1544"/>
                  <a:pt x="768" y="1554"/>
                </a:cubicBezTo>
                <a:close/>
                <a:moveTo>
                  <a:pt x="2426" y="2230"/>
                </a:moveTo>
                <a:cubicBezTo>
                  <a:pt x="2444" y="2234"/>
                  <a:pt x="2458" y="2245"/>
                  <a:pt x="2467" y="2261"/>
                </a:cubicBezTo>
                <a:cubicBezTo>
                  <a:pt x="2476" y="2276"/>
                  <a:pt x="2478" y="2294"/>
                  <a:pt x="2474" y="2311"/>
                </a:cubicBezTo>
                <a:cubicBezTo>
                  <a:pt x="2472" y="2318"/>
                  <a:pt x="2469" y="2324"/>
                  <a:pt x="2466" y="2329"/>
                </a:cubicBezTo>
                <a:cubicBezTo>
                  <a:pt x="2451" y="2354"/>
                  <a:pt x="2420" y="2366"/>
                  <a:pt x="2392" y="2358"/>
                </a:cubicBezTo>
                <a:cubicBezTo>
                  <a:pt x="2356" y="2349"/>
                  <a:pt x="2335" y="2312"/>
                  <a:pt x="2345" y="2277"/>
                </a:cubicBezTo>
                <a:cubicBezTo>
                  <a:pt x="2346" y="2270"/>
                  <a:pt x="2349" y="2264"/>
                  <a:pt x="2352" y="2259"/>
                </a:cubicBezTo>
                <a:cubicBezTo>
                  <a:pt x="2368" y="2234"/>
                  <a:pt x="2398" y="2222"/>
                  <a:pt x="2426" y="2230"/>
                </a:cubicBezTo>
                <a:close/>
                <a:moveTo>
                  <a:pt x="2288" y="448"/>
                </a:moveTo>
                <a:cubicBezTo>
                  <a:pt x="2292" y="465"/>
                  <a:pt x="2290" y="484"/>
                  <a:pt x="2280" y="500"/>
                </a:cubicBezTo>
                <a:cubicBezTo>
                  <a:pt x="2271" y="514"/>
                  <a:pt x="2257" y="525"/>
                  <a:pt x="2240" y="529"/>
                </a:cubicBezTo>
                <a:cubicBezTo>
                  <a:pt x="2204" y="538"/>
                  <a:pt x="2168" y="517"/>
                  <a:pt x="2159" y="481"/>
                </a:cubicBezTo>
                <a:cubicBezTo>
                  <a:pt x="2154" y="463"/>
                  <a:pt x="2157" y="445"/>
                  <a:pt x="2166" y="429"/>
                </a:cubicBezTo>
                <a:cubicBezTo>
                  <a:pt x="2173" y="418"/>
                  <a:pt x="2184" y="409"/>
                  <a:pt x="2196" y="404"/>
                </a:cubicBezTo>
                <a:lnTo>
                  <a:pt x="2196" y="404"/>
                </a:lnTo>
                <a:lnTo>
                  <a:pt x="2207" y="400"/>
                </a:lnTo>
                <a:cubicBezTo>
                  <a:pt x="2224" y="396"/>
                  <a:pt x="2242" y="398"/>
                  <a:pt x="2257" y="407"/>
                </a:cubicBezTo>
                <a:cubicBezTo>
                  <a:pt x="2272" y="416"/>
                  <a:pt x="2283" y="430"/>
                  <a:pt x="2288" y="448"/>
                </a:cubicBezTo>
              </a:path>
            </a:pathLst>
          </a:custGeom>
          <a:solidFill>
            <a:srgbClr val="C8D3D8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35" name="Google Shape;35;p42"/>
          <p:cNvGrpSpPr/>
          <p:nvPr/>
        </p:nvGrpSpPr>
        <p:grpSpPr>
          <a:xfrm>
            <a:off x="-715024" y="1671219"/>
            <a:ext cx="4169925" cy="3905352"/>
            <a:chOff x="-586420" y="1648608"/>
            <a:chExt cx="4586919" cy="4295887"/>
          </a:xfrm>
        </p:grpSpPr>
        <p:sp>
          <p:nvSpPr>
            <p:cNvPr id="36" name="Google Shape;36;p42"/>
            <p:cNvSpPr/>
            <p:nvPr/>
          </p:nvSpPr>
          <p:spPr>
            <a:xfrm rot="2654194">
              <a:off x="-333967" y="3455480"/>
              <a:ext cx="2264054" cy="1643932"/>
            </a:xfrm>
            <a:custGeom>
              <a:avLst/>
              <a:gdLst/>
              <a:ahLst/>
              <a:cxnLst/>
              <a:rect l="l" t="t" r="r" b="b"/>
              <a:pathLst>
                <a:path w="2752" h="1998" extrusionOk="0">
                  <a:moveTo>
                    <a:pt x="2577" y="1142"/>
                  </a:moveTo>
                  <a:cubicBezTo>
                    <a:pt x="2543" y="1142"/>
                    <a:pt x="2517" y="1169"/>
                    <a:pt x="2517" y="1203"/>
                  </a:cubicBezTo>
                  <a:cubicBezTo>
                    <a:pt x="2517" y="1208"/>
                    <a:pt x="2518" y="1214"/>
                    <a:pt x="2519" y="1219"/>
                  </a:cubicBezTo>
                  <a:lnTo>
                    <a:pt x="2200" y="1355"/>
                  </a:lnTo>
                  <a:cubicBezTo>
                    <a:pt x="2191" y="1336"/>
                    <a:pt x="2176" y="1321"/>
                    <a:pt x="2156" y="1314"/>
                  </a:cubicBezTo>
                  <a:cubicBezTo>
                    <a:pt x="2136" y="1306"/>
                    <a:pt x="2114" y="1306"/>
                    <a:pt x="2094" y="1315"/>
                  </a:cubicBezTo>
                  <a:cubicBezTo>
                    <a:pt x="2079" y="1321"/>
                    <a:pt x="2066" y="1332"/>
                    <a:pt x="2057" y="1346"/>
                  </a:cubicBezTo>
                  <a:cubicBezTo>
                    <a:pt x="2055" y="1350"/>
                    <a:pt x="2053" y="1353"/>
                    <a:pt x="2052" y="1357"/>
                  </a:cubicBezTo>
                  <a:cubicBezTo>
                    <a:pt x="2006" y="1342"/>
                    <a:pt x="1780" y="1265"/>
                    <a:pt x="1553" y="1190"/>
                  </a:cubicBezTo>
                  <a:cubicBezTo>
                    <a:pt x="1441" y="1152"/>
                    <a:pt x="1354" y="1123"/>
                    <a:pt x="1285" y="1100"/>
                  </a:cubicBezTo>
                  <a:cubicBezTo>
                    <a:pt x="1292" y="1079"/>
                    <a:pt x="1295" y="1056"/>
                    <a:pt x="1295" y="1033"/>
                  </a:cubicBezTo>
                  <a:cubicBezTo>
                    <a:pt x="1294" y="899"/>
                    <a:pt x="1185" y="791"/>
                    <a:pt x="1051" y="791"/>
                  </a:cubicBezTo>
                  <a:cubicBezTo>
                    <a:pt x="973" y="792"/>
                    <a:pt x="904" y="829"/>
                    <a:pt x="860" y="886"/>
                  </a:cubicBezTo>
                  <a:lnTo>
                    <a:pt x="308" y="486"/>
                  </a:lnTo>
                  <a:lnTo>
                    <a:pt x="310" y="483"/>
                  </a:lnTo>
                  <a:cubicBezTo>
                    <a:pt x="319" y="470"/>
                    <a:pt x="323" y="454"/>
                    <a:pt x="323" y="438"/>
                  </a:cubicBezTo>
                  <a:cubicBezTo>
                    <a:pt x="322" y="425"/>
                    <a:pt x="319" y="413"/>
                    <a:pt x="313" y="402"/>
                  </a:cubicBezTo>
                  <a:lnTo>
                    <a:pt x="539" y="250"/>
                  </a:lnTo>
                  <a:cubicBezTo>
                    <a:pt x="545" y="257"/>
                    <a:pt x="552" y="263"/>
                    <a:pt x="562" y="267"/>
                  </a:cubicBezTo>
                  <a:cubicBezTo>
                    <a:pt x="593" y="279"/>
                    <a:pt x="628" y="264"/>
                    <a:pt x="640" y="233"/>
                  </a:cubicBezTo>
                  <a:cubicBezTo>
                    <a:pt x="652" y="202"/>
                    <a:pt x="637" y="167"/>
                    <a:pt x="606" y="154"/>
                  </a:cubicBezTo>
                  <a:cubicBezTo>
                    <a:pt x="575" y="142"/>
                    <a:pt x="540" y="157"/>
                    <a:pt x="528" y="188"/>
                  </a:cubicBezTo>
                  <a:cubicBezTo>
                    <a:pt x="521" y="205"/>
                    <a:pt x="523" y="223"/>
                    <a:pt x="531" y="238"/>
                  </a:cubicBezTo>
                  <a:lnTo>
                    <a:pt x="305" y="390"/>
                  </a:lnTo>
                  <a:cubicBezTo>
                    <a:pt x="290" y="371"/>
                    <a:pt x="266" y="359"/>
                    <a:pt x="240" y="359"/>
                  </a:cubicBezTo>
                  <a:cubicBezTo>
                    <a:pt x="231" y="359"/>
                    <a:pt x="223" y="361"/>
                    <a:pt x="215" y="364"/>
                  </a:cubicBezTo>
                  <a:lnTo>
                    <a:pt x="95" y="113"/>
                  </a:lnTo>
                  <a:cubicBezTo>
                    <a:pt x="113" y="102"/>
                    <a:pt x="125" y="80"/>
                    <a:pt x="123" y="57"/>
                  </a:cubicBezTo>
                  <a:cubicBezTo>
                    <a:pt x="120" y="24"/>
                    <a:pt x="90" y="0"/>
                    <a:pt x="57" y="3"/>
                  </a:cubicBezTo>
                  <a:cubicBezTo>
                    <a:pt x="24" y="6"/>
                    <a:pt x="0" y="35"/>
                    <a:pt x="3" y="68"/>
                  </a:cubicBezTo>
                  <a:cubicBezTo>
                    <a:pt x="6" y="102"/>
                    <a:pt x="35" y="126"/>
                    <a:pt x="68" y="123"/>
                  </a:cubicBezTo>
                  <a:cubicBezTo>
                    <a:pt x="73" y="122"/>
                    <a:pt x="78" y="121"/>
                    <a:pt x="82" y="120"/>
                  </a:cubicBezTo>
                  <a:lnTo>
                    <a:pt x="202" y="370"/>
                  </a:lnTo>
                  <a:cubicBezTo>
                    <a:pt x="190" y="376"/>
                    <a:pt x="180" y="386"/>
                    <a:pt x="172" y="398"/>
                  </a:cubicBezTo>
                  <a:cubicBezTo>
                    <a:pt x="164" y="411"/>
                    <a:pt x="160" y="426"/>
                    <a:pt x="160" y="442"/>
                  </a:cubicBezTo>
                  <a:cubicBezTo>
                    <a:pt x="161" y="464"/>
                    <a:pt x="170" y="484"/>
                    <a:pt x="185" y="499"/>
                  </a:cubicBezTo>
                  <a:cubicBezTo>
                    <a:pt x="201" y="514"/>
                    <a:pt x="222" y="522"/>
                    <a:pt x="243" y="521"/>
                  </a:cubicBezTo>
                  <a:cubicBezTo>
                    <a:pt x="267" y="521"/>
                    <a:pt x="289" y="510"/>
                    <a:pt x="303" y="492"/>
                  </a:cubicBezTo>
                  <a:lnTo>
                    <a:pt x="300" y="497"/>
                  </a:lnTo>
                  <a:lnTo>
                    <a:pt x="852" y="898"/>
                  </a:lnTo>
                  <a:cubicBezTo>
                    <a:pt x="825" y="937"/>
                    <a:pt x="809" y="984"/>
                    <a:pt x="809" y="1035"/>
                  </a:cubicBezTo>
                  <a:cubicBezTo>
                    <a:pt x="810" y="1129"/>
                    <a:pt x="863" y="1209"/>
                    <a:pt x="940" y="1250"/>
                  </a:cubicBezTo>
                  <a:lnTo>
                    <a:pt x="787" y="1560"/>
                  </a:lnTo>
                  <a:cubicBezTo>
                    <a:pt x="754" y="1544"/>
                    <a:pt x="716" y="1540"/>
                    <a:pt x="678" y="1551"/>
                  </a:cubicBezTo>
                  <a:cubicBezTo>
                    <a:pt x="644" y="1562"/>
                    <a:pt x="614" y="1585"/>
                    <a:pt x="596" y="1615"/>
                  </a:cubicBezTo>
                  <a:cubicBezTo>
                    <a:pt x="591" y="1622"/>
                    <a:pt x="588" y="1630"/>
                    <a:pt x="584" y="1638"/>
                  </a:cubicBezTo>
                  <a:lnTo>
                    <a:pt x="152" y="1492"/>
                  </a:lnTo>
                  <a:cubicBezTo>
                    <a:pt x="156" y="1476"/>
                    <a:pt x="154" y="1460"/>
                    <a:pt x="145" y="1445"/>
                  </a:cubicBezTo>
                  <a:cubicBezTo>
                    <a:pt x="128" y="1417"/>
                    <a:pt x="91" y="1408"/>
                    <a:pt x="62" y="1425"/>
                  </a:cubicBezTo>
                  <a:cubicBezTo>
                    <a:pt x="34" y="1443"/>
                    <a:pt x="25" y="1480"/>
                    <a:pt x="42" y="1508"/>
                  </a:cubicBezTo>
                  <a:cubicBezTo>
                    <a:pt x="60" y="1537"/>
                    <a:pt x="97" y="1546"/>
                    <a:pt x="125" y="1528"/>
                  </a:cubicBezTo>
                  <a:cubicBezTo>
                    <a:pt x="135" y="1522"/>
                    <a:pt x="142" y="1514"/>
                    <a:pt x="147" y="1505"/>
                  </a:cubicBezTo>
                  <a:lnTo>
                    <a:pt x="580" y="1651"/>
                  </a:lnTo>
                  <a:cubicBezTo>
                    <a:pt x="571" y="1679"/>
                    <a:pt x="571" y="1709"/>
                    <a:pt x="580" y="1737"/>
                  </a:cubicBezTo>
                  <a:cubicBezTo>
                    <a:pt x="604" y="1815"/>
                    <a:pt x="687" y="1859"/>
                    <a:pt x="765" y="1835"/>
                  </a:cubicBezTo>
                  <a:cubicBezTo>
                    <a:pt x="800" y="1824"/>
                    <a:pt x="829" y="1802"/>
                    <a:pt x="848" y="1771"/>
                  </a:cubicBezTo>
                  <a:cubicBezTo>
                    <a:pt x="870" y="1735"/>
                    <a:pt x="876" y="1690"/>
                    <a:pt x="864" y="1649"/>
                  </a:cubicBezTo>
                  <a:cubicBezTo>
                    <a:pt x="853" y="1614"/>
                    <a:pt x="829" y="1585"/>
                    <a:pt x="800" y="1567"/>
                  </a:cubicBezTo>
                  <a:lnTo>
                    <a:pt x="953" y="1256"/>
                  </a:lnTo>
                  <a:cubicBezTo>
                    <a:pt x="984" y="1269"/>
                    <a:pt x="1018" y="1277"/>
                    <a:pt x="1053" y="1277"/>
                  </a:cubicBezTo>
                  <a:cubicBezTo>
                    <a:pt x="1159" y="1276"/>
                    <a:pt x="1248" y="1208"/>
                    <a:pt x="1281" y="1114"/>
                  </a:cubicBezTo>
                  <a:cubicBezTo>
                    <a:pt x="1504" y="1188"/>
                    <a:pt x="1833" y="1299"/>
                    <a:pt x="2047" y="1371"/>
                  </a:cubicBezTo>
                  <a:cubicBezTo>
                    <a:pt x="2043" y="1387"/>
                    <a:pt x="2045" y="1405"/>
                    <a:pt x="2052" y="1421"/>
                  </a:cubicBezTo>
                  <a:cubicBezTo>
                    <a:pt x="2060" y="1441"/>
                    <a:pt x="2076" y="1457"/>
                    <a:pt x="2096" y="1465"/>
                  </a:cubicBezTo>
                  <a:cubicBezTo>
                    <a:pt x="2117" y="1473"/>
                    <a:pt x="2139" y="1472"/>
                    <a:pt x="2158" y="1464"/>
                  </a:cubicBezTo>
                  <a:cubicBezTo>
                    <a:pt x="2165" y="1460"/>
                    <a:pt x="2172" y="1456"/>
                    <a:pt x="2178" y="1452"/>
                  </a:cubicBezTo>
                  <a:cubicBezTo>
                    <a:pt x="2309" y="1583"/>
                    <a:pt x="2539" y="1801"/>
                    <a:pt x="2636" y="1892"/>
                  </a:cubicBezTo>
                  <a:cubicBezTo>
                    <a:pt x="2622" y="1910"/>
                    <a:pt x="2618" y="1935"/>
                    <a:pt x="2630" y="1957"/>
                  </a:cubicBezTo>
                  <a:cubicBezTo>
                    <a:pt x="2645" y="1987"/>
                    <a:pt x="2681" y="1998"/>
                    <a:pt x="2711" y="1983"/>
                  </a:cubicBezTo>
                  <a:cubicBezTo>
                    <a:pt x="2741" y="1967"/>
                    <a:pt x="2752" y="1931"/>
                    <a:pt x="2737" y="1901"/>
                  </a:cubicBezTo>
                  <a:cubicBezTo>
                    <a:pt x="2721" y="1872"/>
                    <a:pt x="2685" y="1860"/>
                    <a:pt x="2655" y="1876"/>
                  </a:cubicBezTo>
                  <a:cubicBezTo>
                    <a:pt x="2652" y="1877"/>
                    <a:pt x="2649" y="1880"/>
                    <a:pt x="2646" y="1882"/>
                  </a:cubicBezTo>
                  <a:cubicBezTo>
                    <a:pt x="2549" y="1791"/>
                    <a:pt x="2319" y="1573"/>
                    <a:pt x="2188" y="1442"/>
                  </a:cubicBezTo>
                  <a:cubicBezTo>
                    <a:pt x="2191" y="1439"/>
                    <a:pt x="2193" y="1435"/>
                    <a:pt x="2195" y="1432"/>
                  </a:cubicBezTo>
                  <a:cubicBezTo>
                    <a:pt x="2207" y="1413"/>
                    <a:pt x="2210" y="1390"/>
                    <a:pt x="2205" y="1369"/>
                  </a:cubicBezTo>
                  <a:lnTo>
                    <a:pt x="2525" y="1232"/>
                  </a:lnTo>
                  <a:cubicBezTo>
                    <a:pt x="2536" y="1250"/>
                    <a:pt x="2555" y="1263"/>
                    <a:pt x="2578" y="1262"/>
                  </a:cubicBezTo>
                  <a:cubicBezTo>
                    <a:pt x="2611" y="1262"/>
                    <a:pt x="2638" y="1235"/>
                    <a:pt x="2637" y="1202"/>
                  </a:cubicBezTo>
                  <a:cubicBezTo>
                    <a:pt x="2637" y="1168"/>
                    <a:pt x="2610" y="1142"/>
                    <a:pt x="2577" y="1142"/>
                  </a:cubicBezTo>
                  <a:moveTo>
                    <a:pt x="243" y="507"/>
                  </a:moveTo>
                  <a:cubicBezTo>
                    <a:pt x="225" y="507"/>
                    <a:pt x="208" y="501"/>
                    <a:pt x="195" y="489"/>
                  </a:cubicBezTo>
                  <a:cubicBezTo>
                    <a:pt x="183" y="476"/>
                    <a:pt x="175" y="460"/>
                    <a:pt x="175" y="442"/>
                  </a:cubicBezTo>
                  <a:cubicBezTo>
                    <a:pt x="174" y="429"/>
                    <a:pt x="178" y="416"/>
                    <a:pt x="185" y="405"/>
                  </a:cubicBezTo>
                  <a:cubicBezTo>
                    <a:pt x="197" y="386"/>
                    <a:pt x="217" y="374"/>
                    <a:pt x="240" y="374"/>
                  </a:cubicBezTo>
                  <a:cubicBezTo>
                    <a:pt x="277" y="373"/>
                    <a:pt x="307" y="402"/>
                    <a:pt x="308" y="439"/>
                  </a:cubicBezTo>
                  <a:cubicBezTo>
                    <a:pt x="308" y="452"/>
                    <a:pt x="305" y="464"/>
                    <a:pt x="298" y="475"/>
                  </a:cubicBezTo>
                  <a:cubicBezTo>
                    <a:pt x="286" y="495"/>
                    <a:pt x="266" y="506"/>
                    <a:pt x="243" y="507"/>
                  </a:cubicBezTo>
                  <a:moveTo>
                    <a:pt x="850" y="1654"/>
                  </a:moveTo>
                  <a:cubicBezTo>
                    <a:pt x="861" y="1691"/>
                    <a:pt x="856" y="1731"/>
                    <a:pt x="836" y="1764"/>
                  </a:cubicBezTo>
                  <a:cubicBezTo>
                    <a:pt x="819" y="1791"/>
                    <a:pt x="792" y="1812"/>
                    <a:pt x="761" y="1821"/>
                  </a:cubicBezTo>
                  <a:cubicBezTo>
                    <a:pt x="691" y="1843"/>
                    <a:pt x="615" y="1803"/>
                    <a:pt x="594" y="1733"/>
                  </a:cubicBezTo>
                  <a:cubicBezTo>
                    <a:pt x="585" y="1705"/>
                    <a:pt x="586" y="1676"/>
                    <a:pt x="595" y="1649"/>
                  </a:cubicBezTo>
                  <a:lnTo>
                    <a:pt x="596" y="1648"/>
                  </a:lnTo>
                  <a:cubicBezTo>
                    <a:pt x="599" y="1639"/>
                    <a:pt x="603" y="1631"/>
                    <a:pt x="608" y="1623"/>
                  </a:cubicBezTo>
                  <a:cubicBezTo>
                    <a:pt x="625" y="1595"/>
                    <a:pt x="651" y="1575"/>
                    <a:pt x="682" y="1565"/>
                  </a:cubicBezTo>
                  <a:cubicBezTo>
                    <a:pt x="753" y="1543"/>
                    <a:pt x="828" y="1583"/>
                    <a:pt x="850" y="1654"/>
                  </a:cubicBezTo>
                  <a:close/>
                  <a:moveTo>
                    <a:pt x="2183" y="1424"/>
                  </a:moveTo>
                  <a:cubicBezTo>
                    <a:pt x="2176" y="1436"/>
                    <a:pt x="2165" y="1445"/>
                    <a:pt x="2153" y="1450"/>
                  </a:cubicBezTo>
                  <a:cubicBezTo>
                    <a:pt x="2136" y="1457"/>
                    <a:pt x="2118" y="1458"/>
                    <a:pt x="2102" y="1451"/>
                  </a:cubicBezTo>
                  <a:cubicBezTo>
                    <a:pt x="2085" y="1445"/>
                    <a:pt x="2072" y="1432"/>
                    <a:pt x="2065" y="1416"/>
                  </a:cubicBezTo>
                  <a:cubicBezTo>
                    <a:pt x="2056" y="1396"/>
                    <a:pt x="2058" y="1373"/>
                    <a:pt x="2069" y="1354"/>
                  </a:cubicBezTo>
                  <a:cubicBezTo>
                    <a:pt x="2077" y="1342"/>
                    <a:pt x="2087" y="1333"/>
                    <a:pt x="2100" y="1328"/>
                  </a:cubicBezTo>
                  <a:cubicBezTo>
                    <a:pt x="2116" y="1321"/>
                    <a:pt x="2134" y="1321"/>
                    <a:pt x="2151" y="1327"/>
                  </a:cubicBezTo>
                  <a:cubicBezTo>
                    <a:pt x="2167" y="1334"/>
                    <a:pt x="2180" y="1346"/>
                    <a:pt x="2187" y="1363"/>
                  </a:cubicBezTo>
                  <a:cubicBezTo>
                    <a:pt x="2196" y="1383"/>
                    <a:pt x="2194" y="1406"/>
                    <a:pt x="2183" y="1424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7" name="Google Shape;37;p42"/>
            <p:cNvSpPr/>
            <p:nvPr/>
          </p:nvSpPr>
          <p:spPr>
            <a:xfrm rot="2654194">
              <a:off x="-31981" y="1854504"/>
              <a:ext cx="1138472" cy="1348798"/>
            </a:xfrm>
            <a:custGeom>
              <a:avLst/>
              <a:gdLst/>
              <a:ahLst/>
              <a:cxnLst/>
              <a:rect l="l" t="t" r="r" b="b"/>
              <a:pathLst>
                <a:path w="1384" h="1640" extrusionOk="0">
                  <a:moveTo>
                    <a:pt x="755" y="18"/>
                  </a:moveTo>
                  <a:cubicBezTo>
                    <a:pt x="727" y="36"/>
                    <a:pt x="719" y="73"/>
                    <a:pt x="737" y="101"/>
                  </a:cubicBezTo>
                  <a:cubicBezTo>
                    <a:pt x="748" y="119"/>
                    <a:pt x="767" y="129"/>
                    <a:pt x="787" y="129"/>
                  </a:cubicBezTo>
                  <a:lnTo>
                    <a:pt x="839" y="585"/>
                  </a:lnTo>
                  <a:cubicBezTo>
                    <a:pt x="819" y="590"/>
                    <a:pt x="800" y="602"/>
                    <a:pt x="789" y="621"/>
                  </a:cubicBezTo>
                  <a:cubicBezTo>
                    <a:pt x="784" y="629"/>
                    <a:pt x="780" y="639"/>
                    <a:pt x="778" y="648"/>
                  </a:cubicBezTo>
                  <a:cubicBezTo>
                    <a:pt x="773" y="676"/>
                    <a:pt x="782" y="702"/>
                    <a:pt x="800" y="721"/>
                  </a:cubicBezTo>
                  <a:lnTo>
                    <a:pt x="463" y="1105"/>
                  </a:lnTo>
                  <a:cubicBezTo>
                    <a:pt x="396" y="1060"/>
                    <a:pt x="310" y="1044"/>
                    <a:pt x="227" y="1069"/>
                  </a:cubicBezTo>
                  <a:cubicBezTo>
                    <a:pt x="82" y="1114"/>
                    <a:pt x="0" y="1268"/>
                    <a:pt x="45" y="1413"/>
                  </a:cubicBezTo>
                  <a:cubicBezTo>
                    <a:pt x="90" y="1559"/>
                    <a:pt x="244" y="1640"/>
                    <a:pt x="389" y="1595"/>
                  </a:cubicBezTo>
                  <a:cubicBezTo>
                    <a:pt x="535" y="1551"/>
                    <a:pt x="616" y="1396"/>
                    <a:pt x="571" y="1251"/>
                  </a:cubicBezTo>
                  <a:cubicBezTo>
                    <a:pt x="554" y="1194"/>
                    <a:pt x="519" y="1147"/>
                    <a:pt x="475" y="1114"/>
                  </a:cubicBezTo>
                  <a:lnTo>
                    <a:pt x="811" y="730"/>
                  </a:lnTo>
                  <a:cubicBezTo>
                    <a:pt x="820" y="736"/>
                    <a:pt x="831" y="741"/>
                    <a:pt x="843" y="743"/>
                  </a:cubicBezTo>
                  <a:cubicBezTo>
                    <a:pt x="876" y="749"/>
                    <a:pt x="909" y="735"/>
                    <a:pt x="927" y="706"/>
                  </a:cubicBezTo>
                  <a:cubicBezTo>
                    <a:pt x="932" y="698"/>
                    <a:pt x="936" y="688"/>
                    <a:pt x="938" y="679"/>
                  </a:cubicBezTo>
                  <a:cubicBezTo>
                    <a:pt x="939" y="673"/>
                    <a:pt x="939" y="668"/>
                    <a:pt x="939" y="662"/>
                  </a:cubicBezTo>
                  <a:lnTo>
                    <a:pt x="1259" y="583"/>
                  </a:lnTo>
                  <a:cubicBezTo>
                    <a:pt x="1261" y="587"/>
                    <a:pt x="1263" y="591"/>
                    <a:pt x="1265" y="594"/>
                  </a:cubicBezTo>
                  <a:cubicBezTo>
                    <a:pt x="1283" y="622"/>
                    <a:pt x="1320" y="631"/>
                    <a:pt x="1348" y="613"/>
                  </a:cubicBezTo>
                  <a:cubicBezTo>
                    <a:pt x="1376" y="595"/>
                    <a:pt x="1384" y="558"/>
                    <a:pt x="1367" y="530"/>
                  </a:cubicBezTo>
                  <a:cubicBezTo>
                    <a:pt x="1349" y="501"/>
                    <a:pt x="1311" y="493"/>
                    <a:pt x="1283" y="511"/>
                  </a:cubicBezTo>
                  <a:cubicBezTo>
                    <a:pt x="1263" y="524"/>
                    <a:pt x="1253" y="547"/>
                    <a:pt x="1256" y="569"/>
                  </a:cubicBezTo>
                  <a:lnTo>
                    <a:pt x="937" y="648"/>
                  </a:lnTo>
                  <a:cubicBezTo>
                    <a:pt x="935" y="637"/>
                    <a:pt x="931" y="627"/>
                    <a:pt x="925" y="618"/>
                  </a:cubicBezTo>
                  <a:cubicBezTo>
                    <a:pt x="913" y="600"/>
                    <a:pt x="894" y="588"/>
                    <a:pt x="873" y="584"/>
                  </a:cubicBezTo>
                  <a:cubicBezTo>
                    <a:pt x="866" y="583"/>
                    <a:pt x="860" y="582"/>
                    <a:pt x="853" y="583"/>
                  </a:cubicBezTo>
                  <a:lnTo>
                    <a:pt x="801" y="127"/>
                  </a:lnTo>
                  <a:cubicBezTo>
                    <a:pt x="808" y="126"/>
                    <a:pt x="814" y="123"/>
                    <a:pt x="820" y="120"/>
                  </a:cubicBezTo>
                  <a:cubicBezTo>
                    <a:pt x="848" y="102"/>
                    <a:pt x="856" y="64"/>
                    <a:pt x="838" y="36"/>
                  </a:cubicBezTo>
                  <a:cubicBezTo>
                    <a:pt x="821" y="8"/>
                    <a:pt x="783" y="0"/>
                    <a:pt x="755" y="18"/>
                  </a:cubicBezTo>
                  <a:moveTo>
                    <a:pt x="913" y="626"/>
                  </a:moveTo>
                  <a:cubicBezTo>
                    <a:pt x="918" y="634"/>
                    <a:pt x="922" y="642"/>
                    <a:pt x="923" y="651"/>
                  </a:cubicBezTo>
                  <a:lnTo>
                    <a:pt x="923" y="651"/>
                  </a:lnTo>
                  <a:lnTo>
                    <a:pt x="924" y="653"/>
                  </a:lnTo>
                  <a:cubicBezTo>
                    <a:pt x="925" y="660"/>
                    <a:pt x="925" y="668"/>
                    <a:pt x="923" y="676"/>
                  </a:cubicBezTo>
                  <a:cubicBezTo>
                    <a:pt x="922" y="684"/>
                    <a:pt x="919" y="692"/>
                    <a:pt x="915" y="699"/>
                  </a:cubicBezTo>
                  <a:cubicBezTo>
                    <a:pt x="900" y="722"/>
                    <a:pt x="872" y="734"/>
                    <a:pt x="845" y="729"/>
                  </a:cubicBezTo>
                  <a:cubicBezTo>
                    <a:pt x="809" y="722"/>
                    <a:pt x="785" y="687"/>
                    <a:pt x="792" y="651"/>
                  </a:cubicBezTo>
                  <a:cubicBezTo>
                    <a:pt x="794" y="643"/>
                    <a:pt x="797" y="635"/>
                    <a:pt x="801" y="628"/>
                  </a:cubicBezTo>
                  <a:cubicBezTo>
                    <a:pt x="816" y="605"/>
                    <a:pt x="843" y="593"/>
                    <a:pt x="870" y="598"/>
                  </a:cubicBezTo>
                  <a:cubicBezTo>
                    <a:pt x="888" y="601"/>
                    <a:pt x="903" y="611"/>
                    <a:pt x="913" y="626"/>
                  </a:cubicBezTo>
                  <a:close/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8" name="Google Shape;38;p42"/>
            <p:cNvSpPr/>
            <p:nvPr/>
          </p:nvSpPr>
          <p:spPr>
            <a:xfrm rot="2654194">
              <a:off x="263870" y="2526575"/>
              <a:ext cx="3276479" cy="2650851"/>
            </a:xfrm>
            <a:custGeom>
              <a:avLst/>
              <a:gdLst/>
              <a:ahLst/>
              <a:cxnLst/>
              <a:rect l="l" t="t" r="r" b="b"/>
              <a:pathLst>
                <a:path w="3984" h="3221" extrusionOk="0">
                  <a:moveTo>
                    <a:pt x="3893" y="359"/>
                  </a:moveTo>
                  <a:cubicBezTo>
                    <a:pt x="3878" y="364"/>
                    <a:pt x="3865" y="375"/>
                    <a:pt x="3856" y="388"/>
                  </a:cubicBezTo>
                  <a:cubicBezTo>
                    <a:pt x="3846" y="405"/>
                    <a:pt x="3843" y="425"/>
                    <a:pt x="3849" y="444"/>
                  </a:cubicBezTo>
                  <a:lnTo>
                    <a:pt x="3850" y="447"/>
                  </a:lnTo>
                  <a:lnTo>
                    <a:pt x="3469" y="613"/>
                  </a:lnTo>
                  <a:cubicBezTo>
                    <a:pt x="3465" y="604"/>
                    <a:pt x="3459" y="596"/>
                    <a:pt x="3452" y="590"/>
                  </a:cubicBezTo>
                  <a:lnTo>
                    <a:pt x="3549" y="469"/>
                  </a:lnTo>
                  <a:cubicBezTo>
                    <a:pt x="3563" y="478"/>
                    <a:pt x="3581" y="481"/>
                    <a:pt x="3599" y="476"/>
                  </a:cubicBezTo>
                  <a:cubicBezTo>
                    <a:pt x="3630" y="466"/>
                    <a:pt x="3648" y="432"/>
                    <a:pt x="3638" y="400"/>
                  </a:cubicBezTo>
                  <a:cubicBezTo>
                    <a:pt x="3628" y="368"/>
                    <a:pt x="3594" y="351"/>
                    <a:pt x="3562" y="361"/>
                  </a:cubicBezTo>
                  <a:cubicBezTo>
                    <a:pt x="3530" y="371"/>
                    <a:pt x="3513" y="405"/>
                    <a:pt x="3523" y="437"/>
                  </a:cubicBezTo>
                  <a:cubicBezTo>
                    <a:pt x="3526" y="446"/>
                    <a:pt x="3531" y="454"/>
                    <a:pt x="3537" y="460"/>
                  </a:cubicBezTo>
                  <a:lnTo>
                    <a:pt x="3441" y="581"/>
                  </a:lnTo>
                  <a:cubicBezTo>
                    <a:pt x="3428" y="572"/>
                    <a:pt x="3413" y="567"/>
                    <a:pt x="3397" y="566"/>
                  </a:cubicBezTo>
                  <a:cubicBezTo>
                    <a:pt x="3348" y="563"/>
                    <a:pt x="3306" y="599"/>
                    <a:pt x="3303" y="648"/>
                  </a:cubicBezTo>
                  <a:cubicBezTo>
                    <a:pt x="3300" y="689"/>
                    <a:pt x="3326" y="726"/>
                    <a:pt x="3364" y="738"/>
                  </a:cubicBezTo>
                  <a:lnTo>
                    <a:pt x="3248" y="1238"/>
                  </a:lnTo>
                  <a:lnTo>
                    <a:pt x="3244" y="1237"/>
                  </a:lnTo>
                  <a:cubicBezTo>
                    <a:pt x="3233" y="1235"/>
                    <a:pt x="3222" y="1235"/>
                    <a:pt x="3212" y="1236"/>
                  </a:cubicBezTo>
                  <a:lnTo>
                    <a:pt x="3067" y="735"/>
                  </a:lnTo>
                  <a:cubicBezTo>
                    <a:pt x="3087" y="726"/>
                    <a:pt x="3101" y="707"/>
                    <a:pt x="3102" y="685"/>
                  </a:cubicBezTo>
                  <a:cubicBezTo>
                    <a:pt x="3103" y="672"/>
                    <a:pt x="3100" y="660"/>
                    <a:pt x="3094" y="650"/>
                  </a:cubicBezTo>
                  <a:cubicBezTo>
                    <a:pt x="3118" y="627"/>
                    <a:pt x="3139" y="601"/>
                    <a:pt x="3157" y="573"/>
                  </a:cubicBezTo>
                  <a:cubicBezTo>
                    <a:pt x="3194" y="513"/>
                    <a:pt x="3213" y="444"/>
                    <a:pt x="3213" y="374"/>
                  </a:cubicBezTo>
                  <a:cubicBezTo>
                    <a:pt x="3212" y="168"/>
                    <a:pt x="3043" y="0"/>
                    <a:pt x="2837" y="1"/>
                  </a:cubicBezTo>
                  <a:cubicBezTo>
                    <a:pt x="2707" y="2"/>
                    <a:pt x="2588" y="68"/>
                    <a:pt x="2520" y="179"/>
                  </a:cubicBezTo>
                  <a:cubicBezTo>
                    <a:pt x="2483" y="239"/>
                    <a:pt x="2464" y="307"/>
                    <a:pt x="2464" y="378"/>
                  </a:cubicBezTo>
                  <a:cubicBezTo>
                    <a:pt x="2464" y="391"/>
                    <a:pt x="2465" y="405"/>
                    <a:pt x="2467" y="418"/>
                  </a:cubicBezTo>
                  <a:cubicBezTo>
                    <a:pt x="2445" y="426"/>
                    <a:pt x="2429" y="446"/>
                    <a:pt x="2427" y="471"/>
                  </a:cubicBezTo>
                  <a:cubicBezTo>
                    <a:pt x="2427" y="476"/>
                    <a:pt x="2427" y="480"/>
                    <a:pt x="2428" y="484"/>
                  </a:cubicBezTo>
                  <a:lnTo>
                    <a:pt x="1611" y="714"/>
                  </a:lnTo>
                  <a:cubicBezTo>
                    <a:pt x="1601" y="684"/>
                    <a:pt x="1581" y="659"/>
                    <a:pt x="1554" y="643"/>
                  </a:cubicBezTo>
                  <a:cubicBezTo>
                    <a:pt x="1492" y="606"/>
                    <a:pt x="1410" y="626"/>
                    <a:pt x="1372" y="687"/>
                  </a:cubicBezTo>
                  <a:lnTo>
                    <a:pt x="1371" y="689"/>
                  </a:lnTo>
                  <a:cubicBezTo>
                    <a:pt x="1353" y="720"/>
                    <a:pt x="1348" y="756"/>
                    <a:pt x="1356" y="790"/>
                  </a:cubicBezTo>
                  <a:cubicBezTo>
                    <a:pt x="1358" y="795"/>
                    <a:pt x="1360" y="800"/>
                    <a:pt x="1361" y="805"/>
                  </a:cubicBezTo>
                  <a:lnTo>
                    <a:pt x="864" y="1044"/>
                  </a:lnTo>
                  <a:cubicBezTo>
                    <a:pt x="854" y="1027"/>
                    <a:pt x="838" y="1013"/>
                    <a:pt x="819" y="1006"/>
                  </a:cubicBezTo>
                  <a:lnTo>
                    <a:pt x="967" y="488"/>
                  </a:lnTo>
                  <a:lnTo>
                    <a:pt x="971" y="488"/>
                  </a:lnTo>
                  <a:cubicBezTo>
                    <a:pt x="1004" y="490"/>
                    <a:pt x="1032" y="465"/>
                    <a:pt x="1035" y="432"/>
                  </a:cubicBezTo>
                  <a:cubicBezTo>
                    <a:pt x="1037" y="399"/>
                    <a:pt x="1012" y="370"/>
                    <a:pt x="978" y="368"/>
                  </a:cubicBezTo>
                  <a:cubicBezTo>
                    <a:pt x="945" y="366"/>
                    <a:pt x="916" y="391"/>
                    <a:pt x="914" y="424"/>
                  </a:cubicBezTo>
                  <a:cubicBezTo>
                    <a:pt x="912" y="451"/>
                    <a:pt x="929" y="475"/>
                    <a:pt x="953" y="484"/>
                  </a:cubicBezTo>
                  <a:lnTo>
                    <a:pt x="805" y="1002"/>
                  </a:lnTo>
                  <a:cubicBezTo>
                    <a:pt x="802" y="1002"/>
                    <a:pt x="798" y="1001"/>
                    <a:pt x="794" y="1001"/>
                  </a:cubicBezTo>
                  <a:cubicBezTo>
                    <a:pt x="747" y="998"/>
                    <a:pt x="707" y="1032"/>
                    <a:pt x="701" y="1078"/>
                  </a:cubicBezTo>
                  <a:lnTo>
                    <a:pt x="137" y="1051"/>
                  </a:lnTo>
                  <a:cubicBezTo>
                    <a:pt x="137" y="1046"/>
                    <a:pt x="136" y="1042"/>
                    <a:pt x="135" y="1037"/>
                  </a:cubicBezTo>
                  <a:cubicBezTo>
                    <a:pt x="127" y="1001"/>
                    <a:pt x="90" y="978"/>
                    <a:pt x="54" y="987"/>
                  </a:cubicBezTo>
                  <a:cubicBezTo>
                    <a:pt x="37" y="991"/>
                    <a:pt x="22" y="1002"/>
                    <a:pt x="12" y="1017"/>
                  </a:cubicBezTo>
                  <a:cubicBezTo>
                    <a:pt x="3" y="1032"/>
                    <a:pt x="0" y="1051"/>
                    <a:pt x="4" y="1068"/>
                  </a:cubicBezTo>
                  <a:cubicBezTo>
                    <a:pt x="12" y="1104"/>
                    <a:pt x="49" y="1127"/>
                    <a:pt x="85" y="1118"/>
                  </a:cubicBezTo>
                  <a:cubicBezTo>
                    <a:pt x="103" y="1114"/>
                    <a:pt x="117" y="1104"/>
                    <a:pt x="127" y="1088"/>
                  </a:cubicBezTo>
                  <a:cubicBezTo>
                    <a:pt x="131" y="1081"/>
                    <a:pt x="134" y="1073"/>
                    <a:pt x="136" y="1065"/>
                  </a:cubicBezTo>
                  <a:lnTo>
                    <a:pt x="700" y="1092"/>
                  </a:lnTo>
                  <a:cubicBezTo>
                    <a:pt x="701" y="1137"/>
                    <a:pt x="737" y="1174"/>
                    <a:pt x="783" y="1177"/>
                  </a:cubicBezTo>
                  <a:cubicBezTo>
                    <a:pt x="831" y="1180"/>
                    <a:pt x="873" y="1143"/>
                    <a:pt x="876" y="1095"/>
                  </a:cubicBezTo>
                  <a:cubicBezTo>
                    <a:pt x="877" y="1082"/>
                    <a:pt x="875" y="1069"/>
                    <a:pt x="871" y="1057"/>
                  </a:cubicBezTo>
                  <a:lnTo>
                    <a:pt x="1367" y="818"/>
                  </a:lnTo>
                  <a:cubicBezTo>
                    <a:pt x="1379" y="840"/>
                    <a:pt x="1396" y="859"/>
                    <a:pt x="1417" y="872"/>
                  </a:cubicBezTo>
                  <a:cubicBezTo>
                    <a:pt x="1427" y="878"/>
                    <a:pt x="1438" y="882"/>
                    <a:pt x="1448" y="885"/>
                  </a:cubicBezTo>
                  <a:lnTo>
                    <a:pt x="1338" y="1305"/>
                  </a:lnTo>
                  <a:cubicBezTo>
                    <a:pt x="1330" y="1303"/>
                    <a:pt x="1321" y="1302"/>
                    <a:pt x="1312" y="1302"/>
                  </a:cubicBezTo>
                  <a:cubicBezTo>
                    <a:pt x="1242" y="1302"/>
                    <a:pt x="1186" y="1359"/>
                    <a:pt x="1187" y="1428"/>
                  </a:cubicBezTo>
                  <a:cubicBezTo>
                    <a:pt x="1187" y="1449"/>
                    <a:pt x="1192" y="1468"/>
                    <a:pt x="1201" y="1485"/>
                  </a:cubicBezTo>
                  <a:lnTo>
                    <a:pt x="523" y="1885"/>
                  </a:lnTo>
                  <a:lnTo>
                    <a:pt x="522" y="1882"/>
                  </a:lnTo>
                  <a:cubicBezTo>
                    <a:pt x="511" y="1868"/>
                    <a:pt x="496" y="1859"/>
                    <a:pt x="478" y="1856"/>
                  </a:cubicBezTo>
                  <a:cubicBezTo>
                    <a:pt x="451" y="1852"/>
                    <a:pt x="425" y="1865"/>
                    <a:pt x="411" y="1887"/>
                  </a:cubicBezTo>
                  <a:cubicBezTo>
                    <a:pt x="406" y="1895"/>
                    <a:pt x="403" y="1904"/>
                    <a:pt x="401" y="1913"/>
                  </a:cubicBezTo>
                  <a:cubicBezTo>
                    <a:pt x="396" y="1950"/>
                    <a:pt x="422" y="1984"/>
                    <a:pt x="458" y="1990"/>
                  </a:cubicBezTo>
                  <a:cubicBezTo>
                    <a:pt x="485" y="1994"/>
                    <a:pt x="511" y="1981"/>
                    <a:pt x="526" y="1958"/>
                  </a:cubicBezTo>
                  <a:cubicBezTo>
                    <a:pt x="530" y="1950"/>
                    <a:pt x="534" y="1942"/>
                    <a:pt x="535" y="1933"/>
                  </a:cubicBezTo>
                  <a:cubicBezTo>
                    <a:pt x="537" y="1920"/>
                    <a:pt x="535" y="1908"/>
                    <a:pt x="530" y="1897"/>
                  </a:cubicBezTo>
                  <a:lnTo>
                    <a:pt x="1208" y="1498"/>
                  </a:lnTo>
                  <a:cubicBezTo>
                    <a:pt x="1230" y="1531"/>
                    <a:pt x="1267" y="1553"/>
                    <a:pt x="1309" y="1554"/>
                  </a:cubicBezTo>
                  <a:lnTo>
                    <a:pt x="1315" y="1764"/>
                  </a:lnTo>
                  <a:cubicBezTo>
                    <a:pt x="1289" y="1769"/>
                    <a:pt x="1268" y="1791"/>
                    <a:pt x="1266" y="1819"/>
                  </a:cubicBezTo>
                  <a:lnTo>
                    <a:pt x="1266" y="1822"/>
                  </a:lnTo>
                  <a:cubicBezTo>
                    <a:pt x="1159" y="1839"/>
                    <a:pt x="1065" y="1901"/>
                    <a:pt x="1007" y="1994"/>
                  </a:cubicBezTo>
                  <a:cubicBezTo>
                    <a:pt x="971" y="2054"/>
                    <a:pt x="951" y="2123"/>
                    <a:pt x="952" y="2193"/>
                  </a:cubicBezTo>
                  <a:cubicBezTo>
                    <a:pt x="953" y="2399"/>
                    <a:pt x="1121" y="2567"/>
                    <a:pt x="1328" y="2566"/>
                  </a:cubicBezTo>
                  <a:cubicBezTo>
                    <a:pt x="1354" y="2565"/>
                    <a:pt x="1379" y="2563"/>
                    <a:pt x="1403" y="2558"/>
                  </a:cubicBezTo>
                  <a:cubicBezTo>
                    <a:pt x="1411" y="2579"/>
                    <a:pt x="1431" y="2595"/>
                    <a:pt x="1455" y="2596"/>
                  </a:cubicBezTo>
                  <a:cubicBezTo>
                    <a:pt x="1462" y="2597"/>
                    <a:pt x="1468" y="2596"/>
                    <a:pt x="1474" y="2594"/>
                  </a:cubicBezTo>
                  <a:lnTo>
                    <a:pt x="1596" y="2920"/>
                  </a:lnTo>
                  <a:cubicBezTo>
                    <a:pt x="1573" y="2931"/>
                    <a:pt x="1553" y="2949"/>
                    <a:pt x="1539" y="2971"/>
                  </a:cubicBezTo>
                  <a:cubicBezTo>
                    <a:pt x="1519" y="3004"/>
                    <a:pt x="1514" y="3043"/>
                    <a:pt x="1525" y="3080"/>
                  </a:cubicBezTo>
                  <a:cubicBezTo>
                    <a:pt x="1535" y="3114"/>
                    <a:pt x="1559" y="3142"/>
                    <a:pt x="1590" y="3159"/>
                  </a:cubicBezTo>
                  <a:cubicBezTo>
                    <a:pt x="1621" y="3175"/>
                    <a:pt x="1657" y="3179"/>
                    <a:pt x="1691" y="3168"/>
                  </a:cubicBezTo>
                  <a:cubicBezTo>
                    <a:pt x="1722" y="3159"/>
                    <a:pt x="1748" y="3138"/>
                    <a:pt x="1765" y="3111"/>
                  </a:cubicBezTo>
                  <a:cubicBezTo>
                    <a:pt x="1784" y="3080"/>
                    <a:pt x="1790" y="3043"/>
                    <a:pt x="1781" y="3008"/>
                  </a:cubicBezTo>
                  <a:lnTo>
                    <a:pt x="2058" y="2908"/>
                  </a:lnTo>
                  <a:cubicBezTo>
                    <a:pt x="2071" y="2937"/>
                    <a:pt x="2099" y="2958"/>
                    <a:pt x="2132" y="2960"/>
                  </a:cubicBezTo>
                  <a:cubicBezTo>
                    <a:pt x="2157" y="2961"/>
                    <a:pt x="2179" y="2953"/>
                    <a:pt x="2196" y="2938"/>
                  </a:cubicBezTo>
                  <a:lnTo>
                    <a:pt x="2372" y="3117"/>
                  </a:lnTo>
                  <a:cubicBezTo>
                    <a:pt x="2361" y="3131"/>
                    <a:pt x="2356" y="3149"/>
                    <a:pt x="2360" y="3168"/>
                  </a:cubicBezTo>
                  <a:cubicBezTo>
                    <a:pt x="2368" y="3200"/>
                    <a:pt x="2400" y="3221"/>
                    <a:pt x="2432" y="3213"/>
                  </a:cubicBezTo>
                  <a:cubicBezTo>
                    <a:pt x="2465" y="3205"/>
                    <a:pt x="2485" y="3173"/>
                    <a:pt x="2477" y="3140"/>
                  </a:cubicBezTo>
                  <a:cubicBezTo>
                    <a:pt x="2470" y="3108"/>
                    <a:pt x="2437" y="3088"/>
                    <a:pt x="2405" y="3095"/>
                  </a:cubicBezTo>
                  <a:cubicBezTo>
                    <a:pt x="2396" y="3098"/>
                    <a:pt x="2389" y="3101"/>
                    <a:pt x="2382" y="3107"/>
                  </a:cubicBezTo>
                  <a:lnTo>
                    <a:pt x="2206" y="2928"/>
                  </a:lnTo>
                  <a:cubicBezTo>
                    <a:pt x="2218" y="2914"/>
                    <a:pt x="2225" y="2896"/>
                    <a:pt x="2226" y="2877"/>
                  </a:cubicBezTo>
                  <a:cubicBezTo>
                    <a:pt x="2229" y="2828"/>
                    <a:pt x="2192" y="2787"/>
                    <a:pt x="2144" y="2783"/>
                  </a:cubicBezTo>
                  <a:cubicBezTo>
                    <a:pt x="2095" y="2780"/>
                    <a:pt x="2053" y="2817"/>
                    <a:pt x="2050" y="2866"/>
                  </a:cubicBezTo>
                  <a:cubicBezTo>
                    <a:pt x="2049" y="2876"/>
                    <a:pt x="2050" y="2886"/>
                    <a:pt x="2053" y="2895"/>
                  </a:cubicBezTo>
                  <a:lnTo>
                    <a:pt x="1777" y="2995"/>
                  </a:lnTo>
                  <a:cubicBezTo>
                    <a:pt x="1752" y="2929"/>
                    <a:pt x="1681" y="2893"/>
                    <a:pt x="1613" y="2914"/>
                  </a:cubicBezTo>
                  <a:lnTo>
                    <a:pt x="1610" y="2915"/>
                  </a:lnTo>
                  <a:lnTo>
                    <a:pt x="1488" y="2589"/>
                  </a:lnTo>
                  <a:cubicBezTo>
                    <a:pt x="1505" y="2579"/>
                    <a:pt x="1518" y="2561"/>
                    <a:pt x="1520" y="2540"/>
                  </a:cubicBezTo>
                  <a:cubicBezTo>
                    <a:pt x="1520" y="2531"/>
                    <a:pt x="1519" y="2522"/>
                    <a:pt x="1515" y="2514"/>
                  </a:cubicBezTo>
                  <a:cubicBezTo>
                    <a:pt x="1567" y="2484"/>
                    <a:pt x="1612" y="2441"/>
                    <a:pt x="1645" y="2388"/>
                  </a:cubicBezTo>
                  <a:cubicBezTo>
                    <a:pt x="1681" y="2328"/>
                    <a:pt x="1701" y="2260"/>
                    <a:pt x="1700" y="2189"/>
                  </a:cubicBezTo>
                  <a:cubicBezTo>
                    <a:pt x="1700" y="2169"/>
                    <a:pt x="1698" y="2148"/>
                    <a:pt x="1695" y="2128"/>
                  </a:cubicBezTo>
                  <a:cubicBezTo>
                    <a:pt x="1718" y="2121"/>
                    <a:pt x="1735" y="2100"/>
                    <a:pt x="1737" y="2075"/>
                  </a:cubicBezTo>
                  <a:cubicBezTo>
                    <a:pt x="1738" y="2069"/>
                    <a:pt x="1737" y="2063"/>
                    <a:pt x="1735" y="2057"/>
                  </a:cubicBezTo>
                  <a:lnTo>
                    <a:pt x="1983" y="1972"/>
                  </a:lnTo>
                  <a:cubicBezTo>
                    <a:pt x="2001" y="2018"/>
                    <a:pt x="2047" y="2051"/>
                    <a:pt x="2100" y="2051"/>
                  </a:cubicBezTo>
                  <a:cubicBezTo>
                    <a:pt x="2140" y="2050"/>
                    <a:pt x="2176" y="2031"/>
                    <a:pt x="2199" y="2001"/>
                  </a:cubicBezTo>
                  <a:lnTo>
                    <a:pt x="2417" y="2164"/>
                  </a:lnTo>
                  <a:lnTo>
                    <a:pt x="2415" y="2166"/>
                  </a:lnTo>
                  <a:cubicBezTo>
                    <a:pt x="2402" y="2187"/>
                    <a:pt x="2398" y="2212"/>
                    <a:pt x="2404" y="2237"/>
                  </a:cubicBezTo>
                  <a:cubicBezTo>
                    <a:pt x="2409" y="2262"/>
                    <a:pt x="2424" y="2283"/>
                    <a:pt x="2446" y="2297"/>
                  </a:cubicBezTo>
                  <a:cubicBezTo>
                    <a:pt x="2467" y="2310"/>
                    <a:pt x="2493" y="2315"/>
                    <a:pt x="2518" y="2309"/>
                  </a:cubicBezTo>
                  <a:cubicBezTo>
                    <a:pt x="2524" y="2308"/>
                    <a:pt x="2529" y="2306"/>
                    <a:pt x="2534" y="2304"/>
                  </a:cubicBezTo>
                  <a:lnTo>
                    <a:pt x="2670" y="2569"/>
                  </a:lnTo>
                  <a:cubicBezTo>
                    <a:pt x="2649" y="2582"/>
                    <a:pt x="2638" y="2607"/>
                    <a:pt x="2644" y="2633"/>
                  </a:cubicBezTo>
                  <a:cubicBezTo>
                    <a:pt x="2652" y="2665"/>
                    <a:pt x="2684" y="2685"/>
                    <a:pt x="2717" y="2678"/>
                  </a:cubicBezTo>
                  <a:cubicBezTo>
                    <a:pt x="2749" y="2670"/>
                    <a:pt x="2769" y="2638"/>
                    <a:pt x="2762" y="2605"/>
                  </a:cubicBezTo>
                  <a:cubicBezTo>
                    <a:pt x="2754" y="2573"/>
                    <a:pt x="2721" y="2553"/>
                    <a:pt x="2689" y="2560"/>
                  </a:cubicBezTo>
                  <a:cubicBezTo>
                    <a:pt x="2687" y="2561"/>
                    <a:pt x="2685" y="2562"/>
                    <a:pt x="2683" y="2562"/>
                  </a:cubicBezTo>
                  <a:lnTo>
                    <a:pt x="2547" y="2297"/>
                  </a:lnTo>
                  <a:cubicBezTo>
                    <a:pt x="2559" y="2289"/>
                    <a:pt x="2570" y="2279"/>
                    <a:pt x="2578" y="2266"/>
                  </a:cubicBezTo>
                  <a:cubicBezTo>
                    <a:pt x="2590" y="2246"/>
                    <a:pt x="2595" y="2224"/>
                    <a:pt x="2591" y="2201"/>
                  </a:cubicBezTo>
                  <a:lnTo>
                    <a:pt x="2957" y="2116"/>
                  </a:lnTo>
                  <a:cubicBezTo>
                    <a:pt x="2966" y="2145"/>
                    <a:pt x="2997" y="2163"/>
                    <a:pt x="3028" y="2156"/>
                  </a:cubicBezTo>
                  <a:cubicBezTo>
                    <a:pt x="3060" y="2148"/>
                    <a:pt x="3080" y="2116"/>
                    <a:pt x="3072" y="2084"/>
                  </a:cubicBezTo>
                  <a:cubicBezTo>
                    <a:pt x="3065" y="2051"/>
                    <a:pt x="3032" y="2031"/>
                    <a:pt x="3000" y="2039"/>
                  </a:cubicBezTo>
                  <a:cubicBezTo>
                    <a:pt x="2971" y="2045"/>
                    <a:pt x="2952" y="2073"/>
                    <a:pt x="2954" y="2102"/>
                  </a:cubicBezTo>
                  <a:lnTo>
                    <a:pt x="2588" y="2187"/>
                  </a:lnTo>
                  <a:cubicBezTo>
                    <a:pt x="2573" y="2140"/>
                    <a:pt x="2524" y="2112"/>
                    <a:pt x="2476" y="2123"/>
                  </a:cubicBezTo>
                  <a:cubicBezTo>
                    <a:pt x="2456" y="2127"/>
                    <a:pt x="2439" y="2138"/>
                    <a:pt x="2425" y="2152"/>
                  </a:cubicBezTo>
                  <a:lnTo>
                    <a:pt x="2207" y="1989"/>
                  </a:lnTo>
                  <a:cubicBezTo>
                    <a:pt x="2219" y="1970"/>
                    <a:pt x="2225" y="1948"/>
                    <a:pt x="2225" y="1924"/>
                  </a:cubicBezTo>
                  <a:cubicBezTo>
                    <a:pt x="2225" y="1854"/>
                    <a:pt x="2168" y="1798"/>
                    <a:pt x="2098" y="1799"/>
                  </a:cubicBezTo>
                  <a:cubicBezTo>
                    <a:pt x="2084" y="1799"/>
                    <a:pt x="2071" y="1801"/>
                    <a:pt x="2058" y="1806"/>
                  </a:cubicBezTo>
                  <a:lnTo>
                    <a:pt x="1897" y="1409"/>
                  </a:lnTo>
                  <a:cubicBezTo>
                    <a:pt x="1915" y="1402"/>
                    <a:pt x="1931" y="1389"/>
                    <a:pt x="1942" y="1372"/>
                  </a:cubicBezTo>
                  <a:cubicBezTo>
                    <a:pt x="1943" y="1368"/>
                    <a:pt x="1945" y="1365"/>
                    <a:pt x="1947" y="1362"/>
                  </a:cubicBezTo>
                  <a:cubicBezTo>
                    <a:pt x="1948" y="1360"/>
                    <a:pt x="1948" y="1358"/>
                    <a:pt x="1949" y="1357"/>
                  </a:cubicBezTo>
                  <a:lnTo>
                    <a:pt x="2728" y="1702"/>
                  </a:lnTo>
                  <a:cubicBezTo>
                    <a:pt x="2727" y="1706"/>
                    <a:pt x="2726" y="1710"/>
                    <a:pt x="2726" y="1713"/>
                  </a:cubicBezTo>
                  <a:cubicBezTo>
                    <a:pt x="2724" y="1747"/>
                    <a:pt x="2749" y="1776"/>
                    <a:pt x="2782" y="1778"/>
                  </a:cubicBezTo>
                  <a:cubicBezTo>
                    <a:pt x="2815" y="1780"/>
                    <a:pt x="2844" y="1755"/>
                    <a:pt x="2847" y="1722"/>
                  </a:cubicBezTo>
                  <a:cubicBezTo>
                    <a:pt x="2849" y="1689"/>
                    <a:pt x="2824" y="1660"/>
                    <a:pt x="2791" y="1658"/>
                  </a:cubicBezTo>
                  <a:cubicBezTo>
                    <a:pt x="2766" y="1656"/>
                    <a:pt x="2745" y="1669"/>
                    <a:pt x="2734" y="1689"/>
                  </a:cubicBezTo>
                  <a:lnTo>
                    <a:pt x="1953" y="1343"/>
                  </a:lnTo>
                  <a:cubicBezTo>
                    <a:pt x="1963" y="1300"/>
                    <a:pt x="1942" y="1254"/>
                    <a:pt x="1901" y="1235"/>
                  </a:cubicBezTo>
                  <a:cubicBezTo>
                    <a:pt x="1854" y="1213"/>
                    <a:pt x="1797" y="1232"/>
                    <a:pt x="1774" y="1281"/>
                  </a:cubicBezTo>
                  <a:cubicBezTo>
                    <a:pt x="1769" y="1290"/>
                    <a:pt x="1766" y="1301"/>
                    <a:pt x="1765" y="1311"/>
                  </a:cubicBezTo>
                  <a:lnTo>
                    <a:pt x="1434" y="1393"/>
                  </a:lnTo>
                  <a:cubicBezTo>
                    <a:pt x="1422" y="1353"/>
                    <a:pt x="1392" y="1322"/>
                    <a:pt x="1352" y="1308"/>
                  </a:cubicBezTo>
                  <a:lnTo>
                    <a:pt x="1462" y="888"/>
                  </a:lnTo>
                  <a:cubicBezTo>
                    <a:pt x="1514" y="897"/>
                    <a:pt x="1570" y="875"/>
                    <a:pt x="1599" y="827"/>
                  </a:cubicBezTo>
                  <a:lnTo>
                    <a:pt x="1600" y="826"/>
                  </a:lnTo>
                  <a:cubicBezTo>
                    <a:pt x="1618" y="796"/>
                    <a:pt x="1623" y="762"/>
                    <a:pt x="1615" y="728"/>
                  </a:cubicBezTo>
                  <a:lnTo>
                    <a:pt x="2432" y="498"/>
                  </a:lnTo>
                  <a:cubicBezTo>
                    <a:pt x="2440" y="519"/>
                    <a:pt x="2460" y="534"/>
                    <a:pt x="2483" y="535"/>
                  </a:cubicBezTo>
                  <a:cubicBezTo>
                    <a:pt x="2489" y="536"/>
                    <a:pt x="2494" y="535"/>
                    <a:pt x="2499" y="534"/>
                  </a:cubicBezTo>
                  <a:cubicBezTo>
                    <a:pt x="2518" y="574"/>
                    <a:pt x="2543" y="610"/>
                    <a:pt x="2575" y="642"/>
                  </a:cubicBezTo>
                  <a:cubicBezTo>
                    <a:pt x="2646" y="712"/>
                    <a:pt x="2740" y="751"/>
                    <a:pt x="2840" y="750"/>
                  </a:cubicBezTo>
                  <a:cubicBezTo>
                    <a:pt x="2895" y="750"/>
                    <a:pt x="2947" y="738"/>
                    <a:pt x="2994" y="717"/>
                  </a:cubicBezTo>
                  <a:cubicBezTo>
                    <a:pt x="3004" y="730"/>
                    <a:pt x="3020" y="740"/>
                    <a:pt x="3038" y="741"/>
                  </a:cubicBezTo>
                  <a:cubicBezTo>
                    <a:pt x="3044" y="741"/>
                    <a:pt x="3049" y="741"/>
                    <a:pt x="3054" y="740"/>
                  </a:cubicBezTo>
                  <a:lnTo>
                    <a:pt x="3197" y="1238"/>
                  </a:lnTo>
                  <a:cubicBezTo>
                    <a:pt x="3161" y="1244"/>
                    <a:pt x="3129" y="1266"/>
                    <a:pt x="3109" y="1298"/>
                  </a:cubicBezTo>
                  <a:cubicBezTo>
                    <a:pt x="3099" y="1313"/>
                    <a:pt x="3093" y="1329"/>
                    <a:pt x="3091" y="1346"/>
                  </a:cubicBezTo>
                  <a:cubicBezTo>
                    <a:pt x="3085" y="1382"/>
                    <a:pt x="3093" y="1417"/>
                    <a:pt x="3114" y="1446"/>
                  </a:cubicBezTo>
                  <a:cubicBezTo>
                    <a:pt x="3134" y="1475"/>
                    <a:pt x="3165" y="1494"/>
                    <a:pt x="3200" y="1500"/>
                  </a:cubicBezTo>
                  <a:cubicBezTo>
                    <a:pt x="3254" y="1508"/>
                    <a:pt x="3307" y="1484"/>
                    <a:pt x="3335" y="1438"/>
                  </a:cubicBezTo>
                  <a:cubicBezTo>
                    <a:pt x="3344" y="1424"/>
                    <a:pt x="3350" y="1407"/>
                    <a:pt x="3353" y="1390"/>
                  </a:cubicBezTo>
                  <a:cubicBezTo>
                    <a:pt x="3359" y="1355"/>
                    <a:pt x="3351" y="1320"/>
                    <a:pt x="3330" y="1291"/>
                  </a:cubicBezTo>
                  <a:cubicBezTo>
                    <a:pt x="3313" y="1267"/>
                    <a:pt x="3289" y="1250"/>
                    <a:pt x="3262" y="1241"/>
                  </a:cubicBezTo>
                  <a:lnTo>
                    <a:pt x="3378" y="741"/>
                  </a:lnTo>
                  <a:cubicBezTo>
                    <a:pt x="3380" y="741"/>
                    <a:pt x="3383" y="742"/>
                    <a:pt x="3385" y="742"/>
                  </a:cubicBezTo>
                  <a:cubicBezTo>
                    <a:pt x="3407" y="743"/>
                    <a:pt x="3428" y="736"/>
                    <a:pt x="3444" y="724"/>
                  </a:cubicBezTo>
                  <a:lnTo>
                    <a:pt x="3748" y="1062"/>
                  </a:lnTo>
                  <a:cubicBezTo>
                    <a:pt x="3735" y="1077"/>
                    <a:pt x="3730" y="1099"/>
                    <a:pt x="3736" y="1120"/>
                  </a:cubicBezTo>
                  <a:cubicBezTo>
                    <a:pt x="3746" y="1151"/>
                    <a:pt x="3780" y="1169"/>
                    <a:pt x="3812" y="1159"/>
                  </a:cubicBezTo>
                  <a:cubicBezTo>
                    <a:pt x="3844" y="1149"/>
                    <a:pt x="3861" y="1115"/>
                    <a:pt x="3851" y="1083"/>
                  </a:cubicBezTo>
                  <a:cubicBezTo>
                    <a:pt x="3841" y="1051"/>
                    <a:pt x="3807" y="1034"/>
                    <a:pt x="3775" y="1044"/>
                  </a:cubicBezTo>
                  <a:cubicBezTo>
                    <a:pt x="3769" y="1046"/>
                    <a:pt x="3764" y="1049"/>
                    <a:pt x="3759" y="1052"/>
                  </a:cubicBezTo>
                  <a:lnTo>
                    <a:pt x="3455" y="714"/>
                  </a:lnTo>
                  <a:cubicBezTo>
                    <a:pt x="3469" y="700"/>
                    <a:pt x="3478" y="681"/>
                    <a:pt x="3479" y="660"/>
                  </a:cubicBezTo>
                  <a:cubicBezTo>
                    <a:pt x="3480" y="648"/>
                    <a:pt x="3478" y="637"/>
                    <a:pt x="3475" y="626"/>
                  </a:cubicBezTo>
                  <a:lnTo>
                    <a:pt x="3857" y="459"/>
                  </a:lnTo>
                  <a:cubicBezTo>
                    <a:pt x="3872" y="485"/>
                    <a:pt x="3904" y="498"/>
                    <a:pt x="3934" y="488"/>
                  </a:cubicBezTo>
                  <a:cubicBezTo>
                    <a:pt x="3949" y="484"/>
                    <a:pt x="3962" y="473"/>
                    <a:pt x="3971" y="459"/>
                  </a:cubicBezTo>
                  <a:cubicBezTo>
                    <a:pt x="3981" y="443"/>
                    <a:pt x="3984" y="422"/>
                    <a:pt x="3978" y="404"/>
                  </a:cubicBezTo>
                  <a:cubicBezTo>
                    <a:pt x="3967" y="368"/>
                    <a:pt x="3929" y="348"/>
                    <a:pt x="3893" y="359"/>
                  </a:cubicBezTo>
                  <a:moveTo>
                    <a:pt x="82" y="1104"/>
                  </a:moveTo>
                  <a:cubicBezTo>
                    <a:pt x="53" y="1111"/>
                    <a:pt x="25" y="1093"/>
                    <a:pt x="18" y="1065"/>
                  </a:cubicBezTo>
                  <a:cubicBezTo>
                    <a:pt x="15" y="1051"/>
                    <a:pt x="17" y="1037"/>
                    <a:pt x="24" y="1025"/>
                  </a:cubicBezTo>
                  <a:cubicBezTo>
                    <a:pt x="32" y="1013"/>
                    <a:pt x="44" y="1004"/>
                    <a:pt x="57" y="1001"/>
                  </a:cubicBezTo>
                  <a:cubicBezTo>
                    <a:pt x="86" y="994"/>
                    <a:pt x="115" y="1012"/>
                    <a:pt x="121" y="1041"/>
                  </a:cubicBezTo>
                  <a:cubicBezTo>
                    <a:pt x="128" y="1068"/>
                    <a:pt x="109" y="1098"/>
                    <a:pt x="82" y="1104"/>
                  </a:cubicBezTo>
                  <a:moveTo>
                    <a:pt x="521" y="1930"/>
                  </a:moveTo>
                  <a:cubicBezTo>
                    <a:pt x="520" y="1938"/>
                    <a:pt x="517" y="1945"/>
                    <a:pt x="513" y="1951"/>
                  </a:cubicBezTo>
                  <a:cubicBezTo>
                    <a:pt x="502" y="1969"/>
                    <a:pt x="481" y="1978"/>
                    <a:pt x="461" y="1975"/>
                  </a:cubicBezTo>
                  <a:cubicBezTo>
                    <a:pt x="432" y="1971"/>
                    <a:pt x="411" y="1944"/>
                    <a:pt x="416" y="1915"/>
                  </a:cubicBezTo>
                  <a:cubicBezTo>
                    <a:pt x="417" y="1908"/>
                    <a:pt x="419" y="1901"/>
                    <a:pt x="423" y="1895"/>
                  </a:cubicBezTo>
                  <a:cubicBezTo>
                    <a:pt x="434" y="1877"/>
                    <a:pt x="455" y="1867"/>
                    <a:pt x="476" y="1870"/>
                  </a:cubicBezTo>
                  <a:cubicBezTo>
                    <a:pt x="490" y="1872"/>
                    <a:pt x="502" y="1880"/>
                    <a:pt x="511" y="1891"/>
                  </a:cubicBezTo>
                  <a:cubicBezTo>
                    <a:pt x="519" y="1902"/>
                    <a:pt x="523" y="1916"/>
                    <a:pt x="521" y="1930"/>
                  </a:cubicBezTo>
                  <a:close/>
                  <a:moveTo>
                    <a:pt x="1766" y="3006"/>
                  </a:moveTo>
                  <a:cubicBezTo>
                    <a:pt x="1776" y="3039"/>
                    <a:pt x="1771" y="3074"/>
                    <a:pt x="1753" y="3104"/>
                  </a:cubicBezTo>
                  <a:cubicBezTo>
                    <a:pt x="1738" y="3128"/>
                    <a:pt x="1715" y="3146"/>
                    <a:pt x="1687" y="3155"/>
                  </a:cubicBezTo>
                  <a:cubicBezTo>
                    <a:pt x="1657" y="3164"/>
                    <a:pt x="1625" y="3161"/>
                    <a:pt x="1597" y="3146"/>
                  </a:cubicBezTo>
                  <a:cubicBezTo>
                    <a:pt x="1569" y="3131"/>
                    <a:pt x="1548" y="3106"/>
                    <a:pt x="1539" y="3076"/>
                  </a:cubicBezTo>
                  <a:cubicBezTo>
                    <a:pt x="1529" y="3043"/>
                    <a:pt x="1533" y="3008"/>
                    <a:pt x="1551" y="2978"/>
                  </a:cubicBezTo>
                  <a:cubicBezTo>
                    <a:pt x="1566" y="2954"/>
                    <a:pt x="1590" y="2936"/>
                    <a:pt x="1617" y="2928"/>
                  </a:cubicBezTo>
                  <a:cubicBezTo>
                    <a:pt x="1680" y="2908"/>
                    <a:pt x="1746" y="2943"/>
                    <a:pt x="1766" y="3006"/>
                  </a:cubicBezTo>
                  <a:moveTo>
                    <a:pt x="2576" y="2198"/>
                  </a:moveTo>
                  <a:cubicBezTo>
                    <a:pt x="2581" y="2219"/>
                    <a:pt x="2577" y="2240"/>
                    <a:pt x="2566" y="2258"/>
                  </a:cubicBezTo>
                  <a:cubicBezTo>
                    <a:pt x="2554" y="2277"/>
                    <a:pt x="2536" y="2290"/>
                    <a:pt x="2515" y="2295"/>
                  </a:cubicBezTo>
                  <a:cubicBezTo>
                    <a:pt x="2494" y="2300"/>
                    <a:pt x="2472" y="2296"/>
                    <a:pt x="2453" y="2284"/>
                  </a:cubicBezTo>
                  <a:cubicBezTo>
                    <a:pt x="2435" y="2273"/>
                    <a:pt x="2422" y="2255"/>
                    <a:pt x="2418" y="2234"/>
                  </a:cubicBezTo>
                  <a:cubicBezTo>
                    <a:pt x="2413" y="2213"/>
                    <a:pt x="2416" y="2191"/>
                    <a:pt x="2428" y="2173"/>
                  </a:cubicBezTo>
                  <a:cubicBezTo>
                    <a:pt x="2439" y="2154"/>
                    <a:pt x="2457" y="2142"/>
                    <a:pt x="2479" y="2137"/>
                  </a:cubicBezTo>
                  <a:cubicBezTo>
                    <a:pt x="2522" y="2127"/>
                    <a:pt x="2566" y="2154"/>
                    <a:pt x="2576" y="2198"/>
                  </a:cubicBezTo>
                  <a:close/>
                  <a:moveTo>
                    <a:pt x="1686" y="2189"/>
                  </a:moveTo>
                  <a:cubicBezTo>
                    <a:pt x="1686" y="2257"/>
                    <a:pt x="1668" y="2323"/>
                    <a:pt x="1632" y="2380"/>
                  </a:cubicBezTo>
                  <a:cubicBezTo>
                    <a:pt x="1601" y="2431"/>
                    <a:pt x="1558" y="2472"/>
                    <a:pt x="1509" y="2502"/>
                  </a:cubicBezTo>
                  <a:cubicBezTo>
                    <a:pt x="1498" y="2487"/>
                    <a:pt x="1482" y="2477"/>
                    <a:pt x="1463" y="2476"/>
                  </a:cubicBezTo>
                  <a:cubicBezTo>
                    <a:pt x="1430" y="2474"/>
                    <a:pt x="1401" y="2499"/>
                    <a:pt x="1399" y="2532"/>
                  </a:cubicBezTo>
                  <a:cubicBezTo>
                    <a:pt x="1399" y="2536"/>
                    <a:pt x="1399" y="2540"/>
                    <a:pt x="1400" y="2544"/>
                  </a:cubicBezTo>
                  <a:cubicBezTo>
                    <a:pt x="1376" y="2548"/>
                    <a:pt x="1352" y="2551"/>
                    <a:pt x="1328" y="2551"/>
                  </a:cubicBezTo>
                  <a:cubicBezTo>
                    <a:pt x="1129" y="2552"/>
                    <a:pt x="967" y="2391"/>
                    <a:pt x="966" y="2193"/>
                  </a:cubicBezTo>
                  <a:cubicBezTo>
                    <a:pt x="966" y="2125"/>
                    <a:pt x="984" y="2059"/>
                    <a:pt x="1020" y="2002"/>
                  </a:cubicBezTo>
                  <a:cubicBezTo>
                    <a:pt x="1075" y="1912"/>
                    <a:pt x="1165" y="1853"/>
                    <a:pt x="1267" y="1836"/>
                  </a:cubicBezTo>
                  <a:cubicBezTo>
                    <a:pt x="1273" y="1862"/>
                    <a:pt x="1295" y="1882"/>
                    <a:pt x="1322" y="1883"/>
                  </a:cubicBezTo>
                  <a:cubicBezTo>
                    <a:pt x="1352" y="1885"/>
                    <a:pt x="1379" y="1865"/>
                    <a:pt x="1385" y="1836"/>
                  </a:cubicBezTo>
                  <a:cubicBezTo>
                    <a:pt x="1497" y="1854"/>
                    <a:pt x="1591" y="1925"/>
                    <a:pt x="1643" y="2021"/>
                  </a:cubicBezTo>
                  <a:cubicBezTo>
                    <a:pt x="1628" y="2031"/>
                    <a:pt x="1618" y="2048"/>
                    <a:pt x="1617" y="2067"/>
                  </a:cubicBezTo>
                  <a:cubicBezTo>
                    <a:pt x="1615" y="2100"/>
                    <a:pt x="1640" y="2129"/>
                    <a:pt x="1673" y="2131"/>
                  </a:cubicBezTo>
                  <a:cubicBezTo>
                    <a:pt x="1676" y="2131"/>
                    <a:pt x="1678" y="2131"/>
                    <a:pt x="1681" y="2131"/>
                  </a:cubicBezTo>
                  <a:cubicBezTo>
                    <a:pt x="1684" y="2150"/>
                    <a:pt x="1686" y="2169"/>
                    <a:pt x="1686" y="2189"/>
                  </a:cubicBezTo>
                  <a:moveTo>
                    <a:pt x="1787" y="1287"/>
                  </a:moveTo>
                  <a:cubicBezTo>
                    <a:pt x="1788" y="1284"/>
                    <a:pt x="1790" y="1281"/>
                    <a:pt x="1791" y="1278"/>
                  </a:cubicBezTo>
                  <a:cubicBezTo>
                    <a:pt x="1813" y="1243"/>
                    <a:pt x="1857" y="1230"/>
                    <a:pt x="1895" y="1248"/>
                  </a:cubicBezTo>
                  <a:cubicBezTo>
                    <a:pt x="1935" y="1267"/>
                    <a:pt x="1953" y="1315"/>
                    <a:pt x="1934" y="1356"/>
                  </a:cubicBezTo>
                  <a:cubicBezTo>
                    <a:pt x="1915" y="1397"/>
                    <a:pt x="1866" y="1413"/>
                    <a:pt x="1826" y="1395"/>
                  </a:cubicBezTo>
                  <a:cubicBezTo>
                    <a:pt x="1806" y="1385"/>
                    <a:pt x="1791" y="1369"/>
                    <a:pt x="1784" y="1349"/>
                  </a:cubicBezTo>
                  <a:cubicBezTo>
                    <a:pt x="1777" y="1328"/>
                    <a:pt x="1778" y="1306"/>
                    <a:pt x="1787" y="1287"/>
                  </a:cubicBezTo>
                  <a:moveTo>
                    <a:pt x="1771" y="1354"/>
                  </a:moveTo>
                  <a:cubicBezTo>
                    <a:pt x="1779" y="1378"/>
                    <a:pt x="1797" y="1397"/>
                    <a:pt x="1820" y="1408"/>
                  </a:cubicBezTo>
                  <a:cubicBezTo>
                    <a:pt x="1840" y="1417"/>
                    <a:pt x="1863" y="1419"/>
                    <a:pt x="1883" y="1414"/>
                  </a:cubicBezTo>
                  <a:lnTo>
                    <a:pt x="2045" y="1811"/>
                  </a:lnTo>
                  <a:cubicBezTo>
                    <a:pt x="2002" y="1831"/>
                    <a:pt x="1973" y="1875"/>
                    <a:pt x="1973" y="1925"/>
                  </a:cubicBezTo>
                  <a:cubicBezTo>
                    <a:pt x="1973" y="1937"/>
                    <a:pt x="1975" y="1948"/>
                    <a:pt x="1978" y="1959"/>
                  </a:cubicBezTo>
                  <a:lnTo>
                    <a:pt x="1730" y="2044"/>
                  </a:lnTo>
                  <a:cubicBezTo>
                    <a:pt x="1721" y="2025"/>
                    <a:pt x="1703" y="2012"/>
                    <a:pt x="1681" y="2011"/>
                  </a:cubicBezTo>
                  <a:cubicBezTo>
                    <a:pt x="1672" y="2010"/>
                    <a:pt x="1664" y="2012"/>
                    <a:pt x="1656" y="2014"/>
                  </a:cubicBezTo>
                  <a:cubicBezTo>
                    <a:pt x="1602" y="1914"/>
                    <a:pt x="1503" y="1841"/>
                    <a:pt x="1386" y="1822"/>
                  </a:cubicBezTo>
                  <a:cubicBezTo>
                    <a:pt x="1385" y="1791"/>
                    <a:pt x="1361" y="1765"/>
                    <a:pt x="1330" y="1763"/>
                  </a:cubicBezTo>
                  <a:lnTo>
                    <a:pt x="1330" y="1763"/>
                  </a:lnTo>
                  <a:lnTo>
                    <a:pt x="1323" y="1553"/>
                  </a:lnTo>
                  <a:cubicBezTo>
                    <a:pt x="1388" y="1548"/>
                    <a:pt x="1439" y="1493"/>
                    <a:pt x="1438" y="1427"/>
                  </a:cubicBezTo>
                  <a:cubicBezTo>
                    <a:pt x="1438" y="1420"/>
                    <a:pt x="1438" y="1414"/>
                    <a:pt x="1437" y="1407"/>
                  </a:cubicBezTo>
                  <a:lnTo>
                    <a:pt x="1765" y="1326"/>
                  </a:lnTo>
                  <a:cubicBezTo>
                    <a:pt x="1765" y="1335"/>
                    <a:pt x="1767" y="1345"/>
                    <a:pt x="1771" y="1354"/>
                  </a:cubicBezTo>
                  <a:close/>
                  <a:moveTo>
                    <a:pt x="1588" y="818"/>
                  </a:moveTo>
                  <a:lnTo>
                    <a:pt x="1587" y="820"/>
                  </a:lnTo>
                  <a:cubicBezTo>
                    <a:pt x="1553" y="875"/>
                    <a:pt x="1480" y="892"/>
                    <a:pt x="1425" y="859"/>
                  </a:cubicBezTo>
                  <a:cubicBezTo>
                    <a:pt x="1397" y="843"/>
                    <a:pt x="1378" y="817"/>
                    <a:pt x="1370" y="786"/>
                  </a:cubicBezTo>
                  <a:cubicBezTo>
                    <a:pt x="1363" y="756"/>
                    <a:pt x="1367" y="724"/>
                    <a:pt x="1384" y="697"/>
                  </a:cubicBezTo>
                  <a:lnTo>
                    <a:pt x="1385" y="695"/>
                  </a:lnTo>
                  <a:cubicBezTo>
                    <a:pt x="1419" y="640"/>
                    <a:pt x="1491" y="622"/>
                    <a:pt x="1546" y="655"/>
                  </a:cubicBezTo>
                  <a:cubicBezTo>
                    <a:pt x="1574" y="672"/>
                    <a:pt x="1593" y="698"/>
                    <a:pt x="1601" y="728"/>
                  </a:cubicBezTo>
                  <a:cubicBezTo>
                    <a:pt x="1609" y="759"/>
                    <a:pt x="1604" y="791"/>
                    <a:pt x="1588" y="818"/>
                  </a:cubicBezTo>
                  <a:moveTo>
                    <a:pt x="2840" y="736"/>
                  </a:moveTo>
                  <a:cubicBezTo>
                    <a:pt x="2744" y="736"/>
                    <a:pt x="2654" y="699"/>
                    <a:pt x="2585" y="632"/>
                  </a:cubicBezTo>
                  <a:cubicBezTo>
                    <a:pt x="2555" y="602"/>
                    <a:pt x="2530" y="567"/>
                    <a:pt x="2513" y="529"/>
                  </a:cubicBezTo>
                  <a:cubicBezTo>
                    <a:pt x="2532" y="520"/>
                    <a:pt x="2546" y="502"/>
                    <a:pt x="2547" y="479"/>
                  </a:cubicBezTo>
                  <a:cubicBezTo>
                    <a:pt x="2550" y="446"/>
                    <a:pt x="2524" y="417"/>
                    <a:pt x="2491" y="415"/>
                  </a:cubicBezTo>
                  <a:cubicBezTo>
                    <a:pt x="2488" y="415"/>
                    <a:pt x="2484" y="415"/>
                    <a:pt x="2481" y="415"/>
                  </a:cubicBezTo>
                  <a:cubicBezTo>
                    <a:pt x="2479" y="403"/>
                    <a:pt x="2479" y="390"/>
                    <a:pt x="2479" y="378"/>
                  </a:cubicBezTo>
                  <a:cubicBezTo>
                    <a:pt x="2478" y="310"/>
                    <a:pt x="2497" y="244"/>
                    <a:pt x="2532" y="187"/>
                  </a:cubicBezTo>
                  <a:cubicBezTo>
                    <a:pt x="2598" y="80"/>
                    <a:pt x="2712" y="16"/>
                    <a:pt x="2837" y="16"/>
                  </a:cubicBezTo>
                  <a:cubicBezTo>
                    <a:pt x="3035" y="15"/>
                    <a:pt x="3198" y="176"/>
                    <a:pt x="3199" y="374"/>
                  </a:cubicBezTo>
                  <a:cubicBezTo>
                    <a:pt x="3199" y="442"/>
                    <a:pt x="3180" y="508"/>
                    <a:pt x="3145" y="565"/>
                  </a:cubicBezTo>
                  <a:cubicBezTo>
                    <a:pt x="3128" y="592"/>
                    <a:pt x="3108" y="617"/>
                    <a:pt x="3085" y="638"/>
                  </a:cubicBezTo>
                  <a:cubicBezTo>
                    <a:pt x="3075" y="628"/>
                    <a:pt x="3061" y="622"/>
                    <a:pt x="3046" y="621"/>
                  </a:cubicBezTo>
                  <a:cubicBezTo>
                    <a:pt x="3013" y="618"/>
                    <a:pt x="2984" y="644"/>
                    <a:pt x="2982" y="677"/>
                  </a:cubicBezTo>
                  <a:cubicBezTo>
                    <a:pt x="2981" y="687"/>
                    <a:pt x="2983" y="696"/>
                    <a:pt x="2987" y="704"/>
                  </a:cubicBezTo>
                  <a:cubicBezTo>
                    <a:pt x="2942" y="724"/>
                    <a:pt x="2892" y="736"/>
                    <a:pt x="2840" y="736"/>
                  </a:cubicBezTo>
                  <a:moveTo>
                    <a:pt x="3318" y="1299"/>
                  </a:moveTo>
                  <a:cubicBezTo>
                    <a:pt x="3337" y="1325"/>
                    <a:pt x="3344" y="1356"/>
                    <a:pt x="3339" y="1388"/>
                  </a:cubicBezTo>
                  <a:cubicBezTo>
                    <a:pt x="3336" y="1403"/>
                    <a:pt x="3331" y="1418"/>
                    <a:pt x="3323" y="1431"/>
                  </a:cubicBezTo>
                  <a:cubicBezTo>
                    <a:pt x="3297" y="1472"/>
                    <a:pt x="3250" y="1493"/>
                    <a:pt x="3202" y="1485"/>
                  </a:cubicBezTo>
                  <a:cubicBezTo>
                    <a:pt x="3171" y="1480"/>
                    <a:pt x="3144" y="1463"/>
                    <a:pt x="3125" y="1437"/>
                  </a:cubicBezTo>
                  <a:cubicBezTo>
                    <a:pt x="3107" y="1412"/>
                    <a:pt x="3100" y="1380"/>
                    <a:pt x="3105" y="1349"/>
                  </a:cubicBezTo>
                  <a:cubicBezTo>
                    <a:pt x="3107" y="1333"/>
                    <a:pt x="3113" y="1319"/>
                    <a:pt x="3121" y="1306"/>
                  </a:cubicBezTo>
                  <a:cubicBezTo>
                    <a:pt x="3146" y="1265"/>
                    <a:pt x="3194" y="1243"/>
                    <a:pt x="3241" y="1251"/>
                  </a:cubicBezTo>
                  <a:cubicBezTo>
                    <a:pt x="3273" y="1256"/>
                    <a:pt x="3300" y="1273"/>
                    <a:pt x="3318" y="1299"/>
                  </a:cubicBezTo>
                  <a:moveTo>
                    <a:pt x="3964" y="408"/>
                  </a:moveTo>
                  <a:cubicBezTo>
                    <a:pt x="3969" y="423"/>
                    <a:pt x="3967" y="439"/>
                    <a:pt x="3959" y="452"/>
                  </a:cubicBezTo>
                  <a:cubicBezTo>
                    <a:pt x="3952" y="463"/>
                    <a:pt x="3942" y="471"/>
                    <a:pt x="3929" y="475"/>
                  </a:cubicBezTo>
                  <a:cubicBezTo>
                    <a:pt x="3901" y="483"/>
                    <a:pt x="3872" y="468"/>
                    <a:pt x="3863" y="440"/>
                  </a:cubicBezTo>
                  <a:cubicBezTo>
                    <a:pt x="3858" y="425"/>
                    <a:pt x="3860" y="409"/>
                    <a:pt x="3868" y="396"/>
                  </a:cubicBezTo>
                  <a:cubicBezTo>
                    <a:pt x="3875" y="385"/>
                    <a:pt x="3886" y="377"/>
                    <a:pt x="3898" y="373"/>
                  </a:cubicBezTo>
                  <a:cubicBezTo>
                    <a:pt x="3926" y="364"/>
                    <a:pt x="3956" y="380"/>
                    <a:pt x="3964" y="408"/>
                  </a:cubicBezTo>
                </a:path>
              </a:pathLst>
            </a:custGeom>
            <a:solidFill>
              <a:srgbClr val="C8D3D8">
                <a:alpha val="26274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pic>
        <p:nvPicPr>
          <p:cNvPr id="39" name="Google Shape;39;p42" descr="Immagine che contiene testo, schermata, Carattere, logo&#10;&#10;Descrizione generata automaticament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158783" y="81606"/>
            <a:ext cx="2782800" cy="11809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s + Text">
  <p:cSld name="Headlines + 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3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3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8562974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43"/>
          <p:cNvSpPr txBox="1">
            <a:spLocks noGrp="1"/>
          </p:cNvSpPr>
          <p:nvPr>
            <p:ph type="body" idx="2"/>
          </p:nvPr>
        </p:nvSpPr>
        <p:spPr>
          <a:xfrm>
            <a:off x="296864" y="1001413"/>
            <a:ext cx="8562975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Headlines + two columns">
  <p:cSld name="1_Headlines + two column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4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4"/>
          <p:cNvSpPr txBox="1">
            <a:spLocks noGrp="1"/>
          </p:cNvSpPr>
          <p:nvPr>
            <p:ph type="body" idx="1"/>
          </p:nvPr>
        </p:nvSpPr>
        <p:spPr>
          <a:xfrm>
            <a:off x="296864" y="1698551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44"/>
          <p:cNvSpPr txBox="1">
            <a:spLocks noGrp="1"/>
          </p:cNvSpPr>
          <p:nvPr>
            <p:ph type="body" idx="2"/>
          </p:nvPr>
        </p:nvSpPr>
        <p:spPr>
          <a:xfrm>
            <a:off x="296865" y="1001413"/>
            <a:ext cx="8434186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44"/>
          <p:cNvSpPr txBox="1">
            <a:spLocks noGrp="1"/>
          </p:cNvSpPr>
          <p:nvPr>
            <p:ph type="body" idx="3"/>
          </p:nvPr>
        </p:nvSpPr>
        <p:spPr>
          <a:xfrm>
            <a:off x="4591050" y="1682602"/>
            <a:ext cx="4140000" cy="2408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+ Text / no subline">
  <p:cSld name="Headline + Text / no subline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5"/>
          <p:cNvSpPr txBox="1">
            <a:spLocks noGrp="1"/>
          </p:cNvSpPr>
          <p:nvPr>
            <p:ph type="title"/>
          </p:nvPr>
        </p:nvSpPr>
        <p:spPr>
          <a:xfrm>
            <a:off x="-4762" y="175419"/>
            <a:ext cx="6607581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5"/>
          <p:cNvSpPr txBox="1">
            <a:spLocks noGrp="1"/>
          </p:cNvSpPr>
          <p:nvPr>
            <p:ph type="body" idx="1"/>
          </p:nvPr>
        </p:nvSpPr>
        <p:spPr>
          <a:xfrm>
            <a:off x="296864" y="980854"/>
            <a:ext cx="8562974" cy="3125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760"/>
              <a:buFont typeface="Trebuchet MS"/>
              <a:buNone/>
              <a:defRPr sz="22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left">
  <p:cSld name="Chapter Break with Pic lef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4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54" name="Google Shape;54;p46"/>
          <p:cNvCxnSpPr/>
          <p:nvPr/>
        </p:nvCxnSpPr>
        <p:spPr>
          <a:xfrm>
            <a:off x="1704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" name="Google Shape;55;p46"/>
          <p:cNvSpPr>
            <a:spLocks noGrp="1"/>
          </p:cNvSpPr>
          <p:nvPr>
            <p:ph type="pic" idx="2"/>
          </p:nvPr>
        </p:nvSpPr>
        <p:spPr>
          <a:xfrm>
            <a:off x="4572000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46"/>
          <p:cNvSpPr txBox="1">
            <a:spLocks noGrp="1"/>
          </p:cNvSpPr>
          <p:nvPr>
            <p:ph type="body" idx="1"/>
          </p:nvPr>
        </p:nvSpPr>
        <p:spPr>
          <a:xfrm>
            <a:off x="659040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46"/>
          <p:cNvSpPr txBox="1">
            <a:spLocks noGrp="1"/>
          </p:cNvSpPr>
          <p:nvPr>
            <p:ph type="body" idx="3"/>
          </p:nvPr>
        </p:nvSpPr>
        <p:spPr>
          <a:xfrm>
            <a:off x="659040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46"/>
          <p:cNvSpPr txBox="1">
            <a:spLocks noGrp="1"/>
          </p:cNvSpPr>
          <p:nvPr>
            <p:ph type="body" idx="4"/>
          </p:nvPr>
        </p:nvSpPr>
        <p:spPr>
          <a:xfrm>
            <a:off x="5617933" y="4808762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hapter Break with Pic right">
  <p:cSld name="Chapter Break with Pic righ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E8EDE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61" name="Google Shape;61;p47"/>
          <p:cNvCxnSpPr/>
          <p:nvPr/>
        </p:nvCxnSpPr>
        <p:spPr>
          <a:xfrm>
            <a:off x="6276338" y="2804733"/>
            <a:ext cx="120346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47"/>
          <p:cNvSpPr>
            <a:spLocks noGrp="1"/>
          </p:cNvSpPr>
          <p:nvPr>
            <p:ph type="pic" idx="2"/>
          </p:nvPr>
        </p:nvSpPr>
        <p:spPr>
          <a:xfrm>
            <a:off x="0" y="-14748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47"/>
          <p:cNvSpPr txBox="1">
            <a:spLocks noGrp="1"/>
          </p:cNvSpPr>
          <p:nvPr>
            <p:ph type="body" idx="1"/>
          </p:nvPr>
        </p:nvSpPr>
        <p:spPr>
          <a:xfrm>
            <a:off x="5210968" y="670256"/>
            <a:ext cx="3294063" cy="1935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3000">
                <a:solidFill>
                  <a:schemeClr val="accent4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47"/>
          <p:cNvSpPr txBox="1">
            <a:spLocks noGrp="1"/>
          </p:cNvSpPr>
          <p:nvPr>
            <p:ph type="body" idx="3"/>
          </p:nvPr>
        </p:nvSpPr>
        <p:spPr>
          <a:xfrm>
            <a:off x="5210968" y="2880032"/>
            <a:ext cx="3294063" cy="842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20"/>
              <a:buNone/>
              <a:defRPr sz="1400">
                <a:solidFill>
                  <a:schemeClr val="lt2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47"/>
          <p:cNvSpPr txBox="1">
            <a:spLocks noGrp="1"/>
          </p:cNvSpPr>
          <p:nvPr>
            <p:ph type="body" idx="4"/>
          </p:nvPr>
        </p:nvSpPr>
        <p:spPr>
          <a:xfrm>
            <a:off x="-72574" y="4800595"/>
            <a:ext cx="3600450" cy="29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None/>
              <a:defRPr sz="900">
                <a:solidFill>
                  <a:schemeClr val="lt1"/>
                </a:solidFill>
              </a:defRPr>
            </a:lvl1pPr>
            <a:lvl2pPr marL="914400" lvl="1" indent="-274319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20"/>
              <a:buChar char="◻"/>
              <a:defRPr sz="900">
                <a:solidFill>
                  <a:schemeClr val="lt1"/>
                </a:solidFill>
              </a:defRPr>
            </a:lvl2pPr>
            <a:lvl3pPr marL="1371600" lvl="2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3pPr>
            <a:lvl4pPr marL="1828800" lvl="3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4pPr>
            <a:lvl5pPr marL="2286000" lvl="4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Char char="&gt;"/>
              <a:defRPr sz="9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OVERVIEW">
  <p:cSld name="Timeline OVERVIEW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Google Shape;67;p48"/>
          <p:cNvCxnSpPr/>
          <p:nvPr/>
        </p:nvCxnSpPr>
        <p:spPr>
          <a:xfrm flipH="1">
            <a:off x="4419601" y="1033123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8" name="Google Shape;68;p48"/>
          <p:cNvCxnSpPr/>
          <p:nvPr/>
        </p:nvCxnSpPr>
        <p:spPr>
          <a:xfrm flipH="1">
            <a:off x="4417813" y="1778759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69" name="Google Shape;69;p48"/>
          <p:cNvCxnSpPr/>
          <p:nvPr/>
        </p:nvCxnSpPr>
        <p:spPr>
          <a:xfrm flipH="1">
            <a:off x="4417813" y="2524395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0" name="Google Shape;70;p48"/>
          <p:cNvCxnSpPr/>
          <p:nvPr/>
        </p:nvCxnSpPr>
        <p:spPr>
          <a:xfrm flipH="1">
            <a:off x="4417815" y="4015665"/>
            <a:ext cx="1" cy="484898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71" name="Google Shape;71;p48"/>
          <p:cNvCxnSpPr/>
          <p:nvPr/>
        </p:nvCxnSpPr>
        <p:spPr>
          <a:xfrm flipH="1">
            <a:off x="4417813" y="3270030"/>
            <a:ext cx="1" cy="358849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72" name="Google Shape;72;p48"/>
          <p:cNvSpPr txBox="1">
            <a:spLocks noGrp="1"/>
          </p:cNvSpPr>
          <p:nvPr>
            <p:ph type="sldNum" idx="12"/>
          </p:nvPr>
        </p:nvSpPr>
        <p:spPr>
          <a:xfrm>
            <a:off x="8435759" y="4767263"/>
            <a:ext cx="502079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3" name="Google Shape;73;p48"/>
          <p:cNvSpPr/>
          <p:nvPr/>
        </p:nvSpPr>
        <p:spPr>
          <a:xfrm rot="-2175147">
            <a:off x="4082178" y="431573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middle">
  <p:cSld name="Timeline middle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9"/>
          <p:cNvSpPr txBox="1">
            <a:spLocks noGrp="1"/>
          </p:cNvSpPr>
          <p:nvPr>
            <p:ph type="body" idx="1"/>
          </p:nvPr>
        </p:nvSpPr>
        <p:spPr>
          <a:xfrm>
            <a:off x="4603038" y="389999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49"/>
          <p:cNvSpPr txBox="1">
            <a:spLocks noGrp="1"/>
          </p:cNvSpPr>
          <p:nvPr>
            <p:ph type="body" idx="2"/>
          </p:nvPr>
        </p:nvSpPr>
        <p:spPr>
          <a:xfrm>
            <a:off x="4603038" y="327002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9"/>
          <p:cNvSpPr txBox="1">
            <a:spLocks noGrp="1"/>
          </p:cNvSpPr>
          <p:nvPr>
            <p:ph type="body" idx="3"/>
          </p:nvPr>
        </p:nvSpPr>
        <p:spPr>
          <a:xfrm>
            <a:off x="4603038" y="170314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49"/>
          <p:cNvSpPr txBox="1">
            <a:spLocks noGrp="1"/>
          </p:cNvSpPr>
          <p:nvPr>
            <p:ph type="body" idx="4"/>
          </p:nvPr>
        </p:nvSpPr>
        <p:spPr>
          <a:xfrm>
            <a:off x="4603038" y="107317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49"/>
          <p:cNvSpPr txBox="1">
            <a:spLocks noGrp="1"/>
          </p:cNvSpPr>
          <p:nvPr>
            <p:ph type="body" idx="5"/>
          </p:nvPr>
        </p:nvSpPr>
        <p:spPr>
          <a:xfrm>
            <a:off x="306657" y="306796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49"/>
          <p:cNvSpPr txBox="1">
            <a:spLocks noGrp="1"/>
          </p:cNvSpPr>
          <p:nvPr>
            <p:ph type="body" idx="6"/>
          </p:nvPr>
        </p:nvSpPr>
        <p:spPr>
          <a:xfrm>
            <a:off x="306658" y="243799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81" name="Google Shape;81;p49"/>
          <p:cNvCxnSpPr/>
          <p:nvPr/>
        </p:nvCxnSpPr>
        <p:spPr>
          <a:xfrm>
            <a:off x="4409888" y="3657600"/>
            <a:ext cx="0" cy="102212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82" name="Google Shape;82;p49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cxnSp>
        <p:nvCxnSpPr>
          <p:cNvPr id="83" name="Google Shape;83;p49"/>
          <p:cNvCxnSpPr/>
          <p:nvPr/>
        </p:nvCxnSpPr>
        <p:spPr>
          <a:xfrm>
            <a:off x="4409888" y="1387096"/>
            <a:ext cx="0" cy="178155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meline End">
  <p:cSld name="Timeline End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5" name="Google Shape;85;p50"/>
          <p:cNvCxnSpPr/>
          <p:nvPr/>
        </p:nvCxnSpPr>
        <p:spPr>
          <a:xfrm flipH="1">
            <a:off x="4409888" y="3091039"/>
            <a:ext cx="7095" cy="1588685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cxnSp>
        <p:nvCxnSpPr>
          <p:cNvPr id="86" name="Google Shape;86;p50"/>
          <p:cNvCxnSpPr/>
          <p:nvPr/>
        </p:nvCxnSpPr>
        <p:spPr>
          <a:xfrm flipH="1">
            <a:off x="4416984" y="-790835"/>
            <a:ext cx="2617" cy="1636097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oval" w="med" len="med"/>
          </a:ln>
        </p:spPr>
      </p:cxnSp>
      <p:sp>
        <p:nvSpPr>
          <p:cNvPr id="87" name="Google Shape;87;p50"/>
          <p:cNvSpPr txBox="1">
            <a:spLocks noGrp="1"/>
          </p:cNvSpPr>
          <p:nvPr>
            <p:ph type="body" idx="1"/>
          </p:nvPr>
        </p:nvSpPr>
        <p:spPr>
          <a:xfrm>
            <a:off x="4603038" y="326201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50"/>
          <p:cNvSpPr txBox="1">
            <a:spLocks noGrp="1"/>
          </p:cNvSpPr>
          <p:nvPr>
            <p:ph type="body" idx="2"/>
          </p:nvPr>
        </p:nvSpPr>
        <p:spPr>
          <a:xfrm>
            <a:off x="4603038" y="263204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50"/>
          <p:cNvSpPr txBox="1">
            <a:spLocks noGrp="1"/>
          </p:cNvSpPr>
          <p:nvPr>
            <p:ph type="body" idx="3"/>
          </p:nvPr>
        </p:nvSpPr>
        <p:spPr>
          <a:xfrm>
            <a:off x="4603038" y="1065167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50"/>
          <p:cNvSpPr txBox="1">
            <a:spLocks noGrp="1"/>
          </p:cNvSpPr>
          <p:nvPr>
            <p:ph type="body" idx="4"/>
          </p:nvPr>
        </p:nvSpPr>
        <p:spPr>
          <a:xfrm>
            <a:off x="4603038" y="435191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50"/>
          <p:cNvSpPr txBox="1">
            <a:spLocks noGrp="1"/>
          </p:cNvSpPr>
          <p:nvPr>
            <p:ph type="body" idx="5"/>
          </p:nvPr>
        </p:nvSpPr>
        <p:spPr>
          <a:xfrm>
            <a:off x="306657" y="2429989"/>
            <a:ext cx="3924268" cy="1095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Font typeface="Trebuchet MS"/>
              <a:buNone/>
              <a:defRPr sz="1800">
                <a:solidFill>
                  <a:schemeClr val="dk1"/>
                </a:solidFill>
              </a:defRPr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50"/>
          <p:cNvSpPr txBox="1">
            <a:spLocks noGrp="1"/>
          </p:cNvSpPr>
          <p:nvPr>
            <p:ph type="body" idx="6"/>
          </p:nvPr>
        </p:nvSpPr>
        <p:spPr>
          <a:xfrm>
            <a:off x="306658" y="1800013"/>
            <a:ext cx="3924267" cy="563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r">
              <a:lnSpc>
                <a:spcPct val="89285"/>
              </a:lnSpc>
              <a:spcBef>
                <a:spcPts val="0"/>
              </a:spcBef>
              <a:spcAft>
                <a:spcPts val="0"/>
              </a:spcAft>
              <a:buSzPts val="2240"/>
              <a:buFont typeface="Trebuchet MS"/>
              <a:buNone/>
              <a:defRPr sz="2800"/>
            </a:lvl1pPr>
            <a:lvl2pPr marL="914400" lvl="1" indent="-32004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40"/>
              <a:buChar char="◻"/>
              <a:defRPr/>
            </a:lvl2pPr>
            <a:lvl3pPr marL="1371600" lvl="2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3pPr>
            <a:lvl4pPr marL="1828800" lvl="3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4pPr>
            <a:lvl5pPr marL="2286000" lvl="4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&gt;"/>
              <a:defRPr/>
            </a:lvl5pPr>
            <a:lvl6pPr marL="2743200" lvl="5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93" name="Google Shape;93;p50"/>
          <p:cNvCxnSpPr/>
          <p:nvPr/>
        </p:nvCxnSpPr>
        <p:spPr>
          <a:xfrm>
            <a:off x="4409888" y="1387096"/>
            <a:ext cx="0" cy="1360714"/>
          </a:xfrm>
          <a:prstGeom prst="straightConnector1">
            <a:avLst/>
          </a:prstGeom>
          <a:noFill/>
          <a:ln w="9525" cap="flat" cmpd="sng">
            <a:solidFill>
              <a:schemeClr val="lt2"/>
            </a:solidFill>
            <a:prstDash val="solid"/>
            <a:round/>
            <a:headEnd type="oval" w="med" len="med"/>
            <a:tailEnd type="none" w="sm" len="sm"/>
          </a:ln>
        </p:spPr>
      </p:cxnSp>
      <p:sp>
        <p:nvSpPr>
          <p:cNvPr id="94" name="Google Shape;94;p50"/>
          <p:cNvSpPr/>
          <p:nvPr/>
        </p:nvSpPr>
        <p:spPr>
          <a:xfrm rot="-2175147">
            <a:off x="4075828" y="4576080"/>
            <a:ext cx="922819" cy="564693"/>
          </a:xfrm>
          <a:custGeom>
            <a:avLst/>
            <a:gdLst/>
            <a:ahLst/>
            <a:cxnLst/>
            <a:rect l="l" t="t" r="r" b="b"/>
            <a:pathLst>
              <a:path w="1979" h="1210" extrusionOk="0">
                <a:moveTo>
                  <a:pt x="1906" y="486"/>
                </a:moveTo>
                <a:cubicBezTo>
                  <a:pt x="1873" y="491"/>
                  <a:pt x="1850" y="521"/>
                  <a:pt x="1855" y="554"/>
                </a:cubicBezTo>
                <a:cubicBezTo>
                  <a:pt x="1857" y="566"/>
                  <a:pt x="1862" y="577"/>
                  <a:pt x="1869" y="585"/>
                </a:cubicBezTo>
                <a:lnTo>
                  <a:pt x="1685" y="789"/>
                </a:lnTo>
                <a:cubicBezTo>
                  <a:pt x="1684" y="788"/>
                  <a:pt x="1682" y="787"/>
                  <a:pt x="1681" y="786"/>
                </a:cubicBezTo>
                <a:cubicBezTo>
                  <a:pt x="1663" y="773"/>
                  <a:pt x="1641" y="769"/>
                  <a:pt x="1620" y="772"/>
                </a:cubicBezTo>
                <a:cubicBezTo>
                  <a:pt x="1602" y="776"/>
                  <a:pt x="1586" y="785"/>
                  <a:pt x="1574" y="799"/>
                </a:cubicBezTo>
                <a:lnTo>
                  <a:pt x="1078" y="425"/>
                </a:lnTo>
                <a:cubicBezTo>
                  <a:pt x="1121" y="366"/>
                  <a:pt x="1137" y="288"/>
                  <a:pt x="1113" y="212"/>
                </a:cubicBezTo>
                <a:cubicBezTo>
                  <a:pt x="1074" y="84"/>
                  <a:pt x="938" y="12"/>
                  <a:pt x="810" y="52"/>
                </a:cubicBezTo>
                <a:cubicBezTo>
                  <a:pt x="728" y="77"/>
                  <a:pt x="669" y="142"/>
                  <a:pt x="648" y="220"/>
                </a:cubicBezTo>
                <a:lnTo>
                  <a:pt x="149" y="89"/>
                </a:lnTo>
                <a:cubicBezTo>
                  <a:pt x="150" y="83"/>
                  <a:pt x="151" y="78"/>
                  <a:pt x="150" y="72"/>
                </a:cubicBezTo>
                <a:cubicBezTo>
                  <a:pt x="147" y="31"/>
                  <a:pt x="112" y="0"/>
                  <a:pt x="71" y="3"/>
                </a:cubicBezTo>
                <a:cubicBezTo>
                  <a:pt x="31" y="6"/>
                  <a:pt x="0" y="41"/>
                  <a:pt x="3" y="82"/>
                </a:cubicBezTo>
                <a:cubicBezTo>
                  <a:pt x="5" y="123"/>
                  <a:pt x="41" y="153"/>
                  <a:pt x="81" y="151"/>
                </a:cubicBezTo>
                <a:cubicBezTo>
                  <a:pt x="85" y="151"/>
                  <a:pt x="87" y="150"/>
                  <a:pt x="90" y="149"/>
                </a:cubicBezTo>
                <a:lnTo>
                  <a:pt x="165" y="401"/>
                </a:lnTo>
                <a:cubicBezTo>
                  <a:pt x="163" y="402"/>
                  <a:pt x="160" y="403"/>
                  <a:pt x="158" y="405"/>
                </a:cubicBezTo>
                <a:cubicBezTo>
                  <a:pt x="129" y="422"/>
                  <a:pt x="120" y="459"/>
                  <a:pt x="138" y="488"/>
                </a:cubicBezTo>
                <a:cubicBezTo>
                  <a:pt x="155" y="516"/>
                  <a:pt x="192" y="525"/>
                  <a:pt x="220" y="508"/>
                </a:cubicBezTo>
                <a:cubicBezTo>
                  <a:pt x="249" y="490"/>
                  <a:pt x="258" y="453"/>
                  <a:pt x="241" y="425"/>
                </a:cubicBezTo>
                <a:cubicBezTo>
                  <a:pt x="227" y="403"/>
                  <a:pt x="203" y="393"/>
                  <a:pt x="179" y="397"/>
                </a:cubicBezTo>
                <a:lnTo>
                  <a:pt x="104" y="145"/>
                </a:lnTo>
                <a:cubicBezTo>
                  <a:pt x="123" y="137"/>
                  <a:pt x="139" y="122"/>
                  <a:pt x="146" y="103"/>
                </a:cubicBezTo>
                <a:lnTo>
                  <a:pt x="644" y="233"/>
                </a:lnTo>
                <a:cubicBezTo>
                  <a:pt x="636" y="273"/>
                  <a:pt x="637" y="314"/>
                  <a:pt x="650" y="355"/>
                </a:cubicBezTo>
                <a:cubicBezTo>
                  <a:pt x="689" y="483"/>
                  <a:pt x="825" y="555"/>
                  <a:pt x="953" y="516"/>
                </a:cubicBezTo>
                <a:cubicBezTo>
                  <a:pt x="1001" y="501"/>
                  <a:pt x="1041" y="473"/>
                  <a:pt x="1070" y="437"/>
                </a:cubicBezTo>
                <a:lnTo>
                  <a:pt x="1565" y="811"/>
                </a:lnTo>
                <a:cubicBezTo>
                  <a:pt x="1543" y="847"/>
                  <a:pt x="1553" y="894"/>
                  <a:pt x="1588" y="919"/>
                </a:cubicBezTo>
                <a:cubicBezTo>
                  <a:pt x="1606" y="931"/>
                  <a:pt x="1628" y="936"/>
                  <a:pt x="1649" y="932"/>
                </a:cubicBezTo>
                <a:lnTo>
                  <a:pt x="1650" y="932"/>
                </a:lnTo>
                <a:lnTo>
                  <a:pt x="1696" y="1086"/>
                </a:lnTo>
                <a:cubicBezTo>
                  <a:pt x="1682" y="1092"/>
                  <a:pt x="1671" y="1102"/>
                  <a:pt x="1664" y="1117"/>
                </a:cubicBezTo>
                <a:cubicBezTo>
                  <a:pt x="1651" y="1147"/>
                  <a:pt x="1665" y="1183"/>
                  <a:pt x="1695" y="1196"/>
                </a:cubicBezTo>
                <a:cubicBezTo>
                  <a:pt x="1725" y="1210"/>
                  <a:pt x="1761" y="1196"/>
                  <a:pt x="1775" y="1166"/>
                </a:cubicBezTo>
                <a:cubicBezTo>
                  <a:pt x="1788" y="1135"/>
                  <a:pt x="1774" y="1100"/>
                  <a:pt x="1744" y="1086"/>
                </a:cubicBezTo>
                <a:cubicBezTo>
                  <a:pt x="1733" y="1081"/>
                  <a:pt x="1721" y="1080"/>
                  <a:pt x="1709" y="1082"/>
                </a:cubicBezTo>
                <a:lnTo>
                  <a:pt x="1664" y="928"/>
                </a:lnTo>
                <a:cubicBezTo>
                  <a:pt x="1679" y="922"/>
                  <a:pt x="1692" y="912"/>
                  <a:pt x="1701" y="899"/>
                </a:cubicBezTo>
                <a:lnTo>
                  <a:pt x="1704" y="895"/>
                </a:lnTo>
                <a:cubicBezTo>
                  <a:pt x="1723" y="864"/>
                  <a:pt x="1718" y="826"/>
                  <a:pt x="1696" y="799"/>
                </a:cubicBezTo>
                <a:lnTo>
                  <a:pt x="1880" y="595"/>
                </a:lnTo>
                <a:cubicBezTo>
                  <a:pt x="1892" y="603"/>
                  <a:pt x="1907" y="608"/>
                  <a:pt x="1923" y="606"/>
                </a:cubicBezTo>
                <a:cubicBezTo>
                  <a:pt x="1956" y="601"/>
                  <a:pt x="1979" y="570"/>
                  <a:pt x="1974" y="538"/>
                </a:cubicBezTo>
                <a:cubicBezTo>
                  <a:pt x="1970" y="505"/>
                  <a:pt x="1939" y="481"/>
                  <a:pt x="1906" y="486"/>
                </a:cubicBezTo>
                <a:close/>
                <a:moveTo>
                  <a:pt x="1689" y="890"/>
                </a:moveTo>
                <a:cubicBezTo>
                  <a:pt x="1679" y="905"/>
                  <a:pt x="1664" y="915"/>
                  <a:pt x="1646" y="918"/>
                </a:cubicBezTo>
                <a:cubicBezTo>
                  <a:pt x="1629" y="921"/>
                  <a:pt x="1611" y="917"/>
                  <a:pt x="1597" y="907"/>
                </a:cubicBezTo>
                <a:cubicBezTo>
                  <a:pt x="1567" y="887"/>
                  <a:pt x="1559" y="847"/>
                  <a:pt x="1578" y="817"/>
                </a:cubicBezTo>
                <a:lnTo>
                  <a:pt x="1580" y="814"/>
                </a:lnTo>
                <a:cubicBezTo>
                  <a:pt x="1590" y="800"/>
                  <a:pt x="1605" y="790"/>
                  <a:pt x="1623" y="787"/>
                </a:cubicBezTo>
                <a:cubicBezTo>
                  <a:pt x="1640" y="783"/>
                  <a:pt x="1658" y="787"/>
                  <a:pt x="1673" y="798"/>
                </a:cubicBezTo>
                <a:cubicBezTo>
                  <a:pt x="1703" y="818"/>
                  <a:pt x="1711" y="860"/>
                  <a:pt x="1689" y="890"/>
                </a:cubicBezTo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grey background with page count">
  <p:cSld name="Light grey background with page count">
    <p:bg>
      <p:bgPr>
        <a:solidFill>
          <a:srgbClr val="E6E6E6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1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97" name="Google Shape;97;p51"/>
          <p:cNvSpPr txBox="1">
            <a:spLocks noGrp="1"/>
          </p:cNvSpPr>
          <p:nvPr>
            <p:ph type="title"/>
          </p:nvPr>
        </p:nvSpPr>
        <p:spPr>
          <a:xfrm>
            <a:off x="-4761" y="175419"/>
            <a:ext cx="6596948" cy="5145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er grey background/empty">
  <p:cSld name="Darker grey background/empty">
    <p:bg>
      <p:bgPr>
        <a:solidFill>
          <a:srgbClr val="C8D3D8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2"/>
          <p:cNvSpPr/>
          <p:nvPr/>
        </p:nvSpPr>
        <p:spPr>
          <a:xfrm>
            <a:off x="8082643" y="3788229"/>
            <a:ext cx="1632857" cy="1494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00" name="Google Shape;100;p52"/>
          <p:cNvSpPr/>
          <p:nvPr/>
        </p:nvSpPr>
        <p:spPr>
          <a:xfrm>
            <a:off x="8357616" y="4681728"/>
            <a:ext cx="45720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9"/>
          <p:cNvSpPr/>
          <p:nvPr/>
        </p:nvSpPr>
        <p:spPr>
          <a:xfrm rot="1328560">
            <a:off x="8492289" y="4013863"/>
            <a:ext cx="966584" cy="1146378"/>
          </a:xfrm>
          <a:custGeom>
            <a:avLst/>
            <a:gdLst/>
            <a:ahLst/>
            <a:cxnLst/>
            <a:rect l="l" t="t" r="r" b="b"/>
            <a:pathLst>
              <a:path w="1384" h="1640" extrusionOk="0">
                <a:moveTo>
                  <a:pt x="755" y="18"/>
                </a:moveTo>
                <a:cubicBezTo>
                  <a:pt x="727" y="36"/>
                  <a:pt x="719" y="73"/>
                  <a:pt x="737" y="101"/>
                </a:cubicBezTo>
                <a:cubicBezTo>
                  <a:pt x="748" y="119"/>
                  <a:pt x="767" y="129"/>
                  <a:pt x="787" y="129"/>
                </a:cubicBezTo>
                <a:lnTo>
                  <a:pt x="839" y="585"/>
                </a:lnTo>
                <a:cubicBezTo>
                  <a:pt x="819" y="590"/>
                  <a:pt x="800" y="602"/>
                  <a:pt x="789" y="621"/>
                </a:cubicBezTo>
                <a:cubicBezTo>
                  <a:pt x="784" y="629"/>
                  <a:pt x="780" y="639"/>
                  <a:pt x="778" y="648"/>
                </a:cubicBezTo>
                <a:cubicBezTo>
                  <a:pt x="773" y="676"/>
                  <a:pt x="782" y="702"/>
                  <a:pt x="800" y="721"/>
                </a:cubicBezTo>
                <a:lnTo>
                  <a:pt x="463" y="1105"/>
                </a:lnTo>
                <a:cubicBezTo>
                  <a:pt x="396" y="1060"/>
                  <a:pt x="310" y="1044"/>
                  <a:pt x="227" y="1069"/>
                </a:cubicBezTo>
                <a:cubicBezTo>
                  <a:pt x="82" y="1114"/>
                  <a:pt x="0" y="1268"/>
                  <a:pt x="45" y="1413"/>
                </a:cubicBezTo>
                <a:cubicBezTo>
                  <a:pt x="90" y="1559"/>
                  <a:pt x="244" y="1640"/>
                  <a:pt x="389" y="1595"/>
                </a:cubicBezTo>
                <a:cubicBezTo>
                  <a:pt x="535" y="1551"/>
                  <a:pt x="616" y="1396"/>
                  <a:pt x="571" y="1251"/>
                </a:cubicBezTo>
                <a:cubicBezTo>
                  <a:pt x="554" y="1194"/>
                  <a:pt x="519" y="1147"/>
                  <a:pt x="475" y="1114"/>
                </a:cubicBezTo>
                <a:lnTo>
                  <a:pt x="811" y="730"/>
                </a:lnTo>
                <a:cubicBezTo>
                  <a:pt x="820" y="736"/>
                  <a:pt x="831" y="741"/>
                  <a:pt x="843" y="743"/>
                </a:cubicBezTo>
                <a:cubicBezTo>
                  <a:pt x="876" y="749"/>
                  <a:pt x="909" y="735"/>
                  <a:pt x="927" y="706"/>
                </a:cubicBezTo>
                <a:cubicBezTo>
                  <a:pt x="932" y="698"/>
                  <a:pt x="936" y="688"/>
                  <a:pt x="938" y="679"/>
                </a:cubicBezTo>
                <a:cubicBezTo>
                  <a:pt x="939" y="673"/>
                  <a:pt x="939" y="668"/>
                  <a:pt x="939" y="662"/>
                </a:cubicBezTo>
                <a:lnTo>
                  <a:pt x="1259" y="583"/>
                </a:lnTo>
                <a:cubicBezTo>
                  <a:pt x="1261" y="587"/>
                  <a:pt x="1263" y="591"/>
                  <a:pt x="1265" y="594"/>
                </a:cubicBezTo>
                <a:cubicBezTo>
                  <a:pt x="1283" y="622"/>
                  <a:pt x="1320" y="631"/>
                  <a:pt x="1348" y="613"/>
                </a:cubicBezTo>
                <a:cubicBezTo>
                  <a:pt x="1376" y="595"/>
                  <a:pt x="1384" y="558"/>
                  <a:pt x="1367" y="530"/>
                </a:cubicBezTo>
                <a:cubicBezTo>
                  <a:pt x="1349" y="501"/>
                  <a:pt x="1311" y="493"/>
                  <a:pt x="1283" y="511"/>
                </a:cubicBezTo>
                <a:cubicBezTo>
                  <a:pt x="1263" y="524"/>
                  <a:pt x="1253" y="547"/>
                  <a:pt x="1256" y="569"/>
                </a:cubicBezTo>
                <a:lnTo>
                  <a:pt x="937" y="648"/>
                </a:lnTo>
                <a:cubicBezTo>
                  <a:pt x="935" y="637"/>
                  <a:pt x="931" y="627"/>
                  <a:pt x="925" y="618"/>
                </a:cubicBezTo>
                <a:cubicBezTo>
                  <a:pt x="913" y="600"/>
                  <a:pt x="894" y="588"/>
                  <a:pt x="873" y="584"/>
                </a:cubicBezTo>
                <a:cubicBezTo>
                  <a:pt x="866" y="583"/>
                  <a:pt x="860" y="582"/>
                  <a:pt x="853" y="583"/>
                </a:cubicBezTo>
                <a:lnTo>
                  <a:pt x="801" y="127"/>
                </a:lnTo>
                <a:cubicBezTo>
                  <a:pt x="808" y="126"/>
                  <a:pt x="814" y="123"/>
                  <a:pt x="820" y="120"/>
                </a:cubicBezTo>
                <a:cubicBezTo>
                  <a:pt x="848" y="102"/>
                  <a:pt x="856" y="64"/>
                  <a:pt x="838" y="36"/>
                </a:cubicBezTo>
                <a:cubicBezTo>
                  <a:pt x="821" y="8"/>
                  <a:pt x="783" y="0"/>
                  <a:pt x="755" y="18"/>
                </a:cubicBezTo>
                <a:moveTo>
                  <a:pt x="913" y="626"/>
                </a:moveTo>
                <a:cubicBezTo>
                  <a:pt x="918" y="634"/>
                  <a:pt x="922" y="642"/>
                  <a:pt x="923" y="651"/>
                </a:cubicBezTo>
                <a:lnTo>
                  <a:pt x="923" y="651"/>
                </a:lnTo>
                <a:lnTo>
                  <a:pt x="924" y="653"/>
                </a:lnTo>
                <a:cubicBezTo>
                  <a:pt x="925" y="660"/>
                  <a:pt x="925" y="668"/>
                  <a:pt x="923" y="676"/>
                </a:cubicBezTo>
                <a:cubicBezTo>
                  <a:pt x="922" y="684"/>
                  <a:pt x="919" y="692"/>
                  <a:pt x="915" y="699"/>
                </a:cubicBezTo>
                <a:cubicBezTo>
                  <a:pt x="900" y="722"/>
                  <a:pt x="872" y="734"/>
                  <a:pt x="845" y="729"/>
                </a:cubicBezTo>
                <a:cubicBezTo>
                  <a:pt x="809" y="722"/>
                  <a:pt x="785" y="687"/>
                  <a:pt x="792" y="651"/>
                </a:cubicBezTo>
                <a:cubicBezTo>
                  <a:pt x="794" y="643"/>
                  <a:pt x="797" y="635"/>
                  <a:pt x="801" y="628"/>
                </a:cubicBezTo>
                <a:cubicBezTo>
                  <a:pt x="816" y="605"/>
                  <a:pt x="843" y="593"/>
                  <a:pt x="870" y="598"/>
                </a:cubicBezTo>
                <a:cubicBezTo>
                  <a:pt x="888" y="601"/>
                  <a:pt x="903" y="611"/>
                  <a:pt x="913" y="62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1" name="Google Shape;11;p39"/>
          <p:cNvSpPr txBox="1">
            <a:spLocks noGrp="1"/>
          </p:cNvSpPr>
          <p:nvPr>
            <p:ph type="body" idx="1"/>
          </p:nvPr>
        </p:nvSpPr>
        <p:spPr>
          <a:xfrm>
            <a:off x="299805" y="972460"/>
            <a:ext cx="8064216" cy="3038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>
            <a:lvl1pPr marL="457200" marR="0" lvl="0" indent="-35052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Char char="⬛"/>
              <a:defRPr sz="2400" b="0" i="0" u="none" strike="noStrike" cap="none">
                <a:solidFill>
                  <a:schemeClr val="lt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Char char="◻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Trebuchet MS"/>
              <a:buChar char="&gt;"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" name="Google Shape;12;p39"/>
          <p:cNvSpPr txBox="1">
            <a:spLocks noGrp="1"/>
          </p:cNvSpPr>
          <p:nvPr>
            <p:ph type="title"/>
          </p:nvPr>
        </p:nvSpPr>
        <p:spPr>
          <a:xfrm>
            <a:off x="-6888" y="198806"/>
            <a:ext cx="6588442" cy="467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rebuchet MS"/>
              <a:buNone/>
              <a:defRPr sz="28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9"/>
          <p:cNvSpPr txBox="1"/>
          <p:nvPr/>
        </p:nvSpPr>
        <p:spPr>
          <a:xfrm>
            <a:off x="8276806" y="4638769"/>
            <a:ext cx="640165" cy="338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25" tIns="91400" rIns="182825" bIns="914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-GB" sz="10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‹#›</a:t>
            </a:fld>
            <a:endParaRPr sz="1000" b="0" i="0" u="none" strike="noStrike" cap="non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cc.ch/sr15/chapter/glossar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ipcc.ch/report/ar6/wg2/chapter/chapter-1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lobalcovenantofmayors.org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lobalcovenantofmayors.org/" TargetMode="Externa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7f3f499bca_0_0"/>
          <p:cNvSpPr txBox="1">
            <a:spLocks noGrp="1"/>
          </p:cNvSpPr>
          <p:nvPr>
            <p:ph type="body" idx="4294967295"/>
          </p:nvPr>
        </p:nvSpPr>
        <p:spPr>
          <a:xfrm>
            <a:off x="723130" y="1936627"/>
            <a:ext cx="50658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GB" sz="2400" b="1"/>
              <a:t>SuPeRBE Training Material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2400" b="1">
              <a:solidFill>
                <a:srgbClr val="53656D"/>
              </a:solidFill>
            </a:endParaRPr>
          </a:p>
        </p:txBody>
      </p:sp>
      <p:sp>
        <p:nvSpPr>
          <p:cNvPr id="107" name="Google Shape;107;g37f3f499bca_0_0"/>
          <p:cNvSpPr txBox="1"/>
          <p:nvPr/>
        </p:nvSpPr>
        <p:spPr>
          <a:xfrm>
            <a:off x="719320" y="26123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Climate change and built environment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7f3f499bca_0_0"/>
          <p:cNvSpPr txBox="1"/>
          <p:nvPr/>
        </p:nvSpPr>
        <p:spPr>
          <a:xfrm>
            <a:off x="719320" y="31580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GB" sz="24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Fundamentals of climate change</a:t>
            </a:r>
            <a:r>
              <a:rPr lang="en-GB" sz="18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7f3f499bca_0_0"/>
          <p:cNvSpPr txBox="1"/>
          <p:nvPr/>
        </p:nvSpPr>
        <p:spPr>
          <a:xfrm>
            <a:off x="5788925" y="3776181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en-GB" sz="2000" b="1" i="0" u="none" strike="noStrike" cap="none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Level of competence: 2</a:t>
            </a:r>
            <a:endParaRPr sz="2000" b="1" i="0" u="none" strike="noStrike" cap="none">
              <a:solidFill>
                <a:schemeClr val="accent4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0" name="Google Shape;110;g37f3f499bca_0_0" title="superbe copertin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4128"/>
            <a:ext cx="9168625" cy="5260328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37f3f499bca_0_0"/>
          <p:cNvSpPr txBox="1">
            <a:spLocks noGrp="1"/>
          </p:cNvSpPr>
          <p:nvPr>
            <p:ph type="body" idx="4294967295"/>
          </p:nvPr>
        </p:nvSpPr>
        <p:spPr>
          <a:xfrm>
            <a:off x="236220" y="4396648"/>
            <a:ext cx="3063600" cy="5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"/>
              <a:buFont typeface="Noto Sans Symbols"/>
              <a:buNone/>
            </a:pPr>
            <a:endParaRPr sz="900"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dirty="0"/>
              <a:t>A</a:t>
            </a:r>
            <a:r>
              <a:rPr lang="cs-CZ" sz="1000" dirty="0" err="1"/>
              <a:t>kt</a:t>
            </a:r>
            <a:r>
              <a:rPr lang="en-GB" sz="1000" dirty="0" err="1"/>
              <a:t>ivit</a:t>
            </a:r>
            <a:r>
              <a:rPr lang="cs-CZ" sz="1000" dirty="0"/>
              <a:t>a</a:t>
            </a:r>
            <a:r>
              <a:rPr lang="en-GB" sz="1000" dirty="0"/>
              <a:t> 3.2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dirty="0" err="1"/>
              <a:t>SuPeRBE</a:t>
            </a:r>
            <a:r>
              <a:rPr lang="en-GB" sz="1000" dirty="0"/>
              <a:t> Project (CE0200768)</a:t>
            </a:r>
            <a:endParaRPr sz="1000" dirty="0"/>
          </a:p>
        </p:txBody>
      </p:sp>
      <p:sp>
        <p:nvSpPr>
          <p:cNvPr id="112" name="Google Shape;112;g37f3f499bca_0_0"/>
          <p:cNvSpPr txBox="1">
            <a:spLocks noGrp="1"/>
          </p:cNvSpPr>
          <p:nvPr>
            <p:ph type="body" idx="4294967295"/>
          </p:nvPr>
        </p:nvSpPr>
        <p:spPr>
          <a:xfrm>
            <a:off x="520080" y="1420989"/>
            <a:ext cx="69636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r>
              <a:rPr lang="en-GB" sz="3000" b="1" dirty="0" err="1"/>
              <a:t>SuPeRBE</a:t>
            </a:r>
            <a:r>
              <a:rPr lang="en-GB" sz="3000" b="1" dirty="0"/>
              <a:t> </a:t>
            </a:r>
            <a:r>
              <a:rPr lang="cs-CZ" sz="3000" b="1" dirty="0"/>
              <a:t>- </a:t>
            </a:r>
            <a:r>
              <a:rPr lang="en-GB" sz="3000" b="1" dirty="0" err="1"/>
              <a:t>Škol</a:t>
            </a:r>
            <a:r>
              <a:rPr lang="cs-CZ" sz="3000" b="1" dirty="0"/>
              <a:t>i</a:t>
            </a:r>
            <a:r>
              <a:rPr lang="en-GB" sz="3000" b="1" dirty="0" err="1"/>
              <a:t>cí</a:t>
            </a:r>
            <a:r>
              <a:rPr lang="en-GB" sz="3000" b="1" dirty="0"/>
              <a:t> </a:t>
            </a:r>
            <a:r>
              <a:rPr lang="en-GB" sz="3000" b="1" dirty="0" err="1"/>
              <a:t>materiál</a:t>
            </a:r>
            <a:endParaRPr sz="30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20"/>
              <a:buNone/>
            </a:pPr>
            <a:endParaRPr sz="3000" b="1" dirty="0">
              <a:solidFill>
                <a:srgbClr val="53656D"/>
              </a:solidFill>
            </a:endParaRPr>
          </a:p>
        </p:txBody>
      </p:sp>
      <p:sp>
        <p:nvSpPr>
          <p:cNvPr id="113" name="Google Shape;113;g37f3f499bca_0_0"/>
          <p:cNvSpPr txBox="1">
            <a:spLocks noGrp="1"/>
          </p:cNvSpPr>
          <p:nvPr>
            <p:ph type="body" idx="4294967295"/>
          </p:nvPr>
        </p:nvSpPr>
        <p:spPr>
          <a:xfrm>
            <a:off x="5973730" y="4548413"/>
            <a:ext cx="3170400" cy="70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rm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cs-CZ" sz="1000" b="1" dirty="0">
                <a:latin typeface="Trebuchet MS"/>
                <a:ea typeface="Trebuchet MS"/>
                <a:cs typeface="Trebuchet MS"/>
                <a:sym typeface="Trebuchet MS"/>
              </a:rPr>
              <a:t>Odborná oblast</a:t>
            </a:r>
            <a:r>
              <a:rPr lang="en-GB" sz="1000" b="1" dirty="0"/>
              <a:t>: A</a:t>
            </a:r>
            <a:r>
              <a:rPr lang="cs-CZ" sz="1000" b="1" dirty="0"/>
              <a:t>E</a:t>
            </a:r>
            <a:r>
              <a:rPr lang="en-GB" sz="1000" b="1" dirty="0"/>
              <a:t>1.</a:t>
            </a:r>
            <a:r>
              <a:rPr lang="cs-CZ" sz="1000" b="1" dirty="0"/>
              <a:t>4</a:t>
            </a:r>
            <a:r>
              <a:rPr lang="en-GB" sz="1000" b="1" dirty="0"/>
              <a:t> </a:t>
            </a:r>
            <a:r>
              <a:rPr lang="cs-CZ" sz="1000" dirty="0"/>
              <a:t>podle</a:t>
            </a:r>
            <a:r>
              <a:rPr lang="en-GB" sz="1000" dirty="0"/>
              <a:t> 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800"/>
              <a:buFont typeface="Noto Sans Symbols"/>
              <a:buNone/>
            </a:pPr>
            <a:r>
              <a:rPr lang="en-GB" sz="1000" dirty="0">
                <a:latin typeface="Trebuchet MS"/>
                <a:ea typeface="Trebuchet MS"/>
                <a:cs typeface="Trebuchet MS"/>
                <a:sym typeface="Trebuchet MS"/>
              </a:rPr>
              <a:t>CEN Workshop Agreement 17939</a:t>
            </a:r>
            <a:endParaRPr dirty="0"/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960"/>
              <a:buFont typeface="Noto Sans Symbols"/>
              <a:buNone/>
            </a:pPr>
            <a:endParaRPr sz="1200" dirty="0"/>
          </a:p>
        </p:txBody>
      </p:sp>
      <p:sp>
        <p:nvSpPr>
          <p:cNvPr id="114" name="Google Shape;114;g37f3f499bca_0_0"/>
          <p:cNvSpPr txBox="1"/>
          <p:nvPr/>
        </p:nvSpPr>
        <p:spPr>
          <a:xfrm>
            <a:off x="516270" y="2148849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cs-CZ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Změna klimatu</a:t>
            </a:r>
            <a:r>
              <a:rPr lang="en-GB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a </a:t>
            </a:r>
            <a:r>
              <a:rPr lang="en-GB" sz="24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zastavěné</a:t>
            </a:r>
            <a:r>
              <a:rPr lang="en-GB" sz="24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GB" sz="24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prostředí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g37f3f499bca_0_0"/>
          <p:cNvSpPr txBox="1"/>
          <p:nvPr/>
        </p:nvSpPr>
        <p:spPr>
          <a:xfrm>
            <a:off x="5905325" y="3573131"/>
            <a:ext cx="33072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Noto Sans Symbols"/>
              <a:buNone/>
            </a:pPr>
            <a:r>
              <a:rPr lang="cs-CZ" sz="20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Úroveň k</a:t>
            </a:r>
            <a:r>
              <a:rPr lang="en-GB" sz="20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ompeten</a:t>
            </a:r>
            <a:r>
              <a:rPr lang="cs-CZ" sz="20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ce</a:t>
            </a:r>
            <a:r>
              <a:rPr lang="en-GB" sz="20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 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37f3f499bca_0_0"/>
          <p:cNvSpPr txBox="1"/>
          <p:nvPr/>
        </p:nvSpPr>
        <p:spPr>
          <a:xfrm>
            <a:off x="516270" y="2923100"/>
            <a:ext cx="64770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Strategie, opatření a řízení pro adaptaci na změnu klimatu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g37f3f499bca_0_0"/>
          <p:cNvSpPr txBox="1"/>
          <p:nvPr/>
        </p:nvSpPr>
        <p:spPr>
          <a:xfrm>
            <a:off x="516270" y="19143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GB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Ma</a:t>
            </a: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kro o</a:t>
            </a:r>
            <a:r>
              <a:rPr lang="cs-CZ" sz="17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dborná</a:t>
            </a:r>
            <a:r>
              <a:rPr lang="cs-CZ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o</a:t>
            </a: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blast</a:t>
            </a:r>
            <a:r>
              <a:rPr lang="en-GB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g37f3f499bca_0_0"/>
          <p:cNvSpPr txBox="1"/>
          <p:nvPr/>
        </p:nvSpPr>
        <p:spPr>
          <a:xfrm>
            <a:off x="516270" y="2731412"/>
            <a:ext cx="7189500" cy="4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7575" tIns="108775" rIns="217575" bIns="1087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20"/>
              <a:buFont typeface="Noto Sans Symbols"/>
              <a:buNone/>
            </a:pP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O</a:t>
            </a:r>
            <a:r>
              <a:rPr lang="cs-CZ" sz="1700" b="1" dirty="0" err="1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dborná</a:t>
            </a:r>
            <a:r>
              <a:rPr lang="cs-CZ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 o</a:t>
            </a:r>
            <a:r>
              <a:rPr lang="en-GB" sz="1700" b="1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blast</a:t>
            </a:r>
            <a:r>
              <a:rPr lang="en-GB" sz="1700" b="1" i="0" u="none" strike="noStrike" cap="none" dirty="0">
                <a:solidFill>
                  <a:schemeClr val="accent4"/>
                </a:solidFill>
                <a:latin typeface="Trebuchet MS"/>
                <a:ea typeface="Trebuchet MS"/>
                <a:cs typeface="Trebuchet MS"/>
                <a:sym typeface="Trebuchet MS"/>
              </a:rPr>
              <a:t>: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7f3f499bca_0_109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ÚVOD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24" name="Google Shape;124;g37f3f499bca_0_109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</a:t>
            </a:r>
            <a:r>
              <a:rPr lang="cs-CZ" sz="1400" dirty="0">
                <a:solidFill>
                  <a:srgbClr val="7F7F7F"/>
                </a:solidFill>
              </a:rPr>
              <a:t>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nezbytná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protože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již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nyní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ovlivňuje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zastavěné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prostředí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Strategie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pomáhají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komunitám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sektorům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přizpůsobit</a:t>
            </a:r>
            <a:r>
              <a:rPr lang="en-GB" sz="1400" dirty="0">
                <a:solidFill>
                  <a:srgbClr val="7F7F7F"/>
                </a:solidFill>
              </a:rPr>
              <a:t> se </a:t>
            </a:r>
            <a:r>
              <a:rPr lang="en-GB" sz="1400" dirty="0" err="1">
                <a:solidFill>
                  <a:srgbClr val="7F7F7F"/>
                </a:solidFill>
              </a:rPr>
              <a:t>současným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očekávaným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dopadům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</a:t>
            </a:r>
            <a:r>
              <a:rPr lang="cs-CZ" sz="1400" dirty="0">
                <a:solidFill>
                  <a:srgbClr val="7F7F7F"/>
                </a:solidFill>
              </a:rPr>
              <a:t>u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Adaptační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plánování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doplňující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opatřením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zmírňování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důsledků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Nástroje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jako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jsou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analýza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zranitelnosti</a:t>
            </a:r>
            <a:r>
              <a:rPr lang="en-GB" sz="1400" dirty="0">
                <a:solidFill>
                  <a:srgbClr val="7F7F7F"/>
                </a:solidFill>
              </a:rPr>
              <a:t> (RVA) a </a:t>
            </a:r>
            <a:r>
              <a:rPr lang="en-GB" sz="1400" dirty="0" err="1">
                <a:solidFill>
                  <a:srgbClr val="7F7F7F"/>
                </a:solidFill>
              </a:rPr>
              <a:t>akční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plány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udržitelnou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energii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klima</a:t>
            </a:r>
            <a:r>
              <a:rPr lang="en-GB" sz="1400" dirty="0">
                <a:solidFill>
                  <a:srgbClr val="7F7F7F"/>
                </a:solidFill>
              </a:rPr>
              <a:t> (SECAP), </a:t>
            </a:r>
            <a:r>
              <a:rPr lang="en-GB" sz="1400" dirty="0" err="1">
                <a:solidFill>
                  <a:srgbClr val="7F7F7F"/>
                </a:solidFill>
              </a:rPr>
              <a:t>podporují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cílenou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účinnou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adaptaci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Proaktivní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zachraňuje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životy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šetří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peníze</a:t>
            </a:r>
            <a:endParaRPr dirty="0"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</p:txBody>
      </p:sp>
      <p:pic>
        <p:nvPicPr>
          <p:cNvPr id="125" name="Google Shape;125;g37f3f499bca_0_109" descr="A cartoon of people standing around a globe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89130" y="3218689"/>
            <a:ext cx="2887222" cy="1924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7f3f499bca_0_207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cs-CZ" dirty="0">
                <a:solidFill>
                  <a:srgbClr val="70AD47"/>
                </a:solidFill>
              </a:rPr>
              <a:t>HAZARDY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31" name="Google Shape;131;g37f3f499bca_0_207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“</a:t>
            </a:r>
            <a:r>
              <a:rPr lang="en-GB" sz="1400" dirty="0" err="1">
                <a:solidFill>
                  <a:srgbClr val="7F7F7F"/>
                </a:solidFill>
              </a:rPr>
              <a:t>Možný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výskyt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fyzické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události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trendu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vyvolaného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přírodními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lidskou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činností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může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způsobit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ztrátu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lidských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životů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zranění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jiné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dopady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zdraví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stejně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jako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škody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ztráty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majetku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infrastruktuře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obživě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poskytování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služeb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ekosystémech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přírodních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zdrojích</a:t>
            </a:r>
            <a:r>
              <a:rPr lang="en-GB" sz="1400" dirty="0">
                <a:solidFill>
                  <a:srgbClr val="7F7F7F"/>
                </a:solidFill>
              </a:rPr>
              <a:t>” </a:t>
            </a:r>
            <a:r>
              <a:rPr lang="en-GB" sz="1400" i="1" dirty="0">
                <a:solidFill>
                  <a:srgbClr val="7F7F7F"/>
                </a:solidFill>
              </a:rPr>
              <a:t>https://www.ipcc.ch/sr15/chapter/glossary/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H</a:t>
            </a:r>
            <a:r>
              <a:rPr lang="cs-CZ" sz="1400" dirty="0" err="1">
                <a:solidFill>
                  <a:srgbClr val="7F7F7F"/>
                </a:solidFill>
              </a:rPr>
              <a:t>azard</a:t>
            </a:r>
            <a:r>
              <a:rPr lang="en-GB" sz="1400" dirty="0">
                <a:solidFill>
                  <a:srgbClr val="7F7F7F"/>
                </a:solidFill>
              </a:rPr>
              <a:t>y </a:t>
            </a:r>
            <a:r>
              <a:rPr lang="en-GB" sz="1400" dirty="0" err="1">
                <a:solidFill>
                  <a:srgbClr val="7F7F7F"/>
                </a:solidFill>
              </a:rPr>
              <a:t>lze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rozdělit</a:t>
            </a:r>
            <a:r>
              <a:rPr lang="en-GB" sz="1400" dirty="0">
                <a:solidFill>
                  <a:srgbClr val="7F7F7F"/>
                </a:solidFill>
              </a:rPr>
              <a:t> do </a:t>
            </a:r>
            <a:r>
              <a:rPr lang="en-GB" sz="1400" dirty="0" err="1">
                <a:solidFill>
                  <a:srgbClr val="7F7F7F"/>
                </a:solidFill>
              </a:rPr>
              <a:t>dvou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kategorií</a:t>
            </a:r>
            <a:r>
              <a:rPr lang="en-GB" sz="1400" dirty="0">
                <a:solidFill>
                  <a:srgbClr val="7F7F7F"/>
                </a:solidFill>
              </a:rPr>
              <a:t>:</a:t>
            </a:r>
            <a:endParaRPr sz="1400" dirty="0">
              <a:solidFill>
                <a:srgbClr val="7F7F7F"/>
              </a:solidFill>
            </a:endParaRPr>
          </a:p>
          <a:p>
            <a:pPr marL="91440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Přírodní</a:t>
            </a:r>
            <a:r>
              <a:rPr lang="en-GB" sz="1200" dirty="0">
                <a:solidFill>
                  <a:srgbClr val="7F7F7F"/>
                </a:solidFill>
              </a:rPr>
              <a:t> h</a:t>
            </a:r>
            <a:r>
              <a:rPr lang="cs-CZ" sz="1200" dirty="0" err="1">
                <a:solidFill>
                  <a:srgbClr val="7F7F7F"/>
                </a:solidFill>
              </a:rPr>
              <a:t>azardy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vznikají</a:t>
            </a:r>
            <a:r>
              <a:rPr lang="en-GB" sz="1200" dirty="0">
                <a:solidFill>
                  <a:srgbClr val="7F7F7F"/>
                </a:solidFill>
              </a:rPr>
              <a:t> v </a:t>
            </a:r>
            <a:r>
              <a:rPr lang="en-GB" sz="1200" dirty="0" err="1">
                <a:solidFill>
                  <a:srgbClr val="7F7F7F"/>
                </a:solidFill>
              </a:rPr>
              <a:t>důsledku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přírodních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procesů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například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zemětřesení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povodně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hurikány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sucha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sopečné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erupce</a:t>
            </a:r>
            <a:endParaRPr sz="1200" dirty="0">
              <a:solidFill>
                <a:srgbClr val="7F7F7F"/>
              </a:solidFill>
            </a:endParaRPr>
          </a:p>
          <a:p>
            <a:pPr marL="91440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Ne-klimatické </a:t>
            </a:r>
            <a:r>
              <a:rPr lang="en-GB" sz="1200" dirty="0">
                <a:solidFill>
                  <a:srgbClr val="7F7F7F"/>
                </a:solidFill>
              </a:rPr>
              <a:t>h</a:t>
            </a:r>
            <a:r>
              <a:rPr lang="cs-CZ" sz="1200" dirty="0" err="1">
                <a:solidFill>
                  <a:srgbClr val="7F7F7F"/>
                </a:solidFill>
              </a:rPr>
              <a:t>azard</a:t>
            </a:r>
            <a:r>
              <a:rPr lang="en-GB" sz="1200" dirty="0">
                <a:solidFill>
                  <a:srgbClr val="7F7F7F"/>
                </a:solidFill>
              </a:rPr>
              <a:t>y – </a:t>
            </a:r>
            <a:r>
              <a:rPr lang="cs-CZ" sz="1200" dirty="0">
                <a:solidFill>
                  <a:srgbClr val="7F7F7F"/>
                </a:solidFill>
              </a:rPr>
              <a:t>vyvolány klimatickými hazardy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například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cs-CZ" sz="1200" dirty="0">
                <a:solidFill>
                  <a:srgbClr val="7F7F7F"/>
                </a:solidFill>
              </a:rPr>
              <a:t>lesní požár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chemické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úniky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cs-CZ" sz="1200" dirty="0">
                <a:solidFill>
                  <a:srgbClr val="7F7F7F"/>
                </a:solidFill>
              </a:rPr>
              <a:t>pohyb půdy, biologické </a:t>
            </a:r>
            <a:r>
              <a:rPr lang="cs-CZ" sz="1200" dirty="0" err="1">
                <a:solidFill>
                  <a:srgbClr val="7F7F7F"/>
                </a:solidFill>
              </a:rPr>
              <a:t>hazady</a:t>
            </a:r>
            <a:endParaRPr sz="1000" dirty="0">
              <a:solidFill>
                <a:srgbClr val="7F7F7F"/>
              </a:solidFill>
            </a:endParaRPr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0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7f3f499bca_0_304"/>
          <p:cNvSpPr txBox="1">
            <a:spLocks noGrp="1"/>
          </p:cNvSpPr>
          <p:nvPr>
            <p:ph type="title"/>
          </p:nvPr>
        </p:nvSpPr>
        <p:spPr>
          <a:xfrm>
            <a:off x="613295" y="402551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H</a:t>
            </a:r>
            <a:r>
              <a:rPr lang="cs-CZ" dirty="0" err="1">
                <a:solidFill>
                  <a:srgbClr val="70AD47"/>
                </a:solidFill>
              </a:rPr>
              <a:t>azard</a:t>
            </a:r>
            <a:r>
              <a:rPr lang="en-GB" dirty="0">
                <a:solidFill>
                  <a:srgbClr val="70AD47"/>
                </a:solidFill>
              </a:rPr>
              <a:t>y </a:t>
            </a:r>
            <a:r>
              <a:rPr lang="en-GB" dirty="0" err="1">
                <a:solidFill>
                  <a:srgbClr val="70AD47"/>
                </a:solidFill>
              </a:rPr>
              <a:t>spojen</a:t>
            </a:r>
            <a:r>
              <a:rPr lang="cs-CZ" dirty="0">
                <a:solidFill>
                  <a:srgbClr val="70AD47"/>
                </a:solidFill>
              </a:rPr>
              <a:t>é</a:t>
            </a:r>
            <a:r>
              <a:rPr lang="en-GB" dirty="0">
                <a:solidFill>
                  <a:srgbClr val="70AD47"/>
                </a:solidFill>
              </a:rPr>
              <a:t> se </a:t>
            </a:r>
            <a:r>
              <a:rPr lang="en-GB" dirty="0" err="1">
                <a:solidFill>
                  <a:srgbClr val="70AD47"/>
                </a:solidFill>
              </a:rPr>
              <a:t>změnami</a:t>
            </a:r>
            <a:r>
              <a:rPr lang="en-GB" dirty="0">
                <a:solidFill>
                  <a:srgbClr val="70AD47"/>
                </a:solidFill>
              </a:rPr>
              <a:t> </a:t>
            </a:r>
            <a:r>
              <a:rPr lang="en-GB" dirty="0" err="1">
                <a:solidFill>
                  <a:srgbClr val="70AD47"/>
                </a:solidFill>
              </a:rPr>
              <a:t>klimatu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137" name="Google Shape;137;g37f3f499bca_0_304"/>
          <p:cNvGraphicFramePr/>
          <p:nvPr>
            <p:extLst>
              <p:ext uri="{D42A27DB-BD31-4B8C-83A1-F6EECF244321}">
                <p14:modId xmlns:p14="http://schemas.microsoft.com/office/powerpoint/2010/main" val="1892909678"/>
              </p:ext>
            </p:extLst>
          </p:nvPr>
        </p:nvGraphicFramePr>
        <p:xfrm>
          <a:off x="672768" y="1069717"/>
          <a:ext cx="7712949" cy="3758588"/>
        </p:xfrm>
        <a:graphic>
          <a:graphicData uri="http://schemas.openxmlformats.org/drawingml/2006/table">
            <a:tbl>
              <a:tblPr>
                <a:noFill/>
                <a:tableStyleId>{05E5DA20-8838-40C4-889F-6DE330A58705}</a:tableStyleId>
              </a:tblPr>
              <a:tblGrid>
                <a:gridCol w="2012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002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6712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Hrozba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7058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Extrémní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srážky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Neobvykle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intenzivní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dlouhotrvající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srážkové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události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–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srážky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které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výrazně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překračují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obvyklé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vzorce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pro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danou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oblast,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například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lijáky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monzuny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hustý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sníh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mlha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krupobití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7058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Záplavy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řelití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vody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obvykle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suchou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půdu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například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cs-CZ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bleskov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á/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povrchová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povodeň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říční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povodeň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pobřežní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povodeň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záplava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z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podzemní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vody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8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Extrémní</a:t>
                      </a:r>
                      <a:r>
                        <a:rPr lang="en-GB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hork</a:t>
                      </a:r>
                      <a:r>
                        <a:rPr lang="cs-CZ" sz="1200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Prodloužená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období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</a:t>
                      </a: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obvykle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vysokých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teplot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–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vlna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veder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extrémně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horké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dny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8036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Sucho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</a:t>
                      </a:r>
                      <a:r>
                        <a:rPr lang="en-GB" sz="12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louhodobá období neobvykle vysokých teplot, například horké vlny nebo extrémně teplé dny.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188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Prudký vítr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eobvykle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silný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dlouhotrvající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</a:t>
                      </a:r>
                      <a:r>
                        <a:rPr lang="cs-CZ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tr,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často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spojený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bouřemi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cyklóny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hurikány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tornády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069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Extrémní chlad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louhodobá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období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neobvykle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nízkých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teplo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1885">
                <a:tc>
                  <a:txBody>
                    <a:bodyPr/>
                    <a:lstStyle/>
                    <a:p>
                      <a:pPr marL="0" marR="215265" lvl="0" indent="0" algn="l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Stoupání hladiny moří</a:t>
                      </a:r>
                      <a:endParaRPr sz="12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200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louhodobý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nárůst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průměrné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hladiny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světových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oceánů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který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může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vést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k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trvalému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zatopení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pobřežních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2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oblastí</a:t>
                      </a:r>
                      <a:r>
                        <a:rPr lang="en-GB" sz="12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.</a:t>
                      </a:r>
                      <a:endParaRPr sz="12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7f3f499bca_0_401"/>
          <p:cNvSpPr txBox="1">
            <a:spLocks noGrp="1"/>
          </p:cNvSpPr>
          <p:nvPr>
            <p:ph type="title"/>
          </p:nvPr>
        </p:nvSpPr>
        <p:spPr>
          <a:xfrm>
            <a:off x="613295" y="45131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42857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H</a:t>
            </a:r>
            <a:r>
              <a:rPr lang="cs-CZ" dirty="0" err="1">
                <a:solidFill>
                  <a:srgbClr val="70AD47"/>
                </a:solidFill>
              </a:rPr>
              <a:t>azady</a:t>
            </a:r>
            <a:r>
              <a:rPr lang="en-GB" dirty="0">
                <a:solidFill>
                  <a:srgbClr val="70AD47"/>
                </a:solidFill>
              </a:rPr>
              <a:t> </a:t>
            </a:r>
            <a:r>
              <a:rPr lang="en-GB" dirty="0" err="1">
                <a:solidFill>
                  <a:srgbClr val="70AD47"/>
                </a:solidFill>
              </a:rPr>
              <a:t>nes</a:t>
            </a:r>
            <a:r>
              <a:rPr lang="cs-CZ" dirty="0" err="1">
                <a:solidFill>
                  <a:srgbClr val="70AD47"/>
                </a:solidFill>
              </a:rPr>
              <a:t>ouvisející</a:t>
            </a:r>
            <a:r>
              <a:rPr lang="en-GB" dirty="0">
                <a:solidFill>
                  <a:srgbClr val="70AD47"/>
                </a:solidFill>
              </a:rPr>
              <a:t> se </a:t>
            </a:r>
            <a:r>
              <a:rPr lang="en-GB" dirty="0" err="1">
                <a:solidFill>
                  <a:srgbClr val="70AD47"/>
                </a:solidFill>
              </a:rPr>
              <a:t>klimat</a:t>
            </a:r>
            <a:r>
              <a:rPr lang="cs-CZ" dirty="0" err="1">
                <a:solidFill>
                  <a:srgbClr val="70AD47"/>
                </a:solidFill>
              </a:rPr>
              <a:t>em</a:t>
            </a:r>
            <a:endParaRPr dirty="0">
              <a:solidFill>
                <a:srgbClr val="70AD47"/>
              </a:solidFill>
            </a:endParaRPr>
          </a:p>
        </p:txBody>
      </p:sp>
      <p:graphicFrame>
        <p:nvGraphicFramePr>
          <p:cNvPr id="143" name="Google Shape;143;g37f3f499bca_0_401"/>
          <p:cNvGraphicFramePr/>
          <p:nvPr>
            <p:extLst>
              <p:ext uri="{D42A27DB-BD31-4B8C-83A1-F6EECF244321}">
                <p14:modId xmlns:p14="http://schemas.microsoft.com/office/powerpoint/2010/main" val="2242140853"/>
              </p:ext>
            </p:extLst>
          </p:nvPr>
        </p:nvGraphicFramePr>
        <p:xfrm>
          <a:off x="686384" y="1412191"/>
          <a:ext cx="7384650" cy="2994096"/>
        </p:xfrm>
        <a:graphic>
          <a:graphicData uri="http://schemas.openxmlformats.org/drawingml/2006/table">
            <a:tbl>
              <a:tblPr>
                <a:noFill/>
                <a:tableStyleId>{05E5DA20-8838-40C4-889F-6DE330A58705}</a:tableStyleId>
              </a:tblPr>
              <a:tblGrid>
                <a:gridCol w="2388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96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900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Hrozba</a:t>
                      </a:r>
                      <a:endParaRPr sz="14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b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Popis</a:t>
                      </a:r>
                      <a:endParaRPr sz="14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57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Lesní požáry</a:t>
                      </a:r>
                      <a:endParaRPr sz="14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ekontrolovaný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požár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který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se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rychle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šíří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vegetací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lesy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travnatými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porosty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jinými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přírodními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oblastmi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900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Chemick</a:t>
                      </a:r>
                      <a:r>
                        <a:rPr lang="cs-CZ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é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změn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y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Změny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způsobené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chemickými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procesy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například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vnikání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slané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vody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okyselování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oceánů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57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Sesuvy půdy</a:t>
                      </a:r>
                      <a:endParaRPr sz="1400" u="none" strike="noStrike" cap="none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esuvy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půdy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laviny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sesouvání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skal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poklesy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terénu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degradace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půdy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nebo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eroze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půdy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575"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Biologické</a:t>
                      </a:r>
                      <a:r>
                        <a:rPr lang="en-GB" dirty="0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hrozby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215265" lvl="0" indent="0" algn="just" rtl="0">
                        <a:lnSpc>
                          <a:spcPct val="1139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dirty="0" err="1"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Z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ahrnují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například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vodou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přenášené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nemoci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nemoci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přenášené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vektory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,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nemoc</a:t>
                      </a:r>
                      <a:r>
                        <a:rPr lang="cs-CZ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i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šířené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vzduchem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a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napadení</a:t>
                      </a:r>
                      <a:r>
                        <a:rPr lang="en-GB" sz="1400" u="none" strike="noStrike" cap="none" dirty="0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 </a:t>
                      </a:r>
                      <a:r>
                        <a:rPr lang="en-GB" sz="1400" u="none" strike="noStrike" cap="none" dirty="0" err="1">
                          <a:solidFill>
                            <a:srgbClr val="000000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rPr>
                        <a:t>hmyzem</a:t>
                      </a:r>
                      <a:endParaRPr sz="1400" u="none" strike="noStrike" cap="none" dirty="0"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a:txBody>
                  <a:tcPr marL="59775" marR="59775" marT="0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g37f3f499bca_0_498"/>
          <p:cNvPicPr preferRelativeResize="0"/>
          <p:nvPr/>
        </p:nvPicPr>
        <p:blipFill rotWithShape="1">
          <a:blip r:embed="rId3">
            <a:alphaModFix/>
          </a:blip>
          <a:srcRect t="3362"/>
          <a:stretch/>
        </p:blipFill>
        <p:spPr>
          <a:xfrm>
            <a:off x="4955644" y="2282522"/>
            <a:ext cx="2911491" cy="271911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7f3f499bca_0_498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KLIMATICKÉ RIZIKO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50" name="Google Shape;150;g37f3f499bca_0_498"/>
          <p:cNvSpPr txBox="1">
            <a:spLocks noGrp="1"/>
          </p:cNvSpPr>
          <p:nvPr>
            <p:ph type="body" idx="1"/>
          </p:nvPr>
        </p:nvSpPr>
        <p:spPr>
          <a:xfrm>
            <a:off x="630600" y="2650260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Potenciál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nepříznivých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důsledků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podmíněných</a:t>
            </a:r>
            <a:r>
              <a:rPr lang="en-GB" sz="1400" dirty="0">
                <a:solidFill>
                  <a:srgbClr val="7F7F7F"/>
                </a:solidFill>
              </a:rPr>
              <a:t> h</a:t>
            </a:r>
            <a:r>
              <a:rPr lang="cs-CZ" sz="1400" dirty="0" err="1">
                <a:solidFill>
                  <a:srgbClr val="7F7F7F"/>
                </a:solidFill>
              </a:rPr>
              <a:t>azardů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lidské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ekologické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systémy</a:t>
            </a:r>
            <a:endParaRPr dirty="0"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Vzniká</a:t>
            </a:r>
            <a:r>
              <a:rPr lang="en-GB" sz="1400" dirty="0">
                <a:solidFill>
                  <a:srgbClr val="7F7F7F"/>
                </a:solidFill>
              </a:rPr>
              <a:t> z </a:t>
            </a:r>
            <a:r>
              <a:rPr lang="en-GB" sz="1400" dirty="0" err="1">
                <a:solidFill>
                  <a:srgbClr val="7F7F7F"/>
                </a:solidFill>
              </a:rPr>
              <a:t>dynamické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interakce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</a:t>
            </a:r>
            <a:r>
              <a:rPr lang="cs-CZ" sz="1400" dirty="0" err="1">
                <a:solidFill>
                  <a:srgbClr val="7F7F7F"/>
                </a:solidFill>
              </a:rPr>
              <a:t>ým</a:t>
            </a:r>
            <a:r>
              <a:rPr lang="cs-CZ" sz="1400" dirty="0">
                <a:solidFill>
                  <a:srgbClr val="7F7F7F"/>
                </a:solidFill>
              </a:rPr>
              <a:t> hazardem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expozicí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zranitelností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postiženého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lidského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ekologického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systému</a:t>
            </a:r>
            <a:endParaRPr dirty="0"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b="1" dirty="0" err="1">
                <a:solidFill>
                  <a:srgbClr val="7F7F7F"/>
                </a:solidFill>
              </a:rPr>
              <a:t>Riziko</a:t>
            </a:r>
            <a:r>
              <a:rPr lang="en-GB" sz="1400" b="1" dirty="0">
                <a:solidFill>
                  <a:srgbClr val="7F7F7F"/>
                </a:solidFill>
              </a:rPr>
              <a:t> = </a:t>
            </a:r>
            <a:r>
              <a:rPr lang="en-GB" sz="1400" b="1" dirty="0" err="1">
                <a:solidFill>
                  <a:srgbClr val="7F7F7F"/>
                </a:solidFill>
              </a:rPr>
              <a:t>zranitelnost</a:t>
            </a:r>
            <a:r>
              <a:rPr lang="en-GB" sz="1400" b="1" dirty="0">
                <a:solidFill>
                  <a:srgbClr val="7F7F7F"/>
                </a:solidFill>
              </a:rPr>
              <a:t> + </a:t>
            </a:r>
            <a:r>
              <a:rPr lang="en-GB" sz="1400" b="1" dirty="0" err="1">
                <a:solidFill>
                  <a:srgbClr val="7F7F7F"/>
                </a:solidFill>
              </a:rPr>
              <a:t>expozice</a:t>
            </a:r>
            <a:r>
              <a:rPr lang="en-GB" sz="1400" b="1" dirty="0">
                <a:solidFill>
                  <a:srgbClr val="7F7F7F"/>
                </a:solidFill>
              </a:rPr>
              <a:t> + h</a:t>
            </a:r>
            <a:r>
              <a:rPr lang="cs-CZ" sz="1400" b="1" dirty="0" err="1">
                <a:solidFill>
                  <a:srgbClr val="7F7F7F"/>
                </a:solidFill>
              </a:rPr>
              <a:t>azard</a:t>
            </a:r>
            <a:r>
              <a:rPr lang="en-GB" sz="1400" b="1" dirty="0">
                <a:solidFill>
                  <a:srgbClr val="7F7F7F"/>
                </a:solidFill>
              </a:rPr>
              <a:t> + </a:t>
            </a:r>
            <a:r>
              <a:rPr lang="en-GB" sz="1400" b="1" dirty="0" err="1">
                <a:solidFill>
                  <a:srgbClr val="7F7F7F"/>
                </a:solidFill>
              </a:rPr>
              <a:t>reakce</a:t>
            </a:r>
            <a:endParaRPr sz="1400" b="1" dirty="0">
              <a:solidFill>
                <a:srgbClr val="7F7F7F"/>
              </a:solidFill>
            </a:endParaRPr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b="1" dirty="0">
                <a:solidFill>
                  <a:srgbClr val="7F7F7F"/>
                </a:solidFill>
              </a:rPr>
              <a:t>Management </a:t>
            </a:r>
            <a:r>
              <a:rPr lang="en-GB" sz="1400" b="1" dirty="0" err="1">
                <a:solidFill>
                  <a:srgbClr val="7F7F7F"/>
                </a:solidFill>
              </a:rPr>
              <a:t>rizik</a:t>
            </a:r>
            <a:r>
              <a:rPr lang="en-GB" sz="1400" dirty="0">
                <a:solidFill>
                  <a:srgbClr val="7F7F7F"/>
                </a:solidFill>
              </a:rPr>
              <a:t> – </a:t>
            </a:r>
            <a:r>
              <a:rPr lang="en-GB" sz="1400" dirty="0" err="1">
                <a:solidFill>
                  <a:srgbClr val="7F7F7F"/>
                </a:solidFill>
              </a:rPr>
              <a:t>plány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strategie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opatření</a:t>
            </a:r>
            <a:r>
              <a:rPr lang="en-GB" sz="1400" dirty="0">
                <a:solidFill>
                  <a:srgbClr val="7F7F7F"/>
                </a:solidFill>
              </a:rPr>
              <a:t>,                                                                  </a:t>
            </a:r>
            <a:r>
              <a:rPr lang="en-GB" sz="1400" dirty="0" err="1">
                <a:solidFill>
                  <a:srgbClr val="7F7F7F"/>
                </a:solidFill>
              </a:rPr>
              <a:t>která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snižují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pravděpodobnost</a:t>
            </a:r>
            <a:r>
              <a:rPr lang="en-GB" sz="1400" dirty="0">
                <a:solidFill>
                  <a:srgbClr val="7F7F7F"/>
                </a:solidFill>
              </a:rPr>
              <a:t>, a/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                                                                         </a:t>
            </a:r>
            <a:r>
              <a:rPr lang="en-GB" sz="1400" dirty="0" err="1">
                <a:solidFill>
                  <a:srgbClr val="7F7F7F"/>
                </a:solidFill>
              </a:rPr>
              <a:t>rozsah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nepříznivých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potenciálních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důsledků</a:t>
            </a:r>
            <a:r>
              <a:rPr lang="en-GB" sz="1400" dirty="0">
                <a:solidFill>
                  <a:srgbClr val="7F7F7F"/>
                </a:solidFill>
              </a:rPr>
              <a:t>,                                                                </a:t>
            </a:r>
            <a:r>
              <a:rPr lang="en-GB" sz="1400" dirty="0" err="1">
                <a:solidFill>
                  <a:srgbClr val="7F7F7F"/>
                </a:solidFill>
              </a:rPr>
              <a:t>založené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hodnocených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vnímaných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rizicích</a:t>
            </a:r>
            <a:endParaRPr lang="cs-CZ" sz="1400" dirty="0">
              <a:solidFill>
                <a:srgbClr val="7F7F7F"/>
              </a:solidFill>
            </a:endParaRPr>
          </a:p>
          <a:p>
            <a:pPr marL="171450" lvl="0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cs-CZ" sz="1400" dirty="0">
              <a:solidFill>
                <a:srgbClr val="7F7F7F"/>
              </a:solidFill>
            </a:endParaRPr>
          </a:p>
          <a:p>
            <a:pPr marL="171450" lvl="0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lang="cs-CZ" sz="1400" dirty="0">
              <a:solidFill>
                <a:srgbClr val="7F7F7F"/>
              </a:solidFill>
            </a:endParaRPr>
          </a:p>
          <a:p>
            <a:pPr marL="171450" lvl="0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</p:txBody>
      </p:sp>
      <p:sp>
        <p:nvSpPr>
          <p:cNvPr id="151" name="Google Shape;151;g37f3f499bca_0_498"/>
          <p:cNvSpPr txBox="1"/>
          <p:nvPr/>
        </p:nvSpPr>
        <p:spPr>
          <a:xfrm>
            <a:off x="4910168" y="4937558"/>
            <a:ext cx="3002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Zdroj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https://www.ipcc.ch/report/ar6/wg2/chapter/chapter-1/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7f3f499bca_0_597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KOMPONENTY RIZIKA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57" name="Google Shape;157;g37f3f499bca_0_597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 b="1" dirty="0">
                <a:solidFill>
                  <a:srgbClr val="7F7F7F"/>
                </a:solidFill>
              </a:rPr>
              <a:t>H</a:t>
            </a:r>
            <a:r>
              <a:rPr lang="cs-CZ" sz="1200" b="1" dirty="0" err="1">
                <a:solidFill>
                  <a:srgbClr val="7F7F7F"/>
                </a:solidFill>
              </a:rPr>
              <a:t>azard</a:t>
            </a:r>
            <a:r>
              <a:rPr lang="en-GB" sz="1200" b="1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>
                <a:solidFill>
                  <a:srgbClr val="7F7F7F"/>
                </a:solidFill>
              </a:rPr>
              <a:t>“</a:t>
            </a:r>
            <a:r>
              <a:rPr lang="en-GB" sz="1200" dirty="0" err="1">
                <a:solidFill>
                  <a:srgbClr val="7F7F7F"/>
                </a:solidFill>
              </a:rPr>
              <a:t>Potenciální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výskyt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přírodní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člověkem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vyvolané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fyzické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události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či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trendu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který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může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způsobit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ztrátu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života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zranění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jiné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zdravotní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dopady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stejně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jako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poškození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ztráty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majetku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infrastruktury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obživy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poskytování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služeb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ekosystémů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přírodních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zdrojů</a:t>
            </a:r>
            <a:r>
              <a:rPr lang="en-GB" sz="1200" dirty="0">
                <a:solidFill>
                  <a:srgbClr val="7F7F7F"/>
                </a:solidFill>
              </a:rPr>
              <a:t>.” (</a:t>
            </a:r>
            <a:r>
              <a:rPr lang="en-GB" sz="12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)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 b="1" dirty="0" err="1">
                <a:solidFill>
                  <a:srgbClr val="7F7F7F"/>
                </a:solidFill>
              </a:rPr>
              <a:t>Zranitelnost</a:t>
            </a:r>
            <a:r>
              <a:rPr lang="en-GB" sz="1200" b="1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>
                <a:solidFill>
                  <a:srgbClr val="7F7F7F"/>
                </a:solidFill>
              </a:rPr>
              <a:t>“</a:t>
            </a:r>
            <a:r>
              <a:rPr lang="en-GB" sz="1200" dirty="0" err="1">
                <a:solidFill>
                  <a:srgbClr val="7F7F7F"/>
                </a:solidFill>
              </a:rPr>
              <a:t>Dispozice</a:t>
            </a:r>
            <a:r>
              <a:rPr lang="en-GB" sz="1200" dirty="0">
                <a:solidFill>
                  <a:srgbClr val="7F7F7F"/>
                </a:solidFill>
              </a:rPr>
              <a:t> k </a:t>
            </a:r>
            <a:r>
              <a:rPr lang="en-GB" sz="1200" dirty="0" err="1">
                <a:solidFill>
                  <a:srgbClr val="7F7F7F"/>
                </a:solidFill>
              </a:rPr>
              <a:t>nepříznivému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ovlivnění</a:t>
            </a:r>
            <a:r>
              <a:rPr lang="en-GB" sz="1200" dirty="0">
                <a:solidFill>
                  <a:srgbClr val="7F7F7F"/>
                </a:solidFill>
              </a:rPr>
              <a:t>.” (</a:t>
            </a:r>
            <a:r>
              <a:rPr lang="en-GB" sz="12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)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 b="1" dirty="0" err="1">
                <a:solidFill>
                  <a:srgbClr val="7F7F7F"/>
                </a:solidFill>
              </a:rPr>
              <a:t>Expozice</a:t>
            </a:r>
            <a:r>
              <a:rPr lang="en-GB" sz="1200" b="1" dirty="0">
                <a:solidFill>
                  <a:srgbClr val="7F7F7F"/>
                </a:solidFill>
              </a:rPr>
              <a:t> (</a:t>
            </a:r>
            <a:r>
              <a:rPr lang="en-GB" sz="1200" b="1" dirty="0" err="1">
                <a:solidFill>
                  <a:srgbClr val="7F7F7F"/>
                </a:solidFill>
              </a:rPr>
              <a:t>Ohroženost</a:t>
            </a:r>
            <a:r>
              <a:rPr lang="en-GB" sz="1200" b="1" dirty="0">
                <a:solidFill>
                  <a:srgbClr val="7F7F7F"/>
                </a:solidFill>
              </a:rPr>
              <a:t>):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>
                <a:solidFill>
                  <a:srgbClr val="7F7F7F"/>
                </a:solidFill>
              </a:rPr>
              <a:t>“</a:t>
            </a:r>
            <a:r>
              <a:rPr lang="en-GB" sz="1200" dirty="0" err="1">
                <a:solidFill>
                  <a:srgbClr val="7F7F7F"/>
                </a:solidFill>
              </a:rPr>
              <a:t>Přítomnost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lidí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prostředků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obživy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druhů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ekosystémů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environmentálních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funkcí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služeb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zdrojů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infrastruktury</a:t>
            </a:r>
            <a:r>
              <a:rPr lang="en-GB" sz="1200" dirty="0">
                <a:solidFill>
                  <a:srgbClr val="7F7F7F"/>
                </a:solidFill>
              </a:rPr>
              <a:t>;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ekonomických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sociálních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či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kulturních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aktiv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místech</a:t>
            </a:r>
            <a:r>
              <a:rPr lang="en-GB" sz="1200" dirty="0">
                <a:solidFill>
                  <a:srgbClr val="7F7F7F"/>
                </a:solidFill>
              </a:rPr>
              <a:t> a v </a:t>
            </a:r>
            <a:r>
              <a:rPr lang="en-GB" sz="1200" dirty="0" err="1">
                <a:solidFill>
                  <a:srgbClr val="7F7F7F"/>
                </a:solidFill>
              </a:rPr>
              <a:t>prostředích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která</a:t>
            </a:r>
            <a:r>
              <a:rPr lang="en-GB" sz="1200" dirty="0">
                <a:solidFill>
                  <a:srgbClr val="7F7F7F"/>
                </a:solidFill>
              </a:rPr>
              <a:t> by </a:t>
            </a:r>
            <a:r>
              <a:rPr lang="en-GB" sz="1200" dirty="0" err="1">
                <a:solidFill>
                  <a:srgbClr val="7F7F7F"/>
                </a:solidFill>
              </a:rPr>
              <a:t>mohla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být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nepříznivě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ovlivněna</a:t>
            </a:r>
            <a:r>
              <a:rPr lang="en-GB" sz="1200" dirty="0">
                <a:solidFill>
                  <a:srgbClr val="7F7F7F"/>
                </a:solidFill>
              </a:rPr>
              <a:t>.” (</a:t>
            </a:r>
            <a:r>
              <a:rPr lang="en-GB" sz="12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)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GB" sz="1200" b="1" dirty="0" err="1">
                <a:solidFill>
                  <a:srgbClr val="7F7F7F"/>
                </a:solidFill>
              </a:rPr>
              <a:t>Reakce</a:t>
            </a:r>
            <a:r>
              <a:rPr lang="en-GB" sz="1200" b="1" dirty="0">
                <a:solidFill>
                  <a:srgbClr val="7F7F7F"/>
                </a:solidFill>
              </a:rPr>
              <a:t> (</a:t>
            </a:r>
            <a:r>
              <a:rPr lang="en-GB" sz="1200" b="1" dirty="0" err="1">
                <a:solidFill>
                  <a:srgbClr val="7F7F7F"/>
                </a:solidFill>
              </a:rPr>
              <a:t>Adaptivní</a:t>
            </a:r>
            <a:r>
              <a:rPr lang="en-GB" sz="1200" b="1" dirty="0">
                <a:solidFill>
                  <a:srgbClr val="7F7F7F"/>
                </a:solidFill>
              </a:rPr>
              <a:t> </a:t>
            </a:r>
            <a:r>
              <a:rPr lang="en-GB" sz="1200" b="1" dirty="0" err="1">
                <a:solidFill>
                  <a:srgbClr val="7F7F7F"/>
                </a:solidFill>
              </a:rPr>
              <a:t>kapacita</a:t>
            </a:r>
            <a:r>
              <a:rPr lang="en-GB" sz="1200" b="1" dirty="0">
                <a:solidFill>
                  <a:srgbClr val="7F7F7F"/>
                </a:solidFill>
              </a:rPr>
              <a:t>):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>
                <a:solidFill>
                  <a:srgbClr val="7F7F7F"/>
                </a:solidFill>
              </a:rPr>
              <a:t>“</a:t>
            </a:r>
            <a:r>
              <a:rPr lang="en-GB" sz="1200" dirty="0" err="1">
                <a:solidFill>
                  <a:srgbClr val="7F7F7F"/>
                </a:solidFill>
              </a:rPr>
              <a:t>Schopnost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systémů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institucí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lidí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dalších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organismů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přizpůsobit</a:t>
            </a:r>
            <a:r>
              <a:rPr lang="en-GB" sz="1200" dirty="0">
                <a:solidFill>
                  <a:srgbClr val="7F7F7F"/>
                </a:solidFill>
              </a:rPr>
              <a:t> se </a:t>
            </a:r>
            <a:r>
              <a:rPr lang="en-GB" sz="1200" dirty="0" err="1">
                <a:solidFill>
                  <a:srgbClr val="7F7F7F"/>
                </a:solidFill>
              </a:rPr>
              <a:t>možnému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poškození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využít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příležitosti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reagovat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důsledky</a:t>
            </a:r>
            <a:r>
              <a:rPr lang="en-GB" sz="1200" dirty="0">
                <a:solidFill>
                  <a:srgbClr val="7F7F7F"/>
                </a:solidFill>
              </a:rPr>
              <a:t>.“(</a:t>
            </a:r>
            <a:r>
              <a:rPr lang="en-GB" sz="12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r>
              <a:rPr lang="en-GB" sz="1200" dirty="0">
                <a:solidFill>
                  <a:srgbClr val="7F7F7F"/>
                </a:solidFill>
              </a:rPr>
              <a:t> )</a:t>
            </a:r>
            <a:endParaRPr dirty="0"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7f3f499bca_0_694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ZRANITELNOST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63" name="Google Shape;163;g37f3f499bca_0_694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“</a:t>
            </a:r>
            <a:r>
              <a:rPr lang="en-GB" sz="1400" dirty="0" err="1">
                <a:solidFill>
                  <a:srgbClr val="7F7F7F"/>
                </a:solidFill>
              </a:rPr>
              <a:t>Sklon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predispozice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být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negativně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ovlivněn</a:t>
            </a:r>
            <a:r>
              <a:rPr lang="en-GB" sz="1400" dirty="0">
                <a:solidFill>
                  <a:srgbClr val="7F7F7F"/>
                </a:solidFill>
              </a:rPr>
              <a:t>. </a:t>
            </a:r>
            <a:r>
              <a:rPr lang="en-GB" sz="1400" dirty="0" err="1">
                <a:solidFill>
                  <a:srgbClr val="7F7F7F"/>
                </a:solidFill>
              </a:rPr>
              <a:t>Zranitelnost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zahrnuje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různé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pojmy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prvky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včetně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citlivosti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či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náchylnosti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škodám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nedostatku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schopností</a:t>
            </a:r>
            <a:r>
              <a:rPr lang="en-GB" sz="1400" dirty="0">
                <a:solidFill>
                  <a:srgbClr val="7F7F7F"/>
                </a:solidFill>
              </a:rPr>
              <a:t> se s </a:t>
            </a:r>
            <a:r>
              <a:rPr lang="en-GB" sz="1400" dirty="0" err="1">
                <a:solidFill>
                  <a:srgbClr val="7F7F7F"/>
                </a:solidFill>
              </a:rPr>
              <a:t>nimi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vyrovnat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přizpůsobit</a:t>
            </a:r>
            <a:r>
              <a:rPr lang="en-GB" sz="1400" dirty="0">
                <a:solidFill>
                  <a:srgbClr val="7F7F7F"/>
                </a:solidFill>
              </a:rPr>
              <a:t> se.” </a:t>
            </a:r>
            <a:r>
              <a:rPr lang="en-GB" sz="1400" u="sng" dirty="0">
                <a:solidFill>
                  <a:srgbClr val="7F7F7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https://www.ipcc.ch/sr15/chapter/glossary/</a:t>
            </a:r>
            <a:endParaRPr sz="1400" dirty="0">
              <a:solidFill>
                <a:srgbClr val="7F7F7F"/>
              </a:solidFill>
            </a:endParaRPr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Míra, do </a:t>
            </a:r>
            <a:r>
              <a:rPr lang="en-GB" sz="1400" dirty="0" err="1">
                <a:solidFill>
                  <a:srgbClr val="7F7F7F"/>
                </a:solidFill>
              </a:rPr>
              <a:t>jaké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systém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náchylný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negativním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dopadům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nedokáže</a:t>
            </a:r>
            <a:r>
              <a:rPr lang="en-GB" sz="1400" dirty="0">
                <a:solidFill>
                  <a:srgbClr val="7F7F7F"/>
                </a:solidFill>
              </a:rPr>
              <a:t> se s </a:t>
            </a:r>
            <a:r>
              <a:rPr lang="en-GB" sz="1400" dirty="0" err="1">
                <a:solidFill>
                  <a:srgbClr val="7F7F7F"/>
                </a:solidFill>
              </a:rPr>
              <a:t>nimi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vyrovnat</a:t>
            </a:r>
            <a:r>
              <a:rPr lang="en-GB" sz="1400" dirty="0">
                <a:solidFill>
                  <a:srgbClr val="7F7F7F"/>
                </a:solidFill>
              </a:rPr>
              <a:t>.</a:t>
            </a:r>
            <a:endParaRPr dirty="0"/>
          </a:p>
          <a:p>
            <a:pPr marL="171450" lvl="0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Složky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zranitelnosti</a:t>
            </a:r>
            <a:r>
              <a:rPr lang="en-GB" sz="1400" dirty="0">
                <a:solidFill>
                  <a:srgbClr val="7F7F7F"/>
                </a:solidFill>
              </a:rPr>
              <a:t>: </a:t>
            </a:r>
            <a:endParaRPr dirty="0"/>
          </a:p>
          <a:p>
            <a:pPr marL="628650" lvl="1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Citlivost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endParaRPr dirty="0"/>
          </a:p>
          <a:p>
            <a:pPr marL="628650" lvl="1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Schopnost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přizpůsobení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endParaRPr dirty="0"/>
          </a:p>
          <a:p>
            <a:pPr marL="628650" lvl="1" indent="-1714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Nedostatek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odolnosti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endParaRPr dirty="0"/>
          </a:p>
          <a:p>
            <a:pPr marL="628650" lvl="1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628650" lvl="1" indent="-101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  <p:sp>
        <p:nvSpPr>
          <p:cNvPr id="164" name="Google Shape;164;g37f3f499bca_0_694"/>
          <p:cNvSpPr txBox="1"/>
          <p:nvPr/>
        </p:nvSpPr>
        <p:spPr>
          <a:xfrm>
            <a:off x="0" y="4910687"/>
            <a:ext cx="3002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dirty="0" err="1"/>
              <a:t>Zdroj</a:t>
            </a:r>
            <a:r>
              <a:rPr lang="en-GB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https://www.ipcc.ch/report/ar6/wg2/chapter/chapter-1/</a:t>
            </a:r>
            <a:r>
              <a:rPr lang="en-GB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9"/>
          <p:cNvPicPr preferRelativeResize="0"/>
          <p:nvPr/>
        </p:nvPicPr>
        <p:blipFill rotWithShape="1">
          <a:blip r:embed="rId3">
            <a:alphaModFix/>
          </a:blip>
          <a:srcRect l="664"/>
          <a:stretch/>
        </p:blipFill>
        <p:spPr>
          <a:xfrm>
            <a:off x="731520" y="76912"/>
            <a:ext cx="7645504" cy="501292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9"/>
          <p:cNvSpPr txBox="1"/>
          <p:nvPr/>
        </p:nvSpPr>
        <p:spPr>
          <a:xfrm>
            <a:off x="0" y="4922681"/>
            <a:ext cx="748588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Zdroj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https://www.ipcc.ch/report/ar6/wg2/chapter/chapter-1/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7f3f499bca_0_792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ADAPTACE NA ZMĚNY KLIMATU</a:t>
            </a:r>
            <a:r>
              <a:rPr lang="cs-CZ" dirty="0">
                <a:solidFill>
                  <a:srgbClr val="70AD47"/>
                </a:solidFill>
              </a:rPr>
              <a:t> </a:t>
            </a:r>
            <a:r>
              <a:rPr lang="en-GB" dirty="0">
                <a:solidFill>
                  <a:srgbClr val="70AD47"/>
                </a:solidFill>
              </a:rPr>
              <a:t>-</a:t>
            </a:r>
            <a:r>
              <a:rPr lang="cs-CZ" dirty="0">
                <a:solidFill>
                  <a:srgbClr val="70AD47"/>
                </a:solidFill>
              </a:rPr>
              <a:t> </a:t>
            </a:r>
            <a:r>
              <a:rPr lang="en-GB" dirty="0">
                <a:solidFill>
                  <a:srgbClr val="70AD47"/>
                </a:solidFill>
              </a:rPr>
              <a:t>ŘEŠENÍ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176" name="Google Shape;176;g37f3f499bca_0_792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Řešení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adaptaci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mohou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být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například</a:t>
            </a:r>
            <a:r>
              <a:rPr lang="en-GB" sz="1400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Infrastrukturní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úpravy</a:t>
            </a:r>
            <a:r>
              <a:rPr lang="en-GB" sz="1200" dirty="0">
                <a:solidFill>
                  <a:srgbClr val="7F7F7F"/>
                </a:solidFill>
              </a:rPr>
              <a:t> v </a:t>
            </a:r>
            <a:r>
              <a:rPr lang="en-GB" sz="1200" dirty="0" err="1">
                <a:solidFill>
                  <a:srgbClr val="7F7F7F"/>
                </a:solidFill>
              </a:rPr>
              <a:t>zastavěném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prostředí</a:t>
            </a:r>
            <a:r>
              <a:rPr lang="en-GB" sz="1200" dirty="0">
                <a:solidFill>
                  <a:srgbClr val="7F7F7F"/>
                </a:solidFill>
              </a:rPr>
              <a:t> k </a:t>
            </a:r>
            <a:r>
              <a:rPr lang="en-GB" sz="1200" dirty="0" err="1">
                <a:solidFill>
                  <a:srgbClr val="7F7F7F"/>
                </a:solidFill>
              </a:rPr>
              <a:t>ochraně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před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klimatickými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cs-CZ" sz="1200" dirty="0">
                <a:solidFill>
                  <a:srgbClr val="7F7F7F"/>
                </a:solidFill>
              </a:rPr>
              <a:t>hazardy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Institucionální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rámce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regulace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politiky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podporující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adaptaci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Behaviorální</a:t>
            </a:r>
            <a:r>
              <a:rPr lang="en-GB" sz="1200" dirty="0">
                <a:solidFill>
                  <a:srgbClr val="7F7F7F"/>
                </a:solidFill>
              </a:rPr>
              <a:t> (</a:t>
            </a:r>
            <a:r>
              <a:rPr lang="en-GB" sz="1200" dirty="0" err="1">
                <a:solidFill>
                  <a:srgbClr val="7F7F7F"/>
                </a:solidFill>
              </a:rPr>
              <a:t>sociální</a:t>
            </a:r>
            <a:r>
              <a:rPr lang="en-GB" sz="1200" dirty="0">
                <a:solidFill>
                  <a:srgbClr val="7F7F7F"/>
                </a:solidFill>
              </a:rPr>
              <a:t>) – </a:t>
            </a:r>
            <a:r>
              <a:rPr lang="en-GB" sz="1200" dirty="0" err="1">
                <a:solidFill>
                  <a:srgbClr val="7F7F7F"/>
                </a:solidFill>
              </a:rPr>
              <a:t>změny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chování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místní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komunity</a:t>
            </a:r>
            <a:r>
              <a:rPr lang="en-GB" sz="1200" dirty="0">
                <a:solidFill>
                  <a:srgbClr val="7F7F7F"/>
                </a:solidFill>
              </a:rPr>
              <a:t> k </a:t>
            </a:r>
            <a:r>
              <a:rPr lang="en-GB" sz="1200" dirty="0" err="1">
                <a:solidFill>
                  <a:srgbClr val="7F7F7F"/>
                </a:solidFill>
              </a:rPr>
              <a:t>lepší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odolnosti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Přírodě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blízká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(Nature-based solutions, NBS) – </a:t>
            </a:r>
            <a:r>
              <a:rPr lang="en-GB" sz="1200" dirty="0" err="1">
                <a:solidFill>
                  <a:srgbClr val="7F7F7F"/>
                </a:solidFill>
              </a:rPr>
              <a:t>využití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ekosystémů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přírodních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procesů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ke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snížení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zranitelnosti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posílení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odolnosti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Technologická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inovativní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nástroje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technologie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podporující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adaptaci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změnu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klimatu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600" dirty="0">
                <a:solidFill>
                  <a:srgbClr val="7F7F7F"/>
                </a:solidFill>
              </a:rPr>
              <a:t>2 </a:t>
            </a:r>
            <a:r>
              <a:rPr lang="en-GB" sz="1600" dirty="0" err="1">
                <a:solidFill>
                  <a:srgbClr val="7F7F7F"/>
                </a:solidFill>
              </a:rPr>
              <a:t>kategorie</a:t>
            </a:r>
            <a:r>
              <a:rPr lang="en-GB" sz="1600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Strukturální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zahrnují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infrastrukturní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opatření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přírodě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blízká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(NBS)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Nestrukturální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– </a:t>
            </a:r>
            <a:r>
              <a:rPr lang="en-GB" sz="1200" dirty="0" err="1">
                <a:solidFill>
                  <a:srgbClr val="7F7F7F"/>
                </a:solidFill>
              </a:rPr>
              <a:t>zahrnují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institucionální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opatření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behaviorální</a:t>
            </a:r>
            <a:r>
              <a:rPr lang="en-GB" sz="1200" dirty="0">
                <a:solidFill>
                  <a:srgbClr val="7F7F7F"/>
                </a:solidFill>
              </a:rPr>
              <a:t> (</a:t>
            </a:r>
            <a:r>
              <a:rPr lang="en-GB" sz="1200" dirty="0" err="1">
                <a:solidFill>
                  <a:srgbClr val="7F7F7F"/>
                </a:solidFill>
              </a:rPr>
              <a:t>sociální</a:t>
            </a:r>
            <a:r>
              <a:rPr lang="en-GB" sz="1200" dirty="0">
                <a:solidFill>
                  <a:srgbClr val="7F7F7F"/>
                </a:solidFill>
              </a:rPr>
              <a:t>) </a:t>
            </a:r>
            <a:r>
              <a:rPr lang="en-GB" sz="1200" dirty="0" err="1">
                <a:solidFill>
                  <a:srgbClr val="7F7F7F"/>
                </a:solidFill>
              </a:rPr>
              <a:t>změny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technologická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endParaRPr sz="1000"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g37f3f499bca_0_889" descr="A person and person in hardhats holding a blueprint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34011" y="2878501"/>
            <a:ext cx="3051809" cy="203454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g37f3f499bca_0_889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Infrastrukturní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83" name="Google Shape;183;g37f3f499bca_0_889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Infrastrukturní</a:t>
            </a:r>
            <a:r>
              <a:rPr lang="en-GB" sz="1400" dirty="0">
                <a:solidFill>
                  <a:srgbClr val="7F7F7F"/>
                </a:solidFill>
              </a:rPr>
              <a:t> (</a:t>
            </a:r>
            <a:r>
              <a:rPr lang="en-GB" sz="1400" dirty="0" err="1">
                <a:solidFill>
                  <a:srgbClr val="7F7F7F"/>
                </a:solidFill>
              </a:rPr>
              <a:t>fyzická</a:t>
            </a:r>
            <a:r>
              <a:rPr lang="en-GB" sz="1400" dirty="0">
                <a:solidFill>
                  <a:srgbClr val="7F7F7F"/>
                </a:solidFill>
              </a:rPr>
              <a:t>) </a:t>
            </a:r>
            <a:r>
              <a:rPr lang="en-GB" sz="1400" dirty="0" err="1">
                <a:solidFill>
                  <a:srgbClr val="7F7F7F"/>
                </a:solidFill>
              </a:rPr>
              <a:t>opatření</a:t>
            </a:r>
            <a:r>
              <a:rPr lang="en-GB" sz="1400" dirty="0">
                <a:solidFill>
                  <a:srgbClr val="7F7F7F"/>
                </a:solidFill>
              </a:rPr>
              <a:t> – </a:t>
            </a:r>
            <a:r>
              <a:rPr lang="en-GB" sz="1400" dirty="0" err="1">
                <a:solidFill>
                  <a:srgbClr val="7F7F7F"/>
                </a:solidFill>
              </a:rPr>
              <a:t>opatření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snižují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expozici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citlivost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vůči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hazardům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Navržena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ochraně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infrastruktury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budov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veřejných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služeb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před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přímými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klimatickými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hrozbami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Poskytuje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okamžitou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viditelnou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ochranu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Velkého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rozsahu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kapitálově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náročná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>
                <a:solidFill>
                  <a:srgbClr val="7F7F7F"/>
                </a:solidFill>
              </a:rPr>
              <a:t>Dlouhá </a:t>
            </a:r>
            <a:r>
              <a:rPr lang="en-GB" sz="1400" dirty="0" err="1">
                <a:solidFill>
                  <a:srgbClr val="7F7F7F"/>
                </a:solidFill>
              </a:rPr>
              <a:t>životnost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Vyžaduje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údržbu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8" name="Google Shape;188;g37f3f499bca_0_987"/>
          <p:cNvGraphicFramePr/>
          <p:nvPr>
            <p:extLst>
              <p:ext uri="{D42A27DB-BD31-4B8C-83A1-F6EECF244321}">
                <p14:modId xmlns:p14="http://schemas.microsoft.com/office/powerpoint/2010/main" val="391700959"/>
              </p:ext>
            </p:extLst>
          </p:nvPr>
        </p:nvGraphicFramePr>
        <p:xfrm>
          <a:off x="568775" y="1090930"/>
          <a:ext cx="8006450" cy="2961700"/>
        </p:xfrm>
        <a:graphic>
          <a:graphicData uri="http://schemas.openxmlformats.org/drawingml/2006/table">
            <a:tbl>
              <a:tblPr firstRow="1" bandRow="1">
                <a:noFill/>
                <a:tableStyleId>{B0E9A594-F4AD-4E02-ADAC-102BC8B4EA73}</a:tableStyleId>
              </a:tblPr>
              <a:tblGrid>
                <a:gridCol w="137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/>
                        <a:t>H</a:t>
                      </a:r>
                      <a:r>
                        <a:rPr lang="cs-CZ" sz="1400" b="1" u="none" strike="noStrike" cap="none" dirty="0" err="1"/>
                        <a:t>azard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Infrastrukturní řešení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Funkce / přínos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Záplavy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Protipovodňové zdi, </a:t>
                      </a:r>
                      <a:r>
                        <a:rPr lang="en-GB"/>
                        <a:t>h</a:t>
                      </a:r>
                      <a:r>
                        <a:rPr lang="en-GB" sz="1400" u="none" strike="noStrike" cap="none"/>
                        <a:t>ráze a valy, </a:t>
                      </a:r>
                      <a:r>
                        <a:rPr lang="en-GB"/>
                        <a:t>s</a:t>
                      </a:r>
                      <a:r>
                        <a:rPr lang="en-GB" sz="1400" u="none" strike="noStrike" cap="none"/>
                        <a:t>ystémy odvodnění dešťové vody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Fyzicky blokují nebo přesměrovávají přebytečnou vodu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Vlny</a:t>
                      </a:r>
                      <a:r>
                        <a:rPr lang="en-GB" b="1" dirty="0"/>
                        <a:t> </a:t>
                      </a:r>
                      <a:r>
                        <a:rPr lang="cs-CZ" b="1" dirty="0"/>
                        <a:t>veder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dirty="0" err="1"/>
                        <a:t>Bíl</a:t>
                      </a:r>
                      <a:r>
                        <a:rPr lang="en-GB" dirty="0"/>
                        <a:t>é </a:t>
                      </a:r>
                      <a:r>
                        <a:rPr lang="en-GB" dirty="0" err="1"/>
                        <a:t>střechy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zelené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střechy</a:t>
                      </a:r>
                      <a:r>
                        <a:rPr lang="en-GB" sz="1400" u="none" strike="noStrike" cap="none" dirty="0"/>
                        <a:t>, </a:t>
                      </a:r>
                      <a:r>
                        <a:rPr lang="en-GB" dirty="0" err="1"/>
                        <a:t>r</a:t>
                      </a:r>
                      <a:r>
                        <a:rPr lang="en-GB" sz="1400" u="none" strike="noStrike" cap="none" dirty="0" err="1"/>
                        <a:t>eflexní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povrchy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</a:t>
                      </a:r>
                      <a:r>
                        <a:rPr lang="en-GB" sz="1400" u="none" strike="noStrike" cap="none"/>
                        <a:t>eploty uvnitř i vně budov a zmírňují efekt městského tepelného ostrova.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Sucho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Systémy sběru dešťové vody, </a:t>
                      </a:r>
                      <a:r>
                        <a:rPr lang="en-GB"/>
                        <a:t>z</a:t>
                      </a:r>
                      <a:r>
                        <a:rPr lang="en-GB" sz="1400" u="none" strike="noStrike" cap="none"/>
                        <a:t>avlažovací infrastruktura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Z</a:t>
                      </a:r>
                      <a:r>
                        <a:rPr lang="en-GB" sz="1400" u="none" strike="noStrike" cap="none"/>
                        <a:t>lepšují dostupnost vody a snižují vodní stres.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Bouře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Budovy odolné vůči větru, </a:t>
                      </a:r>
                      <a:r>
                        <a:rPr lang="en-GB"/>
                        <a:t>p</a:t>
                      </a:r>
                      <a:r>
                        <a:rPr lang="en-GB" sz="1400" u="none" strike="noStrike" cap="none"/>
                        <a:t>odzemní vedení elektrické energie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Snižuje poškození způsobené silným větrem a padajícím odpadem.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Stoupání hladiny moří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Protipovodňové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hráze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přílivové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uzávěry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vyvýšená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infrastruktura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Z</a:t>
                      </a:r>
                      <a:r>
                        <a:rPr lang="en-GB" sz="1400" u="none" strike="noStrike" cap="none" dirty="0" err="1"/>
                        <a:t>abraňují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zatopení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pobřežních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oblastí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poškození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infrastruktury</a:t>
                      </a:r>
                      <a:r>
                        <a:rPr lang="en-GB" sz="1400" u="none" strike="noStrike" cap="none" dirty="0"/>
                        <a:t>.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7f3f499bca_0_1083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Institucionální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194" name="Google Shape;194;g37f3f499bca_0_1083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Posilování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řízení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politických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rámců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regulačních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administrativních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kapacit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efektivní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plánování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realizaci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Integruje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</a:t>
            </a:r>
            <a:r>
              <a:rPr lang="en-GB" sz="1400" dirty="0">
                <a:solidFill>
                  <a:srgbClr val="7F7F7F"/>
                </a:solidFill>
              </a:rPr>
              <a:t> do </a:t>
            </a:r>
            <a:r>
              <a:rPr lang="en-GB" sz="1400" dirty="0" err="1">
                <a:solidFill>
                  <a:srgbClr val="7F7F7F"/>
                </a:solidFill>
              </a:rPr>
              <a:t>rozhodovacích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procesů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Podporuje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dlouhodobé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systémové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změny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Vyžaduje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mezio</a:t>
            </a:r>
            <a:r>
              <a:rPr lang="cs-CZ" sz="1400" dirty="0" err="1">
                <a:solidFill>
                  <a:srgbClr val="7F7F7F"/>
                </a:solidFill>
              </a:rPr>
              <a:t>boro</a:t>
            </a:r>
            <a:r>
              <a:rPr lang="en-GB" sz="1400" dirty="0" err="1">
                <a:solidFill>
                  <a:srgbClr val="7F7F7F"/>
                </a:solidFill>
              </a:rPr>
              <a:t>vou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koordinaci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Zaměřuje</a:t>
            </a:r>
            <a:r>
              <a:rPr lang="en-GB" sz="1400" dirty="0">
                <a:solidFill>
                  <a:srgbClr val="7F7F7F"/>
                </a:solidFill>
              </a:rPr>
              <a:t> se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základní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rozhodovací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procesy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Realizováno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vládami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meziinstitucionálními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orgány</a:t>
            </a:r>
            <a:endParaRPr dirty="0"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9" name="Google Shape;199;g37f3f499bca_0_1180"/>
          <p:cNvGraphicFramePr/>
          <p:nvPr>
            <p:extLst>
              <p:ext uri="{D42A27DB-BD31-4B8C-83A1-F6EECF244321}">
                <p14:modId xmlns:p14="http://schemas.microsoft.com/office/powerpoint/2010/main" val="847455121"/>
              </p:ext>
            </p:extLst>
          </p:nvPr>
        </p:nvGraphicFramePr>
        <p:xfrm>
          <a:off x="568775" y="446049"/>
          <a:ext cx="8006450" cy="4366052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37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4466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cs-CZ" sz="1400" b="1" u="none" strike="noStrike" cap="none" dirty="0" err="1">
                          <a:solidFill>
                            <a:schemeClr val="tx1"/>
                          </a:solidFill>
                        </a:rPr>
                        <a:t>azard</a:t>
                      </a:r>
                      <a:endParaRPr sz="140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>
                          <a:solidFill>
                            <a:schemeClr val="tx1"/>
                          </a:solidFill>
                        </a:rPr>
                        <a:t>Institucionální řešení</a:t>
                      </a:r>
                      <a:endParaRPr sz="1400" u="none" strike="noStrike" cap="none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>
                          <a:solidFill>
                            <a:schemeClr val="tx1"/>
                          </a:solidFill>
                        </a:rPr>
                        <a:t>Funkce</a:t>
                      </a:r>
                      <a:r>
                        <a:rPr lang="en-GB" b="1" dirty="0">
                          <a:solidFill>
                            <a:schemeClr val="tx1"/>
                          </a:solidFill>
                        </a:rPr>
                        <a:t> / </a:t>
                      </a:r>
                      <a:r>
                        <a:rPr lang="en-GB" b="1" dirty="0" err="1">
                          <a:solidFill>
                            <a:schemeClr val="tx1"/>
                          </a:solidFill>
                        </a:rPr>
                        <a:t>přínos</a:t>
                      </a:r>
                      <a:endParaRPr sz="1400" u="none" strike="noStrike" cap="none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1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Záplavy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R</a:t>
                      </a:r>
                      <a:r>
                        <a:rPr lang="en-GB" sz="1400" u="none" strike="noStrike" cap="none"/>
                        <a:t>egulace využívání území v záplavových oblastech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Omezuje zastavění a rozvoj v oblastech s vysokým rizikem</a:t>
                      </a:r>
                      <a:r>
                        <a:rPr lang="en-GB" sz="1400" u="none" strike="noStrike" cap="none"/>
                        <a:t>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75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Vlny horka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Plány veřejného zdravotnictví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Připravuje zdravotnické systémy a zranitelné skupiny obyvatel na dopady klimatických r</a:t>
                      </a:r>
                      <a:r>
                        <a:rPr lang="en-GB"/>
                        <a:t>izik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11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Sucho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</a:t>
                      </a:r>
                      <a:r>
                        <a:rPr lang="en-GB" sz="1400" u="none" strike="noStrike" cap="none"/>
                        <a:t>árodní rámce správy vodních zdrojů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K</a:t>
                      </a:r>
                      <a:r>
                        <a:rPr lang="en-GB" sz="1400" u="none" strike="noStrike" cap="none"/>
                        <a:t>oordinuje spravedlivé a efektivní využívání vody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11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Bouře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</a:t>
                      </a:r>
                      <a:r>
                        <a:rPr lang="en-GB" sz="1400" u="none" strike="noStrike" cap="none"/>
                        <a:t>ředpisy odolné vůči změně klimatu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 dirty="0" err="1"/>
                        <a:t>Stanovuje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standardy</a:t>
                      </a:r>
                      <a:r>
                        <a:rPr lang="en-GB" sz="1400" u="none" strike="noStrike" cap="none" dirty="0"/>
                        <a:t> pro </a:t>
                      </a:r>
                      <a:r>
                        <a:rPr lang="en-GB" sz="1400" u="none" strike="noStrike" cap="none" dirty="0" err="1"/>
                        <a:t>bezpečný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rozvoj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pobřežních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oblastí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11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 err="1"/>
                        <a:t>Stoupání</a:t>
                      </a:r>
                      <a:r>
                        <a:rPr lang="en-GB" sz="1400" b="1" u="none" strike="noStrike" cap="none" dirty="0"/>
                        <a:t> </a:t>
                      </a:r>
                      <a:r>
                        <a:rPr lang="en-GB" sz="1400" b="1" u="none" strike="noStrike" cap="none" dirty="0" err="1"/>
                        <a:t>hladiny</a:t>
                      </a:r>
                      <a:r>
                        <a:rPr lang="en-GB" sz="1400" b="1" u="none" strike="noStrike" cap="none" dirty="0"/>
                        <a:t> </a:t>
                      </a:r>
                      <a:r>
                        <a:rPr lang="en-GB" sz="1400" b="1" u="none" strike="noStrike" cap="none" dirty="0" err="1"/>
                        <a:t>moří</a:t>
                      </a:r>
                      <a:endParaRPr lang="cs-CZ"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Živé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pobřeží</a:t>
                      </a:r>
                      <a:r>
                        <a:rPr lang="en-GB" dirty="0"/>
                        <a:t>,</a:t>
                      </a:r>
                      <a:r>
                        <a:rPr lang="cs-CZ" dirty="0"/>
                        <a:t> </a:t>
                      </a:r>
                      <a:r>
                        <a:rPr lang="en-GB" dirty="0" err="1"/>
                        <a:t>ochrana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pobřežních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mokřadů</a:t>
                      </a:r>
                      <a:r>
                        <a:rPr lang="cs-CZ" dirty="0"/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P</a:t>
                      </a:r>
                      <a:r>
                        <a:rPr lang="en-GB" sz="1400" u="none" strike="noStrike" cap="none" dirty="0" err="1"/>
                        <a:t>ůsobí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jako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dirty="0" err="1"/>
                        <a:t>bariéra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proti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pobřežním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záplavám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pohlcují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energii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vln</a:t>
                      </a:r>
                      <a:endParaRPr lang="cs-CZ"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1756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u="none" strike="noStrike" cap="none" dirty="0"/>
                        <a:t>Všechny hazardy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dirty="0"/>
                        <a:t>A</a:t>
                      </a:r>
                      <a:r>
                        <a:rPr lang="pt-BR" sz="1400" u="none" strike="noStrike" cap="none" dirty="0"/>
                        <a:t>daptace na změnu klimatu do městského a regionálního plánování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pt-BR"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dirty="0" err="1"/>
                        <a:t>Z</a:t>
                      </a:r>
                      <a:r>
                        <a:rPr lang="en-GB" sz="1400" u="none" strike="noStrike" cap="none" dirty="0" err="1"/>
                        <a:t>ajišťuje</a:t>
                      </a:r>
                      <a:r>
                        <a:rPr lang="en-GB" sz="1400" u="none" strike="noStrike" cap="none" dirty="0"/>
                        <a:t>, </a:t>
                      </a:r>
                      <a:r>
                        <a:rPr lang="en-GB" sz="1400" u="none" strike="noStrike" cap="none" dirty="0" err="1"/>
                        <a:t>že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všechny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sektory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zohledňují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odolnost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vůči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změně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klimatu</a:t>
                      </a:r>
                      <a:endParaRPr lang="en-GB" sz="1400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g37f3f499bca_0_1276"/>
          <p:cNvPicPr preferRelativeResize="0"/>
          <p:nvPr/>
        </p:nvPicPr>
        <p:blipFill rotWithShape="1">
          <a:blip r:embed="rId3">
            <a:alphaModFix/>
          </a:blip>
          <a:srcRect r="12854"/>
          <a:stretch/>
        </p:blipFill>
        <p:spPr>
          <a:xfrm>
            <a:off x="6334268" y="1780032"/>
            <a:ext cx="2809732" cy="2737072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g37f3f499bca_0_1276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Behaviorální a sociální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06" name="Google Shape;206;g37f3f499bca_0_1276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Změny postojů, praktik a chování jednotlivců a komunit, které pomáhají snížit zranitelnost a zvýšit schopnost přizpůsobení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Vzdělávání, školení a zvyšování povědomí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Podporuje inkluzivní, zdola nahoru vedenou účast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Obvykle nízkonákladová a místně řízená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Závisí na povědomí, vzdělání a motivaci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Měla by být používána jako doplněk k ostatním typům adaptace 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1" name="Google Shape;211;g37f3f499bca_0_1374"/>
          <p:cNvGraphicFramePr/>
          <p:nvPr>
            <p:extLst>
              <p:ext uri="{D42A27DB-BD31-4B8C-83A1-F6EECF244321}">
                <p14:modId xmlns:p14="http://schemas.microsoft.com/office/powerpoint/2010/main" val="1783528252"/>
              </p:ext>
            </p:extLst>
          </p:nvPr>
        </p:nvGraphicFramePr>
        <p:xfrm>
          <a:off x="493863" y="905475"/>
          <a:ext cx="8006450" cy="2961700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37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/>
                        <a:t>H</a:t>
                      </a:r>
                      <a:r>
                        <a:rPr lang="cs-CZ" sz="1400" b="1" u="none" strike="noStrike" cap="none" dirty="0" err="1"/>
                        <a:t>azard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Behaviorální řešení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Funkce / přínos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Záplavy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K</a:t>
                      </a:r>
                      <a:r>
                        <a:rPr lang="en-GB" sz="1400" u="none" strike="noStrike" cap="none" dirty="0" err="1"/>
                        <a:t>omunitní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cvičení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příprava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na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povodně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dirty="0"/>
                        <a:t>Zlepšuje místní schopnost reakce a připravenost na evakuaci</a:t>
                      </a:r>
                      <a:r>
                        <a:rPr lang="en-GB" sz="1400" u="none" strike="noStrike" cap="none" dirty="0"/>
                        <a:t> 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Vlny</a:t>
                      </a:r>
                      <a:r>
                        <a:rPr lang="en-GB" b="1" dirty="0"/>
                        <a:t> </a:t>
                      </a:r>
                      <a:r>
                        <a:rPr lang="cs-CZ" b="1" dirty="0"/>
                        <a:t>veder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Z</a:t>
                      </a:r>
                      <a:r>
                        <a:rPr lang="en-GB" sz="1400" u="none" strike="noStrike" cap="none" dirty="0" err="1"/>
                        <a:t>lepšuje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místní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schopnost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reakce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připravenost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na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evakuaci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K</a:t>
                      </a:r>
                      <a:r>
                        <a:rPr lang="en-GB" sz="1400" u="none" strike="noStrike" cap="none"/>
                        <a:t>ampaně veřejného povědomí o bezpečnosti a zdraví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Sucho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Praktiky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šetření</a:t>
                      </a:r>
                      <a:r>
                        <a:rPr lang="en-GB" dirty="0"/>
                        <a:t> vodou v </a:t>
                      </a:r>
                      <a:r>
                        <a:rPr lang="en-GB" dirty="0" err="1"/>
                        <a:t>domácnostech</a:t>
                      </a:r>
                      <a:r>
                        <a:rPr lang="en-GB" dirty="0"/>
                        <a:t> a </a:t>
                      </a:r>
                      <a:r>
                        <a:rPr lang="en-GB" dirty="0" err="1"/>
                        <a:t>zemědělství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S</a:t>
                      </a:r>
                      <a:r>
                        <a:rPr lang="en-GB" sz="1400" u="none" strike="noStrike" cap="none" dirty="0" err="1"/>
                        <a:t>nižuje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spotřebu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vody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během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nedostatku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Bouře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Výsadba mangrovů, </a:t>
                      </a:r>
                      <a:r>
                        <a:rPr lang="en-GB"/>
                        <a:t>o</a:t>
                      </a:r>
                      <a:r>
                        <a:rPr lang="en-GB" sz="1400" u="none" strike="noStrike" cap="none"/>
                        <a:t>bnova dun, </a:t>
                      </a:r>
                      <a:r>
                        <a:rPr lang="en-GB"/>
                        <a:t>o</a:t>
                      </a:r>
                      <a:r>
                        <a:rPr lang="en-GB" sz="1400" u="none" strike="noStrike" cap="none"/>
                        <a:t>chrana korálových útesů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S</a:t>
                      </a:r>
                      <a:r>
                        <a:rPr lang="en-GB" sz="1400" u="none" strike="noStrike" cap="none" dirty="0" err="1"/>
                        <a:t>nižuje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poškození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majetku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zranění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b="1" u="none" strike="noStrike" cap="none" dirty="0"/>
                        <a:t>Lesní požáry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K</a:t>
                      </a:r>
                      <a:r>
                        <a:rPr lang="en-GB" sz="1400" u="none" strike="noStrike" cap="none" dirty="0" err="1"/>
                        <a:t>omunitní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preventivní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opatření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proti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požárům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podpora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dobrovolnictví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S</a:t>
                      </a:r>
                      <a:r>
                        <a:rPr lang="en-GB" sz="1400" u="none" strike="noStrike" cap="none" dirty="0" err="1"/>
                        <a:t>nižuje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riziko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vznícení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šíření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požáru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g37f3f499bca_0_1470"/>
          <p:cNvPicPr preferRelativeResize="0"/>
          <p:nvPr/>
        </p:nvPicPr>
        <p:blipFill rotWithShape="1">
          <a:blip r:embed="rId3">
            <a:alphaModFix/>
          </a:blip>
          <a:srcRect l="1470" t="2246" r="14959" b="-11811"/>
          <a:stretch/>
        </p:blipFill>
        <p:spPr>
          <a:xfrm>
            <a:off x="5815584" y="1308860"/>
            <a:ext cx="3328416" cy="2077145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g37f3f499bca_0_1470"/>
          <p:cNvSpPr txBox="1">
            <a:spLocks noGrp="1"/>
          </p:cNvSpPr>
          <p:nvPr>
            <p:ph type="title"/>
          </p:nvPr>
        </p:nvSpPr>
        <p:spPr>
          <a:xfrm>
            <a:off x="613300" y="465100"/>
            <a:ext cx="80457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42857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Přírodě blízká řešení (Nature-based solutions, NBS)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18" name="Google Shape;218;g37f3f499bca_0_1470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Využití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přírodních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ekosystémů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snížení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Společné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přínosy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biodiverzitu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zdraví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lidí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kvalitu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života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Fungují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jako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nárazníky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regulátory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mikroklimatu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Nízkouhlíkové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nákladově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efektivní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Příklady</a:t>
            </a:r>
            <a:r>
              <a:rPr lang="en-GB" sz="1400" dirty="0">
                <a:solidFill>
                  <a:srgbClr val="7F7F7F"/>
                </a:solidFill>
              </a:rPr>
              <a:t>: 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Povodně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r>
              <a:rPr lang="en-GB" sz="1200" dirty="0" err="1">
                <a:solidFill>
                  <a:srgbClr val="7F7F7F"/>
                </a:solidFill>
              </a:rPr>
              <a:t>obnova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mokřadů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městské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zelené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plochy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Sucho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r>
              <a:rPr lang="en-GB" sz="1200" dirty="0" err="1">
                <a:solidFill>
                  <a:srgbClr val="7F7F7F"/>
                </a:solidFill>
              </a:rPr>
              <a:t>agro</a:t>
            </a:r>
            <a:r>
              <a:rPr lang="cs-CZ" sz="1200" dirty="0">
                <a:solidFill>
                  <a:srgbClr val="7F7F7F"/>
                </a:solidFill>
              </a:rPr>
              <a:t>lesnictví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ochrana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půdy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ochrana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mokřadů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krajinářství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odolné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vůči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suchu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cs-CZ" sz="1200" dirty="0">
                <a:solidFill>
                  <a:srgbClr val="7F7F7F"/>
                </a:solidFill>
              </a:rPr>
              <a:t>Vlny veder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r>
              <a:rPr lang="en-GB" sz="1200" dirty="0" err="1">
                <a:solidFill>
                  <a:srgbClr val="7F7F7F"/>
                </a:solidFill>
              </a:rPr>
              <a:t>městské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lesy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výsadba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stromů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zelené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střechy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zelené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koridory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obnova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parků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vodních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ploch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Srážky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r>
              <a:rPr lang="en-GB" sz="1200" dirty="0" err="1">
                <a:solidFill>
                  <a:srgbClr val="7F7F7F"/>
                </a:solidFill>
              </a:rPr>
              <a:t>propustné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povrchy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městské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zelené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plochy</a:t>
            </a:r>
            <a:endParaRPr dirty="0"/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3" name="Google Shape;223;g37f3f499bca_0_1568"/>
          <p:cNvGraphicFramePr/>
          <p:nvPr>
            <p:extLst>
              <p:ext uri="{D42A27DB-BD31-4B8C-83A1-F6EECF244321}">
                <p14:modId xmlns:p14="http://schemas.microsoft.com/office/powerpoint/2010/main" val="2085269616"/>
              </p:ext>
            </p:extLst>
          </p:nvPr>
        </p:nvGraphicFramePr>
        <p:xfrm>
          <a:off x="568775" y="826516"/>
          <a:ext cx="8006450" cy="3479870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137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/>
                        <a:t>H</a:t>
                      </a:r>
                      <a:r>
                        <a:rPr lang="cs-CZ" sz="1400" b="1" u="none" strike="noStrike" cap="none" dirty="0" err="1"/>
                        <a:t>azard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Přírodě blízké řešení (NBS)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Function/benefit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Záplavy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 dirty="0" err="1"/>
                        <a:t>Obnova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mokřadů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p</a:t>
                      </a:r>
                      <a:r>
                        <a:rPr lang="en-GB" sz="1400" u="none" strike="noStrike" cap="none" dirty="0" err="1"/>
                        <a:t>obřežní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pásy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vegetace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z</a:t>
                      </a:r>
                      <a:r>
                        <a:rPr lang="en-GB" sz="1400" u="none" strike="noStrike" cap="none" dirty="0" err="1"/>
                        <a:t>elená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infrastruktura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strike="noStrike" cap="none" dirty="0"/>
                        <a:t>Zadržuje přebytečnou vodu, zpomaluje odtok, snižuje vrcholy povodní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Vlny</a:t>
                      </a:r>
                      <a:r>
                        <a:rPr lang="cs-CZ" b="1" dirty="0"/>
                        <a:t> veder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Městské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zelené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plochy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zelené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střechy</a:t>
                      </a:r>
                      <a:r>
                        <a:rPr lang="en-GB" dirty="0"/>
                        <a:t> a </a:t>
                      </a:r>
                      <a:r>
                        <a:rPr lang="en-GB" dirty="0" err="1"/>
                        <a:t>stěny</a:t>
                      </a:r>
                      <a:r>
                        <a:rPr lang="en-GB" dirty="0"/>
                        <a:t>, </a:t>
                      </a:r>
                      <a:r>
                        <a:rPr lang="en-GB" dirty="0" err="1"/>
                        <a:t>městsk</a:t>
                      </a:r>
                      <a:r>
                        <a:rPr lang="cs-CZ" dirty="0"/>
                        <a:t>á zeleň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s-CZ" sz="1400" u="none" strike="noStrike" cap="none" dirty="0"/>
                        <a:t>Snížení efektu městského tepelného ostrova, zlepšuji kvalitu vzduchu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Sucho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Obnova lesů</a:t>
                      </a:r>
                      <a:r>
                        <a:rPr lang="en-GB"/>
                        <a:t>, o</a:t>
                      </a:r>
                      <a:r>
                        <a:rPr lang="en-GB" sz="1400" u="none" strike="noStrike" cap="none"/>
                        <a:t>chrana půdy</a:t>
                      </a:r>
                      <a:r>
                        <a:rPr lang="en-GB"/>
                        <a:t>, a</a:t>
                      </a:r>
                      <a:r>
                        <a:rPr lang="en-GB" sz="1400" u="none" strike="noStrike" cap="none"/>
                        <a:t>grolesnictví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Z</a:t>
                      </a:r>
                      <a:r>
                        <a:rPr lang="en-GB" sz="1400" u="none" strike="noStrike" cap="none" dirty="0" err="1"/>
                        <a:t>vyšují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zadržování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vody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cs-CZ" sz="1400" u="none" strike="noStrike" cap="none" dirty="0"/>
                        <a:t>zlepšují kvalitu </a:t>
                      </a:r>
                      <a:r>
                        <a:rPr lang="en-GB" sz="1400" u="none" strike="noStrike" cap="none" dirty="0" err="1"/>
                        <a:t>půdy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Bouře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Výsadba mangrovů</a:t>
                      </a:r>
                      <a:r>
                        <a:rPr lang="en-GB"/>
                        <a:t>, o</a:t>
                      </a:r>
                      <a:r>
                        <a:rPr lang="en-GB" sz="1400" u="none" strike="noStrike" cap="none"/>
                        <a:t>bnova dun</a:t>
                      </a:r>
                      <a:r>
                        <a:rPr lang="en-GB"/>
                        <a:t>, o</a:t>
                      </a:r>
                      <a:r>
                        <a:rPr lang="en-GB" sz="1400" u="none" strike="noStrike" cap="none"/>
                        <a:t>chrana korálových útesů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</a:t>
                      </a:r>
                      <a:r>
                        <a:rPr lang="en-GB" sz="1400" u="none" strike="noStrike" cap="none"/>
                        <a:t>ohlcují energii vln a snižují erozi a dopady bouřkových přílivů.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Sesuvy půdy</a:t>
                      </a:r>
                      <a:endParaRPr b="1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Ochrana lesů na svazích</a:t>
                      </a:r>
                      <a:r>
                        <a:rPr lang="en-GB"/>
                        <a:t>, v</a:t>
                      </a:r>
                      <a:r>
                        <a:rPr lang="en-GB" sz="1400" u="none" strike="noStrike" cap="none"/>
                        <a:t>egetační pásy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Stabilizují půdu a snižují riziko eroze.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7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b="1">
                          <a:solidFill>
                            <a:schemeClr val="dk1"/>
                          </a:solidFill>
                        </a:rPr>
                        <a:t>Stoupání hladiny moří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strike="noStrike" cap="none"/>
                        <a:t>Živé pobřeží</a:t>
                      </a:r>
                      <a:r>
                        <a:rPr lang="en-GB"/>
                        <a:t>, o</a:t>
                      </a:r>
                      <a:r>
                        <a:rPr lang="en-GB" sz="1400" u="none" strike="noStrike" cap="none"/>
                        <a:t>chrana pobřežních mokřadů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P</a:t>
                      </a:r>
                      <a:r>
                        <a:rPr lang="en-GB" sz="1400" u="none" strike="noStrike" cap="none" dirty="0" err="1"/>
                        <a:t>ůsobí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jako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cs-CZ" sz="1400" u="none" strike="noStrike" cap="none" dirty="0"/>
                        <a:t>ochrana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proti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pobřežním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záplavám</a:t>
                      </a:r>
                      <a:r>
                        <a:rPr lang="en-GB" sz="1400" u="none" strike="noStrike" cap="none" dirty="0"/>
                        <a:t> a </a:t>
                      </a:r>
                      <a:r>
                        <a:rPr lang="en-GB" sz="1400" u="none" strike="noStrike" cap="none" dirty="0" err="1"/>
                        <a:t>pohlcují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energii</a:t>
                      </a:r>
                      <a:r>
                        <a:rPr lang="en-GB" sz="1400" u="none" strike="noStrike" cap="none" dirty="0"/>
                        <a:t> </a:t>
                      </a:r>
                      <a:r>
                        <a:rPr lang="en-GB" sz="1400" u="none" strike="noStrike" cap="none" dirty="0" err="1"/>
                        <a:t>vln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Google Shape;228;g37f3f499bca_0_1664"/>
          <p:cNvPicPr preferRelativeResize="0"/>
          <p:nvPr/>
        </p:nvPicPr>
        <p:blipFill rotWithShape="1">
          <a:blip r:embed="rId3">
            <a:alphaModFix/>
          </a:blip>
          <a:srcRect l="1969" r="1969"/>
          <a:stretch/>
        </p:blipFill>
        <p:spPr>
          <a:xfrm>
            <a:off x="5681036" y="3514990"/>
            <a:ext cx="2609525" cy="162851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g37f3f499bca_0_1664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Technologická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30" name="Google Shape;230;g37f3f499bca_0_1664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Inovativní nástroje a technologie podporující adaptaci prostřednictvím předpovědí, monitoringu, odolnosti infrastruktury a rozhodování založeného na datech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Umožňují plánování na základě důkazů a včasnou reakci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Data-driven – využívají reálná data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Poskytují aktuální informace a umožňují přesné zásahy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Zvyšují efektivitu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Podporují rozhodovací procesy</a:t>
            </a: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" name="Google Shape;235;g37f3f499bca_0_1762"/>
          <p:cNvGraphicFramePr/>
          <p:nvPr>
            <p:extLst>
              <p:ext uri="{D42A27DB-BD31-4B8C-83A1-F6EECF244321}">
                <p14:modId xmlns:p14="http://schemas.microsoft.com/office/powerpoint/2010/main" val="3135713343"/>
              </p:ext>
            </p:extLst>
          </p:nvPr>
        </p:nvGraphicFramePr>
        <p:xfrm>
          <a:off x="368054" y="272300"/>
          <a:ext cx="8006450" cy="4775280"/>
        </p:xfrm>
        <a:graphic>
          <a:graphicData uri="http://schemas.openxmlformats.org/drawingml/2006/table">
            <a:tbl>
              <a:tblPr firstRow="1" bandRow="1">
                <a:noFill/>
                <a:tableStyleId>{B0E9A594-F4AD-4E02-ADAC-102BC8B4EA73}</a:tableStyleId>
              </a:tblPr>
              <a:tblGrid>
                <a:gridCol w="137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3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9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 dirty="0"/>
                        <a:t>H</a:t>
                      </a:r>
                      <a:r>
                        <a:rPr lang="cs-CZ" sz="1400" b="1" u="none" strike="noStrike" cap="none" dirty="0" err="1"/>
                        <a:t>azard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Technolog</a:t>
                      </a:r>
                      <a:r>
                        <a:rPr lang="en-GB" b="1"/>
                        <a:t>ická řešení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Fun</a:t>
                      </a:r>
                      <a:r>
                        <a:rPr lang="en-GB" b="1"/>
                        <a:t>kce/přínos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Záplavy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Systémy včasného varování</a:t>
                      </a:r>
                      <a:r>
                        <a:rPr lang="en-GB" sz="1300"/>
                        <a:t>, d</a:t>
                      </a:r>
                      <a:r>
                        <a:rPr lang="en-GB" sz="1300" u="none" strike="noStrike" cap="none"/>
                        <a:t>álkové snímkování</a:t>
                      </a:r>
                      <a:r>
                        <a:rPr lang="en-GB" sz="1300"/>
                        <a:t>, n</a:t>
                      </a:r>
                      <a:r>
                        <a:rPr lang="en-GB" sz="1300" u="none" strike="noStrike" cap="none"/>
                        <a:t>ástroje pro modelování povodní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Z</a:t>
                      </a:r>
                      <a:r>
                        <a:rPr lang="en-GB" sz="1300" u="none" strike="noStrike" cap="none"/>
                        <a:t>lepšují připravenost na povodně a umožňují včasnou evakuaci a reakci při katastrofách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Vlny</a:t>
                      </a:r>
                      <a:r>
                        <a:rPr lang="en-GB" b="1" dirty="0"/>
                        <a:t> </a:t>
                      </a:r>
                      <a:r>
                        <a:rPr lang="cs-CZ" b="1" dirty="0"/>
                        <a:t>veder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Systémy varování před horkem a jeho dopady na zdraví</a:t>
                      </a:r>
                      <a:r>
                        <a:rPr lang="en-GB" sz="1300"/>
                        <a:t>, k</a:t>
                      </a:r>
                      <a:r>
                        <a:rPr lang="en-GB" sz="1300" u="none" strike="noStrike" cap="none"/>
                        <a:t>limatické informační panely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dirty="0" err="1"/>
                        <a:t>U</a:t>
                      </a:r>
                      <a:r>
                        <a:rPr lang="en-GB" sz="1300" u="none" strike="noStrike" cap="none" dirty="0" err="1"/>
                        <a:t>pozorňuje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orgány</a:t>
                      </a:r>
                      <a:r>
                        <a:rPr lang="en-GB" sz="1300" u="none" strike="noStrike" cap="none" dirty="0"/>
                        <a:t> a </a:t>
                      </a:r>
                      <a:r>
                        <a:rPr lang="en-GB" sz="1300" u="none" strike="noStrike" cap="none" dirty="0" err="1"/>
                        <a:t>občany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na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nadcházející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vlny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cs-CZ" sz="1300" u="none" strike="noStrike" cap="none" dirty="0"/>
                        <a:t>veder</a:t>
                      </a:r>
                      <a:r>
                        <a:rPr lang="en-GB" sz="1300" u="none" strike="noStrike" cap="none" dirty="0"/>
                        <a:t> a </a:t>
                      </a:r>
                      <a:r>
                        <a:rPr lang="en-GB" sz="1300" u="none" strike="noStrike" cap="none" dirty="0" err="1"/>
                        <a:t>umožňuje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připravenost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zdravotnického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sektoru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Sucho</a:t>
                      </a:r>
                      <a:endParaRPr sz="14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Chytré zavlažovací systémy</a:t>
                      </a:r>
                      <a:r>
                        <a:rPr lang="en-GB" sz="1300"/>
                        <a:t>, s</a:t>
                      </a:r>
                      <a:r>
                        <a:rPr lang="en-GB" sz="1300" u="none" strike="noStrike" cap="none"/>
                        <a:t>enzory vlhkosti půdy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Optimalizují využití vody a snižují její ztráty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Bouře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Radar pro sledování počasí v reálném čase</a:t>
                      </a:r>
                      <a:r>
                        <a:rPr lang="en-GB" sz="1300"/>
                        <a:t>, s</a:t>
                      </a:r>
                      <a:r>
                        <a:rPr lang="en-GB" sz="1300" u="none" strike="noStrike" cap="none"/>
                        <a:t>enzory pro monitorování stavu konstrukcí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 dirty="0" err="1"/>
                        <a:t>Poskytují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včasná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varování</a:t>
                      </a:r>
                      <a:r>
                        <a:rPr lang="en-GB" sz="1300" u="none" strike="noStrike" cap="none" dirty="0"/>
                        <a:t> a </a:t>
                      </a:r>
                      <a:r>
                        <a:rPr lang="en-GB" sz="1300" u="none" strike="noStrike" cap="none" dirty="0" err="1"/>
                        <a:t>sledují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výkonnost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infrastruktury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během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bouří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Lesní požáry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Nástroje pro předpověď rizika požárů</a:t>
                      </a:r>
                      <a:r>
                        <a:rPr lang="en-GB" sz="1300"/>
                        <a:t>, s</a:t>
                      </a:r>
                      <a:r>
                        <a:rPr lang="en-GB" sz="1300" u="none" strike="noStrike" cap="none"/>
                        <a:t>atelitní detekce požárů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Detekují a sledují požáry v reálném čase a řídí zásahy hasičů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Stoupání hladiny moří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M</a:t>
                      </a:r>
                      <a:r>
                        <a:rPr lang="en-GB" sz="1300" u="none" strike="noStrike" cap="none"/>
                        <a:t>apování rizik pobřeží (GIS)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I</a:t>
                      </a:r>
                      <a:r>
                        <a:rPr lang="en-GB" sz="1300" u="none" strike="noStrike" cap="none"/>
                        <a:t>dentifikuje a určuje priority zranitelných pobřežních oblastí pro plánování a zmírňování rizik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Všechny hrozby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Portály klimatických informací</a:t>
                      </a:r>
                      <a:r>
                        <a:rPr lang="en-GB" sz="1300"/>
                        <a:t>, n</a:t>
                      </a:r>
                      <a:r>
                        <a:rPr lang="en-GB" sz="1300" u="none" strike="noStrike" cap="none"/>
                        <a:t>ástroje pro podporu rozhodování</a:t>
                      </a:r>
                      <a:endParaRPr sz="13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dirty="0" err="1"/>
                        <a:t>P</a:t>
                      </a:r>
                      <a:r>
                        <a:rPr lang="en-GB" sz="1300" u="none" strike="noStrike" cap="none" dirty="0" err="1"/>
                        <a:t>oskytují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dostupná</a:t>
                      </a:r>
                      <a:r>
                        <a:rPr lang="en-GB" sz="1300" u="none" strike="noStrike" cap="none" dirty="0"/>
                        <a:t>, </a:t>
                      </a:r>
                      <a:r>
                        <a:rPr lang="en-GB" sz="1300" u="none" strike="noStrike" cap="none" dirty="0" err="1"/>
                        <a:t>vědecky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podložená</a:t>
                      </a:r>
                      <a:r>
                        <a:rPr lang="en-GB" sz="1300" u="none" strike="noStrike" cap="none" dirty="0"/>
                        <a:t> data </a:t>
                      </a:r>
                      <a:r>
                        <a:rPr lang="en-GB" sz="1300" u="none" strike="noStrike" cap="none" dirty="0" err="1"/>
                        <a:t>na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podporu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místního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plánování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adaptace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7f3f499bca_0_1858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STRUKTURÁLNÍ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41" name="Google Shape;241;g37f3f499bca_0_1858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Hmatatelné, vybudované zásahy, konstruované nebo upravené k ochraně před klimatickými událostmi nebo ke snížení jejich rizika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Finančně náročné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Inženýrský návrh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Realizováno vládami, městskými plánovači nebo developery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Zahrnuje fyzickou infrastrukturu a úpravy využití území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Dlouhodobé a odolné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Zaměřeno na ochranu majetku a minimalizaci škod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Vyžaduje technické odborné znalosti a finanční investice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/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7f3f499bca_0_1955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NESTRUKTURÁLNÍ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47" name="Google Shape;247;g37f3f499bca_0_1955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Opatření, která ovlivňují chování lidí, řízení, plánování a sociální systémy s cílem posílit odolnost vůči změně klimatu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Nezahrnují velkou fyzickou výstavbu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Flexibilní, nákladově efektivní a zaměřená na komunitu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Typy: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Regulační/právní opatření 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Institucionální a plánovací nástroje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Ekonomické nástroje 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Vzdělávání a změna chování 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Systémy včasného varování 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7f3f499bca_0_2052"/>
          <p:cNvSpPr txBox="1">
            <a:spLocks noGrp="1"/>
          </p:cNvSpPr>
          <p:nvPr>
            <p:ph type="title"/>
          </p:nvPr>
        </p:nvSpPr>
        <p:spPr>
          <a:xfrm>
            <a:off x="613295" y="465104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5873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Volba mezi strukturálními a nestrukturálními řešeními</a:t>
            </a:r>
            <a:endParaRPr>
              <a:solidFill>
                <a:srgbClr val="70AD47"/>
              </a:solidFill>
            </a:endParaRPr>
          </a:p>
        </p:txBody>
      </p:sp>
      <p:graphicFrame>
        <p:nvGraphicFramePr>
          <p:cNvPr id="253" name="Google Shape;253;g37f3f499bca_0_2052"/>
          <p:cNvGraphicFramePr/>
          <p:nvPr>
            <p:extLst>
              <p:ext uri="{D42A27DB-BD31-4B8C-83A1-F6EECF244321}">
                <p14:modId xmlns:p14="http://schemas.microsoft.com/office/powerpoint/2010/main" val="691079503"/>
              </p:ext>
            </p:extLst>
          </p:nvPr>
        </p:nvGraphicFramePr>
        <p:xfrm>
          <a:off x="683941" y="1240555"/>
          <a:ext cx="7560527" cy="3705365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477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63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07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7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1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Strukturální adaptace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Nestrukturální adaptace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Úroveň rizika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Vysoké riziko, vysoký dopad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Střední až nízké riziko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78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Časový rámec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 dirty="0" err="1"/>
                        <a:t>Dlouhodobé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řešení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Krátkodobé až střednědobé řešení 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842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Flexibilit</a:t>
                      </a:r>
                      <a:r>
                        <a:rPr lang="en-GB" b="1"/>
                        <a:t>a</a:t>
                      </a:r>
                      <a:r>
                        <a:rPr lang="en-GB" sz="1400" b="1" u="none" strike="noStrike" cap="none"/>
                        <a:t>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 dirty="0" err="1"/>
                        <a:t>Nízká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flexibilita</a:t>
                      </a:r>
                      <a:r>
                        <a:rPr lang="en-GB" sz="1300" u="none" strike="noStrike" cap="none" dirty="0"/>
                        <a:t>, </a:t>
                      </a:r>
                      <a:r>
                        <a:rPr lang="en-GB" sz="1300" u="none" strike="noStrike" cap="none" dirty="0" err="1"/>
                        <a:t>obtížná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přizpůsobitelnost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 dirty="0" err="1"/>
                        <a:t>Snadno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revidovatelné</a:t>
                      </a:r>
                      <a:r>
                        <a:rPr lang="en-GB" sz="1300" u="none" strike="noStrike" cap="none" dirty="0"/>
                        <a:t> a </a:t>
                      </a:r>
                      <a:r>
                        <a:rPr lang="en-GB" sz="1300" u="none" strike="noStrike" cap="none" dirty="0" err="1"/>
                        <a:t>přizpůsobitelné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52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Institu</a:t>
                      </a:r>
                      <a:r>
                        <a:rPr lang="en-GB" b="1"/>
                        <a:t>cionální potřeby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Vyžaduje technické znalosti, financování a údržbu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/>
                        <a:t>Vyžaduje řízení, povědomí a zapojení komunity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52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Nejvhodnější použití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Ochrana kritických aktiv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Zvyšování povědomí, řízení využívání území, zvyšování připravenosti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2472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Příklady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 dirty="0" err="1"/>
                        <a:t>Protipovodňové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hráze</a:t>
                      </a:r>
                      <a:r>
                        <a:rPr lang="en-GB" sz="1300" u="none" strike="noStrike" cap="none" dirty="0"/>
                        <a:t>, </a:t>
                      </a:r>
                      <a:r>
                        <a:rPr lang="en-GB" sz="1300" u="none" strike="noStrike" cap="none" dirty="0" err="1"/>
                        <a:t>vyvýšené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silnice</a:t>
                      </a:r>
                      <a:r>
                        <a:rPr lang="en-GB" sz="1300" u="none" strike="noStrike" cap="none" dirty="0"/>
                        <a:t>, </a:t>
                      </a:r>
                      <a:r>
                        <a:rPr lang="en-GB" sz="1300" u="none" strike="noStrike" cap="none" dirty="0" err="1"/>
                        <a:t>zelené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střechy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Územní plánování, mapování rizik, upozornění na vlny veder, politiky využívání vody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5520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b="1" u="none" strike="noStrike" cap="none"/>
                        <a:t>Environment</a:t>
                      </a:r>
                      <a:r>
                        <a:rPr lang="en-GB" b="1"/>
                        <a:t>ální dopady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/>
                        <a:t>Může ovlivnit ekosystémy nebo přírodní procesy</a:t>
                      </a:r>
                      <a:endParaRPr sz="13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 u="none" strike="noStrike" cap="none" dirty="0" err="1"/>
                        <a:t>Nižší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dopad</a:t>
                      </a:r>
                      <a:r>
                        <a:rPr lang="en-GB" sz="1300" u="none" strike="noStrike" cap="none" dirty="0"/>
                        <a:t>, </a:t>
                      </a:r>
                      <a:r>
                        <a:rPr lang="en-GB" sz="1300" u="none" strike="noStrike" cap="none" dirty="0" err="1"/>
                        <a:t>často</a:t>
                      </a:r>
                      <a:r>
                        <a:rPr lang="en-GB" sz="1300" u="none" strike="noStrike" cap="none" dirty="0"/>
                        <a:t> </a:t>
                      </a:r>
                      <a:r>
                        <a:rPr lang="en-GB" sz="1300" u="none" strike="noStrike" cap="none" dirty="0" err="1"/>
                        <a:t>udržitelnější</a:t>
                      </a:r>
                      <a:endParaRPr sz="13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7f3f499bca_0_2149"/>
          <p:cNvSpPr txBox="1">
            <a:spLocks noGrp="1"/>
          </p:cNvSpPr>
          <p:nvPr>
            <p:ph type="title"/>
          </p:nvPr>
        </p:nvSpPr>
        <p:spPr>
          <a:xfrm>
            <a:off x="613295" y="43505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Jak vybrat správné řešení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59" name="Google Shape;259;g37f3f499bca_0_2149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200" dirty="0" err="1">
                <a:solidFill>
                  <a:srgbClr val="7F7F7F"/>
                </a:solidFill>
              </a:rPr>
              <a:t>Porozumět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místním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klimatickým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rizikům</a:t>
            </a:r>
            <a:endParaRPr sz="1200" dirty="0">
              <a:solidFill>
                <a:srgbClr val="7F7F7F"/>
              </a:solidFill>
            </a:endParaRPr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200" dirty="0" err="1">
                <a:solidFill>
                  <a:srgbClr val="7F7F7F"/>
                </a:solidFill>
              </a:rPr>
              <a:t>Zohlednit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místní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kontext</a:t>
            </a:r>
            <a:endParaRPr sz="1200" dirty="0">
              <a:solidFill>
                <a:srgbClr val="7F7F7F"/>
              </a:solidFill>
            </a:endParaRPr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200" dirty="0" err="1">
                <a:solidFill>
                  <a:srgbClr val="7F7F7F"/>
                </a:solidFill>
              </a:rPr>
              <a:t>Přiřadit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typ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r>
              <a:rPr lang="en-GB" sz="1200" dirty="0">
                <a:solidFill>
                  <a:srgbClr val="7F7F7F"/>
                </a:solidFill>
              </a:rPr>
              <a:t> k h</a:t>
            </a:r>
            <a:r>
              <a:rPr lang="cs-CZ" sz="1200" dirty="0" err="1">
                <a:solidFill>
                  <a:srgbClr val="7F7F7F"/>
                </a:solidFill>
              </a:rPr>
              <a:t>azardu</a:t>
            </a:r>
            <a:endParaRPr sz="1200" dirty="0">
              <a:solidFill>
                <a:srgbClr val="7F7F7F"/>
              </a:solidFill>
            </a:endParaRPr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200" dirty="0" err="1">
                <a:solidFill>
                  <a:srgbClr val="7F7F7F"/>
                </a:solidFill>
              </a:rPr>
              <a:t>Zvážit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náklady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proveditelnost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údržbu</a:t>
            </a:r>
            <a:endParaRPr sz="1200" dirty="0">
              <a:solidFill>
                <a:srgbClr val="7F7F7F"/>
              </a:solidFill>
            </a:endParaRPr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200" dirty="0" err="1">
                <a:solidFill>
                  <a:srgbClr val="7F7F7F"/>
                </a:solidFill>
              </a:rPr>
              <a:t>Upřednostnit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vedlejší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přínosy</a:t>
            </a:r>
            <a:endParaRPr sz="1200" dirty="0">
              <a:solidFill>
                <a:srgbClr val="7F7F7F"/>
              </a:solidFill>
            </a:endParaRPr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200" dirty="0" err="1">
                <a:solidFill>
                  <a:srgbClr val="7F7F7F"/>
                </a:solidFill>
              </a:rPr>
              <a:t>Používat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kombinaci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řešení</a:t>
            </a:r>
            <a:endParaRPr sz="1200" dirty="0">
              <a:solidFill>
                <a:srgbClr val="7F7F7F"/>
              </a:solidFill>
            </a:endParaRPr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200" dirty="0" err="1">
                <a:solidFill>
                  <a:srgbClr val="7F7F7F"/>
                </a:solidFill>
              </a:rPr>
              <a:t>Zapojit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zainteresované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strany</a:t>
            </a:r>
            <a:endParaRPr sz="1200" dirty="0">
              <a:solidFill>
                <a:srgbClr val="7F7F7F"/>
              </a:solidFill>
            </a:endParaRPr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200" dirty="0" err="1">
                <a:solidFill>
                  <a:srgbClr val="7F7F7F"/>
                </a:solidFill>
              </a:rPr>
              <a:t>Ověřit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soulad</a:t>
            </a:r>
            <a:r>
              <a:rPr lang="en-GB" sz="1200" dirty="0">
                <a:solidFill>
                  <a:srgbClr val="7F7F7F"/>
                </a:solidFill>
              </a:rPr>
              <a:t> s </a:t>
            </a:r>
            <a:r>
              <a:rPr lang="en-GB" sz="1200" dirty="0" err="1">
                <a:solidFill>
                  <a:srgbClr val="7F7F7F"/>
                </a:solidFill>
              </a:rPr>
              <a:t>politikami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legislativou</a:t>
            </a:r>
            <a:endParaRPr sz="1200" dirty="0">
              <a:solidFill>
                <a:srgbClr val="7F7F7F"/>
              </a:solidFill>
            </a:endParaRPr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200" dirty="0" err="1">
                <a:solidFill>
                  <a:srgbClr val="7F7F7F"/>
                </a:solidFill>
              </a:rPr>
              <a:t>Plánovat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flexibilitu</a:t>
            </a:r>
            <a:endParaRPr sz="1200" dirty="0">
              <a:solidFill>
                <a:srgbClr val="7F7F7F"/>
              </a:solidFill>
            </a:endParaRPr>
          </a:p>
          <a:p>
            <a:pPr marL="228600" lvl="0" indent="-2286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200" dirty="0" err="1">
                <a:solidFill>
                  <a:srgbClr val="7F7F7F"/>
                </a:solidFill>
              </a:rPr>
              <a:t>Monitorovat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vyhodnocovat</a:t>
            </a:r>
            <a:endParaRPr dirty="0"/>
          </a:p>
          <a:p>
            <a:pPr marL="228600" lvl="0" indent="-158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7f3f499bca_0_2246"/>
          <p:cNvSpPr txBox="1">
            <a:spLocks noGrp="1"/>
          </p:cNvSpPr>
          <p:nvPr>
            <p:ph type="title"/>
          </p:nvPr>
        </p:nvSpPr>
        <p:spPr>
          <a:xfrm>
            <a:off x="613295" y="435059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VÍCESEKTOROVÉ PLÁNY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265" name="Google Shape;265;g37f3f499bca_0_2246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Komplexní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strategie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řeší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napříč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více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sektory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Propojují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politiky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aktéry</a:t>
            </a:r>
            <a:r>
              <a:rPr lang="en-GB" sz="1400" dirty="0">
                <a:solidFill>
                  <a:srgbClr val="7F7F7F"/>
                </a:solidFill>
              </a:rPr>
              <a:t> z </a:t>
            </a:r>
            <a:r>
              <a:rPr lang="en-GB" sz="1400" dirty="0" err="1">
                <a:solidFill>
                  <a:srgbClr val="7F7F7F"/>
                </a:solidFill>
              </a:rPr>
              <a:t>různých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oblastí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větší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soudržnost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Zohledňují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vzájemné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závislosti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sektory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Dlouhodobé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plánování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Vycházejí</a:t>
            </a:r>
            <a:r>
              <a:rPr lang="en-GB" sz="1400" dirty="0">
                <a:solidFill>
                  <a:srgbClr val="7F7F7F"/>
                </a:solidFill>
              </a:rPr>
              <a:t> z </a:t>
            </a:r>
            <a:r>
              <a:rPr lang="en-GB" sz="1400" dirty="0" err="1">
                <a:solidFill>
                  <a:srgbClr val="7F7F7F"/>
                </a:solidFill>
              </a:rPr>
              <a:t>hodnocení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zranitelnosti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jako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základu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Příklady</a:t>
            </a:r>
            <a:r>
              <a:rPr lang="en-GB" sz="1400" dirty="0">
                <a:solidFill>
                  <a:srgbClr val="7F7F7F"/>
                </a:solidFill>
              </a:rPr>
              <a:t>: SECAP (</a:t>
            </a:r>
            <a:r>
              <a:rPr lang="en-GB" sz="1400" dirty="0" err="1">
                <a:solidFill>
                  <a:srgbClr val="7F7F7F"/>
                </a:solidFill>
              </a:rPr>
              <a:t>Akční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pro </a:t>
            </a:r>
            <a:r>
              <a:rPr lang="en-GB" sz="1400" dirty="0" err="1">
                <a:solidFill>
                  <a:srgbClr val="7F7F7F"/>
                </a:solidFill>
              </a:rPr>
              <a:t>udržiteln</a:t>
            </a:r>
            <a:r>
              <a:rPr lang="cs-CZ" sz="1400" dirty="0">
                <a:solidFill>
                  <a:srgbClr val="7F7F7F"/>
                </a:solidFill>
              </a:rPr>
              <a:t>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energie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klima</a:t>
            </a:r>
            <a:r>
              <a:rPr lang="en-GB" sz="1400" dirty="0">
                <a:solidFill>
                  <a:srgbClr val="7F7F7F"/>
                </a:solidFill>
              </a:rPr>
              <a:t>), </a:t>
            </a:r>
            <a:r>
              <a:rPr lang="en-GB" sz="1400" dirty="0" err="1">
                <a:solidFill>
                  <a:srgbClr val="7F7F7F"/>
                </a:solidFill>
              </a:rPr>
              <a:t>Národní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adaptační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plány</a:t>
            </a:r>
            <a:r>
              <a:rPr lang="en-GB" sz="1400" dirty="0">
                <a:solidFill>
                  <a:srgbClr val="7F7F7F"/>
                </a:solidFill>
              </a:rPr>
              <a:t> (NAP), </a:t>
            </a:r>
            <a:r>
              <a:rPr lang="en-GB" sz="1400" dirty="0" err="1">
                <a:solidFill>
                  <a:srgbClr val="7F7F7F"/>
                </a:solidFill>
              </a:rPr>
              <a:t>Strategie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odolnosti</a:t>
            </a:r>
            <a:r>
              <a:rPr lang="en-GB" sz="1400" dirty="0">
                <a:solidFill>
                  <a:srgbClr val="7F7F7F"/>
                </a:solidFill>
              </a:rPr>
              <a:t> …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Přínosy</a:t>
            </a:r>
            <a:r>
              <a:rPr lang="en-GB" sz="1400" dirty="0">
                <a:solidFill>
                  <a:srgbClr val="7F7F7F"/>
                </a:solidFill>
              </a:rPr>
              <a:t>: </a:t>
            </a:r>
            <a:r>
              <a:rPr lang="en-GB" sz="1400" dirty="0" err="1">
                <a:solidFill>
                  <a:srgbClr val="7F7F7F"/>
                </a:solidFill>
              </a:rPr>
              <a:t>efektivita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snížení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lepší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možnosti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financování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zlepšená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soudržnost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politik</a:t>
            </a:r>
            <a:endParaRPr dirty="0"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7f3f499bca_0_2343"/>
          <p:cNvSpPr txBox="1">
            <a:spLocks noGrp="1"/>
          </p:cNvSpPr>
          <p:nvPr>
            <p:ph type="title"/>
          </p:nvPr>
        </p:nvSpPr>
        <p:spPr>
          <a:xfrm>
            <a:off x="613300" y="261350"/>
            <a:ext cx="68580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</a:pPr>
            <a:endParaRPr sz="2500" dirty="0">
              <a:solidFill>
                <a:srgbClr val="70AD4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</a:pPr>
            <a:endParaRPr sz="2500" dirty="0">
              <a:solidFill>
                <a:srgbClr val="70AD47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</a:pPr>
            <a:r>
              <a:rPr lang="cs-CZ" sz="2500" dirty="0">
                <a:solidFill>
                  <a:srgbClr val="70AD47"/>
                </a:solidFill>
              </a:rPr>
              <a:t>AKČNÍ </a:t>
            </a:r>
            <a:r>
              <a:rPr lang="en-GB" sz="2500" dirty="0">
                <a:solidFill>
                  <a:srgbClr val="70AD47"/>
                </a:solidFill>
              </a:rPr>
              <a:t>PLÁN </a:t>
            </a:r>
            <a:r>
              <a:rPr lang="cs-CZ" sz="2500" dirty="0">
                <a:solidFill>
                  <a:srgbClr val="70AD47"/>
                </a:solidFill>
              </a:rPr>
              <a:t>PRO </a:t>
            </a:r>
            <a:r>
              <a:rPr lang="en-GB" sz="2500" dirty="0">
                <a:solidFill>
                  <a:srgbClr val="70AD47"/>
                </a:solidFill>
              </a:rPr>
              <a:t>UDRŽITEL</a:t>
            </a:r>
            <a:r>
              <a:rPr lang="cs-CZ" sz="2500" dirty="0">
                <a:solidFill>
                  <a:srgbClr val="70AD47"/>
                </a:solidFill>
              </a:rPr>
              <a:t>NOU</a:t>
            </a:r>
            <a:r>
              <a:rPr lang="en-GB" sz="2500" dirty="0">
                <a:solidFill>
                  <a:srgbClr val="70AD47"/>
                </a:solidFill>
              </a:rPr>
              <a:t> ENERGI</a:t>
            </a:r>
            <a:r>
              <a:rPr lang="cs-CZ" sz="2500" dirty="0">
                <a:solidFill>
                  <a:srgbClr val="70AD47"/>
                </a:solidFill>
              </a:rPr>
              <a:t>I </a:t>
            </a:r>
            <a:r>
              <a:rPr lang="en-GB" sz="2500" dirty="0">
                <a:solidFill>
                  <a:srgbClr val="70AD47"/>
                </a:solidFill>
              </a:rPr>
              <a:t>A KLIMA (SECAP)</a:t>
            </a:r>
            <a:endParaRPr sz="2500" dirty="0">
              <a:solidFill>
                <a:srgbClr val="70AD47"/>
              </a:solidFill>
            </a:endParaRPr>
          </a:p>
        </p:txBody>
      </p:sp>
      <p:sp>
        <p:nvSpPr>
          <p:cNvPr id="271" name="Google Shape;271;g37f3f499bca_0_2343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Akční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musí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vypracovat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města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podepisující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Pakt starostů a primátorů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Shrnuje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klíčová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opatření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která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převádějí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politické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závazky</a:t>
            </a:r>
            <a:r>
              <a:rPr lang="en-GB" sz="1400" dirty="0">
                <a:solidFill>
                  <a:srgbClr val="7F7F7F"/>
                </a:solidFill>
              </a:rPr>
              <a:t> do </a:t>
            </a:r>
            <a:r>
              <a:rPr lang="en-GB" sz="1400" dirty="0" err="1">
                <a:solidFill>
                  <a:srgbClr val="7F7F7F"/>
                </a:solidFill>
              </a:rPr>
              <a:t>praktických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kroků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projektů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zvládání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změny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a k </a:t>
            </a:r>
            <a:r>
              <a:rPr lang="en-GB" sz="1400" dirty="0" err="1">
                <a:solidFill>
                  <a:srgbClr val="7F7F7F"/>
                </a:solidFill>
              </a:rPr>
              <a:t>dosažení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cíle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snížení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emisí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skleníkových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plynů</a:t>
            </a:r>
            <a:r>
              <a:rPr lang="en-GB" sz="1400" dirty="0">
                <a:solidFill>
                  <a:srgbClr val="7F7F7F"/>
                </a:solidFill>
              </a:rPr>
              <a:t> o 55 % do </a:t>
            </a:r>
            <a:r>
              <a:rPr lang="en-GB" sz="1400" dirty="0" err="1">
                <a:solidFill>
                  <a:srgbClr val="7F7F7F"/>
                </a:solidFill>
              </a:rPr>
              <a:t>roku</a:t>
            </a:r>
            <a:r>
              <a:rPr lang="en-GB" sz="1400" dirty="0">
                <a:solidFill>
                  <a:srgbClr val="7F7F7F"/>
                </a:solidFill>
              </a:rPr>
              <a:t> 2030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Dlouhodobý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závazek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realizaci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plánů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Zpráva</a:t>
            </a:r>
            <a:r>
              <a:rPr lang="en-GB" sz="1400" dirty="0">
                <a:solidFill>
                  <a:srgbClr val="7F7F7F"/>
                </a:solidFill>
              </a:rPr>
              <a:t> o </a:t>
            </a:r>
            <a:r>
              <a:rPr lang="en-GB" sz="1400" dirty="0" err="1">
                <a:solidFill>
                  <a:srgbClr val="7F7F7F"/>
                </a:solidFill>
              </a:rPr>
              <a:t>pokroku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každé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dva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roky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Často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používán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jinými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obcemi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mimo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cs-CZ" sz="1400" dirty="0">
                <a:solidFill>
                  <a:srgbClr val="7F7F7F"/>
                </a:solidFill>
              </a:rPr>
              <a:t>Pakt starostů a primátorů</a:t>
            </a:r>
            <a:r>
              <a:rPr lang="en-GB" sz="1400" dirty="0">
                <a:solidFill>
                  <a:srgbClr val="7F7F7F"/>
                </a:solidFill>
              </a:rPr>
              <a:t> k </a:t>
            </a:r>
            <a:r>
              <a:rPr lang="en-GB" sz="1400" dirty="0" err="1">
                <a:solidFill>
                  <a:srgbClr val="7F7F7F"/>
                </a:solidFill>
              </a:rPr>
              <a:t>vytváření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strategií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plánů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boj</a:t>
            </a:r>
            <a:r>
              <a:rPr lang="en-GB" sz="1400" dirty="0">
                <a:solidFill>
                  <a:srgbClr val="7F7F7F"/>
                </a:solidFill>
              </a:rPr>
              <a:t> se </a:t>
            </a:r>
            <a:r>
              <a:rPr lang="en-GB" sz="1400" dirty="0" err="1">
                <a:solidFill>
                  <a:srgbClr val="7F7F7F"/>
                </a:solidFill>
              </a:rPr>
              <a:t>změnou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Dvě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části</a:t>
            </a:r>
            <a:r>
              <a:rPr lang="en-GB" sz="1400" dirty="0">
                <a:solidFill>
                  <a:srgbClr val="7F7F7F"/>
                </a:solidFill>
              </a:rPr>
              <a:t> SECAP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Inventury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emisí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plány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Zranitelnost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vůči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klimatickým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cs-CZ" sz="1200" dirty="0">
                <a:solidFill>
                  <a:srgbClr val="7F7F7F"/>
                </a:solidFill>
              </a:rPr>
              <a:t>rizikům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adaptační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plány</a:t>
            </a:r>
            <a:endParaRPr dirty="0"/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7f3f499bca_0_2440"/>
          <p:cNvSpPr txBox="1">
            <a:spLocks noGrp="1"/>
          </p:cNvSpPr>
          <p:nvPr>
            <p:ph type="title"/>
          </p:nvPr>
        </p:nvSpPr>
        <p:spPr>
          <a:xfrm>
            <a:off x="613295" y="378167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lvl="0" algn="l">
              <a:lnSpc>
                <a:spcPct val="100000"/>
              </a:lnSpc>
              <a:buClr>
                <a:srgbClr val="48BAA2"/>
              </a:buClr>
              <a:buSzPts val="4000"/>
            </a:pPr>
            <a:r>
              <a:rPr lang="en-GB" dirty="0">
                <a:solidFill>
                  <a:srgbClr val="70AD47"/>
                </a:solidFill>
              </a:rPr>
              <a:t>EMIS</a:t>
            </a:r>
            <a:r>
              <a:rPr lang="cs-CZ" dirty="0">
                <a:solidFill>
                  <a:srgbClr val="70AD47"/>
                </a:solidFill>
              </a:rPr>
              <a:t>N</a:t>
            </a:r>
            <a:r>
              <a:rPr lang="en-GB" dirty="0">
                <a:solidFill>
                  <a:srgbClr val="70AD47"/>
                </a:solidFill>
              </a:rPr>
              <a:t>Í</a:t>
            </a:r>
            <a:r>
              <a:rPr lang="cs-CZ" dirty="0">
                <a:solidFill>
                  <a:srgbClr val="70AD47"/>
                </a:solidFill>
              </a:rPr>
              <a:t> IN</a:t>
            </a:r>
            <a:r>
              <a:rPr lang="en-GB" dirty="0">
                <a:solidFill>
                  <a:srgbClr val="70AD47"/>
                </a:solidFill>
              </a:rPr>
              <a:t>VENTURA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277" name="Google Shape;277;g37f3f499bca_0_2440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Doporučuje</a:t>
            </a:r>
            <a:r>
              <a:rPr lang="en-GB" sz="1400" dirty="0">
                <a:solidFill>
                  <a:srgbClr val="7F7F7F"/>
                </a:solidFill>
              </a:rPr>
              <a:t> se </a:t>
            </a:r>
            <a:r>
              <a:rPr lang="en-GB" sz="1400" dirty="0" err="1">
                <a:solidFill>
                  <a:srgbClr val="7F7F7F"/>
                </a:solidFill>
              </a:rPr>
              <a:t>používat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přístup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emisní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faktory</a:t>
            </a:r>
            <a:r>
              <a:rPr lang="en-GB" sz="1400" dirty="0">
                <a:solidFill>
                  <a:srgbClr val="7F7F7F"/>
                </a:solidFill>
              </a:rPr>
              <a:t> v </a:t>
            </a:r>
            <a:r>
              <a:rPr lang="en-GB" sz="1400" dirty="0" err="1">
                <a:solidFill>
                  <a:srgbClr val="7F7F7F"/>
                </a:solidFill>
              </a:rPr>
              <a:t>souladu</a:t>
            </a:r>
            <a:r>
              <a:rPr lang="en-GB" sz="1400" dirty="0">
                <a:solidFill>
                  <a:srgbClr val="7F7F7F"/>
                </a:solidFill>
              </a:rPr>
              <a:t> s IPCC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Klíčová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odvětví</a:t>
            </a:r>
            <a:r>
              <a:rPr lang="en-GB" sz="1400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Obecní</a:t>
            </a:r>
            <a:r>
              <a:rPr lang="en-GB" sz="1200" dirty="0">
                <a:solidFill>
                  <a:srgbClr val="7F7F7F"/>
                </a:solidFill>
              </a:rPr>
              <a:t> (</a:t>
            </a:r>
            <a:r>
              <a:rPr lang="en-GB" sz="1200" dirty="0" err="1">
                <a:solidFill>
                  <a:srgbClr val="7F7F7F"/>
                </a:solidFill>
              </a:rPr>
              <a:t>budovy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zařízení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infrastruktura</a:t>
            </a:r>
            <a:r>
              <a:rPr lang="en-GB" sz="1200" dirty="0">
                <a:solidFill>
                  <a:srgbClr val="7F7F7F"/>
                </a:solidFill>
              </a:rPr>
              <a:t>)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Terciární</a:t>
            </a:r>
            <a:r>
              <a:rPr lang="en-GB" sz="1200" dirty="0">
                <a:solidFill>
                  <a:srgbClr val="7F7F7F"/>
                </a:solidFill>
              </a:rPr>
              <a:t> (</a:t>
            </a:r>
            <a:r>
              <a:rPr lang="en-GB" sz="1200" dirty="0" err="1">
                <a:solidFill>
                  <a:srgbClr val="7F7F7F"/>
                </a:solidFill>
              </a:rPr>
              <a:t>neobecní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budovy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zařízení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infrastruktura</a:t>
            </a:r>
            <a:r>
              <a:rPr lang="en-GB" sz="1200" dirty="0">
                <a:solidFill>
                  <a:srgbClr val="7F7F7F"/>
                </a:solidFill>
              </a:rPr>
              <a:t>)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Rezidenční</a:t>
            </a:r>
            <a:r>
              <a:rPr lang="en-GB" sz="1200" dirty="0">
                <a:solidFill>
                  <a:srgbClr val="7F7F7F"/>
                </a:solidFill>
              </a:rPr>
              <a:t> (</a:t>
            </a:r>
            <a:r>
              <a:rPr lang="en-GB" sz="1200" dirty="0" err="1">
                <a:solidFill>
                  <a:srgbClr val="7F7F7F"/>
                </a:solidFill>
              </a:rPr>
              <a:t>budovy</a:t>
            </a:r>
            <a:r>
              <a:rPr lang="en-GB" sz="1200" dirty="0">
                <a:solidFill>
                  <a:srgbClr val="7F7F7F"/>
                </a:solidFill>
              </a:rPr>
              <a:t>)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Doprava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Metodika</a:t>
            </a:r>
            <a:r>
              <a:rPr lang="en-GB" sz="1400" dirty="0">
                <a:solidFill>
                  <a:srgbClr val="7F7F7F"/>
                </a:solidFill>
              </a:rPr>
              <a:t> se </a:t>
            </a:r>
            <a:r>
              <a:rPr lang="en-GB" sz="1400" dirty="0" err="1">
                <a:solidFill>
                  <a:srgbClr val="7F7F7F"/>
                </a:solidFill>
              </a:rPr>
              <a:t>zaměřuje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hlavně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CO₂, ale </a:t>
            </a:r>
            <a:r>
              <a:rPr lang="en-GB" sz="1400" dirty="0" err="1">
                <a:solidFill>
                  <a:srgbClr val="7F7F7F"/>
                </a:solidFill>
              </a:rPr>
              <a:t>lze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zohlednit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další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skleníkové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plyny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Makrosektory</a:t>
            </a:r>
            <a:r>
              <a:rPr lang="en-GB" sz="1400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Budovy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zařízení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infrastruktura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Doprava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Zásobování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energií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Ostatní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nesouvisející</a:t>
            </a:r>
            <a:r>
              <a:rPr lang="en-GB" sz="1200" dirty="0">
                <a:solidFill>
                  <a:srgbClr val="7F7F7F"/>
                </a:solidFill>
              </a:rPr>
              <a:t> s </a:t>
            </a:r>
            <a:r>
              <a:rPr lang="en-GB" sz="1200" dirty="0" err="1">
                <a:solidFill>
                  <a:srgbClr val="7F7F7F"/>
                </a:solidFill>
              </a:rPr>
              <a:t>energií</a:t>
            </a:r>
            <a:endParaRPr dirty="0"/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28" descr="A diagram of a step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41249" y="335972"/>
            <a:ext cx="5261501" cy="447155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8"/>
          <p:cNvSpPr txBox="1"/>
          <p:nvPr/>
        </p:nvSpPr>
        <p:spPr>
          <a:xfrm>
            <a:off x="0" y="4922681"/>
            <a:ext cx="748588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Zdroj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https://www.globalcovenantofmayors.org/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7f3f499bca_0_2537"/>
          <p:cNvSpPr txBox="1">
            <a:spLocks noGrp="1"/>
          </p:cNvSpPr>
          <p:nvPr>
            <p:ph type="title"/>
          </p:nvPr>
        </p:nvSpPr>
        <p:spPr>
          <a:xfrm>
            <a:off x="613295" y="214925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POŽADAVKY NA </a:t>
            </a:r>
            <a:r>
              <a:rPr lang="cs-CZ" dirty="0">
                <a:solidFill>
                  <a:srgbClr val="70AD47"/>
                </a:solidFill>
              </a:rPr>
              <a:t>EMISNÍ </a:t>
            </a:r>
            <a:r>
              <a:rPr lang="en-GB" dirty="0">
                <a:solidFill>
                  <a:srgbClr val="70AD47"/>
                </a:solidFill>
              </a:rPr>
              <a:t>INVENTUR</a:t>
            </a:r>
            <a:r>
              <a:rPr lang="cs-CZ" dirty="0">
                <a:solidFill>
                  <a:srgbClr val="70AD47"/>
                </a:solidFill>
              </a:rPr>
              <a:t>U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291" name="Google Shape;291;g37f3f499bca_0_2537"/>
          <p:cNvSpPr txBox="1">
            <a:spLocks noGrp="1"/>
          </p:cNvSpPr>
          <p:nvPr>
            <p:ph type="body" idx="1"/>
          </p:nvPr>
        </p:nvSpPr>
        <p:spPr>
          <a:xfrm>
            <a:off x="632600" y="2715059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Schváleno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městskou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radou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nebo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obdobným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orgánem</a:t>
            </a:r>
            <a:endParaRPr sz="12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Specifikuje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závazky</a:t>
            </a:r>
            <a:r>
              <a:rPr lang="en-GB" sz="1200" dirty="0">
                <a:solidFill>
                  <a:srgbClr val="7F7F7F"/>
                </a:solidFill>
              </a:rPr>
              <a:t> v </a:t>
            </a:r>
            <a:r>
              <a:rPr lang="en-GB" sz="1200" dirty="0" err="1">
                <a:solidFill>
                  <a:srgbClr val="7F7F7F"/>
                </a:solidFill>
              </a:rPr>
              <a:t>oblasti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zmírňování</a:t>
            </a:r>
            <a:r>
              <a:rPr lang="en-GB" sz="1200" dirty="0">
                <a:solidFill>
                  <a:srgbClr val="7F7F7F"/>
                </a:solidFill>
              </a:rPr>
              <a:t>, </a:t>
            </a:r>
            <a:r>
              <a:rPr lang="en-GB" sz="1200" dirty="0" err="1">
                <a:solidFill>
                  <a:srgbClr val="7F7F7F"/>
                </a:solidFill>
              </a:rPr>
              <a:t>adaptace</a:t>
            </a:r>
            <a:r>
              <a:rPr lang="en-GB" sz="1200" dirty="0">
                <a:solidFill>
                  <a:srgbClr val="7F7F7F"/>
                </a:solidFill>
              </a:rPr>
              <a:t> a </a:t>
            </a:r>
            <a:r>
              <a:rPr lang="en-GB" sz="1200" dirty="0" err="1">
                <a:solidFill>
                  <a:srgbClr val="7F7F7F"/>
                </a:solidFill>
              </a:rPr>
              <a:t>energetické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chudoby</a:t>
            </a:r>
            <a:endParaRPr sz="12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Vycházejí</a:t>
            </a:r>
            <a:r>
              <a:rPr lang="en-GB" sz="1200" dirty="0">
                <a:solidFill>
                  <a:srgbClr val="7F7F7F"/>
                </a:solidFill>
              </a:rPr>
              <a:t> z </a:t>
            </a:r>
            <a:r>
              <a:rPr lang="en-GB" sz="1200" dirty="0" err="1">
                <a:solidFill>
                  <a:srgbClr val="7F7F7F"/>
                </a:solidFill>
              </a:rPr>
              <a:t>výsledků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cs-CZ" sz="1200" dirty="0">
                <a:solidFill>
                  <a:srgbClr val="7F7F7F"/>
                </a:solidFill>
              </a:rPr>
              <a:t>Výchozího inventáře emisí (</a:t>
            </a:r>
            <a:r>
              <a:rPr lang="en-GB" sz="1200" dirty="0">
                <a:solidFill>
                  <a:srgbClr val="7F7F7F"/>
                </a:solidFill>
              </a:rPr>
              <a:t>Baseline Emission Inventory</a:t>
            </a:r>
            <a:r>
              <a:rPr lang="cs-CZ" sz="1200" dirty="0">
                <a:solidFill>
                  <a:srgbClr val="7F7F7F"/>
                </a:solidFill>
              </a:rPr>
              <a:t> - BEI)</a:t>
            </a:r>
            <a:r>
              <a:rPr lang="en-GB" sz="1200" dirty="0">
                <a:solidFill>
                  <a:srgbClr val="7F7F7F"/>
                </a:solidFill>
              </a:rPr>
              <a:t> a</a:t>
            </a:r>
            <a:r>
              <a:rPr lang="cs-CZ" sz="1200" dirty="0">
                <a:solidFill>
                  <a:srgbClr val="7F7F7F"/>
                </a:solidFill>
              </a:rPr>
              <a:t> Analýzy klimatického rizika a zranitelnosti</a:t>
            </a:r>
            <a:r>
              <a:rPr lang="en-GB" sz="1200" dirty="0">
                <a:solidFill>
                  <a:srgbClr val="7F7F7F"/>
                </a:solidFill>
              </a:rPr>
              <a:t> (RVA)</a:t>
            </a:r>
            <a:endParaRPr sz="12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Požadavky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cs-CZ" sz="1200" dirty="0" err="1">
                <a:solidFill>
                  <a:srgbClr val="7F7F7F"/>
                </a:solidFill>
              </a:rPr>
              <a:t>mitigaci</a:t>
            </a:r>
            <a:r>
              <a:rPr lang="en-GB" sz="1200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000" dirty="0">
                <a:solidFill>
                  <a:srgbClr val="7F7F7F"/>
                </a:solidFill>
              </a:rPr>
              <a:t>BEI by </a:t>
            </a:r>
            <a:r>
              <a:rPr lang="en-GB" sz="1000" dirty="0" err="1">
                <a:solidFill>
                  <a:srgbClr val="7F7F7F"/>
                </a:solidFill>
              </a:rPr>
              <a:t>měla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pokrýt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alespoň</a:t>
            </a:r>
            <a:r>
              <a:rPr lang="en-GB" sz="1000" dirty="0">
                <a:solidFill>
                  <a:srgbClr val="7F7F7F"/>
                </a:solidFill>
              </a:rPr>
              <a:t> 3 </a:t>
            </a:r>
            <a:r>
              <a:rPr lang="en-GB" sz="1000" dirty="0" err="1">
                <a:solidFill>
                  <a:srgbClr val="7F7F7F"/>
                </a:solidFill>
              </a:rPr>
              <a:t>klíčová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odvětví</a:t>
            </a:r>
            <a:endParaRPr sz="10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000" dirty="0" err="1">
                <a:solidFill>
                  <a:srgbClr val="7F7F7F"/>
                </a:solidFill>
              </a:rPr>
              <a:t>Opatření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ke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zmírňování</a:t>
            </a:r>
            <a:r>
              <a:rPr lang="en-GB" sz="1000" dirty="0">
                <a:solidFill>
                  <a:srgbClr val="7F7F7F"/>
                </a:solidFill>
              </a:rPr>
              <a:t> by </a:t>
            </a:r>
            <a:r>
              <a:rPr lang="en-GB" sz="1000" dirty="0" err="1">
                <a:solidFill>
                  <a:srgbClr val="7F7F7F"/>
                </a:solidFill>
              </a:rPr>
              <a:t>měla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pokrývat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alespoň</a:t>
            </a:r>
            <a:r>
              <a:rPr lang="en-GB" sz="1000" dirty="0">
                <a:solidFill>
                  <a:srgbClr val="7F7F7F"/>
                </a:solidFill>
              </a:rPr>
              <a:t> 2 </a:t>
            </a:r>
            <a:r>
              <a:rPr lang="en-GB" sz="1000" dirty="0" err="1">
                <a:solidFill>
                  <a:srgbClr val="7F7F7F"/>
                </a:solidFill>
              </a:rPr>
              <a:t>odvětví</a:t>
            </a:r>
            <a:endParaRPr sz="10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000" dirty="0" err="1">
                <a:solidFill>
                  <a:srgbClr val="7F7F7F"/>
                </a:solidFill>
              </a:rPr>
              <a:t>Akční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plán</a:t>
            </a:r>
            <a:r>
              <a:rPr lang="en-GB" sz="1000" dirty="0">
                <a:solidFill>
                  <a:srgbClr val="7F7F7F"/>
                </a:solidFill>
              </a:rPr>
              <a:t> by </a:t>
            </a:r>
            <a:r>
              <a:rPr lang="en-GB" sz="1000" dirty="0" err="1">
                <a:solidFill>
                  <a:srgbClr val="7F7F7F"/>
                </a:solidFill>
              </a:rPr>
              <a:t>měl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obsahovat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soubor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opatření</a:t>
            </a:r>
            <a:r>
              <a:rPr lang="en-GB" sz="1000" dirty="0">
                <a:solidFill>
                  <a:srgbClr val="7F7F7F"/>
                </a:solidFill>
              </a:rPr>
              <a:t>, </a:t>
            </a:r>
            <a:r>
              <a:rPr lang="en-GB" sz="1000" dirty="0" err="1">
                <a:solidFill>
                  <a:srgbClr val="7F7F7F"/>
                </a:solidFill>
              </a:rPr>
              <a:t>včetně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alespoň</a:t>
            </a:r>
            <a:r>
              <a:rPr lang="en-GB" sz="1000" dirty="0">
                <a:solidFill>
                  <a:srgbClr val="7F7F7F"/>
                </a:solidFill>
              </a:rPr>
              <a:t> 3 </a:t>
            </a:r>
            <a:r>
              <a:rPr lang="en-GB" sz="1000" dirty="0" err="1">
                <a:solidFill>
                  <a:srgbClr val="7F7F7F"/>
                </a:solidFill>
              </a:rPr>
              <a:t>klíčových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opatření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ke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cs-CZ" sz="1000" dirty="0" err="1">
                <a:solidFill>
                  <a:srgbClr val="7F7F7F"/>
                </a:solidFill>
              </a:rPr>
              <a:t>mitigaci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Požadavky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adaptaci</a:t>
            </a:r>
            <a:r>
              <a:rPr lang="en-GB" sz="1200" dirty="0">
                <a:solidFill>
                  <a:srgbClr val="7F7F7F"/>
                </a:solidFill>
              </a:rPr>
              <a:t>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000" dirty="0" err="1">
                <a:solidFill>
                  <a:srgbClr val="7F7F7F"/>
                </a:solidFill>
              </a:rPr>
              <a:t>Měl</a:t>
            </a:r>
            <a:r>
              <a:rPr lang="en-GB" sz="1000" dirty="0">
                <a:solidFill>
                  <a:srgbClr val="7F7F7F"/>
                </a:solidFill>
              </a:rPr>
              <a:t> by </a:t>
            </a:r>
            <a:r>
              <a:rPr lang="en-GB" sz="1000" dirty="0" err="1">
                <a:solidFill>
                  <a:srgbClr val="7F7F7F"/>
                </a:solidFill>
              </a:rPr>
              <a:t>obsahovat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alespoň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jeden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cíl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adaptace</a:t>
            </a:r>
            <a:endParaRPr sz="10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000" dirty="0" err="1">
                <a:solidFill>
                  <a:srgbClr val="7F7F7F"/>
                </a:solidFill>
              </a:rPr>
              <a:t>Uvést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soubor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opatření</a:t>
            </a:r>
            <a:r>
              <a:rPr lang="en-GB" sz="1000" dirty="0">
                <a:solidFill>
                  <a:srgbClr val="7F7F7F"/>
                </a:solidFill>
              </a:rPr>
              <a:t>, </a:t>
            </a:r>
            <a:r>
              <a:rPr lang="en-GB" sz="1000" dirty="0" err="1">
                <a:solidFill>
                  <a:srgbClr val="7F7F7F"/>
                </a:solidFill>
              </a:rPr>
              <a:t>včetně</a:t>
            </a:r>
            <a:r>
              <a:rPr lang="en-GB" sz="1000" dirty="0">
                <a:solidFill>
                  <a:srgbClr val="7F7F7F"/>
                </a:solidFill>
              </a:rPr>
              <a:t> 3 </a:t>
            </a:r>
            <a:r>
              <a:rPr lang="en-GB" sz="1000" dirty="0" err="1">
                <a:solidFill>
                  <a:srgbClr val="7F7F7F"/>
                </a:solidFill>
              </a:rPr>
              <a:t>klíčových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opatření</a:t>
            </a:r>
            <a:r>
              <a:rPr lang="en-GB" sz="1000" dirty="0">
                <a:solidFill>
                  <a:srgbClr val="7F7F7F"/>
                </a:solidFill>
              </a:rPr>
              <a:t> pro </a:t>
            </a:r>
            <a:r>
              <a:rPr lang="en-GB" sz="1000" dirty="0" err="1">
                <a:solidFill>
                  <a:srgbClr val="7F7F7F"/>
                </a:solidFill>
              </a:rPr>
              <a:t>adaptaci</a:t>
            </a:r>
            <a:endParaRPr dirty="0"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Požadavky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energetickou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chudobu</a:t>
            </a:r>
            <a:r>
              <a:rPr lang="en-GB" sz="1200" dirty="0">
                <a:solidFill>
                  <a:srgbClr val="7F7F7F"/>
                </a:solidFill>
              </a:rPr>
              <a:t>: 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000" dirty="0">
                <a:solidFill>
                  <a:srgbClr val="7F7F7F"/>
                </a:solidFill>
              </a:rPr>
              <a:t>Jeden </a:t>
            </a:r>
            <a:r>
              <a:rPr lang="en-GB" sz="1000" dirty="0" err="1">
                <a:solidFill>
                  <a:srgbClr val="7F7F7F"/>
                </a:solidFill>
              </a:rPr>
              <a:t>cíl</a:t>
            </a:r>
            <a:r>
              <a:rPr lang="en-GB" sz="1000" dirty="0">
                <a:solidFill>
                  <a:srgbClr val="7F7F7F"/>
                </a:solidFill>
              </a:rPr>
              <a:t> v </a:t>
            </a:r>
            <a:r>
              <a:rPr lang="en-GB" sz="1000" dirty="0" err="1">
                <a:solidFill>
                  <a:srgbClr val="7F7F7F"/>
                </a:solidFill>
              </a:rPr>
              <a:t>oblasti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energetické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chudoby</a:t>
            </a:r>
            <a:endParaRPr sz="10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000" dirty="0">
                <a:solidFill>
                  <a:srgbClr val="7F7F7F"/>
                </a:solidFill>
              </a:rPr>
              <a:t>Jeden </a:t>
            </a:r>
            <a:r>
              <a:rPr lang="en-GB" sz="1000" dirty="0" err="1">
                <a:solidFill>
                  <a:srgbClr val="7F7F7F"/>
                </a:solidFill>
              </a:rPr>
              <a:t>ukazatel</a:t>
            </a:r>
            <a:endParaRPr sz="10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000" dirty="0" err="1">
                <a:solidFill>
                  <a:srgbClr val="7F7F7F"/>
                </a:solidFill>
              </a:rPr>
              <a:t>Alespoň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jedno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klíčové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opatření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proti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energetické</a:t>
            </a:r>
            <a:r>
              <a:rPr lang="en-GB" sz="1000" dirty="0">
                <a:solidFill>
                  <a:srgbClr val="7F7F7F"/>
                </a:solidFill>
              </a:rPr>
              <a:t> </a:t>
            </a:r>
            <a:r>
              <a:rPr lang="en-GB" sz="1000" dirty="0" err="1">
                <a:solidFill>
                  <a:srgbClr val="7F7F7F"/>
                </a:solidFill>
              </a:rPr>
              <a:t>chudobě</a:t>
            </a:r>
            <a:endParaRPr dirty="0"/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000" dirty="0">
              <a:solidFill>
                <a:srgbClr val="7F7F7F"/>
              </a:solidFill>
            </a:endParaRPr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0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7f3f499bca_0_2634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EMIS</a:t>
            </a:r>
            <a:r>
              <a:rPr lang="cs-CZ" dirty="0">
                <a:solidFill>
                  <a:srgbClr val="70AD47"/>
                </a:solidFill>
              </a:rPr>
              <a:t>N</a:t>
            </a:r>
            <a:r>
              <a:rPr lang="en-GB" dirty="0">
                <a:solidFill>
                  <a:srgbClr val="70AD47"/>
                </a:solidFill>
              </a:rPr>
              <a:t>Í</a:t>
            </a:r>
            <a:r>
              <a:rPr lang="cs-CZ" dirty="0">
                <a:solidFill>
                  <a:srgbClr val="70AD47"/>
                </a:solidFill>
              </a:rPr>
              <a:t> INVENTURA</a:t>
            </a:r>
            <a:r>
              <a:rPr lang="en-GB" dirty="0">
                <a:solidFill>
                  <a:srgbClr val="70AD47"/>
                </a:solidFill>
              </a:rPr>
              <a:t> BUDOV (BEI)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297" name="Google Shape;297;g37f3f499bca_0_2634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Metodologie: 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Zaměření na konečnou spotřebu energie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Zaměření na geografickou působnost místní samosprávy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Přidělení emisí na stranu spotřeby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Sběr dat metodou „zdola nahoru“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Sledování pokroku směrem k cíli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Relevantní, flexibilní, přesné</a:t>
            </a:r>
            <a:endParaRPr/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Měla by pokrývat 4 klíčová odvětví</a:t>
            </a:r>
            <a:endParaRPr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>
              <a:solidFill>
                <a:srgbClr val="7F7F7F"/>
              </a:solidFill>
            </a:endParaRPr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0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7f3f499bca_0_2731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MONITORING </a:t>
            </a:r>
            <a:r>
              <a:rPr lang="cs-CZ" dirty="0">
                <a:solidFill>
                  <a:srgbClr val="70AD47"/>
                </a:solidFill>
              </a:rPr>
              <a:t>EMISNÍ I</a:t>
            </a:r>
            <a:r>
              <a:rPr lang="en-GB" dirty="0">
                <a:solidFill>
                  <a:srgbClr val="70AD47"/>
                </a:solidFill>
              </a:rPr>
              <a:t>NVENTURY (MEI)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303" name="Google Shape;303;g37f3f499bca_0_2731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Metodika je podobná jako u BEI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Doporučuje se sestavovat každoročně (mohou být také intervaly 2 nebo 4 roky)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Výhody:</a:t>
            </a:r>
            <a:endParaRPr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Bližší sledování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Lepší porozumění faktorům, které ovlivňují emise CO₂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Roční podklad pro tvorbu politik</a:t>
            </a:r>
            <a:endParaRPr sz="120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>
                <a:solidFill>
                  <a:srgbClr val="7F7F7F"/>
                </a:solidFill>
              </a:rPr>
              <a:t>Specifické odborné znalosti potřebné pro inventury lze udržovat a konsolidovat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00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>
              <a:solidFill>
                <a:srgbClr val="7F7F7F"/>
              </a:solidFill>
            </a:endParaRPr>
          </a:p>
          <a:p>
            <a:pPr marL="742950" lvl="1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0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7f3f499bca_0_2828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OBSAH </a:t>
            </a:r>
            <a:r>
              <a:rPr lang="cs-CZ" dirty="0">
                <a:solidFill>
                  <a:srgbClr val="70AD47"/>
                </a:solidFill>
              </a:rPr>
              <a:t>EMISNÍ I</a:t>
            </a:r>
            <a:r>
              <a:rPr lang="en-GB" dirty="0">
                <a:solidFill>
                  <a:srgbClr val="70AD47"/>
                </a:solidFill>
              </a:rPr>
              <a:t>NVENTURY  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309" name="Google Shape;309;g37f3f499bca_0_2828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Definice místního území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Počet obyvatel v roce BEI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Rok BEI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Cíl snížení emisí (v %)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Typ cíle snížení emisí (absolutní nebo na obyvatele)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Přístup k inventuře emisí (standardní nebo LCA)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Jednotka pro vykazování emisí (CO₂ nebo ekvivalent CO₂)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Použité emisní faktory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Odpovědný orgán/oddělení/konzultant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Podrobné výsledky podle odvětví a nositele energie</a:t>
            </a:r>
            <a:endParaRPr sz="14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Výsledky odhadu plánovaného snížení emisí podle klíčového odvětví</a:t>
            </a:r>
            <a:endParaRPr/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7F7F7F"/>
                </a:solidFill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7f3f499bca_0_2925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444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STRUKTURA </a:t>
            </a:r>
            <a:r>
              <a:rPr lang="cs-CZ" dirty="0">
                <a:solidFill>
                  <a:srgbClr val="70AD47"/>
                </a:solidFill>
              </a:rPr>
              <a:t>EMISNÍ </a:t>
            </a:r>
            <a:r>
              <a:rPr lang="en-GB" dirty="0">
                <a:solidFill>
                  <a:srgbClr val="70AD47"/>
                </a:solidFill>
              </a:rPr>
              <a:t>INVENTURY V SECAP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315" name="Google Shape;315;g37f3f499bca_0_2925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Oddíl A: Konečná spotřeba energie</a:t>
            </a:r>
            <a:endParaRPr sz="1400">
              <a:solidFill>
                <a:srgbClr val="7F7F7F"/>
              </a:solidFill>
            </a:endParaRPr>
          </a:p>
          <a:p>
            <a:pPr marL="91440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en-GB" sz="1200">
                <a:solidFill>
                  <a:srgbClr val="7F7F7F"/>
                </a:solidFill>
              </a:rPr>
              <a:t>Uvádí údaje o konečné spotřebě energie podle odvětví a nositele energie</a:t>
            </a:r>
            <a:endParaRPr sz="12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Oddíl B: Zásobování energií</a:t>
            </a:r>
            <a:endParaRPr sz="1400">
              <a:solidFill>
                <a:srgbClr val="7F7F7F"/>
              </a:solidFill>
            </a:endParaRPr>
          </a:p>
          <a:p>
            <a:pPr marL="91440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en-GB" sz="1200">
                <a:solidFill>
                  <a:srgbClr val="7F7F7F"/>
                </a:solidFill>
              </a:rPr>
              <a:t>Údaje týkající se nákupu zelené elektřiny a místní výroby energie</a:t>
            </a:r>
            <a:endParaRPr sz="120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>
                <a:solidFill>
                  <a:srgbClr val="7F7F7F"/>
                </a:solidFill>
              </a:rPr>
              <a:t>Oddíl C: Tabulky emisí CO₂</a:t>
            </a:r>
            <a:endParaRPr sz="1400">
              <a:solidFill>
                <a:srgbClr val="7F7F7F"/>
              </a:solidFill>
            </a:endParaRPr>
          </a:p>
          <a:p>
            <a:pPr marL="91440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</a:pPr>
            <a:r>
              <a:rPr lang="en-GB" sz="1200">
                <a:solidFill>
                  <a:srgbClr val="7F7F7F"/>
                </a:solidFill>
              </a:rPr>
              <a:t>Uvádí použité emisní faktory</a:t>
            </a:r>
            <a:endParaRPr sz="120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/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7f3f499bca_0_3022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58730"/>
              <a:buFont typeface="Trebuchet MS"/>
              <a:buNone/>
            </a:pPr>
            <a:r>
              <a:rPr lang="cs-CZ" dirty="0">
                <a:solidFill>
                  <a:srgbClr val="70AD47"/>
                </a:solidFill>
              </a:rPr>
              <a:t>ANALÝZA</a:t>
            </a:r>
            <a:r>
              <a:rPr lang="en-GB" dirty="0">
                <a:solidFill>
                  <a:srgbClr val="70AD47"/>
                </a:solidFill>
              </a:rPr>
              <a:t> RIZIK A ZRANITELNOSTI (RVA) V SECAP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321" name="Google Shape;321;g37f3f499bca_0_3022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9017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Minimalizace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dopadů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městech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prioritou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veřejný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soukromý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sektor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Hodnocení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jedním</a:t>
            </a:r>
            <a:r>
              <a:rPr lang="en-GB" sz="1400" dirty="0">
                <a:solidFill>
                  <a:srgbClr val="7F7F7F"/>
                </a:solidFill>
              </a:rPr>
              <a:t> z </a:t>
            </a:r>
            <a:r>
              <a:rPr lang="en-GB" sz="1400" dirty="0" err="1">
                <a:solidFill>
                  <a:srgbClr val="7F7F7F"/>
                </a:solidFill>
              </a:rPr>
              <a:t>prvních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kroků</a:t>
            </a:r>
            <a:r>
              <a:rPr lang="en-GB" sz="1400" dirty="0">
                <a:solidFill>
                  <a:srgbClr val="7F7F7F"/>
                </a:solidFill>
              </a:rPr>
              <a:t> v </a:t>
            </a:r>
            <a:r>
              <a:rPr lang="en-GB" sz="1400" dirty="0" err="1">
                <a:solidFill>
                  <a:srgbClr val="7F7F7F"/>
                </a:solidFill>
              </a:rPr>
              <a:t>adaptačním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cyklu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Optimální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úroveň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je </a:t>
            </a:r>
            <a:r>
              <a:rPr lang="en-GB" sz="1400" dirty="0" err="1">
                <a:solidFill>
                  <a:srgbClr val="7F7F7F"/>
                </a:solidFill>
              </a:rPr>
              <a:t>rovnováha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mezi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náklady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investice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očekávanými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přínosy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ve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smyslu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snížení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ztrát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škod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Určuje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povahu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rozsah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analýzou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potenciálních</a:t>
            </a:r>
            <a:r>
              <a:rPr lang="en-GB" sz="1400" dirty="0">
                <a:solidFill>
                  <a:srgbClr val="7F7F7F"/>
                </a:solidFill>
              </a:rPr>
              <a:t> h</a:t>
            </a:r>
            <a:r>
              <a:rPr lang="cs-CZ" sz="1400" dirty="0" err="1">
                <a:solidFill>
                  <a:srgbClr val="7F7F7F"/>
                </a:solidFill>
              </a:rPr>
              <a:t>azardů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hodnocením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zranitelnosti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Riziko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může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být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kvalitativní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kvantitativní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400" dirty="0" err="1">
                <a:solidFill>
                  <a:srgbClr val="7F7F7F"/>
                </a:solidFill>
              </a:rPr>
              <a:t>Existují</a:t>
            </a:r>
            <a:r>
              <a:rPr lang="en-GB" sz="1400" dirty="0">
                <a:solidFill>
                  <a:srgbClr val="7F7F7F"/>
                </a:solidFill>
              </a:rPr>
              <a:t> 2 </a:t>
            </a:r>
            <a:r>
              <a:rPr lang="en-GB" sz="1400" dirty="0" err="1">
                <a:solidFill>
                  <a:srgbClr val="7F7F7F"/>
                </a:solidFill>
              </a:rPr>
              <a:t>přístupy</a:t>
            </a:r>
            <a:r>
              <a:rPr lang="en-GB" sz="1400" dirty="0">
                <a:solidFill>
                  <a:srgbClr val="7F7F7F"/>
                </a:solidFill>
              </a:rPr>
              <a:t> k RVA: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Hodnocení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založené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prostorově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explicitních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modelech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dopadů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klimatu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en-GB" sz="1200" dirty="0" err="1">
                <a:solidFill>
                  <a:srgbClr val="7F7F7F"/>
                </a:solidFill>
              </a:rPr>
              <a:t>Hodnocení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založené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na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indikátorech</a:t>
            </a:r>
            <a:endParaRPr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5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457200" lvl="1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200">
              <a:solidFill>
                <a:srgbClr val="7F7F7F"/>
              </a:solidFill>
            </a:endParaRPr>
          </a:p>
        </p:txBody>
      </p:sp>
      <p:pic>
        <p:nvPicPr>
          <p:cNvPr id="327" name="Google Shape;327;p35"/>
          <p:cNvPicPr preferRelativeResize="0"/>
          <p:nvPr/>
        </p:nvPicPr>
        <p:blipFill rotWithShape="1">
          <a:blip r:embed="rId3">
            <a:alphaModFix/>
          </a:blip>
          <a:srcRect l="3376" t="2720"/>
          <a:stretch/>
        </p:blipFill>
        <p:spPr>
          <a:xfrm>
            <a:off x="1254719" y="486915"/>
            <a:ext cx="6634561" cy="440752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5"/>
          <p:cNvSpPr txBox="1"/>
          <p:nvPr/>
        </p:nvSpPr>
        <p:spPr>
          <a:xfrm>
            <a:off x="0" y="4922681"/>
            <a:ext cx="7485888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/>
              <a:t>Zdroj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GB" sz="800" b="0" i="0" u="sng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https://www.globalcovenantofmayors.org/</a:t>
            </a:r>
            <a:r>
              <a:rPr lang="en-GB" sz="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7f3f499bca_0_3119"/>
          <p:cNvSpPr txBox="1">
            <a:spLocks noGrp="1"/>
          </p:cNvSpPr>
          <p:nvPr>
            <p:ph type="title"/>
          </p:nvPr>
        </p:nvSpPr>
        <p:spPr>
          <a:xfrm>
            <a:off x="613300" y="536672"/>
            <a:ext cx="6858000" cy="48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ct val="158730"/>
              <a:buFont typeface="Trebuchet MS"/>
              <a:buNone/>
            </a:pPr>
            <a:r>
              <a:rPr lang="en-GB" dirty="0">
                <a:solidFill>
                  <a:srgbClr val="70AD47"/>
                </a:solidFill>
              </a:rPr>
              <a:t>RVA ZALOŽENÉ NA </a:t>
            </a:r>
            <a:r>
              <a:rPr lang="cs-CZ" dirty="0">
                <a:solidFill>
                  <a:srgbClr val="70AD47"/>
                </a:solidFill>
              </a:rPr>
              <a:t>INDIKÁTORECH</a:t>
            </a:r>
            <a:endParaRPr dirty="0">
              <a:solidFill>
                <a:srgbClr val="70AD47"/>
              </a:solidFill>
            </a:endParaRPr>
          </a:p>
        </p:txBody>
      </p:sp>
      <p:sp>
        <p:nvSpPr>
          <p:cNvPr id="334" name="Google Shape;334;g37f3f499bca_0_3119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9017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285750" lvl="0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</a:pPr>
            <a:r>
              <a:rPr lang="cs-CZ" sz="1400" dirty="0">
                <a:solidFill>
                  <a:srgbClr val="7F7F7F"/>
                </a:solidFill>
              </a:rPr>
              <a:t>Vhodné pro menší a střední města</a:t>
            </a:r>
            <a:endParaRPr sz="1400" dirty="0">
              <a:solidFill>
                <a:srgbClr val="7F7F7F"/>
              </a:solidFill>
            </a:endParaRPr>
          </a:p>
          <a:p>
            <a:pPr marL="285750" lvl="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</a:pPr>
            <a:r>
              <a:rPr lang="en-GB" sz="1400" dirty="0" err="1">
                <a:solidFill>
                  <a:srgbClr val="7F7F7F"/>
                </a:solidFill>
              </a:rPr>
              <a:t>Úroveň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agregace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závisí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na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obecných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cílech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studie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technických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dovednostech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místních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orgánů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dostupnosti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údajů</a:t>
            </a:r>
            <a:r>
              <a:rPr lang="en-GB" sz="1400" dirty="0">
                <a:solidFill>
                  <a:srgbClr val="7F7F7F"/>
                </a:solidFill>
              </a:rPr>
              <a:t>.</a:t>
            </a:r>
            <a:endParaRPr lang="cs-CZ" sz="1400" dirty="0">
              <a:solidFill>
                <a:srgbClr val="7F7F7F"/>
              </a:solidFill>
            </a:endParaRPr>
          </a:p>
          <a:p>
            <a:pPr marL="285750" lvl="0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</a:pPr>
            <a:r>
              <a:rPr lang="en-GB" sz="1400" dirty="0" err="1">
                <a:solidFill>
                  <a:srgbClr val="7F7F7F"/>
                </a:solidFill>
              </a:rPr>
              <a:t>Postup</a:t>
            </a:r>
            <a:r>
              <a:rPr lang="en-GB" sz="1400" dirty="0">
                <a:solidFill>
                  <a:srgbClr val="7F7F7F"/>
                </a:solidFill>
              </a:rPr>
              <a:t> pro </a:t>
            </a:r>
            <a:r>
              <a:rPr lang="en-GB" sz="1400" dirty="0" err="1">
                <a:solidFill>
                  <a:srgbClr val="7F7F7F"/>
                </a:solidFill>
              </a:rPr>
              <a:t>vytvoření</a:t>
            </a:r>
            <a:r>
              <a:rPr lang="en-GB" sz="1400" dirty="0">
                <a:solidFill>
                  <a:srgbClr val="7F7F7F"/>
                </a:solidFill>
              </a:rPr>
              <a:t> RVA:</a:t>
            </a:r>
            <a:endParaRPr dirty="0"/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200" dirty="0" err="1">
                <a:solidFill>
                  <a:srgbClr val="7F7F7F"/>
                </a:solidFill>
              </a:rPr>
              <a:t>Průzkumná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analýza</a:t>
            </a:r>
            <a:r>
              <a:rPr lang="en-GB" sz="1200" dirty="0">
                <a:solidFill>
                  <a:srgbClr val="7F7F7F"/>
                </a:solidFill>
              </a:rPr>
              <a:t> s </a:t>
            </a:r>
            <a:r>
              <a:rPr lang="en-GB" sz="1200" dirty="0" err="1">
                <a:solidFill>
                  <a:srgbClr val="7F7F7F"/>
                </a:solidFill>
              </a:rPr>
              <a:t>klíčovými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zainteresovanými</a:t>
            </a:r>
            <a:r>
              <a:rPr lang="en-GB" sz="1200" dirty="0">
                <a:solidFill>
                  <a:srgbClr val="7F7F7F"/>
                </a:solidFill>
              </a:rPr>
              <a:t> </a:t>
            </a:r>
            <a:r>
              <a:rPr lang="en-GB" sz="1200" dirty="0" err="1">
                <a:solidFill>
                  <a:srgbClr val="7F7F7F"/>
                </a:solidFill>
              </a:rPr>
              <a:t>stranami</a:t>
            </a:r>
            <a:endParaRPr sz="1200" dirty="0">
              <a:solidFill>
                <a:srgbClr val="7F7F7F"/>
              </a:solidFill>
            </a:endParaRPr>
          </a:p>
          <a:p>
            <a:pPr marL="742950" lvl="1" indent="-2857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cs-CZ" sz="1200" dirty="0">
                <a:solidFill>
                  <a:srgbClr val="7F7F7F"/>
                </a:solidFill>
              </a:rPr>
              <a:t>Identifikace klimatických rizik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cs-CZ" sz="1200" dirty="0">
                <a:solidFill>
                  <a:srgbClr val="7F7F7F"/>
                </a:solidFill>
              </a:rPr>
              <a:t>Výběr indikátorů zranitelnosti​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cs-CZ" sz="1200" dirty="0">
                <a:solidFill>
                  <a:srgbClr val="7F7F7F"/>
                </a:solidFill>
              </a:rPr>
              <a:t>Sběr a zpracování dat</a:t>
            </a:r>
          </a:p>
          <a:p>
            <a:pPr marL="742950" lvl="1" indent="-285750">
              <a:lnSpc>
                <a:spcPct val="105000"/>
              </a:lnSpc>
              <a:spcBef>
                <a:spcPts val="900"/>
              </a:spcBef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cs-CZ" sz="1200" dirty="0">
                <a:solidFill>
                  <a:srgbClr val="7F7F7F"/>
                </a:solidFill>
              </a:rPr>
              <a:t>Posouzení skóre zranitelnosti pro každé riziko</a:t>
            </a:r>
            <a:endParaRPr sz="1200" dirty="0">
              <a:solidFill>
                <a:srgbClr val="7F7F7F"/>
              </a:solidFill>
            </a:endParaRPr>
          </a:p>
          <a:p>
            <a:pPr marL="0" lvl="0" indent="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None/>
            </a:pPr>
            <a:endParaRPr dirty="0"/>
          </a:p>
          <a:p>
            <a:pPr marL="285750" lvl="0" indent="-215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7f3f499bca_0_3313"/>
          <p:cNvSpPr txBox="1">
            <a:spLocks noGrp="1"/>
          </p:cNvSpPr>
          <p:nvPr>
            <p:ph type="title"/>
          </p:nvPr>
        </p:nvSpPr>
        <p:spPr>
          <a:xfrm>
            <a:off x="613295" y="536663"/>
            <a:ext cx="6858000" cy="67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8BAA2"/>
              </a:buClr>
              <a:buSzPts val="4000"/>
              <a:buFont typeface="Trebuchet MS"/>
              <a:buNone/>
            </a:pPr>
            <a:r>
              <a:rPr lang="en-GB">
                <a:solidFill>
                  <a:srgbClr val="70AD47"/>
                </a:solidFill>
              </a:rPr>
              <a:t>RVA KROK PO KROKU</a:t>
            </a:r>
            <a:endParaRPr>
              <a:solidFill>
                <a:srgbClr val="70AD47"/>
              </a:solidFill>
            </a:endParaRPr>
          </a:p>
        </p:txBody>
      </p:sp>
      <p:sp>
        <p:nvSpPr>
          <p:cNvPr id="346" name="Google Shape;346;g37f3f499bca_0_3313"/>
          <p:cNvSpPr txBox="1">
            <a:spLocks noGrp="1"/>
          </p:cNvSpPr>
          <p:nvPr>
            <p:ph type="body" idx="1"/>
          </p:nvPr>
        </p:nvSpPr>
        <p:spPr>
          <a:xfrm>
            <a:off x="632600" y="2690675"/>
            <a:ext cx="7882800" cy="8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50" tIns="34275" rIns="68550" bIns="34275" anchor="ctr" anchorCtr="0">
            <a:noAutofit/>
          </a:bodyPr>
          <a:lstStyle/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400" dirty="0" err="1">
                <a:solidFill>
                  <a:srgbClr val="7F7F7F"/>
                </a:solidFill>
              </a:rPr>
              <a:t>Definovat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rozsah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cíle</a:t>
            </a:r>
            <a:r>
              <a:rPr lang="en-GB" sz="1400" dirty="0">
                <a:solidFill>
                  <a:srgbClr val="7F7F7F"/>
                </a:solidFill>
              </a:rPr>
              <a:t> (co se </a:t>
            </a:r>
            <a:r>
              <a:rPr lang="en-GB" sz="1400" dirty="0" err="1">
                <a:solidFill>
                  <a:srgbClr val="7F7F7F"/>
                </a:solidFill>
              </a:rPr>
              <a:t>hodnotí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proč</a:t>
            </a:r>
            <a:r>
              <a:rPr lang="en-GB" sz="1400" dirty="0">
                <a:solidFill>
                  <a:srgbClr val="7F7F7F"/>
                </a:solidFill>
              </a:rPr>
              <a:t> a v </a:t>
            </a:r>
            <a:r>
              <a:rPr lang="en-GB" sz="1400" dirty="0" err="1">
                <a:solidFill>
                  <a:srgbClr val="7F7F7F"/>
                </a:solidFill>
              </a:rPr>
              <a:t>jakém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časovém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horizontu</a:t>
            </a:r>
            <a:r>
              <a:rPr lang="en-GB" sz="1400" dirty="0">
                <a:solidFill>
                  <a:srgbClr val="7F7F7F"/>
                </a:solidFill>
              </a:rPr>
              <a:t>)</a:t>
            </a:r>
            <a:endParaRPr sz="1400" dirty="0">
              <a:solidFill>
                <a:srgbClr val="7F7F7F"/>
              </a:solidFill>
            </a:endParaRPr>
          </a:p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400" dirty="0" err="1">
                <a:solidFill>
                  <a:srgbClr val="7F7F7F"/>
                </a:solidFill>
              </a:rPr>
              <a:t>Shromáždit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relevantní</a:t>
            </a:r>
            <a:r>
              <a:rPr lang="en-GB" sz="1400" dirty="0">
                <a:solidFill>
                  <a:srgbClr val="7F7F7F"/>
                </a:solidFill>
              </a:rPr>
              <a:t> data</a:t>
            </a:r>
            <a:endParaRPr sz="1400" dirty="0">
              <a:solidFill>
                <a:srgbClr val="7F7F7F"/>
              </a:solidFill>
            </a:endParaRPr>
          </a:p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400" dirty="0">
                <a:solidFill>
                  <a:srgbClr val="7F7F7F"/>
                </a:solidFill>
              </a:rPr>
              <a:t>Identifikovat </a:t>
            </a:r>
            <a:r>
              <a:rPr lang="en-GB" sz="1400" dirty="0" err="1">
                <a:solidFill>
                  <a:srgbClr val="7F7F7F"/>
                </a:solidFill>
              </a:rPr>
              <a:t>klimatické</a:t>
            </a:r>
            <a:r>
              <a:rPr lang="en-GB" sz="1400" dirty="0">
                <a:solidFill>
                  <a:srgbClr val="7F7F7F"/>
                </a:solidFill>
              </a:rPr>
              <a:t> h</a:t>
            </a:r>
            <a:r>
              <a:rPr lang="cs-CZ" sz="1400" dirty="0" err="1">
                <a:solidFill>
                  <a:srgbClr val="7F7F7F"/>
                </a:solidFill>
              </a:rPr>
              <a:t>azardy</a:t>
            </a:r>
            <a:r>
              <a:rPr lang="en-GB" sz="1400" dirty="0">
                <a:solidFill>
                  <a:srgbClr val="7F7F7F"/>
                </a:solidFill>
              </a:rPr>
              <a:t> (</a:t>
            </a:r>
            <a:r>
              <a:rPr lang="en-GB" sz="1400" dirty="0" err="1">
                <a:solidFill>
                  <a:srgbClr val="7F7F7F"/>
                </a:solidFill>
              </a:rPr>
              <a:t>použitím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klimatických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dat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scénářů</a:t>
            </a:r>
            <a:r>
              <a:rPr lang="en-GB" sz="1400" dirty="0">
                <a:solidFill>
                  <a:srgbClr val="7F7F7F"/>
                </a:solidFill>
              </a:rPr>
              <a:t>)</a:t>
            </a:r>
            <a:endParaRPr sz="1400" dirty="0">
              <a:solidFill>
                <a:srgbClr val="7F7F7F"/>
              </a:solidFill>
            </a:endParaRPr>
          </a:p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400" dirty="0" err="1">
                <a:solidFill>
                  <a:srgbClr val="7F7F7F"/>
                </a:solidFill>
              </a:rPr>
              <a:t>Hodnotit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expozici</a:t>
            </a:r>
            <a:r>
              <a:rPr lang="en-GB" sz="1400" dirty="0">
                <a:solidFill>
                  <a:srgbClr val="7F7F7F"/>
                </a:solidFill>
              </a:rPr>
              <a:t> (</a:t>
            </a:r>
            <a:r>
              <a:rPr lang="en-GB" sz="1400" dirty="0" err="1">
                <a:solidFill>
                  <a:srgbClr val="7F7F7F"/>
                </a:solidFill>
              </a:rPr>
              <a:t>kdo</a:t>
            </a:r>
            <a:r>
              <a:rPr lang="en-GB" sz="1400" dirty="0">
                <a:solidFill>
                  <a:srgbClr val="7F7F7F"/>
                </a:solidFill>
              </a:rPr>
              <a:t> a co je </a:t>
            </a:r>
            <a:r>
              <a:rPr lang="en-GB" sz="1400" dirty="0" err="1">
                <a:solidFill>
                  <a:srgbClr val="7F7F7F"/>
                </a:solidFill>
              </a:rPr>
              <a:t>ohroženo</a:t>
            </a:r>
            <a:r>
              <a:rPr lang="en-GB" sz="1400" dirty="0">
                <a:solidFill>
                  <a:srgbClr val="7F7F7F"/>
                </a:solidFill>
              </a:rPr>
              <a:t>)</a:t>
            </a:r>
            <a:endParaRPr sz="1400" dirty="0">
              <a:solidFill>
                <a:srgbClr val="7F7F7F"/>
              </a:solidFill>
            </a:endParaRPr>
          </a:p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400" dirty="0" err="1">
                <a:solidFill>
                  <a:srgbClr val="7F7F7F"/>
                </a:solidFill>
              </a:rPr>
              <a:t>Hodnotit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citlivost</a:t>
            </a:r>
            <a:r>
              <a:rPr lang="en-GB" sz="1400" dirty="0">
                <a:solidFill>
                  <a:srgbClr val="7F7F7F"/>
                </a:solidFill>
              </a:rPr>
              <a:t> (jak </a:t>
            </a:r>
            <a:r>
              <a:rPr lang="en-GB" sz="1400" dirty="0" err="1">
                <a:solidFill>
                  <a:srgbClr val="7F7F7F"/>
                </a:solidFill>
              </a:rPr>
              <a:t>zranitelné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vystavené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jsou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systémy</a:t>
            </a:r>
            <a:r>
              <a:rPr lang="en-GB" sz="1400" dirty="0">
                <a:solidFill>
                  <a:srgbClr val="7F7F7F"/>
                </a:solidFill>
              </a:rPr>
              <a:t>)</a:t>
            </a:r>
            <a:endParaRPr sz="1400" dirty="0">
              <a:solidFill>
                <a:srgbClr val="7F7F7F"/>
              </a:solidFill>
            </a:endParaRPr>
          </a:p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400" dirty="0" err="1">
                <a:solidFill>
                  <a:srgbClr val="7F7F7F"/>
                </a:solidFill>
              </a:rPr>
              <a:t>Zhodnotit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adaptační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kapacitu</a:t>
            </a:r>
            <a:r>
              <a:rPr lang="en-GB" sz="1400" dirty="0">
                <a:solidFill>
                  <a:srgbClr val="7F7F7F"/>
                </a:solidFill>
              </a:rPr>
              <a:t> (</a:t>
            </a:r>
            <a:r>
              <a:rPr lang="en-GB" sz="1400" dirty="0" err="1">
                <a:solidFill>
                  <a:srgbClr val="7F7F7F"/>
                </a:solidFill>
              </a:rPr>
              <a:t>schopnost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zvládat</a:t>
            </a:r>
            <a:r>
              <a:rPr lang="en-GB" sz="1400" dirty="0">
                <a:solidFill>
                  <a:srgbClr val="7F7F7F"/>
                </a:solidFill>
              </a:rPr>
              <a:t>, </a:t>
            </a:r>
            <a:r>
              <a:rPr lang="en-GB" sz="1400" dirty="0" err="1">
                <a:solidFill>
                  <a:srgbClr val="7F7F7F"/>
                </a:solidFill>
              </a:rPr>
              <a:t>reagovat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nebo</a:t>
            </a:r>
            <a:r>
              <a:rPr lang="en-GB" sz="1400" dirty="0">
                <a:solidFill>
                  <a:srgbClr val="7F7F7F"/>
                </a:solidFill>
              </a:rPr>
              <a:t> se </a:t>
            </a:r>
            <a:r>
              <a:rPr lang="en-GB" sz="1400" dirty="0" err="1">
                <a:solidFill>
                  <a:srgbClr val="7F7F7F"/>
                </a:solidFill>
              </a:rPr>
              <a:t>zotavit</a:t>
            </a:r>
            <a:r>
              <a:rPr lang="en-GB" sz="1400" dirty="0">
                <a:solidFill>
                  <a:srgbClr val="7F7F7F"/>
                </a:solidFill>
              </a:rPr>
              <a:t>)</a:t>
            </a:r>
            <a:endParaRPr sz="1400" dirty="0">
              <a:solidFill>
                <a:srgbClr val="7F7F7F"/>
              </a:solidFill>
            </a:endParaRPr>
          </a:p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400" dirty="0" err="1">
                <a:solidFill>
                  <a:srgbClr val="7F7F7F"/>
                </a:solidFill>
              </a:rPr>
              <a:t>Zdůraznit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klíčová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rizika</a:t>
            </a:r>
            <a:r>
              <a:rPr lang="en-GB" sz="1400" dirty="0">
                <a:solidFill>
                  <a:srgbClr val="7F7F7F"/>
                </a:solidFill>
              </a:rPr>
              <a:t> (</a:t>
            </a:r>
            <a:r>
              <a:rPr lang="en-GB" sz="1400" dirty="0" err="1">
                <a:solidFill>
                  <a:srgbClr val="7F7F7F"/>
                </a:solidFill>
              </a:rPr>
              <a:t>kdo</a:t>
            </a:r>
            <a:r>
              <a:rPr lang="en-GB" sz="1400" dirty="0">
                <a:solidFill>
                  <a:srgbClr val="7F7F7F"/>
                </a:solidFill>
              </a:rPr>
              <a:t> a co je </a:t>
            </a:r>
            <a:r>
              <a:rPr lang="en-GB" sz="1400" dirty="0" err="1">
                <a:solidFill>
                  <a:srgbClr val="7F7F7F"/>
                </a:solidFill>
              </a:rPr>
              <a:t>nejvíce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ohroženo</a:t>
            </a:r>
            <a:r>
              <a:rPr lang="en-GB" sz="1400" dirty="0">
                <a:solidFill>
                  <a:srgbClr val="7F7F7F"/>
                </a:solidFill>
              </a:rPr>
              <a:t>)</a:t>
            </a:r>
            <a:endParaRPr sz="1400" dirty="0">
              <a:solidFill>
                <a:srgbClr val="7F7F7F"/>
              </a:solidFill>
            </a:endParaRPr>
          </a:p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400" dirty="0" err="1">
                <a:solidFill>
                  <a:srgbClr val="7F7F7F"/>
                </a:solidFill>
              </a:rPr>
              <a:t>Stanovit</a:t>
            </a:r>
            <a:r>
              <a:rPr lang="en-GB" sz="1400" dirty="0">
                <a:solidFill>
                  <a:srgbClr val="7F7F7F"/>
                </a:solidFill>
              </a:rPr>
              <a:t> priority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r>
              <a:rPr lang="en-GB" sz="1400" dirty="0">
                <a:solidFill>
                  <a:srgbClr val="7F7F7F"/>
                </a:solidFill>
              </a:rPr>
              <a:t> a </a:t>
            </a:r>
            <a:r>
              <a:rPr lang="en-GB" sz="1400" dirty="0" err="1">
                <a:solidFill>
                  <a:srgbClr val="7F7F7F"/>
                </a:solidFill>
              </a:rPr>
              <a:t>cíle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adaptace</a:t>
            </a:r>
            <a:endParaRPr sz="1400" dirty="0">
              <a:solidFill>
                <a:srgbClr val="7F7F7F"/>
              </a:solidFill>
            </a:endParaRPr>
          </a:p>
          <a:p>
            <a:pPr marL="342900" lvl="0" indent="-34290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AutoNum type="arabicPeriod"/>
            </a:pPr>
            <a:r>
              <a:rPr lang="en-GB" sz="1400" dirty="0" err="1">
                <a:solidFill>
                  <a:srgbClr val="7F7F7F"/>
                </a:solidFill>
              </a:rPr>
              <a:t>Zapojit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relevantní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zainteresované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strany</a:t>
            </a:r>
            <a:r>
              <a:rPr lang="en-GB" sz="1400" dirty="0">
                <a:solidFill>
                  <a:srgbClr val="7F7F7F"/>
                </a:solidFill>
              </a:rPr>
              <a:t> do </a:t>
            </a:r>
            <a:r>
              <a:rPr lang="en-GB" sz="1400" dirty="0" err="1">
                <a:solidFill>
                  <a:srgbClr val="7F7F7F"/>
                </a:solidFill>
              </a:rPr>
              <a:t>celého</a:t>
            </a:r>
            <a:r>
              <a:rPr lang="en-GB" sz="1400" dirty="0">
                <a:solidFill>
                  <a:srgbClr val="7F7F7F"/>
                </a:solidFill>
              </a:rPr>
              <a:t> </a:t>
            </a:r>
            <a:r>
              <a:rPr lang="en-GB" sz="1400" dirty="0" err="1">
                <a:solidFill>
                  <a:srgbClr val="7F7F7F"/>
                </a:solidFill>
              </a:rPr>
              <a:t>procesu</a:t>
            </a:r>
            <a:endParaRPr dirty="0"/>
          </a:p>
          <a:p>
            <a:pPr marL="342900" lvl="0" indent="-2730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rgbClr val="7F7F7F"/>
              </a:solidFill>
            </a:endParaRPr>
          </a:p>
          <a:p>
            <a:pPr marL="342900" lvl="0" indent="-273050" algn="l" rtl="0">
              <a:lnSpc>
                <a:spcPct val="105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entralEurope_iService">
  <a:themeElements>
    <a:clrScheme name="CENTRAL EUROPE 21/27">
      <a:dk1>
        <a:srgbClr val="000000"/>
      </a:dk1>
      <a:lt1>
        <a:srgbClr val="FFFFFF"/>
      </a:lt1>
      <a:dk2>
        <a:srgbClr val="0C0C0C"/>
      </a:dk2>
      <a:lt2>
        <a:srgbClr val="708792"/>
      </a:lt2>
      <a:accent1>
        <a:srgbClr val="90ABB1"/>
      </a:accent1>
      <a:accent2>
        <a:srgbClr val="C8D3D8"/>
      </a:accent2>
      <a:accent3>
        <a:srgbClr val="18BAA8"/>
      </a:accent3>
      <a:accent4>
        <a:srgbClr val="9ACA3C"/>
      </a:accent4>
      <a:accent5>
        <a:srgbClr val="F68A42"/>
      </a:accent5>
      <a:accent6>
        <a:srgbClr val="0E6EB6"/>
      </a:accent6>
      <a:hlink>
        <a:srgbClr val="708792"/>
      </a:hlink>
      <a:folHlink>
        <a:srgbClr val="7087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b63abe-a700-4914-8878-a8a488c562b0">
      <Terms xmlns="http://schemas.microsoft.com/office/infopath/2007/PartnerControls"/>
    </lcf76f155ced4ddcb4097134ff3c332f>
    <TaxCatchAll xmlns="ce60cd6d-3977-486f-a814-132bf722bbc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3C5717FB35FD3408FC973FAD27DF30A" ma:contentTypeVersion="14" ma:contentTypeDescription="Vytvoří nový dokument" ma:contentTypeScope="" ma:versionID="6c5fae546cd4efbab6ff268bebb765c3">
  <xsd:schema xmlns:xsd="http://www.w3.org/2001/XMLSchema" xmlns:xs="http://www.w3.org/2001/XMLSchema" xmlns:p="http://schemas.microsoft.com/office/2006/metadata/properties" xmlns:ns2="d3b63abe-a700-4914-8878-a8a488c562b0" xmlns:ns3="ce60cd6d-3977-486f-a814-132bf722bbce" targetNamespace="http://schemas.microsoft.com/office/2006/metadata/properties" ma:root="true" ma:fieldsID="bc7741dccbaab88f893959e312448c2a" ns2:_="" ns3:_="">
    <xsd:import namespace="d3b63abe-a700-4914-8878-a8a488c562b0"/>
    <xsd:import namespace="ce60cd6d-3977-486f-a814-132bf722bbc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b63abe-a700-4914-8878-a8a488c562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66d2233e-f51f-4a80-9a78-f59575beef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60cd6d-3977-486f-a814-132bf722bbc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c9af8a-041b-4d93-8ece-c11d50eda82d}" ma:internalName="TaxCatchAll" ma:showField="CatchAllData" ma:web="ce60cd6d-3977-486f-a814-132bf722bbc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3BD1C2-93D4-4033-AAEF-D8D6197722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64D7E55-E6F0-42F3-A2E9-0970D23121ED}">
  <ds:schemaRefs>
    <ds:schemaRef ds:uri="http://schemas.microsoft.com/office/2006/metadata/properties"/>
    <ds:schemaRef ds:uri="ce60cd6d-3977-486f-a814-132bf722bbce"/>
    <ds:schemaRef ds:uri="http://www.w3.org/XML/1998/namespace"/>
    <ds:schemaRef ds:uri="http://purl.org/dc/terms/"/>
    <ds:schemaRef ds:uri="d3b63abe-a700-4914-8878-a8a488c562b0"/>
    <ds:schemaRef ds:uri="http://purl.org/dc/elements/1.1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8D8F623B-257A-465B-93C2-81C5FE3E79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3b63abe-a700-4914-8878-a8a488c562b0"/>
    <ds:schemaRef ds:uri="ce60cd6d-3977-486f-a814-132bf722bb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3979</Words>
  <Application>Microsoft Office PowerPoint</Application>
  <PresentationFormat>On-screen Show (16:9)</PresentationFormat>
  <Paragraphs>520</Paragraphs>
  <Slides>37</Slides>
  <Notes>37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Arial</vt:lpstr>
      <vt:lpstr>Noto Sans Symbols</vt:lpstr>
      <vt:lpstr>Montserrat</vt:lpstr>
      <vt:lpstr>Trebuchet MS</vt:lpstr>
      <vt:lpstr>1_CentralEurope_iService</vt:lpstr>
      <vt:lpstr>PowerPoint Presentation</vt:lpstr>
      <vt:lpstr>ÚVOD</vt:lpstr>
      <vt:lpstr>HAZARDY</vt:lpstr>
      <vt:lpstr>Hazardy spojené se změnami klimatu</vt:lpstr>
      <vt:lpstr>Hazady nesouvisející se klimatem</vt:lpstr>
      <vt:lpstr>KLIMATICKÉ RIZIKO</vt:lpstr>
      <vt:lpstr>KOMPONENTY RIZIKA</vt:lpstr>
      <vt:lpstr>ZRANITELNOST</vt:lpstr>
      <vt:lpstr>PowerPoint Presentation</vt:lpstr>
      <vt:lpstr>ADAPTACE NA ZMĚNY KLIMATU - ŘEŠENÍ</vt:lpstr>
      <vt:lpstr>Infrastrukturní řešení</vt:lpstr>
      <vt:lpstr>PowerPoint Presentation</vt:lpstr>
      <vt:lpstr>Institucionální řešení</vt:lpstr>
      <vt:lpstr>PowerPoint Presentation</vt:lpstr>
      <vt:lpstr>Behaviorální a sociální řešení</vt:lpstr>
      <vt:lpstr>PowerPoint Presentation</vt:lpstr>
      <vt:lpstr>Přírodě blízká řešení (Nature-based solutions, NBS)</vt:lpstr>
      <vt:lpstr>PowerPoint Presentation</vt:lpstr>
      <vt:lpstr>Technologická řešení</vt:lpstr>
      <vt:lpstr>PowerPoint Presentation</vt:lpstr>
      <vt:lpstr>STRUKTURÁLNÍ ŘEŠENÍ</vt:lpstr>
      <vt:lpstr>NESTRUKTURÁLNÍ ŘEŠENÍ</vt:lpstr>
      <vt:lpstr>Volba mezi strukturálními a nestrukturálními řešeními</vt:lpstr>
      <vt:lpstr>Jak vybrat správné řešení</vt:lpstr>
      <vt:lpstr>VÍCESEKTOROVÉ PLÁNY</vt:lpstr>
      <vt:lpstr>  AKČNÍ PLÁN PRO UDRŽITELNOU ENERGII A KLIMA (SECAP)</vt:lpstr>
      <vt:lpstr>EMISNÍ INVENTURA</vt:lpstr>
      <vt:lpstr>PowerPoint Presentation</vt:lpstr>
      <vt:lpstr>POŽADAVKY NA EMISNÍ INVENTURU</vt:lpstr>
      <vt:lpstr>EMISNÍ INVENTURA BUDOV (BEI)</vt:lpstr>
      <vt:lpstr>MONITORING EMISNÍ INVENTURY (MEI)</vt:lpstr>
      <vt:lpstr>OBSAH EMISNÍ INVENTURY  </vt:lpstr>
      <vt:lpstr>STRUKTURA EMISNÍ INVENTURY V SECAP</vt:lpstr>
      <vt:lpstr>ANALÝZA RIZIK A ZRANITELNOSTI (RVA) V SECAP</vt:lpstr>
      <vt:lpstr>PowerPoint Presentation</vt:lpstr>
      <vt:lpstr>RVA ZALOŽENÉ NA INDIKÁTORECH</vt:lpstr>
      <vt:lpstr>RVA KROK PO KROKU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Claudio Capitanio</dc:creator>
  <cp:lastModifiedBy>Felicioni, Licia</cp:lastModifiedBy>
  <cp:revision>2</cp:revision>
  <dcterms:created xsi:type="dcterms:W3CDTF">2025-03-18T17:43:02Z</dcterms:created>
  <dcterms:modified xsi:type="dcterms:W3CDTF">2025-11-21T08:35:27Z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0x010100B3C5717FB35FD3408FC973FAD27DF30A</vt:lpwstr>
  </property>
  <property fmtid="{D5CDD505-2E9C-101B-9397-08002B2CF9AE}" pid="3" name="MediaServiceImageTags">
    <vt:lpwstr/>
  </property>
</Properties>
</file>