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8"/>
  </p:notesMasterIdLst>
  <p:sldIdLst>
    <p:sldId id="358" r:id="rId5"/>
    <p:sldId id="355" r:id="rId6"/>
    <p:sldId id="325" r:id="rId7"/>
    <p:sldId id="339" r:id="rId8"/>
    <p:sldId id="260" r:id="rId9"/>
    <p:sldId id="359" r:id="rId10"/>
    <p:sldId id="356" r:id="rId11"/>
    <p:sldId id="357" r:id="rId12"/>
    <p:sldId id="326" r:id="rId13"/>
    <p:sldId id="340" r:id="rId14"/>
    <p:sldId id="343" r:id="rId15"/>
    <p:sldId id="346" r:id="rId16"/>
    <p:sldId id="279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DDDDDD"/>
    <a:srgbClr val="808080"/>
    <a:srgbClr val="33CC33"/>
    <a:srgbClr val="141414"/>
    <a:srgbClr val="EAEAEA"/>
    <a:srgbClr val="7F7F7F"/>
    <a:srgbClr val="156082"/>
    <a:srgbClr val="585858"/>
    <a:srgbClr val="C3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08"/>
      </p:cViewPr>
      <p:guideLst>
        <p:guide pos="5488"/>
        <p:guide pos="113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delSld modSld">
      <pc:chgData name="Felicioni, Licia" userId="d14afec8-200e-4809-9e7b-d7cb15307a5d" providerId="ADAL" clId="{D12D6E33-D1AE-452D-9884-920E0DD78E93}" dt="2026-02-02T10:12:27.644" v="1" actId="47"/>
      <pc:docMkLst>
        <pc:docMk/>
      </pc:docMkLst>
      <pc:sldChg chg="del">
        <pc:chgData name="Felicioni, Licia" userId="d14afec8-200e-4809-9e7b-d7cb15307a5d" providerId="ADAL" clId="{D12D6E33-D1AE-452D-9884-920E0DD78E93}" dt="2026-02-02T10:12:27.644" v="1" actId="47"/>
        <pc:sldMkLst>
          <pc:docMk/>
          <pc:sldMk cId="3922363688" sldId="327"/>
        </pc:sldMkLst>
      </pc:sldChg>
      <pc:sldChg chg="del">
        <pc:chgData name="Felicioni, Licia" userId="d14afec8-200e-4809-9e7b-d7cb15307a5d" providerId="ADAL" clId="{D12D6E33-D1AE-452D-9884-920E0DD78E93}" dt="2026-02-02T10:12:27.644" v="1" actId="47"/>
        <pc:sldMkLst>
          <pc:docMk/>
          <pc:sldMk cId="46997259" sldId="341"/>
        </pc:sldMkLst>
      </pc:sldChg>
      <pc:sldChg chg="del">
        <pc:chgData name="Felicioni, Licia" userId="d14afec8-200e-4809-9e7b-d7cb15307a5d" providerId="ADAL" clId="{D12D6E33-D1AE-452D-9884-920E0DD78E93}" dt="2026-02-02T10:12:27.644" v="1" actId="47"/>
        <pc:sldMkLst>
          <pc:docMk/>
          <pc:sldMk cId="71495048" sldId="344"/>
        </pc:sldMkLst>
      </pc:sldChg>
      <pc:sldChg chg="del">
        <pc:chgData name="Felicioni, Licia" userId="d14afec8-200e-4809-9e7b-d7cb15307a5d" providerId="ADAL" clId="{D12D6E33-D1AE-452D-9884-920E0DD78E93}" dt="2026-02-02T10:12:27.644" v="1" actId="47"/>
        <pc:sldMkLst>
          <pc:docMk/>
          <pc:sldMk cId="2772391341" sldId="347"/>
        </pc:sldMkLst>
      </pc:sldChg>
      <pc:sldChg chg="modSp mod">
        <pc:chgData name="Felicioni, Licia" userId="d14afec8-200e-4809-9e7b-d7cb15307a5d" providerId="ADAL" clId="{D12D6E33-D1AE-452D-9884-920E0DD78E93}" dt="2026-02-02T10:12:16.375" v="0" actId="20577"/>
        <pc:sldMkLst>
          <pc:docMk/>
          <pc:sldMk cId="0" sldId="358"/>
        </pc:sldMkLst>
        <pc:spChg chg="mod">
          <ac:chgData name="Felicioni, Licia" userId="d14afec8-200e-4809-9e7b-d7cb15307a5d" providerId="ADAL" clId="{D12D6E33-D1AE-452D-9884-920E0DD78E93}" dt="2026-02-02T10:12:16.375" v="0" actId="20577"/>
          <ac:spMkLst>
            <pc:docMk/>
            <pc:sldMk cId="0" sldId="358"/>
            <ac:spMk id="4421906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8B17CB-E884-8F90-5807-7AD8D7CFD56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03E4-45F4-A796-AA18-B3818997A15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8A3A6B-81C6-9A09-EE80-4EB429FC0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CA065-C68C-32C0-BE3E-C8A08A66B2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8925-016A-A858-D8A1-356FF0DEE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AFF5BE-5971-BC0F-DFA7-3943B52273AF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9689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CCA74-7E73-2AA8-9F5B-64065182645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32362A-BACC-60AA-2919-87F586670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EB4BF-B29A-81A2-FF4E-E565F9E42F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32BD7-CD89-E04F-F8D3-7959CE90B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218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E2E95-5B60-615F-5C6B-40A9A367A6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AD81C-DAE2-0A5D-62D1-4AED6B545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1BE3D-6E4B-743D-308F-EDC93DAB9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67D70-3403-6684-1606-AF4FDF02CD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85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16449-21B4-23D1-930C-A96D1DD629B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4991FB36-BE40-0659-0336-5D32CB487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07776E7-CA6E-89A1-37A7-C0F0B39452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E19CF265-E9A9-43A8-C2B0-CE6014B2F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287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9AA18-EBA1-15DE-1161-A24210D3406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27FC632-F376-A076-3CA6-7DB5B566F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AF5F87F8-08F7-486C-7408-FE4F8D57DA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0FB0886E-C9C9-7660-F231-9A054A08AE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1640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1703-E49A-1450-7636-5DABA169818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3B8433E-D3A2-ED7B-5B74-DD10C9FCB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93511B12-1E23-5A12-3967-834AA0C0A9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55911EDC-72B8-EFD2-9125-31DC28F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87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8721139" name="Google Shape;566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02202234" name="Google Shape;567;p4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Vlastní rozložení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159334" name="Zástupný text 6"/>
          <p:cNvSpPr>
            <a:spLocks noGrp="1"/>
          </p:cNvSpPr>
          <p:nvPr>
            <p:ph type="body" sz="quarter" idx="10"/>
          </p:nvPr>
        </p:nvSpPr>
        <p:spPr bwMode="auto">
          <a:xfrm>
            <a:off x="339446" y="403200"/>
            <a:ext cx="7675200" cy="421200"/>
          </a:xfrm>
        </p:spPr>
        <p:txBody>
          <a:bodyPr lIns="68400" tIns="36000" rIns="68400" bIns="36000" anchor="b" anchorCtr="0">
            <a:noAutofit/>
          </a:bodyPr>
          <a:lstStyle>
            <a:lvl1pPr marL="0" indent="0">
              <a:buNone/>
              <a:defRPr sz="1750" cap="none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>
              <a:defRPr/>
            </a:pPr>
            <a:endParaRPr lang="cs-CZ"/>
          </a:p>
        </p:txBody>
      </p:sp>
      <p:sp>
        <p:nvSpPr>
          <p:cNvPr id="53986672" name="Zástupný text 12"/>
          <p:cNvSpPr>
            <a:spLocks noGrp="1"/>
          </p:cNvSpPr>
          <p:nvPr>
            <p:ph type="body" sz="quarter" idx="11"/>
          </p:nvPr>
        </p:nvSpPr>
        <p:spPr bwMode="auto">
          <a:xfrm>
            <a:off x="338400" y="1425600"/>
            <a:ext cx="4482000" cy="3499200"/>
          </a:xfrm>
        </p:spPr>
        <p:txBody>
          <a:bodyPr lIns="68400" tIns="36000" rIns="68400" bIns="36000">
            <a:noAutofit/>
          </a:bodyPr>
          <a:lstStyle>
            <a:lvl1pPr marL="0" indent="0">
              <a:buFont typeface="Arial"/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631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9250897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2584943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0779840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1318967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189516058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48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op.europa.eu/en/publication-detail/-/publication/b175c9cb-cc5b-11ed-a05c-01aa75ed71a1/language-e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 noProof="0" dirty="0" err="1">
                <a:highlight>
                  <a:srgbClr val="FFFF00"/>
                </a:highlight>
              </a:rPr>
              <a:t>SuPeRBE</a:t>
            </a:r>
            <a:r>
              <a:rPr lang="en-GB" sz="2400" b="1" noProof="0" dirty="0">
                <a:highlight>
                  <a:srgbClr val="FFFF00"/>
                </a:highlight>
              </a:rPr>
              <a:t> Training Material</a:t>
            </a:r>
            <a:endParaRPr lang="en-GB" noProof="0" dirty="0"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2400" b="1" noProof="0" dirty="0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en-GB" sz="900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Activit</a:t>
            </a:r>
            <a:r>
              <a:rPr lang="cs-CZ" sz="1000" noProof="0" dirty="0"/>
              <a:t>y</a:t>
            </a:r>
            <a:r>
              <a:rPr lang="en-GB" sz="1000" noProof="0" dirty="0"/>
              <a:t> 3.2</a:t>
            </a:r>
            <a:endParaRPr lang="en-GB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SuPeRBE</a:t>
            </a:r>
            <a:r>
              <a:rPr lang="en-GB" sz="1000" noProof="0" dirty="0"/>
              <a:t> </a:t>
            </a:r>
            <a:r>
              <a:rPr lang="en-GB" sz="1000" noProof="0" dirty="0" err="1"/>
              <a:t>Proje</a:t>
            </a:r>
            <a:r>
              <a:rPr lang="cs-CZ" sz="1000" noProof="0" dirty="0" err="1"/>
              <a:t>ct</a:t>
            </a:r>
            <a:r>
              <a:rPr lang="en-GB" sz="1000" noProof="0" dirty="0"/>
              <a:t>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 noProof="0" dirty="0" err="1"/>
              <a:t>SuPeRBE</a:t>
            </a:r>
            <a:r>
              <a:rPr lang="en-GB" sz="3000" b="1" noProof="0" dirty="0"/>
              <a:t> </a:t>
            </a:r>
            <a:r>
              <a:rPr lang="cs-CZ" sz="3000" b="1" noProof="0" dirty="0"/>
              <a:t>školicí materiál</a:t>
            </a:r>
            <a:endParaRPr lang="en-GB" sz="3000" noProof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3000" b="1" noProof="0" dirty="0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6011468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18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</a:t>
            </a:r>
            <a:r>
              <a:rPr lang="en-GB" sz="1800" b="1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</a:t>
            </a:r>
            <a:endParaRPr lang="en-GB" sz="1800" b="1" i="0" u="none" strike="noStrike" cap="none" noProof="0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</a:t>
            </a:r>
            <a:r>
              <a:rPr lang="en-US" sz="1300" b="1" i="0" u="none" strike="noStrike" cap="none" noProof="0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odbornosti</a:t>
            </a: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10</a:t>
            </a: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 dirty="0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lvl="0">
              <a:buClr>
                <a:srgbClr val="708792"/>
              </a:buClr>
              <a:buSzPts val="1600"/>
              <a:defRPr/>
            </a:pPr>
            <a:endParaRPr lang="pl-PL" dirty="0"/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Hazard: 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Extrémní teplo (C)</a:t>
            </a:r>
            <a:endParaRPr lang="cs-CZ" sz="2000" b="1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lvl="0">
              <a:buClr>
                <a:srgbClr val="708792"/>
              </a:buClr>
              <a:buSzPts val="1600"/>
              <a:defRPr/>
            </a:pPr>
            <a:endParaRPr lang="cs-CZ" sz="200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14338"/>
            <a:ext cx="8412463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rizika: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Komfort</a:t>
            </a:r>
            <a:r>
              <a:rPr lang="en-GB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4.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15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en-GB" sz="2400" b="0" i="0" u="none" strike="noStrike" cap="none" noProof="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943775"/>
            <a:ext cx="543546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  <a:defRPr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 prvek: Uživatelé budovy</a:t>
            </a:r>
            <a:r>
              <a:rPr lang="cs-CZ" sz="20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(C4)</a:t>
            </a:r>
            <a:endParaRPr lang="cs-CZ" sz="2400" dirty="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7225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b="1" noProof="0" dirty="0">
                <a:latin typeface="Trebuchet MS"/>
                <a:ea typeface="Trebuchet MS"/>
                <a:cs typeface="Trebuchet MS"/>
                <a:sym typeface="Trebuchet MS"/>
              </a:rPr>
              <a:t>Macro Area of </a:t>
            </a:r>
            <a:r>
              <a:rPr lang="en-GB" sz="1000" b="1" noProof="0" dirty="0"/>
              <a:t>Expertise: MAE10 </a:t>
            </a:r>
            <a:r>
              <a:rPr lang="en-GB" sz="1000" noProof="0" dirty="0"/>
              <a:t>according 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noProof="0" dirty="0"/>
              <a:t>to</a:t>
            </a:r>
            <a:r>
              <a:rPr lang="en-GB" sz="1000" noProof="0" dirty="0">
                <a:latin typeface="Trebuchet MS"/>
                <a:ea typeface="Trebuchet MS"/>
                <a:cs typeface="Trebuchet MS"/>
                <a:sym typeface="Trebuchet MS"/>
              </a:rPr>
              <a:t> the CEN Workshop Agreement 17939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lang="en-GB" sz="12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noProof="0" dirty="0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noProof="0" dirty="0">
                <a:solidFill>
                  <a:schemeClr val="bg2"/>
                </a:solidFill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Vlny horka jsou dlouhotrvající období extrémních teplot, která výrazně zatěžují budovy i lidské zdraví. Městské oblasti jsou obzvláště zranitelné v důsledku efektu městského tepelného ostrova a nedostatečné tepelné pohody v budovách.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noProof="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3140473" y="2512321"/>
            <a:ext cx="2603979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603979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60777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 b="1" noProof="0" dirty="0">
                <a:solidFill>
                  <a:srgbClr val="494949"/>
                </a:solidFill>
              </a:rPr>
              <a:t>Co situaci zhoršuje?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3156924" y="2604654"/>
            <a:ext cx="222300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b="1" noProof="0" dirty="0">
                <a:solidFill>
                  <a:srgbClr val="494949"/>
                </a:solidFill>
              </a:rPr>
              <a:t>Co s tím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440991" y="3026180"/>
            <a:ext cx="2507388" cy="1523494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Tmavé povrchy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Nedostatek vegetace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Nedostatečná tepelná izolace nebo větrání budov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3133533" y="3026180"/>
            <a:ext cx="2558046" cy="1554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Přirozené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Zelené střechy a stromy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Reflexní materiály a kvalitní tepelná izolace</a:t>
            </a:r>
            <a:endParaRPr lang="cs-CZ" noProof="0" dirty="0">
              <a:solidFill>
                <a:srgbClr val="494949"/>
              </a:solidFill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cs-CZ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Identifikace klimatických rizik relevantních pro zastavěné prostředí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2303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Source: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Commission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53942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2000" noProof="0" dirty="0"/>
              <a:t>Komfort uživatel budovy</a:t>
            </a:r>
            <a:endParaRPr lang="en-GB" sz="2000" noProof="0" dirty="0"/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924338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sym typeface="Arial"/>
              </a:rPr>
              <a:t>Jak zhoršují situaci?</a:t>
            </a:r>
            <a:endParaRPr lang="en-GB" noProof="0" dirty="0">
              <a:solidFill>
                <a:srgbClr val="494949"/>
              </a:solidFill>
            </a:endParaRPr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26007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Vysoké vnitřní teploty a jejich výkyvy. Pocity horka, únava, malátnost, bolesti hlavy, snížená schopnost soustředění.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Tepelné zisky akumulované ve stěnách se s časovým zpožděním uvolňují do interiéru (noční přehřívání).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Přímé sluneční záření a oslnění (vizuální nepohoda, nutnost mhouřit oči, práce „ve stínu“ obrazovek, častější bolesti hlavy).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Nedostatek čerstvého vzduchu.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Omezená možnost ovlivnit vnitřní prostředí.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pl-PL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Hluk a konflikty spojené s větráním.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Zranitelné skupiny (vyšší riziko zdravotních problémů a subjektivní nepohody).</a:t>
            </a:r>
            <a:endParaRPr lang="cs-CZ" sz="1100" dirty="0">
              <a:solidFill>
                <a:srgbClr val="7F7F7F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22" y="1434020"/>
            <a:ext cx="3927436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607898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ea typeface="Roboto"/>
                <a:cs typeface="Arial"/>
                <a:sym typeface="Arial"/>
              </a:rPr>
              <a:t>Co můžeme udělat lépe?</a:t>
            </a:r>
            <a:endParaRPr lang="en-GB" sz="1500" b="1" noProof="0" dirty="0">
              <a:solidFill>
                <a:srgbClr val="494949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427621" y="2277997"/>
            <a:ext cx="3994483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  <a:defRPr sz="1200">
                <a:solidFill>
                  <a:srgbClr val="7F7F7F"/>
                </a:solidFill>
                <a:latin typeface="Trebuchet MS"/>
                <a:ea typeface="Roboto"/>
              </a:defRPr>
            </a:lvl1pPr>
          </a:lstStyle>
          <a:p>
            <a:r>
              <a:rPr lang="cs-CZ" dirty="0"/>
              <a:t>Jasně definovat a komunikovat podmínky tepelného komfortu</a:t>
            </a:r>
          </a:p>
          <a:p>
            <a:r>
              <a:rPr lang="cs-CZ" dirty="0"/>
              <a:t>Poskytnout uživatelům jednoduché nástroje a návody</a:t>
            </a:r>
          </a:p>
          <a:p>
            <a:r>
              <a:rPr lang="cs-CZ" dirty="0"/>
              <a:t>Umožnit individuální nastavení, kde je to možné</a:t>
            </a:r>
          </a:p>
          <a:p>
            <a:r>
              <a:rPr lang="cs-CZ" dirty="0"/>
              <a:t>Vytvářet „cool </a:t>
            </a:r>
            <a:r>
              <a:rPr lang="cs-CZ" dirty="0" err="1"/>
              <a:t>rooms</a:t>
            </a:r>
            <a:r>
              <a:rPr lang="cs-CZ" dirty="0"/>
              <a:t>“ / chladnější útočiště</a:t>
            </a:r>
          </a:p>
          <a:p>
            <a:r>
              <a:rPr lang="cs-CZ" dirty="0"/>
              <a:t>Podporovat zdravé chování během vln veder</a:t>
            </a:r>
          </a:p>
          <a:p>
            <a:r>
              <a:rPr lang="cs-CZ" dirty="0"/>
              <a:t>Zavádět organizační a provozní opatření</a:t>
            </a:r>
          </a:p>
          <a:p>
            <a:r>
              <a:rPr lang="cs-CZ" dirty="0"/>
              <a:t>Věnovat zvláštní pozornost zranitelným skupinám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559413"/>
            <a:ext cx="8533436" cy="336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2000" dirty="0">
                <a:solidFill>
                  <a:srgbClr val="7F7F7F"/>
                </a:solidFill>
                <a:latin typeface="Trebuchet MS"/>
                <a:sym typeface="Trebuchet MS"/>
              </a:rPr>
              <a:t>Uživatelé, jejich chování a způsob používání ovládacích prvků výrazně ovlivňují jejich skutečný komfort a zdravotní rizika.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GB" sz="1800" noProof="0" dirty="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Expo</a:t>
            </a:r>
            <a:r>
              <a:rPr lang="cs-CZ" b="1" noProof="0" dirty="0" err="1">
                <a:solidFill>
                  <a:srgbClr val="9ACA3C"/>
                </a:solidFill>
                <a:latin typeface="Trebuchet MS"/>
                <a:sym typeface="Trebuchet MS"/>
              </a:rPr>
              <a:t>zice</a:t>
            </a: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en-GB" b="1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cs-CZ" dirty="0">
                <a:solidFill>
                  <a:srgbClr val="7F7F7F"/>
                </a:solidFill>
                <a:latin typeface="Trebuchet MS"/>
                <a:sym typeface="Trebuchet MS"/>
              </a:rPr>
              <a:t> z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ávisí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tom,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kde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jak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lidé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prostory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používají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orientace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využívaných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místností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podlaží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blízkost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oken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jejich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režimu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užívání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aktivitách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oblečení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přístupu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;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ovlivňuje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kolik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tepla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slunečního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záření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uživatelé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během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dne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zažívají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.</a:t>
            </a:r>
            <a:r>
              <a:rPr lang="cs-CZ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7F7F7F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GB" b="1" noProof="0" dirty="0">
                <a:solidFill>
                  <a:srgbClr val="9ACA3C"/>
                </a:solidFill>
                <a:latin typeface="Trebuchet MS"/>
              </a:rPr>
              <a:t> 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dirty="0">
                <a:solidFill>
                  <a:srgbClr val="7F7F7F"/>
                </a:solidFill>
                <a:latin typeface="Trebuchet MS"/>
              </a:rPr>
              <a:t>je dána tepelnou citlivostí uživatelů, jejich věkem, zdravotním stavem, dobou trávenou uvnitř a schopností chápat a používat ovládací prvky (okna, stínění, chladicí systémy); stává se kritickou během vln veder, výpadků proudu nebo při omezené chladicí kapacitě.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9ACA3C"/>
                </a:solidFill>
                <a:latin typeface="Trebuchet MS"/>
              </a:rPr>
              <a:t>Adaptační opatření</a:t>
            </a:r>
            <a:r>
              <a:rPr lang="en-GB" noProof="0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zaměřují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se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snížení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tepelné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expozice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uživatelů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chladnější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místnosti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podporu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adaptivního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chování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návody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srozumitelné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ovládací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prvky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upřednostnění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zranitelných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skupin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v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budově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jako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součást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pasivních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provozních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chladicích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strategií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.</a:t>
            </a:r>
            <a:endParaRPr lang="en-GB" sz="12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3" name="Google Shape;37;p7">
            <a:extLst>
              <a:ext uri="{FF2B5EF4-FFF2-40B4-BE49-F238E27FC236}">
                <a16:creationId xmlns:a16="http://schemas.microsoft.com/office/drawing/2014/main" id="{907BE260-740D-1869-F9D9-C8264FBCE508}"/>
              </a:ext>
            </a:extLst>
          </p:cNvPr>
          <p:cNvSpPr txBox="1">
            <a:spLocks/>
          </p:cNvSpPr>
          <p:nvPr/>
        </p:nvSpPr>
        <p:spPr bwMode="auto">
          <a:xfrm>
            <a:off x="897381" y="974804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3200" noProof="0" dirty="0"/>
              <a:t>Uživatelé budovy</a:t>
            </a:r>
            <a:endParaRPr lang="en-GB" sz="3200" noProof="0" dirty="0"/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5582203" name="Zástupný text 1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buClr>
                <a:srgbClr val="48BAA2"/>
              </a:buClr>
              <a:buSzPts val="4000"/>
              <a:defRPr/>
            </a:pPr>
            <a:r>
              <a:rPr lang="cs-CZ" sz="1800" dirty="0">
                <a:solidFill>
                  <a:srgbClr val="70AD47"/>
                </a:solidFill>
              </a:rPr>
              <a:t>HODNOCENÍ RIZIK DOPADŮ NA TEPELNÝ KOMFORT UŽIVATEL BUDOVY</a:t>
            </a:r>
            <a:endParaRPr lang="en-GB" sz="1800" dirty="0">
              <a:solidFill>
                <a:srgbClr val="70AD47"/>
              </a:solidFill>
            </a:endParaRPr>
          </a:p>
        </p:txBody>
      </p:sp>
      <p:sp>
        <p:nvSpPr>
          <p:cNvPr id="1869551953" name="Zástupný text 2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en-GB" sz="1600" b="1" dirty="0">
                <a:solidFill>
                  <a:srgbClr val="7F7F7F"/>
                </a:solidFill>
              </a:rPr>
              <a:t>Hazard</a:t>
            </a:r>
            <a:r>
              <a:rPr lang="en-GB" sz="1600" dirty="0">
                <a:solidFill>
                  <a:srgbClr val="7F7F7F"/>
                </a:solidFill>
              </a:rPr>
              <a:t>: 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Extrémní teplo</a:t>
            </a: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cs-CZ" sz="1600" b="1" dirty="0">
                <a:solidFill>
                  <a:srgbClr val="7F7F7F"/>
                </a:solidFill>
              </a:rPr>
              <a:t>Prvek vystavený riziku</a:t>
            </a:r>
            <a:r>
              <a:rPr lang="en-GB" sz="1600" dirty="0">
                <a:solidFill>
                  <a:srgbClr val="7F7F7F"/>
                </a:solidFill>
              </a:rPr>
              <a:t>: 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Uživatelé budov</a:t>
            </a:r>
            <a:endParaRPr lang="en-US" sz="1600" dirty="0">
              <a:solidFill>
                <a:srgbClr val="7F7F7F"/>
              </a:solidFill>
            </a:endParaRP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endParaRPr lang="en-GB" sz="1600" dirty="0">
              <a:solidFill>
                <a:srgbClr val="7F7F7F"/>
              </a:solidFill>
            </a:endParaRPr>
          </a:p>
          <a:p>
            <a:pPr>
              <a:defRPr/>
            </a:pPr>
            <a:endParaRPr lang="cs-CZ" dirty="0"/>
          </a:p>
        </p:txBody>
      </p:sp>
      <p:grpSp>
        <p:nvGrpSpPr>
          <p:cNvPr id="654434022" name="Group 22"/>
          <p:cNvGrpSpPr/>
          <p:nvPr/>
        </p:nvGrpSpPr>
        <p:grpSpPr bwMode="auto">
          <a:xfrm>
            <a:off x="4053598" y="1555068"/>
            <a:ext cx="4273237" cy="3032890"/>
            <a:chOff x="3773182" y="1494108"/>
            <a:chExt cx="4273237" cy="3032890"/>
          </a:xfrm>
        </p:grpSpPr>
        <p:sp>
          <p:nvSpPr>
            <p:cNvPr id="6" name="Rectangle 1"/>
            <p:cNvSpPr/>
            <p:nvPr/>
          </p:nvSpPr>
          <p:spPr bwMode="auto">
            <a:xfrm>
              <a:off x="6425183" y="1834210"/>
              <a:ext cx="1567724" cy="6750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EXTRÉMNÍ TEPLO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7" name="Rectangle 3"/>
            <p:cNvSpPr/>
            <p:nvPr/>
          </p:nvSpPr>
          <p:spPr bwMode="auto">
            <a:xfrm>
              <a:off x="6425183" y="3184209"/>
              <a:ext cx="1567722" cy="1065790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KOMFORT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8" name="Rectangle 4"/>
            <p:cNvSpPr/>
            <p:nvPr/>
          </p:nvSpPr>
          <p:spPr bwMode="auto">
            <a:xfrm>
              <a:off x="3780384" y="3182290"/>
              <a:ext cx="1986431" cy="106770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200" dirty="0">
                  <a:latin typeface="Trebuchet MS"/>
                </a:rPr>
                <a:t>UŽIVATELÉ BUDOVY</a:t>
              </a:r>
              <a:endParaRPr lang="en-US" sz="1200" dirty="0">
                <a:latin typeface="Trebuchet MS"/>
              </a:endParaRPr>
            </a:p>
          </p:txBody>
        </p:sp>
        <p:cxnSp>
          <p:nvCxnSpPr>
            <p:cNvPr id="9" name="Straight Arrow Connector 8"/>
            <p:cNvCxnSpPr>
              <a:cxnSpLocks/>
              <a:stCxn id="6" idx="2"/>
              <a:endCxn id="7" idx="0"/>
            </p:cNvCxnSpPr>
            <p:nvPr/>
          </p:nvCxnSpPr>
          <p:spPr bwMode="auto">
            <a:xfrm flipH="1">
              <a:off x="7209044" y="2509210"/>
              <a:ext cx="1" cy="674999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11"/>
            <p:cNvCxnSpPr>
              <a:cxnSpLocks/>
              <a:stCxn id="8" idx="3"/>
              <a:endCxn id="7" idx="1"/>
            </p:cNvCxnSpPr>
            <p:nvPr/>
          </p:nvCxnSpPr>
          <p:spPr bwMode="auto">
            <a:xfrm>
              <a:off x="5766815" y="3716145"/>
              <a:ext cx="658368" cy="959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4"/>
            <p:cNvSpPr txBox="1"/>
            <p:nvPr/>
          </p:nvSpPr>
          <p:spPr bwMode="auto">
            <a:xfrm>
              <a:off x="6483621" y="1494108"/>
              <a:ext cx="14508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200" b="1" dirty="0">
                  <a:solidFill>
                    <a:srgbClr val="7F7F7F"/>
                  </a:solidFill>
                  <a:latin typeface="Trebuchet MS"/>
                </a:rPr>
                <a:t>HAZARD</a:t>
              </a:r>
              <a:endParaRPr dirty="0">
                <a:solidFill>
                  <a:srgbClr val="7F7F7F"/>
                </a:solidFill>
              </a:endParaRPr>
            </a:p>
          </p:txBody>
        </p:sp>
        <p:sp>
          <p:nvSpPr>
            <p:cNvPr id="12" name="TextBox 15"/>
            <p:cNvSpPr txBox="1"/>
            <p:nvPr/>
          </p:nvSpPr>
          <p:spPr bwMode="auto">
            <a:xfrm>
              <a:off x="3773182" y="2905291"/>
              <a:ext cx="204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PRVEK VYSTAVENÝ RIZIKU</a:t>
              </a:r>
              <a:endParaRPr lang="en-GB" sz="1200" b="1" dirty="0">
                <a:solidFill>
                  <a:srgbClr val="7F7F7F"/>
                </a:solidFill>
                <a:latin typeface="Trebuchet MS"/>
              </a:endParaRPr>
            </a:p>
          </p:txBody>
        </p:sp>
        <p:sp>
          <p:nvSpPr>
            <p:cNvPr id="13" name="TextBox 16"/>
            <p:cNvSpPr txBox="1"/>
            <p:nvPr/>
          </p:nvSpPr>
          <p:spPr bwMode="auto">
            <a:xfrm>
              <a:off x="6361823" y="4249999"/>
              <a:ext cx="168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KATEGORIE</a:t>
              </a:r>
              <a:endParaRPr dirty="0">
                <a:solidFill>
                  <a:srgbClr val="7F7F7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E89353-9778-CC6A-4E5C-44CBB9F1E1D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2A12CF3C-E305-0687-855C-EC365B738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9" y="1441299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4B6078B4-98ED-ADBB-EC3C-168576F55C69}"/>
              </a:ext>
            </a:extLst>
          </p:cNvPr>
          <p:cNvSpPr txBox="1"/>
          <p:nvPr/>
        </p:nvSpPr>
        <p:spPr>
          <a:xfrm>
            <a:off x="1837954" y="1937995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5D32A26F-D947-C097-440F-C979C321CD74}"/>
              </a:ext>
            </a:extLst>
          </p:cNvPr>
          <p:cNvSpPr txBox="1"/>
          <p:nvPr/>
        </p:nvSpPr>
        <p:spPr>
          <a:xfrm>
            <a:off x="2602249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56BE27C4-424B-B2E8-BCE0-5D5C53A0C59A}"/>
              </a:ext>
            </a:extLst>
          </p:cNvPr>
          <p:cNvSpPr txBox="1"/>
          <p:nvPr/>
        </p:nvSpPr>
        <p:spPr>
          <a:xfrm>
            <a:off x="1060812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668C68F8-4502-5D88-B3B3-7ABEC3D6B560}"/>
              </a:ext>
            </a:extLst>
          </p:cNvPr>
          <p:cNvSpPr txBox="1"/>
          <p:nvPr/>
        </p:nvSpPr>
        <p:spPr>
          <a:xfrm>
            <a:off x="1837954" y="2763388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E6C85C0-E55F-1117-3E8C-BC5FA43E0FF8}"/>
              </a:ext>
            </a:extLst>
          </p:cNvPr>
          <p:cNvSpPr txBox="1"/>
          <p:nvPr/>
        </p:nvSpPr>
        <p:spPr>
          <a:xfrm>
            <a:off x="1837954" y="3720336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4E9B840-5E0F-0A34-2A7C-889318448A60}"/>
              </a:ext>
            </a:extLst>
          </p:cNvPr>
          <p:cNvSpPr txBox="1"/>
          <p:nvPr/>
        </p:nvSpPr>
        <p:spPr>
          <a:xfrm>
            <a:off x="1837954" y="1269080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251982" name="Zástupný text 1">
            <a:extLst>
              <a:ext uri="{FF2B5EF4-FFF2-40B4-BE49-F238E27FC236}">
                <a16:creationId xmlns:a16="http://schemas.microsoft.com/office/drawing/2014/main" id="{A7309E27-13F8-17A6-5E5F-4FCE5CDB80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cs-CZ" sz="1800" b="1" cap="all" dirty="0">
                <a:solidFill>
                  <a:srgbClr val="70AD47"/>
                </a:solidFill>
              </a:rPr>
              <a:t>ŘETĚZEC DOPADU</a:t>
            </a:r>
            <a:endParaRPr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BE0C5FC5-F235-5086-0C69-409CE0CA6015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1FD881F4-C0DD-D890-73BB-050689C0A4AB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2E77FA2E-3011-913B-4E79-133156CCFD70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45" name="Rectangle 3">
              <a:extLst>
                <a:ext uri="{FF2B5EF4-FFF2-40B4-BE49-F238E27FC236}">
                  <a16:creationId xmlns:a16="http://schemas.microsoft.com/office/drawing/2014/main" id="{B8DAC80E-98DA-986A-8BD2-7A22B1A5ACD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46" name="Straight Arrow Connector 5">
              <a:extLst>
                <a:ext uri="{FF2B5EF4-FFF2-40B4-BE49-F238E27FC236}">
                  <a16:creationId xmlns:a16="http://schemas.microsoft.com/office/drawing/2014/main" id="{F7AD1969-88D4-62E3-B618-C4EF81E3D686}"/>
                </a:ext>
              </a:extLst>
            </p:cNvPr>
            <p:cNvCxnSpPr>
              <a:cxnSpLocks/>
              <a:stCxn id="44" idx="2"/>
              <a:endCxn id="45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6">
              <a:extLst>
                <a:ext uri="{FF2B5EF4-FFF2-40B4-BE49-F238E27FC236}">
                  <a16:creationId xmlns:a16="http://schemas.microsoft.com/office/drawing/2014/main" id="{7DBAB45C-B39A-7A91-265E-6BAAA214A582}"/>
                </a:ext>
              </a:extLst>
            </p:cNvPr>
            <p:cNvCxnSpPr>
              <a:cxnSpLocks/>
              <a:stCxn id="52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1E88DDA7-F659-831E-F30F-8EBDA50C0C37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F156365D-02F7-D3D0-ADE4-95071262A6BA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50" name="Rectangle 12">
              <a:extLst>
                <a:ext uri="{FF2B5EF4-FFF2-40B4-BE49-F238E27FC236}">
                  <a16:creationId xmlns:a16="http://schemas.microsoft.com/office/drawing/2014/main" id="{F29C5B27-2D73-CF91-59FC-6A22787F9972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51" name="Straight Arrow Connector 13">
              <a:extLst>
                <a:ext uri="{FF2B5EF4-FFF2-40B4-BE49-F238E27FC236}">
                  <a16:creationId xmlns:a16="http://schemas.microsoft.com/office/drawing/2014/main" id="{449B09BF-C323-B77E-3CAE-1D233A820ABD}"/>
                </a:ext>
              </a:extLst>
            </p:cNvPr>
            <p:cNvCxnSpPr>
              <a:cxnSpLocks/>
              <a:stCxn id="45" idx="2"/>
              <a:endCxn id="50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6">
              <a:extLst>
                <a:ext uri="{FF2B5EF4-FFF2-40B4-BE49-F238E27FC236}">
                  <a16:creationId xmlns:a16="http://schemas.microsoft.com/office/drawing/2014/main" id="{E12F7EA3-21CF-516C-7288-F781B886A3BF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53" name="Connector: Elbow 26">
              <a:extLst>
                <a:ext uri="{FF2B5EF4-FFF2-40B4-BE49-F238E27FC236}">
                  <a16:creationId xmlns:a16="http://schemas.microsoft.com/office/drawing/2014/main" id="{B4A24C9F-D7FE-E222-2991-29EA3F7E40F8}"/>
                </a:ext>
              </a:extLst>
            </p:cNvPr>
            <p:cNvCxnSpPr>
              <a:cxnSpLocks/>
              <a:stCxn id="52" idx="0"/>
              <a:endCxn id="45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54" name="Rectangle 28">
              <a:extLst>
                <a:ext uri="{FF2B5EF4-FFF2-40B4-BE49-F238E27FC236}">
                  <a16:creationId xmlns:a16="http://schemas.microsoft.com/office/drawing/2014/main" id="{96161E98-69A7-144A-543F-663A0C7CF1A6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55" name="Rectangle 29">
              <a:extLst>
                <a:ext uri="{FF2B5EF4-FFF2-40B4-BE49-F238E27FC236}">
                  <a16:creationId xmlns:a16="http://schemas.microsoft.com/office/drawing/2014/main" id="{B1029A1F-F73A-430E-AD6E-A22AA260BFBE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56" name="Rectangle 30">
              <a:extLst>
                <a:ext uri="{FF2B5EF4-FFF2-40B4-BE49-F238E27FC236}">
                  <a16:creationId xmlns:a16="http://schemas.microsoft.com/office/drawing/2014/main" id="{206A16C1-911D-ECBD-74B9-F777C29A1216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57" name="Connector: Elbow 32">
              <a:extLst>
                <a:ext uri="{FF2B5EF4-FFF2-40B4-BE49-F238E27FC236}">
                  <a16:creationId xmlns:a16="http://schemas.microsoft.com/office/drawing/2014/main" id="{D6372DE8-B37F-5A9C-EBC5-F6DC5780717C}"/>
                </a:ext>
              </a:extLst>
            </p:cNvPr>
            <p:cNvCxnSpPr>
              <a:cxnSpLocks/>
              <a:stCxn id="54" idx="2"/>
              <a:endCxn id="55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Elbow 34">
              <a:extLst>
                <a:ext uri="{FF2B5EF4-FFF2-40B4-BE49-F238E27FC236}">
                  <a16:creationId xmlns:a16="http://schemas.microsoft.com/office/drawing/2014/main" id="{A1F40841-8624-546E-B6C3-C53E569B485D}"/>
                </a:ext>
              </a:extLst>
            </p:cNvPr>
            <p:cNvCxnSpPr>
              <a:cxnSpLocks/>
              <a:stCxn id="54" idx="2"/>
              <a:endCxn id="56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39">
              <a:extLst>
                <a:ext uri="{FF2B5EF4-FFF2-40B4-BE49-F238E27FC236}">
                  <a16:creationId xmlns:a16="http://schemas.microsoft.com/office/drawing/2014/main" id="{378295B5-C50F-C265-ADC8-B9E147266228}"/>
                </a:ext>
              </a:extLst>
            </p:cNvPr>
            <p:cNvCxnSpPr>
              <a:cxnSpLocks/>
              <a:stCxn id="54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91CB91F7-05C7-A500-640C-C945AF5AEF61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7D23424A-C2E4-FAA6-E73C-1CDE145BC5A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758FCA7F-BAE2-FDDC-183F-036F592AF94F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931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70BD103-B201-1490-5D75-94FCC3F93A7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905615473" name="Google Shape;195;p10">
            <a:extLst>
              <a:ext uri="{FF2B5EF4-FFF2-40B4-BE49-F238E27FC236}">
                <a16:creationId xmlns:a16="http://schemas.microsoft.com/office/drawing/2014/main" id="{64106369-D867-4B77-029E-748A541740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657218"/>
              </p:ext>
            </p:extLst>
          </p:nvPr>
        </p:nvGraphicFramePr>
        <p:xfrm>
          <a:off x="450470" y="9307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D9AB3015-5D55-C4F9-D3E6-EB24B966A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cs-CZ" sz="1800" b="1" dirty="0">
                <a:solidFill>
                  <a:srgbClr val="70AD47"/>
                </a:solidFill>
              </a:rPr>
              <a:t>KRITÉRIA</a:t>
            </a:r>
          </a:p>
        </p:txBody>
      </p:sp>
    </p:spTree>
    <p:extLst>
      <p:ext uri="{BB962C8B-B14F-4D97-AF65-F5344CB8AC3E}">
        <p14:creationId xmlns:p14="http://schemas.microsoft.com/office/powerpoint/2010/main" val="260612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E612AC-7D12-30FC-4962-04037B1C23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3" name="Google Shape;195;p10">
            <a:extLst>
              <a:ext uri="{FF2B5EF4-FFF2-40B4-BE49-F238E27FC236}">
                <a16:creationId xmlns:a16="http://schemas.microsoft.com/office/drawing/2014/main" id="{859612D8-E4D6-27EB-8B17-2DE8A70D5C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155336"/>
              </p:ext>
            </p:extLst>
          </p:nvPr>
        </p:nvGraphicFramePr>
        <p:xfrm>
          <a:off x="602870" y="10831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946042A5-DF0A-D081-0818-C6C643DC7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de-DE" sz="1800" b="1" dirty="0">
                <a:solidFill>
                  <a:srgbClr val="70AD47"/>
                </a:solidFill>
              </a:rPr>
              <a:t>CRITERIA</a:t>
            </a:r>
            <a:endParaRPr lang="cs-CZ" sz="1800" b="1" dirty="0">
              <a:solidFill>
                <a:srgbClr val="70AD47"/>
              </a:solidFill>
            </a:endParaRPr>
          </a:p>
        </p:txBody>
      </p:sp>
      <p:sp>
        <p:nvSpPr>
          <p:cNvPr id="2" name="Google Shape;198;p10">
            <a:extLst>
              <a:ext uri="{FF2B5EF4-FFF2-40B4-BE49-F238E27FC236}">
                <a16:creationId xmlns:a16="http://schemas.microsoft.com/office/drawing/2014/main" id="{38E6152E-0243-28BB-6A07-B35C58356BC1}"/>
              </a:ext>
            </a:extLst>
          </p:cNvPr>
          <p:cNvSpPr/>
          <p:nvPr/>
        </p:nvSpPr>
        <p:spPr bwMode="auto">
          <a:xfrm>
            <a:off x="7117749" y="2736016"/>
            <a:ext cx="1486989" cy="660456"/>
          </a:xfrm>
          <a:prstGeom prst="rect">
            <a:avLst/>
          </a:prstGeom>
          <a:noFill/>
          <a:ln w="25400" cap="flat" cmpd="sng">
            <a:solidFill>
              <a:schemeClr val="accent5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Google Shape;197;p10">
            <a:extLst>
              <a:ext uri="{FF2B5EF4-FFF2-40B4-BE49-F238E27FC236}">
                <a16:creationId xmlns:a16="http://schemas.microsoft.com/office/drawing/2014/main" id="{231871CA-7EA8-658A-D27E-9FFBDD98D5DC}"/>
              </a:ext>
            </a:extLst>
          </p:cNvPr>
          <p:cNvSpPr/>
          <p:nvPr/>
        </p:nvSpPr>
        <p:spPr bwMode="auto">
          <a:xfrm rot="749300">
            <a:off x="3361658" y="2216648"/>
            <a:ext cx="3625006" cy="21720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81391B09-803E-7271-AF01-9F12830141DF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C6A09091-F4A3-1B34-A9CD-1429561D03A1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727C9760-BC97-0E80-BEF2-F5A5DC23F0B9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46496D6F-4B62-04D2-B1DA-2A534D38297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28" name="Straight Arrow Connector 5">
              <a:extLst>
                <a:ext uri="{FF2B5EF4-FFF2-40B4-BE49-F238E27FC236}">
                  <a16:creationId xmlns:a16="http://schemas.microsoft.com/office/drawing/2014/main" id="{A8E5F5A1-4FC4-E42A-429D-7DC43497A40B}"/>
                </a:ext>
              </a:extLst>
            </p:cNvPr>
            <p:cNvCxnSpPr>
              <a:cxnSpLocks/>
              <a:stCxn id="26" idx="2"/>
              <a:endCxn id="27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6">
              <a:extLst>
                <a:ext uri="{FF2B5EF4-FFF2-40B4-BE49-F238E27FC236}">
                  <a16:creationId xmlns:a16="http://schemas.microsoft.com/office/drawing/2014/main" id="{D490C904-8CC4-4DBF-9D9D-61464B8CB930}"/>
                </a:ext>
              </a:extLst>
            </p:cNvPr>
            <p:cNvCxnSpPr>
              <a:cxnSpLocks/>
              <a:stCxn id="34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B4FBBBA8-CF15-ADA2-8102-B4F79048D7F5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81180032-4496-FAAC-0A04-B1D25FCBB2A5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75C94493-6E22-A757-5803-6A33FD64A3EC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33" name="Straight Arrow Connector 13">
              <a:extLst>
                <a:ext uri="{FF2B5EF4-FFF2-40B4-BE49-F238E27FC236}">
                  <a16:creationId xmlns:a16="http://schemas.microsoft.com/office/drawing/2014/main" id="{6A480BC5-02CB-D685-ABD0-D9097937057D}"/>
                </a:ext>
              </a:extLst>
            </p:cNvPr>
            <p:cNvCxnSpPr>
              <a:cxnSpLocks/>
              <a:stCxn id="27" idx="2"/>
              <a:endCxn id="32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697E0C8E-3498-2D78-9C83-60D413F4D4E6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35" name="Connector: Elbow 26">
              <a:extLst>
                <a:ext uri="{FF2B5EF4-FFF2-40B4-BE49-F238E27FC236}">
                  <a16:creationId xmlns:a16="http://schemas.microsoft.com/office/drawing/2014/main" id="{FA72A3A4-9D6C-38F9-AFC2-72BFA3AC4F72}"/>
                </a:ext>
              </a:extLst>
            </p:cNvPr>
            <p:cNvCxnSpPr>
              <a:cxnSpLocks/>
              <a:stCxn id="34" idx="0"/>
              <a:endCxn id="27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E42EE538-4F03-C0C0-9CDD-08A67CD2EDB0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76B7CDEA-4AE0-854E-7F27-19ED001B5F0A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38" name="Rectangle 30">
              <a:extLst>
                <a:ext uri="{FF2B5EF4-FFF2-40B4-BE49-F238E27FC236}">
                  <a16:creationId xmlns:a16="http://schemas.microsoft.com/office/drawing/2014/main" id="{379AE67F-6FE9-0935-E766-F6A9241B8954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39" name="Connector: Elbow 32">
              <a:extLst>
                <a:ext uri="{FF2B5EF4-FFF2-40B4-BE49-F238E27FC236}">
                  <a16:creationId xmlns:a16="http://schemas.microsoft.com/office/drawing/2014/main" id="{80949C50-B432-A26D-D54E-FF27F1285996}"/>
                </a:ext>
              </a:extLst>
            </p:cNvPr>
            <p:cNvCxnSpPr>
              <a:cxnSpLocks/>
              <a:stCxn id="36" idx="2"/>
              <a:endCxn id="37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4">
              <a:extLst>
                <a:ext uri="{FF2B5EF4-FFF2-40B4-BE49-F238E27FC236}">
                  <a16:creationId xmlns:a16="http://schemas.microsoft.com/office/drawing/2014/main" id="{700D8698-47FC-E134-C3CE-BDD7EF5DB85C}"/>
                </a:ext>
              </a:extLst>
            </p:cNvPr>
            <p:cNvCxnSpPr>
              <a:cxnSpLocks/>
              <a:stCxn id="36" idx="2"/>
              <a:endCxn id="38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39">
              <a:extLst>
                <a:ext uri="{FF2B5EF4-FFF2-40B4-BE49-F238E27FC236}">
                  <a16:creationId xmlns:a16="http://schemas.microsoft.com/office/drawing/2014/main" id="{980862A7-E854-1494-5E51-050EE446E314}"/>
                </a:ext>
              </a:extLst>
            </p:cNvPr>
            <p:cNvCxnSpPr>
              <a:cxnSpLocks/>
              <a:stCxn id="36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EB5DF8E0-C33D-E8EB-C629-09353A0461FD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30EF1C93-03DF-42CA-EA2E-6167E6AAB54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44" name="TextBox 9">
              <a:extLst>
                <a:ext uri="{FF2B5EF4-FFF2-40B4-BE49-F238E27FC236}">
                  <a16:creationId xmlns:a16="http://schemas.microsoft.com/office/drawing/2014/main" id="{A5BBC49B-9586-9506-8626-0056CBF08ACC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53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interiér, Mechanický ventilátor, podlaha, nábytek&#10;&#10;Obsah generovaný pomocí AI může být nesprávný.">
            <a:extLst>
              <a:ext uri="{FF2B5EF4-FFF2-40B4-BE49-F238E27FC236}">
                <a16:creationId xmlns:a16="http://schemas.microsoft.com/office/drawing/2014/main" id="{0A52E4C7-3D25-A6B3-E3BF-F5510BD2C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5288947" y="-1"/>
            <a:ext cx="3855054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B318EED-8603-A438-5D00-C0BAD2C19124}"/>
              </a:ext>
            </a:extLst>
          </p:cNvPr>
          <p:cNvSpPr>
            <a:spLocks/>
          </p:cNvSpPr>
          <p:nvPr/>
        </p:nvSpPr>
        <p:spPr>
          <a:xfrm>
            <a:off x="5288947" y="0"/>
            <a:ext cx="3855053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35877" y="825377"/>
            <a:ext cx="6449598" cy="414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This criterion assesses thermal comfort in buildings under current climate conditions by evaluating the share of occupied time during the cooling season when operative indoor temperatures exceed 27 °C in regularly occupied spaces, indicating overheating risks and the building’s resilience during extreme heat events.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Cílem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omezit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pravidelně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užívaných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prostorech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minimalizací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podílu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obsazení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operativní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vnitřní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během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období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chlazení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Význam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200"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komfort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zásadní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zdraví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pohodu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produktivitu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Častější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intenzivnější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vlny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veder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zvyšují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riziko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budovách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nebyly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navrženy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Kvantifikace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jednoznačný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ukazatel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hodnocení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rizika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účinnosti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pasivních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aktivních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opatření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současných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podmínek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A940A3E6-BC1F-B9D8-5C2D-2EB758EEFEE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81CABD7-DA73-6F8A-F661-926728509FD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F3D59440-A823-FCAF-125D-FF6C55466224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411480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F11B77FD-4803-8E39-46ED-B430F6BC9AC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  <p:pic>
        <p:nvPicPr>
          <p:cNvPr id="2" name="Obrázek 1" descr="Obsah obrázku obloha, mrakodrap, venku, budova&#10;&#10;Obsah generovaný pomocí AI může být nesprávný.">
            <a:extLst>
              <a:ext uri="{FF2B5EF4-FFF2-40B4-BE49-F238E27FC236}">
                <a16:creationId xmlns:a16="http://schemas.microsoft.com/office/drawing/2014/main" id="{F0744BCE-FE1C-956D-B001-616CF081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86375" y="-11910"/>
            <a:ext cx="3857625" cy="5167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EA6635-BB7D-EE7E-D534-638ECEA44DDC}"/>
              </a:ext>
            </a:extLst>
          </p:cNvPr>
          <p:cNvSpPr>
            <a:spLocks/>
          </p:cNvSpPr>
          <p:nvPr/>
        </p:nvSpPr>
        <p:spPr bwMode="auto">
          <a:xfrm>
            <a:off x="5043948" y="0"/>
            <a:ext cx="4601497" cy="515541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9409925-99E8-29DF-0E69-BF54CF07AA57}"/>
              </a:ext>
            </a:extLst>
          </p:cNvPr>
          <p:cNvSpPr txBox="1"/>
          <p:nvPr/>
        </p:nvSpPr>
        <p:spPr bwMode="auto">
          <a:xfrm>
            <a:off x="340003" y="1238186"/>
            <a:ext cx="65503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700" b="1" dirty="0">
                <a:solidFill>
                  <a:srgbClr val="7F7F7F"/>
                </a:solidFill>
                <a:latin typeface="Trebuchet MS"/>
              </a:rPr>
              <a:t>Popis:</a:t>
            </a:r>
            <a:br>
              <a:rPr lang="cs-CZ" sz="1600" dirty="0"/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Toto kritérium hodnotí budoucí tepelnou pohodu v budovách podle klimatických scénářů pro rok 2050 tím, že posuzuje podíl obsazeného času během sezóny vyžadující chlazení, kdy operativní vnitřní teplota v pravidelně užívaných prostorech překračuje 27 °C. Tím indikuje potenciální rizika přehřívání během extrémních horkých období za podmínek změny klimatu.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Cíl: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Předvídat a omezit budoucí přehřívání v pravidelně užívaných prostorech minimalizací podílu obsazeného času s operativní vnitřní teplotou nad 27 °C během chladicí sezóny za klimatických podmínek roku 2050.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Význam: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Očekává se, že změna klimatu do roku 2050 zvýší četnost, délku trvání i intenzitu vln veder, což může výrazně zhoršit vnitřní tepelnou pohodu a zvýšit zdravotní rizika pro uživatele v budovách, které nejsou přizpůsobené. Vyhodnocení podílu obsazeného času nad 27 °C v budoucích klimatických scénářích poskytuje oporu v datech pro navrhování i renovace budov tak, aby zůstaly komfortní a odolné v teplejším klimatu.</a:t>
            </a:r>
          </a:p>
        </p:txBody>
      </p:sp>
    </p:spTree>
    <p:extLst>
      <p:ext uri="{BB962C8B-B14F-4D97-AF65-F5344CB8AC3E}">
        <p14:creationId xmlns:p14="http://schemas.microsoft.com/office/powerpoint/2010/main" val="122707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348B800-5EF3-BF6B-A430-2A01E8052E1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oblečení, osoba, svetr, textil&#10;&#10;Obsah generovaný pomocí AI může být nesprávný.">
            <a:extLst>
              <a:ext uri="{FF2B5EF4-FFF2-40B4-BE49-F238E27FC236}">
                <a16:creationId xmlns:a16="http://schemas.microsoft.com/office/drawing/2014/main" id="{80355C85-8EA0-010F-6A73-C265544A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840" r="26669"/>
          <a:stretch>
            <a:fillRect/>
          </a:stretch>
        </p:blipFill>
        <p:spPr>
          <a:xfrm>
            <a:off x="5788550" y="-1"/>
            <a:ext cx="3355450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4F8CBA1-E263-2A6D-2C98-DFD4D065066A}"/>
              </a:ext>
            </a:extLst>
          </p:cNvPr>
          <p:cNvSpPr>
            <a:spLocks/>
          </p:cNvSpPr>
          <p:nvPr/>
        </p:nvSpPr>
        <p:spPr>
          <a:xfrm>
            <a:off x="5029199" y="1"/>
            <a:ext cx="4114801" cy="5143500"/>
          </a:xfrm>
          <a:prstGeom prst="rect">
            <a:avLst/>
          </a:prstGeom>
          <a:gradFill flip="none" rotWithShape="1">
            <a:gsLst>
              <a:gs pos="33000">
                <a:srgbClr val="FFFFFF">
                  <a:alpha val="93000"/>
                </a:srgbClr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14000">
                <a:srgbClr val="FFFFFF"/>
              </a:gs>
              <a:gs pos="71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CBF95303-28B8-174E-2E96-8C92ADD64766}"/>
              </a:ext>
            </a:extLst>
          </p:cNvPr>
          <p:cNvSpPr txBox="1"/>
          <p:nvPr/>
        </p:nvSpPr>
        <p:spPr bwMode="auto">
          <a:xfrm>
            <a:off x="340002" y="991092"/>
            <a:ext cx="5766158" cy="39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období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pomocí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indexu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PMV (Predicted Mean Vote),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vyjadřuje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základě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střední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radiační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oblečení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úrovně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Udržet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tak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aby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zůstával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co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nejblíže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neutrálnímu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stavu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zabránit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podmínkám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jsou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vnímány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jako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chladné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chrání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výkonnost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zvýšené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vyšší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nízké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vést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k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výraznému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poklesu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produktivity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potenciálním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zdravotním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rizikům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pro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Index PMV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poskytuje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integrovanou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založenou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míru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umožňuje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projektantům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provozovatelům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posoudit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zůstávají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přijatelných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mezích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5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7195A6CE-6485-7B22-8419-17E4646D6BA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noProof="0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49347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02C86B6-2167-EAF8-A9D7-1BDA4756D78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hřebík, interiér, ruka&#10;&#10;Obsah generovaný pomocí AI může být nesprávný.">
            <a:extLst>
              <a:ext uri="{FF2B5EF4-FFF2-40B4-BE49-F238E27FC236}">
                <a16:creationId xmlns:a16="http://schemas.microsoft.com/office/drawing/2014/main" id="{755110BA-7A0D-6D6E-9825-AEB6DF80F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90" r="30126"/>
          <a:stretch>
            <a:fillRect/>
          </a:stretch>
        </p:blipFill>
        <p:spPr>
          <a:xfrm>
            <a:off x="5279922" y="0"/>
            <a:ext cx="3864078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48B7CA6-6A8D-1384-7197-1E3C0E7FD84E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316353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FA4EAB4B-2D56-6CA9-830C-D37EE8E68715}"/>
              </a:ext>
            </a:extLst>
          </p:cNvPr>
          <p:cNvSpPr txBox="1"/>
          <p:nvPr/>
        </p:nvSpPr>
        <p:spPr bwMode="auto">
          <a:xfrm>
            <a:off x="340002" y="1228354"/>
            <a:ext cx="576615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uživatelsky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ovladatelného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posílit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možnost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reagovat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epizod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podpořit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adaptace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rámci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budovy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3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Maximalizovat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podíl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pravidelně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užívaných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upravovat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(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např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lokální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ventilátory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termostaty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),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zlepší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rychlá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reakce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Schopnost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své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je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klíčovým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faktorem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vnímaného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akceptace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podmínek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zejména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Pokud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otevřít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ovlivnit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roste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stres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technické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systémy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musí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více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kompenzovat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jednoduchých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dostupných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ovládacích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prvků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většině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zvyšuje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odolnost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podporuje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chlazení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3B4C882-72C8-E82D-41BE-B9648FD7A178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42104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111500" name="Google Shape;570;p41"/>
          <p:cNvSpPr txBox="1"/>
          <p:nvPr/>
        </p:nvSpPr>
        <p:spPr bwMode="auto">
          <a:xfrm>
            <a:off x="340003" y="3835546"/>
            <a:ext cx="9143999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Hazard Value (HV) =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This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nformation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provided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by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SECAPs</a:t>
            </a:r>
            <a:r>
              <a:rPr lang="en-GB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or by experts’ judgment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</a:p>
        </p:txBody>
      </p:sp>
      <p:sp>
        <p:nvSpPr>
          <p:cNvPr id="1021067059" name="Google Shape;347;p17"/>
          <p:cNvSpPr txBox="1"/>
          <p:nvPr/>
        </p:nvSpPr>
        <p:spPr bwMode="auto">
          <a:xfrm>
            <a:off x="340003" y="402976"/>
            <a:ext cx="7674286" cy="4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lnSpc>
                <a:spcPct val="90000"/>
              </a:lnSpc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PRAVDĚPODOBNOST VÝSKYTU HAZARDU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223146248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375037"/>
              </p:ext>
            </p:extLst>
          </p:nvPr>
        </p:nvGraphicFramePr>
        <p:xfrm>
          <a:off x="340004" y="1094042"/>
          <a:ext cx="8463992" cy="32148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66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6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410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Nebezpečná událost</a:t>
                      </a:r>
                      <a:endParaRPr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Pozvolna nastupující proces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Hodnota hazardu (HV)</a:t>
                      </a:r>
                      <a:endParaRPr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Častá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častý výskyt během života (každých 10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1 – 0,9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několikrát během života (každých 25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0,89 – 0,66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Občasná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někdy během života (každých 50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 jako 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pravděpodobné, že nastane / nenastane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0,65 – 0,33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Vzácná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Nepravděpodobná, ale stále možná během života (každých 100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0,32 –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4283000" name="Google Shape;570;p41"/>
          <p:cNvSpPr txBox="1"/>
          <p:nvPr/>
        </p:nvSpPr>
        <p:spPr bwMode="auto">
          <a:xfrm>
            <a:off x="340003" y="4450661"/>
            <a:ext cx="5836155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dirty="0">
                <a:solidFill>
                  <a:srgbClr val="7F7F7F"/>
                </a:solidFill>
                <a:latin typeface="Trebuchet MS"/>
              </a:rPr>
              <a:t>Například: 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H</a:t>
            </a:r>
            <a:r>
              <a:rPr lang="cs-CZ" sz="1200" dirty="0" err="1">
                <a:solidFill>
                  <a:srgbClr val="7F7F7F"/>
                </a:solidFill>
                <a:latin typeface="Trebuchet MS"/>
              </a:rPr>
              <a:t>odnota</a:t>
            </a:r>
            <a:r>
              <a:rPr lang="cs-CZ" sz="1200" dirty="0">
                <a:solidFill>
                  <a:srgbClr val="7F7F7F"/>
                </a:solidFill>
                <a:latin typeface="Trebuchet MS"/>
              </a:rPr>
              <a:t> Hazardu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 (HV) = 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0.8 (</a:t>
            </a:r>
            <a:r>
              <a:rPr lang="cs-CZ" sz="1200" b="1" dirty="0">
                <a:solidFill>
                  <a:srgbClr val="7F7F7F"/>
                </a:solidFill>
                <a:latin typeface="Trebuchet MS"/>
              </a:rPr>
              <a:t>Pravděpodobná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)</a:t>
            </a: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040b33bf030af7dcc5aebcea283038dd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f86f0a7f776cde761a3ead06ca74a702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18C07CED-C7FF-4404-9245-7950CB0A26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CBA135-A0C7-4C0E-A0F1-6A627468D22A}">
  <ds:schemaRefs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ce60cd6d-3977-486f-a814-132bf722bb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d3b63abe-a700-4914-8878-a8a488c562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1659</Words>
  <Application>Microsoft Office PowerPoint</Application>
  <PresentationFormat>On-screen Show (16:9)</PresentationFormat>
  <Paragraphs>185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Courier New</vt:lpstr>
      <vt:lpstr>Montserrat</vt:lpstr>
      <vt:lpstr>Noto Sans Symbols</vt:lpstr>
      <vt:lpstr>Tahoma</vt:lpstr>
      <vt:lpstr>Trebuchet MS</vt:lpstr>
      <vt:lpstr>CentralEurope_iService</vt:lpstr>
      <vt:lpstr>PowerPoint Presentation</vt:lpstr>
      <vt:lpstr>Vlny horka a přehřívání měst</vt:lpstr>
      <vt:lpstr>Vlny horka a přehřívání měst</vt:lpstr>
      <vt:lpstr>Vlny horka a přehřívání měst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7</cp:revision>
  <dcterms:created xsi:type="dcterms:W3CDTF">2025-03-18T17:43:02Z</dcterms:created>
  <dcterms:modified xsi:type="dcterms:W3CDTF">2026-02-02T10:12:30Z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