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22"/>
  </p:notesMasterIdLst>
  <p:sldIdLst>
    <p:sldId id="358" r:id="rId5"/>
    <p:sldId id="355" r:id="rId6"/>
    <p:sldId id="325" r:id="rId7"/>
    <p:sldId id="339" r:id="rId8"/>
    <p:sldId id="260" r:id="rId9"/>
    <p:sldId id="359" r:id="rId10"/>
    <p:sldId id="356" r:id="rId11"/>
    <p:sldId id="357" r:id="rId12"/>
    <p:sldId id="326" r:id="rId13"/>
    <p:sldId id="327" r:id="rId14"/>
    <p:sldId id="340" r:id="rId15"/>
    <p:sldId id="341" r:id="rId16"/>
    <p:sldId id="343" r:id="rId17"/>
    <p:sldId id="344" r:id="rId18"/>
    <p:sldId id="346" r:id="rId19"/>
    <p:sldId id="347" r:id="rId20"/>
    <p:sldId id="279" r:id="rId2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5488" userDrawn="1">
          <p15:clr>
            <a:srgbClr val="A4A3A4"/>
          </p15:clr>
        </p15:guide>
        <p15:guide id="5" pos="113" userDrawn="1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6D6514-60F9-C0B8-E02F-0008DBF421BA}" name="Felicioni, Licia" initials="FL" userId="S::feliclic@cvut.cz::d14afec8-200e-4809-9e7b-d7cb15307a5d" providerId="AD"/>
  <p188:author id="{3D7860A2-58AF-9BF4-4B90-A096E2EF94E7}" name="Klepacova, Katerina" initials="KK" userId="S::salkokat@cvut.cz::c272bbc8-7130-440e-ad94-e85deacc14a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DDDDDD"/>
    <a:srgbClr val="808080"/>
    <a:srgbClr val="33CC33"/>
    <a:srgbClr val="141414"/>
    <a:srgbClr val="EAEAEA"/>
    <a:srgbClr val="7F7F7F"/>
    <a:srgbClr val="156082"/>
    <a:srgbClr val="585858"/>
    <a:srgbClr val="C3C3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pos="5488"/>
        <p:guide pos="113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oni, Licia" userId="d14afec8-200e-4809-9e7b-d7cb15307a5d" providerId="ADAL" clId="{D12D6E33-D1AE-452D-9884-920E0DD78E93}"/>
    <pc:docChg chg="delSld modSld">
      <pc:chgData name="Felicioni, Licia" userId="d14afec8-200e-4809-9e7b-d7cb15307a5d" providerId="ADAL" clId="{D12D6E33-D1AE-452D-9884-920E0DD78E93}" dt="2026-02-02T10:11:55.660" v="5" actId="47"/>
      <pc:docMkLst>
        <pc:docMk/>
      </pc:docMkLst>
      <pc:sldChg chg="del">
        <pc:chgData name="Felicioni, Licia" userId="d14afec8-200e-4809-9e7b-d7cb15307a5d" providerId="ADAL" clId="{D12D6E33-D1AE-452D-9884-920E0DD78E93}" dt="2026-02-02T10:11:43.982" v="1" actId="47"/>
        <pc:sldMkLst>
          <pc:docMk/>
          <pc:sldMk cId="0" sldId="280"/>
        </pc:sldMkLst>
      </pc:sldChg>
      <pc:sldChg chg="del">
        <pc:chgData name="Felicioni, Licia" userId="d14afec8-200e-4809-9e7b-d7cb15307a5d" providerId="ADAL" clId="{D12D6E33-D1AE-452D-9884-920E0DD78E93}" dt="2026-02-02T10:11:44.556" v="2" actId="47"/>
        <pc:sldMkLst>
          <pc:docMk/>
          <pc:sldMk cId="0" sldId="281"/>
        </pc:sldMkLst>
      </pc:sldChg>
      <pc:sldChg chg="del">
        <pc:chgData name="Felicioni, Licia" userId="d14afec8-200e-4809-9e7b-d7cb15307a5d" providerId="ADAL" clId="{D12D6E33-D1AE-452D-9884-920E0DD78E93}" dt="2026-02-02T10:11:55.660" v="5" actId="47"/>
        <pc:sldMkLst>
          <pc:docMk/>
          <pc:sldMk cId="944182199" sldId="329"/>
        </pc:sldMkLst>
      </pc:sldChg>
      <pc:sldChg chg="del">
        <pc:chgData name="Felicioni, Licia" userId="d14afec8-200e-4809-9e7b-d7cb15307a5d" providerId="ADAL" clId="{D12D6E33-D1AE-452D-9884-920E0DD78E93}" dt="2026-02-02T10:11:55.660" v="5" actId="47"/>
        <pc:sldMkLst>
          <pc:docMk/>
          <pc:sldMk cId="1789868988" sldId="342"/>
        </pc:sldMkLst>
      </pc:sldChg>
      <pc:sldChg chg="del">
        <pc:chgData name="Felicioni, Licia" userId="d14afec8-200e-4809-9e7b-d7cb15307a5d" providerId="ADAL" clId="{D12D6E33-D1AE-452D-9884-920E0DD78E93}" dt="2026-02-02T10:11:48.500" v="4" actId="47"/>
        <pc:sldMkLst>
          <pc:docMk/>
          <pc:sldMk cId="913892036" sldId="345"/>
        </pc:sldMkLst>
      </pc:sldChg>
      <pc:sldChg chg="del">
        <pc:chgData name="Felicioni, Licia" userId="d14afec8-200e-4809-9e7b-d7cb15307a5d" providerId="ADAL" clId="{D12D6E33-D1AE-452D-9884-920E0DD78E93}" dt="2026-02-02T10:11:45.813" v="3" actId="47"/>
        <pc:sldMkLst>
          <pc:docMk/>
          <pc:sldMk cId="2824524165" sldId="348"/>
        </pc:sldMkLst>
      </pc:sldChg>
      <pc:sldChg chg="modSp mod">
        <pc:chgData name="Felicioni, Licia" userId="d14afec8-200e-4809-9e7b-d7cb15307a5d" providerId="ADAL" clId="{D12D6E33-D1AE-452D-9884-920E0DD78E93}" dt="2026-02-02T10:11:39.233" v="0" actId="20577"/>
        <pc:sldMkLst>
          <pc:docMk/>
          <pc:sldMk cId="0" sldId="358"/>
        </pc:sldMkLst>
        <pc:spChg chg="mod">
          <ac:chgData name="Felicioni, Licia" userId="d14afec8-200e-4809-9e7b-d7cb15307a5d" providerId="ADAL" clId="{D12D6E33-D1AE-452D-9884-920E0DD78E93}" dt="2026-02-02T10:11:39.233" v="0" actId="20577"/>
          <ac:spMkLst>
            <pc:docMk/>
            <pc:sldMk cId="0" sldId="358"/>
            <ac:spMk id="4421906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1296304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32296881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940723" name="Google Shape;5;n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0721539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6004516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53542374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3490022" name="Google Shape;110;g35670ae33ce_0_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91176" name="Google Shape;111;g35670ae33ce_0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74153571" name="Google Shape;112;g35670ae33ce_0_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D8B17CB-E884-8F90-5807-7AD8D7CFD56B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203E4-45F4-A796-AA18-B3818997A15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8A3A6B-81C6-9A09-EE80-4EB429FC0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CA065-C68C-32C0-BE3E-C8A08A66B2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7C8925-016A-A858-D8A1-356FF0DEED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3AFF5BE-5971-BC0F-DFA7-3943B52273AF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9689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CCA74-7E73-2AA8-9F5B-64065182645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32362A-BACC-60AA-2919-87F5866705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FEB4BF-B29A-81A2-FF4E-E565F9E42F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32BD7-CD89-E04F-F8D3-7959CE90B7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EB9F7BA-C7B8-8F9A-0F4E-01C3F06A73C8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2189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E2E95-5B60-615F-5C6B-40A9A367A6E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AD81C-DAE2-0A5D-62D1-4AED6B545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61BE3D-6E4B-743D-308F-EDC93DAB95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67D70-3403-6684-1606-AF4FDF02CD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EB9F7BA-C7B8-8F9A-0F4E-01C3F06A73C8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851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10CF5-E3C4-505D-D37B-EDA6EE9DC4C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B37B0B40-74DD-DCAA-9EC9-12FB078616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11F29BBC-39FE-A84A-3308-F6A92044EF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1A2C0075-E99C-3B92-3A7C-A9834C56DC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3354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AD3F-C01C-D4FE-20DE-EF1A9C62374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AE760C6F-1C8F-83DF-54BA-F7F957EC4E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25806B5C-4B63-568C-BA29-5BEC603792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164A0E4F-3698-49D8-E468-82EE522393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6913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16449-21B4-23D1-930C-A96D1DD629B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4991FB36-BE40-0659-0336-5D32CB487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607776E7-CA6E-89A1-37A7-C0F0B39452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E19CF265-E9A9-43A8-C2B0-CE6014B2F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3287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38DA2-FD1F-75A8-988F-4E85D3E8A6F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F1F9328D-66F6-200D-A8E8-E24C65308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0EE2BAE1-90CE-939B-0B55-2D92EA2191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1BB02C27-B318-5A65-D24A-D0BC0932DE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378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9AA18-EBA1-15DE-1161-A24210D3406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F27FC632-F376-A076-3CA6-7DB5B566F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AF5F87F8-08F7-486C-7408-FE4F8D57DA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0FB0886E-C9C9-7660-F231-9A054A08AE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1640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E108C-D611-70E0-F561-667B1EF9ACF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6017BBE1-C815-58C6-C439-94DB4DB69B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4F4E901A-CD58-CBA3-3F06-A9355674CF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22C469D9-F312-6393-BD4C-8C38781183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7944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91703-E49A-1450-7636-5DABA169818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F3B8433E-D3A2-ED7B-5B74-DD10C9FCB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93511B12-1E23-5A12-3967-834AA0C0A9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55911EDC-72B8-EFD2-9125-31DC28F8AA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2087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C4A2F-3AFD-4488-D76B-23626130F47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41E25477-CD7B-6410-3D31-9A1E67B4C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83ACF5E1-9999-80B9-7E5D-C5B9819DDF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3088CAAB-0B00-D4B2-4412-BE44E203FF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6990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8721139" name="Google Shape;566;p4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102202234" name="Google Shape;567;p41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Start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600297114" name="Google Shape;15;p15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613269535" name="Google Shape;16;p15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s + Text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184887" name="Google Shape;35;p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12175335" name="Google Shape;36;p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18601683" name="Google Shape;37;p7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Headlines + two columns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8610130" name="Google Shape;39;p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86568124" name="Google Shape;40;p8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31271593" name="Google Shape;41;p8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19762977" name="Google Shape;42;p8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 + Text / no subline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8873817" name="Google Shape;44;p9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6092925" name="Google Shape;45;p9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left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7808838" name="Google Shape;47;p10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673526646" name="Google Shape;48;p10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68977465" name="Google Shape;49;p10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92394970" name="Google Shape;50;p10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29176684" name="Google Shape;51;p10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5249440" name="Google Shape;52;p10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right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0639005" name="Google Shape;54;p11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356441670" name="Google Shape;55;p11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5312607" name="Google Shape;56;p11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03654085" name="Google Shape;57;p11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31131196" name="Google Shape;58;p11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58875618" name="Google Shape;59;p11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_2" userDrawn="1">
  <p:cSld name="Chapterbreak_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3002742" name="Google Shape;61;p12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95459311" name="Google Shape;62;p12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82989917" name="Google Shape;63;p12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" userDrawn="1">
  <p:cSld name="Chapter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5266708" name="Google Shape;65;p13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2896565" name="Google Shape;66;p13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96170644" name="Google Shape;67;p13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OVERVIEW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725931651" name="Google Shape;69;p14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24191954" name="Google Shape;70;p14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29924217" name="Google Shape;71;p14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816296287" name="Google Shape;72;p14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43424365" name="Google Shape;73;p14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480776614" name="Google Shape;74;p14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06424134" name="Google Shape;75;p14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middle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3293914" name="Google Shape;77;p16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3932754" name="Google Shape;78;p16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95866496" name="Google Shape;79;p16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1556757" name="Google Shape;80;p16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30963406" name="Google Shape;81;p16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08320038" name="Google Shape;82;p16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23682373" name="Google Shape;83;p16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591293976" name="Google Shape;84;p1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19740839" name="Google Shape;85;p16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End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538840709" name="Google Shape;87;p17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34124083" name="Google Shape;88;p17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139577228" name="Google Shape;89;p17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1903997" name="Google Shape;90;p17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3321844" name="Google Shape;91;p17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39089330" name="Google Shape;92;p17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9164874" name="Google Shape;93;p17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30046518" name="Google Shape;94;p17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0870304" name="Google Shape;95;p17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687580272" name="Google Shape;96;p17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Light grey background with page count" userDrawn="1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4311998" name="Google Shape;98;p1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58018614" name="Google Shape;99;p1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arker grey background/empty" userDrawn="1">
  <p:cSld name="Darker grey background/empty">
    <p:bg>
      <p:bgPr>
        <a:solidFill>
          <a:srgbClr val="C8D3D8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3537486" name="Google Shape;101;p19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96929407" name="Google Shape;102;p19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Vlastní rozložení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1159334" name="Zástupný text 6"/>
          <p:cNvSpPr>
            <a:spLocks noGrp="1"/>
          </p:cNvSpPr>
          <p:nvPr>
            <p:ph type="body" sz="quarter" idx="10"/>
          </p:nvPr>
        </p:nvSpPr>
        <p:spPr bwMode="auto">
          <a:xfrm>
            <a:off x="339446" y="403200"/>
            <a:ext cx="7675200" cy="421200"/>
          </a:xfrm>
        </p:spPr>
        <p:txBody>
          <a:bodyPr lIns="68400" tIns="36000" rIns="68400" bIns="36000" anchor="b" anchorCtr="0">
            <a:noAutofit/>
          </a:bodyPr>
          <a:lstStyle>
            <a:lvl1pPr marL="0" indent="0">
              <a:buNone/>
              <a:defRPr sz="1750" cap="none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>
              <a:defRPr/>
            </a:pPr>
            <a:endParaRPr lang="cs-CZ"/>
          </a:p>
        </p:txBody>
      </p:sp>
      <p:sp>
        <p:nvSpPr>
          <p:cNvPr id="53986672" name="Zástupný text 12"/>
          <p:cNvSpPr>
            <a:spLocks noGrp="1"/>
          </p:cNvSpPr>
          <p:nvPr>
            <p:ph type="body" sz="quarter" idx="11"/>
          </p:nvPr>
        </p:nvSpPr>
        <p:spPr bwMode="auto">
          <a:xfrm>
            <a:off x="338400" y="1425600"/>
            <a:ext cx="4482000" cy="3499200"/>
          </a:xfrm>
        </p:spPr>
        <p:txBody>
          <a:bodyPr lIns="68400" tIns="36000" rIns="68400" bIns="36000">
            <a:noAutofit/>
          </a:bodyPr>
          <a:lstStyle>
            <a:lvl1pPr marL="0" indent="0">
              <a:buFont typeface="Arial"/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7631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Content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9250897" name="Google Shape;32;p45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62584943" name="Google Shape;33;p45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70779840" name="Google Shape;34;p45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1318967" name="Google Shape;35;p45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/>
              <a:t>‹#›</a:t>
            </a:fld>
            <a:endParaRPr/>
          </a:p>
        </p:txBody>
      </p:sp>
      <p:sp>
        <p:nvSpPr>
          <p:cNvPr id="189516058" name="Google Shape;36;p45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448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3704412" name="Google Shape;10;p5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51219756" name="Google Shape;11;p5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8536963" name="Google Shape;12;p5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37513549" name="Google Shape;13;p5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op.europa.eu/en/publication-detail/-/publication/b175c9cb-cc5b-11ed-a05c-01aa75ed71a1/language-en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4892690" name="Google Shape;114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 noProof="0" dirty="0" err="1">
                <a:highlight>
                  <a:srgbClr val="FFFF00"/>
                </a:highlight>
              </a:rPr>
              <a:t>SuPeRBE</a:t>
            </a:r>
            <a:r>
              <a:rPr lang="en-GB" sz="2400" b="1" noProof="0" dirty="0">
                <a:highlight>
                  <a:srgbClr val="FFFF00"/>
                </a:highlight>
              </a:rPr>
              <a:t> Training Material</a:t>
            </a:r>
            <a:endParaRPr lang="en-GB" noProof="0" dirty="0"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en-GB" sz="2400" b="1" noProof="0" dirty="0">
              <a:solidFill>
                <a:srgbClr val="53656D"/>
              </a:solidFill>
              <a:highlight>
                <a:srgbClr val="FFFF00"/>
              </a:highlight>
            </a:endParaRPr>
          </a:p>
        </p:txBody>
      </p:sp>
      <p:sp>
        <p:nvSpPr>
          <p:cNvPr id="683180622" name="Google Shape;115;g35670ae33ce_0_0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Climate change and built environment</a:t>
            </a:r>
            <a:endParaRPr lang="en-GB" sz="1400" b="0" i="0" u="none" strike="noStrike" cap="none" noProof="0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1203673983" name="Google Shape;116;g35670ae33ce_0_0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 </a:t>
            </a:r>
            <a:endParaRPr lang="en-GB" sz="1400" b="0" i="0" u="none" strike="noStrike" cap="none" noProof="0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58878134" name="Google Shape;117;g35670ae33ce_0_0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Level of competence: 2</a:t>
            </a:r>
          </a:p>
        </p:txBody>
      </p:sp>
      <p:pic>
        <p:nvPicPr>
          <p:cNvPr id="1785906781" name="Google Shape;118;g35670ae33ce_0_0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752314531" name="Google Shape;119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3886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lang="en-GB" sz="900" noProof="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 noProof="0" dirty="0" err="1"/>
              <a:t>Activit</a:t>
            </a:r>
            <a:r>
              <a:rPr lang="cs-CZ" sz="1000" noProof="0" dirty="0"/>
              <a:t>y</a:t>
            </a:r>
            <a:r>
              <a:rPr lang="en-GB" sz="1000" noProof="0" dirty="0"/>
              <a:t> 3.2</a:t>
            </a:r>
            <a:endParaRPr lang="en-GB" noProof="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 noProof="0" dirty="0" err="1"/>
              <a:t>SuPeRBE</a:t>
            </a:r>
            <a:r>
              <a:rPr lang="en-GB" sz="1000" noProof="0" dirty="0"/>
              <a:t> </a:t>
            </a:r>
            <a:r>
              <a:rPr lang="en-GB" sz="1000" noProof="0" dirty="0" err="1"/>
              <a:t>Proje</a:t>
            </a:r>
            <a:r>
              <a:rPr lang="cs-CZ" sz="1000" noProof="0" dirty="0" err="1"/>
              <a:t>ct</a:t>
            </a:r>
            <a:r>
              <a:rPr lang="en-GB" sz="1000" noProof="0" dirty="0"/>
              <a:t> (CE0200768)</a:t>
            </a:r>
          </a:p>
        </p:txBody>
      </p:sp>
      <p:sp>
        <p:nvSpPr>
          <p:cNvPr id="974014367" name="Google Shape;120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520079" y="1340779"/>
            <a:ext cx="766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3000" b="1" noProof="0" dirty="0" err="1"/>
              <a:t>SuPeRBE</a:t>
            </a:r>
            <a:r>
              <a:rPr lang="en-GB" sz="3000" b="1" noProof="0" dirty="0"/>
              <a:t> </a:t>
            </a:r>
            <a:r>
              <a:rPr lang="cs-CZ" sz="3000" b="1" noProof="0" dirty="0"/>
              <a:t>školicí materiál</a:t>
            </a:r>
            <a:endParaRPr lang="en-GB" sz="3000" noProof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en-GB" sz="3000" b="1" noProof="0" dirty="0">
              <a:solidFill>
                <a:srgbClr val="53656D"/>
              </a:solidFill>
            </a:endParaRPr>
          </a:p>
        </p:txBody>
      </p:sp>
      <p:sp>
        <p:nvSpPr>
          <p:cNvPr id="44219064" name="Google Shape;122;g35670ae33ce_0_0"/>
          <p:cNvSpPr txBox="1"/>
          <p:nvPr/>
        </p:nvSpPr>
        <p:spPr bwMode="auto">
          <a:xfrm>
            <a:off x="6011468" y="3929419"/>
            <a:ext cx="379470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1800" b="1" i="0" u="none" strike="noStrike" cap="none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</a:t>
            </a:r>
            <a:r>
              <a:rPr lang="en-GB" sz="1800" b="1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</a:t>
            </a:r>
            <a:endParaRPr lang="en-GB" sz="1800" b="1" i="0" u="none" strike="noStrike" cap="none" noProof="0" dirty="0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93562998" name="Google Shape;123;g35670ae33ce_0_0"/>
          <p:cNvSpPr txBox="1"/>
          <p:nvPr/>
        </p:nvSpPr>
        <p:spPr bwMode="auto">
          <a:xfrm>
            <a:off x="576270" y="185893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US" sz="1300" b="1" i="0" u="none" strike="noStrike" cap="none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Makro oblast </a:t>
            </a:r>
            <a:r>
              <a:rPr lang="en-US" sz="1300" b="1" i="0" u="none" strike="noStrike" cap="none" noProof="0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odbornosti</a:t>
            </a:r>
            <a:r>
              <a:rPr lang="en-US" sz="1300" b="1" i="0" u="none" strike="noStrike" cap="none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10</a:t>
            </a:r>
          </a:p>
        </p:txBody>
      </p:sp>
      <p:sp>
        <p:nvSpPr>
          <p:cNvPr id="2090108323" name="Google Shape;124;g35670ae33ce_0_0"/>
          <p:cNvSpPr txBox="1"/>
          <p:nvPr/>
        </p:nvSpPr>
        <p:spPr bwMode="auto">
          <a:xfrm>
            <a:off x="576280" y="2040904"/>
            <a:ext cx="6739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rgbClr val="708792"/>
              </a:buClr>
              <a:buSzPts val="1600"/>
              <a:defRPr/>
            </a:pPr>
            <a:r>
              <a:rPr lang="pl-PL" sz="2000" b="1" dirty="0">
                <a:solidFill>
                  <a:schemeClr val="accent4"/>
                </a:solidFill>
                <a:latin typeface="Trebuchet MS" panose="020B0603020202020204" pitchFamily="34" charset="0"/>
              </a:rPr>
              <a:t>Hodnocení rizik na úrovni budovy</a:t>
            </a:r>
          </a:p>
          <a:p>
            <a:pPr lvl="0">
              <a:buClr>
                <a:srgbClr val="708792"/>
              </a:buClr>
              <a:buSzPts val="1600"/>
              <a:defRPr/>
            </a:pPr>
            <a:endParaRPr lang="pl-PL" dirty="0"/>
          </a:p>
        </p:txBody>
      </p:sp>
      <p:sp>
        <p:nvSpPr>
          <p:cNvPr id="57613648" name="Google Shape;125;g35670ae33ce_0_0"/>
          <p:cNvSpPr txBox="1"/>
          <p:nvPr/>
        </p:nvSpPr>
        <p:spPr bwMode="auto">
          <a:xfrm>
            <a:off x="576275" y="2303269"/>
            <a:ext cx="71322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  <a:defRPr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Hazard: </a:t>
            </a:r>
            <a:r>
              <a:rPr lang="cs-CZ" sz="200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Extrémní teplo (C)</a:t>
            </a:r>
            <a:endParaRPr lang="cs-CZ" sz="2000" b="1" dirty="0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  <a:p>
            <a:pPr lvl="0">
              <a:buClr>
                <a:srgbClr val="708792"/>
              </a:buClr>
              <a:buSzPts val="1600"/>
              <a:defRPr/>
            </a:pPr>
            <a:endParaRPr lang="cs-CZ" sz="2000" dirty="0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31441870" name="Google Shape;126;g35670ae33ce_0_0"/>
          <p:cNvSpPr txBox="1"/>
          <p:nvPr/>
        </p:nvSpPr>
        <p:spPr bwMode="auto">
          <a:xfrm>
            <a:off x="544925" y="3314338"/>
            <a:ext cx="8412463" cy="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  <a:defRPr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 rizika:</a:t>
            </a:r>
            <a:r>
              <a:rPr lang="cs-CZ" sz="200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000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Komfort</a:t>
            </a:r>
            <a:r>
              <a:rPr lang="en-GB" sz="2000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cs-CZ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lang="en-GB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4.</a:t>
            </a:r>
            <a:r>
              <a:rPr lang="cs-CZ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15</a:t>
            </a:r>
            <a:r>
              <a:rPr lang="en-GB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)</a:t>
            </a:r>
            <a:endParaRPr lang="en-GB" sz="2400" b="0" i="0" u="none" strike="noStrike" cap="none" noProof="0" dirty="0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52696908" name="Google Shape;127;g35670ae33ce_0_0"/>
          <p:cNvSpPr txBox="1"/>
          <p:nvPr/>
        </p:nvSpPr>
        <p:spPr bwMode="auto">
          <a:xfrm>
            <a:off x="712575" y="2943775"/>
            <a:ext cx="543546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lt2"/>
              </a:buClr>
              <a:buSzPts val="1600"/>
              <a:defRPr/>
            </a:pP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Stavební prvek: Uživatelé budovy</a:t>
            </a:r>
            <a:r>
              <a:rPr lang="cs-CZ" sz="200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(C4)</a:t>
            </a:r>
            <a:endParaRPr lang="cs-CZ" sz="2400" dirty="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48510142" name="Google Shape;128;g35670ae33ce_0_0"/>
          <p:cNvSpPr txBox="1"/>
          <p:nvPr/>
        </p:nvSpPr>
        <p:spPr bwMode="auto">
          <a:xfrm>
            <a:off x="576270" y="272258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defRPr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odbornosti:</a:t>
            </a:r>
            <a:endParaRPr lang="en-US" sz="1200" dirty="0">
              <a:solidFill>
                <a:schemeClr val="accent4"/>
              </a:solidFill>
            </a:endParaRPr>
          </a:p>
        </p:txBody>
      </p:sp>
      <p:sp>
        <p:nvSpPr>
          <p:cNvPr id="3" name="Google Shape;121;g35670ae33ce_0_0">
            <a:extLst>
              <a:ext uri="{FF2B5EF4-FFF2-40B4-BE49-F238E27FC236}">
                <a16:creationId xmlns:a16="http://schemas.microsoft.com/office/drawing/2014/main" id="{9C5C22DB-0B3E-2A37-6DBB-83CE236A3DAC}"/>
              </a:ext>
            </a:extLst>
          </p:cNvPr>
          <p:cNvSpPr txBox="1">
            <a:spLocks noGrp="1"/>
          </p:cNvSpPr>
          <p:nvPr/>
        </p:nvSpPr>
        <p:spPr bwMode="auto">
          <a:xfrm>
            <a:off x="58213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b="1" noProof="0" dirty="0">
                <a:latin typeface="Trebuchet MS"/>
                <a:ea typeface="Trebuchet MS"/>
                <a:cs typeface="Trebuchet MS"/>
                <a:sym typeface="Trebuchet MS"/>
              </a:rPr>
              <a:t>Macro Area of </a:t>
            </a:r>
            <a:r>
              <a:rPr lang="en-GB" sz="1000" b="1" noProof="0" dirty="0"/>
              <a:t>Expertise: MAE10 </a:t>
            </a:r>
            <a:r>
              <a:rPr lang="en-GB" sz="1000" noProof="0" dirty="0"/>
              <a:t>according </a:t>
            </a:r>
            <a:endParaRPr lang="en-GB" noProof="0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noProof="0" dirty="0"/>
              <a:t>to</a:t>
            </a:r>
            <a:r>
              <a:rPr lang="en-GB" sz="1000" noProof="0" dirty="0">
                <a:latin typeface="Trebuchet MS"/>
                <a:ea typeface="Trebuchet MS"/>
                <a:cs typeface="Trebuchet MS"/>
                <a:sym typeface="Trebuchet MS"/>
              </a:rPr>
              <a:t> the CEN Workshop Agreement 17939</a:t>
            </a:r>
            <a:endParaRPr lang="en-GB" noProof="0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</a:pPr>
            <a:endParaRPr lang="en-GB" sz="1200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50C7D-4A0D-32B8-807A-B90631673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DE9C15DB-CAF0-D3A1-55E2-627168AADF79}"/>
              </a:ext>
            </a:extLst>
          </p:cNvPr>
          <p:cNvGrpSpPr>
            <a:grpSpLocks/>
          </p:cNvGrpSpPr>
          <p:nvPr/>
        </p:nvGrpSpPr>
        <p:grpSpPr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7" name="Picture 6" descr="A city with trees and buildings in the background&#10;&#10;AI-generated content may be incorrect.">
              <a:extLst>
                <a:ext uri="{FF2B5EF4-FFF2-40B4-BE49-F238E27FC236}">
                  <a16:creationId xmlns:a16="http://schemas.microsoft.com/office/drawing/2014/main" id="{8858D90A-CAB7-E5C9-AE97-B0394DFAE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23333" r="26667" b="3074"/>
            <a:stretch/>
          </p:blipFill>
          <p:spPr>
            <a:xfrm>
              <a:off x="4572000" y="246221"/>
              <a:ext cx="4572000" cy="4897279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EEDD10-A74D-027E-C32C-71D6F7C36CC8}"/>
                </a:ext>
              </a:extLst>
            </p:cNvPr>
            <p:cNvSpPr>
              <a:spLocks/>
            </p:cNvSpPr>
            <p:nvPr/>
          </p:nvSpPr>
          <p:spPr>
            <a:xfrm>
              <a:off x="4572001" y="246221"/>
              <a:ext cx="4324350" cy="4897279"/>
            </a:xfrm>
            <a:prstGeom prst="rect">
              <a:avLst/>
            </a:prstGeom>
            <a:gradFill flip="none" rotWithShape="1">
              <a:gsLst>
                <a:gs pos="15000">
                  <a:srgbClr val="FFFFFF"/>
                </a:gs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  <a:gs pos="42000">
                  <a:schemeClr val="bg1">
                    <a:alpha val="41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noProof="0" dirty="0"/>
            </a:p>
          </p:txBody>
        </p: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9B9A9D77-FE74-44B2-6463-E1CAFA9B6C26}"/>
              </a:ext>
            </a:extLst>
          </p:cNvPr>
          <p:cNvSpPr/>
          <p:nvPr/>
        </p:nvSpPr>
        <p:spPr>
          <a:xfrm>
            <a:off x="296865" y="990762"/>
            <a:ext cx="48148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noProof="0" dirty="0">
                <a:solidFill>
                  <a:schemeClr val="bg2"/>
                </a:solidFill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Vlny horka jsou dlouhotrvající období extrémních teplot, která výrazně zatěžují budovy i lidské zdraví. Městské oblasti jsou obzvláště zranitelné v důsledku efektu městského tepelného ostrova a nedostatečné tepelné pohody v budovách.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A2FE9D0-920A-2778-4FD2-C67F787B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 noProof="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Vlny horka a přehřívání měst</a:t>
            </a:r>
          </a:p>
        </p:txBody>
      </p:sp>
      <p:grpSp>
        <p:nvGrpSpPr>
          <p:cNvPr id="31" name="Skupina 30">
            <a:extLst>
              <a:ext uri="{FF2B5EF4-FFF2-40B4-BE49-F238E27FC236}">
                <a16:creationId xmlns:a16="http://schemas.microsoft.com/office/drawing/2014/main" id="{98EAEEFF-FCE2-003B-11DE-9B76356B284A}"/>
              </a:ext>
            </a:extLst>
          </p:cNvPr>
          <p:cNvGrpSpPr>
            <a:grpSpLocks/>
          </p:cNvGrpSpPr>
          <p:nvPr/>
        </p:nvGrpSpPr>
        <p:grpSpPr>
          <a:xfrm>
            <a:off x="3140473" y="2512321"/>
            <a:ext cx="2603979" cy="2246400"/>
            <a:chOff x="2782895" y="2512321"/>
            <a:chExt cx="2246400" cy="2246400"/>
          </a:xfrm>
        </p:grpSpPr>
        <p:pic>
          <p:nvPicPr>
            <p:cNvPr id="27" name="Obrázek 26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70F7ABAC-661A-0C89-B945-653E579E86E2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2895" y="2512321"/>
              <a:ext cx="2246400" cy="2246400"/>
            </a:xfrm>
            <a:prstGeom prst="rect">
              <a:avLst/>
            </a:prstGeom>
          </p:spPr>
        </p:pic>
        <p:pic>
          <p:nvPicPr>
            <p:cNvPr id="15" name="Obrázek 14" descr="Obsah obrázku snímek obrazovky, Obdélník, design, smartphone&#10;&#10;Obsah generovaný pomocí AI může být nesprávný.">
              <a:extLst>
                <a:ext uri="{FF2B5EF4-FFF2-40B4-BE49-F238E27FC236}">
                  <a16:creationId xmlns:a16="http://schemas.microsoft.com/office/drawing/2014/main" id="{8C4C83CF-5289-E17F-E52D-6CECDBFF2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6725" y="2604654"/>
              <a:ext cx="240269" cy="216000"/>
            </a:xfrm>
            <a:prstGeom prst="rect">
              <a:avLst/>
            </a:prstGeom>
          </p:spPr>
        </p:pic>
      </p:grpSp>
      <p:grpSp>
        <p:nvGrpSpPr>
          <p:cNvPr id="32" name="Skupina 31">
            <a:extLst>
              <a:ext uri="{FF2B5EF4-FFF2-40B4-BE49-F238E27FC236}">
                <a16:creationId xmlns:a16="http://schemas.microsoft.com/office/drawing/2014/main" id="{5783E03E-F641-F593-4B31-F2BBC2F37E7B}"/>
              </a:ext>
            </a:extLst>
          </p:cNvPr>
          <p:cNvGrpSpPr>
            <a:grpSpLocks/>
          </p:cNvGrpSpPr>
          <p:nvPr/>
        </p:nvGrpSpPr>
        <p:grpSpPr>
          <a:xfrm>
            <a:off x="393659" y="2512321"/>
            <a:ext cx="2603979" cy="2246400"/>
            <a:chOff x="393659" y="2512321"/>
            <a:chExt cx="2246400" cy="2246400"/>
          </a:xfrm>
        </p:grpSpPr>
        <p:pic>
          <p:nvPicPr>
            <p:cNvPr id="28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C5ADD87E-63D9-0C98-B86C-8766E488BFF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1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2CE8A297-8292-227E-363C-F16B962ED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22606" y="2604654"/>
              <a:ext cx="211636" cy="216000"/>
            </a:xfrm>
            <a:prstGeom prst="rect">
              <a:avLst/>
            </a:prstGeom>
          </p:spPr>
        </p:pic>
      </p:grp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A4D09C8-D014-8DA9-2F4F-64FBE4FEE30A}"/>
              </a:ext>
            </a:extLst>
          </p:cNvPr>
          <p:cNvSpPr txBox="1"/>
          <p:nvPr/>
        </p:nvSpPr>
        <p:spPr>
          <a:xfrm>
            <a:off x="460777" y="2613121"/>
            <a:ext cx="1911350" cy="292388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300" b="1" noProof="0" dirty="0">
                <a:solidFill>
                  <a:srgbClr val="494949"/>
                </a:solidFill>
              </a:rPr>
              <a:t>Co situaci zhoršuje?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365212DC-7FBE-C217-8ACC-2A0647F6383A}"/>
              </a:ext>
            </a:extLst>
          </p:cNvPr>
          <p:cNvSpPr txBox="1"/>
          <p:nvPr/>
        </p:nvSpPr>
        <p:spPr>
          <a:xfrm>
            <a:off x="3156924" y="2604654"/>
            <a:ext cx="2223009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b="1" noProof="0" dirty="0">
                <a:solidFill>
                  <a:srgbClr val="494949"/>
                </a:solidFill>
              </a:rPr>
              <a:t>Co s tím můžeme dělat?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5C682471-987B-1EB5-A0CB-68E649FDF1D2}"/>
              </a:ext>
            </a:extLst>
          </p:cNvPr>
          <p:cNvSpPr txBox="1"/>
          <p:nvPr/>
        </p:nvSpPr>
        <p:spPr>
          <a:xfrm>
            <a:off x="440991" y="3026180"/>
            <a:ext cx="2507388" cy="1523494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Tmavé povrchy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Nedostatek vegetace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Nedostatečná tepelná izolace nebo větrání budov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Efekt městského tepelného ostrova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8B962D32-5636-6570-BFB2-8BC7F56BC64E}"/>
              </a:ext>
            </a:extLst>
          </p:cNvPr>
          <p:cNvSpPr txBox="1"/>
          <p:nvPr/>
        </p:nvSpPr>
        <p:spPr>
          <a:xfrm>
            <a:off x="3133533" y="3026180"/>
            <a:ext cx="2558046" cy="155427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Stínění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Přirozené větrání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Zelené střechy a stromy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Reflexní materiály a kvalitní tepelná izolace</a:t>
            </a:r>
            <a:endParaRPr lang="cs-CZ" noProof="0" dirty="0">
              <a:solidFill>
                <a:srgbClr val="494949"/>
              </a:solidFill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80190834-B72E-48DD-31A5-3426C6EAD6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59" y="472920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938230-F9CA-3C80-1986-B310B985A0EF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cs-CZ" sz="1000" i="1" noProof="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Identifikace klimatických rizik relevantních pro zastavěné prostředí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28A9793-9239-1160-1DCC-1114966507F1}"/>
              </a:ext>
            </a:extLst>
          </p:cNvPr>
          <p:cNvSpPr txBox="1"/>
          <p:nvPr/>
        </p:nvSpPr>
        <p:spPr>
          <a:xfrm>
            <a:off x="0" y="4885880"/>
            <a:ext cx="2303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u="sng" noProof="0" dirty="0">
                <a:solidFill>
                  <a:schemeClr val="tx2"/>
                </a:solidFill>
                <a:latin typeface="Trebuchet MS" panose="020B0603020202020204" pitchFamily="34" charset="0"/>
              </a:rPr>
              <a:t>Source: </a:t>
            </a:r>
            <a:r>
              <a:rPr lang="cs-CZ" sz="1000" u="sng" noProof="0" dirty="0" err="1">
                <a:solidFill>
                  <a:schemeClr val="tx2"/>
                </a:solidFill>
                <a:latin typeface="Trebuchet MS" panose="020B0603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</a:t>
            </a:r>
            <a:r>
              <a:rPr lang="cs-CZ" sz="1000" u="sng" noProof="0" dirty="0">
                <a:solidFill>
                  <a:schemeClr val="tx2"/>
                </a:solidFill>
                <a:latin typeface="Trebuchet MS" panose="020B0603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1000" u="sng" noProof="0" dirty="0" err="1">
                <a:solidFill>
                  <a:schemeClr val="tx2"/>
                </a:solidFill>
                <a:latin typeface="Trebuchet MS" panose="020B0603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Commission</a:t>
            </a:r>
            <a:r>
              <a:rPr lang="cs-CZ" sz="1000" u="sng" noProof="0" dirty="0">
                <a:solidFill>
                  <a:schemeClr val="tx2"/>
                </a:solidFill>
                <a:latin typeface="Trebuchet MS" panose="020B0603020202020204" pitchFamily="34" charset="0"/>
              </a:rPr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539420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7C90-2239-0CBA-1917-7B0A34804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BBE8C20-82E6-804C-B422-A84C98041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Vlny horka a přehřívání měst</a:t>
            </a:r>
            <a:endParaRPr lang="en-GB" sz="2000" noProof="0" dirty="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F606003B-767A-B073-9FD9-1CB483452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04AC88-9835-7738-1695-9E06769A3D3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 noProof="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2" name="Google Shape;37;p7">
            <a:extLst>
              <a:ext uri="{FF2B5EF4-FFF2-40B4-BE49-F238E27FC236}">
                <a16:creationId xmlns:a16="http://schemas.microsoft.com/office/drawing/2014/main" id="{DC662ED4-066F-58E5-817A-557D5178783B}"/>
              </a:ext>
            </a:extLst>
          </p:cNvPr>
          <p:cNvSpPr txBox="1">
            <a:spLocks/>
          </p:cNvSpPr>
          <p:nvPr/>
        </p:nvSpPr>
        <p:spPr bwMode="auto">
          <a:xfrm>
            <a:off x="845837" y="979846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 sz="2000" noProof="0" dirty="0"/>
              <a:t>Komfort uživatel budovy</a:t>
            </a:r>
            <a:endParaRPr lang="en-GB" sz="2000" noProof="0" dirty="0"/>
          </a:p>
        </p:txBody>
      </p:sp>
      <p:grpSp>
        <p:nvGrpSpPr>
          <p:cNvPr id="28" name="Skupina 31">
            <a:extLst>
              <a:ext uri="{FF2B5EF4-FFF2-40B4-BE49-F238E27FC236}">
                <a16:creationId xmlns:a16="http://schemas.microsoft.com/office/drawing/2014/main" id="{730D3DC4-8AC5-4875-FDD5-5869C40A6BA3}"/>
              </a:ext>
            </a:extLst>
          </p:cNvPr>
          <p:cNvGrpSpPr>
            <a:grpSpLocks/>
          </p:cNvGrpSpPr>
          <p:nvPr/>
        </p:nvGrpSpPr>
        <p:grpSpPr>
          <a:xfrm>
            <a:off x="393659" y="1434020"/>
            <a:ext cx="3924338" cy="3497229"/>
            <a:chOff x="393659" y="2512321"/>
            <a:chExt cx="2246400" cy="2246400"/>
          </a:xfrm>
        </p:grpSpPr>
        <p:pic>
          <p:nvPicPr>
            <p:cNvPr id="26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5A285942-1199-1D15-0A4A-4D416FE0916A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2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DD72764D-BA46-BA2F-F955-47AAE18FA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54576" y="2612611"/>
              <a:ext cx="211636" cy="263740"/>
            </a:xfrm>
            <a:prstGeom prst="rect">
              <a:avLst/>
            </a:prstGeom>
          </p:spPr>
        </p:pic>
      </p:grpSp>
      <p:sp>
        <p:nvSpPr>
          <p:cNvPr id="30" name="TextovéPole 19">
            <a:extLst>
              <a:ext uri="{FF2B5EF4-FFF2-40B4-BE49-F238E27FC236}">
                <a16:creationId xmlns:a16="http://schemas.microsoft.com/office/drawing/2014/main" id="{FFEF2355-903A-633C-8F93-BCC049EAAF1C}"/>
              </a:ext>
            </a:extLst>
          </p:cNvPr>
          <p:cNvSpPr txBox="1"/>
          <p:nvPr/>
        </p:nvSpPr>
        <p:spPr>
          <a:xfrm>
            <a:off x="582780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 noProof="0" dirty="0">
                <a:solidFill>
                  <a:srgbClr val="494949"/>
                </a:solidFill>
                <a:latin typeface="Trebuchet MS"/>
                <a:sym typeface="Arial"/>
              </a:rPr>
              <a:t>Jak zhoršují situaci?</a:t>
            </a:r>
            <a:endParaRPr lang="en-GB" noProof="0" dirty="0">
              <a:solidFill>
                <a:srgbClr val="494949"/>
              </a:solidFill>
            </a:endParaRPr>
          </a:p>
        </p:txBody>
      </p:sp>
      <p:sp>
        <p:nvSpPr>
          <p:cNvPr id="34" name="TextovéPole 28">
            <a:extLst>
              <a:ext uri="{FF2B5EF4-FFF2-40B4-BE49-F238E27FC236}">
                <a16:creationId xmlns:a16="http://schemas.microsoft.com/office/drawing/2014/main" id="{7F54E0D4-63E6-AE87-E477-F69F40F708DE}"/>
              </a:ext>
            </a:extLst>
          </p:cNvPr>
          <p:cNvSpPr txBox="1"/>
          <p:nvPr/>
        </p:nvSpPr>
        <p:spPr>
          <a:xfrm>
            <a:off x="375936" y="2277997"/>
            <a:ext cx="3745238" cy="260071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Vysoké vnitřní teploty a jejich výkyvy. Pocity horka, únava, malátnost, bolesti hlavy, snížená schopnost soustředění.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Tepelné zisky akumulované ve stěnách se s časovým zpožděním uvolňují do interiéru (noční přehřívání).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Přímé sluneční záření a oslnění (vizuální nepohoda, nutnost mhouřit oči, práce „ve stínu“ obrazovek, častější bolesti hlavy).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Nedostatek čerstvého vzduchu.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Omezená možnost ovlivnit vnitřní prostředí.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pl-PL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Hluk a konflikty spojené s větráním.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Zranitelné skupiny (vyšší riziko zdravotních problémů a subjektivní nepohody).</a:t>
            </a:r>
            <a:endParaRPr lang="cs-CZ" sz="1100" dirty="0">
              <a:solidFill>
                <a:srgbClr val="7F7F7F"/>
              </a:solidFill>
              <a:latin typeface="Trebuchet MS"/>
              <a:ea typeface="Roboto"/>
              <a:cs typeface="Arial"/>
              <a:sym typeface="Arial"/>
            </a:endParaRPr>
          </a:p>
        </p:txBody>
      </p:sp>
      <p:pic>
        <p:nvPicPr>
          <p:cNvPr id="38" name="Obrázek 27" descr="Obsah obrázku snímek obrazovky, Obdélník, černá, design&#10;&#10;Obsah generovaný pomocí AI může být nesprávný.">
            <a:extLst>
              <a:ext uri="{FF2B5EF4-FFF2-40B4-BE49-F238E27FC236}">
                <a16:creationId xmlns:a16="http://schemas.microsoft.com/office/drawing/2014/main" id="{40FFB377-6711-01D2-A0FB-F0E7B542252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427622" y="1434020"/>
            <a:ext cx="3927436" cy="3508012"/>
          </a:xfrm>
          <a:prstGeom prst="rect">
            <a:avLst/>
          </a:prstGeom>
        </p:spPr>
      </p:pic>
      <p:pic>
        <p:nvPicPr>
          <p:cNvPr id="42" name="Obrázek 14" descr="Obsah obrázku snímek obrazovky, Obdélník, design, smartphone&#10;&#10;Obsah generovaný pomocí AI může být nesprávný.">
            <a:extLst>
              <a:ext uri="{FF2B5EF4-FFF2-40B4-BE49-F238E27FC236}">
                <a16:creationId xmlns:a16="http://schemas.microsoft.com/office/drawing/2014/main" id="{B6DBD1DD-B191-2799-137C-C7421728D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3673" y="1607898"/>
            <a:ext cx="402014" cy="388528"/>
          </a:xfrm>
          <a:prstGeom prst="rect">
            <a:avLst/>
          </a:prstGeom>
        </p:spPr>
      </p:pic>
      <p:sp>
        <p:nvSpPr>
          <p:cNvPr id="43" name="TextovéPole 19">
            <a:extLst>
              <a:ext uri="{FF2B5EF4-FFF2-40B4-BE49-F238E27FC236}">
                <a16:creationId xmlns:a16="http://schemas.microsoft.com/office/drawing/2014/main" id="{C1862719-B7EA-03BC-AE85-50D1FAC2ADBE}"/>
              </a:ext>
            </a:extLst>
          </p:cNvPr>
          <p:cNvSpPr txBox="1"/>
          <p:nvPr/>
        </p:nvSpPr>
        <p:spPr>
          <a:xfrm>
            <a:off x="4852855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 noProof="0" dirty="0">
                <a:solidFill>
                  <a:srgbClr val="494949"/>
                </a:solidFill>
                <a:latin typeface="Trebuchet MS"/>
                <a:ea typeface="Roboto"/>
                <a:cs typeface="Arial"/>
                <a:sym typeface="Arial"/>
              </a:rPr>
              <a:t>Co můžeme udělat lépe?</a:t>
            </a:r>
            <a:endParaRPr lang="en-GB" sz="1500" b="1" noProof="0" dirty="0">
              <a:solidFill>
                <a:srgbClr val="494949"/>
              </a:solidFill>
              <a:latin typeface="Trebuchet MS"/>
              <a:ea typeface="Roboto"/>
              <a:cs typeface="Arial"/>
              <a:sym typeface="Arial"/>
            </a:endParaRPr>
          </a:p>
        </p:txBody>
      </p:sp>
      <p:sp>
        <p:nvSpPr>
          <p:cNvPr id="44" name="TextovéPole 28">
            <a:extLst>
              <a:ext uri="{FF2B5EF4-FFF2-40B4-BE49-F238E27FC236}">
                <a16:creationId xmlns:a16="http://schemas.microsoft.com/office/drawing/2014/main" id="{E6BB156F-B751-DB7E-D63A-0BF29FC66ADA}"/>
              </a:ext>
            </a:extLst>
          </p:cNvPr>
          <p:cNvSpPr txBox="1"/>
          <p:nvPr/>
        </p:nvSpPr>
        <p:spPr>
          <a:xfrm>
            <a:off x="4427621" y="2277997"/>
            <a:ext cx="3994483" cy="206210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  <a:defRPr sz="1200">
                <a:solidFill>
                  <a:srgbClr val="7F7F7F"/>
                </a:solidFill>
                <a:latin typeface="Trebuchet MS"/>
                <a:ea typeface="Roboto"/>
              </a:defRPr>
            </a:lvl1pPr>
          </a:lstStyle>
          <a:p>
            <a:r>
              <a:rPr lang="cs-CZ" dirty="0"/>
              <a:t>Jasně definovat a komunikovat podmínky tepelného komfortu</a:t>
            </a:r>
          </a:p>
          <a:p>
            <a:r>
              <a:rPr lang="cs-CZ" dirty="0"/>
              <a:t>Poskytnout uživatelům jednoduché nástroje a návody</a:t>
            </a:r>
          </a:p>
          <a:p>
            <a:r>
              <a:rPr lang="cs-CZ" dirty="0"/>
              <a:t>Umožnit individuální nastavení, kde je to možné</a:t>
            </a:r>
          </a:p>
          <a:p>
            <a:r>
              <a:rPr lang="cs-CZ" dirty="0"/>
              <a:t>Vytvářet „cool </a:t>
            </a:r>
            <a:r>
              <a:rPr lang="cs-CZ" dirty="0" err="1"/>
              <a:t>rooms</a:t>
            </a:r>
            <a:r>
              <a:rPr lang="cs-CZ" dirty="0"/>
              <a:t>“ / chladnější útočiště</a:t>
            </a:r>
          </a:p>
          <a:p>
            <a:r>
              <a:rPr lang="cs-CZ" dirty="0"/>
              <a:t>Podporovat zdravé chování během vln veder</a:t>
            </a:r>
          </a:p>
          <a:p>
            <a:r>
              <a:rPr lang="cs-CZ" dirty="0"/>
              <a:t>Zavádět organizační a provozní opatření</a:t>
            </a:r>
          </a:p>
          <a:p>
            <a:r>
              <a:rPr lang="cs-CZ" dirty="0"/>
              <a:t>Věnovat zvláštní pozornost zranitelným skupinám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091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C52F-C082-F22B-C496-C1B197C5D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D99864A0-6500-5DBB-00D8-BCC30D44EFCE}"/>
              </a:ext>
            </a:extLst>
          </p:cNvPr>
          <p:cNvSpPr txBox="1"/>
          <p:nvPr/>
        </p:nvSpPr>
        <p:spPr bwMode="auto">
          <a:xfrm>
            <a:off x="382864" y="1559413"/>
            <a:ext cx="8533436" cy="336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563"/>
              </a:spcBef>
            </a:pPr>
            <a:r>
              <a:rPr lang="cs-CZ" sz="2000" dirty="0">
                <a:solidFill>
                  <a:srgbClr val="7F7F7F"/>
                </a:solidFill>
                <a:latin typeface="Trebuchet MS"/>
                <a:sym typeface="Trebuchet MS"/>
              </a:rPr>
              <a:t>Uživatelé, jejich chování a způsob používání ovládacích prvků výrazně ovlivňují jejich skutečný komfort a zdravotní rizika.</a:t>
            </a:r>
          </a:p>
          <a:p>
            <a:pPr>
              <a:lnSpc>
                <a:spcPct val="90000"/>
              </a:lnSpc>
              <a:spcBef>
                <a:spcPts val="563"/>
              </a:spcBef>
            </a:pPr>
            <a:endParaRPr lang="en-GB" sz="1800" noProof="0" dirty="0">
              <a:solidFill>
                <a:srgbClr val="9ACA3C"/>
              </a:solidFill>
              <a:latin typeface="Trebuchet MS"/>
              <a:sym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GB" b="1" noProof="0" dirty="0">
                <a:solidFill>
                  <a:srgbClr val="9ACA3C"/>
                </a:solidFill>
                <a:latin typeface="Trebuchet MS"/>
                <a:sym typeface="Trebuchet MS"/>
              </a:rPr>
              <a:t>Expo</a:t>
            </a:r>
            <a:r>
              <a:rPr lang="cs-CZ" b="1" noProof="0" dirty="0" err="1">
                <a:solidFill>
                  <a:srgbClr val="9ACA3C"/>
                </a:solidFill>
                <a:latin typeface="Trebuchet MS"/>
                <a:sym typeface="Trebuchet MS"/>
              </a:rPr>
              <a:t>zice</a:t>
            </a:r>
            <a:r>
              <a:rPr lang="en-GB" b="1" noProof="0" dirty="0">
                <a:solidFill>
                  <a:srgbClr val="9ACA3C"/>
                </a:solidFill>
                <a:latin typeface="Trebuchet MS"/>
                <a:sym typeface="Trebuchet MS"/>
              </a:rPr>
              <a:t> </a:t>
            </a:r>
            <a:r>
              <a:rPr lang="en-GB" b="1" dirty="0">
                <a:solidFill>
                  <a:srgbClr val="9ACA3C"/>
                </a:solidFill>
                <a:latin typeface="Trebuchet MS"/>
              </a:rPr>
              <a:t>-</a:t>
            </a:r>
            <a:r>
              <a:rPr lang="cs-CZ" dirty="0">
                <a:solidFill>
                  <a:srgbClr val="7F7F7F"/>
                </a:solidFill>
                <a:latin typeface="Trebuchet MS"/>
                <a:sym typeface="Trebuchet MS"/>
              </a:rPr>
              <a:t> z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ávisí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tom,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kde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jak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lidé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prostory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používají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(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orientace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využívaných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místností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podlaží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blízkost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oken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),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jejich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režimu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užívání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aktivitách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oblečení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přístupu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ke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stínění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větrání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;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ovlivňuje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kolik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tepla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slunečního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záření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uživatelé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během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dne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zažívají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.</a:t>
            </a:r>
            <a:r>
              <a:rPr lang="cs-CZ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endParaRPr lang="cs-CZ" noProof="0" dirty="0">
              <a:solidFill>
                <a:srgbClr val="7F7F7F"/>
              </a:solidFill>
              <a:latin typeface="Trebuchet MS"/>
              <a:sym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9ACA3C"/>
                </a:solidFill>
                <a:latin typeface="Trebuchet MS"/>
              </a:rPr>
              <a:t>Zranitelnost</a:t>
            </a:r>
            <a:r>
              <a:rPr lang="en-GB" b="1" noProof="0" dirty="0">
                <a:solidFill>
                  <a:srgbClr val="9ACA3C"/>
                </a:solidFill>
                <a:latin typeface="Trebuchet MS"/>
              </a:rPr>
              <a:t> -</a:t>
            </a:r>
            <a:r>
              <a:rPr lang="en-GB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cs-CZ" dirty="0">
                <a:solidFill>
                  <a:srgbClr val="7F7F7F"/>
                </a:solidFill>
                <a:latin typeface="Trebuchet MS"/>
              </a:rPr>
              <a:t>je dána tepelnou citlivostí uživatelů, jejich věkem, zdravotním stavem, dobou trávenou uvnitř a schopností chápat a používat ovládací prvky (okna, stínění, chladicí systémy); stává se kritickou během vln veder, výpadků proudu nebo při omezené chladicí kapacitě. </a:t>
            </a: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7F7F7F"/>
              </a:solidFill>
              <a:latin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 noProof="0" dirty="0">
                <a:solidFill>
                  <a:srgbClr val="9ACA3C"/>
                </a:solidFill>
                <a:latin typeface="Trebuchet MS"/>
              </a:rPr>
              <a:t>Adaptační opatření</a:t>
            </a:r>
            <a:r>
              <a:rPr lang="en-GB" noProof="0" dirty="0">
                <a:solidFill>
                  <a:srgbClr val="9ACA3C"/>
                </a:solidFill>
                <a:latin typeface="Trebuchet MS"/>
              </a:rPr>
              <a:t>-</a:t>
            </a:r>
            <a:r>
              <a:rPr lang="en-GB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zaměřují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se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snížení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tepelné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expozice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uživatelů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(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chladnější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místnosti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stínění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větrání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),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podporu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adaptivního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chování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(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návody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srozumitelné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ovládací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prvky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)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upřednostnění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zranitelných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skupin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v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budově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jako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součást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pasivních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provozních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chladicích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strategií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.</a:t>
            </a:r>
            <a:endParaRPr lang="en-GB" sz="1200" noProof="0" dirty="0">
              <a:solidFill>
                <a:srgbClr val="7F7F7F"/>
              </a:solidFill>
              <a:latin typeface="Trebuchet M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0794448-0695-5A45-14F9-BCABB53D5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Vlny horka a přehřívání měst</a:t>
            </a:r>
            <a:endParaRPr lang="en-GB" sz="2000" noProof="0" dirty="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6F4C02CC-3E7E-255C-D0C5-B5B9B44F9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B67EDA-0037-E6DA-6A58-0B47EC097CD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 noProof="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3" name="Google Shape;37;p7">
            <a:extLst>
              <a:ext uri="{FF2B5EF4-FFF2-40B4-BE49-F238E27FC236}">
                <a16:creationId xmlns:a16="http://schemas.microsoft.com/office/drawing/2014/main" id="{907BE260-740D-1869-F9D9-C8264FBCE508}"/>
              </a:ext>
            </a:extLst>
          </p:cNvPr>
          <p:cNvSpPr txBox="1">
            <a:spLocks/>
          </p:cNvSpPr>
          <p:nvPr/>
        </p:nvSpPr>
        <p:spPr bwMode="auto">
          <a:xfrm>
            <a:off x="897381" y="974804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 sz="3200" noProof="0" dirty="0"/>
              <a:t>Uživatelé budovy</a:t>
            </a:r>
            <a:endParaRPr lang="en-GB" sz="3200" noProof="0" dirty="0"/>
          </a:p>
        </p:txBody>
      </p:sp>
    </p:spTree>
    <p:extLst>
      <p:ext uri="{BB962C8B-B14F-4D97-AF65-F5344CB8AC3E}">
        <p14:creationId xmlns:p14="http://schemas.microsoft.com/office/powerpoint/2010/main" val="3205618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5582203" name="Zástupný text 1"/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buClr>
                <a:srgbClr val="48BAA2"/>
              </a:buClr>
              <a:buSzPts val="4000"/>
              <a:defRPr/>
            </a:pPr>
            <a:r>
              <a:rPr lang="cs-CZ" sz="1800" dirty="0">
                <a:solidFill>
                  <a:srgbClr val="70AD47"/>
                </a:solidFill>
              </a:rPr>
              <a:t>HODNOCENÍ RIZIK DOPADŮ NA TEPELNÝ KOMFORT UŽIVATEL BUDOVY</a:t>
            </a:r>
            <a:endParaRPr lang="en-GB" sz="1800" dirty="0">
              <a:solidFill>
                <a:srgbClr val="70AD47"/>
              </a:solidFill>
            </a:endParaRPr>
          </a:p>
        </p:txBody>
      </p:sp>
      <p:sp>
        <p:nvSpPr>
          <p:cNvPr id="1869551953" name="Zástupný text 2"/>
          <p:cNvSpPr>
            <a:spLocks noGrp="1"/>
          </p:cNvSpPr>
          <p:nvPr>
            <p:ph type="body" sz="quarter" idx="11"/>
          </p:nvPr>
        </p:nvSpPr>
        <p:spPr bwMode="auto"/>
        <p:txBody>
          <a:bodyPr/>
          <a:lstStyle/>
          <a:p>
            <a:pPr marL="385445" indent="-285750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500"/>
              <a:buFont typeface="Arial"/>
              <a:buChar char="•"/>
              <a:defRPr/>
            </a:pPr>
            <a:r>
              <a:rPr lang="en-GB" sz="1600" b="1" dirty="0">
                <a:solidFill>
                  <a:srgbClr val="7F7F7F"/>
                </a:solidFill>
              </a:rPr>
              <a:t>Hazard</a:t>
            </a:r>
            <a:r>
              <a:rPr lang="en-GB" sz="1600" dirty="0">
                <a:solidFill>
                  <a:srgbClr val="7F7F7F"/>
                </a:solidFill>
              </a:rPr>
              <a:t>: </a:t>
            </a:r>
            <a:br>
              <a:rPr lang="en-GB" sz="1600" dirty="0">
                <a:solidFill>
                  <a:srgbClr val="7F7F7F"/>
                </a:solidFill>
              </a:rPr>
            </a:br>
            <a:r>
              <a:rPr lang="cs-CZ" sz="1600" dirty="0">
                <a:solidFill>
                  <a:srgbClr val="7F7F7F"/>
                </a:solidFill>
              </a:rPr>
              <a:t>Extrémní teplo</a:t>
            </a:r>
          </a:p>
          <a:p>
            <a:pPr marL="385445" indent="-285750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500"/>
              <a:buFont typeface="Arial"/>
              <a:buChar char="•"/>
              <a:defRPr/>
            </a:pPr>
            <a:r>
              <a:rPr lang="cs-CZ" sz="1600" b="1" dirty="0">
                <a:solidFill>
                  <a:srgbClr val="7F7F7F"/>
                </a:solidFill>
              </a:rPr>
              <a:t>Prvek vystavený riziku</a:t>
            </a:r>
            <a:r>
              <a:rPr lang="en-GB" sz="1600" dirty="0">
                <a:solidFill>
                  <a:srgbClr val="7F7F7F"/>
                </a:solidFill>
              </a:rPr>
              <a:t>: </a:t>
            </a:r>
            <a:br>
              <a:rPr lang="en-GB" sz="1600" dirty="0">
                <a:solidFill>
                  <a:srgbClr val="7F7F7F"/>
                </a:solidFill>
              </a:rPr>
            </a:br>
            <a:r>
              <a:rPr lang="cs-CZ" sz="1600" dirty="0">
                <a:solidFill>
                  <a:srgbClr val="7F7F7F"/>
                </a:solidFill>
              </a:rPr>
              <a:t>Uživatelé budov</a:t>
            </a:r>
            <a:endParaRPr lang="en-US" sz="1600" dirty="0">
              <a:solidFill>
                <a:srgbClr val="7F7F7F"/>
              </a:solidFill>
            </a:endParaRPr>
          </a:p>
          <a:p>
            <a:pPr marL="385445" indent="-285750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500"/>
              <a:buFont typeface="Arial"/>
              <a:buChar char="•"/>
              <a:defRPr/>
            </a:pPr>
            <a:endParaRPr lang="en-GB" sz="1600" dirty="0">
              <a:solidFill>
                <a:srgbClr val="7F7F7F"/>
              </a:solidFill>
            </a:endParaRPr>
          </a:p>
          <a:p>
            <a:pPr>
              <a:defRPr/>
            </a:pPr>
            <a:endParaRPr lang="cs-CZ" dirty="0"/>
          </a:p>
        </p:txBody>
      </p:sp>
      <p:grpSp>
        <p:nvGrpSpPr>
          <p:cNvPr id="654434022" name="Group 22"/>
          <p:cNvGrpSpPr/>
          <p:nvPr/>
        </p:nvGrpSpPr>
        <p:grpSpPr bwMode="auto">
          <a:xfrm>
            <a:off x="4053598" y="1555068"/>
            <a:ext cx="4273237" cy="3032890"/>
            <a:chOff x="3773182" y="1494108"/>
            <a:chExt cx="4273237" cy="3032890"/>
          </a:xfrm>
        </p:grpSpPr>
        <p:sp>
          <p:nvSpPr>
            <p:cNvPr id="6" name="Rectangle 1"/>
            <p:cNvSpPr/>
            <p:nvPr/>
          </p:nvSpPr>
          <p:spPr bwMode="auto">
            <a:xfrm>
              <a:off x="6425183" y="1834210"/>
              <a:ext cx="1567724" cy="675000"/>
            </a:xfrm>
            <a:prstGeom prst="rect">
              <a:avLst/>
            </a:prstGeom>
            <a:solidFill>
              <a:srgbClr val="156082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200" dirty="0">
                  <a:latin typeface="Trebuchet MS"/>
                </a:rPr>
                <a:t>EXTRÉMNÍ TEPLO</a:t>
              </a:r>
              <a:endParaRPr lang="en-GB" sz="1200" dirty="0">
                <a:latin typeface="Trebuchet MS"/>
              </a:endParaRPr>
            </a:p>
          </p:txBody>
        </p:sp>
        <p:sp>
          <p:nvSpPr>
            <p:cNvPr id="7" name="Rectangle 3"/>
            <p:cNvSpPr/>
            <p:nvPr/>
          </p:nvSpPr>
          <p:spPr bwMode="auto">
            <a:xfrm>
              <a:off x="6425183" y="3184209"/>
              <a:ext cx="1567722" cy="1065790"/>
            </a:xfrm>
            <a:prstGeom prst="rect">
              <a:avLst/>
            </a:prstGeom>
            <a:solidFill>
              <a:srgbClr val="ED7D31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200" dirty="0">
                  <a:latin typeface="Trebuchet MS"/>
                </a:rPr>
                <a:t>KOMFORT</a:t>
              </a:r>
              <a:endParaRPr lang="en-GB" sz="1200" dirty="0">
                <a:latin typeface="Trebuchet MS"/>
              </a:endParaRPr>
            </a:p>
          </p:txBody>
        </p:sp>
        <p:sp>
          <p:nvSpPr>
            <p:cNvPr id="8" name="Rectangle 4"/>
            <p:cNvSpPr/>
            <p:nvPr/>
          </p:nvSpPr>
          <p:spPr bwMode="auto">
            <a:xfrm>
              <a:off x="3780384" y="3182290"/>
              <a:ext cx="1986431" cy="106770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99695" algn="ctr">
                <a:lnSpc>
                  <a:spcPct val="105000"/>
                </a:lnSpc>
                <a:spcBef>
                  <a:spcPts val="900"/>
                </a:spcBef>
                <a:buClr>
                  <a:srgbClr val="7F7F7F"/>
                </a:buClr>
                <a:buSzPts val="1500"/>
                <a:defRPr/>
              </a:pPr>
              <a:r>
                <a:rPr lang="cs-CZ" sz="1200" dirty="0">
                  <a:latin typeface="Trebuchet MS"/>
                </a:rPr>
                <a:t>UŽIVATELÉ BUDOVY</a:t>
              </a:r>
              <a:endParaRPr lang="en-US" sz="1200" dirty="0">
                <a:latin typeface="Trebuchet MS"/>
              </a:endParaRPr>
            </a:p>
          </p:txBody>
        </p:sp>
        <p:cxnSp>
          <p:nvCxnSpPr>
            <p:cNvPr id="9" name="Straight Arrow Connector 8"/>
            <p:cNvCxnSpPr>
              <a:cxnSpLocks/>
              <a:stCxn id="6" idx="2"/>
              <a:endCxn id="7" idx="0"/>
            </p:cNvCxnSpPr>
            <p:nvPr/>
          </p:nvCxnSpPr>
          <p:spPr bwMode="auto">
            <a:xfrm flipH="1">
              <a:off x="7209044" y="2509210"/>
              <a:ext cx="1" cy="674999"/>
            </a:xfrm>
            <a:prstGeom prst="straightConnector1">
              <a:avLst/>
            </a:prstGeom>
            <a:ln w="19050">
              <a:solidFill>
                <a:srgbClr val="1560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11"/>
            <p:cNvCxnSpPr>
              <a:cxnSpLocks/>
              <a:stCxn id="8" idx="3"/>
              <a:endCxn id="7" idx="1"/>
            </p:cNvCxnSpPr>
            <p:nvPr/>
          </p:nvCxnSpPr>
          <p:spPr bwMode="auto">
            <a:xfrm>
              <a:off x="5766815" y="3716145"/>
              <a:ext cx="658368" cy="959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4"/>
            <p:cNvSpPr txBox="1"/>
            <p:nvPr/>
          </p:nvSpPr>
          <p:spPr bwMode="auto">
            <a:xfrm>
              <a:off x="6483621" y="1494108"/>
              <a:ext cx="14508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200" b="1" dirty="0">
                  <a:solidFill>
                    <a:srgbClr val="7F7F7F"/>
                  </a:solidFill>
                  <a:latin typeface="Trebuchet MS"/>
                </a:rPr>
                <a:t>HAZARD</a:t>
              </a:r>
              <a:endParaRPr dirty="0">
                <a:solidFill>
                  <a:srgbClr val="7F7F7F"/>
                </a:solidFill>
              </a:endParaRPr>
            </a:p>
          </p:txBody>
        </p:sp>
        <p:sp>
          <p:nvSpPr>
            <p:cNvPr id="12" name="TextBox 15"/>
            <p:cNvSpPr txBox="1"/>
            <p:nvPr/>
          </p:nvSpPr>
          <p:spPr bwMode="auto">
            <a:xfrm>
              <a:off x="3773182" y="2905291"/>
              <a:ext cx="20497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1200" b="1" dirty="0">
                  <a:solidFill>
                    <a:srgbClr val="7F7F7F"/>
                  </a:solidFill>
                  <a:latin typeface="Trebuchet MS"/>
                </a:rPr>
                <a:t>PRVEK VYSTAVENÝ RIZIKU</a:t>
              </a:r>
              <a:endParaRPr lang="en-GB" sz="1200" b="1" dirty="0">
                <a:solidFill>
                  <a:srgbClr val="7F7F7F"/>
                </a:solidFill>
                <a:latin typeface="Trebuchet MS"/>
              </a:endParaRPr>
            </a:p>
          </p:txBody>
        </p:sp>
        <p:sp>
          <p:nvSpPr>
            <p:cNvPr id="13" name="TextBox 16"/>
            <p:cNvSpPr txBox="1"/>
            <p:nvPr/>
          </p:nvSpPr>
          <p:spPr bwMode="auto">
            <a:xfrm>
              <a:off x="6361823" y="4249999"/>
              <a:ext cx="168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1200" b="1" dirty="0">
                  <a:solidFill>
                    <a:srgbClr val="7F7F7F"/>
                  </a:solidFill>
                  <a:latin typeface="Trebuchet MS"/>
                </a:rPr>
                <a:t>KATEGORIE</a:t>
              </a:r>
              <a:endParaRPr dirty="0">
                <a:solidFill>
                  <a:srgbClr val="7F7F7F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0E89353-9778-CC6A-4E5C-44CBB9F1E1D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2A12CF3C-E305-0687-855C-EC365B738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59" y="1441299"/>
            <a:ext cx="2537138" cy="2405974"/>
          </a:xfrm>
          <a:prstGeom prst="rect">
            <a:avLst/>
          </a:prstGeom>
        </p:spPr>
      </p:pic>
      <p:sp>
        <p:nvSpPr>
          <p:cNvPr id="3" name="Google Shape;247;p11">
            <a:extLst>
              <a:ext uri="{FF2B5EF4-FFF2-40B4-BE49-F238E27FC236}">
                <a16:creationId xmlns:a16="http://schemas.microsoft.com/office/drawing/2014/main" id="{4B6078B4-98ED-ADBB-EC3C-168576F55C69}"/>
              </a:ext>
            </a:extLst>
          </p:cNvPr>
          <p:cNvSpPr txBox="1"/>
          <p:nvPr/>
        </p:nvSpPr>
        <p:spPr>
          <a:xfrm>
            <a:off x="1837954" y="1937995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5D32A26F-D947-C097-440F-C979C321CD74}"/>
              </a:ext>
            </a:extLst>
          </p:cNvPr>
          <p:cNvSpPr txBox="1"/>
          <p:nvPr/>
        </p:nvSpPr>
        <p:spPr>
          <a:xfrm>
            <a:off x="2602249" y="3241862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47;p11">
            <a:extLst>
              <a:ext uri="{FF2B5EF4-FFF2-40B4-BE49-F238E27FC236}">
                <a16:creationId xmlns:a16="http://schemas.microsoft.com/office/drawing/2014/main" id="{56BE27C4-424B-B2E8-BCE0-5D5C53A0C59A}"/>
              </a:ext>
            </a:extLst>
          </p:cNvPr>
          <p:cNvSpPr txBox="1"/>
          <p:nvPr/>
        </p:nvSpPr>
        <p:spPr>
          <a:xfrm>
            <a:off x="1060812" y="3241862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47;p11">
            <a:extLst>
              <a:ext uri="{FF2B5EF4-FFF2-40B4-BE49-F238E27FC236}">
                <a16:creationId xmlns:a16="http://schemas.microsoft.com/office/drawing/2014/main" id="{668C68F8-4502-5D88-B3B3-7ABEC3D6B560}"/>
              </a:ext>
            </a:extLst>
          </p:cNvPr>
          <p:cNvSpPr txBox="1"/>
          <p:nvPr/>
        </p:nvSpPr>
        <p:spPr>
          <a:xfrm>
            <a:off x="1837954" y="2763388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Riziko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47;p11">
            <a:extLst>
              <a:ext uri="{FF2B5EF4-FFF2-40B4-BE49-F238E27FC236}">
                <a16:creationId xmlns:a16="http://schemas.microsoft.com/office/drawing/2014/main" id="{EE6C85C0-E55F-1117-3E8C-BC5FA43E0FF8}"/>
              </a:ext>
            </a:extLst>
          </p:cNvPr>
          <p:cNvSpPr txBox="1"/>
          <p:nvPr/>
        </p:nvSpPr>
        <p:spPr>
          <a:xfrm>
            <a:off x="1837954" y="3720336"/>
            <a:ext cx="98314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Socio-ekonomické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dirty="0">
                <a:solidFill>
                  <a:srgbClr val="535353"/>
                </a:solidFill>
                <a:latin typeface="Trebuchet MS"/>
                <a:sym typeface="Trebuchet MS"/>
              </a:rPr>
              <a:t>procesy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47;p11">
            <a:extLst>
              <a:ext uri="{FF2B5EF4-FFF2-40B4-BE49-F238E27FC236}">
                <a16:creationId xmlns:a16="http://schemas.microsoft.com/office/drawing/2014/main" id="{C4E9B840-5E0F-0A34-2A7C-889318448A60}"/>
              </a:ext>
            </a:extLst>
          </p:cNvPr>
          <p:cNvSpPr txBox="1"/>
          <p:nvPr/>
        </p:nvSpPr>
        <p:spPr>
          <a:xfrm>
            <a:off x="1837954" y="1269080"/>
            <a:ext cx="983148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Klima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251982" name="Zástupný text 1">
            <a:extLst>
              <a:ext uri="{FF2B5EF4-FFF2-40B4-BE49-F238E27FC236}">
                <a16:creationId xmlns:a16="http://schemas.microsoft.com/office/drawing/2014/main" id="{A7309E27-13F8-17A6-5E5F-4FCE5CDB80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defRPr/>
            </a:pPr>
            <a:r>
              <a:rPr lang="cs-CZ" sz="1800" b="1" cap="all" dirty="0">
                <a:solidFill>
                  <a:srgbClr val="70AD47"/>
                </a:solidFill>
              </a:rPr>
              <a:t>ŘETĚZEC DOPADU</a:t>
            </a:r>
            <a:endParaRPr dirty="0"/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BE0C5FC5-F235-5086-0C69-409CE0CA6015}"/>
              </a:ext>
            </a:extLst>
          </p:cNvPr>
          <p:cNvGrpSpPr/>
          <p:nvPr/>
        </p:nvGrpSpPr>
        <p:grpSpPr>
          <a:xfrm>
            <a:off x="4664991" y="747724"/>
            <a:ext cx="4372224" cy="3872063"/>
            <a:chOff x="4664991" y="747724"/>
            <a:chExt cx="4372224" cy="3872063"/>
          </a:xfrm>
        </p:grpSpPr>
        <p:sp>
          <p:nvSpPr>
            <p:cNvPr id="42" name="TextBox 7">
              <a:extLst>
                <a:ext uri="{FF2B5EF4-FFF2-40B4-BE49-F238E27FC236}">
                  <a16:creationId xmlns:a16="http://schemas.microsoft.com/office/drawing/2014/main" id="{1FD881F4-C0DD-D890-73BB-050689C0A4AB}"/>
                </a:ext>
              </a:extLst>
            </p:cNvPr>
            <p:cNvSpPr txBox="1"/>
            <p:nvPr/>
          </p:nvSpPr>
          <p:spPr bwMode="auto">
            <a:xfrm>
              <a:off x="6946950" y="1176303"/>
              <a:ext cx="122496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700" b="1" dirty="0">
                  <a:solidFill>
                    <a:srgbClr val="585858"/>
                  </a:solidFill>
                  <a:latin typeface="Trebuchet MS"/>
                </a:rPr>
                <a:t>HAZARD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44" name="Rectangle 2">
              <a:extLst>
                <a:ext uri="{FF2B5EF4-FFF2-40B4-BE49-F238E27FC236}">
                  <a16:creationId xmlns:a16="http://schemas.microsoft.com/office/drawing/2014/main" id="{2E77FA2E-3011-913B-4E79-133156CCFD70}"/>
                </a:ext>
              </a:extLst>
            </p:cNvPr>
            <p:cNvSpPr/>
            <p:nvPr/>
          </p:nvSpPr>
          <p:spPr bwMode="auto">
            <a:xfrm>
              <a:off x="5868176" y="747724"/>
              <a:ext cx="1867844" cy="461100"/>
            </a:xfrm>
            <a:prstGeom prst="rect">
              <a:avLst/>
            </a:prstGeom>
            <a:solidFill>
              <a:srgbClr val="156082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EXTRÉMNÍ TEPLO</a:t>
              </a:r>
              <a:endParaRPr lang="en-GB" sz="1000" dirty="0">
                <a:latin typeface="Trebuchet MS"/>
              </a:endParaRPr>
            </a:p>
          </p:txBody>
        </p:sp>
        <p:sp>
          <p:nvSpPr>
            <p:cNvPr id="45" name="Rectangle 3">
              <a:extLst>
                <a:ext uri="{FF2B5EF4-FFF2-40B4-BE49-F238E27FC236}">
                  <a16:creationId xmlns:a16="http://schemas.microsoft.com/office/drawing/2014/main" id="{B8DAC80E-98DA-986A-8BD2-7A22B1A5ACDF}"/>
                </a:ext>
              </a:extLst>
            </p:cNvPr>
            <p:cNvSpPr/>
            <p:nvPr/>
          </p:nvSpPr>
          <p:spPr bwMode="auto">
            <a:xfrm>
              <a:off x="5868175" y="1547509"/>
              <a:ext cx="1867846" cy="634866"/>
            </a:xfrm>
            <a:prstGeom prst="rect">
              <a:avLst/>
            </a:prstGeom>
            <a:solidFill>
              <a:srgbClr val="ED7D31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KOMFORT</a:t>
              </a:r>
              <a:endParaRPr lang="en-GB" sz="1000" dirty="0">
                <a:latin typeface="Trebuchet MS"/>
              </a:endParaRPr>
            </a:p>
          </p:txBody>
        </p:sp>
        <p:cxnSp>
          <p:nvCxnSpPr>
            <p:cNvPr id="46" name="Straight Arrow Connector 5">
              <a:extLst>
                <a:ext uri="{FF2B5EF4-FFF2-40B4-BE49-F238E27FC236}">
                  <a16:creationId xmlns:a16="http://schemas.microsoft.com/office/drawing/2014/main" id="{F7AD1969-88D4-62E3-B618-C4EF81E3D686}"/>
                </a:ext>
              </a:extLst>
            </p:cNvPr>
            <p:cNvCxnSpPr>
              <a:cxnSpLocks/>
              <a:stCxn id="44" idx="2"/>
              <a:endCxn id="45" idx="0"/>
            </p:cNvCxnSpPr>
            <p:nvPr/>
          </p:nvCxnSpPr>
          <p:spPr bwMode="auto">
            <a:xfrm>
              <a:off x="6802098" y="1208824"/>
              <a:ext cx="0" cy="338685"/>
            </a:xfrm>
            <a:prstGeom prst="straightConnector1">
              <a:avLst/>
            </a:prstGeom>
            <a:ln w="19050">
              <a:solidFill>
                <a:srgbClr val="1560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6">
              <a:extLst>
                <a:ext uri="{FF2B5EF4-FFF2-40B4-BE49-F238E27FC236}">
                  <a16:creationId xmlns:a16="http://schemas.microsoft.com/office/drawing/2014/main" id="{7DBAB45C-B39A-7A91-265E-6BAAA214A582}"/>
                </a:ext>
              </a:extLst>
            </p:cNvPr>
            <p:cNvCxnSpPr>
              <a:cxnSpLocks/>
              <a:stCxn id="52" idx="3"/>
            </p:cNvCxnSpPr>
            <p:nvPr/>
          </p:nvCxnSpPr>
          <p:spPr bwMode="auto">
            <a:xfrm>
              <a:off x="6136513" y="3075172"/>
              <a:ext cx="665584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8">
              <a:extLst>
                <a:ext uri="{FF2B5EF4-FFF2-40B4-BE49-F238E27FC236}">
                  <a16:creationId xmlns:a16="http://schemas.microsoft.com/office/drawing/2014/main" id="{1E88DDA7-F659-831E-F30F-8EBDA50C0C37}"/>
                </a:ext>
              </a:extLst>
            </p:cNvPr>
            <p:cNvSpPr txBox="1"/>
            <p:nvPr/>
          </p:nvSpPr>
          <p:spPr bwMode="auto">
            <a:xfrm>
              <a:off x="4779372" y="3441371"/>
              <a:ext cx="165750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PRVEK VYSTAVENÝ RIZIKU</a:t>
              </a:r>
              <a:endParaRPr lang="en-GB" sz="700" b="1" dirty="0">
                <a:solidFill>
                  <a:srgbClr val="585858"/>
                </a:solidFill>
                <a:latin typeface="Trebuchet MS"/>
              </a:endParaRPr>
            </a:p>
          </p:txBody>
        </p:sp>
        <p:sp>
          <p:nvSpPr>
            <p:cNvPr id="49" name="TextBox 9">
              <a:extLst>
                <a:ext uri="{FF2B5EF4-FFF2-40B4-BE49-F238E27FC236}">
                  <a16:creationId xmlns:a16="http://schemas.microsoft.com/office/drawing/2014/main" id="{F156365D-02F7-D3D0-ADE4-95071262A6BA}"/>
                </a:ext>
              </a:extLst>
            </p:cNvPr>
            <p:cNvSpPr txBox="1"/>
            <p:nvPr/>
          </p:nvSpPr>
          <p:spPr bwMode="auto">
            <a:xfrm>
              <a:off x="6790354" y="2155329"/>
              <a:ext cx="142231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KATEGORIE 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50" name="Rectangle 12">
              <a:extLst>
                <a:ext uri="{FF2B5EF4-FFF2-40B4-BE49-F238E27FC236}">
                  <a16:creationId xmlns:a16="http://schemas.microsoft.com/office/drawing/2014/main" id="{F29C5B27-2D73-CF91-59FC-6A22787F9972}"/>
                </a:ext>
              </a:extLst>
            </p:cNvPr>
            <p:cNvSpPr/>
            <p:nvPr/>
          </p:nvSpPr>
          <p:spPr bwMode="auto">
            <a:xfrm>
              <a:off x="6196892" y="4160620"/>
              <a:ext cx="1217685" cy="459167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RIZIKA</a:t>
              </a:r>
              <a:endParaRPr lang="en-GB" sz="1000" dirty="0"/>
            </a:p>
          </p:txBody>
        </p:sp>
        <p:cxnSp>
          <p:nvCxnSpPr>
            <p:cNvPr id="51" name="Straight Arrow Connector 13">
              <a:extLst>
                <a:ext uri="{FF2B5EF4-FFF2-40B4-BE49-F238E27FC236}">
                  <a16:creationId xmlns:a16="http://schemas.microsoft.com/office/drawing/2014/main" id="{449B09BF-C323-B77E-3CAE-1D233A820ABD}"/>
                </a:ext>
              </a:extLst>
            </p:cNvPr>
            <p:cNvCxnSpPr>
              <a:cxnSpLocks/>
              <a:stCxn id="45" idx="2"/>
              <a:endCxn id="50" idx="0"/>
            </p:cNvCxnSpPr>
            <p:nvPr/>
          </p:nvCxnSpPr>
          <p:spPr bwMode="auto">
            <a:xfrm>
              <a:off x="6802098" y="2182375"/>
              <a:ext cx="3637" cy="1978245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16">
              <a:extLst>
                <a:ext uri="{FF2B5EF4-FFF2-40B4-BE49-F238E27FC236}">
                  <a16:creationId xmlns:a16="http://schemas.microsoft.com/office/drawing/2014/main" id="{E12F7EA3-21CF-516C-7288-F781B886A3BF}"/>
                </a:ext>
              </a:extLst>
            </p:cNvPr>
            <p:cNvSpPr/>
            <p:nvPr/>
          </p:nvSpPr>
          <p:spPr bwMode="auto">
            <a:xfrm>
              <a:off x="4664991" y="2687328"/>
              <a:ext cx="1471522" cy="77568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99695" algn="ctr">
                <a:lnSpc>
                  <a:spcPct val="105000"/>
                </a:lnSpc>
                <a:spcBef>
                  <a:spcPts val="900"/>
                </a:spcBef>
                <a:buClr>
                  <a:srgbClr val="7F7F7F"/>
                </a:buClr>
                <a:buSzPts val="1500"/>
                <a:defRPr/>
              </a:pPr>
              <a:r>
                <a:rPr lang="cs-CZ" sz="1000" dirty="0">
                  <a:latin typeface="Trebuchet MS"/>
                </a:rPr>
                <a:t>UŽIVATELÉ BUDOVY</a:t>
              </a:r>
              <a:endParaRPr lang="en-US" sz="1000" dirty="0">
                <a:latin typeface="Trebuchet MS"/>
              </a:endParaRPr>
            </a:p>
          </p:txBody>
        </p:sp>
        <p:cxnSp>
          <p:nvCxnSpPr>
            <p:cNvPr id="53" name="Connector: Elbow 26">
              <a:extLst>
                <a:ext uri="{FF2B5EF4-FFF2-40B4-BE49-F238E27FC236}">
                  <a16:creationId xmlns:a16="http://schemas.microsoft.com/office/drawing/2014/main" id="{B4A24C9F-D7FE-E222-2991-29EA3F7E40F8}"/>
                </a:ext>
              </a:extLst>
            </p:cNvPr>
            <p:cNvCxnSpPr>
              <a:cxnSpLocks/>
              <a:stCxn id="52" idx="0"/>
              <a:endCxn id="45" idx="1"/>
            </p:cNvCxnSpPr>
            <p:nvPr/>
          </p:nvCxnSpPr>
          <p:spPr bwMode="auto">
            <a:xfrm rot="5400000" flipH="1" flipV="1">
              <a:off x="5223270" y="2042424"/>
              <a:ext cx="822386" cy="467423"/>
            </a:xfrm>
            <a:prstGeom prst="bentConnector2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tx1"/>
            </a:fontRef>
          </p:style>
        </p:cxnSp>
        <p:sp>
          <p:nvSpPr>
            <p:cNvPr id="54" name="Rectangle 28">
              <a:extLst>
                <a:ext uri="{FF2B5EF4-FFF2-40B4-BE49-F238E27FC236}">
                  <a16:creationId xmlns:a16="http://schemas.microsoft.com/office/drawing/2014/main" id="{96161E98-69A7-144A-543F-663A0C7CF1A6}"/>
                </a:ext>
              </a:extLst>
            </p:cNvPr>
            <p:cNvSpPr/>
            <p:nvPr/>
          </p:nvSpPr>
          <p:spPr bwMode="auto">
            <a:xfrm>
              <a:off x="7154373" y="2790586"/>
              <a:ext cx="1460892" cy="551315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ZRANITELNOST</a:t>
              </a:r>
              <a:endParaRPr lang="en-GB" sz="1000" dirty="0"/>
            </a:p>
          </p:txBody>
        </p:sp>
        <p:sp>
          <p:nvSpPr>
            <p:cNvPr id="55" name="Rectangle 29">
              <a:extLst>
                <a:ext uri="{FF2B5EF4-FFF2-40B4-BE49-F238E27FC236}">
                  <a16:creationId xmlns:a16="http://schemas.microsoft.com/office/drawing/2014/main" id="{B1029A1F-F73A-430E-AD6E-A22AA260BFBE}"/>
                </a:ext>
              </a:extLst>
            </p:cNvPr>
            <p:cNvSpPr/>
            <p:nvPr/>
          </p:nvSpPr>
          <p:spPr bwMode="auto">
            <a:xfrm>
              <a:off x="6875415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CITLIVOST</a:t>
              </a:r>
              <a:endParaRPr lang="en-GB" sz="1000" dirty="0"/>
            </a:p>
          </p:txBody>
        </p:sp>
        <p:sp>
          <p:nvSpPr>
            <p:cNvPr id="56" name="Rectangle 30">
              <a:extLst>
                <a:ext uri="{FF2B5EF4-FFF2-40B4-BE49-F238E27FC236}">
                  <a16:creationId xmlns:a16="http://schemas.microsoft.com/office/drawing/2014/main" id="{206A16C1-911D-ECBD-74B9-F777C29A1216}"/>
                </a:ext>
              </a:extLst>
            </p:cNvPr>
            <p:cNvSpPr/>
            <p:nvPr/>
          </p:nvSpPr>
          <p:spPr bwMode="auto">
            <a:xfrm>
              <a:off x="8080696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ADAPTACE</a:t>
              </a:r>
              <a:endParaRPr lang="en-GB" sz="1000" dirty="0"/>
            </a:p>
          </p:txBody>
        </p:sp>
        <p:cxnSp>
          <p:nvCxnSpPr>
            <p:cNvPr id="57" name="Connector: Elbow 32">
              <a:extLst>
                <a:ext uri="{FF2B5EF4-FFF2-40B4-BE49-F238E27FC236}">
                  <a16:creationId xmlns:a16="http://schemas.microsoft.com/office/drawing/2014/main" id="{D6372DE8-B37F-5A9C-EBC5-F6DC5780717C}"/>
                </a:ext>
              </a:extLst>
            </p:cNvPr>
            <p:cNvCxnSpPr>
              <a:cxnSpLocks/>
              <a:stCxn id="54" idx="2"/>
              <a:endCxn id="55" idx="3"/>
            </p:cNvCxnSpPr>
            <p:nvPr/>
          </p:nvCxnSpPr>
          <p:spPr bwMode="auto">
            <a:xfrm rot="5400000">
              <a:off x="7580829" y="3497093"/>
              <a:ext cx="459182" cy="148799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or: Elbow 34">
              <a:extLst>
                <a:ext uri="{FF2B5EF4-FFF2-40B4-BE49-F238E27FC236}">
                  <a16:creationId xmlns:a16="http://schemas.microsoft.com/office/drawing/2014/main" id="{A1F40841-8624-546E-B6C3-C53E569B485D}"/>
                </a:ext>
              </a:extLst>
            </p:cNvPr>
            <p:cNvCxnSpPr>
              <a:cxnSpLocks/>
              <a:stCxn id="54" idx="2"/>
              <a:endCxn id="56" idx="1"/>
            </p:cNvCxnSpPr>
            <p:nvPr/>
          </p:nvCxnSpPr>
          <p:spPr bwMode="auto">
            <a:xfrm rot="16200000" flipH="1">
              <a:off x="7753166" y="3473553"/>
              <a:ext cx="459182" cy="19587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39">
              <a:extLst>
                <a:ext uri="{FF2B5EF4-FFF2-40B4-BE49-F238E27FC236}">
                  <a16:creationId xmlns:a16="http://schemas.microsoft.com/office/drawing/2014/main" id="{378295B5-C50F-C265-ADC8-B9E147266228}"/>
                </a:ext>
              </a:extLst>
            </p:cNvPr>
            <p:cNvCxnSpPr>
              <a:cxnSpLocks/>
              <a:stCxn id="54" idx="1"/>
            </p:cNvCxnSpPr>
            <p:nvPr/>
          </p:nvCxnSpPr>
          <p:spPr bwMode="auto">
            <a:xfrm flipH="1">
              <a:off x="6802097" y="3066244"/>
              <a:ext cx="352276" cy="8928"/>
            </a:xfrm>
            <a:prstGeom prst="straightConnector1">
              <a:avLst/>
            </a:prstGeom>
            <a:ln w="19050">
              <a:solidFill>
                <a:srgbClr val="70AD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91CB91F7-05C7-A500-640C-C945AF5AEF61}"/>
                </a:ext>
              </a:extLst>
            </p:cNvPr>
            <p:cNvSpPr txBox="1"/>
            <p:nvPr/>
          </p:nvSpPr>
          <p:spPr bwMode="auto">
            <a:xfrm>
              <a:off x="7967241" y="329947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KRITÉRIUM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22" name="TextBox 9">
              <a:extLst>
                <a:ext uri="{FF2B5EF4-FFF2-40B4-BE49-F238E27FC236}">
                  <a16:creationId xmlns:a16="http://schemas.microsoft.com/office/drawing/2014/main" id="{7D23424A-C2E4-FAA6-E73C-1CDE145BC5A7}"/>
                </a:ext>
              </a:extLst>
            </p:cNvPr>
            <p:cNvSpPr txBox="1"/>
            <p:nvPr/>
          </p:nvSpPr>
          <p:spPr bwMode="auto">
            <a:xfrm>
              <a:off x="7087996" y="393652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INDIKÁTOR</a:t>
              </a:r>
              <a:endParaRPr sz="1100" dirty="0">
                <a:solidFill>
                  <a:srgbClr val="585858"/>
                </a:solidFill>
              </a:endParaRPr>
            </a:p>
          </p:txBody>
        </p: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758FCA7F-BAE2-FDDC-183F-036F592AF94F}"/>
                </a:ext>
              </a:extLst>
            </p:cNvPr>
            <p:cNvSpPr txBox="1"/>
            <p:nvPr/>
          </p:nvSpPr>
          <p:spPr bwMode="auto">
            <a:xfrm>
              <a:off x="8193315" y="3936523"/>
              <a:ext cx="843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HODNOTA INDIKÁTORU</a:t>
              </a:r>
              <a:endParaRPr sz="1100" dirty="0">
                <a:solidFill>
                  <a:srgbClr val="58585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1931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70BD103-B201-1490-5D75-94FCC3F93A7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905615473" name="Google Shape;195;p10">
            <a:extLst>
              <a:ext uri="{FF2B5EF4-FFF2-40B4-BE49-F238E27FC236}">
                <a16:creationId xmlns:a16="http://schemas.microsoft.com/office/drawing/2014/main" id="{64106369-D867-4B77-029E-748A541740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0657218"/>
              </p:ext>
            </p:extLst>
          </p:nvPr>
        </p:nvGraphicFramePr>
        <p:xfrm>
          <a:off x="450470" y="930754"/>
          <a:ext cx="8261730" cy="3636728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881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0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888">
                <a:tc>
                  <a:txBody>
                    <a:bodyPr/>
                    <a:lstStyle/>
                    <a:p>
                      <a:pPr marL="360363" marR="0" lvl="0" indent="-360363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</a:t>
                      </a:r>
                      <a:r>
                        <a:rPr lang="de-DE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4.</a:t>
                      </a: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15</a:t>
                      </a:r>
                      <a:r>
                        <a:rPr lang="de-DE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 </a:t>
                      </a: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UŽIVATELÉ BUDOVY</a:t>
                      </a:r>
                      <a:endParaRPr sz="1800" b="1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INDIKÁTOR</a:t>
                      </a:r>
                      <a:endParaRPr sz="1400" b="1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.1 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Tepelný komfort </a:t>
                      </a:r>
                      <a:endParaRPr sz="180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chlazení, po kterou operativní vnitřní teplota v pravidelně užívaných prostorech překračuje 27 °C.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.2 </a:t>
                      </a: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Tepelný komfort v </a:t>
                      </a:r>
                      <a:r>
                        <a:rPr lang="en-US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2050</a:t>
                      </a:r>
                      <a:endParaRPr sz="180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 v roce 2050, po kterou operativní vnitřní teplota v pravidelně užívaných prostorech překračuje 27 °C, na základě dynamických simulací s použitím budoucích klimatických dat.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GB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GB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.3 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Index tepelného komfortu</a:t>
                      </a:r>
                      <a:endParaRPr sz="1800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Hodnota indexu </a:t>
                      </a:r>
                      <a:r>
                        <a:rPr lang="cs-CZ" sz="1400" b="0" i="0" u="none" strike="noStrike" cap="none" dirty="0" err="1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Predicted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Mean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Vote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(PMV), která vyjadřuje průměrný pocit tepelné pohody uživatelů na sedmibodové škále od -3 (zima) do +3 (horko).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US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US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.4 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Optimalizace tepelného komfortu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pravidelně užívaných místností, ve kterých mohou uživatelé upravovat a řídit tepelné podmínky (např. otevíratelná okna, uživatelsky ovladatelné stínění, lokální ventilátory, termostaty) v reakci na extrémní teplo.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26100535" name="Zástupný text 1">
            <a:extLst>
              <a:ext uri="{FF2B5EF4-FFF2-40B4-BE49-F238E27FC236}">
                <a16:creationId xmlns:a16="http://schemas.microsoft.com/office/drawing/2014/main" id="{D9AB3015-5D55-C4F9-D3E6-EB24B966AE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317846" y="395881"/>
            <a:ext cx="7675200" cy="421200"/>
          </a:xfrm>
        </p:spPr>
        <p:txBody>
          <a:bodyPr/>
          <a:lstStyle/>
          <a:p>
            <a:pPr>
              <a:defRPr/>
            </a:pPr>
            <a:r>
              <a:rPr lang="cs-CZ" sz="1800" b="1" dirty="0">
                <a:solidFill>
                  <a:srgbClr val="70AD47"/>
                </a:solidFill>
              </a:rPr>
              <a:t>KRITÉRIA</a:t>
            </a:r>
          </a:p>
        </p:txBody>
      </p:sp>
    </p:spTree>
    <p:extLst>
      <p:ext uri="{BB962C8B-B14F-4D97-AF65-F5344CB8AC3E}">
        <p14:creationId xmlns:p14="http://schemas.microsoft.com/office/powerpoint/2010/main" val="2606123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8E612AC-7D12-30FC-4962-04037B1C231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3" name="Google Shape;195;p10">
            <a:extLst>
              <a:ext uri="{FF2B5EF4-FFF2-40B4-BE49-F238E27FC236}">
                <a16:creationId xmlns:a16="http://schemas.microsoft.com/office/drawing/2014/main" id="{859612D8-E4D6-27EB-8B17-2DE8A70D5C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5155336"/>
              </p:ext>
            </p:extLst>
          </p:nvPr>
        </p:nvGraphicFramePr>
        <p:xfrm>
          <a:off x="602870" y="1083154"/>
          <a:ext cx="8261730" cy="3636728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881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0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888">
                <a:tc>
                  <a:txBody>
                    <a:bodyPr/>
                    <a:lstStyle/>
                    <a:p>
                      <a:pPr marL="360363" marR="0" lvl="0" indent="-360363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</a:t>
                      </a:r>
                      <a:r>
                        <a:rPr lang="de-DE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4.</a:t>
                      </a: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15</a:t>
                      </a:r>
                      <a:r>
                        <a:rPr lang="de-DE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 </a:t>
                      </a: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UŽIVATELÉ BUDOVY</a:t>
                      </a:r>
                      <a:endParaRPr sz="1800" b="1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INDIKÁTOR</a:t>
                      </a:r>
                      <a:endParaRPr sz="1400" b="1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.1 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Tepelný komfort </a:t>
                      </a:r>
                      <a:endParaRPr sz="180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chlazení, po kterou operativní vnitřní teplota v pravidelně užívaných prostorech překračuje 27 °C.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.2 </a:t>
                      </a: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Tepelný komfort v </a:t>
                      </a:r>
                      <a:r>
                        <a:rPr lang="en-US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2050</a:t>
                      </a:r>
                      <a:endParaRPr sz="180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 v roce 2050, po kterou operativní vnitřní teplota v pravidelně užívaných prostorech překračuje 27 °C, na základě dynamických simulací s použitím budoucích klimatických dat.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GB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GB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.3 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Index tepelného komfortu</a:t>
                      </a:r>
                      <a:endParaRPr sz="1800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Hodnota indexu </a:t>
                      </a:r>
                      <a:r>
                        <a:rPr lang="cs-CZ" sz="1400" b="0" i="0" u="none" strike="noStrike" cap="none" dirty="0" err="1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Predicted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Mean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Vote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(PMV), která vyjadřuje průměrný pocit tepelné pohody uživatelů na sedmibodové škále od -3 (zima) do +3 (horko).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US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US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.4 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Optimalizace tepelného komfortu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pravidelně užívaných místností, ve kterých mohou uživatelé upravovat a řídit tepelné podmínky (např. otevíratelná okna, uživatelsky ovladatelné stínění, lokální ventilátory, termostaty) v reakci na extrémní teplo.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26100535" name="Zástupný text 1">
            <a:extLst>
              <a:ext uri="{FF2B5EF4-FFF2-40B4-BE49-F238E27FC236}">
                <a16:creationId xmlns:a16="http://schemas.microsoft.com/office/drawing/2014/main" id="{946042A5-DF0A-D081-0818-C6C643DC7B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317846" y="395881"/>
            <a:ext cx="7675200" cy="421200"/>
          </a:xfrm>
        </p:spPr>
        <p:txBody>
          <a:bodyPr/>
          <a:lstStyle/>
          <a:p>
            <a:pPr>
              <a:defRPr/>
            </a:pPr>
            <a:r>
              <a:rPr lang="de-DE" sz="1800" b="1" dirty="0">
                <a:solidFill>
                  <a:srgbClr val="70AD47"/>
                </a:solidFill>
              </a:rPr>
              <a:t>CRITERIA</a:t>
            </a:r>
            <a:endParaRPr lang="cs-CZ" sz="1800" b="1" dirty="0">
              <a:solidFill>
                <a:srgbClr val="70AD47"/>
              </a:solidFill>
            </a:endParaRPr>
          </a:p>
        </p:txBody>
      </p:sp>
      <p:sp>
        <p:nvSpPr>
          <p:cNvPr id="2" name="Google Shape;198;p10">
            <a:extLst>
              <a:ext uri="{FF2B5EF4-FFF2-40B4-BE49-F238E27FC236}">
                <a16:creationId xmlns:a16="http://schemas.microsoft.com/office/drawing/2014/main" id="{38E6152E-0243-28BB-6A07-B35C58356BC1}"/>
              </a:ext>
            </a:extLst>
          </p:cNvPr>
          <p:cNvSpPr/>
          <p:nvPr/>
        </p:nvSpPr>
        <p:spPr bwMode="auto">
          <a:xfrm>
            <a:off x="7117749" y="2736016"/>
            <a:ext cx="1486989" cy="660456"/>
          </a:xfrm>
          <a:prstGeom prst="rect">
            <a:avLst/>
          </a:prstGeom>
          <a:noFill/>
          <a:ln w="25400" cap="flat" cmpd="sng">
            <a:solidFill>
              <a:schemeClr val="accent5"/>
            </a:solidFill>
            <a:prstDash val="sysDot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/>
            </a:pPr>
            <a:endParaRPr sz="11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" name="Google Shape;197;p10">
            <a:extLst>
              <a:ext uri="{FF2B5EF4-FFF2-40B4-BE49-F238E27FC236}">
                <a16:creationId xmlns:a16="http://schemas.microsoft.com/office/drawing/2014/main" id="{231871CA-7EA8-658A-D27E-9FFBDD98D5DC}"/>
              </a:ext>
            </a:extLst>
          </p:cNvPr>
          <p:cNvSpPr/>
          <p:nvPr/>
        </p:nvSpPr>
        <p:spPr bwMode="auto">
          <a:xfrm rot="749300">
            <a:off x="3361658" y="2216648"/>
            <a:ext cx="3625006" cy="217202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/>
            </a:pPr>
            <a:endParaRPr sz="11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81391B09-803E-7271-AF01-9F12830141DF}"/>
              </a:ext>
            </a:extLst>
          </p:cNvPr>
          <p:cNvGrpSpPr/>
          <p:nvPr/>
        </p:nvGrpSpPr>
        <p:grpSpPr>
          <a:xfrm>
            <a:off x="4664991" y="747724"/>
            <a:ext cx="4372224" cy="3872063"/>
            <a:chOff x="4664991" y="747724"/>
            <a:chExt cx="4372224" cy="3872063"/>
          </a:xfrm>
        </p:grpSpPr>
        <p:sp>
          <p:nvSpPr>
            <p:cNvPr id="25" name="TextBox 7">
              <a:extLst>
                <a:ext uri="{FF2B5EF4-FFF2-40B4-BE49-F238E27FC236}">
                  <a16:creationId xmlns:a16="http://schemas.microsoft.com/office/drawing/2014/main" id="{C6A09091-F4A3-1B34-A9CD-1429561D03A1}"/>
                </a:ext>
              </a:extLst>
            </p:cNvPr>
            <p:cNvSpPr txBox="1"/>
            <p:nvPr/>
          </p:nvSpPr>
          <p:spPr bwMode="auto">
            <a:xfrm>
              <a:off x="6946950" y="1176303"/>
              <a:ext cx="122496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700" b="1" dirty="0">
                  <a:solidFill>
                    <a:srgbClr val="585858"/>
                  </a:solidFill>
                  <a:latin typeface="Trebuchet MS"/>
                </a:rPr>
                <a:t>HAZARD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26" name="Rectangle 2">
              <a:extLst>
                <a:ext uri="{FF2B5EF4-FFF2-40B4-BE49-F238E27FC236}">
                  <a16:creationId xmlns:a16="http://schemas.microsoft.com/office/drawing/2014/main" id="{727C9760-BC97-0E80-BEF2-F5A5DC23F0B9}"/>
                </a:ext>
              </a:extLst>
            </p:cNvPr>
            <p:cNvSpPr/>
            <p:nvPr/>
          </p:nvSpPr>
          <p:spPr bwMode="auto">
            <a:xfrm>
              <a:off x="5868176" y="747724"/>
              <a:ext cx="1867844" cy="461100"/>
            </a:xfrm>
            <a:prstGeom prst="rect">
              <a:avLst/>
            </a:prstGeom>
            <a:solidFill>
              <a:srgbClr val="156082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EXTRÉMNÍ TEPLO</a:t>
              </a:r>
              <a:endParaRPr lang="en-GB" sz="1000" dirty="0">
                <a:latin typeface="Trebuchet MS"/>
              </a:endParaRPr>
            </a:p>
          </p:txBody>
        </p:sp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46496D6F-4B62-04D2-B1DA-2A534D38297F}"/>
                </a:ext>
              </a:extLst>
            </p:cNvPr>
            <p:cNvSpPr/>
            <p:nvPr/>
          </p:nvSpPr>
          <p:spPr bwMode="auto">
            <a:xfrm>
              <a:off x="5868175" y="1547509"/>
              <a:ext cx="1867846" cy="634866"/>
            </a:xfrm>
            <a:prstGeom prst="rect">
              <a:avLst/>
            </a:prstGeom>
            <a:solidFill>
              <a:srgbClr val="ED7D31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KOMFORT</a:t>
              </a:r>
              <a:endParaRPr lang="en-GB" sz="1000" dirty="0">
                <a:latin typeface="Trebuchet MS"/>
              </a:endParaRPr>
            </a:p>
          </p:txBody>
        </p:sp>
        <p:cxnSp>
          <p:nvCxnSpPr>
            <p:cNvPr id="28" name="Straight Arrow Connector 5">
              <a:extLst>
                <a:ext uri="{FF2B5EF4-FFF2-40B4-BE49-F238E27FC236}">
                  <a16:creationId xmlns:a16="http://schemas.microsoft.com/office/drawing/2014/main" id="{A8E5F5A1-4FC4-E42A-429D-7DC43497A40B}"/>
                </a:ext>
              </a:extLst>
            </p:cNvPr>
            <p:cNvCxnSpPr>
              <a:cxnSpLocks/>
              <a:stCxn id="26" idx="2"/>
              <a:endCxn id="27" idx="0"/>
            </p:cNvCxnSpPr>
            <p:nvPr/>
          </p:nvCxnSpPr>
          <p:spPr bwMode="auto">
            <a:xfrm>
              <a:off x="6802098" y="1208824"/>
              <a:ext cx="0" cy="338685"/>
            </a:xfrm>
            <a:prstGeom prst="straightConnector1">
              <a:avLst/>
            </a:prstGeom>
            <a:ln w="19050">
              <a:solidFill>
                <a:srgbClr val="1560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6">
              <a:extLst>
                <a:ext uri="{FF2B5EF4-FFF2-40B4-BE49-F238E27FC236}">
                  <a16:creationId xmlns:a16="http://schemas.microsoft.com/office/drawing/2014/main" id="{D490C904-8CC4-4DBF-9D9D-61464B8CB930}"/>
                </a:ext>
              </a:extLst>
            </p:cNvPr>
            <p:cNvCxnSpPr>
              <a:cxnSpLocks/>
              <a:stCxn id="34" idx="3"/>
            </p:cNvCxnSpPr>
            <p:nvPr/>
          </p:nvCxnSpPr>
          <p:spPr bwMode="auto">
            <a:xfrm>
              <a:off x="6136513" y="3075172"/>
              <a:ext cx="665584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8">
              <a:extLst>
                <a:ext uri="{FF2B5EF4-FFF2-40B4-BE49-F238E27FC236}">
                  <a16:creationId xmlns:a16="http://schemas.microsoft.com/office/drawing/2014/main" id="{B4FBBBA8-CF15-ADA2-8102-B4F79048D7F5}"/>
                </a:ext>
              </a:extLst>
            </p:cNvPr>
            <p:cNvSpPr txBox="1"/>
            <p:nvPr/>
          </p:nvSpPr>
          <p:spPr bwMode="auto">
            <a:xfrm>
              <a:off x="4779372" y="3441371"/>
              <a:ext cx="165750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PRVEK VYSTAVENÝ RIZIKU</a:t>
              </a:r>
              <a:endParaRPr lang="en-GB" sz="700" b="1" dirty="0">
                <a:solidFill>
                  <a:srgbClr val="585858"/>
                </a:solidFill>
                <a:latin typeface="Trebuchet MS"/>
              </a:endParaRPr>
            </a:p>
          </p:txBody>
        </p:sp>
        <p:sp>
          <p:nvSpPr>
            <p:cNvPr id="31" name="TextBox 9">
              <a:extLst>
                <a:ext uri="{FF2B5EF4-FFF2-40B4-BE49-F238E27FC236}">
                  <a16:creationId xmlns:a16="http://schemas.microsoft.com/office/drawing/2014/main" id="{81180032-4496-FAAC-0A04-B1D25FCBB2A5}"/>
                </a:ext>
              </a:extLst>
            </p:cNvPr>
            <p:cNvSpPr txBox="1"/>
            <p:nvPr/>
          </p:nvSpPr>
          <p:spPr bwMode="auto">
            <a:xfrm>
              <a:off x="6790354" y="2155329"/>
              <a:ext cx="142231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KATEGORIE 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32" name="Rectangle 12">
              <a:extLst>
                <a:ext uri="{FF2B5EF4-FFF2-40B4-BE49-F238E27FC236}">
                  <a16:creationId xmlns:a16="http://schemas.microsoft.com/office/drawing/2014/main" id="{75C94493-6E22-A757-5803-6A33FD64A3EC}"/>
                </a:ext>
              </a:extLst>
            </p:cNvPr>
            <p:cNvSpPr/>
            <p:nvPr/>
          </p:nvSpPr>
          <p:spPr bwMode="auto">
            <a:xfrm>
              <a:off x="6196892" y="4160620"/>
              <a:ext cx="1217685" cy="459167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RIZIKA</a:t>
              </a:r>
              <a:endParaRPr lang="en-GB" sz="1000" dirty="0"/>
            </a:p>
          </p:txBody>
        </p:sp>
        <p:cxnSp>
          <p:nvCxnSpPr>
            <p:cNvPr id="33" name="Straight Arrow Connector 13">
              <a:extLst>
                <a:ext uri="{FF2B5EF4-FFF2-40B4-BE49-F238E27FC236}">
                  <a16:creationId xmlns:a16="http://schemas.microsoft.com/office/drawing/2014/main" id="{6A480BC5-02CB-D685-ABD0-D9097937057D}"/>
                </a:ext>
              </a:extLst>
            </p:cNvPr>
            <p:cNvCxnSpPr>
              <a:cxnSpLocks/>
              <a:stCxn id="27" idx="2"/>
              <a:endCxn id="32" idx="0"/>
            </p:cNvCxnSpPr>
            <p:nvPr/>
          </p:nvCxnSpPr>
          <p:spPr bwMode="auto">
            <a:xfrm>
              <a:off x="6802098" y="2182375"/>
              <a:ext cx="3637" cy="1978245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16">
              <a:extLst>
                <a:ext uri="{FF2B5EF4-FFF2-40B4-BE49-F238E27FC236}">
                  <a16:creationId xmlns:a16="http://schemas.microsoft.com/office/drawing/2014/main" id="{697E0C8E-3498-2D78-9C83-60D413F4D4E6}"/>
                </a:ext>
              </a:extLst>
            </p:cNvPr>
            <p:cNvSpPr/>
            <p:nvPr/>
          </p:nvSpPr>
          <p:spPr bwMode="auto">
            <a:xfrm>
              <a:off x="4664991" y="2687328"/>
              <a:ext cx="1471522" cy="77568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99695" algn="ctr">
                <a:lnSpc>
                  <a:spcPct val="105000"/>
                </a:lnSpc>
                <a:spcBef>
                  <a:spcPts val="900"/>
                </a:spcBef>
                <a:buClr>
                  <a:srgbClr val="7F7F7F"/>
                </a:buClr>
                <a:buSzPts val="1500"/>
                <a:defRPr/>
              </a:pPr>
              <a:r>
                <a:rPr lang="cs-CZ" sz="1000" dirty="0">
                  <a:latin typeface="Trebuchet MS"/>
                </a:rPr>
                <a:t>UŽIVATELÉ BUDOVY</a:t>
              </a:r>
              <a:endParaRPr lang="en-US" sz="1000" dirty="0">
                <a:latin typeface="Trebuchet MS"/>
              </a:endParaRPr>
            </a:p>
          </p:txBody>
        </p:sp>
        <p:cxnSp>
          <p:nvCxnSpPr>
            <p:cNvPr id="35" name="Connector: Elbow 26">
              <a:extLst>
                <a:ext uri="{FF2B5EF4-FFF2-40B4-BE49-F238E27FC236}">
                  <a16:creationId xmlns:a16="http://schemas.microsoft.com/office/drawing/2014/main" id="{FA72A3A4-9D6C-38F9-AFC2-72BFA3AC4F72}"/>
                </a:ext>
              </a:extLst>
            </p:cNvPr>
            <p:cNvCxnSpPr>
              <a:cxnSpLocks/>
              <a:stCxn id="34" idx="0"/>
              <a:endCxn id="27" idx="1"/>
            </p:cNvCxnSpPr>
            <p:nvPr/>
          </p:nvCxnSpPr>
          <p:spPr bwMode="auto">
            <a:xfrm rot="5400000" flipH="1" flipV="1">
              <a:off x="5223270" y="2042424"/>
              <a:ext cx="822386" cy="467423"/>
            </a:xfrm>
            <a:prstGeom prst="bentConnector2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tx1"/>
            </a:fontRef>
          </p:style>
        </p:cxnSp>
        <p:sp>
          <p:nvSpPr>
            <p:cNvPr id="36" name="Rectangle 28">
              <a:extLst>
                <a:ext uri="{FF2B5EF4-FFF2-40B4-BE49-F238E27FC236}">
                  <a16:creationId xmlns:a16="http://schemas.microsoft.com/office/drawing/2014/main" id="{E42EE538-4F03-C0C0-9CDD-08A67CD2EDB0}"/>
                </a:ext>
              </a:extLst>
            </p:cNvPr>
            <p:cNvSpPr/>
            <p:nvPr/>
          </p:nvSpPr>
          <p:spPr bwMode="auto">
            <a:xfrm>
              <a:off x="7154373" y="2790586"/>
              <a:ext cx="1460892" cy="551315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ZRANITELNOST</a:t>
              </a:r>
              <a:endParaRPr lang="en-GB" sz="1000" dirty="0"/>
            </a:p>
          </p:txBody>
        </p:sp>
        <p:sp>
          <p:nvSpPr>
            <p:cNvPr id="37" name="Rectangle 29">
              <a:extLst>
                <a:ext uri="{FF2B5EF4-FFF2-40B4-BE49-F238E27FC236}">
                  <a16:creationId xmlns:a16="http://schemas.microsoft.com/office/drawing/2014/main" id="{76B7CDEA-4AE0-854E-7F27-19ED001B5F0A}"/>
                </a:ext>
              </a:extLst>
            </p:cNvPr>
            <p:cNvSpPr/>
            <p:nvPr/>
          </p:nvSpPr>
          <p:spPr bwMode="auto">
            <a:xfrm>
              <a:off x="6875415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CITLIVOST</a:t>
              </a:r>
              <a:endParaRPr lang="en-GB" sz="1000" dirty="0"/>
            </a:p>
          </p:txBody>
        </p:sp>
        <p:sp>
          <p:nvSpPr>
            <p:cNvPr id="38" name="Rectangle 30">
              <a:extLst>
                <a:ext uri="{FF2B5EF4-FFF2-40B4-BE49-F238E27FC236}">
                  <a16:creationId xmlns:a16="http://schemas.microsoft.com/office/drawing/2014/main" id="{379AE67F-6FE9-0935-E766-F6A9241B8954}"/>
                </a:ext>
              </a:extLst>
            </p:cNvPr>
            <p:cNvSpPr/>
            <p:nvPr/>
          </p:nvSpPr>
          <p:spPr bwMode="auto">
            <a:xfrm>
              <a:off x="8080696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ADAPTACE</a:t>
              </a:r>
              <a:endParaRPr lang="en-GB" sz="1000" dirty="0"/>
            </a:p>
          </p:txBody>
        </p:sp>
        <p:cxnSp>
          <p:nvCxnSpPr>
            <p:cNvPr id="39" name="Connector: Elbow 32">
              <a:extLst>
                <a:ext uri="{FF2B5EF4-FFF2-40B4-BE49-F238E27FC236}">
                  <a16:creationId xmlns:a16="http://schemas.microsoft.com/office/drawing/2014/main" id="{80949C50-B432-A26D-D54E-FF27F1285996}"/>
                </a:ext>
              </a:extLst>
            </p:cNvPr>
            <p:cNvCxnSpPr>
              <a:cxnSpLocks/>
              <a:stCxn id="36" idx="2"/>
              <a:endCxn id="37" idx="3"/>
            </p:cNvCxnSpPr>
            <p:nvPr/>
          </p:nvCxnSpPr>
          <p:spPr bwMode="auto">
            <a:xfrm rot="5400000">
              <a:off x="7580829" y="3497093"/>
              <a:ext cx="459182" cy="148799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: Elbow 34">
              <a:extLst>
                <a:ext uri="{FF2B5EF4-FFF2-40B4-BE49-F238E27FC236}">
                  <a16:creationId xmlns:a16="http://schemas.microsoft.com/office/drawing/2014/main" id="{700D8698-47FC-E134-C3CE-BDD7EF5DB85C}"/>
                </a:ext>
              </a:extLst>
            </p:cNvPr>
            <p:cNvCxnSpPr>
              <a:cxnSpLocks/>
              <a:stCxn id="36" idx="2"/>
              <a:endCxn id="38" idx="1"/>
            </p:cNvCxnSpPr>
            <p:nvPr/>
          </p:nvCxnSpPr>
          <p:spPr bwMode="auto">
            <a:xfrm rot="16200000" flipH="1">
              <a:off x="7753166" y="3473553"/>
              <a:ext cx="459182" cy="19587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39">
              <a:extLst>
                <a:ext uri="{FF2B5EF4-FFF2-40B4-BE49-F238E27FC236}">
                  <a16:creationId xmlns:a16="http://schemas.microsoft.com/office/drawing/2014/main" id="{980862A7-E854-1494-5E51-050EE446E314}"/>
                </a:ext>
              </a:extLst>
            </p:cNvPr>
            <p:cNvCxnSpPr>
              <a:cxnSpLocks/>
              <a:stCxn id="36" idx="1"/>
            </p:cNvCxnSpPr>
            <p:nvPr/>
          </p:nvCxnSpPr>
          <p:spPr bwMode="auto">
            <a:xfrm flipH="1">
              <a:off x="6802097" y="3066244"/>
              <a:ext cx="352276" cy="8928"/>
            </a:xfrm>
            <a:prstGeom prst="straightConnector1">
              <a:avLst/>
            </a:prstGeom>
            <a:ln w="19050">
              <a:solidFill>
                <a:srgbClr val="70AD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9">
              <a:extLst>
                <a:ext uri="{FF2B5EF4-FFF2-40B4-BE49-F238E27FC236}">
                  <a16:creationId xmlns:a16="http://schemas.microsoft.com/office/drawing/2014/main" id="{EB5DF8E0-C33D-E8EB-C629-09353A0461FD}"/>
                </a:ext>
              </a:extLst>
            </p:cNvPr>
            <p:cNvSpPr txBox="1"/>
            <p:nvPr/>
          </p:nvSpPr>
          <p:spPr bwMode="auto">
            <a:xfrm>
              <a:off x="7967241" y="329947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KRITÉRIUM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43" name="TextBox 9">
              <a:extLst>
                <a:ext uri="{FF2B5EF4-FFF2-40B4-BE49-F238E27FC236}">
                  <a16:creationId xmlns:a16="http://schemas.microsoft.com/office/drawing/2014/main" id="{30EF1C93-03DF-42CA-EA2E-6167E6AAB547}"/>
                </a:ext>
              </a:extLst>
            </p:cNvPr>
            <p:cNvSpPr txBox="1"/>
            <p:nvPr/>
          </p:nvSpPr>
          <p:spPr bwMode="auto">
            <a:xfrm>
              <a:off x="7087996" y="393652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INDIKÁTOR</a:t>
              </a:r>
              <a:endParaRPr sz="1100" dirty="0">
                <a:solidFill>
                  <a:srgbClr val="585858"/>
                </a:solidFill>
              </a:endParaRPr>
            </a:p>
          </p:txBody>
        </p:sp>
        <p:sp>
          <p:nvSpPr>
            <p:cNvPr id="44" name="TextBox 9">
              <a:extLst>
                <a:ext uri="{FF2B5EF4-FFF2-40B4-BE49-F238E27FC236}">
                  <a16:creationId xmlns:a16="http://schemas.microsoft.com/office/drawing/2014/main" id="{A5BBC49B-9586-9506-8626-0056CBF08ACC}"/>
                </a:ext>
              </a:extLst>
            </p:cNvPr>
            <p:cNvSpPr txBox="1"/>
            <p:nvPr/>
          </p:nvSpPr>
          <p:spPr bwMode="auto">
            <a:xfrm>
              <a:off x="8193315" y="3936523"/>
              <a:ext cx="843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HODNOTA INDIKÁTORU</a:t>
              </a:r>
              <a:endParaRPr sz="1100" dirty="0">
                <a:solidFill>
                  <a:srgbClr val="58585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533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A1F04CA-1A84-22FC-FF2D-7E5921A9AC2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interiér, Mechanický ventilátor, podlaha, nábytek&#10;&#10;Obsah generovaný pomocí AI může být nesprávný.">
            <a:extLst>
              <a:ext uri="{FF2B5EF4-FFF2-40B4-BE49-F238E27FC236}">
                <a16:creationId xmlns:a16="http://schemas.microsoft.com/office/drawing/2014/main" id="{0A52E4C7-3D25-A6B3-E3BF-F5510BD2C1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5288947" y="-1"/>
            <a:ext cx="3855054" cy="51435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BB318EED-8603-A438-5D00-C0BAD2C19124}"/>
              </a:ext>
            </a:extLst>
          </p:cNvPr>
          <p:cNvSpPr>
            <a:spLocks/>
          </p:cNvSpPr>
          <p:nvPr/>
        </p:nvSpPr>
        <p:spPr>
          <a:xfrm>
            <a:off x="5288947" y="0"/>
            <a:ext cx="3855053" cy="514350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36B53AFE-5165-2E37-7D60-9A837E86D413}"/>
              </a:ext>
            </a:extLst>
          </p:cNvPr>
          <p:cNvSpPr txBox="1"/>
          <p:nvPr/>
        </p:nvSpPr>
        <p:spPr bwMode="auto">
          <a:xfrm>
            <a:off x="335877" y="825377"/>
            <a:ext cx="6449598" cy="4149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Popis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This criterion assesses thermal comfort in buildings under current climate conditions by evaluating the share of occupied time during the cooling season when operative indoor temperatures exceed 27 °C in regularly occupied spaces, indicating overheating risks and the building’s resilience during extreme heat events.</a:t>
            </a:r>
            <a:endParaRPr lang="en-GB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s-CZ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Cílem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je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omezit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přehřívání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v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pravidelně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užívaných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prostorech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minimalizací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podílu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doby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obsazení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s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operativní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vnitřní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teplotou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nad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27 °C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během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období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chlazení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.</a:t>
            </a:r>
            <a:endParaRPr lang="cs-CZ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s-CZ" sz="1500" b="1" noProof="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Význam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SzPts val="1200"/>
            </a:pP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Tepelný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komfort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je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zásadní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zdraví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pohodu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produktivitu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uživatelů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Častější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intenzivnější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vlny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veder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zvyšují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riziko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přehřívání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budovách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které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nebyly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navrženy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vyšší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Kvantifikace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doby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s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teplotou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nad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27 °C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poskytuje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jednoznačný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ukazatel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hodnocení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rizika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přehřívání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účinnosti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pasivních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aktivních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opatření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za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současných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klimatických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podmínek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en-GB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A940A3E6-BC1F-B9D8-5C2D-2EB758EEFEE5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C15.1.1 Tepelný komfort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12251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A8B4626-286F-3CAC-AB24-FD708A3F2AC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E5FF185B-B673-C12B-DA13-74A41C64502D}"/>
              </a:ext>
            </a:extLst>
          </p:cNvPr>
          <p:cNvSpPr txBox="1"/>
          <p:nvPr/>
        </p:nvSpPr>
        <p:spPr bwMode="auto">
          <a:xfrm>
            <a:off x="340002" y="1195200"/>
            <a:ext cx="589315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Podíl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během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chladicí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sezóny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kdy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operativní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vnitřní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teplota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prostorech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překročí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27 °C,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vyjádřený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z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celkového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cs-CZ" sz="120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cs-CZ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Kritická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(1): &gt; 10 %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nad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27 °C</a:t>
            </a:r>
            <a:endParaRPr lang="cs-CZ" sz="120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Optimální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(0): ≤ 5 %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nad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27 °C</a:t>
            </a:r>
            <a:endParaRPr lang="cs-CZ" sz="120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se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vypočítá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podíl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během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chladicí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sezóny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kdy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operativní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vnitřní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teplota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prostorech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překračuje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27 °C, a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se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z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celkového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4" name="Google Shape;347;p17">
            <a:extLst>
              <a:ext uri="{FF2B5EF4-FFF2-40B4-BE49-F238E27FC236}">
                <a16:creationId xmlns:a16="http://schemas.microsoft.com/office/drawing/2014/main" id="{FDB9333D-39DE-E54D-2B48-FE3AAB5BE74A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C15.1.1 tepelný komfort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22363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81CABD7-DA73-6F8A-F661-926728509FD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F3D59440-A823-FCAF-125D-FF6C55466224}"/>
              </a:ext>
            </a:extLst>
          </p:cNvPr>
          <p:cNvSpPr>
            <a:spLocks/>
          </p:cNvSpPr>
          <p:nvPr/>
        </p:nvSpPr>
        <p:spPr>
          <a:xfrm>
            <a:off x="5029200" y="1"/>
            <a:ext cx="4114800" cy="514350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F11B77FD-4803-8E39-46ED-B430F6BC9AC5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 noProof="0" dirty="0">
                <a:solidFill>
                  <a:srgbClr val="70AD47"/>
                </a:solidFill>
                <a:latin typeface="Trebuchet MS"/>
              </a:rPr>
              <a:t>C15.1.2 </a:t>
            </a: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Tepelný komfort v roce</a:t>
            </a:r>
            <a:r>
              <a:rPr lang="en-US" sz="1700" b="1" cap="all" noProof="0" dirty="0">
                <a:solidFill>
                  <a:srgbClr val="70AD47"/>
                </a:solidFill>
                <a:latin typeface="Trebuchet MS"/>
              </a:rPr>
              <a:t> 2050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  <p:pic>
        <p:nvPicPr>
          <p:cNvPr id="2" name="Obrázek 1" descr="Obsah obrázku obloha, mrakodrap, venku, budova&#10;&#10;Obsah generovaný pomocí AI může být nesprávný.">
            <a:extLst>
              <a:ext uri="{FF2B5EF4-FFF2-40B4-BE49-F238E27FC236}">
                <a16:creationId xmlns:a16="http://schemas.microsoft.com/office/drawing/2014/main" id="{F0744BCE-FE1C-956D-B001-616CF0819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286375" y="-11910"/>
            <a:ext cx="3857625" cy="51673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4EA6635-BB7D-EE7E-D534-638ECEA44DDC}"/>
              </a:ext>
            </a:extLst>
          </p:cNvPr>
          <p:cNvSpPr>
            <a:spLocks/>
          </p:cNvSpPr>
          <p:nvPr/>
        </p:nvSpPr>
        <p:spPr bwMode="auto">
          <a:xfrm>
            <a:off x="5043948" y="0"/>
            <a:ext cx="4601497" cy="515541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49409925-99E8-29DF-0E69-BF54CF07AA57}"/>
              </a:ext>
            </a:extLst>
          </p:cNvPr>
          <p:cNvSpPr txBox="1"/>
          <p:nvPr/>
        </p:nvSpPr>
        <p:spPr bwMode="auto">
          <a:xfrm>
            <a:off x="340003" y="1238186"/>
            <a:ext cx="655039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</a:pPr>
            <a:r>
              <a:rPr lang="cs-CZ" sz="1700" b="1" dirty="0">
                <a:solidFill>
                  <a:srgbClr val="7F7F7F"/>
                </a:solidFill>
                <a:latin typeface="Trebuchet MS"/>
              </a:rPr>
              <a:t>Popis:</a:t>
            </a:r>
            <a:br>
              <a:rPr lang="cs-CZ" sz="1600" dirty="0"/>
            </a:br>
            <a:r>
              <a:rPr lang="cs-CZ" dirty="0">
                <a:solidFill>
                  <a:srgbClr val="7F7F7F"/>
                </a:solidFill>
                <a:latin typeface="Trebuchet MS"/>
              </a:rPr>
              <a:t>Toto kritérium hodnotí budoucí tepelnou pohodu v budovách podle klimatických scénářů pro rok 2050 tím, že posuzuje podíl obsazeného času během sezóny vyžadující chlazení, kdy operativní vnitřní teplota v pravidelně užívaných prostorech překračuje 27 °C. Tím indikuje potenciální rizika přehřívání během extrémních horkých období za podmínek změny klimatu.</a:t>
            </a:r>
          </a:p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</a:pPr>
            <a:r>
              <a:rPr lang="cs-CZ" sz="1600" b="1" dirty="0">
                <a:solidFill>
                  <a:srgbClr val="7F7F7F"/>
                </a:solidFill>
                <a:latin typeface="Trebuchet MS"/>
              </a:rPr>
              <a:t>Cíl:</a:t>
            </a:r>
            <a:br>
              <a:rPr lang="cs-CZ" dirty="0">
                <a:solidFill>
                  <a:srgbClr val="7F7F7F"/>
                </a:solidFill>
                <a:latin typeface="Trebuchet MS"/>
              </a:rPr>
            </a:br>
            <a:r>
              <a:rPr lang="cs-CZ" dirty="0">
                <a:solidFill>
                  <a:srgbClr val="7F7F7F"/>
                </a:solidFill>
                <a:latin typeface="Trebuchet MS"/>
              </a:rPr>
              <a:t>Předvídat a omezit budoucí přehřívání v pravidelně užívaných prostorech minimalizací podílu obsazeného času s operativní vnitřní teplotou nad 27 °C během chladicí sezóny za klimatických podmínek roku 2050.</a:t>
            </a:r>
          </a:p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</a:pPr>
            <a:r>
              <a:rPr lang="cs-CZ" sz="1600" b="1" dirty="0">
                <a:solidFill>
                  <a:srgbClr val="7F7F7F"/>
                </a:solidFill>
                <a:latin typeface="Trebuchet MS"/>
              </a:rPr>
              <a:t>Význam:</a:t>
            </a:r>
            <a:br>
              <a:rPr lang="cs-CZ" dirty="0">
                <a:solidFill>
                  <a:srgbClr val="7F7F7F"/>
                </a:solidFill>
                <a:latin typeface="Trebuchet MS"/>
              </a:rPr>
            </a:br>
            <a:r>
              <a:rPr lang="cs-CZ" dirty="0">
                <a:solidFill>
                  <a:srgbClr val="7F7F7F"/>
                </a:solidFill>
                <a:latin typeface="Trebuchet MS"/>
              </a:rPr>
              <a:t>Očekává se, že změna klimatu do roku 2050 zvýší četnost, délku trvání i intenzitu vln veder, což může výrazně zhoršit vnitřní tepelnou pohodu a zvýšit zdravotní rizika pro uživatele v budovách, které nejsou přizpůsobené. Vyhodnocení podílu obsazeného času nad 27 °C v budoucích klimatických scénářích poskytuje oporu v datech pro navrhování i renovace budov tak, aby zůstaly komfortní a odolné v teplejším klimatu.</a:t>
            </a:r>
          </a:p>
        </p:txBody>
      </p:sp>
    </p:spTree>
    <p:extLst>
      <p:ext uri="{BB962C8B-B14F-4D97-AF65-F5344CB8AC3E}">
        <p14:creationId xmlns:p14="http://schemas.microsoft.com/office/powerpoint/2010/main" val="122707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995F980-0362-B997-9CC9-014C128C607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D6D9AEF6-A765-F09F-4CEA-83B4F62F2D4D}"/>
              </a:ext>
            </a:extLst>
          </p:cNvPr>
          <p:cNvSpPr txBox="1"/>
          <p:nvPr/>
        </p:nvSpPr>
        <p:spPr bwMode="auto">
          <a:xfrm>
            <a:off x="340002" y="1195200"/>
            <a:ext cx="589315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Podíl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během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chladicí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sezóny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roce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2050,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kdy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operativní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vnitřní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teplota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prostorech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překračuje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27 °C,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stanovený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základě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dynamických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tepelných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simulací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s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využitím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budoucích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klimatických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meteorologických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souborů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vyjádřený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z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celkového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cs-CZ" sz="130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cs-CZ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Kritická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(1): &gt; 10 %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Optimální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(0): ≤ 5 %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se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hodin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během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chladicí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sezóny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simulované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s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klimatickými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daty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rok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2050,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ve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kterých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je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operativní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vnitřní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teplota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prostorech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vyšší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než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27 °C.</a:t>
            </a: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BFC0EC24-A492-E6DB-A999-D14386EC78F6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 dirty="0">
                <a:solidFill>
                  <a:srgbClr val="70AD47"/>
                </a:solidFill>
                <a:latin typeface="Trebuchet MS"/>
              </a:rPr>
              <a:t>C15.1.2 </a:t>
            </a: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Tepelný komfort v roce</a:t>
            </a:r>
            <a:r>
              <a:rPr lang="en-US" sz="1700" b="1" cap="all" dirty="0">
                <a:solidFill>
                  <a:srgbClr val="70AD47"/>
                </a:solidFill>
                <a:latin typeface="Trebuchet MS"/>
              </a:rPr>
              <a:t> 2050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6997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348B800-5EF3-BF6B-A430-2A01E8052E1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oblečení, osoba, svetr, textil&#10;&#10;Obsah generovaný pomocí AI může být nesprávný.">
            <a:extLst>
              <a:ext uri="{FF2B5EF4-FFF2-40B4-BE49-F238E27FC236}">
                <a16:creationId xmlns:a16="http://schemas.microsoft.com/office/drawing/2014/main" id="{80355C85-8EA0-010F-6A73-C265544A73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840" r="26669"/>
          <a:stretch>
            <a:fillRect/>
          </a:stretch>
        </p:blipFill>
        <p:spPr>
          <a:xfrm>
            <a:off x="5788550" y="-1"/>
            <a:ext cx="3355450" cy="51435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A4F8CBA1-E263-2A6D-2C98-DFD4D065066A}"/>
              </a:ext>
            </a:extLst>
          </p:cNvPr>
          <p:cNvSpPr>
            <a:spLocks/>
          </p:cNvSpPr>
          <p:nvPr/>
        </p:nvSpPr>
        <p:spPr>
          <a:xfrm>
            <a:off x="5029199" y="1"/>
            <a:ext cx="4114801" cy="5143500"/>
          </a:xfrm>
          <a:prstGeom prst="rect">
            <a:avLst/>
          </a:prstGeom>
          <a:gradFill flip="none" rotWithShape="1">
            <a:gsLst>
              <a:gs pos="33000">
                <a:srgbClr val="FFFFFF">
                  <a:alpha val="93000"/>
                </a:srgbClr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14000">
                <a:srgbClr val="FFFFFF"/>
              </a:gs>
              <a:gs pos="71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CBF95303-28B8-174E-2E96-8C92ADD64766}"/>
              </a:ext>
            </a:extLst>
          </p:cNvPr>
          <p:cNvSpPr txBox="1"/>
          <p:nvPr/>
        </p:nvSpPr>
        <p:spPr bwMode="auto">
          <a:xfrm>
            <a:off x="340002" y="991092"/>
            <a:ext cx="5766158" cy="393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20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Popis</a:t>
            </a:r>
            <a:r>
              <a:rPr lang="en-GB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20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Toto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kritérium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hodnotí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obsazených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prostorech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období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pomocí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indexu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PMV (Predicted Mean Vote),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který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vyjadřuje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tepelný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pocit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základě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vzduchu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střední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radiační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vlhkosti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rychlosti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proudění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vzduchu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oblečení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úrovně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aktivity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sz="1500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20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</a:t>
            </a:r>
            <a:r>
              <a:rPr lang="en-GB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20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Udržet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tak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aby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tepelný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pocit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zůstával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co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nejblíže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neutrálnímu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stavu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zabránit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podmínkám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jsou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vnímány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jako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příliš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horké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nebo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příliš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chladné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čímž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se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chrání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výkonnost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sz="1500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Význam</a:t>
            </a:r>
            <a:r>
              <a:rPr lang="en-GB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20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vln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mohou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zvýšené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vyšší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vlhkost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nízké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proudění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vzduchu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vést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k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výraznému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tepelnému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diskomfortu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poklesu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produktivity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potenciálním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zdravotním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rizikům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pro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Index PMV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poskytuje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integrovanou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uživateli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založenou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míru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která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umožňuje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projektantům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provozovatelům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posoudit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zda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zůstávají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přijatelných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mezích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en-GB" sz="15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7195A6CE-6485-7B22-8419-17E4646D6BAA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E15.1</a:t>
            </a:r>
            <a:r>
              <a:rPr lang="en-GB" sz="1700" b="1" cap="all" noProof="0" dirty="0">
                <a:solidFill>
                  <a:srgbClr val="70AD47"/>
                </a:solidFill>
                <a:latin typeface="Trebuchet MS"/>
              </a:rPr>
              <a:t>.</a:t>
            </a: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3 Index tepelného komfortu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49347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4D0C3B9-EA8A-544F-401B-7ABE6C755E9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CCFDB90F-3795-DFD5-01D0-32E131D7B282}"/>
              </a:ext>
            </a:extLst>
          </p:cNvPr>
          <p:cNvSpPr txBox="1"/>
          <p:nvPr/>
        </p:nvSpPr>
        <p:spPr bwMode="auto">
          <a:xfrm>
            <a:off x="340002" y="1195200"/>
            <a:ext cx="589315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200"/>
              <a:defRPr/>
            </a:pPr>
            <a: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  <a:t>Indikátor:</a:t>
            </a:r>
            <a:b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Hodnota indexu PMV (</a:t>
            </a:r>
            <a:r>
              <a:rPr lang="cs-CZ" sz="11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Predicted</a:t>
            </a: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cs-CZ" sz="11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Mean</a:t>
            </a: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cs-CZ" sz="11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Vote</a:t>
            </a: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) vyjadřující průměrný tepelný pocit uživatelů na sedmibodové škále od -3 (chladno) do +3 (horko), vypočtená pro reprezentativní obsazené prostory během období extrémních veder.</a:t>
            </a:r>
          </a:p>
          <a:p>
            <a:pPr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200"/>
              <a:defRPr/>
            </a:pPr>
            <a: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hodnoty:</a:t>
            </a:r>
            <a:b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Kritická hodnota (1): PMV mimo rozmezí -0,7 až +0,7</a:t>
            </a:r>
            <a:b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Optimální hodnota (0): PMV v rozmezí -0,5 až +0,5</a:t>
            </a:r>
          </a:p>
          <a:p>
            <a:pPr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200"/>
              <a:defRPr/>
            </a:pPr>
            <a: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  <a:t>Výpočet:</a:t>
            </a:r>
            <a:b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Indikátor se vyjádří jako index PMV pro reprezentativní obsazené prostory za podmínek extrémních veder, vypočtený podle EN ISO 7730 z měřených nebo simulovaných parametrů prostředí a typických charakteristik uživatelů.</a:t>
            </a:r>
            <a:endParaRPr lang="cs-CZ" dirty="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DE6C98CB-3EE8-4847-4C4C-7E16DC0FD25E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E15.1</a:t>
            </a:r>
            <a:r>
              <a:rPr lang="en-GB" sz="1700" b="1" cap="all" dirty="0">
                <a:solidFill>
                  <a:srgbClr val="70AD47"/>
                </a:solidFill>
                <a:latin typeface="Trebuchet MS"/>
              </a:rPr>
              <a:t>.</a:t>
            </a: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3 Index tepelného komfortu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1495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02C86B6-2167-EAF8-A9D7-1BDA4756D78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hřebík, interiér, ruka&#10;&#10;Obsah generovaný pomocí AI může být nesprávný.">
            <a:extLst>
              <a:ext uri="{FF2B5EF4-FFF2-40B4-BE49-F238E27FC236}">
                <a16:creationId xmlns:a16="http://schemas.microsoft.com/office/drawing/2014/main" id="{755110BA-7A0D-6D6E-9825-AEB6DF80FA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90" r="30126"/>
          <a:stretch>
            <a:fillRect/>
          </a:stretch>
        </p:blipFill>
        <p:spPr>
          <a:xfrm>
            <a:off x="5279922" y="0"/>
            <a:ext cx="3864078" cy="51435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048B7CA6-6A8D-1384-7197-1E3C0E7FD84E}"/>
              </a:ext>
            </a:extLst>
          </p:cNvPr>
          <p:cNvSpPr>
            <a:spLocks/>
          </p:cNvSpPr>
          <p:nvPr/>
        </p:nvSpPr>
        <p:spPr>
          <a:xfrm>
            <a:off x="5029200" y="1"/>
            <a:ext cx="3163530" cy="514350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FA4EAB4B-2D56-6CA9-830C-D37EE8E68715}"/>
              </a:ext>
            </a:extLst>
          </p:cNvPr>
          <p:cNvSpPr txBox="1"/>
          <p:nvPr/>
        </p:nvSpPr>
        <p:spPr bwMode="auto">
          <a:xfrm>
            <a:off x="340002" y="1228354"/>
            <a:ext cx="576615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Popis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Toto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kritérium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hodnotí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zajištění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uživatelsky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nastavitelného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ovladatelného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tepelného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prostředí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obsazených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prostorech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s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cílem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zvýšit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tepelnou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pohodu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posílit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možnost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reagovat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epizod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podpořit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pasivní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aktivní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strategie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adaptace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rámci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budovy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sz="1300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Maximalizovat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podíl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pravidelně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užívaných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místností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mohou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aktivně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upravovat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(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např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okna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stínění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lokální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ventilátory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termostaty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),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čímž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se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zlepší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umožní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rychlá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reakce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horko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Význam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Schopnost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ovládat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své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prostředí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je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klíčovým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faktorem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vnímaného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komfortu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akceptace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podmínek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zejména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vln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Pokud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nemohou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otevřít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okna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nastavit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stínění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nebo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ovlivnit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nastavení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roste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diskomfort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stres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technické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systémy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musí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více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kompenzovat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Zajištění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jednoduchých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dostupných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ovládacích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prvků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většině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obsazených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místností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zvyšuje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odolnost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podporuje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pasivní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strategie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chlazení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en-GB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13B4C882-72C8-E82D-41BE-B9648FD7A178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C15.1.4 Optimalizace tepleného komfortu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42104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4300F1A-40F0-BBD9-D495-AC7DB27ACAC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22295859-8C21-7E48-2F32-C1B7677BAF7F}"/>
              </a:ext>
            </a:extLst>
          </p:cNvPr>
          <p:cNvSpPr txBox="1"/>
          <p:nvPr/>
        </p:nvSpPr>
        <p:spPr bwMode="auto">
          <a:xfrm>
            <a:off x="340002" y="1195200"/>
            <a:ext cx="589315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Podíl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místností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ve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kterých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mohou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uživatelé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upravovat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ovládat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tepelné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podmínky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např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.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otevíratelná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okna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uživatelsky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ovládané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stínění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lokální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ventilátory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individuální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termostaty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),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vyjádřený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ze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všech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místností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cs-CZ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Kritická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(1): &lt; 50 %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Optimální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(0): ≥ 90 %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se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místností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které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uživatelům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poskytují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alespoň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jeden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účinný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způsob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jak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upravit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tepelné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podmínky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en-GB" sz="1100" noProof="0" dirty="0">
              <a:solidFill>
                <a:srgbClr val="7F7F7F"/>
              </a:solidFill>
              <a:latin typeface="Trebuchet MS"/>
            </a:endParaRP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092310BE-E425-8D96-E5D2-C0CA4E10FDA6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C15.1.4 Optimalizace tepleného komfortu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772391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9111500" name="Google Shape;570;p41"/>
          <p:cNvSpPr txBox="1"/>
          <p:nvPr/>
        </p:nvSpPr>
        <p:spPr bwMode="auto">
          <a:xfrm>
            <a:off x="340003" y="3835546"/>
            <a:ext cx="9143999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2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</a:rPr>
              <a:t>Hazard Value (HV) =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This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nformation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is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provided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by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SECAPs</a:t>
            </a:r>
            <a:r>
              <a:rPr lang="en-GB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or by experts’ judgment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</a:p>
        </p:txBody>
      </p:sp>
      <p:sp>
        <p:nvSpPr>
          <p:cNvPr id="1021067059" name="Google Shape;347;p17"/>
          <p:cNvSpPr txBox="1"/>
          <p:nvPr/>
        </p:nvSpPr>
        <p:spPr bwMode="auto">
          <a:xfrm>
            <a:off x="340003" y="402976"/>
            <a:ext cx="7674286" cy="42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lnSpc>
                <a:spcPct val="90000"/>
              </a:lnSpc>
              <a:buSzPts val="1875"/>
              <a:defRPr/>
            </a:pPr>
            <a:r>
              <a:rPr lang="cs-CZ" sz="18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</a:rPr>
              <a:t>PRAVDĚPODOBNOST VÝSKYTU HAZARDU</a:t>
            </a:r>
            <a:endParaRPr dirty="0">
              <a:solidFill>
                <a:srgbClr val="70AD47"/>
              </a:solidFill>
            </a:endParaRPr>
          </a:p>
        </p:txBody>
      </p:sp>
      <p:graphicFrame>
        <p:nvGraphicFramePr>
          <p:cNvPr id="223146248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375037"/>
              </p:ext>
            </p:extLst>
          </p:nvPr>
        </p:nvGraphicFramePr>
        <p:xfrm>
          <a:off x="340004" y="1094042"/>
          <a:ext cx="8463992" cy="321489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66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7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67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4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8410"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latin typeface="Trebuchet MS"/>
                        </a:rPr>
                        <a:t>Nebezpečná událost</a:t>
                      </a:r>
                      <a:endParaRPr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latin typeface="Trebuchet MS"/>
                        </a:rPr>
                        <a:t>Pozvolna nastupující proces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latin typeface="Trebuchet MS"/>
                        </a:rPr>
                        <a:t>Hodnota hazardu (HV)</a:t>
                      </a:r>
                      <a:endParaRPr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Častá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častý výskyt během života (každých 10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Velmi 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Velmi pravděpodobný výskyt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1 – 0,9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výskyt několikrát během života (každých 25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výskyt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0,89 – 0,66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Občasná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výskyt někdy během života (každých 50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Stejně pravděpodobné jako nepravděpodobné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Stejně pravděpodobné, že nastane / nenastane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0,65 – 0,33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5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Vzácná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Nepravděpodobná, ale stále možná během života (každých 100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Nepravděpodobné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Nepravděpodobný výskyt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0,32 – 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4283000" name="Google Shape;570;p41"/>
          <p:cNvSpPr txBox="1"/>
          <p:nvPr/>
        </p:nvSpPr>
        <p:spPr bwMode="auto">
          <a:xfrm>
            <a:off x="340003" y="4450661"/>
            <a:ext cx="5836155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200" dirty="0">
                <a:solidFill>
                  <a:srgbClr val="7F7F7F"/>
                </a:solidFill>
                <a:latin typeface="Trebuchet MS"/>
              </a:rPr>
              <a:t>Například: </a:t>
            </a:r>
            <a:r>
              <a:rPr sz="1200" dirty="0">
                <a:solidFill>
                  <a:srgbClr val="7F7F7F"/>
                </a:solidFill>
                <a:latin typeface="Trebuchet MS"/>
              </a:rPr>
              <a:t>H</a:t>
            </a:r>
            <a:r>
              <a:rPr lang="cs-CZ" sz="1200" dirty="0" err="1">
                <a:solidFill>
                  <a:srgbClr val="7F7F7F"/>
                </a:solidFill>
                <a:latin typeface="Trebuchet MS"/>
              </a:rPr>
              <a:t>odnota</a:t>
            </a:r>
            <a:r>
              <a:rPr lang="cs-CZ" sz="1200" dirty="0">
                <a:solidFill>
                  <a:srgbClr val="7F7F7F"/>
                </a:solidFill>
                <a:latin typeface="Trebuchet MS"/>
              </a:rPr>
              <a:t> Hazardu</a:t>
            </a:r>
            <a:r>
              <a:rPr sz="1200" dirty="0">
                <a:solidFill>
                  <a:srgbClr val="7F7F7F"/>
                </a:solidFill>
                <a:latin typeface="Trebuchet MS"/>
              </a:rPr>
              <a:t> (HV) = </a:t>
            </a:r>
            <a:r>
              <a:rPr sz="1200" b="1" dirty="0">
                <a:solidFill>
                  <a:srgbClr val="7F7F7F"/>
                </a:solidFill>
                <a:latin typeface="Trebuchet MS"/>
              </a:rPr>
              <a:t>0.8 (</a:t>
            </a:r>
            <a:r>
              <a:rPr lang="cs-CZ" sz="1200" b="1" dirty="0">
                <a:solidFill>
                  <a:srgbClr val="7F7F7F"/>
                </a:solidFill>
                <a:latin typeface="Trebuchet MS"/>
              </a:rPr>
              <a:t>Pravděpodobná</a:t>
            </a:r>
            <a:r>
              <a:rPr sz="1200" b="1" dirty="0">
                <a:solidFill>
                  <a:srgbClr val="7F7F7F"/>
                </a:solidFill>
                <a:latin typeface="Trebuchet MS"/>
              </a:rPr>
              <a:t>)</a:t>
            </a: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040b33bf030af7dcc5aebcea283038dd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f86f0a7f776cde761a3ead06ca74a702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18C07CED-C7FF-4404-9245-7950CB0A26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4F5238-1B12-4E6B-9D63-32FB8497F9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CBA135-A0C7-4C0E-A0F1-6A627468D22A}">
  <ds:schemaRefs>
    <ds:schemaRef ds:uri="http://purl.org/dc/terms/"/>
    <ds:schemaRef ds:uri="http://www.w3.org/XML/1998/namespace"/>
    <ds:schemaRef ds:uri="http://schemas.microsoft.com/office/2006/documentManagement/types"/>
    <ds:schemaRef ds:uri="ce60cd6d-3977-486f-a814-132bf722bbce"/>
    <ds:schemaRef ds:uri="d3b63abe-a700-4914-8878-a8a488c562b0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1063</TotalTime>
  <Words>2070</Words>
  <Application>Microsoft Office PowerPoint</Application>
  <PresentationFormat>On-screen Show (16:9)</PresentationFormat>
  <Paragraphs>217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Courier New</vt:lpstr>
      <vt:lpstr>Montserrat</vt:lpstr>
      <vt:lpstr>Noto Sans Symbols</vt:lpstr>
      <vt:lpstr>Tahoma</vt:lpstr>
      <vt:lpstr>Trebuchet MS</vt:lpstr>
      <vt:lpstr>CentralEurope_iService</vt:lpstr>
      <vt:lpstr>PowerPoint Presentation</vt:lpstr>
      <vt:lpstr>Vlny horka a přehřívání měst</vt:lpstr>
      <vt:lpstr>Vlny horka a přehřívání měst</vt:lpstr>
      <vt:lpstr>Vlny horka a přehřívání měst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Felicioni, Licia</cp:lastModifiedBy>
  <cp:revision>6</cp:revision>
  <dcterms:created xsi:type="dcterms:W3CDTF">2025-03-18T17:43:02Z</dcterms:created>
  <dcterms:modified xsi:type="dcterms:W3CDTF">2026-02-02T10:11:59Z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