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19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9.xml" ContentType="application/vnd.openxmlformats-officedocument.presentationml.notesSlide+xml"/>
  <Override PartName="/customXml/itemProps3.xml" ContentType="application/vnd.openxmlformats-officedocument.customXmlProperties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2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092E4EF3-B649-4351-886B-21E3862B184C}">
  <a:tblStyle styleId="{092E4EF3-B649-4351-886B-21E3862B184C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2DD2D95F-99D8-44C2-8AD9-44DCD1CE7ACB}" styleName="Table_2">
    <a:wholeTbl>
      <a:tcTxStyle>
        <a:srgbClr val="000000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</a:ln>
          </a:left>
          <a:right>
            <a:ln w="9525">
              <a:solidFill>
                <a:srgbClr val="000000">
                  <a:alpha val="0"/>
                </a:srgbClr>
              </a:solidFill>
            </a:ln>
          </a:right>
          <a:top>
            <a:ln w="9525">
              <a:solidFill>
                <a:srgbClr val="000000">
                  <a:alpha val="0"/>
                </a:srgbClr>
              </a:solidFill>
            </a:ln>
          </a:top>
          <a:bottom>
            <a:ln w="9525">
              <a:solidFill>
                <a:srgbClr val="000000">
                  <a:alpha val="0"/>
                </a:srgbClr>
              </a:solidFill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22" y="67"/>
      </p:cViewPr>
      <p:guideLst>
        <p:guide pos="4626"/>
        <p:guide pos="431"/>
        <p:guide pos="3072" orient="horz"/>
        <p:guide pos="395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 /><Relationship Id="rId28" Type="http://schemas.openxmlformats.org/officeDocument/2006/relationships/tableStyles" Target="tableStyles.xml" /><Relationship Id="rId2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485396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67835740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51939700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2191728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4305613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6770676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7044443" name="Google Shape;110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333420" name="Google Shape;111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GB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25232983" name="Google Shape;112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1411796" name="Google Shape;128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GB" b="1"/>
              <a:t>The RBE Method</a:t>
            </a:r>
            <a:r>
              <a:rPr lang="en-GB"/>
              <a:t> serves as the methodological foundation of the RBE Assessment System. It is a </a:t>
            </a:r>
            <a:r>
              <a:rPr lang="en-GB" b="1"/>
              <a:t>multi-criteria analysis</a:t>
            </a:r>
            <a:r>
              <a:rPr lang="en-GB"/>
              <a:t> approach developed to evaluate </a:t>
            </a:r>
            <a:r>
              <a:rPr lang="en-GB" b="1"/>
              <a:t>climatic risk</a:t>
            </a:r>
            <a:r>
              <a:rPr lang="en-GB"/>
              <a:t> at the </a:t>
            </a:r>
            <a:r>
              <a:rPr lang="en-GB" b="1"/>
              <a:t>building</a:t>
            </a:r>
            <a:r>
              <a:rPr lang="en-GB"/>
              <a:t> and </a:t>
            </a:r>
            <a:r>
              <a:rPr lang="en-GB" b="1"/>
              <a:t>neighbourhood</a:t>
            </a:r>
            <a:r>
              <a:rPr lang="en-GB"/>
              <a:t> scales.</a:t>
            </a:r>
            <a:br>
              <a:rPr lang="en-GB"/>
            </a:br>
            <a:r>
              <a:rPr lang="en-GB"/>
              <a:t>Grounded in the </a:t>
            </a:r>
            <a:r>
              <a:rPr lang="en-GB" b="1"/>
              <a:t>impact chains conceptual model</a:t>
            </a:r>
            <a:r>
              <a:rPr lang="en-GB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an </a:t>
            </a:r>
            <a:r>
              <a:rPr lang="en-GB" b="1"/>
              <a:t>overall risk score</a:t>
            </a:r>
            <a:r>
              <a:rPr lang="en-GB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 set of </a:t>
            </a:r>
            <a:r>
              <a:rPr lang="en-GB" b="1"/>
              <a:t>complementary indicators</a:t>
            </a:r>
            <a:r>
              <a:rPr lang="en-GB"/>
              <a:t> that detail the level of climate-related risk across specific </a:t>
            </a:r>
            <a:r>
              <a:rPr lang="en-GB" b="1"/>
              <a:t>risk categories</a:t>
            </a:r>
            <a:r>
              <a:rPr lang="en-GB"/>
              <a:t> and </a:t>
            </a:r>
            <a:r>
              <a:rPr lang="en-GB" b="1"/>
              <a:t>urban sectors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955909188" name="Google Shape;129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1772218" name="Google Shape;137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GB" b="1"/>
              <a:t>The RBE Method</a:t>
            </a:r>
            <a:r>
              <a:rPr lang="en-GB"/>
              <a:t> serves as the methodological foundation of the RBE Assessment System. It is a </a:t>
            </a:r>
            <a:r>
              <a:rPr lang="en-GB" b="1"/>
              <a:t>multi-criteria analysis</a:t>
            </a:r>
            <a:r>
              <a:rPr lang="en-GB"/>
              <a:t> approach developed to evaluate </a:t>
            </a:r>
            <a:r>
              <a:rPr lang="en-GB" b="1"/>
              <a:t>climatic risk</a:t>
            </a:r>
            <a:r>
              <a:rPr lang="en-GB"/>
              <a:t> at the </a:t>
            </a:r>
            <a:r>
              <a:rPr lang="en-GB" b="1"/>
              <a:t>building</a:t>
            </a:r>
            <a:r>
              <a:rPr lang="en-GB"/>
              <a:t> and </a:t>
            </a:r>
            <a:r>
              <a:rPr lang="en-GB" b="1"/>
              <a:t>neighbourhood</a:t>
            </a:r>
            <a:r>
              <a:rPr lang="en-GB"/>
              <a:t> scales.</a:t>
            </a:r>
            <a:br>
              <a:rPr lang="en-GB"/>
            </a:br>
            <a:r>
              <a:rPr lang="en-GB"/>
              <a:t>Grounded in the </a:t>
            </a:r>
            <a:r>
              <a:rPr lang="en-GB" b="1"/>
              <a:t>impact chains conceptual model</a:t>
            </a:r>
            <a:r>
              <a:rPr lang="en-GB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an </a:t>
            </a:r>
            <a:r>
              <a:rPr lang="en-GB" b="1"/>
              <a:t>overall risk score</a:t>
            </a:r>
            <a:r>
              <a:rPr lang="en-GB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n-GB"/>
              <a:t>a set of </a:t>
            </a:r>
            <a:r>
              <a:rPr lang="en-GB" b="1"/>
              <a:t>complementary indicators</a:t>
            </a:r>
            <a:r>
              <a:rPr lang="en-GB"/>
              <a:t> that detail the level of climate-related risk across specific </a:t>
            </a:r>
            <a:r>
              <a:rPr lang="en-GB" b="1"/>
              <a:t>risk categories</a:t>
            </a:r>
            <a:r>
              <a:rPr lang="en-GB"/>
              <a:t> and </a:t>
            </a:r>
            <a:r>
              <a:rPr lang="en-GB" b="1"/>
              <a:t>urban sectors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34510581" name="Google Shape;138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268681" name="Google Shape;144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0867880" name="Google Shape;145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5217634" name="Google Shape;151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737879625" name="Google Shape;152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1300041" name="Google Shape;158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3761927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9000362" name="Google Shape;174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710804" name="Google Shape;175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9284633" name="Google Shape;211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00668481" name="Google Shape;212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4524886" name="Google Shape;225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6849577" name="Google Shape;226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9655046" name="Google Shape;231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95838465" name="Google Shape;232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6670535" name="Google Shape;237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44769978" name="Google Shape;238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3327870" name="Google Shape;264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44097700" name="Google Shape;265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3268069" name="Google Shape;271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35762130" name="Google Shape;272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8597322" name="Google Shape;110;p6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/>
              <a:t>Based on alphabetical →Based on Letters.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/>
              <a:t>level 2: are organized based in numerical order</a:t>
            </a:r>
            <a:endParaRPr/>
          </a:p>
        </p:txBody>
      </p:sp>
      <p:sp>
        <p:nvSpPr>
          <p:cNvPr id="2090475548" name="Google Shape;111;p6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6534150" name="Google Shape;291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73656974" name="Google Shape;292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9890016" name="Google Shape;303;p6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517999081" name="Google Shape;304;p6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646076" name="Google Shape;123;g387886ba805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66807639" name="Google Shape;124;g387886ba805_0_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8134079" name="Google Shape;313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13974115" name="Google Shape;314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9158271" name="Google Shape;602;p4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845823667" name="Google Shape;603;p4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54184808" name="Google Shape;15;p48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24122473" name="Google Shape;16;p48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112723" name="Google Shape;18;p49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9093134" name="Google Shape;19;p49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43761893" name="Google Shape;20;p49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75855677" name="Google Shape;21;p49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35877886" name="Google Shape;22;p49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4784361" name="Google Shape;24;p50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46452830" name="Google Shape;25;p50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1740969" name="Google Shape;26;p50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00636486" name="Google Shape;27;p50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56322892" name="Google Shape;28;p50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08139920" name="Google Shape;29;p50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1717074" name="Google Shape;30;p50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92102188" name="Google Shape;31;p50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81215969" name="Google Shape;32;p50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4960678" name="Google Shape;33;p50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71956411" name="Google Shape;34;p50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044681470" name="Google Shape;35;p50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50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7" name="Google Shape;37;p50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50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sp>
        <p:nvSpPr>
          <p:cNvPr id="863228622" name="Google Shape;39;p50" descr="Immagine che contiene testo, schermata, Carattere, logo&#10;&#10;Descrizione generata automaticamente"/>
          <p:cNvSpPr/>
          <p:nvPr/>
        </p:nvSpPr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9484301" name="Google Shape;41;p51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81248078" name="Google Shape;42;p51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45341990" name="Google Shape;43;p51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0506719" name="Google Shape;45;p52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64420121" name="Google Shape;46;p5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4524158" name="Google Shape;47;p52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1495574" name="Google Shape;48;p52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0703427" name="Google Shape;50;p53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6234454" name="Google Shape;51;p53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3810741" name="Google Shape;53;p54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87068468" name="Google Shape;54;p54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46913218" name="Google Shape;55;p54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79813794" name="Google Shape;56;p54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92247754" name="Google Shape;57;p54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7918673" name="Google Shape;58;p54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015672" name="Google Shape;60;p55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432113224" name="Google Shape;61;p55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96764893" name="Google Shape;62;p55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119182635" name="Google Shape;63;p55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6359625" name="Google Shape;64;p55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0759152" name="Google Shape;65;p55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3099874" name="Google Shape;67;p56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64846704" name="Google Shape;68;p56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004986851" name="Google Shape;69;p56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1824885" name="Google Shape;71;p57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57146510" name="Google Shape;72;p57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4929987" name="Google Shape;73;p57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82736699" name="Google Shape;75;p58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62751907" name="Google Shape;76;p58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65150146" name="Google Shape;77;p58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42282622" name="Google Shape;78;p58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32930312" name="Google Shape;79;p58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222895895" name="Google Shape;80;p58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02048604" name="Google Shape;81;p58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3079684" name="Google Shape;83;p59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499071" name="Google Shape;84;p59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695251" name="Google Shape;85;p59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63869583" name="Google Shape;86;p59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791056" name="Google Shape;87;p59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8149747" name="Google Shape;88;p59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465648369" name="Google Shape;89;p59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295950658" name="Google Shape;90;p59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9140211" name="Google Shape;91;p59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950178686" name="Google Shape;93;p60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506259277" name="Google Shape;94;p60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023838661" name="Google Shape;95;p60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68817233" name="Google Shape;96;p60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26101944" name="Google Shape;97;p60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6036304" name="Google Shape;98;p60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48667742" name="Google Shape;99;p60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3463209" name="Google Shape;100;p60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419984120" name="Google Shape;101;p60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979805239" name="Google Shape;102;p60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1646342" name="Google Shape;104;p61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27601413" name="Google Shape;105;p61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821113" name="Google Shape;107;p62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15061863" name="Google Shape;108;p62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5546058" name="Google Shape;10;p47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38713860" name="Google Shape;11;p47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54037139" name="Google Shape;12;p47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09740496" name="Google Shape;13;p47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0473921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cs-CZ" sz="2400" b="1"/>
              <a:t>SuPeRBE</a:t>
            </a:r>
            <a:r>
              <a:rPr lang="cs-CZ" sz="2400" b="1"/>
              <a:t> </a:t>
            </a:r>
            <a:r>
              <a:rPr lang="cs-CZ" sz="2400" b="1"/>
              <a:t>Training</a:t>
            </a:r>
            <a:r>
              <a:rPr lang="cs-CZ" sz="2400" b="1"/>
              <a:t> </a:t>
            </a:r>
            <a:r>
              <a:rPr lang="cs-CZ" sz="2400" b="1"/>
              <a:t>Material</a:t>
            </a:r>
            <a:endParaRPr lang="cs-CZ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cs-CZ" sz="2400" b="1">
              <a:solidFill>
                <a:srgbClr val="53656D"/>
              </a:solidFill>
            </a:endParaRPr>
          </a:p>
        </p:txBody>
      </p:sp>
      <p:sp>
        <p:nvSpPr>
          <p:cNvPr id="2017801161" name="Google Shape;115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change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and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built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environment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4960578" name="Google Shape;116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change</a:t>
            </a: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7713545" name="Google Shape;117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competence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2</a:t>
            </a:r>
            <a:endParaRPr/>
          </a:p>
        </p:txBody>
      </p:sp>
      <p:pic>
        <p:nvPicPr>
          <p:cNvPr id="1486749535" name="Google Shape;118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501170955" name="Google Shape;119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lang="cs-CZ"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/>
              <a:t>Aktivita 3.2</a:t>
            </a:r>
            <a:endParaRPr lang="cs-CZ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/>
              <a:t>SuPeRBE</a:t>
            </a:r>
            <a:r>
              <a:rPr lang="cs-CZ" sz="1000"/>
              <a:t> Project (CE0200768)</a:t>
            </a:r>
            <a:endParaRPr/>
          </a:p>
        </p:txBody>
      </p:sp>
      <p:sp>
        <p:nvSpPr>
          <p:cNvPr id="1197487014" name="Google Shape;120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cs-CZ" sz="3000" b="1"/>
              <a:t>Školicí materiál </a:t>
            </a:r>
            <a:r>
              <a:rPr lang="cs-CZ" sz="3000" b="1"/>
              <a:t>SuPeRBE</a:t>
            </a:r>
            <a:endParaRPr lang="cs-CZ"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cs-CZ" sz="3000" b="1">
              <a:solidFill>
                <a:srgbClr val="53656D"/>
              </a:solidFill>
            </a:endParaRPr>
          </a:p>
        </p:txBody>
      </p:sp>
      <p:sp>
        <p:nvSpPr>
          <p:cNvPr id="521196427" name="Google Shape;121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</a:t>
            </a:r>
            <a:r>
              <a:rPr lang="e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Hodnot</a:t>
            </a: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cí systém 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6175492" name="Google Shape;122;p1"/>
          <p:cNvSpPr txBox="1"/>
          <p:nvPr/>
        </p:nvSpPr>
        <p:spPr bwMode="auto">
          <a:xfrm>
            <a:off x="5490924" y="3573131"/>
            <a:ext cx="41221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Kompetenční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úroveň: 1</a:t>
            </a:r>
            <a:endParaRPr/>
          </a:p>
        </p:txBody>
      </p:sp>
      <p:sp>
        <p:nvSpPr>
          <p:cNvPr id="697664900" name="Google Shape;123;p1"/>
          <p:cNvSpPr txBox="1"/>
          <p:nvPr/>
        </p:nvSpPr>
        <p:spPr bwMode="auto">
          <a:xfrm>
            <a:off x="516270" y="29303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2.1 Metodika RBE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6531351" name="Google Shape;124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6270925" name="Google Shape;125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cs-CZ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2768687" name="Google Shape;126;p1"/>
          <p:cNvSpPr txBox="1">
            <a:spLocks noGrp="1"/>
          </p:cNvSpPr>
          <p:nvPr>
            <p:ph type="body" idx="4294967295"/>
          </p:nvPr>
        </p:nvSpPr>
        <p:spPr bwMode="auto">
          <a:xfrm>
            <a:off x="6144131" y="4618112"/>
            <a:ext cx="2436886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cs-CZ" sz="1000"/>
              <a:t>Oblast odbornosti: </a:t>
            </a:r>
            <a:r>
              <a:rPr lang="cs-CZ" sz="1000"/>
              <a:t>AE</a:t>
            </a:r>
            <a:r>
              <a:rPr lang="cs-CZ" sz="1000"/>
              <a:t>2.1 podle CEN Workshop </a:t>
            </a:r>
            <a:r>
              <a:rPr lang="cs-CZ" sz="1000"/>
              <a:t>Agreement</a:t>
            </a:r>
            <a:r>
              <a:rPr lang="cs-CZ" sz="1000"/>
              <a:t> 17939</a:t>
            </a:r>
            <a:endParaRPr lang="cs-CZ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None/>
              <a:defRPr/>
            </a:pPr>
            <a:endParaRPr lang="cs-CZ"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250995" name="Google Shape;131;p2"/>
          <p:cNvSpPr txBox="1">
            <a:spLocks noGrp="1"/>
          </p:cNvSpPr>
          <p:nvPr>
            <p:ph type="body" idx="1"/>
          </p:nvPr>
        </p:nvSpPr>
        <p:spPr bwMode="auto">
          <a:xfrm>
            <a:off x="613293" y="1489986"/>
            <a:ext cx="5228314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Metodika RBE slouží jako metodologický základ Systému hodnocení RBE. Jde o multikriteriální analytický přístup, který byl vyvinut pro hodnocení klimatického rizika na úrovni budov a městských čtvrtí (urbanistických celků).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Tato metodika, založená na konceptuálním modelu řetězců dopadu (</a:t>
            </a:r>
            <a:r>
              <a:rPr lang="cs-CZ" sz="1200"/>
              <a:t>impact</a:t>
            </a:r>
            <a:r>
              <a:rPr lang="cs-CZ" sz="1200"/>
              <a:t> </a:t>
            </a:r>
            <a:r>
              <a:rPr lang="cs-CZ" sz="1200"/>
              <a:t>chains</a:t>
            </a:r>
            <a:r>
              <a:rPr lang="cs-CZ" sz="1200"/>
              <a:t>), vytváří celkové skóre rizika pro danou oblast a soubor doplňkových ukazatelů, které podrobně popisují úroveň klimatického rizika v jednotlivých kategoriích rizik a městských sektorech.</a:t>
            </a:r>
            <a:endParaRPr/>
          </a:p>
        </p:txBody>
      </p:sp>
      <p:sp>
        <p:nvSpPr>
          <p:cNvPr id="2068670576" name="Google Shape;132;p2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Co je metodika RBE?</a:t>
            </a:r>
            <a:endParaRPr/>
          </a:p>
        </p:txBody>
      </p:sp>
      <p:pic>
        <p:nvPicPr>
          <p:cNvPr id="1621157041" name="Google Shape;133;p2" descr="Climate change concept illustration | Premium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907855" y="944662"/>
            <a:ext cx="2833928" cy="2833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3706726" name="Google Shape;140;p3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Proč je metodika RBE potřebná?</a:t>
            </a:r>
            <a:endParaRPr lang="cs-CZ"/>
          </a:p>
        </p:txBody>
      </p:sp>
      <p:sp>
        <p:nvSpPr>
          <p:cNvPr id="1434739017" name="Google Shape;141;p3"/>
          <p:cNvSpPr txBox="1"/>
          <p:nvPr/>
        </p:nvSpPr>
        <p:spPr bwMode="auto">
          <a:xfrm>
            <a:off x="460876" y="1495505"/>
            <a:ext cx="5012550" cy="129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Nedostatek nástrojů pro hodnocení klimatick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rizik na úrovni budov a městských čtvrtí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urbanistických celků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Stávající rámce udržitelnosti nejsou vhodné pro hodnocení klimatických rizik, protože nejsou v souladu s přístupem IPCC k rizikům. </a:t>
            </a: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71450" algn="l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Clr>
                <a:srgbClr val="708792"/>
              </a:buClr>
              <a:buSzPct val="100000"/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Potřeba srovnatelných, přizpůsobitelných a na podporu rozhodování zaměřených nástrojů pro klimatickou adaptaci.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7934199" name="Google Shape;142;p3" descr="Decision Making free icons designed by Freepik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40550" y="1340550"/>
            <a:ext cx="2309850" cy="23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22973687" name="Google Shape;147;p4" descr="Climate Change 2023: AR6 Rapporto di sintesi - IPCC - Focal Point Italia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364887" y="0"/>
            <a:ext cx="3476389" cy="45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8036007" name="Google Shape;148;p4"/>
          <p:cNvSpPr txBox="1">
            <a:spLocks noGrp="1"/>
          </p:cNvSpPr>
          <p:nvPr>
            <p:ph type="body" idx="1"/>
          </p:nvPr>
        </p:nvSpPr>
        <p:spPr bwMode="auto">
          <a:xfrm>
            <a:off x="380617" y="1116951"/>
            <a:ext cx="4572983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Metodika RBE vychází z koncepce rizika podle IPCC AR6.</a:t>
            </a:r>
            <a:endParaRPr/>
          </a:p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 b="1"/>
              <a:t>IPCC AR6</a:t>
            </a:r>
            <a:r>
              <a:rPr lang="cs-CZ" sz="1200"/>
              <a:t>, tedy Šestá hodnotící zpráva Mezivládního panelu pro změnu klimatu (</a:t>
            </a:r>
            <a:r>
              <a:rPr lang="cs-CZ" sz="1200"/>
              <a:t>Intergovernmental</a:t>
            </a:r>
            <a:r>
              <a:rPr lang="cs-CZ" sz="1200"/>
              <a:t> Panel on </a:t>
            </a:r>
            <a:r>
              <a:rPr lang="cs-CZ" sz="1200"/>
              <a:t>Climate</a:t>
            </a:r>
            <a:r>
              <a:rPr lang="cs-CZ" sz="1200"/>
              <a:t> </a:t>
            </a:r>
            <a:r>
              <a:rPr lang="cs-CZ" sz="1200"/>
              <a:t>Change</a:t>
            </a:r>
            <a:r>
              <a:rPr lang="cs-CZ" sz="1200"/>
              <a:t>), představuje nejnovější a nejkomplexnější souhrn vědeckých poznatků o změně klimatu.</a:t>
            </a:r>
            <a:endParaRPr/>
          </a:p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IPCC AR6 nabízí podrobnou koncepci rizika ve vztahu ke klimatické změně. Zpráva navazuje na rámec hodnocení rizik stanovený v předchozích hodnotících zprávách IPCC, ale dále jej zpřesňuje tak, aby zohledňoval složité interakce mezi klimatickými hazardy, expozicí a zranitelností.</a:t>
            </a:r>
            <a:endParaRPr/>
          </a:p>
        </p:txBody>
      </p:sp>
      <p:sp>
        <p:nvSpPr>
          <p:cNvPr id="1187722918" name="Google Shape;149;p4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IPCC AR6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1088482" name="Google Shape;154;p5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Rizika změny klimatu</a:t>
            </a:r>
            <a:endParaRPr/>
          </a:p>
        </p:txBody>
      </p:sp>
      <p:sp>
        <p:nvSpPr>
          <p:cNvPr id="726473188" name="Google Shape;156;p5"/>
          <p:cNvSpPr txBox="1">
            <a:spLocks noGrp="1"/>
          </p:cNvSpPr>
          <p:nvPr>
            <p:ph type="body" idx="1"/>
          </p:nvPr>
        </p:nvSpPr>
        <p:spPr bwMode="auto">
          <a:xfrm>
            <a:off x="323505" y="1568501"/>
            <a:ext cx="8496983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57150" algn="just" rtl="0"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>
                <a:solidFill>
                  <a:schemeClr val="lt2"/>
                </a:solidFill>
              </a:rPr>
              <a:t>IPCC AR6 nabízí podrobnou koncepci rizika ve vztahu ke klimatické změně. Zpráva navazuje na rámec hodnocení rizik stanovený v předchozích hodnotících zprávách IPCC, ale dále jej zpřesňuje tak, aby zohledňoval složité interakce mezi klimatickými </a:t>
            </a:r>
            <a:r>
              <a:rPr lang="cs-CZ" sz="1200" b="1">
                <a:solidFill>
                  <a:schemeClr val="lt2"/>
                </a:solidFill>
              </a:rPr>
              <a:t>hazardy, expozicí a zranitelností.</a:t>
            </a:r>
            <a:endParaRPr/>
          </a:p>
        </p:txBody>
      </p:sp>
      <p:sp>
        <p:nvSpPr>
          <p:cNvPr id="1457211732" name="TextovéPole 1"/>
          <p:cNvSpPr txBox="1"/>
          <p:nvPr/>
        </p:nvSpPr>
        <p:spPr bwMode="auto">
          <a:xfrm>
            <a:off x="3057081" y="3172008"/>
            <a:ext cx="3029829" cy="3132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</a:rPr>
                            <m:t>𝑯𝑽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𝒘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</a:rPr>
                                <m:t>𝑯𝑽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2000" b="1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𝑬𝑽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𝑾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𝑬𝑽</m:t>
                              </m:r>
                            </m:sub>
                          </m:sSub>
                        </m:sup>
                      </m:sSup>
                      <m:r>
                        <m:rPr/>
                        <a:rPr lang="cs-CZ" sz="2000" b="1" i="1">
                          <a:solidFill>
                            <a:srgbClr val="708792"/>
                          </a:solidFill>
                          <a:latin typeface="Cambria Math"/>
                          <a:ea typeface="Cambria Math"/>
                        </a:rPr>
                        <m:t>× </m:t>
                      </m:r>
                      <m:sSup>
                        <m:sSupPr>
                          <m:ctrlPr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/>
                            <a:rPr lang="cs-CZ" sz="2000" b="1" i="1">
                              <a:solidFill>
                                <a:srgbClr val="708792"/>
                              </a:solidFill>
                              <a:latin typeface="Cambria Math"/>
                              <a:ea typeface="Cambria Math"/>
                            </a:rPr>
                            <m:t>𝑽𝑽</m:t>
                          </m:r>
                        </m:e>
                        <m:sup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𝑾</m:t>
                              </m:r>
                            </m:e>
                            <m:sub>
                              <m:r>
                                <m:rPr/>
                                <a:rPr lang="cs-CZ" sz="2000" b="1" i="1">
                                  <a:solidFill>
                                    <a:srgbClr val="708792"/>
                                  </a:solidFill>
                                  <a:latin typeface="Cambria Math"/>
                                  <a:ea typeface="Cambria Math"/>
                                </a:rPr>
                                <m:t>𝑽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</mc:Choice>
              <mc:Fallback/>
            </mc:AlternateContent>
            <a:endParaRPr lang="cs-CZ" sz="2000" b="1">
              <a:solidFill>
                <a:srgbClr val="708792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7466726" name="Google Shape;161;p6"/>
          <p:cNvSpPr txBox="1">
            <a:spLocks noGrp="1"/>
          </p:cNvSpPr>
          <p:nvPr>
            <p:ph type="title"/>
          </p:nvPr>
        </p:nvSpPr>
        <p:spPr bwMode="auto">
          <a:xfrm>
            <a:off x="555695" y="48127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Metodika RBE: Základní charakteristika</a:t>
            </a:r>
            <a:endParaRPr/>
          </a:p>
        </p:txBody>
      </p:sp>
      <p:sp>
        <p:nvSpPr>
          <p:cNvPr id="47712267" name="Google Shape;162;p6"/>
          <p:cNvSpPr/>
          <p:nvPr/>
        </p:nvSpPr>
        <p:spPr bwMode="auto">
          <a:xfrm>
            <a:off x="416685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1623074" name="Google Shape;163;p6"/>
          <p:cNvSpPr/>
          <p:nvPr/>
        </p:nvSpPr>
        <p:spPr bwMode="auto">
          <a:xfrm>
            <a:off x="3462598" y="1763943"/>
            <a:ext cx="2158705" cy="21587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7917782" name="Google Shape;164;p6"/>
          <p:cNvSpPr/>
          <p:nvPr/>
        </p:nvSpPr>
        <p:spPr bwMode="auto">
          <a:xfrm>
            <a:off x="6334341" y="1763943"/>
            <a:ext cx="2158705" cy="21587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297245" name="Google Shape;165;p6"/>
          <p:cNvSpPr txBox="1"/>
          <p:nvPr/>
        </p:nvSpPr>
        <p:spPr bwMode="auto">
          <a:xfrm>
            <a:off x="597930" y="2202166"/>
            <a:ext cx="223671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Struktura městských sektorů je v nástrojích 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sladěna tak, aby bylo možné pracovat s jednotnými daty a plánovat koordinovaně napříč měřítky – od budov po celé čtvrti. Tím je zajištěno, že opatření na úrovni budov podporují cíle městské odolnosti a že strategie pro čtvrti zohledňují zranitelnosti jednotlivých budov.</a:t>
            </a:r>
            <a:endParaRPr/>
          </a:p>
        </p:txBody>
      </p:sp>
      <p:sp>
        <p:nvSpPr>
          <p:cNvPr id="873939853" name="Google Shape;166;p6"/>
          <p:cNvSpPr/>
          <p:nvPr/>
        </p:nvSpPr>
        <p:spPr bwMode="auto">
          <a:xfrm>
            <a:off x="3184294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4797922" name="Google Shape;167;p6"/>
          <p:cNvSpPr txBox="1"/>
          <p:nvPr/>
        </p:nvSpPr>
        <p:spPr bwMode="auto">
          <a:xfrm>
            <a:off x="3404542" y="2221523"/>
            <a:ext cx="21588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Metodika RBE je založena na jasně definovaných a měřitelných kritériích a indikátorech. Díky své přizpůsobitelnosti ji lze upravit podle místních podmínek a dostupnosti dat. To umožňuje přesnější a relevantnější hodnocení klimatických rizik a podporuje rozhodování založené na důkazech.</a:t>
            </a:r>
            <a:endParaRPr/>
          </a:p>
        </p:txBody>
      </p:sp>
      <p:sp>
        <p:nvSpPr>
          <p:cNvPr id="716621851" name="Google Shape;168;p6"/>
          <p:cNvSpPr/>
          <p:nvPr/>
        </p:nvSpPr>
        <p:spPr bwMode="auto">
          <a:xfrm>
            <a:off x="5974151" y="1547943"/>
            <a:ext cx="2599200" cy="259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4654789" name="Google Shape;169;p6"/>
          <p:cNvSpPr txBox="1"/>
          <p:nvPr/>
        </p:nvSpPr>
        <p:spPr bwMode="auto">
          <a:xfrm>
            <a:off x="6290304" y="2436966"/>
            <a:ext cx="19224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Modulární struktura umožňuje metodiku RBE využít pro různé typy budov i městských oblastí. Uživatelé mohou upravovat referenční hodnoty a význam jednotlivých indikátorů podle místních potřeb a priorit.</a:t>
            </a:r>
            <a:endParaRPr lang="cs-CZ" sz="1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27257725" name="Google Shape;170;p6"/>
          <p:cNvSpPr/>
          <p:nvPr/>
        </p:nvSpPr>
        <p:spPr bwMode="auto">
          <a:xfrm>
            <a:off x="755084" y="1794093"/>
            <a:ext cx="1922400" cy="476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Víceškálové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0610807" name="Google Shape;171;p6"/>
          <p:cNvSpPr/>
          <p:nvPr/>
        </p:nvSpPr>
        <p:spPr bwMode="auto">
          <a:xfrm>
            <a:off x="3573094" y="1787543"/>
            <a:ext cx="18216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ěřitelné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44351497" name="Google Shape;172;p6"/>
          <p:cNvSpPr/>
          <p:nvPr/>
        </p:nvSpPr>
        <p:spPr bwMode="auto">
          <a:xfrm>
            <a:off x="5951904" y="1723470"/>
            <a:ext cx="2599199" cy="82230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Modul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ární struktura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6130304" name="Google Shape;177;p7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Řetězce dopadů</a:t>
            </a:r>
            <a:endParaRPr/>
          </a:p>
        </p:txBody>
      </p:sp>
      <p:sp>
        <p:nvSpPr>
          <p:cNvPr id="1979918363" name="Google Shape;178;p7"/>
          <p:cNvSpPr txBox="1">
            <a:spLocks noGrp="1"/>
          </p:cNvSpPr>
          <p:nvPr>
            <p:ph type="body" idx="1"/>
          </p:nvPr>
        </p:nvSpPr>
        <p:spPr bwMode="auto">
          <a:xfrm>
            <a:off x="454862" y="1104314"/>
            <a:ext cx="3904364" cy="407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70000"/>
              </a:lnSpc>
              <a:buNone/>
              <a:defRPr/>
            </a:pPr>
            <a:r>
              <a:rPr lang="cs-CZ" sz="1100"/>
              <a:t>Metodika RBE využívá koncepční model tzv. „</a:t>
            </a:r>
            <a:r>
              <a:rPr lang="cs-CZ" sz="1100"/>
              <a:t>impact</a:t>
            </a:r>
            <a:r>
              <a:rPr lang="cs-CZ" sz="1100"/>
              <a:t> </a:t>
            </a:r>
            <a:r>
              <a:rPr lang="cs-CZ" sz="1100"/>
              <a:t>chain</a:t>
            </a:r>
            <a:r>
              <a:rPr lang="cs-CZ" sz="1100"/>
              <a:t>“ (řetězec dopadů) k určení nejvhodnějších kritérií a indikátorů pro hodnocení tří klíčových složek klimatického rizika – </a:t>
            </a:r>
            <a:r>
              <a:rPr lang="cs-CZ" sz="1100" b="1"/>
              <a:t>hazard (Hazard), expozice (</a:t>
            </a:r>
            <a:r>
              <a:rPr lang="cs-CZ" sz="1100" b="1"/>
              <a:t>Exposure</a:t>
            </a:r>
            <a:r>
              <a:rPr lang="cs-CZ" sz="1100" b="1"/>
              <a:t>)</a:t>
            </a:r>
            <a:r>
              <a:rPr lang="cs-CZ" sz="1100"/>
              <a:t> a </a:t>
            </a:r>
            <a:r>
              <a:rPr lang="cs-CZ" sz="1100" b="1"/>
              <a:t>zranitelnosti (Vulnerability)</a:t>
            </a:r>
            <a:r>
              <a:rPr lang="cs-CZ" sz="1100"/>
              <a:t> – na úrovni budov a menších urbanistických celků. Tento přístup umožňuje sledovat příčinné souvislosti a usnadňuje srozumitelnou komunikaci výsledků.</a:t>
            </a:r>
            <a:endParaRPr/>
          </a:p>
          <a:p>
            <a:pPr marL="0" lvl="0" indent="0" algn="just">
              <a:lnSpc>
                <a:spcPct val="170000"/>
              </a:lnSpc>
              <a:buNone/>
              <a:defRPr/>
            </a:pPr>
            <a:r>
              <a:rPr lang="cs-CZ" sz="1100"/>
              <a:t>Díky tomu lze vytvořit hodnoticí systém založený na číselných ukazatelích, kde je každému prvku v matici klimatického rizika (hazard, expozice, zranitelnost) přiřazena konkrétní hodnota.</a:t>
            </a:r>
            <a:endParaRPr/>
          </a:p>
        </p:txBody>
      </p:sp>
      <p:sp>
        <p:nvSpPr>
          <p:cNvPr id="782361205" name="Google Shape;180;p7"/>
          <p:cNvSpPr/>
          <p:nvPr/>
        </p:nvSpPr>
        <p:spPr bwMode="auto">
          <a:xfrm>
            <a:off x="5346882" y="1150703"/>
            <a:ext cx="762552" cy="36577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HAZARD</a:t>
            </a:r>
            <a:endParaRPr/>
          </a:p>
        </p:txBody>
      </p:sp>
      <p:sp>
        <p:nvSpPr>
          <p:cNvPr id="2000825423" name="Google Shape;181;p7"/>
          <p:cNvSpPr/>
          <p:nvPr/>
        </p:nvSpPr>
        <p:spPr bwMode="auto">
          <a:xfrm>
            <a:off x="5346882" y="1840602"/>
            <a:ext cx="762552" cy="36577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RIZIKO</a:t>
            </a:r>
            <a:endParaRPr/>
          </a:p>
        </p:txBody>
      </p:sp>
      <p:sp>
        <p:nvSpPr>
          <p:cNvPr id="720569044" name="Google Shape;182;p7"/>
          <p:cNvSpPr/>
          <p:nvPr/>
        </p:nvSpPr>
        <p:spPr bwMode="auto">
          <a:xfrm>
            <a:off x="4399093" y="2298141"/>
            <a:ext cx="875540" cy="48196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</a:rPr>
              <a:t>EXPOZICE</a:t>
            </a:r>
            <a:endParaRPr/>
          </a:p>
        </p:txBody>
      </p:sp>
      <p:sp>
        <p:nvSpPr>
          <p:cNvPr id="2017374233" name="Google Shape;183;p7"/>
          <p:cNvSpPr/>
          <p:nvPr/>
        </p:nvSpPr>
        <p:spPr bwMode="auto">
          <a:xfrm>
            <a:off x="6643566" y="2356234"/>
            <a:ext cx="1302154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1"/>
                </a:solidFill>
                <a:latin typeface="Trebuchet MS"/>
              </a:rPr>
              <a:t>ZRANITELNOST</a:t>
            </a:r>
            <a:endParaRPr lang="cs-CZ" sz="1050" b="1" i="0" u="none" strike="noStrike" cap="none">
              <a:solidFill>
                <a:schemeClr val="lt1"/>
              </a:solidFill>
              <a:latin typeface="Trebuchet MS"/>
            </a:endParaRPr>
          </a:p>
        </p:txBody>
      </p:sp>
      <p:sp>
        <p:nvSpPr>
          <p:cNvPr id="2133719908" name="Google Shape;184;p7"/>
          <p:cNvSpPr/>
          <p:nvPr/>
        </p:nvSpPr>
        <p:spPr bwMode="auto">
          <a:xfrm>
            <a:off x="6314336" y="3058107"/>
            <a:ext cx="946747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CITLIVOST</a:t>
            </a:r>
            <a:endParaRPr/>
          </a:p>
        </p:txBody>
      </p:sp>
      <p:sp>
        <p:nvSpPr>
          <p:cNvPr id="967890393" name="Google Shape;185;p7"/>
          <p:cNvSpPr/>
          <p:nvPr/>
        </p:nvSpPr>
        <p:spPr bwMode="auto">
          <a:xfrm>
            <a:off x="7361637" y="3058107"/>
            <a:ext cx="946747" cy="3657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ÚROVEŇ ADAPTACE</a:t>
            </a:r>
            <a:endParaRPr/>
          </a:p>
        </p:txBody>
      </p:sp>
      <p:sp>
        <p:nvSpPr>
          <p:cNvPr id="1220874839" name="Google Shape;186;p7"/>
          <p:cNvSpPr/>
          <p:nvPr/>
        </p:nvSpPr>
        <p:spPr bwMode="auto">
          <a:xfrm>
            <a:off x="5346882" y="3067231"/>
            <a:ext cx="762552" cy="36577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1"/>
                </a:solidFill>
                <a:latin typeface="Trebuchet MS"/>
              </a:rPr>
              <a:t>ÚROVEŇ RIZIKA</a:t>
            </a:r>
            <a:endParaRPr/>
          </a:p>
        </p:txBody>
      </p:sp>
      <p:sp>
        <p:nvSpPr>
          <p:cNvPr id="1793915588" name="Google Shape;187;p7"/>
          <p:cNvSpPr/>
          <p:nvPr/>
        </p:nvSpPr>
        <p:spPr bwMode="auto">
          <a:xfrm rot="10800000">
            <a:off x="6243855" y="1229955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8345175" name="Google Shape;188;p7"/>
          <p:cNvSpPr/>
          <p:nvPr/>
        </p:nvSpPr>
        <p:spPr bwMode="auto">
          <a:xfrm rot="10800000">
            <a:off x="6275965" y="1903358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3348682" name="Google Shape;189;p7"/>
          <p:cNvSpPr/>
          <p:nvPr/>
        </p:nvSpPr>
        <p:spPr bwMode="auto">
          <a:xfrm rot="10800000">
            <a:off x="8015758" y="2435486"/>
            <a:ext cx="283741" cy="2072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2315431" name="Google Shape;190;p7"/>
          <p:cNvSpPr/>
          <p:nvPr/>
        </p:nvSpPr>
        <p:spPr bwMode="auto">
          <a:xfrm rot="16199998">
            <a:off x="7641952" y="3557386"/>
            <a:ext cx="292623" cy="20098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7433903" name="Google Shape;191;p7"/>
          <p:cNvSpPr/>
          <p:nvPr/>
        </p:nvSpPr>
        <p:spPr bwMode="auto">
          <a:xfrm rot="16199998">
            <a:off x="6720781" y="3557386"/>
            <a:ext cx="292623" cy="20098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703401068" name="Google Shape;192;p7"/>
          <p:cNvCxnSpPr>
            <a:stCxn id="782361205" idx="2"/>
            <a:endCxn id="2000825423" idx="0"/>
          </p:cNvCxnSpPr>
          <p:nvPr/>
        </p:nvCxnSpPr>
        <p:spPr bwMode="auto">
          <a:xfrm>
            <a:off x="5728158" y="1516482"/>
            <a:ext cx="0" cy="32412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2143927" name="Google Shape;193;p7"/>
          <p:cNvCxnSpPr>
            <a:stCxn id="2000825423" idx="2"/>
            <a:endCxn id="1220874839" idx="0"/>
          </p:cNvCxnSpPr>
          <p:nvPr/>
        </p:nvCxnSpPr>
        <p:spPr bwMode="auto">
          <a:xfrm>
            <a:off x="5728158" y="2206381"/>
            <a:ext cx="0" cy="86085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5959806" name="Google Shape;194;p7"/>
          <p:cNvCxnSpPr>
            <a:stCxn id="720569044" idx="3"/>
          </p:cNvCxnSpPr>
          <p:nvPr/>
        </p:nvCxnSpPr>
        <p:spPr bwMode="auto">
          <a:xfrm>
            <a:off x="5274633" y="2539124"/>
            <a:ext cx="453525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36823894" name="Google Shape;195;p7"/>
          <p:cNvCxnSpPr>
            <a:stCxn id="2017374233" idx="1"/>
          </p:cNvCxnSpPr>
          <p:nvPr/>
        </p:nvCxnSpPr>
        <p:spPr bwMode="auto">
          <a:xfrm flipH="1" flipV="1">
            <a:off x="5861161" y="2539122"/>
            <a:ext cx="782405" cy="1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40861850" name="Google Shape;196;p7"/>
          <p:cNvCxnSpPr>
            <a:stCxn id="2017374233" idx="2"/>
            <a:endCxn id="2133719908" idx="0"/>
          </p:cNvCxnSpPr>
          <p:nvPr/>
        </p:nvCxnSpPr>
        <p:spPr bwMode="auto">
          <a:xfrm flipH="1">
            <a:off x="6787710" y="2722013"/>
            <a:ext cx="506933" cy="336094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54085938" name="Google Shape;197;p7"/>
          <p:cNvCxnSpPr>
            <a:stCxn id="2017374233" idx="2"/>
            <a:endCxn id="967890393" idx="0"/>
          </p:cNvCxnSpPr>
          <p:nvPr/>
        </p:nvCxnSpPr>
        <p:spPr bwMode="auto">
          <a:xfrm>
            <a:off x="7294643" y="2722013"/>
            <a:ext cx="540368" cy="336094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02384773" name="Google Shape;205;p7"/>
          <p:cNvSpPr txBox="1"/>
          <p:nvPr/>
        </p:nvSpPr>
        <p:spPr bwMode="auto">
          <a:xfrm>
            <a:off x="6428756" y="3854033"/>
            <a:ext cx="886133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IND</a:t>
            </a: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IKÁTOR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4887422" name="Google Shape;206;p7"/>
          <p:cNvSpPr txBox="1"/>
          <p:nvPr/>
        </p:nvSpPr>
        <p:spPr bwMode="auto">
          <a:xfrm>
            <a:off x="7314889" y="3838181"/>
            <a:ext cx="946747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HODNOTA</a:t>
            </a: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INDI</a:t>
            </a: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KÁTORU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75966439" name="Google Shape;207;p7"/>
          <p:cNvSpPr txBox="1"/>
          <p:nvPr/>
        </p:nvSpPr>
        <p:spPr bwMode="auto">
          <a:xfrm>
            <a:off x="8246071" y="2410992"/>
            <a:ext cx="886133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KRITÉRIUM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0069644" name="Google Shape;208;p7"/>
          <p:cNvSpPr txBox="1"/>
          <p:nvPr/>
        </p:nvSpPr>
        <p:spPr bwMode="auto">
          <a:xfrm>
            <a:off x="6451736" y="1211586"/>
            <a:ext cx="94369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9883815" name="Google Shape;209;p7"/>
          <p:cNvSpPr txBox="1"/>
          <p:nvPr/>
        </p:nvSpPr>
        <p:spPr bwMode="auto">
          <a:xfrm>
            <a:off x="6527596" y="1872107"/>
            <a:ext cx="94369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6305816" name="Google Shape;214;p8"/>
          <p:cNvSpPr txBox="1">
            <a:spLocks noGrp="1"/>
          </p:cNvSpPr>
          <p:nvPr>
            <p:ph type="title"/>
          </p:nvPr>
        </p:nvSpPr>
        <p:spPr bwMode="auto">
          <a:xfrm>
            <a:off x="613295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Tři osy hodnocení rizik</a:t>
            </a:r>
            <a:endParaRPr/>
          </a:p>
        </p:txBody>
      </p:sp>
      <p:sp>
        <p:nvSpPr>
          <p:cNvPr id="923107838" name="Google Shape;215;p8"/>
          <p:cNvSpPr/>
          <p:nvPr/>
        </p:nvSpPr>
        <p:spPr bwMode="auto">
          <a:xfrm>
            <a:off x="613295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5388588" name="Google Shape;216;p8"/>
          <p:cNvSpPr/>
          <p:nvPr/>
        </p:nvSpPr>
        <p:spPr bwMode="auto">
          <a:xfrm>
            <a:off x="3284495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8946435" name="Google Shape;217;p8"/>
          <p:cNvSpPr/>
          <p:nvPr/>
        </p:nvSpPr>
        <p:spPr bwMode="auto">
          <a:xfrm>
            <a:off x="5899294" y="1324800"/>
            <a:ext cx="2390401" cy="3412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3908527" name="Google Shape;220;p8"/>
          <p:cNvSpPr txBox="1"/>
          <p:nvPr/>
        </p:nvSpPr>
        <p:spPr bwMode="auto">
          <a:xfrm>
            <a:off x="3390467" y="1983980"/>
            <a:ext cx="2178456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11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Expozice popisuje, kdo nebo co je ohroženo. Podle definice IPCC znamená přítomnost lidí, jejich obživy, druhů nebo ekosystémů, environmentálních funkcí, služeb a zdrojů, infrastruktury či ekonomických, sociálních nebo kulturních hodnot na místech, která mohou být negativně ovlivněna (IPCC, 2021a).</a:t>
            </a:r>
            <a:endParaRPr/>
          </a:p>
        </p:txBody>
      </p:sp>
      <p:sp>
        <p:nvSpPr>
          <p:cNvPr id="646405863" name="Google Shape;221;p8"/>
          <p:cNvSpPr/>
          <p:nvPr/>
        </p:nvSpPr>
        <p:spPr bwMode="auto">
          <a:xfrm>
            <a:off x="3568895" y="1369477"/>
            <a:ext cx="18216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Exp</a:t>
            </a: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ozice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6693746" name="Google Shape;222;p8"/>
          <p:cNvSpPr txBox="1"/>
          <p:nvPr/>
        </p:nvSpPr>
        <p:spPr bwMode="auto">
          <a:xfrm>
            <a:off x="6052294" y="1983980"/>
            <a:ext cx="20844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1100">
                <a:solidFill>
                  <a:schemeClr val="lt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pPr>
              <a:defRPr/>
            </a:pPr>
            <a:r>
              <a:rPr lang="cs-CZ"/>
              <a:t>Zranitelnost vyjadřuje náchylnost vystaveného prvku k negativním dopadům. Týká se charakteristik, které ovlivňují, jak silně může být prvek zasažen klimatický</a:t>
            </a:r>
            <a:r>
              <a:rPr lang="cs-CZ"/>
              <a:t>m hazardem </a:t>
            </a:r>
            <a:r>
              <a:rPr lang="cs-CZ"/>
              <a:t>– tyto charakteristiky mohou riziko buď zvyšovat, nebo naopak snižovat. Zranitelnost přitom nemusí být přímou vlastností samotného prvku, ale může zásadně ovlivnit úroveň výsledného rizika.</a:t>
            </a:r>
            <a:endParaRPr/>
          </a:p>
        </p:txBody>
      </p:sp>
      <p:sp>
        <p:nvSpPr>
          <p:cNvPr id="525162404" name="Google Shape;223;p8"/>
          <p:cNvSpPr/>
          <p:nvPr/>
        </p:nvSpPr>
        <p:spPr bwMode="auto">
          <a:xfrm>
            <a:off x="6052294" y="1364387"/>
            <a:ext cx="2084400" cy="476071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Zranitelnost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1460401" name="Google Shape;218;p8"/>
          <p:cNvSpPr txBox="1"/>
          <p:nvPr/>
        </p:nvSpPr>
        <p:spPr bwMode="auto">
          <a:xfrm>
            <a:off x="717874" y="1983979"/>
            <a:ext cx="2206056" cy="260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zohledňuje jak klimatické, tak 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neklimatick hazardy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. Klimatické zahrnují extrémní povětrnostní jevy (např. vlny horka, sucha, přívalové srážky) i pomalu se rozvíjející procesy spojené se změnou klimatu (např. zvyšování hladiny moří). 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Neklimatické</a:t>
            </a:r>
            <a:r>
              <a:rPr lang="cs-CZ" sz="11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pak představují jevy, které mohou být klimatickými procesy vyvolány nebo zhoršeny (např. sesuvy půdy či biologické události).</a:t>
            </a:r>
            <a:endParaRPr lang="cs-CZ" sz="11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1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63658855" name="Google Shape;219;p8"/>
          <p:cNvSpPr/>
          <p:nvPr/>
        </p:nvSpPr>
        <p:spPr bwMode="auto">
          <a:xfrm>
            <a:off x="379523" y="1368045"/>
            <a:ext cx="2858661" cy="474453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Hazard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9992554" name="Google Shape;228;p9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Hazardy </a:t>
            </a:r>
            <a:endParaRPr/>
          </a:p>
        </p:txBody>
      </p:sp>
      <p:graphicFrame>
        <p:nvGraphicFramePr>
          <p:cNvPr id="1169873747" name="Google Shape;229;p9"/>
          <p:cNvGraphicFramePr>
            <a:graphicFrameLocks xmlns:a="http://schemas.openxmlformats.org/drawingml/2006/main"/>
          </p:cNvGraphicFramePr>
          <p:nvPr/>
        </p:nvGraphicFramePr>
        <p:xfrm rot="0">
          <a:off x="396509" y="760654"/>
          <a:ext cx="8561374" cy="419973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1990641"/>
                <a:gridCol w="6570733"/>
              </a:tblGrid>
              <a:tr h="171525"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000" b="1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000" b="1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322979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Intenzivní srážky</a:t>
                      </a:r>
                      <a:endParaRPr lang="cs-CZ" sz="11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Výrazná srážková událost, která nastává během období 1, 3, 6, 12, 24 nebo 48 hodin, přičemž celkové množství srážek překročí stanovený práh pro danou lokalitu.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hazardy: přívalový déšť, monzun, silné sněžení, mlha, krupobití.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431274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Záplavy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Narušení běžných břehů vodního toku nebo jiného vodního tělesa, případně dočasné zvýšení hladiny moře či jezera, které způsobí zaplavení suché země. 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blesková/povrchová povodeň, říční povodeň, přílivová (pobřežní) povodeň, povodeň způsobená vzestupem hladiny podzemních vod.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22979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teploty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Výrazné oteplení vzduchu nebo přechod velmi teplé vzduchové hmoty nad rozsáhlou oblast, trvající několik dní až týdnů. 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vlna veder, extrémně horké dny.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48973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Sucho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Období mimořádně suchého počasí, dostatečně dlouhé na to, aby způsobilo vážnou hydrologickou nerovnováhu, která může vést k dlouhodobému nedostatku vody a neschopnosti pokrýt průměrné potřeby na vodní zdroje.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63245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Bouře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Atmosférická porucha, která se může projevovat silným větrem a být doprovázena deštěm, sněhem či jinými srážkami, často také hromy a blesky. </a:t>
                      </a:r>
                      <a:endParaRPr/>
                    </a:p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silný vítr, tornádo, cyklón, tropická bouře, bouřková vlna, blesky/hromy.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71525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Extrémní chlad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Výrazné ochlazení vzduchu nebo vpád velmi studené vzduchové hmoty nad rozsáhlou oblast.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63245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Přírodní požáry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Jakékoli nekontrolované a neplánované hoření vegetace v přírodním prostředí, jako je les, travnatá plocha, křovinatý porost nebo tundra, které se šíří v závislosti na podmínkách prostředí. </a:t>
                      </a:r>
                      <a:endParaRPr/>
                    </a:p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lesní požár, požár na volné ploše.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71525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Stoupající hladiny moří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Dlouhodobý růst průměrné hladiny světových moří, který vede k trvalému zaplavování nízko položených území.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47929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Chemické změny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Změny v obvyklém chemickém složení vzduchu, vody nebo půdy, například zvýšení koncentrace CO₂ v atmosféře, okyselování oceánů nebo zasolování půdy a podzemní vody.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44553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Sesuvy půdy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Jakýkoli typ pohybu zemských materiálů po svahu. </a:t>
                      </a:r>
                      <a:endParaRPr/>
                    </a:p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Dílčí </a:t>
                      </a:r>
                      <a:r>
                        <a:rPr lang="cs-CZ" sz="9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: sesuv půdy, lavina, skalní řícení, pokles terénu, degradace půdy, eroze půdy.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44553">
                <a:tc>
                  <a:txBody>
                    <a:bodyPr/>
                    <a:p>
                      <a:pPr marL="8890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Biologické hrozby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355600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Vystavení živým organismům, jejich toxickým látkám nebo chorobám, které mohou přenášet. Patří sem například jedovatí živočichové a hmyz, jedovaté rostliny nebo komáři šířící infekční onemocnění.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2303820" name="Google Shape;234;p10"/>
          <p:cNvSpPr txBox="1">
            <a:spLocks noGrp="1"/>
          </p:cNvSpPr>
          <p:nvPr>
            <p:ph type="title"/>
          </p:nvPr>
        </p:nvSpPr>
        <p:spPr bwMode="auto">
          <a:xfrm>
            <a:off x="4716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Městské sektory </a:t>
            </a:r>
            <a:endParaRPr/>
          </a:p>
        </p:txBody>
      </p:sp>
      <p:graphicFrame>
        <p:nvGraphicFramePr>
          <p:cNvPr id="1147928207" name="Google Shape;235;p10"/>
          <p:cNvGraphicFramePr>
            <a:graphicFrameLocks xmlns:a="http://schemas.openxmlformats.org/drawingml/2006/main"/>
          </p:cNvGraphicFramePr>
          <p:nvPr/>
        </p:nvGraphicFramePr>
        <p:xfrm rot="0">
          <a:off x="404601" y="762804"/>
          <a:ext cx="8560012" cy="4087766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{092E4EF3-B649-4351-886B-21E3862B184C}</a:tableStyleId>
                <a:noFill/>
              </a:tblPr>
              <a:tblGrid>
                <a:gridCol w="3026422"/>
                <a:gridCol w="5533590"/>
              </a:tblGrid>
              <a:tr h="150900"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100" b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Městské sektory</a:t>
                      </a:r>
                      <a:endParaRPr lang="cs-CZ" sz="1100" b="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900430" marR="215265" lvl="0" indent="0" algn="l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cs-CZ" sz="1100" b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Popis</a:t>
                      </a:r>
                      <a:endParaRPr lang="cs-CZ" sz="1100" b="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  <a:solidFill>
                      <a:schemeClr val="lt2"/>
                    </a:solidFill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1. Bu</a:t>
                      </a:r>
                      <a:r>
                        <a:rPr lang="cs-CZ" sz="1100" b="1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 a stavby</a:t>
                      </a:r>
                      <a:endParaRPr lang="cs-CZ" sz="11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Všechny typy objektů (obytné, veřejné, komerční či průmyslové), včetně jejich okolních prostor, trvale umístěné na daném pozemku. 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2. Dopravní infrastruktura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Dopravní sítě a související infrastruktura pro silniční, železniční, leteckou a vodní dopravu (např. silnice, mosty, překladiště, tunely, přístavy a letiště).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3. Energetika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Systémy a služby spojené se zásobováním energií, včetně výroby, přenosu a distribuce všech typů energie.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92925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4. Vodní hospodářství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Systémy a služby spojené se zásobováním vodou, jejím využíváním a ochranou. Patří sem infrastruktura pro pitnou, užitkovou i průmyslovou vodu, hospodaření s dešťovou a odpadní vodou, kanalizace, odvodnění a čistírny vod.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5. Odpadové hospodářství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Sběr, zpracování a likvidace odpadu.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6. Zemědělství &amp; lesnictví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Půda klasifikovaná nebo určená pro zemědělské a lesnické využití, včetně živočišné výroby, akvakultury, agrolesnictví, včelařství, zahradnictví a dalších forem hospodaření.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92925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7. Životní prostředí &amp; biodiverzita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Přírodní prostředí města i jeho okolí, tedy zeleň, vodní plochy, kvalita ovzduší a krajinný ráz. Biodiverzita označuje rozmanitost živých organismů – druhovou pestrost, genetickou rozmanitost i rozmanitost ekosystémů – a představuje klíčový ukazatel ekologické stability území.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2581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8. Zdraví a lidská pohoda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Fyzická a duševní pohoda obyvatel. Zahrnuje také zdravotní služby a související infrastrukturu (např. nemocnice a zdravotnická zařízení).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34570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9. Ochrana občanů &amp; nouzová situace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Složky integrovaného záchranného systému a krizového řízení, jako jsou hasiči, policie, záchranná služba či civilní ochrana.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10. Turismus – cestovní ruch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Činnosti spojené s cestováním a pobytem osob mimo jejich běžné prostředí.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403286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11. ICT - Komunikační a informační systémy 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Různé typy komunikačních sítí a technologií využívaných pro přenos informací.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  <a:tr h="188489">
                <a:tc>
                  <a:txBody>
                    <a:bodyPr/>
                    <a:p>
                      <a:pPr marL="72000" marR="215265" lvl="0" indent="0" algn="l" defTabSz="268288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1100" b="1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12. Ekonomické systémy</a:t>
                      </a:r>
                      <a:endParaRPr/>
                    </a:p>
                  </a:txBody>
                  <a:tcPr marL="68575" marR="68575" marT="0" marB="0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  <a:tc>
                  <a:txBody>
                    <a:bodyPr/>
                    <a:p>
                      <a:pPr marL="88900" marR="215265" lvl="0" indent="0" algn="l" defTabSz="179388" rt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defRPr/>
                      </a:pPr>
                      <a:r>
                        <a:rPr lang="cs-CZ" sz="900" b="0" i="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Hospodářské aktivity, finanční infrastruktura a obchodní sítě.</a:t>
                      </a:r>
                      <a:endParaRPr/>
                    </a:p>
                  </a:txBody>
                  <a:tcPr marL="68575" marR="68575" marT="0" marB="0" anchor="ctr">
                    <a:lnL w="9525" algn="ctr">
                      <a:solidFill>
                        <a:schemeClr val="accent1"/>
                      </a:solidFill>
                    </a:lnL>
                    <a:lnR w="9525" algn="ctr">
                      <a:solidFill>
                        <a:schemeClr val="accent1"/>
                      </a:solidFill>
                    </a:lnR>
                    <a:lnT w="9525" algn="ctr">
                      <a:solidFill>
                        <a:schemeClr val="accent1"/>
                      </a:solidFill>
                    </a:lnT>
                    <a:lnB w="9525" algn="ctr">
                      <a:solidFill>
                        <a:schemeClr val="accent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8722054" name="Google Shape;240;p11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Kategorie rizik </a:t>
            </a:r>
            <a:endParaRPr/>
          </a:p>
        </p:txBody>
      </p:sp>
      <p:sp>
        <p:nvSpPr>
          <p:cNvPr id="450031231" name="Google Shape;241;p11"/>
          <p:cNvSpPr txBox="1"/>
          <p:nvPr/>
        </p:nvSpPr>
        <p:spPr bwMode="auto">
          <a:xfrm>
            <a:off x="784988" y="1569950"/>
            <a:ext cx="36975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„Kategorie rizika“ představuje konkrétní typ rizika, který vzniká interakcí mezi definovaným klimatickým hazardem a exponovaným prvkem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Exposed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Element) v rámci městského systému (Urban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System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Například kombinace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„extrémní teploty“ a exponovaného prvku „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populace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“ vede ke vzniku kategorie rizika „zdravotní riziko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populaci“.</a:t>
            </a:r>
            <a:endParaRPr lang="cs-CZ" sz="105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4534513" name="Google Shape;243;p11"/>
          <p:cNvSpPr/>
          <p:nvPr/>
        </p:nvSpPr>
        <p:spPr bwMode="auto">
          <a:xfrm>
            <a:off x="6787370" y="1939245"/>
            <a:ext cx="1163542" cy="5403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lt1"/>
                </a:solidFill>
                <a:latin typeface="Trebuchet MS"/>
              </a:rPr>
              <a:t>EXTRÉMNÍ TEPLOTY</a:t>
            </a:r>
            <a:endParaRPr/>
          </a:p>
        </p:txBody>
      </p:sp>
      <p:sp>
        <p:nvSpPr>
          <p:cNvPr id="2004100655" name="Google Shape;244;p11"/>
          <p:cNvSpPr/>
          <p:nvPr/>
        </p:nvSpPr>
        <p:spPr bwMode="auto">
          <a:xfrm>
            <a:off x="6686708" y="2823696"/>
            <a:ext cx="1364866" cy="8096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defRPr/>
            </a:pPr>
            <a:r>
              <a:rPr lang="cs-CZ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 ZDRAVOTNÍ RIZIKA PRO POPULACI</a:t>
            </a:r>
            <a:endParaRPr lang="cs-CZ"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878218110" name="Google Shape;245;p11"/>
          <p:cNvCxnSpPr>
            <a:stCxn id="944534513" idx="2"/>
            <a:endCxn id="2004100655" idx="0"/>
          </p:cNvCxnSpPr>
          <p:nvPr/>
        </p:nvCxnSpPr>
        <p:spPr bwMode="auto">
          <a:xfrm>
            <a:off x="7369140" y="2479571"/>
            <a:ext cx="0" cy="344125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34456070" name="Google Shape;247;p11"/>
          <p:cNvSpPr txBox="1"/>
          <p:nvPr/>
        </p:nvSpPr>
        <p:spPr bwMode="auto">
          <a:xfrm>
            <a:off x="6877533" y="1569125"/>
            <a:ext cx="983147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0679412" name="Google Shape;248;p11"/>
          <p:cNvSpPr txBox="1"/>
          <p:nvPr/>
        </p:nvSpPr>
        <p:spPr bwMode="auto">
          <a:xfrm>
            <a:off x="6877533" y="3787954"/>
            <a:ext cx="983147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8673883" name="Google Shape;250;p11"/>
          <p:cNvSpPr/>
          <p:nvPr/>
        </p:nvSpPr>
        <p:spPr bwMode="auto">
          <a:xfrm>
            <a:off x="5127882" y="2985377"/>
            <a:ext cx="1163542" cy="540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</a:rPr>
              <a:t>POPULACE</a:t>
            </a:r>
            <a:endParaRPr/>
          </a:p>
        </p:txBody>
      </p:sp>
      <p:sp>
        <p:nvSpPr>
          <p:cNvPr id="1337076526" name="Google Shape;252;p11"/>
          <p:cNvSpPr txBox="1"/>
          <p:nvPr/>
        </p:nvSpPr>
        <p:spPr bwMode="auto">
          <a:xfrm>
            <a:off x="5222452" y="2424050"/>
            <a:ext cx="983147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05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PRVEK VYSTAVENÝ RIZIKU</a:t>
            </a:r>
            <a:endParaRPr lang="cs-CZ"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298926847" name="Google Shape;253;p11"/>
          <p:cNvCxnSpPr/>
          <p:nvPr/>
        </p:nvCxnSpPr>
        <p:spPr bwMode="auto">
          <a:xfrm>
            <a:off x="6291424" y="3197101"/>
            <a:ext cx="385628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2719180" name="Google Shape;267;p13" descr="Business concept vector illustration of a businessman who running with  increase graphic chart to see the imagination future. | Free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16376" y="1206795"/>
            <a:ext cx="3636425" cy="24223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8254265" name="Google Shape;268;p13"/>
          <p:cNvSpPr txBox="1">
            <a:spLocks noGrp="1"/>
          </p:cNvSpPr>
          <p:nvPr>
            <p:ph type="title"/>
          </p:nvPr>
        </p:nvSpPr>
        <p:spPr bwMode="auto">
          <a:xfrm>
            <a:off x="508597" y="164874"/>
            <a:ext cx="8248825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Metodika RBE z pohledu budoucích podmínek</a:t>
            </a:r>
            <a:endParaRPr/>
          </a:p>
        </p:txBody>
      </p:sp>
      <p:sp>
        <p:nvSpPr>
          <p:cNvPr id="201821170" name="Google Shape;269;p13"/>
          <p:cNvSpPr txBox="1"/>
          <p:nvPr/>
        </p:nvSpPr>
        <p:spPr bwMode="auto">
          <a:xfrm>
            <a:off x="508599" y="987425"/>
            <a:ext cx="3948200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RBE m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ůže být použita k hodnocení úrovně klimatického rizika z pohledu budoucích klimatických podmínek.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Zahrnuje výběr hodnot hazardů, které odpovídají očekávaným změnám klimatu v čase. To znamená posouzení potenciálních ohrožení na základě budoucích projekcí, jako jsou zvyšování teplot, změny ve vzorcích srážek nebo četnost a intenzita extrémních povětrnostních jevů.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Tyto projekce mohou být odvozeny z modelů, například z těch, které jsou uvedeny ve zprávách Mezivládního panelu pro změnu klimatu (IPCC), zejména v rámci reprezentativních emisních scénářů (RCP –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Representative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Concentration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Pathways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4361992" name="Google Shape;274;p14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</a:t>
            </a:r>
            <a:endParaRPr/>
          </a:p>
        </p:txBody>
      </p:sp>
      <p:graphicFrame>
        <p:nvGraphicFramePr>
          <p:cNvPr id="573790376" name="Google Shape;275;p14"/>
          <p:cNvGraphicFramePr>
            <a:graphicFrameLocks xmlns:a="http://schemas.openxmlformats.org/drawingml/2006/main"/>
          </p:cNvGraphicFramePr>
          <p:nvPr/>
        </p:nvGraphicFramePr>
        <p:xfrm rot="0">
          <a:off x="1524000" y="1931229"/>
          <a:ext cx="6096000" cy="185425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3048000"/>
                <a:gridCol w="3048000"/>
              </a:tblGrid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4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2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Městský systém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3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Kategorie rizika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4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  <a:tr h="3708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</a:t>
                      </a:r>
                      <a:r>
                        <a:rPr lang="cs-CZ" sz="14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5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14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12700" algn="ctr">
                      <a:solidFill>
                        <a:schemeClr val="accent2"/>
                      </a:solidFill>
                    </a:lnL>
                    <a:lnR w="12700" algn="ctr">
                      <a:solidFill>
                        <a:schemeClr val="accent2"/>
                      </a:solidFill>
                    </a:lnR>
                    <a:lnT w="12700" algn="ctr">
                      <a:solidFill>
                        <a:schemeClr val="accent2"/>
                      </a:solidFill>
                    </a:lnT>
                    <a:lnB w="12700" algn="ctr">
                      <a:solidFill>
                        <a:schemeClr val="accen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080393765" name="Google Shape;276;p14"/>
          <p:cNvSpPr txBox="1"/>
          <p:nvPr/>
        </p:nvSpPr>
        <p:spPr bwMode="auto">
          <a:xfrm>
            <a:off x="554400" y="1029486"/>
            <a:ext cx="8176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dělí komponenty do pěti hierarchických úrovní: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5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8840388" name="Google Shape;114;p67"/>
          <p:cNvSpPr txBox="1"/>
          <p:nvPr/>
        </p:nvSpPr>
        <p:spPr bwMode="auto">
          <a:xfrm>
            <a:off x="781013" y="1386376"/>
            <a:ext cx="3604199" cy="170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1</a:t>
            </a: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hazardům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), které jsou převedeny do strategických oblastí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 Oblasti se dělí na makro kategorie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Macro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), které odpovídají 12 městským systémům. Na úrovni oblasti jsou hazardy označeny písmeny. Například: A. Silné srážky, B. Povodně, C. Extrémní teplo, D. Sucho atd.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/>
            </a:pPr>
            <a:endParaRPr lang="cs-CZ"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83472016" name="Google Shape;115;p67"/>
          <p:cNvSpPr txBox="1"/>
          <p:nvPr/>
        </p:nvSpPr>
        <p:spPr bwMode="auto">
          <a:xfrm>
            <a:off x="722207" y="3161636"/>
            <a:ext cx="3604199" cy="1506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2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městským systémům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(Urban Systems), které jsou označeny jako makro kategorie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Macro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a obsahují jednotlivé rizikové kategorie (Risk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Categories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). Kategorie jsou označeny arabskými číslicemi. Například: A1 Budovy, A2 Doprava, A3 Energie atd.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  <a:defRPr/>
            </a:pPr>
            <a:endParaRPr lang="cs-CZ"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92789236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66994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861438633" name="Google Shape;117;p67"/>
          <p:cNvGraphicFramePr>
            <a:graphicFrameLocks xmlns:a="http://schemas.openxmlformats.org/drawingml/2006/main"/>
          </p:cNvGraphicFramePr>
          <p:nvPr/>
        </p:nvGraphicFramePr>
        <p:xfrm rot="0">
          <a:off x="4326339" y="1679113"/>
          <a:ext cx="2060075" cy="24365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8444758" name="Google Shape;118;p67"/>
          <p:cNvSpPr/>
          <p:nvPr/>
        </p:nvSpPr>
        <p:spPr bwMode="auto">
          <a:xfrm>
            <a:off x="6562521" y="1658789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769295339" name="Google Shape;119;p67"/>
          <p:cNvGraphicFramePr>
            <a:graphicFrameLocks xmlns:a="http://schemas.openxmlformats.org/drawingml/2006/main"/>
          </p:cNvGraphicFramePr>
          <p:nvPr/>
        </p:nvGraphicFramePr>
        <p:xfrm rot="0">
          <a:off x="7062641" y="323732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46259465" name="Google Shape;120;p67"/>
          <p:cNvGraphicFramePr>
            <a:graphicFrameLocks xmlns:a="http://schemas.openxmlformats.org/drawingml/2006/main"/>
          </p:cNvGraphicFramePr>
          <p:nvPr/>
        </p:nvGraphicFramePr>
        <p:xfrm rot="0">
          <a:off x="4326339" y="3237327"/>
          <a:ext cx="2060075" cy="48730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Oblast (Hazard) 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 (městský systém)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</a:tbl>
          </a:graphicData>
        </a:graphic>
      </p:graphicFrame>
      <p:sp>
        <p:nvSpPr>
          <p:cNvPr id="1895452001" name="Google Shape;121;p67"/>
          <p:cNvSpPr/>
          <p:nvPr/>
        </p:nvSpPr>
        <p:spPr bwMode="auto">
          <a:xfrm>
            <a:off x="6562521" y="3220746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8076449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7322751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  <p:sp>
        <p:nvSpPr>
          <p:cNvPr id="725408745" name="Google Shape;295;p16"/>
          <p:cNvSpPr txBox="1"/>
          <p:nvPr/>
        </p:nvSpPr>
        <p:spPr bwMode="auto">
          <a:xfrm>
            <a:off x="554400" y="1327868"/>
            <a:ext cx="3636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3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kategoriím rizik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 obsahují kritéria zranitelnosti a expozice.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Příklad: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A1.1 Riziko poškození obytných budov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A1.2 Riziko poškození veřejných budov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A1.3 Riziko poškození komerčních budov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6729791" name="Google Shape;296;p16"/>
          <p:cNvSpPr txBox="1"/>
          <p:nvPr/>
        </p:nvSpPr>
        <p:spPr bwMode="auto">
          <a:xfrm>
            <a:off x="554400" y="3093057"/>
            <a:ext cx="3524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4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odpovídá </a:t>
            </a:r>
            <a:r>
              <a:rPr lang="cs-CZ" sz="12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hodnotícím kritériím.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zahrnuje tři typy kritérií: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Kritéria zranitelnosti a expozice, která jsou spojena s kategoriemi rizik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a k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ritéria hazardů, která jsou spojena s oblastí (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493075690" name="Google Shape;298;p16"/>
          <p:cNvGraphicFramePr>
            <a:graphicFrameLocks xmlns:a="http://schemas.openxmlformats.org/drawingml/2006/main"/>
          </p:cNvGraphicFramePr>
          <p:nvPr/>
        </p:nvGraphicFramePr>
        <p:xfrm rot="0">
          <a:off x="4319588" y="1344449"/>
          <a:ext cx="2060075" cy="85327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Syst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KATEGORIE RIZIK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</a:tbl>
          </a:graphicData>
        </a:graphic>
      </p:graphicFrame>
      <p:sp>
        <p:nvSpPr>
          <p:cNvPr id="283637030" name="Google Shape;299;p16"/>
          <p:cNvSpPr/>
          <p:nvPr/>
        </p:nvSpPr>
        <p:spPr bwMode="auto">
          <a:xfrm>
            <a:off x="6555770" y="1327868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323063464" name="Google Shape;301;p16"/>
          <p:cNvGraphicFramePr>
            <a:graphicFrameLocks xmlns:a="http://schemas.openxmlformats.org/drawingml/2006/main"/>
          </p:cNvGraphicFramePr>
          <p:nvPr/>
        </p:nvGraphicFramePr>
        <p:xfrm rot="0">
          <a:off x="4319588" y="2973682"/>
          <a:ext cx="2060075" cy="170959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{2DD2D95F-99D8-44C2-8AD9-44DCD1CE7ACB}</a:tableStyleId>
                <a:noFill/>
              </a:tblPr>
              <a:tblGrid>
                <a:gridCol w="472850"/>
                <a:gridCol w="1587224"/>
              </a:tblGrid>
              <a:tr h="216012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7023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s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7023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KATEGORIE RIZIK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16012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6012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Kritérium zranitelnosti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16012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</a:t>
                      </a: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56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2"/>
                          </a:solidFill>
                        </a:rPr>
                        <a:t>Kritérium expozice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</a:tbl>
          </a:graphicData>
        </a:graphic>
      </p:graphicFrame>
      <p:sp>
        <p:nvSpPr>
          <p:cNvPr id="1975389205" name="Google Shape;302;p16"/>
          <p:cNvSpPr/>
          <p:nvPr/>
        </p:nvSpPr>
        <p:spPr bwMode="auto">
          <a:xfrm>
            <a:off x="6555770" y="2957101"/>
            <a:ext cx="324000" cy="26022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771038085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33936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411705519" name="Google Shape;119;p67"/>
          <p:cNvGraphicFramePr>
            <a:graphicFrameLocks xmlns:a="http://schemas.openxmlformats.org/drawingml/2006/main"/>
          </p:cNvGraphicFramePr>
          <p:nvPr/>
        </p:nvGraphicFramePr>
        <p:xfrm rot="0">
          <a:off x="7062641" y="2906747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708888163" name="Google Shape;309;p69"/>
          <p:cNvGraphicFramePr>
            <a:graphicFrameLocks xmlns:a="http://schemas.openxmlformats.org/drawingml/2006/main"/>
          </p:cNvGraphicFramePr>
          <p:nvPr/>
        </p:nvGraphicFramePr>
        <p:xfrm rot="0">
          <a:off x="4313238" y="1944564"/>
          <a:ext cx="2060075" cy="222413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72850"/>
                <a:gridCol w="1587224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>
                          <a:solidFill>
                            <a:schemeClr val="lt1"/>
                          </a:solidFill>
                        </a:rPr>
                        <a:t>Oblast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MAKRO KATEGORIE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Městský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s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yst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é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KATEGORIE RIZIK 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 (</a:t>
                      </a:r>
                      <a:r>
                        <a:rPr lang="cs-CZ" sz="700">
                          <a:solidFill>
                            <a:schemeClr val="lt1"/>
                          </a:solidFill>
                        </a:rPr>
                        <a:t>Ohrožený prvek</a:t>
                      </a: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Kritérium zranitelnosti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7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accent1"/>
                          </a:solidFill>
                        </a:rPr>
                        <a:t>Indikátor zranitelnosti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EXPOZICE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>
                          <a:solidFill>
                            <a:schemeClr val="lt2"/>
                          </a:solidFill>
                        </a:rPr>
                        <a:t>Kritérium expozice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6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Indikátor </a:t>
                      </a: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expozice</a:t>
                      </a:r>
                      <a:endParaRPr sz="700" b="0" i="0" u="none" strike="noStrike" cap="none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657426910" name="Google Shape;307;p69"/>
          <p:cNvSpPr txBox="1"/>
          <p:nvPr/>
        </p:nvSpPr>
        <p:spPr bwMode="auto">
          <a:xfrm>
            <a:off x="645013" y="1927983"/>
            <a:ext cx="3604199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5</a:t>
            </a:r>
            <a:r>
              <a:rPr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odpovídá indikátorům. Každý indikátor je přiřazen ke konkrétnímu kritériu (hazard, expozice nebo zranitelnost) a slouží k kvantifikaci výkonnosti vůči tomuto kritériu. Indikátory mohou být kvantitativní i kvalitativní. Jedno kritérium může být přiřazeno pouze jednomu indikátoru.</a:t>
            </a:r>
            <a:endParaRPr sz="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93889593" name="Google Shape;310;p69"/>
          <p:cNvSpPr/>
          <p:nvPr/>
        </p:nvSpPr>
        <p:spPr bwMode="auto">
          <a:xfrm>
            <a:off x="6549420" y="1927983"/>
            <a:ext cx="324000" cy="260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35859968" name="Google Shape;294;p16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  <p:graphicFrame>
        <p:nvGraphicFramePr>
          <p:cNvPr id="1318955309" name="Google Shape;116;p67"/>
          <p:cNvGraphicFramePr>
            <a:graphicFrameLocks xmlns:a="http://schemas.openxmlformats.org/drawingml/2006/main"/>
          </p:cNvGraphicFramePr>
          <p:nvPr/>
        </p:nvGraphicFramePr>
        <p:xfrm rot="0">
          <a:off x="7062642" y="1927983"/>
          <a:ext cx="1680575" cy="138691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06175"/>
                <a:gridCol w="1274400"/>
              </a:tblGrid>
              <a:tr h="1687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b="1">
                          <a:latin typeface="Trebuchet MS"/>
                          <a:ea typeface="Trebuchet MS"/>
                          <a:cs typeface="Trebuchet MS"/>
                        </a:rPr>
                        <a:t>Kritérium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687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cs-CZ" sz="700">
                          <a:latin typeface="Trebuchet MS"/>
                          <a:ea typeface="Trebuchet MS"/>
                          <a:cs typeface="Trebuchet MS"/>
                        </a:rPr>
                        <a:t>ká</a:t>
                      </a: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tor hazardu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011285428" name="Google Shape;127;g387886ba805_0_0"/>
          <p:cNvGraphicFramePr>
            <a:graphicFrameLocks xmlns:a="http://schemas.openxmlformats.org/drawingml/2006/main"/>
          </p:cNvGraphicFramePr>
          <p:nvPr/>
        </p:nvGraphicFramePr>
        <p:xfrm rot="0">
          <a:off x="4927415" y="1671214"/>
          <a:ext cx="2006785" cy="149359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485016"/>
                <a:gridCol w="1521769"/>
              </a:tblGrid>
              <a:tr h="186975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Extrémní teplo</a:t>
                      </a:r>
                      <a:endParaRPr lang="cs-CZ"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A-H1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R20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Počet dní se srážkami ≥ 20 mm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A-H2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SDII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Index denní srážkové intenzity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1869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A-</a:t>
                      </a: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Hn</a:t>
                      </a:r>
                      <a:endParaRPr lang="cs-CZ" sz="7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RX1DAY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  <a:tr h="2197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Maximální úhrn srážek spadlý během jednoho dne.</a:t>
                      </a:r>
                      <a:endParaRPr lang="cs-CZ"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graphicFrame>
        <p:nvGraphicFramePr>
          <p:cNvPr id="528324653" name="Google Shape;128;g387886ba805_0_0"/>
          <p:cNvGraphicFramePr>
            <a:graphicFrameLocks xmlns:a="http://schemas.openxmlformats.org/drawingml/2006/main"/>
          </p:cNvGraphicFramePr>
          <p:nvPr/>
        </p:nvGraphicFramePr>
        <p:xfrm rot="0">
          <a:off x="2014988" y="1671214"/>
          <a:ext cx="2236175" cy="2224130"/>
        </p:xfrm>
        <a:graphic>
          <a:graphicData uri="http://schemas.openxmlformats.org/drawingml/2006/table">
            <a:tbl>
              <a:tblPr firstRow="1" firstCol="0" lastRow="0" lastCol="0" bandRow="1" bandCol="0">
                <a:noFill/>
              </a:tblPr>
              <a:tblGrid>
                <a:gridCol w="513275"/>
                <a:gridCol w="1722900"/>
              </a:tblGrid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Extrémní teplo (Hazard)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Budovy  (městský systém)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88C8F6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A1.1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1"/>
                          </a:solidFill>
                        </a:rPr>
                        <a:t>Riziko poškození obytných budov (ohrožený prvek)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C2E4FB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ZRANITELNOST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A1.1.1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Vsakovací kapacita území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2436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endParaRPr lang="cs-CZ" sz="7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b="0" i="0" u="none" strike="noStrike" cap="none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Podíl propustných vs. nepropustných ploch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  <a:tr h="243650">
                <a:tc gridSpan="2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  <a:defRPr/>
                      </a:pPr>
                      <a:r>
                        <a:rPr lang="cs-CZ" sz="900" u="none" strike="noStrike" cap="none">
                          <a:solidFill>
                            <a:schemeClr val="lt1"/>
                          </a:solidFill>
                        </a:rPr>
                        <a:t>EXPOZICE</a:t>
                      </a:r>
                      <a:endParaRPr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  <a:defRPr/>
                      </a:pPr>
                      <a:r>
                        <a:rPr lang="cs-CZ" sz="600" u="none" strike="noStrike" cap="none">
                          <a:solidFill>
                            <a:schemeClr val="lt2"/>
                          </a:solidFill>
                        </a:rPr>
                        <a:t>A1.1-E1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lt2"/>
                          </a:solidFill>
                        </a:rPr>
                        <a:t>Hustota zástavby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rgbClr val="E8EDEE"/>
                    </a:solidFill>
                  </a:tcPr>
                </a:tc>
              </a:tr>
              <a:tr h="1368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  <a:defRPr/>
                      </a:pPr>
                      <a:endParaRPr lang="cs-CZ" sz="600" u="none" strike="noStrike" cap="none">
                        <a:solidFill>
                          <a:schemeClr val="lt2"/>
                        </a:solidFill>
                      </a:endParaRPr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700" u="none" strike="noStrike" cap="none">
                          <a:solidFill>
                            <a:schemeClr val="accent1"/>
                          </a:solidFill>
                        </a:rPr>
                        <a:t>Počet budov na km²</a:t>
                      </a:r>
                      <a:endParaRPr lang="cs-CZ" sz="1400" u="none" strike="noStrike" cap="none"/>
                    </a:p>
                  </a:txBody>
                  <a:tcPr marL="91450" marR="91450" marT="45725" marB="45725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rgbClr val="000000">
                          <a:alpha val="0"/>
                        </a:srgbClr>
                      </a:solidFill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97393301" name="Google Shape;129;g387886ba805_0_0"/>
          <p:cNvSpPr/>
          <p:nvPr/>
        </p:nvSpPr>
        <p:spPr bwMode="auto">
          <a:xfrm>
            <a:off x="4427295" y="1654633"/>
            <a:ext cx="324000" cy="260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lang="cs-CZ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6401803" name="Google Shape;130;g387886ba805_0_0"/>
          <p:cNvSpPr txBox="1"/>
          <p:nvPr/>
        </p:nvSpPr>
        <p:spPr bwMode="auto">
          <a:xfrm>
            <a:off x="613207" y="835631"/>
            <a:ext cx="79176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Příklad: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7740780" name="Google Shape;294;p16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Struktura metodiky RBE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1718906" name="Google Shape;316;p18"/>
          <p:cNvSpPr txBox="1">
            <a:spLocks noGrp="1"/>
          </p:cNvSpPr>
          <p:nvPr>
            <p:ph type="title"/>
          </p:nvPr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Proces hodnocení metodikou RBE</a:t>
            </a:r>
            <a:endParaRPr/>
          </a:p>
        </p:txBody>
      </p:sp>
      <p:sp>
        <p:nvSpPr>
          <p:cNvPr id="1552217926" name="Google Shape;317;p18"/>
          <p:cNvSpPr txBox="1"/>
          <p:nvPr/>
        </p:nvSpPr>
        <p:spPr bwMode="auto">
          <a:xfrm>
            <a:off x="613207" y="1291878"/>
            <a:ext cx="7551080" cy="3079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215265" lvl="0" indent="0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Proces hodnocení metodikou RBE se skládá z následujících kroků: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14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1.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(VV) pro každou kategorii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expozice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(EV)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pro každou kategorii rizik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3.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(HV) pro každou oblast</a:t>
            </a:r>
            <a:endParaRPr/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4. Výpočet hodnoty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pro každou kategorii r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5. Slučování hodnot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kategorií rizik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rizika jednotlivých městských systémů (makro kategorií)</a:t>
            </a:r>
            <a:endParaRPr/>
          </a:p>
          <a:p>
            <a:pPr marL="268288" marR="215265" lvl="0" indent="-268288">
              <a:lnSpc>
                <a:spcPct val="107000"/>
              </a:lnSpc>
              <a:spcBef>
                <a:spcPts val="800"/>
              </a:spcBef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6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 Slučování hodnot </a:t>
            </a:r>
            <a:r>
              <a:rPr lang="cs-CZ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makro kategorií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pro výpočet hodnoty oblasti (hazardu)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68288" marR="215265" lvl="0" indent="-268288">
              <a:lnSpc>
                <a:spcPct val="107000"/>
              </a:lnSpc>
              <a:spcBef>
                <a:spcPts val="800"/>
              </a:spcBef>
              <a:defRPr/>
            </a:pP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7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 Slučování 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hodnot </a:t>
            </a:r>
            <a:r>
              <a:rPr lang="cs-CZ" sz="1400" b="1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oblastí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ssues</a:t>
            </a:r>
            <a:r>
              <a:rPr lang="cs-CZ" sz="1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k výpočtu celkové</a:t>
            </a:r>
            <a:r>
              <a:rPr lang="cs-CZ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hodnoty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defRPr/>
            </a:pPr>
            <a:endParaRPr lang="cs-CZ" sz="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6478459" name="Google Shape;605;p46"/>
          <p:cNvSpPr/>
          <p:nvPr/>
        </p:nvSpPr>
        <p:spPr bwMode="auto">
          <a:xfrm>
            <a:off x="3015882" y="2072045"/>
            <a:ext cx="2773403" cy="199688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24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Výsledky metodiky </a:t>
            </a:r>
            <a:endParaRPr/>
          </a:p>
          <a:p>
            <a:pPr algn="ctr">
              <a:defRPr/>
            </a:pPr>
            <a:r>
              <a:rPr lang="cs-CZ" sz="2400" b="1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RBE</a:t>
            </a:r>
            <a:endParaRPr lang="cs-CZ" sz="28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62507915" name="Google Shape;607;p46"/>
          <p:cNvSpPr/>
          <p:nvPr/>
        </p:nvSpPr>
        <p:spPr bwMode="auto">
          <a:xfrm>
            <a:off x="1418731" y="993913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Hodnoty rizika jednotlivých kategorií rizik ukazují, které prvky městských systémů jsou nejvíce ohroženy, a zdůrazňují oblasti, které by měly být prioritou v adaptačních strategiích.</a:t>
            </a:r>
            <a:endParaRPr lang="cs-CZ" sz="1000"/>
          </a:p>
        </p:txBody>
      </p:sp>
      <p:sp>
        <p:nvSpPr>
          <p:cNvPr id="1534077041" name="Google Shape;608;p46"/>
          <p:cNvSpPr/>
          <p:nvPr/>
        </p:nvSpPr>
        <p:spPr bwMode="auto">
          <a:xfrm>
            <a:off x="5369171" y="98742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Hodnoty rizika makro kategorií (0–1) jasně ukazují, které městské sektory jsou nejvíce ohroženy, a zdůrazňují oblasti vyžadující prioritu v adaptačních strategiích.</a:t>
            </a:r>
            <a:endParaRPr lang="cs-CZ" sz="1000"/>
          </a:p>
        </p:txBody>
      </p:sp>
      <p:sp>
        <p:nvSpPr>
          <p:cNvPr id="1727973071" name="Google Shape;609;p46"/>
          <p:cNvSpPr/>
          <p:nvPr/>
        </p:nvSpPr>
        <p:spPr bwMode="auto">
          <a:xfrm>
            <a:off x="1418731" y="308733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10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umožňuje agregovaný pohled na to, jak každý hazard ovlivňuje celkový profil rizik. Hazardy s vyššími hodnotami rizika naznačují větší zranitelnost vůči dopadům klimatu a vyžadují okamžité a dlouhodobé úsilí o zmírnění těchto rizik.</a:t>
            </a:r>
            <a:endParaRPr lang="cs-CZ" sz="1000"/>
          </a:p>
        </p:txBody>
      </p:sp>
      <p:sp>
        <p:nvSpPr>
          <p:cNvPr id="912647829" name="Google Shape;610;p46"/>
          <p:cNvSpPr/>
          <p:nvPr/>
        </p:nvSpPr>
        <p:spPr bwMode="auto">
          <a:xfrm>
            <a:off x="5369171" y="3087335"/>
            <a:ext cx="2043229" cy="1765934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defRPr/>
            </a:pPr>
            <a:r>
              <a:rPr lang="cs-CZ" sz="95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RBE nabízí měřítko pro hodnocení účinnosti stávajících adaptačních opatření a určení naléhavosti dalších zásahů. Interpretace výsledků je klíčová pro tvorbu strategií klimatické adaptace a podtrhuje důležitost začlenění těchto zjištění do širších rámců městského plánování a politiky.</a:t>
            </a:r>
            <a:endParaRPr lang="cs-CZ" sz="950"/>
          </a:p>
        </p:txBody>
      </p:sp>
      <p:sp>
        <p:nvSpPr>
          <p:cNvPr id="1336528360" name="Google Shape;613;p46"/>
          <p:cNvSpPr/>
          <p:nvPr/>
        </p:nvSpPr>
        <p:spPr bwMode="auto">
          <a:xfrm>
            <a:off x="884066" y="691144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5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4028210" name="Google Shape;615;p46"/>
          <p:cNvSpPr/>
          <p:nvPr/>
        </p:nvSpPr>
        <p:spPr bwMode="auto">
          <a:xfrm>
            <a:off x="5571226" y="670734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cs-CZ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ro </a:t>
            </a:r>
            <a:r>
              <a:rPr lang="cs-CZ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cs-CZ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ategorie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9360815" name="Google Shape;617;p46"/>
          <p:cNvSpPr/>
          <p:nvPr/>
        </p:nvSpPr>
        <p:spPr bwMode="auto">
          <a:xfrm>
            <a:off x="5827318" y="2771644"/>
            <a:ext cx="2198190" cy="432735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Celkové riziko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2681149" name="Google Shape;619;p46"/>
          <p:cNvSpPr/>
          <p:nvPr/>
        </p:nvSpPr>
        <p:spPr bwMode="auto">
          <a:xfrm>
            <a:off x="956808" y="2771561"/>
            <a:ext cx="2403000" cy="4329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b="1">
                <a:solidFill>
                  <a:schemeClr val="accent6"/>
                </a:solidFill>
                <a:latin typeface="Trebuchet MS"/>
                <a:ea typeface="Trebuchet MS"/>
                <a:cs typeface="Trebuchet MS"/>
              </a:rPr>
              <a:t>Oblasti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8590695" name="Google Shape;565;p42"/>
          <p:cNvSpPr txBox="1"/>
          <p:nvPr/>
        </p:nvSpPr>
        <p:spPr bwMode="auto">
          <a:xfrm>
            <a:off x="554400" y="16063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cs-CZ">
                <a:solidFill>
                  <a:schemeClr val="accent4"/>
                </a:solidFill>
              </a:rPr>
              <a:t>Výsledky hodnocení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DF2B0A-3239-44E5-9EE3-94B0218B1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C1570F65-3EEA-43FC-9146-0642F3BE3603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  <ds:schemaRef ds:uri="ce60cd6d-3977-486f-a814-132bf722bbce"/>
    <ds:schemaRef ds:uri="d3b63abe-a700-4914-8878-a8a488c562b0"/>
    <ds:schemaRef ds:uri="http://schemas.microsoft.com/office/2006/metadata/properties"/>
    <ds:schemaRef ds:uri="http://purl.org/dc/term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529DF1AD-B7D3-4FF2-BEF2-263E3C011C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19</Slides>
  <Notes>19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Barbora Hejtmánková</cp:lastModifiedBy>
  <cp:revision>7</cp:revision>
  <dcterms:created xsi:type="dcterms:W3CDTF">2025-03-18T17:43:02Z</dcterms:created>
  <dcterms:modified xsi:type="dcterms:W3CDTF">2025-11-21T08:54:34Z</dcterms:modified>
</cp:coreProperties>
</file>