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3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slides/slide29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26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2.xml" ContentType="application/vnd.openxmlformats-officedocument.presentationml.slide+xml"/>
  <Override PartName="/ppt/notesSlides/notesSlide6.xml" ContentType="application/vnd.openxmlformats-officedocument.presentationml.notesSlide+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docProps/app.xml" ContentType="application/vnd.openxmlformats-officedocument.extended-properties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37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notesSlides/notesSlide19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notesSlides/notesSlide15.xml" ContentType="application/vnd.openxmlformats-officedocument.presentationml.notesSlide+xml"/>
  <Override PartName="/ppt/slides/slide1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20.xml" ContentType="application/vnd.openxmlformats-officedocument.presentationml.slide+xml"/>
  <Override PartName="/ppt/slides/slide28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notesSlides/notesSlide14.xml" ContentType="application/vnd.openxmlformats-officedocument.presentationml.notesSlide+xml"/>
  <Override PartName="/ppt/slideLayouts/slideLayout13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s/slide26.xml" ContentType="application/vnd.openxmlformats-officedocument.presentationml.slide+xml"/>
  <Override PartName="/ppt/theme/theme2.xml" ContentType="application/vnd.openxmlformats-officedocument.them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5.xml" ContentType="application/vnd.openxmlformats-officedocument.presentationml.notesSlide+xml"/>
  <Override PartName="/ppt/presProps.xml" ContentType="application/vnd.openxmlformats-officedocument.presentationml.presProps+xml"/>
  <Override PartName="/ppt/slides/slide21.xml" ContentType="application/vnd.openxmlformats-officedocument.presentationml.slide+xml"/>
  <Override PartName="/ppt/notesSlides/notesSlide27.xml" ContentType="application/vnd.openxmlformats-officedocument.presentationml.notesSlide+xml"/>
  <Override PartName="/ppt/notesSlides/notesSlide29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howSpecialPlsOnTitleSld="0" strictFirstAndLastChars="0">
  <p:sldMasterIdLst>
    <p:sldMasterId id="2147483648" r:id="rId4"/>
  </p:sldMasterIdLst>
  <p:notesMasterIdLst>
    <p:notesMasterId r:id="rId4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092E4EF3-B649-4351-886B-21E3862B184C}">
  <a:tblStyle styleId="{092E4EF3-B649-4351-886B-21E3862B184C}" styleName="Table_0">
    <a:wholeTbl>
      <a:tcTxStyle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1A2DBD42-48EC-44BE-A33B-452BDBBBC74A}" styleName="Table_1">
    <a:wholeTbl>
      <a:tcTxStyle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rgbClr val="EEF1F2"/>
          </a:solidFill>
        </a:fill>
      </a:tcStyle>
    </a:wholeTbl>
    <a:band1H>
      <a:tcStyle>
        <a:tcBdr/>
        <a:fill>
          <a:solidFill>
            <a:srgbClr val="DBE2E4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BE2E4"/>
          </a:solidFill>
        </a:fill>
      </a:tcStyle>
    </a:band1V>
    <a:band2V>
      <a:tcStyle>
        <a:tcBdr/>
        <a:fill>
          <a:solidFill>
            <a:srgbClr val="DBE2E4"/>
          </a:solidFill>
        </a:fill>
      </a:tcStyle>
    </a:band2V>
    <a:lastCol>
      <a:tcTxStyle i="off" b="on"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i="off" b="on"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i="off" b="on"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i="off" b="on"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DD2D95F-99D8-44C2-8AD9-44DCD1CE7ACB}" styleName="Table_2">
    <a:wholeTbl>
      <a:tcTxStyle>
        <a:srgbClr val="000000"/>
      </a:tcTxStyle>
      <a:tcStyle>
        <a:tcBdr>
          <a:left>
            <a:ln w="9525">
              <a:solidFill>
                <a:srgbClr val="000000">
                  <a:alpha val="0"/>
                </a:srgbClr>
              </a:solidFill>
            </a:ln>
          </a:left>
          <a:right>
            <a:ln w="9525">
              <a:solidFill>
                <a:srgbClr val="000000">
                  <a:alpha val="0"/>
                </a:srgbClr>
              </a:solidFill>
            </a:ln>
          </a:right>
          <a:top>
            <a:ln w="9525">
              <a:solidFill>
                <a:srgbClr val="000000">
                  <a:alpha val="0"/>
                </a:srgbClr>
              </a:solidFill>
            </a:ln>
          </a:top>
          <a:bottom>
            <a:ln w="9525">
              <a:solidFill>
                <a:srgbClr val="000000">
                  <a:alpha val="0"/>
                </a:srgbClr>
              </a:solidFill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1" d="100"/>
          <a:sy n="101" d="100"/>
        </p:scale>
        <p:origin x="922" y="67"/>
      </p:cViewPr>
      <p:guideLst>
        <p:guide pos="4626"/>
        <p:guide pos="431"/>
        <p:guide pos="3072" orient="horz"/>
        <p:guide pos="395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46" Type="http://schemas.openxmlformats.org/officeDocument/2006/relationships/presProps" Target="presProps.xml" /><Relationship Id="rId47" Type="http://schemas.openxmlformats.org/officeDocument/2006/relationships/tableStyles" Target="tableStyles.xml" /><Relationship Id="rId4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3822108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55859232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07843212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525498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86164522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17029849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4342776" name="Google Shape;110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4483180" name="Google Shape;111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GB" sz="1100" b="0" i="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 </a:t>
            </a:r>
            <a:endParaRPr/>
          </a:p>
        </p:txBody>
      </p:sp>
      <p:sp>
        <p:nvSpPr>
          <p:cNvPr id="1901899230" name="Google Shape;112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502239" name="Google Shape;128;p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GB" b="1"/>
              <a:t>The RBE Method</a:t>
            </a:r>
            <a:r>
              <a:rPr lang="en-GB"/>
              <a:t> serves as the methodological foundation of the RBE Assessment System. It is a </a:t>
            </a:r>
            <a:r>
              <a:rPr lang="en-GB" b="1"/>
              <a:t>multi-criteria analysis</a:t>
            </a:r>
            <a:r>
              <a:rPr lang="en-GB"/>
              <a:t> approach developed to evaluate </a:t>
            </a:r>
            <a:r>
              <a:rPr lang="en-GB" b="1"/>
              <a:t>climatic risk</a:t>
            </a:r>
            <a:r>
              <a:rPr lang="en-GB"/>
              <a:t> at the </a:t>
            </a:r>
            <a:r>
              <a:rPr lang="en-GB" b="1"/>
              <a:t>building</a:t>
            </a:r>
            <a:r>
              <a:rPr lang="en-GB"/>
              <a:t> and </a:t>
            </a:r>
            <a:r>
              <a:rPr lang="en-GB" b="1"/>
              <a:t>neighbourhood</a:t>
            </a:r>
            <a:r>
              <a:rPr lang="en-GB"/>
              <a:t> scales.</a:t>
            </a:r>
            <a:br>
              <a:rPr lang="en-GB"/>
            </a:br>
            <a:r>
              <a:rPr lang="en-GB"/>
              <a:t>Grounded in the </a:t>
            </a:r>
            <a:r>
              <a:rPr lang="en-GB" b="1"/>
              <a:t>impact chains conceptual model</a:t>
            </a:r>
            <a:r>
              <a:rPr lang="en-GB"/>
              <a:t>, the method generates: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n-GB"/>
              <a:t>an </a:t>
            </a:r>
            <a:r>
              <a:rPr lang="en-GB" b="1"/>
              <a:t>overall risk score</a:t>
            </a:r>
            <a:r>
              <a:rPr lang="en-GB"/>
              <a:t> for a given area, and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n-GB"/>
              <a:t>a set of </a:t>
            </a:r>
            <a:r>
              <a:rPr lang="en-GB" b="1"/>
              <a:t>complementary indicators</a:t>
            </a:r>
            <a:r>
              <a:rPr lang="en-GB"/>
              <a:t> that detail the level of climate-related risk across specific </a:t>
            </a:r>
            <a:r>
              <a:rPr lang="en-GB" b="1"/>
              <a:t>risk categories</a:t>
            </a:r>
            <a:r>
              <a:rPr lang="en-GB"/>
              <a:t> and </a:t>
            </a:r>
            <a:r>
              <a:rPr lang="en-GB" b="1"/>
              <a:t>urban sectors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798011572" name="Google Shape;129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7528062" name="Google Shape;137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GB" b="1"/>
              <a:t>The RBE Method</a:t>
            </a:r>
            <a:r>
              <a:rPr lang="en-GB"/>
              <a:t> serves as the methodological foundation of the RBE Assessment System. It is a </a:t>
            </a:r>
            <a:r>
              <a:rPr lang="en-GB" b="1"/>
              <a:t>multi-criteria analysis</a:t>
            </a:r>
            <a:r>
              <a:rPr lang="en-GB"/>
              <a:t> approach developed to evaluate </a:t>
            </a:r>
            <a:r>
              <a:rPr lang="en-GB" b="1"/>
              <a:t>climatic risk</a:t>
            </a:r>
            <a:r>
              <a:rPr lang="en-GB"/>
              <a:t> at the </a:t>
            </a:r>
            <a:r>
              <a:rPr lang="en-GB" b="1"/>
              <a:t>building</a:t>
            </a:r>
            <a:r>
              <a:rPr lang="en-GB"/>
              <a:t> and </a:t>
            </a:r>
            <a:r>
              <a:rPr lang="en-GB" b="1"/>
              <a:t>neighbourhood</a:t>
            </a:r>
            <a:r>
              <a:rPr lang="en-GB"/>
              <a:t> scales.</a:t>
            </a:r>
            <a:br>
              <a:rPr lang="en-GB"/>
            </a:br>
            <a:r>
              <a:rPr lang="en-GB"/>
              <a:t>Grounded in the </a:t>
            </a:r>
            <a:r>
              <a:rPr lang="en-GB" b="1"/>
              <a:t>impact chains conceptual model</a:t>
            </a:r>
            <a:r>
              <a:rPr lang="en-GB"/>
              <a:t>, the method generates: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n-GB"/>
              <a:t>an </a:t>
            </a:r>
            <a:r>
              <a:rPr lang="en-GB" b="1"/>
              <a:t>overall risk score</a:t>
            </a:r>
            <a:r>
              <a:rPr lang="en-GB"/>
              <a:t> for a given area, and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n-GB"/>
              <a:t>a set of </a:t>
            </a:r>
            <a:r>
              <a:rPr lang="en-GB" b="1"/>
              <a:t>complementary indicators</a:t>
            </a:r>
            <a:r>
              <a:rPr lang="en-GB"/>
              <a:t> that detail the level of climate-related risk across specific </a:t>
            </a:r>
            <a:r>
              <a:rPr lang="en-GB" b="1"/>
              <a:t>risk categories</a:t>
            </a:r>
            <a:r>
              <a:rPr lang="en-GB"/>
              <a:t> and </a:t>
            </a:r>
            <a:r>
              <a:rPr lang="en-GB" b="1"/>
              <a:t>urban sectors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802240963" name="Google Shape;138;p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2079012" name="Google Shape;144;p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975454437" name="Google Shape;145;p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8791146" name="Google Shape;151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395407703" name="Google Shape;152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8242845" name="Google Shape;158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737439127" name="Google Shape;159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846392" name="Google Shape;174;p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080699162" name="Google Shape;175;p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7047025" name="Google Shape;211;p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849784589" name="Google Shape;212;p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4329495" name="Google Shape;225;p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381303930" name="Google Shape;226;p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0932335" name="Google Shape;231;p1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871972906" name="Google Shape;232;p1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8783549" name="Google Shape;237;p1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287890282" name="Google Shape;238;p1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1647169" name="Google Shape;255;p1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951678389" name="Google Shape;256;p1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4075285" name="Google Shape;264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748287666" name="Google Shape;265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8901917" name="Google Shape;271;p1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0047150" name="Google Shape;272;p1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6902202" name="Google Shape;110;p6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/>
              <a:t>Based on alphabetical →Based on Letters.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/>
              <a:t>level 2: are organized based in numerical order</a:t>
            </a:r>
            <a:endParaRPr/>
          </a:p>
        </p:txBody>
      </p:sp>
      <p:sp>
        <p:nvSpPr>
          <p:cNvPr id="1617984135" name="Google Shape;111;p6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4977859" name="Google Shape;291;p1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137879630" name="Google Shape;292;p1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2693265" name="Google Shape;303;p6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989241087" name="Google Shape;304;p6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2516880" name="Google Shape;123;g387886ba805_0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289262786" name="Google Shape;124;g387886ba805_0_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9535784" name="Google Shape;313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360767166" name="Google Shape;314;p1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4356127" name="Google Shape;319;p1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479473836" name="Google Shape;320;p1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8717198" name="Google Shape;328;p2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008342330" name="Google Shape;329;p2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7794194" name="Google Shape;338;p2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960852573" name="Google Shape;339;p2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238517" name="Google Shape;368;p2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117333336" name="Google Shape;369;p2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5755944" name="Google Shape;378;p2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402155795" name="Google Shape;379;p2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8149556" name="Google Shape;389;p2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048151339" name="Google Shape;390;p2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1368008" name="Google Shape;411;p2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957433987" name="Google Shape;412;p2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964829" name="Google Shape;424;p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020074010" name="Google Shape;425;p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7523108" name="Google Shape;445;p3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709509451" name="Google Shape;446;p3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6233385" name="Google Shape;457;p3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394905670" name="Google Shape;458;p3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6624538" name="Google Shape;467;p3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777017305" name="Google Shape;468;p3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1671094" name="Google Shape;487;p3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316907988" name="Google Shape;488;p3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7471990" name="Google Shape;499;p3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428643417" name="Google Shape;500;p3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2937464" name="Google Shape;523;p3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941762884" name="Google Shape;524;p3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5507092" name="Google Shape;534;p3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902375529" name="Google Shape;535;p3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1039243" name="Google Shape;553;p4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631522248" name="Google Shape;554;p4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6768380" name="Google Shape;570;p4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441334501" name="Google Shape;571;p4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2721707" name="Google Shape;162;p8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641545388" name="Google Shape;163;p8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003625" name="Google Shape;602;p4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012471397" name="Google Shape;603;p4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612319376" name="Google Shape;15;p48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552466195" name="Google Shape;16;p48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Content" preserve="0" showMasterPhAnim="0" showMasterSp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0200529" name="Google Shape;18;p49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31369073" name="Google Shape;19;p49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82506406" name="Google Shape;20;p49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66741405" name="Google Shape;21;p49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45918512" name="Google Shape;22;p49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7307179" name="Google Shape;24;p50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37623704" name="Google Shape;25;p50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33314791" name="Google Shape;26;p50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93336383" name="Google Shape;27;p50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10349346" name="Google Shape;28;p50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6120916" name="Google Shape;29;p50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3290750" name="Google Shape;30;p50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4534274" name="Google Shape;31;p50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37201507" name="Google Shape;32;p50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66991589" name="Google Shape;33;p50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01925808" name="Google Shape;34;p50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2063678319" name="Google Shape;35;p50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6" name="Google Shape;36;p50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7" name="Google Shape;37;p50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8" name="Google Shape;38;p50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sp>
        <p:nvSpPr>
          <p:cNvPr id="1837728208" name="Google Shape;39;p50" descr="Immagine che contiene testo, schermata, Carattere, logo&#10;&#10;Descrizione generata automaticamente"/>
          <p:cNvSpPr/>
          <p:nvPr/>
        </p:nvSpPr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5277401" name="Google Shape;41;p51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95483850" name="Google Shape;42;p51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19268096" name="Google Shape;43;p51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8031634" name="Google Shape;45;p52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64216864" name="Google Shape;46;p52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98016630" name="Google Shape;47;p52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94331049" name="Google Shape;48;p52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6052036" name="Google Shape;50;p53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6268258" name="Google Shape;51;p53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5572020" name="Google Shape;53;p54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2065927033" name="Google Shape;54;p54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58722774" name="Google Shape;55;p54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68655062" name="Google Shape;56;p54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95724489" name="Google Shape;57;p54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8723116" name="Google Shape;58;p54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6573761" name="Google Shape;60;p55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789616917" name="Google Shape;61;p55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6007246" name="Google Shape;62;p55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32007983" name="Google Shape;63;p55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815738" name="Google Shape;64;p55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63077976" name="Google Shape;65;p55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4883825" name="Google Shape;67;p56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65615112" name="Google Shape;68;p56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467366969" name="Google Shape;69;p56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9102603" name="Google Shape;71;p57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2298271" name="Google Shape;72;p57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523994043" name="Google Shape;73;p57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130288136" name="Google Shape;75;p58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70926508" name="Google Shape;76;p58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12041648" name="Google Shape;77;p58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29029880" name="Google Shape;78;p58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75520771" name="Google Shape;79;p58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961089517" name="Google Shape;80;p58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566020532" name="Google Shape;81;p58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9012488" name="Google Shape;83;p59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93399034" name="Google Shape;84;p59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51257903" name="Google Shape;85;p59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8448050" name="Google Shape;86;p59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21562257" name="Google Shape;87;p59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29845022" name="Google Shape;88;p59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742847744" name="Google Shape;89;p59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396773190" name="Google Shape;90;p59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42580622" name="Google Shape;91;p59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19116245" name="Google Shape;93;p60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96433607" name="Google Shape;94;p60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843561651" name="Google Shape;95;p60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8826015" name="Google Shape;96;p60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27690239" name="Google Shape;97;p60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39631715" name="Google Shape;98;p60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95314247" name="Google Shape;99;p60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50513822" name="Google Shape;100;p60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83847117" name="Google Shape;101;p60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562273318" name="Google Shape;102;p60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9548587" name="Google Shape;104;p61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04157212" name="Google Shape;105;p61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1483459" name="Google Shape;107;p62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25353436" name="Google Shape;108;p62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8126133" name="Google Shape;10;p47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43970394" name="Google Shape;11;p47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03751616" name="Google Shape;12;p47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55608150" name="Google Shape;13;p47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6329910" name="Google Shape;114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cs-CZ" sz="2400" b="1"/>
              <a:t>SuPeRBE</a:t>
            </a:r>
            <a:r>
              <a:rPr lang="cs-CZ" sz="2400" b="1"/>
              <a:t> </a:t>
            </a:r>
            <a:r>
              <a:rPr lang="cs-CZ" sz="2400" b="1"/>
              <a:t>Training</a:t>
            </a:r>
            <a:r>
              <a:rPr lang="cs-CZ" sz="2400" b="1"/>
              <a:t> </a:t>
            </a:r>
            <a:r>
              <a:rPr lang="cs-CZ" sz="2400" b="1"/>
              <a:t>Material</a:t>
            </a:r>
            <a:endParaRPr lang="cs-CZ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cs-CZ" sz="2400" b="1">
              <a:solidFill>
                <a:srgbClr val="53656D"/>
              </a:solidFill>
            </a:endParaRPr>
          </a:p>
        </p:txBody>
      </p:sp>
      <p:sp>
        <p:nvSpPr>
          <p:cNvPr id="45580450" name="Google Shape;115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change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and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built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environment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7913305" name="Google Shape;116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change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1414951" name="Google Shape;117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competence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2</a:t>
            </a:r>
            <a:endParaRPr/>
          </a:p>
        </p:txBody>
      </p:sp>
      <p:pic>
        <p:nvPicPr>
          <p:cNvPr id="198712458" name="Google Shape;118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713134941" name="Google Shape;119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lang="cs-CZ"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cs-CZ" sz="1000"/>
              <a:t>Aktivita 3.2</a:t>
            </a:r>
            <a:endParaRPr lang="cs-CZ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cs-CZ" sz="1000"/>
              <a:t>SuPeRBE</a:t>
            </a:r>
            <a:r>
              <a:rPr lang="cs-CZ" sz="1000"/>
              <a:t> Project (CE0200768)</a:t>
            </a:r>
            <a:endParaRPr/>
          </a:p>
        </p:txBody>
      </p:sp>
      <p:sp>
        <p:nvSpPr>
          <p:cNvPr id="141862103" name="Google Shape;120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cs-CZ" sz="3000" b="1"/>
              <a:t>Školicí materiál </a:t>
            </a:r>
            <a:r>
              <a:rPr lang="cs-CZ" sz="3000" b="1"/>
              <a:t>SuPeRBE</a:t>
            </a:r>
            <a:endParaRPr lang="cs-CZ"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cs-CZ" sz="3000" b="1">
              <a:solidFill>
                <a:srgbClr val="53656D"/>
              </a:solidFill>
            </a:endParaRPr>
          </a:p>
        </p:txBody>
      </p:sp>
      <p:sp>
        <p:nvSpPr>
          <p:cNvPr id="1385765035" name="Google Shape;121;p1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920"/>
              <a:defRPr/>
            </a:pP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 </a:t>
            </a:r>
            <a:r>
              <a:rPr lang="e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Hodnot</a:t>
            </a:r>
            <a:r>
              <a:rPr lang="cs-CZ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cí systém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RBE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791643" name="Google Shape;122;p1"/>
          <p:cNvSpPr txBox="1"/>
          <p:nvPr/>
        </p:nvSpPr>
        <p:spPr bwMode="auto">
          <a:xfrm>
            <a:off x="5566649" y="3573131"/>
            <a:ext cx="412212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cs-CZ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Kompetenční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úroveň: 2</a:t>
            </a:r>
            <a:endParaRPr/>
          </a:p>
        </p:txBody>
      </p:sp>
      <p:sp>
        <p:nvSpPr>
          <p:cNvPr id="1747861419" name="Google Shape;123;p1"/>
          <p:cNvSpPr txBox="1"/>
          <p:nvPr/>
        </p:nvSpPr>
        <p:spPr bwMode="auto">
          <a:xfrm>
            <a:off x="516270" y="29303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2.1 Metodika RBE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9885376" name="Google Shape;124;p1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</a:t>
            </a: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</a:t>
            </a: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cs-CZ"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9964276" name="Google Shape;125;p1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</a:t>
            </a: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cs-CZ"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6611961" name="Google Shape;126;p1"/>
          <p:cNvSpPr txBox="1">
            <a:spLocks noGrp="1"/>
          </p:cNvSpPr>
          <p:nvPr>
            <p:ph type="body" idx="4294967295"/>
          </p:nvPr>
        </p:nvSpPr>
        <p:spPr bwMode="auto">
          <a:xfrm>
            <a:off x="6265199" y="4618112"/>
            <a:ext cx="2436886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pPr>
            <a:r>
              <a:rPr lang="cs-CZ" sz="1000"/>
              <a:t>Oblast odbornosti: </a:t>
            </a:r>
            <a:r>
              <a:rPr lang="cs-CZ" sz="1000"/>
              <a:t>AE</a:t>
            </a:r>
            <a:r>
              <a:rPr lang="cs-CZ" sz="1000"/>
              <a:t>2.1 podle CEN Workshop </a:t>
            </a:r>
            <a:r>
              <a:rPr lang="cs-CZ" sz="1000"/>
              <a:t>Agreement</a:t>
            </a:r>
            <a:r>
              <a:rPr lang="cs-CZ" sz="1000"/>
              <a:t> 17939</a:t>
            </a:r>
            <a:endParaRPr lang="cs-CZ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None/>
              <a:defRPr/>
            </a:pPr>
            <a:endParaRPr lang="cs-CZ"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3820212" name="Google Shape;132;p2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Co je metodika RBE?</a:t>
            </a:r>
            <a:endParaRPr/>
          </a:p>
        </p:txBody>
      </p:sp>
      <p:pic>
        <p:nvPicPr>
          <p:cNvPr id="1117978365" name="Google Shape;133;p2" descr="Climate change concept illustration | Premium Vector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907855" y="944662"/>
            <a:ext cx="2833928" cy="2833928"/>
          </a:xfrm>
          <a:prstGeom prst="rect">
            <a:avLst/>
          </a:prstGeom>
          <a:noFill/>
          <a:ln>
            <a:noFill/>
          </a:ln>
        </p:spPr>
      </p:pic>
      <p:sp>
        <p:nvSpPr>
          <p:cNvPr id="1900546954" name="Google Shape;131;p2"/>
          <p:cNvSpPr txBox="1">
            <a:spLocks noGrp="1"/>
          </p:cNvSpPr>
          <p:nvPr>
            <p:ph type="body" idx="1"/>
          </p:nvPr>
        </p:nvSpPr>
        <p:spPr bwMode="auto">
          <a:xfrm>
            <a:off x="613293" y="1489986"/>
            <a:ext cx="5228313" cy="13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49" tIns="34274" rIns="68549" bIns="34274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1349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Metodika RBE slouží jako metodologický základ Systému hodnocení RBE. Jde o multikriteriální analytický přístup, který byl vyvinut pro hodnocení klimatického rizika na úrovni budov a městských čtvrtí (urbanistických celků).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1349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Tato metodika, založená na konceptuálním modelu řetězců dopadu (</a:t>
            </a:r>
            <a:r>
              <a:rPr lang="cs-CZ" sz="1200"/>
              <a:t>impact</a:t>
            </a:r>
            <a:r>
              <a:rPr lang="cs-CZ" sz="1200"/>
              <a:t> </a:t>
            </a:r>
            <a:r>
              <a:rPr lang="cs-CZ" sz="1200"/>
              <a:t>chains</a:t>
            </a:r>
            <a:r>
              <a:rPr lang="cs-CZ" sz="1200"/>
              <a:t>), vytváří celkové skóre rizika pro danou oblast a soubor doplňkových ukazatelů, které podrobně popisují úroveň klimatického rizika v jednotlivých kategoriích rizik a městských sektorech.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1566470" name="Google Shape;140;p3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Proč je metodika RBE potřebná?</a:t>
            </a:r>
            <a:endParaRPr lang="cs-CZ"/>
          </a:p>
        </p:txBody>
      </p:sp>
      <p:sp>
        <p:nvSpPr>
          <p:cNvPr id="2095234340" name="Google Shape;141;p3"/>
          <p:cNvSpPr txBox="1"/>
          <p:nvPr/>
        </p:nvSpPr>
        <p:spPr bwMode="auto">
          <a:xfrm>
            <a:off x="460876" y="1495505"/>
            <a:ext cx="5012550" cy="129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285750" marR="0" lvl="0" indent="-171450" algn="l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Clr>
                <a:srgbClr val="708792"/>
              </a:buClr>
              <a:buSzPct val="100000"/>
              <a:buFont typeface="Arial"/>
              <a:buChar char="•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Nedostatek nástrojů pro hodnocení klimatick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ých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rizik na úrovni budov a městských čtvrtí (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urbanistických celků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</a:t>
            </a: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171450" algn="l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Clr>
                <a:srgbClr val="708792"/>
              </a:buClr>
              <a:buSzPct val="100000"/>
              <a:buFont typeface="Arial"/>
              <a:buChar char="•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Stávající rámce udržitelnosti nejsou vhodné pro hodnocení klimatických rizik, protože nejsou v souladu s přístupem IPCC k rizikům. </a:t>
            </a: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171450" algn="l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Clr>
                <a:srgbClr val="708792"/>
              </a:buClr>
              <a:buSzPct val="100000"/>
              <a:buFont typeface="Arial"/>
              <a:buChar char="•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Potřeba srovnatelných, přizpůsobitelných a na podporu rozhodování zaměřených nástrojů pro klimatickou adaptaci.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41122697" name="Google Shape;142;p3" descr="Decision Making free icons designed by Freepik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140550" y="1340550"/>
            <a:ext cx="2309850" cy="23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6510484" name="Google Shape;147;p4" descr="Climate Change 2023: AR6 Rapporto di sintesi - IPCC - Focal Point Italia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364887" y="0"/>
            <a:ext cx="3476389" cy="45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7905431" name="Google Shape;148;p4"/>
          <p:cNvSpPr txBox="1">
            <a:spLocks noGrp="1"/>
          </p:cNvSpPr>
          <p:nvPr>
            <p:ph type="body" idx="1"/>
          </p:nvPr>
        </p:nvSpPr>
        <p:spPr bwMode="auto">
          <a:xfrm>
            <a:off x="380617" y="1116951"/>
            <a:ext cx="4572983" cy="1393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171450" lvl="0" indent="-5715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Metodika RBE vychází z koncepce rizika podle IPCC AR6.</a:t>
            </a:r>
            <a:endParaRPr/>
          </a:p>
          <a:p>
            <a:pPr marL="171450" lvl="0" indent="-5715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 b="1"/>
              <a:t>IPCC AR6</a:t>
            </a:r>
            <a:r>
              <a:rPr lang="cs-CZ" sz="1200"/>
              <a:t>, tedy Šestá hodnotící zpráva Mezivládního panelu pro změnu klimatu (</a:t>
            </a:r>
            <a:r>
              <a:rPr lang="cs-CZ" sz="1200"/>
              <a:t>Intergovernmental</a:t>
            </a:r>
            <a:r>
              <a:rPr lang="cs-CZ" sz="1200"/>
              <a:t> Panel on </a:t>
            </a:r>
            <a:r>
              <a:rPr lang="cs-CZ" sz="1200"/>
              <a:t>Climate</a:t>
            </a:r>
            <a:r>
              <a:rPr lang="cs-CZ" sz="1200"/>
              <a:t> </a:t>
            </a:r>
            <a:r>
              <a:rPr lang="cs-CZ" sz="1200"/>
              <a:t>Change</a:t>
            </a:r>
            <a:r>
              <a:rPr lang="cs-CZ" sz="1200"/>
              <a:t>), představuje nejnovější a nejkomplexnější souhrn vědeckých poznatků o změně klimatu.</a:t>
            </a:r>
            <a:endParaRPr/>
          </a:p>
          <a:p>
            <a:pPr marL="171450" lvl="0" indent="-5715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IPCC AR6 nabízí podrobnou koncepci rizika ve vztahu ke klimatické změně. Zpráva navazuje na rámec hodnocení rizik stanovený v předchozích hodnotících zprávách IPCC, ale dále jej zpřesňuje tak, aby zohledňoval složité interakce mezi klimatickými hazardy, expozicí a zranitelností.</a:t>
            </a:r>
            <a:endParaRPr/>
          </a:p>
        </p:txBody>
      </p:sp>
      <p:sp>
        <p:nvSpPr>
          <p:cNvPr id="1038459353" name="Google Shape;149;p4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IPCC AR6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3900140" name="Google Shape;154;p5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Rizika změny klimatu</a:t>
            </a:r>
            <a:endParaRPr/>
          </a:p>
        </p:txBody>
      </p:sp>
      <p:sp>
        <p:nvSpPr>
          <p:cNvPr id="753008179" name="Google Shape;156;p5"/>
          <p:cNvSpPr txBox="1">
            <a:spLocks noGrp="1"/>
          </p:cNvSpPr>
          <p:nvPr>
            <p:ph type="body" idx="1"/>
          </p:nvPr>
        </p:nvSpPr>
        <p:spPr bwMode="auto">
          <a:xfrm>
            <a:off x="323505" y="1568501"/>
            <a:ext cx="8496983" cy="1393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lvl="0" indent="-5715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>
                <a:solidFill>
                  <a:schemeClr val="lt2"/>
                </a:solidFill>
              </a:rPr>
              <a:t>IPCC AR6 nabízí podrobnou koncepci rizika ve vztahu ke klimatické změně. Zpráva navazuje na rámec hodnocení rizik stanovený v předchozích hodnotících zprávách IPCC, ale dále jej zpřesňuje tak, aby zohledňoval složité interakce mezi klimatickými </a:t>
            </a:r>
            <a:r>
              <a:rPr lang="cs-CZ" sz="1200" b="1">
                <a:solidFill>
                  <a:schemeClr val="lt2"/>
                </a:solidFill>
              </a:rPr>
              <a:t>hazardy, expozicí a zranitelností.</a:t>
            </a:r>
            <a:endParaRPr/>
          </a:p>
        </p:txBody>
      </p:sp>
      <p:sp>
        <p:nvSpPr>
          <p:cNvPr id="683541323" name="TextovéPole 1"/>
          <p:cNvSpPr txBox="1"/>
          <p:nvPr/>
        </p:nvSpPr>
        <p:spPr bwMode="auto">
          <a:xfrm>
            <a:off x="3057081" y="3172008"/>
            <a:ext cx="3029829" cy="3132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/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𝑯𝑽</m:t>
                          </m:r>
                        </m:e>
                        <m:sup>
                          <m:sSub>
                            <m:sSubPr>
                              <m:ctrlPr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𝒘</m:t>
                              </m:r>
                            </m:e>
                            <m:sub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𝑯𝑽</m:t>
                              </m:r>
                            </m:sub>
                          </m:sSub>
                        </m:sup>
                      </m:sSup>
                      <m:r>
                        <m:rPr/>
                        <a:rPr lang="cs-CZ" sz="2000" b="1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/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𝑬𝑽</m:t>
                          </m:r>
                        </m:e>
                        <m:sup>
                          <m:sSub>
                            <m:sSubPr>
                              <m:ctrlPr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𝑾</m:t>
                              </m:r>
                            </m:e>
                            <m:sub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𝑬𝑽</m:t>
                              </m:r>
                            </m:sub>
                          </m:sSub>
                        </m:sup>
                      </m:sSup>
                      <m:r>
                        <m:rPr/>
                        <a:rPr lang="cs-CZ" sz="2000" b="1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</a:rPr>
                        <m:t>× </m:t>
                      </m:r>
                      <m:sSup>
                        <m:sSupPr>
                          <m:ctrlPr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/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𝑽𝑽</m:t>
                          </m:r>
                        </m:e>
                        <m:sup>
                          <m:sSub>
                            <m:sSubPr>
                              <m:ctrlPr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𝑾</m:t>
                              </m:r>
                            </m:e>
                            <m:sub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𝑽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</mc:Choice>
              <mc:Fallback/>
            </mc:AlternateContent>
            <a:endParaRPr lang="cs-CZ" sz="2000" b="1">
              <a:solidFill>
                <a:srgbClr val="708792"/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6610959" name="Google Shape;161;p6"/>
          <p:cNvSpPr txBox="1">
            <a:spLocks noGrp="1"/>
          </p:cNvSpPr>
          <p:nvPr>
            <p:ph type="title"/>
          </p:nvPr>
        </p:nvSpPr>
        <p:spPr bwMode="auto">
          <a:xfrm>
            <a:off x="555695" y="481270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Metodika RBE: Základní charakteristika</a:t>
            </a:r>
            <a:endParaRPr/>
          </a:p>
        </p:txBody>
      </p:sp>
      <p:sp>
        <p:nvSpPr>
          <p:cNvPr id="1406594522" name="Google Shape;162;p6"/>
          <p:cNvSpPr/>
          <p:nvPr/>
        </p:nvSpPr>
        <p:spPr bwMode="auto">
          <a:xfrm>
            <a:off x="416685" y="1547943"/>
            <a:ext cx="2599200" cy="259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5657602" name="Google Shape;163;p6"/>
          <p:cNvSpPr/>
          <p:nvPr/>
        </p:nvSpPr>
        <p:spPr bwMode="auto">
          <a:xfrm>
            <a:off x="3462598" y="1763943"/>
            <a:ext cx="2158705" cy="21587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1680059" name="Google Shape;164;p6"/>
          <p:cNvSpPr/>
          <p:nvPr/>
        </p:nvSpPr>
        <p:spPr bwMode="auto">
          <a:xfrm>
            <a:off x="6334341" y="1763943"/>
            <a:ext cx="2158705" cy="21587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3175203" name="Google Shape;165;p6"/>
          <p:cNvSpPr txBox="1"/>
          <p:nvPr/>
        </p:nvSpPr>
        <p:spPr bwMode="auto">
          <a:xfrm>
            <a:off x="597930" y="2202166"/>
            <a:ext cx="223671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Struktura městských sektorů je v nástrojích </a:t>
            </a: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RNTool</a:t>
            </a: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 sladěna tak, aby bylo možné pracovat s jednotnými daty a plánovat koordinovaně napříč měřítky – od budov po celé čtvrti. Tím je zajištěno, že opatření na úrovni budov podporují cíle městské odolnosti a že strategie pro čtvrti zohledňují zranitelnosti jednotlivých budov.</a:t>
            </a:r>
            <a:endParaRPr/>
          </a:p>
        </p:txBody>
      </p:sp>
      <p:sp>
        <p:nvSpPr>
          <p:cNvPr id="241395918" name="Google Shape;166;p6"/>
          <p:cNvSpPr/>
          <p:nvPr/>
        </p:nvSpPr>
        <p:spPr bwMode="auto">
          <a:xfrm>
            <a:off x="3184294" y="1547943"/>
            <a:ext cx="2599200" cy="259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8273192" name="Google Shape;167;p6"/>
          <p:cNvSpPr txBox="1"/>
          <p:nvPr/>
        </p:nvSpPr>
        <p:spPr bwMode="auto">
          <a:xfrm>
            <a:off x="3404542" y="2221523"/>
            <a:ext cx="21588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000">
                <a:solidFill>
                  <a:schemeClr val="lt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>
              <a:defRPr/>
            </a:pPr>
            <a:r>
              <a:rPr lang="cs-CZ"/>
              <a:t>Metodika RBE je založena na jasně definovaných a měřitelných kritériích a indikátorech. Díky své přizpůsobitelnosti ji lze upravit podle místních podmínek a dostupnosti dat. To umožňuje přesnější a relevantnější hodnocení klimatických rizik a podporuje rozhodování založené na důkazech.</a:t>
            </a:r>
            <a:endParaRPr/>
          </a:p>
        </p:txBody>
      </p:sp>
      <p:sp>
        <p:nvSpPr>
          <p:cNvPr id="725013707" name="Google Shape;168;p6"/>
          <p:cNvSpPr/>
          <p:nvPr/>
        </p:nvSpPr>
        <p:spPr bwMode="auto">
          <a:xfrm>
            <a:off x="5974151" y="1547943"/>
            <a:ext cx="2599200" cy="259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2748604" name="Google Shape;169;p6"/>
          <p:cNvSpPr txBox="1"/>
          <p:nvPr/>
        </p:nvSpPr>
        <p:spPr bwMode="auto">
          <a:xfrm>
            <a:off x="6290304" y="2436966"/>
            <a:ext cx="19224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Modulární struktura umožňuje metodiku RBE využít pro různé typy budov i městských oblastí. Uživatelé mohou upravovat referenční hodnoty a význam jednotlivých indikátorů podle místních potřeb a priorit.</a:t>
            </a:r>
            <a:endParaRPr lang="cs-CZ" sz="1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65280296" name="Google Shape;170;p6"/>
          <p:cNvSpPr/>
          <p:nvPr/>
        </p:nvSpPr>
        <p:spPr bwMode="auto">
          <a:xfrm>
            <a:off x="755084" y="1794093"/>
            <a:ext cx="1922400" cy="476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Víceškálové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6381655" name="Google Shape;171;p6"/>
          <p:cNvSpPr/>
          <p:nvPr/>
        </p:nvSpPr>
        <p:spPr bwMode="auto">
          <a:xfrm>
            <a:off x="3573094" y="1787543"/>
            <a:ext cx="1821600" cy="47607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</a:t>
            </a: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ěřitelné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0604426" name="Google Shape;172;p6"/>
          <p:cNvSpPr/>
          <p:nvPr/>
        </p:nvSpPr>
        <p:spPr bwMode="auto">
          <a:xfrm>
            <a:off x="5951904" y="1723470"/>
            <a:ext cx="2599199" cy="822305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Modul</a:t>
            </a: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ární struktura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3423509" name="Google Shape;177;p7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Řetězce dopadů</a:t>
            </a:r>
            <a:endParaRPr/>
          </a:p>
        </p:txBody>
      </p:sp>
      <p:sp>
        <p:nvSpPr>
          <p:cNvPr id="601323845" name="Google Shape;178;p7"/>
          <p:cNvSpPr txBox="1">
            <a:spLocks noGrp="1"/>
          </p:cNvSpPr>
          <p:nvPr>
            <p:ph type="body" idx="1"/>
          </p:nvPr>
        </p:nvSpPr>
        <p:spPr bwMode="auto">
          <a:xfrm>
            <a:off x="454862" y="1104314"/>
            <a:ext cx="3904364" cy="407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>
              <a:lnSpc>
                <a:spcPct val="170000"/>
              </a:lnSpc>
              <a:buNone/>
              <a:defRPr/>
            </a:pPr>
            <a:r>
              <a:rPr lang="cs-CZ" sz="1100"/>
              <a:t>Metodika RBE využívá koncepční model tzv. „</a:t>
            </a:r>
            <a:r>
              <a:rPr lang="cs-CZ" sz="1100"/>
              <a:t>impact</a:t>
            </a:r>
            <a:r>
              <a:rPr lang="cs-CZ" sz="1100"/>
              <a:t> </a:t>
            </a:r>
            <a:r>
              <a:rPr lang="cs-CZ" sz="1100"/>
              <a:t>chain</a:t>
            </a:r>
            <a:r>
              <a:rPr lang="cs-CZ" sz="1100"/>
              <a:t>“ (řetězec dopadů) k určení nejvhodnějších kritérií a indikátorů pro hodnocení tří klíčových složek klimatického rizika – </a:t>
            </a:r>
            <a:r>
              <a:rPr lang="cs-CZ" sz="1100" b="1"/>
              <a:t>hazard (Hazard), expozice (</a:t>
            </a:r>
            <a:r>
              <a:rPr lang="cs-CZ" sz="1100" b="1"/>
              <a:t>Exposure</a:t>
            </a:r>
            <a:r>
              <a:rPr lang="cs-CZ" sz="1100" b="1"/>
              <a:t>)</a:t>
            </a:r>
            <a:r>
              <a:rPr lang="cs-CZ" sz="1100"/>
              <a:t> a </a:t>
            </a:r>
            <a:r>
              <a:rPr lang="cs-CZ" sz="1100" b="1"/>
              <a:t>zranitelnosti (Vulnerability)</a:t>
            </a:r>
            <a:r>
              <a:rPr lang="cs-CZ" sz="1100"/>
              <a:t> – na úrovni budov a menších urbanistických celků. Tento přístup umožňuje sledovat příčinné souvislosti a usnadňuje srozumitelnou komunikaci výsledků.</a:t>
            </a:r>
            <a:endParaRPr/>
          </a:p>
          <a:p>
            <a:pPr marL="0" lvl="0" indent="0" algn="just">
              <a:lnSpc>
                <a:spcPct val="170000"/>
              </a:lnSpc>
              <a:buNone/>
              <a:defRPr/>
            </a:pPr>
            <a:r>
              <a:rPr lang="cs-CZ" sz="1100"/>
              <a:t>Díky tomu lze vytvořit hodnoticí systém založený na číselných ukazatelích, kde je každému prvku v matici klimatického rizika (hazard, expozice, zranitelnost) přiřazena konkrétní hodnota.</a:t>
            </a:r>
            <a:endParaRPr/>
          </a:p>
        </p:txBody>
      </p:sp>
      <p:sp>
        <p:nvSpPr>
          <p:cNvPr id="1599730323" name="Google Shape;180;p7"/>
          <p:cNvSpPr/>
          <p:nvPr/>
        </p:nvSpPr>
        <p:spPr bwMode="auto">
          <a:xfrm>
            <a:off x="5346882" y="1150703"/>
            <a:ext cx="762552" cy="36577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HAZARD</a:t>
            </a:r>
            <a:endParaRPr/>
          </a:p>
        </p:txBody>
      </p:sp>
      <p:sp>
        <p:nvSpPr>
          <p:cNvPr id="1713758926" name="Google Shape;181;p7"/>
          <p:cNvSpPr/>
          <p:nvPr/>
        </p:nvSpPr>
        <p:spPr bwMode="auto">
          <a:xfrm>
            <a:off x="5346882" y="1840602"/>
            <a:ext cx="762552" cy="36577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RIZIKO</a:t>
            </a:r>
            <a:endParaRPr/>
          </a:p>
        </p:txBody>
      </p:sp>
      <p:sp>
        <p:nvSpPr>
          <p:cNvPr id="607888302" name="Google Shape;182;p7"/>
          <p:cNvSpPr/>
          <p:nvPr/>
        </p:nvSpPr>
        <p:spPr bwMode="auto">
          <a:xfrm>
            <a:off x="4399093" y="2298141"/>
            <a:ext cx="875540" cy="4819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</a:rPr>
              <a:t>EXPOZICE</a:t>
            </a:r>
            <a:endParaRPr/>
          </a:p>
        </p:txBody>
      </p:sp>
      <p:sp>
        <p:nvSpPr>
          <p:cNvPr id="176579236" name="Google Shape;183;p7"/>
          <p:cNvSpPr/>
          <p:nvPr/>
        </p:nvSpPr>
        <p:spPr bwMode="auto">
          <a:xfrm>
            <a:off x="6643566" y="2356234"/>
            <a:ext cx="1302154" cy="3657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1"/>
                </a:solidFill>
                <a:latin typeface="Trebuchet MS"/>
              </a:rPr>
              <a:t>ZRANITELNOST</a:t>
            </a:r>
            <a:endParaRPr lang="cs-CZ" sz="1050" b="1" i="0" u="none" strike="noStrike" cap="none">
              <a:solidFill>
                <a:schemeClr val="lt1"/>
              </a:solidFill>
              <a:latin typeface="Trebuchet MS"/>
            </a:endParaRPr>
          </a:p>
        </p:txBody>
      </p:sp>
      <p:sp>
        <p:nvSpPr>
          <p:cNvPr id="619849386" name="Google Shape;184;p7"/>
          <p:cNvSpPr/>
          <p:nvPr/>
        </p:nvSpPr>
        <p:spPr bwMode="auto">
          <a:xfrm>
            <a:off x="6314336" y="3058107"/>
            <a:ext cx="946747" cy="3657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CITLIVOST</a:t>
            </a:r>
            <a:endParaRPr/>
          </a:p>
        </p:txBody>
      </p:sp>
      <p:sp>
        <p:nvSpPr>
          <p:cNvPr id="1874058291" name="Google Shape;185;p7"/>
          <p:cNvSpPr/>
          <p:nvPr/>
        </p:nvSpPr>
        <p:spPr bwMode="auto">
          <a:xfrm>
            <a:off x="7361637" y="3058107"/>
            <a:ext cx="946747" cy="3657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ÚROVEŇ ADAPTACE</a:t>
            </a:r>
            <a:endParaRPr/>
          </a:p>
        </p:txBody>
      </p:sp>
      <p:sp>
        <p:nvSpPr>
          <p:cNvPr id="2131642754" name="Google Shape;186;p7"/>
          <p:cNvSpPr/>
          <p:nvPr/>
        </p:nvSpPr>
        <p:spPr bwMode="auto">
          <a:xfrm>
            <a:off x="5346882" y="3067231"/>
            <a:ext cx="762552" cy="36577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ÚROVEŇ RIZIKA</a:t>
            </a:r>
            <a:endParaRPr/>
          </a:p>
        </p:txBody>
      </p:sp>
      <p:sp>
        <p:nvSpPr>
          <p:cNvPr id="805342470" name="Google Shape;187;p7"/>
          <p:cNvSpPr/>
          <p:nvPr/>
        </p:nvSpPr>
        <p:spPr bwMode="auto">
          <a:xfrm rot="10800000">
            <a:off x="6243855" y="1229955"/>
            <a:ext cx="283741" cy="2072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19209215" name="Google Shape;188;p7"/>
          <p:cNvSpPr/>
          <p:nvPr/>
        </p:nvSpPr>
        <p:spPr bwMode="auto">
          <a:xfrm rot="10800000">
            <a:off x="6275965" y="1903358"/>
            <a:ext cx="283741" cy="2072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2736853" name="Google Shape;189;p7"/>
          <p:cNvSpPr/>
          <p:nvPr/>
        </p:nvSpPr>
        <p:spPr bwMode="auto">
          <a:xfrm rot="10800000">
            <a:off x="8015758" y="2435486"/>
            <a:ext cx="283741" cy="2072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6585381" name="Google Shape;190;p7"/>
          <p:cNvSpPr/>
          <p:nvPr/>
        </p:nvSpPr>
        <p:spPr bwMode="auto">
          <a:xfrm rot="16199998">
            <a:off x="7641952" y="3557386"/>
            <a:ext cx="292623" cy="20098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946107" name="Google Shape;191;p7"/>
          <p:cNvSpPr/>
          <p:nvPr/>
        </p:nvSpPr>
        <p:spPr bwMode="auto">
          <a:xfrm rot="16199998">
            <a:off x="6720781" y="3557386"/>
            <a:ext cx="292623" cy="20098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354193721" name="Google Shape;192;p7"/>
          <p:cNvCxnSpPr>
            <a:stCxn id="1599730323" idx="2"/>
            <a:endCxn id="1713758926" idx="0"/>
          </p:cNvCxnSpPr>
          <p:nvPr/>
        </p:nvCxnSpPr>
        <p:spPr bwMode="auto">
          <a:xfrm>
            <a:off x="5728158" y="1516482"/>
            <a:ext cx="0" cy="32412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08045353" name="Google Shape;193;p7"/>
          <p:cNvCxnSpPr>
            <a:stCxn id="1713758926" idx="2"/>
            <a:endCxn id="2131642754" idx="0"/>
          </p:cNvCxnSpPr>
          <p:nvPr/>
        </p:nvCxnSpPr>
        <p:spPr bwMode="auto">
          <a:xfrm>
            <a:off x="5728158" y="2206381"/>
            <a:ext cx="0" cy="86085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604314256" name="Google Shape;194;p7"/>
          <p:cNvCxnSpPr>
            <a:stCxn id="607888302" idx="3"/>
          </p:cNvCxnSpPr>
          <p:nvPr/>
        </p:nvCxnSpPr>
        <p:spPr bwMode="auto">
          <a:xfrm>
            <a:off x="5274633" y="2539124"/>
            <a:ext cx="453525" cy="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633302768" name="Google Shape;195;p7"/>
          <p:cNvCxnSpPr>
            <a:stCxn id="176579236" idx="1"/>
          </p:cNvCxnSpPr>
          <p:nvPr/>
        </p:nvCxnSpPr>
        <p:spPr bwMode="auto">
          <a:xfrm flipH="1" flipV="1">
            <a:off x="5861161" y="2539122"/>
            <a:ext cx="782405" cy="1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797559215" name="Google Shape;196;p7"/>
          <p:cNvCxnSpPr>
            <a:stCxn id="176579236" idx="2"/>
            <a:endCxn id="619849386" idx="0"/>
          </p:cNvCxnSpPr>
          <p:nvPr/>
        </p:nvCxnSpPr>
        <p:spPr bwMode="auto">
          <a:xfrm flipH="1">
            <a:off x="6787710" y="2722013"/>
            <a:ext cx="506933" cy="336094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580213875" name="Google Shape;197;p7"/>
          <p:cNvCxnSpPr>
            <a:stCxn id="176579236" idx="2"/>
            <a:endCxn id="1874058291" idx="0"/>
          </p:cNvCxnSpPr>
          <p:nvPr/>
        </p:nvCxnSpPr>
        <p:spPr bwMode="auto">
          <a:xfrm>
            <a:off x="7294643" y="2722013"/>
            <a:ext cx="540368" cy="336094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66711195" name="Google Shape;205;p7"/>
          <p:cNvSpPr txBox="1"/>
          <p:nvPr/>
        </p:nvSpPr>
        <p:spPr bwMode="auto">
          <a:xfrm>
            <a:off x="6428756" y="3854033"/>
            <a:ext cx="886133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IND</a:t>
            </a: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IKÁTOR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4898372" name="Google Shape;206;p7"/>
          <p:cNvSpPr txBox="1"/>
          <p:nvPr/>
        </p:nvSpPr>
        <p:spPr bwMode="auto">
          <a:xfrm>
            <a:off x="7314889" y="3838181"/>
            <a:ext cx="946747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</a:t>
            </a:r>
            <a:r>
              <a:rPr lang="cs-CZ" sz="105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INDI</a:t>
            </a: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KÁTORU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8417995" name="Google Shape;207;p7"/>
          <p:cNvSpPr txBox="1"/>
          <p:nvPr/>
        </p:nvSpPr>
        <p:spPr bwMode="auto">
          <a:xfrm>
            <a:off x="8246071" y="2410992"/>
            <a:ext cx="886133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KRITÉRIUM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1694867" name="Google Shape;208;p7"/>
          <p:cNvSpPr txBox="1"/>
          <p:nvPr/>
        </p:nvSpPr>
        <p:spPr bwMode="auto">
          <a:xfrm>
            <a:off x="6451736" y="1211586"/>
            <a:ext cx="943696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OBLAST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247224" name="Google Shape;209;p7"/>
          <p:cNvSpPr txBox="1"/>
          <p:nvPr/>
        </p:nvSpPr>
        <p:spPr bwMode="auto">
          <a:xfrm>
            <a:off x="6527596" y="1872107"/>
            <a:ext cx="943696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6276521" name="Google Shape;214;p8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Tři osy hodnocení rizik</a:t>
            </a:r>
            <a:endParaRPr/>
          </a:p>
        </p:txBody>
      </p:sp>
      <p:sp>
        <p:nvSpPr>
          <p:cNvPr id="2013684477" name="Google Shape;215;p8"/>
          <p:cNvSpPr/>
          <p:nvPr/>
        </p:nvSpPr>
        <p:spPr bwMode="auto">
          <a:xfrm>
            <a:off x="613295" y="1324800"/>
            <a:ext cx="2390401" cy="34128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4431928" name="Google Shape;216;p8"/>
          <p:cNvSpPr/>
          <p:nvPr/>
        </p:nvSpPr>
        <p:spPr bwMode="auto">
          <a:xfrm>
            <a:off x="3284495" y="1324800"/>
            <a:ext cx="2390401" cy="34128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601920" name="Google Shape;217;p8"/>
          <p:cNvSpPr/>
          <p:nvPr/>
        </p:nvSpPr>
        <p:spPr bwMode="auto">
          <a:xfrm>
            <a:off x="5899294" y="1324800"/>
            <a:ext cx="2390401" cy="34128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9245246" name="Google Shape;218;p8"/>
          <p:cNvSpPr txBox="1"/>
          <p:nvPr/>
        </p:nvSpPr>
        <p:spPr bwMode="auto">
          <a:xfrm>
            <a:off x="717874" y="1983979"/>
            <a:ext cx="2205697" cy="2606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Metodika RBE zohledňuje jak klimatické, tak </a:t>
            </a: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neklimatick hazardy</a:t>
            </a: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. Klimatické zahrnují extrémní povětrnostní jevy (např. vlny horka, sucha, přívalové srážky) i pomalu se rozvíjející procesy spojené se změnou klimatu (např. zvyšování hladiny moří). </a:t>
            </a: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Neklimatické</a:t>
            </a: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 pak představují jevy, které mohou být klimatickými procesy vyvolány nebo zhoršeny (např. sesuvy půdy či biologické události).</a:t>
            </a:r>
            <a:endParaRPr lang="cs-CZ" sz="1100" b="0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1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44305452" name="Google Shape;219;p8"/>
          <p:cNvSpPr/>
          <p:nvPr/>
        </p:nvSpPr>
        <p:spPr bwMode="auto">
          <a:xfrm>
            <a:off x="379523" y="1368045"/>
            <a:ext cx="2858301" cy="474453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Hazard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4259761" name="Google Shape;220;p8"/>
          <p:cNvSpPr txBox="1"/>
          <p:nvPr/>
        </p:nvSpPr>
        <p:spPr bwMode="auto">
          <a:xfrm>
            <a:off x="3390467" y="1983980"/>
            <a:ext cx="2178456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1100">
                <a:solidFill>
                  <a:schemeClr val="lt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>
              <a:defRPr/>
            </a:pPr>
            <a:r>
              <a:rPr lang="cs-CZ"/>
              <a:t>Expozice popisuje, kdo nebo co je ohroženo. Podle definice IPCC znamená přítomnost lidí, jejich obživy, druhů nebo ekosystémů, environmentálních funkcí, služeb a zdrojů, infrastruktury či ekonomických, sociálních nebo kulturních hodnot na místech, která mohou být negativně ovlivněna (IPCC, 2021a).</a:t>
            </a:r>
            <a:endParaRPr/>
          </a:p>
        </p:txBody>
      </p:sp>
      <p:sp>
        <p:nvSpPr>
          <p:cNvPr id="1573775559" name="Google Shape;221;p8"/>
          <p:cNvSpPr/>
          <p:nvPr/>
        </p:nvSpPr>
        <p:spPr bwMode="auto">
          <a:xfrm>
            <a:off x="3568895" y="1369477"/>
            <a:ext cx="1821600" cy="47607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Exp</a:t>
            </a: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ozice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9606925" name="Google Shape;222;p8"/>
          <p:cNvSpPr txBox="1"/>
          <p:nvPr/>
        </p:nvSpPr>
        <p:spPr bwMode="auto">
          <a:xfrm>
            <a:off x="6052294" y="1983980"/>
            <a:ext cx="20844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1100">
                <a:solidFill>
                  <a:schemeClr val="lt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>
              <a:defRPr/>
            </a:pPr>
            <a:r>
              <a:rPr lang="cs-CZ"/>
              <a:t>Zranitelnost vyjadřuje náchylnost vystaveného prvku k negativním dopadům. Týká se charakteristik, které ovlivňují, jak silně může být prvek zasažen klimatický</a:t>
            </a:r>
            <a:r>
              <a:rPr lang="cs-CZ"/>
              <a:t>m hazardem </a:t>
            </a:r>
            <a:r>
              <a:rPr lang="cs-CZ"/>
              <a:t>– tyto charakteristiky mohou riziko buď zvyšovat, nebo naopak snižovat. Zranitelnost přitom nemusí být přímou vlastností samotného prvku, ale může zásadně ovlivnit úroveň výsledného rizika.</a:t>
            </a:r>
            <a:endParaRPr/>
          </a:p>
        </p:txBody>
      </p:sp>
      <p:sp>
        <p:nvSpPr>
          <p:cNvPr id="1285041713" name="Google Shape;223;p8"/>
          <p:cNvSpPr/>
          <p:nvPr/>
        </p:nvSpPr>
        <p:spPr bwMode="auto">
          <a:xfrm>
            <a:off x="6052294" y="1364387"/>
            <a:ext cx="2084400" cy="47607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Zranitelnost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3001562" name="Google Shape;228;p9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Hazardy </a:t>
            </a:r>
            <a:endParaRPr/>
          </a:p>
        </p:txBody>
      </p:sp>
      <p:graphicFrame>
        <p:nvGraphicFramePr>
          <p:cNvPr id="808465620" name="Google Shape;229;p9"/>
          <p:cNvGraphicFramePr>
            <a:graphicFrameLocks xmlns:a="http://schemas.openxmlformats.org/drawingml/2006/main"/>
          </p:cNvGraphicFramePr>
          <p:nvPr/>
        </p:nvGraphicFramePr>
        <p:xfrm rot="0">
          <a:off x="396508" y="760653"/>
          <a:ext cx="8561373" cy="4199729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1990640"/>
                <a:gridCol w="6570732"/>
              </a:tblGrid>
              <a:tr h="171525">
                <a:tc>
                  <a:txBody>
                    <a:bodyPr/>
                    <a:p>
                      <a:pPr marL="90042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cs-CZ" sz="10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90042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cs-CZ" sz="10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Popis</a:t>
                      </a:r>
                      <a:endParaRPr lang="cs-CZ"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322980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srážky</a:t>
                      </a:r>
                      <a:endParaRPr lang="cs-CZ" sz="11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Výrazná srážková událost, která nastává během období 1, 3, 6, 12, 24 nebo 48 hodin, přičemž celkové množství srážek překročí stanovený práh pro danou lokalitu.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hazardy: přívalový déšť, monzun, silné sněžení, mlha, krupobití.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431274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Záplavy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Narušení běžných břehů vodního toku nebo jiného vodního tělesa, případně dočasné zvýšení hladiny moře či jezera, které způsobí zaplavení suché země. 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blesková/povrchová povodeň, říční povodeň, přílivová (pobřežní) povodeň, povodeň způsobená vzestupem hladiny podzemních vod.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322980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Extrémní teploty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Výrazné oteplení vzduchu nebo přechod velmi teplé vzduchové hmoty nad rozsáhlou oblast, trvající několik dní až týdnů. 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vlna veder, extrémně horké dny.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248974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Sucho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Období mimořádně suchého počasí, dostatečně dlouhé na to, aby způsobilo vážnou hydrologickou nerovnováhu, která může vést k dlouhodobému nedostatku vody a neschopnosti pokrýt průměrné potřeby na vodní zdroje.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363245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Bouře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Atmosférická porucha, která se může projevovat silným větrem a být doprovázena deštěm, sněhem či jinými srážkami, často také hromy a blesky. </a:t>
                      </a:r>
                      <a:endParaRPr/>
                    </a:p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silný vítr, tornádo, cyklón, tropická bouře, bouřková vlna, blesky/hromy.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171525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Extrémní chlad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Výrazné ochlazení vzduchu nebo vpád velmi studené vzduchové hmoty nad rozsáhlou oblast.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363245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Přírodní požáry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Jakékoli nekontrolované a neplánované hoření vegetace v přírodním prostředí, jako je les, travnatá plocha, křovinatý porost nebo tundra, které se šíří v závislosti na podmínkách prostředí. </a:t>
                      </a:r>
                      <a:endParaRPr/>
                    </a:p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lesní požár, požár na volné ploše.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171525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Stoupající hladiny moří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Dlouhodobý růst průměrné hladiny světových moří, který vede k trvalému zaplavování nízko položených území.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247930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Chemické změny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Změny v obvyklém chemickém složení vzduchu, vody nebo půdy, například zvýšení koncentrace CO₂ v atmosféře, okyselování oceánů nebo zasolování půdy a podzemní vody.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244553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Sesuvy půdy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Jakýkoli typ pohybu zemských materiálů po svahu. </a:t>
                      </a:r>
                      <a:endParaRPr/>
                    </a:p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sesuv půdy, lavina, skalní řícení, pokles terénu, degradace půdy, eroze půdy.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  <a:tr h="244553">
                <a:tc>
                  <a:txBody>
                    <a:bodyPr/>
                    <a:p>
                      <a:pPr marL="88899" marR="215264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Biologické hrozby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899" marR="215264" lvl="0" indent="0" algn="l" defTabSz="355599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Vystavení živým organismům, jejich toxickým látkám nebo chorobám, které mohou přenášet. Patří sem například jedovatí živočichové a hmyz, jedovaté rostliny nebo komáři šířící infekční onemocnění.</a:t>
                      </a:r>
                      <a:endParaRPr/>
                    </a:p>
                  </a:txBody>
                  <a:tcPr marL="68574" marR="68574" marT="0" marB="0" anchor="ctr">
                    <a:lnL w="9524" algn="ctr">
                      <a:solidFill>
                        <a:schemeClr val="accent1"/>
                      </a:solidFill>
                    </a:lnL>
                    <a:lnR w="9524" algn="ctr">
                      <a:solidFill>
                        <a:schemeClr val="accent1"/>
                      </a:solidFill>
                    </a:lnR>
                    <a:lnT w="9524" algn="ctr">
                      <a:solidFill>
                        <a:schemeClr val="accent1"/>
                      </a:solidFill>
                    </a:lnT>
                    <a:lnB w="9524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8898056" name="Google Shape;234;p10"/>
          <p:cNvSpPr txBox="1">
            <a:spLocks noGrp="1"/>
          </p:cNvSpPr>
          <p:nvPr>
            <p:ph type="title"/>
          </p:nvPr>
        </p:nvSpPr>
        <p:spPr bwMode="auto">
          <a:xfrm>
            <a:off x="4716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Městské sektory </a:t>
            </a:r>
            <a:endParaRPr/>
          </a:p>
        </p:txBody>
      </p:sp>
      <p:graphicFrame>
        <p:nvGraphicFramePr>
          <p:cNvPr id="279418531" name="Google Shape;235;p10"/>
          <p:cNvGraphicFramePr>
            <a:graphicFrameLocks xmlns:a="http://schemas.openxmlformats.org/drawingml/2006/main"/>
          </p:cNvGraphicFramePr>
          <p:nvPr/>
        </p:nvGraphicFramePr>
        <p:xfrm rot="0">
          <a:off x="404601" y="762804"/>
          <a:ext cx="8560012" cy="4087766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3026422"/>
                <a:gridCol w="5533590"/>
              </a:tblGrid>
              <a:tr h="150900">
                <a:tc>
                  <a:txBody>
                    <a:bodyPr/>
                    <a:p>
                      <a:pPr marL="90043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cs-CZ" sz="1100" b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Městské sektory</a:t>
                      </a:r>
                      <a:endParaRPr lang="cs-CZ" sz="1100" b="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90043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cs-CZ" sz="1100" b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Popis</a:t>
                      </a:r>
                      <a:endParaRPr lang="cs-CZ" sz="1100" b="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1. Bu</a:t>
                      </a:r>
                      <a:r>
                        <a:rPr lang="cs-CZ" sz="11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 a stavby</a:t>
                      </a:r>
                      <a:endParaRPr lang="cs-CZ" sz="11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Všechny typy objektů (obytné, veřejné, komerční či průmyslové), včetně jejich okolních prostor, trvale umístěné na daném pozemku. 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2. Dopravní infrastruktura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Dopravní sítě a související infrastruktura pro silniční, železniční, leteckou a vodní dopravu (např. silnice, mosty, překladiště, tunely, přístavy a letiště).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3. Energetika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Systémy a služby spojené se zásobováním energií, včetně výroby, přenosu a distribuce všech typů energie.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92925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4. Vodní hospodářství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Systémy a služby spojené se zásobováním vodou, jejím využíváním a ochranou. Patří sem infrastruktura pro pitnou, užitkovou i průmyslovou vodu, hospodaření s dešťovou a odpadní vodou, kanalizace, odvodnění a čistírny vod.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1884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5. Odpadové hospodářství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Sběr, zpracování a likvidace odpadu.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6. Zemědělství &amp; lesnictví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Půda klasifikovaná nebo určená pro zemědělské a lesnické využití, včetně živočišné výroby, akvakultury, agrolesnictví, včelařství, zahradnictví a dalších forem hospodaření.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92925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7. Životní prostředí &amp; biodiverzita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Přírodní prostředí města i jeho okolí, tedy zeleň, vodní plochy, kvalita ovzduší a krajinný ráz. Biodiverzita označuje rozmanitost živých organismů – druhovou pestrost, genetickou rozmanitost i rozmanitost ekosystémů – a představuje klíčový ukazatel ekologické stability území.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8. Zdraví a lidská pohoda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Fyzická a duševní pohoda obyvatel. Zahrnuje také zdravotní služby a související infrastrukturu (např. nemocnice a zdravotnická zařízení).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4570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9. Ochrana občanů &amp; nouzová situace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Složky integrovaného záchranného systému a krizového řízení, jako jsou hasiči, policie, záchranná služba či civilní ochrana.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1884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10. Turismus – cestovní ruch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Činnosti spojené s cestováním a pobytem osob mimo jejich běžné prostředí.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403286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11. ICT - Komunikační a informační systémy 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Různé typy komunikačních sítí a technologií využívaných pro přenos informací.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1884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12. Ekonomické systémy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Hospodářské aktivity, finanční infrastruktura a obchodní sítě.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8826897" name="Google Shape;240;p11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Kategorie rizik </a:t>
            </a:r>
            <a:endParaRPr/>
          </a:p>
        </p:txBody>
      </p:sp>
      <p:sp>
        <p:nvSpPr>
          <p:cNvPr id="27931648" name="Google Shape;241;p11"/>
          <p:cNvSpPr txBox="1"/>
          <p:nvPr/>
        </p:nvSpPr>
        <p:spPr bwMode="auto">
          <a:xfrm>
            <a:off x="784988" y="1569950"/>
            <a:ext cx="3697500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„Kategorie rizika“ představuje konkrétní typ rizika, který vzniká interakcí mezi definovaným klimatickým hazardem a exponovaným prvkem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Exposed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Element) v rámci městského systému (Urban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System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Například kombinace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„extrémní tepoty“ a exponovaného prvku „populace“ vede ke vzniku kategorie rizika „zdravotní riziko pro populaci“.</a:t>
            </a:r>
            <a:endParaRPr lang="cs-CZ" sz="105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2413764" name="Google Shape;243;p11"/>
          <p:cNvSpPr/>
          <p:nvPr/>
        </p:nvSpPr>
        <p:spPr bwMode="auto">
          <a:xfrm>
            <a:off x="6787370" y="1939245"/>
            <a:ext cx="1163542" cy="5403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b="1">
                <a:solidFill>
                  <a:schemeClr val="lt1"/>
                </a:solidFill>
                <a:latin typeface="Trebuchet MS"/>
              </a:rPr>
              <a:t>EXTRÉMNÍ TEPLOTY</a:t>
            </a:r>
            <a:endParaRPr lang="cs-CZ" sz="1400" b="1" i="0" u="none" strike="noStrike" cap="none">
              <a:solidFill>
                <a:schemeClr val="lt1"/>
              </a:solidFill>
              <a:latin typeface="Trebuchet MS"/>
            </a:endParaRPr>
          </a:p>
        </p:txBody>
      </p:sp>
      <p:sp>
        <p:nvSpPr>
          <p:cNvPr id="121529521" name="Google Shape;244;p11"/>
          <p:cNvSpPr/>
          <p:nvPr/>
        </p:nvSpPr>
        <p:spPr bwMode="auto">
          <a:xfrm>
            <a:off x="6686708" y="2823696"/>
            <a:ext cx="1364866" cy="8096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defRPr/>
            </a:pPr>
            <a:r>
              <a:rPr lang="cs-CZ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 ZDRAVOTNÍ RIZIKA PRO POPULACI</a:t>
            </a:r>
            <a:endParaRPr lang="cs-CZ"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042155311" name="Google Shape;245;p11"/>
          <p:cNvCxnSpPr>
            <a:stCxn id="42413764" idx="2"/>
            <a:endCxn id="121529521" idx="0"/>
          </p:cNvCxnSpPr>
          <p:nvPr/>
        </p:nvCxnSpPr>
        <p:spPr bwMode="auto">
          <a:xfrm>
            <a:off x="7369140" y="2479571"/>
            <a:ext cx="0" cy="344125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41119321" name="Google Shape;247;p11"/>
          <p:cNvSpPr txBox="1"/>
          <p:nvPr/>
        </p:nvSpPr>
        <p:spPr bwMode="auto">
          <a:xfrm>
            <a:off x="6877533" y="1569125"/>
            <a:ext cx="983147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OBLAST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6592210" name="Google Shape;248;p11"/>
          <p:cNvSpPr txBox="1"/>
          <p:nvPr/>
        </p:nvSpPr>
        <p:spPr bwMode="auto">
          <a:xfrm>
            <a:off x="6877533" y="3787954"/>
            <a:ext cx="983147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5619094" name="Google Shape;250;p11"/>
          <p:cNvSpPr/>
          <p:nvPr/>
        </p:nvSpPr>
        <p:spPr bwMode="auto">
          <a:xfrm>
            <a:off x="5127882" y="2985377"/>
            <a:ext cx="1163542" cy="54032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1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</a:rPr>
              <a:t>POPULACE</a:t>
            </a:r>
            <a:endParaRPr/>
          </a:p>
        </p:txBody>
      </p:sp>
      <p:sp>
        <p:nvSpPr>
          <p:cNvPr id="415060022" name="Google Shape;252;p11"/>
          <p:cNvSpPr txBox="1"/>
          <p:nvPr/>
        </p:nvSpPr>
        <p:spPr bwMode="auto">
          <a:xfrm>
            <a:off x="5222452" y="2424050"/>
            <a:ext cx="983147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PRVEK VYSTAVENÝ RIZIKU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211481521" name="Google Shape;253;p11"/>
          <p:cNvCxnSpPr/>
          <p:nvPr/>
        </p:nvCxnSpPr>
        <p:spPr bwMode="auto">
          <a:xfrm>
            <a:off x="6291424" y="3197101"/>
            <a:ext cx="385628" cy="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9309988" name="Google Shape;258;p12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Kategorie rizika</a:t>
            </a:r>
            <a:endParaRPr/>
          </a:p>
        </p:txBody>
      </p:sp>
      <p:sp>
        <p:nvSpPr>
          <p:cNvPr id="1098169587" name="Google Shape;259;p12"/>
          <p:cNvSpPr txBox="1"/>
          <p:nvPr/>
        </p:nvSpPr>
        <p:spPr bwMode="auto">
          <a:xfrm>
            <a:off x="554400" y="712374"/>
            <a:ext cx="81762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Tím, že je pro každou kombinaci hazardu a exponovaného prvku definována konkrétní kategorie rizika, umožňuje hodnoticí systém RBE městům přesně určit, kdo nebo co je ohroženo a proč. Tento cílený přístup podporuje tvorbu na míru přizpůsobených adaptačních strategií, které lze uplatnit na různých prostorových úrovních – například na úrovni budov, čtvrtí nebo celého města – a zároveň pomáhá vyjasnit odpovědnost jednotlivých institucí či odborů za realizaci opatření.</a:t>
            </a:r>
            <a:endParaRPr lang="cs-CZ" sz="8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849104497" name="Google Shape;262;p12"/>
          <p:cNvGraphicFramePr>
            <a:graphicFrameLocks xmlns:a="http://schemas.openxmlformats.org/drawingml/2006/main"/>
          </p:cNvGraphicFramePr>
          <p:nvPr/>
        </p:nvGraphicFramePr>
        <p:xfrm rot="0">
          <a:off x="644400" y="2233861"/>
          <a:ext cx="7671650" cy="274900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{1A2DBD42-48EC-44BE-A33B-452BDBBBC74A}</a:tableStyleId>
                <a:noFill/>
              </a:tblPr>
              <a:tblGrid>
                <a:gridCol w="1198700"/>
                <a:gridCol w="958950"/>
                <a:gridCol w="958950"/>
                <a:gridCol w="958950"/>
                <a:gridCol w="1198700"/>
                <a:gridCol w="1198700"/>
                <a:gridCol w="1198700"/>
              </a:tblGrid>
              <a:tr h="253567">
                <a:tc rowSpan="4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 / Oblast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 gridSpan="6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latin typeface="Trebuchet MS"/>
                          <a:ea typeface="Trebuchet MS"/>
                          <a:cs typeface="Trebuchet MS"/>
                        </a:rPr>
                        <a:t>Městské systémy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06537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Zastavěné prostředí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Zdraví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Doprava</a:t>
                      </a:r>
                      <a:endParaRPr lang="cs-CZ"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65926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 gridSpan="6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Ohrožené prvky</a:t>
                      </a:r>
                      <a:endParaRPr lang="cs-CZ"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22605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Rezidenční budovy</a:t>
                      </a:r>
                      <a:endParaRPr lang="cs-CZ" sz="1400" u="none" strike="noStrike" cap="non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Veřejné budovy</a:t>
                      </a:r>
                      <a:endParaRPr lang="cs-CZ" sz="1400" u="none" strike="noStrike" cap="non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Popula</a:t>
                      </a:r>
                      <a:r>
                        <a:rPr lang="cs-CZ" sz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ce</a:t>
                      </a:r>
                      <a:endParaRPr lang="cs-CZ" sz="1400" u="none" strike="noStrike" cap="non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Zdravotnická zařízení</a:t>
                      </a:r>
                      <a:endParaRPr lang="cs-CZ" sz="1400" u="none" strike="noStrike" cap="non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Silniční doprava</a:t>
                      </a:r>
                      <a:endParaRPr lang="cs-CZ" sz="1400" u="none" strike="noStrike" cap="non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Železniční doprava</a:t>
                      </a:r>
                      <a:endParaRPr lang="cs-CZ" sz="1400" u="none" strike="noStrike" cap="non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FF00"/>
                    </a:solidFill>
                  </a:tcPr>
                </a:tc>
              </a:tr>
              <a:tr h="591643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Extrémní teploty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3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4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5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6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</a:tr>
              <a:tr h="79651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srážky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7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8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9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10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zika</a:t>
                      </a:r>
                      <a:endParaRPr lang="cs-CZ"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12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8910108" name="Google Shape;267;p13" descr="Business concept vector illustration of a businessman who running with  increase graphic chart to see the imagination future. | Free Vector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816376" y="1206795"/>
            <a:ext cx="3636425" cy="2422347"/>
          </a:xfrm>
          <a:prstGeom prst="rect">
            <a:avLst/>
          </a:prstGeom>
          <a:noFill/>
          <a:ln>
            <a:noFill/>
          </a:ln>
        </p:spPr>
      </p:pic>
      <p:sp>
        <p:nvSpPr>
          <p:cNvPr id="824188416" name="Google Shape;268;p13"/>
          <p:cNvSpPr txBox="1">
            <a:spLocks noGrp="1"/>
          </p:cNvSpPr>
          <p:nvPr>
            <p:ph type="title"/>
          </p:nvPr>
        </p:nvSpPr>
        <p:spPr bwMode="auto">
          <a:xfrm>
            <a:off x="508597" y="164874"/>
            <a:ext cx="8248825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5873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Metodika RBE z pohledu budoucích podmínek</a:t>
            </a:r>
            <a:endParaRPr/>
          </a:p>
        </p:txBody>
      </p:sp>
      <p:sp>
        <p:nvSpPr>
          <p:cNvPr id="302105616" name="Google Shape;269;p13"/>
          <p:cNvSpPr txBox="1"/>
          <p:nvPr/>
        </p:nvSpPr>
        <p:spPr bwMode="auto">
          <a:xfrm>
            <a:off x="508599" y="987425"/>
            <a:ext cx="3948200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RBE m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ůže být použita k hodnocení úrovně klimatického rizika z pohledu budoucích klimatických podmínek.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Zahrnuje výběr hodnot hazardů, které odpovídají očekávaným změnám klimatu v čase. To znamená posouzení potenciálních ohrožení na základě budoucích projekcí, jako jsou zvyšování teplot, změny ve vzorcích srážek nebo četnost a intenzita extrémních povětrnostních jevů.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Tyto projekce mohou být odvozeny z modelů, například z těch, které jsou uvedeny ve zprávách Mezivládního panelu pro změnu klimatu (IPCC), zejména v rámci reprezentativních emisních scénářů (RCP –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Representative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Concentration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Pathways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533988" name="Google Shape;274;p14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Struktura metodiky RBE</a:t>
            </a:r>
            <a:endParaRPr/>
          </a:p>
        </p:txBody>
      </p:sp>
      <p:graphicFrame>
        <p:nvGraphicFramePr>
          <p:cNvPr id="651503214" name="Google Shape;275;p14"/>
          <p:cNvGraphicFramePr>
            <a:graphicFrameLocks xmlns:a="http://schemas.openxmlformats.org/drawingml/2006/main"/>
          </p:cNvGraphicFramePr>
          <p:nvPr/>
        </p:nvGraphicFramePr>
        <p:xfrm rot="0">
          <a:off x="1524000" y="1931229"/>
          <a:ext cx="6096000" cy="185425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3048000"/>
                <a:gridCol w="3048000"/>
              </a:tblGrid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4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2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Městský systém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3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4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Kritérium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5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4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kátor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73898666" name="Google Shape;276;p14"/>
          <p:cNvSpPr txBox="1"/>
          <p:nvPr/>
        </p:nvSpPr>
        <p:spPr bwMode="auto">
          <a:xfrm>
            <a:off x="554400" y="1029486"/>
            <a:ext cx="8176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dělí komponenty do pěti hierarchických úrovní: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5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8299464" name="Google Shape;114;p67"/>
          <p:cNvSpPr txBox="1"/>
          <p:nvPr/>
        </p:nvSpPr>
        <p:spPr bwMode="auto">
          <a:xfrm>
            <a:off x="781013" y="1386376"/>
            <a:ext cx="3604199" cy="170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1</a:t>
            </a:r>
            <a:r>
              <a:rPr lang="cs-CZ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odpovídá 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hazardům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), které jsou převedeny do strategických oblastí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Issues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 Oblasti se dělí na makro kategorie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Macro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Categories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), které odpovídají 12 městským systémům. Na úrovni oblasti jsou hazardy označeny písmeny. Například: A. Silné srážky, B. Povodně, C. Extrémní teplo, D. Sucho atd.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/>
            </a:pPr>
            <a:endParaRPr lang="cs-CZ" sz="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11414933" name="Google Shape;115;p67"/>
          <p:cNvSpPr txBox="1"/>
          <p:nvPr/>
        </p:nvSpPr>
        <p:spPr bwMode="auto">
          <a:xfrm>
            <a:off x="722207" y="3161636"/>
            <a:ext cx="3604199" cy="1506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2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odpovídá 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městským systémům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(Urban Systems), které jsou označeny jako makro kategorie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Macro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Categories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a obsahují jednotlivé rizikové kategorie (Risk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Categories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 Kategorie jsou označeny arabskými číslicemi. Například: A1 Budovy, A2 Doprava, A3 Energie atd.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/>
            </a:pPr>
            <a:endParaRPr lang="cs-CZ" sz="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865745548" name="Google Shape;116;p67"/>
          <p:cNvGraphicFramePr>
            <a:graphicFrameLocks xmlns:a="http://schemas.openxmlformats.org/drawingml/2006/main"/>
          </p:cNvGraphicFramePr>
          <p:nvPr/>
        </p:nvGraphicFramePr>
        <p:xfrm rot="0">
          <a:off x="7062642" y="1669947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687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graphicFrame>
        <p:nvGraphicFramePr>
          <p:cNvPr id="109737447" name="Google Shape;117;p67"/>
          <p:cNvGraphicFramePr>
            <a:graphicFrameLocks xmlns:a="http://schemas.openxmlformats.org/drawingml/2006/main"/>
          </p:cNvGraphicFramePr>
          <p:nvPr/>
        </p:nvGraphicFramePr>
        <p:xfrm rot="0">
          <a:off x="4326339" y="1679113"/>
          <a:ext cx="2060075" cy="24365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72850"/>
                <a:gridCol w="1587224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Oblast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2005829225" name="Google Shape;118;p67"/>
          <p:cNvSpPr/>
          <p:nvPr/>
        </p:nvSpPr>
        <p:spPr bwMode="auto">
          <a:xfrm>
            <a:off x="6562521" y="1658789"/>
            <a:ext cx="324000" cy="26022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769999946" name="Google Shape;119;p67"/>
          <p:cNvGraphicFramePr>
            <a:graphicFrameLocks xmlns:a="http://schemas.openxmlformats.org/drawingml/2006/main"/>
          </p:cNvGraphicFramePr>
          <p:nvPr/>
        </p:nvGraphicFramePr>
        <p:xfrm rot="0">
          <a:off x="7062641" y="3237327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86975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graphicFrame>
        <p:nvGraphicFramePr>
          <p:cNvPr id="1304704094" name="Google Shape;120;p67"/>
          <p:cNvGraphicFramePr>
            <a:graphicFrameLocks xmlns:a="http://schemas.openxmlformats.org/drawingml/2006/main"/>
          </p:cNvGraphicFramePr>
          <p:nvPr/>
        </p:nvGraphicFramePr>
        <p:xfrm rot="0">
          <a:off x="4326339" y="3237327"/>
          <a:ext cx="2060075" cy="48730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72850"/>
                <a:gridCol w="1587224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Oblast (Hazard) 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Makro kategorie (městský systém)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</a:tbl>
          </a:graphicData>
        </a:graphic>
      </p:graphicFrame>
      <p:sp>
        <p:nvSpPr>
          <p:cNvPr id="808576173" name="Google Shape;121;p67"/>
          <p:cNvSpPr/>
          <p:nvPr/>
        </p:nvSpPr>
        <p:spPr bwMode="auto">
          <a:xfrm>
            <a:off x="6562521" y="3220746"/>
            <a:ext cx="324000" cy="26022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6300434" name="Google Shape;294;p16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Struktura metodiky RBE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2194989" name="Google Shape;294;p16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Struktura metodiky RBE </a:t>
            </a:r>
            <a:endParaRPr/>
          </a:p>
        </p:txBody>
      </p:sp>
      <p:sp>
        <p:nvSpPr>
          <p:cNvPr id="1739478188" name="Google Shape;295;p16"/>
          <p:cNvSpPr txBox="1"/>
          <p:nvPr/>
        </p:nvSpPr>
        <p:spPr bwMode="auto">
          <a:xfrm>
            <a:off x="554400" y="1327868"/>
            <a:ext cx="3636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3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odpovídá 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kategoriím rizik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rizik obsahují kritéria zranitelnosti a expozice.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Příklad: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A1.1 Riziko poškození obytných budov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A1.2 Riziko poškození veřejných budov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A1.3 Riziko poškození komerčních budov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6017906" name="Google Shape;296;p16"/>
          <p:cNvSpPr txBox="1"/>
          <p:nvPr/>
        </p:nvSpPr>
        <p:spPr bwMode="auto">
          <a:xfrm>
            <a:off x="554400" y="3093057"/>
            <a:ext cx="3524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4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odpovídá 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hodnotícím kritériím.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zahrnuje tři typy kritérií: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Kritéria zranitelnosti a expozice, která jsou spojena s kategoriemi rizik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a k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ritéria hazardů, která jsou spojena s oblastí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Issues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50472978" name="Google Shape;298;p16"/>
          <p:cNvGraphicFramePr>
            <a:graphicFrameLocks xmlns:a="http://schemas.openxmlformats.org/drawingml/2006/main"/>
          </p:cNvGraphicFramePr>
          <p:nvPr/>
        </p:nvGraphicFramePr>
        <p:xfrm rot="0">
          <a:off x="4319588" y="1344449"/>
          <a:ext cx="2060075" cy="85327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472850"/>
                <a:gridCol w="1587224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Oblast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MAKRO KATEGORIE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Městský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Syst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é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KATEGORIE RIZIK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Ohrožený prvek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</a:tr>
            </a:tbl>
          </a:graphicData>
        </a:graphic>
      </p:graphicFrame>
      <p:sp>
        <p:nvSpPr>
          <p:cNvPr id="411102660" name="Google Shape;299;p16"/>
          <p:cNvSpPr/>
          <p:nvPr/>
        </p:nvSpPr>
        <p:spPr bwMode="auto">
          <a:xfrm>
            <a:off x="6555770" y="1327868"/>
            <a:ext cx="324000" cy="26022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583585481" name="Google Shape;301;p16"/>
          <p:cNvGraphicFramePr>
            <a:graphicFrameLocks xmlns:a="http://schemas.openxmlformats.org/drawingml/2006/main"/>
          </p:cNvGraphicFramePr>
          <p:nvPr/>
        </p:nvGraphicFramePr>
        <p:xfrm rot="0">
          <a:off x="4319588" y="2973682"/>
          <a:ext cx="2060075" cy="170959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472850"/>
                <a:gridCol w="1587224"/>
              </a:tblGrid>
              <a:tr h="216012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Oblast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7023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MAKRO KATEGORIE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Městský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s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yst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é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  <a:tr h="27023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KATEGORIE RIZIK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Ohrožený prvek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</a:tr>
              <a:tr h="216012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ZRANITELNOST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6012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A1.1.1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Kritérium zranitelnosti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216012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EX</a:t>
                      </a: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POZICE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75656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600" u="none" strike="noStrike" cap="none">
                          <a:solidFill>
                            <a:schemeClr val="lt2"/>
                          </a:solidFill>
                        </a:rPr>
                        <a:t>A1.1-E1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2"/>
                          </a:solidFill>
                        </a:rPr>
                        <a:t>Kritérium expozice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</a:tbl>
          </a:graphicData>
        </a:graphic>
      </p:graphicFrame>
      <p:sp>
        <p:nvSpPr>
          <p:cNvPr id="143004768" name="Google Shape;302;p16"/>
          <p:cNvSpPr/>
          <p:nvPr/>
        </p:nvSpPr>
        <p:spPr bwMode="auto">
          <a:xfrm>
            <a:off x="6555770" y="2957101"/>
            <a:ext cx="324000" cy="26022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903065150" name="Google Shape;116;p67"/>
          <p:cNvGraphicFramePr>
            <a:graphicFrameLocks xmlns:a="http://schemas.openxmlformats.org/drawingml/2006/main"/>
          </p:cNvGraphicFramePr>
          <p:nvPr/>
        </p:nvGraphicFramePr>
        <p:xfrm rot="0">
          <a:off x="7062642" y="1339367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687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graphicFrame>
        <p:nvGraphicFramePr>
          <p:cNvPr id="698489966" name="Google Shape;119;p67"/>
          <p:cNvGraphicFramePr>
            <a:graphicFrameLocks xmlns:a="http://schemas.openxmlformats.org/drawingml/2006/main"/>
          </p:cNvGraphicFramePr>
          <p:nvPr/>
        </p:nvGraphicFramePr>
        <p:xfrm rot="0">
          <a:off x="7062641" y="2906747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86975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40196295" name="Google Shape;309;p69"/>
          <p:cNvGraphicFramePr>
            <a:graphicFrameLocks xmlns:a="http://schemas.openxmlformats.org/drawingml/2006/main"/>
          </p:cNvGraphicFramePr>
          <p:nvPr/>
        </p:nvGraphicFramePr>
        <p:xfrm rot="0">
          <a:off x="4313238" y="1944564"/>
          <a:ext cx="2060075" cy="222413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72850"/>
                <a:gridCol w="1587224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Oblast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MAKRO KATEGORIE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Městský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s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yst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é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900" u="none" strike="noStrike" cap="none">
                          <a:solidFill>
                            <a:schemeClr val="lt1"/>
                          </a:solidFill>
                        </a:rPr>
                        <a:t>A1.1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KATEGORIE RIZIK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Ohrožený prvek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</a:tr>
              <a:tr h="2436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ZRANITELNOST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700" u="none" strike="noStrike" cap="none">
                          <a:solidFill>
                            <a:schemeClr val="lt2"/>
                          </a:solidFill>
                        </a:rPr>
                        <a:t>A1.1.1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Kritérium zranitelnosti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700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accent1"/>
                          </a:solidFill>
                        </a:rPr>
                        <a:t>Indikátor zranitelnosti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2436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EXPOZICE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368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600" u="none" strike="noStrike" cap="none">
                          <a:solidFill>
                            <a:schemeClr val="lt2"/>
                          </a:solidFill>
                        </a:rPr>
                        <a:t>A1.1-E1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2"/>
                          </a:solidFill>
                        </a:rPr>
                        <a:t>Kritérium expozice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1368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600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0" i="0" u="none" strike="noStrike" cap="none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Indikátor </a:t>
                      </a:r>
                      <a:r>
                        <a:rPr lang="cs-CZ" sz="700" b="0" i="0" u="none" strike="noStrike" cap="none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expozice</a:t>
                      </a:r>
                      <a:endParaRPr sz="700" b="0" i="0" u="none" strike="noStrike" cap="none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815305804" name="Google Shape;307;p69"/>
          <p:cNvSpPr txBox="1"/>
          <p:nvPr/>
        </p:nvSpPr>
        <p:spPr bwMode="auto">
          <a:xfrm>
            <a:off x="645013" y="1927983"/>
            <a:ext cx="3604199" cy="15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5</a:t>
            </a:r>
            <a:r>
              <a:rPr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odpovídá indikátorům. Každý indikátor je přiřazen ke konkrétnímu kritériu (hazard, expozice nebo zranitelnost) a slouží k kvantifikaci výkonnosti vůči tomuto kritériu. Indikátory mohou být kvantitativní i kvalitativní. Jedno kritérium může být přiřazeno pouze jednomu indikátoru.</a:t>
            </a:r>
            <a:endParaRPr sz="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30616055" name="Google Shape;310;p69"/>
          <p:cNvSpPr/>
          <p:nvPr/>
        </p:nvSpPr>
        <p:spPr bwMode="auto">
          <a:xfrm>
            <a:off x="6549420" y="1927983"/>
            <a:ext cx="324000" cy="260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1876593" name="Google Shape;294;p16"/>
          <p:cNvSpPr txBox="1"/>
          <p:nvPr/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cs-CZ">
                <a:solidFill>
                  <a:schemeClr val="accent4"/>
                </a:solidFill>
              </a:rPr>
              <a:t>Struktura metodiky RBE </a:t>
            </a:r>
            <a:endParaRPr/>
          </a:p>
        </p:txBody>
      </p:sp>
      <p:graphicFrame>
        <p:nvGraphicFramePr>
          <p:cNvPr id="1039051828" name="Google Shape;116;p67"/>
          <p:cNvGraphicFramePr>
            <a:graphicFrameLocks xmlns:a="http://schemas.openxmlformats.org/drawingml/2006/main"/>
          </p:cNvGraphicFramePr>
          <p:nvPr/>
        </p:nvGraphicFramePr>
        <p:xfrm rot="0">
          <a:off x="7062642" y="1927983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687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63806544" name="Google Shape;127;g387886ba805_0_0"/>
          <p:cNvGraphicFramePr>
            <a:graphicFrameLocks xmlns:a="http://schemas.openxmlformats.org/drawingml/2006/main"/>
          </p:cNvGraphicFramePr>
          <p:nvPr/>
        </p:nvGraphicFramePr>
        <p:xfrm rot="0">
          <a:off x="4927415" y="1671214"/>
          <a:ext cx="2006785" cy="149359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85016"/>
                <a:gridCol w="1521769"/>
              </a:tblGrid>
              <a:tr h="186975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Extrémní teplo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R20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Počet dní se srážkami ≥ 20 mm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SDII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Index denní srážkové intenzity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RX1DAY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2197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Maximální úhrn srážek spadlý během jednoho dne.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graphicFrame>
        <p:nvGraphicFramePr>
          <p:cNvPr id="1406315112" name="Google Shape;128;g387886ba805_0_0"/>
          <p:cNvGraphicFramePr>
            <a:graphicFrameLocks xmlns:a="http://schemas.openxmlformats.org/drawingml/2006/main"/>
          </p:cNvGraphicFramePr>
          <p:nvPr/>
        </p:nvGraphicFramePr>
        <p:xfrm rot="0">
          <a:off x="2014988" y="1671214"/>
          <a:ext cx="2236175" cy="222413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513275"/>
                <a:gridCol w="1722900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Extrémní teplo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Budovy  (městský systém)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Riziko poškození obytných budov (ohrožený prvek)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</a:tr>
              <a:tr h="2436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ZRANITELNOST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A1.1.1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Vsakovací kapacita území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0" i="0" u="none" strike="noStrike" cap="none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Podíl propustných vs. nepropustných ploch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2436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EXPOZICE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368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  <a:defRPr/>
                      </a:pPr>
                      <a:r>
                        <a:rPr lang="cs-CZ" sz="600" u="none" strike="noStrike" cap="none">
                          <a:solidFill>
                            <a:schemeClr val="lt2"/>
                          </a:solidFill>
                        </a:rPr>
                        <a:t>A1.1-E1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Hustota zástavby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1368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  <a:defRPr/>
                      </a:pPr>
                      <a:endParaRPr lang="cs-CZ" sz="600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accent1"/>
                          </a:solidFill>
                        </a:rPr>
                        <a:t>Počet budov na km²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531660109" name="Google Shape;129;g387886ba805_0_0"/>
          <p:cNvSpPr/>
          <p:nvPr/>
        </p:nvSpPr>
        <p:spPr bwMode="auto">
          <a:xfrm>
            <a:off x="4427295" y="1654633"/>
            <a:ext cx="324000" cy="260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9377368" name="Google Shape;130;g387886ba805_0_0"/>
          <p:cNvSpPr txBox="1"/>
          <p:nvPr/>
        </p:nvSpPr>
        <p:spPr bwMode="auto">
          <a:xfrm>
            <a:off x="613207" y="835631"/>
            <a:ext cx="79176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1719274" name="Google Shape;294;p16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Struktura metodiky RBE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6187330" name="Google Shape;316;p18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569808479" name="Google Shape;317;p18"/>
          <p:cNvSpPr txBox="1"/>
          <p:nvPr/>
        </p:nvSpPr>
        <p:spPr bwMode="auto">
          <a:xfrm>
            <a:off x="613207" y="1291878"/>
            <a:ext cx="7551080" cy="3079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Proces hodnocení metodikou RBE se skládá z následujících kroků: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1. Výpočet hodnoty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zranitelnosti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(VV) pro každou kategorii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2. Výpočet hodnoty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expozice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(EV)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pro každou kategorii rizik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3. Výpočet hodnoty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(HV) pro každou oblast</a:t>
            </a:r>
            <a:endParaRPr/>
          </a:p>
          <a:p>
            <a:pPr marL="268288" marR="215265" lvl="0" indent="-268288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4. Výpočet hodnoty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pro každou kategorii r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5. Slučování hodnot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kategorií rizik 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výpočet hodnoty rizika jednotlivých městských systémů (makro kategorií)</a:t>
            </a:r>
            <a:endParaRPr/>
          </a:p>
          <a:p>
            <a:pPr marL="268288" marR="215265" lvl="0" indent="-268288">
              <a:lnSpc>
                <a:spcPct val="107000"/>
              </a:lnSpc>
              <a:spcBef>
                <a:spcPts val="800"/>
              </a:spcBef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6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 Slučování hodnot </a:t>
            </a:r>
            <a:r>
              <a:rPr lang="cs-CZ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makro kategorií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výpočet hodnoty oblasti (hazardu)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>
              <a:lnSpc>
                <a:spcPct val="107000"/>
              </a:lnSpc>
              <a:spcBef>
                <a:spcPts val="800"/>
              </a:spcBef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7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 Slučování 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oblastí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ssues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k výpočtu celkové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hodnoty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endParaRPr lang="cs-CZ" sz="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5056376" name="Google Shape;322;p19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598164010" name="Google Shape;323;p19"/>
          <p:cNvSpPr txBox="1"/>
          <p:nvPr/>
        </p:nvSpPr>
        <p:spPr bwMode="auto">
          <a:xfrm>
            <a:off x="652964" y="2007495"/>
            <a:ext cx="8013899" cy="1916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výpočet hodnoty zranitelnosti v kategorii rizik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71450" marR="215265" lvl="0" indent="-171450" algn="just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J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sou vypočítány hodnoty indikátorů zranitelnosti.</a:t>
            </a:r>
            <a:endParaRPr/>
          </a:p>
          <a:p>
            <a:pPr marL="171450" marR="215265" lvl="0" indent="-171450" algn="just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Vypočítané hodnoty jsou normalizovány do intervalu (0,1).</a:t>
            </a:r>
            <a:endParaRPr lang="cs-CZ">
              <a:ea typeface="Trebuchet MS"/>
            </a:endParaRPr>
          </a:p>
          <a:p>
            <a:pPr marL="171450" marR="215265" lvl="0" indent="-171450" algn="just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Normalizované skóre (0,1) je připsáno kvalitativním indikátorům.</a:t>
            </a:r>
            <a:endParaRPr lang="cs-CZ">
              <a:ea typeface="Trebuchet MS"/>
            </a:endParaRPr>
          </a:p>
          <a:p>
            <a:pPr marL="171450" marR="215265" lvl="0" indent="-171450" algn="just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Skóre kvantitativních a kvalitativních indikátorů je agregováno pomocí vážené sumy.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endParaRPr lang="cs-CZ" sz="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88195387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2978089" name="Google Shape;331;p20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839923914" name="Google Shape;332;p20"/>
          <p:cNvSpPr txBox="1"/>
          <p:nvPr/>
        </p:nvSpPr>
        <p:spPr bwMode="auto">
          <a:xfrm>
            <a:off x="565021" y="1178859"/>
            <a:ext cx="801389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Výpočet kvantitativních indikátorů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Jsou vypočteny hodnoty kvantitativních ukazatelů zranitelnosti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vztahující se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kritériím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dané kategorie rizika. Výstupem je soubor veličin vyjádřených v různých měrných jednotkách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426104774" name="Google Shape;336;p20"/>
          <p:cNvGraphicFramePr>
            <a:graphicFrameLocks xmlns:a="http://schemas.openxmlformats.org/drawingml/2006/main"/>
          </p:cNvGraphicFramePr>
          <p:nvPr/>
        </p:nvGraphicFramePr>
        <p:xfrm rot="0">
          <a:off x="783167" y="2245222"/>
          <a:ext cx="7437966" cy="2034295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{1A2DBD42-48EC-44BE-A33B-452BDBBBC74A}</a:tableStyleId>
                <a:noFill/>
              </a:tblPr>
              <a:tblGrid>
                <a:gridCol w="3111670"/>
                <a:gridCol w="3545160"/>
                <a:gridCol w="781135"/>
              </a:tblGrid>
              <a:tr h="33297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Extr</a:t>
                      </a:r>
                      <a:r>
                        <a:rPr lang="cs-CZ" sz="900">
                          <a:latin typeface="Trebuchet MS"/>
                          <a:ea typeface="Trebuchet MS"/>
                          <a:cs typeface="Trebuchet MS"/>
                        </a:rPr>
                        <a:t>émní teploty</a:t>
                      </a:r>
                      <a:endParaRPr lang="cs-CZ" sz="9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3297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Zdravotní riziko pro obyvatelstvo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366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zranitelnosti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9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kátor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Vypočtená hodnota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3366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Schopnost zpevněných povrchů odrážet sluneční záření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Průměrný index solární odrazivosti zpevněných povrchů v oblasti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76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33297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Dostupnost zelených ploch 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Procento zelených ploch z celkové plochy městské oblasti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15 %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33297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Stínění zpevněných povrchů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Procento zpevněných ploch zastíněných dne 21. června ve 12:00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5 %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643767393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440192" name="Google Shape;341;p21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674817813" name="Google Shape;342;p21"/>
          <p:cNvSpPr txBox="1"/>
          <p:nvPr/>
        </p:nvSpPr>
        <p:spPr bwMode="auto">
          <a:xfrm>
            <a:off x="565021" y="1179705"/>
            <a:ext cx="8013899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Normalizace hodnot kvantitativních ukazatelů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Vypočtené hodnoty kvantitativních ukazatelů jsou normalizovány do intervalu (0,1). Termín „normalizace“ označuje transformaci hodnot ukazatelů, které jsou měřeny v různých jednotkách, na bezrozměrné hodnoty na společné škále. Normalizační interval používaný v metod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ice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RBE je rozsah hodnot od 0 do 1, což je nejčastěji používaný interval při studiích klimatických rizik. Hodnota nula je definována jako „optimální“, tedy není třeba ani možné další zlepšení, a hodnota 1 je považována za „kritickou“.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527260693" name="Google Shape;346;p21"/>
          <p:cNvGraphicFramePr>
            <a:graphicFrameLocks xmlns:a="http://schemas.openxmlformats.org/drawingml/2006/main"/>
          </p:cNvGraphicFramePr>
          <p:nvPr/>
        </p:nvGraphicFramePr>
        <p:xfrm rot="0">
          <a:off x="1834800" y="2993136"/>
          <a:ext cx="5474400" cy="140700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1676800"/>
                <a:gridCol w="3797600"/>
              </a:tblGrid>
              <a:tr h="21878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</a:t>
                      </a:r>
                      <a:r>
                        <a:rPr lang="cs-CZ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izační hodnoty</a:t>
                      </a:r>
                      <a:endParaRPr lang="cs-CZ" sz="1400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Popis</a:t>
                      </a:r>
                      <a:endParaRPr lang="cs-CZ" sz="1400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22126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0-0.2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Optimální (žádné zlepšení není potřeba)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22126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&gt;0.2-0.4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Spíše pozitivní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22126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&gt;0.4-0.6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Neut</a:t>
                      </a: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rální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22126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&gt;0.6-0.8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Spíše negativní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22126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&gt;0.8-1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Kritické</a:t>
                      </a: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(může vést k vážným důsled</a:t>
                      </a: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kům</a:t>
                      </a: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866449772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818722" name="Google Shape;371;p24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476037405" name="Google Shape;372;p24"/>
          <p:cNvSpPr txBox="1"/>
          <p:nvPr/>
        </p:nvSpPr>
        <p:spPr bwMode="auto">
          <a:xfrm>
            <a:off x="613206" y="1185390"/>
            <a:ext cx="8013899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Příklad: Normalizace kvantitativních ukazatelů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8331834" name="Google Shape;374;p24"/>
          <p:cNvSpPr txBox="1"/>
          <p:nvPr/>
        </p:nvSpPr>
        <p:spPr bwMode="auto">
          <a:xfrm>
            <a:off x="613207" y="1781060"/>
            <a:ext cx="8013899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Pokud je hodnota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2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ukazatele „podíl nepropustných povrchů v oblasti“ 85 %, při následujících referenčních hodnotách: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3556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2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min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ptimální výkonnost) = 50 %, referenční hodnota odpovídající skóre 0= 50 %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556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2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max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ritická výkonnost) = 100 %, referenční hodnota odpovídající skóre 1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Výsledná normalizovaná hodnota bude: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X</a:t>
            </a:r>
            <a:r>
              <a:rPr lang="cs-CZ" sz="1200" b="0" i="0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norm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0,7 (spíše negativní)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31711900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0976772" name="Google Shape;381;p25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586488033" name="Google Shape;382;p25"/>
          <p:cNvSpPr txBox="1"/>
          <p:nvPr/>
        </p:nvSpPr>
        <p:spPr bwMode="auto">
          <a:xfrm>
            <a:off x="613207" y="1234567"/>
            <a:ext cx="801395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Normalizace kvalitativních ukazatelů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3313873" name="Google Shape;384;p25"/>
          <p:cNvSpPr txBox="1"/>
          <p:nvPr/>
        </p:nvSpPr>
        <p:spPr bwMode="auto">
          <a:xfrm>
            <a:off x="613206" y="1505481"/>
            <a:ext cx="801389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Kvalitativní ukazatele určené kategoriálními hodnotami (scénáři) jsou normalizovány pomocí pětiúrovňového hodnoticího schématu.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2138808859" name="Google Shape;387;p25"/>
          <p:cNvGraphicFramePr>
            <a:graphicFrameLocks xmlns:a="http://schemas.openxmlformats.org/drawingml/2006/main"/>
          </p:cNvGraphicFramePr>
          <p:nvPr/>
        </p:nvGraphicFramePr>
        <p:xfrm rot="0">
          <a:off x="1834800" y="2353266"/>
          <a:ext cx="5474400" cy="199815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1676800"/>
                <a:gridCol w="3797600"/>
              </a:tblGrid>
              <a:tr h="3330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Normalizační hodnot</a:t>
                      </a:r>
                      <a:r>
                        <a:rPr lang="cs-CZ" sz="10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y</a:t>
                      </a:r>
                      <a:endParaRPr lang="cs-CZ" sz="1400" b="1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Popis</a:t>
                      </a:r>
                      <a:endParaRPr lang="cs-CZ" sz="1400" b="1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3330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0.1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Optimální (žádné zlepšení není potřeba</a:t>
                      </a: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330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0.3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Spíše pozitivní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330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0.5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Neut</a:t>
                      </a: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rální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330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0.7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Spíše negativní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330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0.9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0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Kritické (může vést k vážným následkům)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618159963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0096569" name="Google Shape;392;p26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988629276" name="Google Shape;393;p26"/>
          <p:cNvSpPr txBox="1"/>
          <p:nvPr/>
        </p:nvSpPr>
        <p:spPr bwMode="auto">
          <a:xfrm>
            <a:off x="554400" y="1176550"/>
            <a:ext cx="2656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Příklad: Normalizace kvalitativních ukazatelů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9864021" name="Google Shape;394;p2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 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70889670" name="Google Shape;395;p26"/>
          <p:cNvSpPr txBox="1"/>
          <p:nvPr/>
        </p:nvSpPr>
        <p:spPr bwMode="auto">
          <a:xfrm>
            <a:off x="554400" y="1980686"/>
            <a:ext cx="27354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Tabulka ukazuje normalizované hodnoty ve vztahu ke scénářům kvalitativního ukazatele „Kvalita městské správy“.</a:t>
            </a:r>
            <a:endParaRPr/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Během fáze normalizace je třeba vybrat scénář, který odráží skutečný stav, a přiřadit ukazateli odpovídající skór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009714763" name="Google Shape;398;p26"/>
          <p:cNvGraphicFramePr>
            <a:graphicFrameLocks xmlns:a="http://schemas.openxmlformats.org/drawingml/2006/main"/>
          </p:cNvGraphicFramePr>
          <p:nvPr/>
        </p:nvGraphicFramePr>
        <p:xfrm rot="0">
          <a:off x="3211200" y="1334359"/>
          <a:ext cx="5636468" cy="346440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713100"/>
                <a:gridCol w="825500"/>
                <a:gridCol w="4097868"/>
              </a:tblGrid>
              <a:tr h="27351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Normalizační hodnoty</a:t>
                      </a:r>
                      <a:endParaRPr lang="cs-CZ" sz="1400" b="1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Popis</a:t>
                      </a:r>
                      <a:endParaRPr lang="cs-CZ" sz="1400" b="1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Sc</a:t>
                      </a:r>
                      <a:r>
                        <a:rPr lang="cs-CZ" sz="8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énář</a:t>
                      </a:r>
                      <a:endParaRPr lang="cs-CZ" sz="1400" b="1" u="none" strike="noStrike" cap="none"/>
                    </a:p>
                  </a:txBody>
                  <a:tcPr marL="82125" marR="82125" marT="41050" marB="41050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52745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0.1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Optimální (žádné zlepšení není potřeba)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Vzorové řízení v oblasti klimatu.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Konsolidovaná a inkluzivní adaptační strategie integrovaná do všech městských politik. Vysoká míra spolupráce mezi institucemi, občany, soukromými organizacemi a vědeckou komunitou.</a:t>
                      </a:r>
                      <a:endParaRPr lang="cs-CZ" sz="9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583882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0.3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Spíše pozitivní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Dobře organizované a integrované řízení klimatických opatření.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Klimatické řízení je součástí procesů městského plánování. Silná koordinace mezi všemi odbory a zainteresovanými subjekty. Aktivní účast komunity a stakeholderů na plánování a realizaci adaptačních strategií.</a:t>
                      </a:r>
                      <a:endParaRPr lang="cs-CZ" sz="9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710852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0.5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Neut</a:t>
                      </a:r>
                      <a:r>
                        <a:rPr lang="cs-CZ" sz="8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rální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Existence klimatických plánů s částečnou implementací.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Klimatické plány existují a jsou částečně realizovány s přijatelnou mírou koordinace. Spolupráce mezi různými subjekty probíhá, ale některé klíčové sektory zůstávají opomenuty. Zapojení komunity a stakeholderů probíhá jen u vybraných rozhodnutí.</a:t>
                      </a:r>
                      <a:endParaRPr lang="cs-CZ" sz="9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583882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0.7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Spíše negativní 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Formální klimatické plány s nízkou koordinací.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Existují formální klimatické plány, ale koordinace mezi odbory a subjekty je slabá. Nejasné je, kdo nese odpovědnost za řízení klimatických rizik. Účast komunity a stakeholderů je omezená nebo zcela chybí.</a:t>
                      </a:r>
                      <a:endParaRPr lang="cs-CZ" sz="9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52745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0.9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8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Kritické (může mít vážné důsledky)</a:t>
                      </a:r>
                      <a:endParaRPr lang="cs-CZ" sz="14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Fragmentované a neefektivní řízení klimatických opatření.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Chybí jasné klimatické plány nebo adaptační strategie. Slabá spolupráce mezi různými subjekty a žádná účast občanů.</a:t>
                      </a:r>
                      <a:endParaRPr lang="cs-CZ" sz="900" u="none" strike="noStrike" cap="none"/>
                    </a:p>
                  </a:txBody>
                  <a:tcPr marL="82125" marR="82125" marT="41050" marB="41050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3341500" name="Google Shape;405;p27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Výpočet hodnoty zranitelnosti (VV) pro kategorie rizik</a:t>
            </a:r>
            <a:endParaRPr lang="cs-CZ"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96550613" name="Google Shape;414;p28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814320041" name="Google Shape;415;p28"/>
          <p:cNvSpPr txBox="1"/>
          <p:nvPr/>
        </p:nvSpPr>
        <p:spPr bwMode="auto">
          <a:xfrm>
            <a:off x="554399" y="1223080"/>
            <a:ext cx="8080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Příklad: Agregace normalizovaných hodnot pro výpočet hodnoty zranitelnosti kategorie rizi</a:t>
            </a:r>
            <a:r>
              <a:rPr lang="cs-CZ" sz="12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6702027" name="Google Shape;417;p28"/>
          <p:cNvSpPr txBox="1"/>
          <p:nvPr/>
        </p:nvSpPr>
        <p:spPr bwMode="auto">
          <a:xfrm>
            <a:off x="629809" y="1648461"/>
            <a:ext cx="78423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rizika „Zdravotní riziko pro populaci“ patřící k hazardu „Extrémní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teploty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“ obsahuje 3 kritéria. Kritérium „Schopnost zpevněných ploch odrážet sluneční záření“ bylo považováno za důležitější než ostatní dvě, jak je uvedeno v následující tabulce.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6511619" name="Google Shape;418;p28"/>
          <p:cNvSpPr txBox="1"/>
          <p:nvPr/>
        </p:nvSpPr>
        <p:spPr bwMode="auto">
          <a:xfrm>
            <a:off x="816168" y="4128128"/>
            <a:ext cx="7227736" cy="481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215265" lvl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l-PL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zranitelnosti (VV) kategorie rizika je:</a:t>
            </a:r>
            <a:endParaRPr/>
          </a:p>
          <a:p>
            <a:pPr marR="215265" lvl="0" algn="ctr">
              <a:lnSpc>
                <a:spcPct val="114999"/>
              </a:lnSpc>
              <a:defRPr/>
            </a:pPr>
            <a:r>
              <a:rPr lang="pl-PL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VV = (0,65 ∙ 0,5</a:t>
            </a:r>
            <a:r>
              <a:rPr lang="pl-PL" sz="1100">
                <a:solidFill>
                  <a:schemeClr val="lt2"/>
                </a:solidFill>
                <a:latin typeface="Trebuchet MS"/>
              </a:rPr>
              <a:t>) + (0,70 ∙ 0,25) + (0,40 ∙ 0,25) = 0,6</a:t>
            </a:r>
            <a:endParaRPr lang="cs-CZ" sz="1100">
              <a:solidFill>
                <a:schemeClr val="lt2"/>
              </a:solidFill>
              <a:latin typeface="Trebuchet MS"/>
            </a:endParaRPr>
          </a:p>
        </p:txBody>
      </p:sp>
      <p:sp>
        <p:nvSpPr>
          <p:cNvPr id="711536663" name="Google Shape;419;p28"/>
          <p:cNvSpPr txBox="1"/>
          <p:nvPr/>
        </p:nvSpPr>
        <p:spPr bwMode="auto">
          <a:xfrm>
            <a:off x="508886" y="4653356"/>
            <a:ext cx="7842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Výstupem tohoto kroku je sada hodnot zranitelnosti (VV), po jedné pro každou kategorii rizik.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931028361" name="Google Shape;422;p28"/>
          <p:cNvGraphicFramePr>
            <a:graphicFrameLocks xmlns:a="http://schemas.openxmlformats.org/drawingml/2006/main"/>
          </p:cNvGraphicFramePr>
          <p:nvPr/>
        </p:nvGraphicFramePr>
        <p:xfrm rot="0">
          <a:off x="671891" y="2582155"/>
          <a:ext cx="8189212" cy="150882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{1A2DBD42-48EC-44BE-A33B-452BDBBBC74A}</a:tableStyleId>
                <a:noFill/>
              </a:tblPr>
              <a:tblGrid>
                <a:gridCol w="1666706"/>
                <a:gridCol w="4512818"/>
                <a:gridCol w="1475288"/>
                <a:gridCol w="534399"/>
              </a:tblGrid>
              <a:tr h="1927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gridSpan="3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Extr</a:t>
                      </a:r>
                      <a:r>
                        <a:rPr lang="cs-CZ" sz="900">
                          <a:latin typeface="Trebuchet MS"/>
                          <a:ea typeface="Trebuchet MS"/>
                          <a:cs typeface="Trebuchet MS"/>
                        </a:rPr>
                        <a:t>émní teploty</a:t>
                      </a:r>
                      <a:endParaRPr lang="cs-CZ" sz="9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961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gridSpan="3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Zdravotní riziko pro populaci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22018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Kritérium zranitelnosti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9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kátor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Normalizovaná hodnota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endParaRPr lang="cs-CZ" sz="9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30831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Schopnost zpevněných ploch odrážet sluneční záření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Průměrný index solární odrazivosti (SRI) zpevněných povrchů v dané oblasti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0.65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0.5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21961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Dostupnost zelených ploch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Procento zelených ploch z celkové plochy městské oblasti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0.70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0.25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21961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Stínění zpevněných ploch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Procento zpevněných ploch zastíněných 21. června ve 12:00 hodin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0.40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0.25</a:t>
                      </a:r>
                      <a:endParaRPr/>
                    </a:p>
                  </a:txBody>
                  <a:tcPr marL="91450" marR="91450" marT="45725" marB="45725" anchor="ctr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3680601" name="Google Shape;429;p29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399470265" name="Google Shape;430;p29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2: Výpočet hodnoty expozice (EV) pro kategorie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932167" name="Google Shape;431;p29"/>
          <p:cNvSpPr txBox="1"/>
          <p:nvPr/>
        </p:nvSpPr>
        <p:spPr bwMode="auto">
          <a:xfrm>
            <a:off x="554400" y="1334359"/>
            <a:ext cx="78423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předpokládá přiřazení hodnoty expozice (EV) ke každé kategorii rizik zahrnuté v hodnocení. Tato hodnota představuje velikost exponovaných prvků, jak je uvedeno v následující Tabulce 10.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81886378" name="Google Shape;432;p29"/>
          <p:cNvGraphicFramePr>
            <a:graphicFrameLocks xmlns:a="http://schemas.openxmlformats.org/drawingml/2006/main"/>
          </p:cNvGraphicFramePr>
          <p:nvPr/>
        </p:nvGraphicFramePr>
        <p:xfrm rot="0">
          <a:off x="2159000" y="2210063"/>
          <a:ext cx="4826000" cy="219438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2413000"/>
                <a:gridCol w="2413000"/>
              </a:tblGrid>
              <a:tr h="33356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Rozsah expozice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expozice (EV)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347486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Nepodstatný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0,01 - 0,10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47486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Nízký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0,11 - 0,20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47486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Středně závažný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0,21 - 0,30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47486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Kritický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0,31 - 0,50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47486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Závažný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0,51 - 1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0580556" name="Google Shape;450;p31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442134317" name="Google Shape;451;p31"/>
          <p:cNvSpPr txBox="1"/>
          <p:nvPr/>
        </p:nvSpPr>
        <p:spPr bwMode="auto">
          <a:xfrm>
            <a:off x="554400" y="659359"/>
            <a:ext cx="865444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2: Výpočet hodnoty expozice (EV) pro kategorie rizika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2073511" name="Google Shape;452;p31"/>
          <p:cNvSpPr txBox="1"/>
          <p:nvPr/>
        </p:nvSpPr>
        <p:spPr bwMode="auto">
          <a:xfrm>
            <a:off x="554398" y="1449854"/>
            <a:ext cx="78423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Tabulka níže znázorňuje hodnoty expozice přiřazené jednotlivým kategoriím rizika, přičemž je u každé kategorie rizika zohledněn jeden expoziční ukazatel.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293483" name="Google Shape;453;p31"/>
          <p:cNvSpPr txBox="1"/>
          <p:nvPr/>
        </p:nvSpPr>
        <p:spPr bwMode="auto">
          <a:xfrm>
            <a:off x="554399" y="1181992"/>
            <a:ext cx="808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2742332" name="Google Shape;454;p31"/>
          <p:cNvSpPr txBox="1"/>
          <p:nvPr/>
        </p:nvSpPr>
        <p:spPr bwMode="auto">
          <a:xfrm>
            <a:off x="554397" y="4524597"/>
            <a:ext cx="7842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Celková délka silnic v oblastech ohrožených záplavami (km)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2068052518" name="Google Shape;455;p31"/>
          <p:cNvGraphicFramePr>
            <a:graphicFrameLocks xmlns:a="http://schemas.openxmlformats.org/drawingml/2006/main"/>
          </p:cNvGraphicFramePr>
          <p:nvPr/>
        </p:nvGraphicFramePr>
        <p:xfrm rot="0">
          <a:off x="655455" y="2190729"/>
          <a:ext cx="8156771" cy="219444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1067030"/>
                <a:gridCol w="1753571"/>
                <a:gridCol w="1351139"/>
                <a:gridCol w="2789685"/>
                <a:gridCol w="1195346"/>
              </a:tblGrid>
              <a:tr h="45878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Ohrožený prve</a:t>
                      </a:r>
                      <a:r>
                        <a:rPr lang="cs-CZ" sz="12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</a:t>
                      </a:r>
                      <a:endParaRPr lang="cs-CZ" sz="12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Expoziční indikátor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expozice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</a:tr>
              <a:tr h="458785">
                <a:tc row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émní teploty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Zdravotní riziko pro populaci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Popula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ce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Hustota obyvatelstva (n/Km</a:t>
                      </a:r>
                      <a:r>
                        <a:rPr lang="cs-CZ" sz="1200" u="none" strike="noStrike" cap="none" baseline="300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0,32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kritická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458785">
                <a:tc vMerge="1">
                  <a:txBody>
                    <a:bodyPr/>
                    <a:p>
                      <a:pPr>
                        <a:defRPr/>
                      </a:pPr>
                      <a:endParaRPr lang="cs-CZ"/>
                    </a:p>
                  </a:txBody>
                  <a:tcPr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Riziko poškození obytných budov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Obytné budovy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Procento obytných budov starších 50 let (%)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závažná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45878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srážky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Odvodňovací kapacita silničních sítí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Silniční sí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ť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Celková délka silnic v oblastech ohrožených záplavami (km)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0,18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nízká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9472670" name="Google Shape;463;p32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3: Výpočet hodnoty hazardu (HV – Hazard Value)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0561992" name="Google Shape;464;p32"/>
          <p:cNvSpPr txBox="1"/>
          <p:nvPr/>
        </p:nvSpPr>
        <p:spPr bwMode="auto">
          <a:xfrm>
            <a:off x="554397" y="1244445"/>
            <a:ext cx="784230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předpokládá přiřazení hodnoty hazardu (HV – Hazard Value) ke každé oblasti, která je součástí hodnocení.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Tato hodnota vyjadřuje význam daného hazardu ve vztahu k místnímu kontextu, jak je uvedeno v tabulce níže.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117687993" name="Google Shape;465;p32"/>
          <p:cNvGraphicFramePr>
            <a:graphicFrameLocks xmlns:a="http://schemas.openxmlformats.org/drawingml/2006/main"/>
          </p:cNvGraphicFramePr>
          <p:nvPr/>
        </p:nvGraphicFramePr>
        <p:xfrm rot="0">
          <a:off x="477431" y="2243921"/>
          <a:ext cx="8383350" cy="224022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1276636"/>
                <a:gridCol w="4664774"/>
                <a:gridCol w="1458568"/>
                <a:gridCol w="983370"/>
              </a:tblGrid>
              <a:tr h="38100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Riziková událost</a:t>
                      </a:r>
                      <a:endParaRPr lang="cs-CZ" sz="12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hazardu (HV)</a:t>
                      </a:r>
                      <a:endParaRPr lang="cs-CZ" sz="12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rgbClr val="8BA7AC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Časté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Pravděpodobnost výskytu během života (každých 0–10 let)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Velmi pravděpodobné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1,00 - 0,90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avděpodobné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Pravděpodobný výskyt několikrát během života (každých 0–25 let) 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Pravděpodobné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0,89 - 0,66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bčasné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Pravděpodobný výskyt někdy během života (každých 0–50 let)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Téměř jisté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0,65 - 0,33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Vzdálené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Nepravděpodobný, ale stále možný výskyt během života (0–100 let)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Nepravděpodobné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0,32 - 0,00</a:t>
                      </a:r>
                      <a:endParaRPr/>
                    </a:p>
                  </a:txBody>
                  <a:tcPr marL="91425" marR="91425" marT="91425" marB="914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064877992" name="Google Shape;450;p31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2448893" name="Google Shape;473;p33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>
              <a:buClr>
                <a:srgbClr val="48BAA2"/>
              </a:buClr>
              <a:buSzPts val="4000"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3: Výpočet hodnoty 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(HV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– Hazard Value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87865610" name="Google Shape;474;p33"/>
          <p:cNvSpPr txBox="1"/>
          <p:nvPr/>
        </p:nvSpPr>
        <p:spPr bwMode="auto">
          <a:xfrm>
            <a:off x="478200" y="1168250"/>
            <a:ext cx="8277382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hazardu (HV) bude přiřazena na základě informací poskytnutých v SECAP. Pokud informace nejsou k dispozici:</a:t>
            </a:r>
            <a:endParaRPr/>
          </a:p>
          <a:p>
            <a:pPr marL="457200" lvl="0" indent="-298450" algn="just">
              <a:lnSpc>
                <a:spcPct val="150000"/>
              </a:lnSpc>
              <a:buClr>
                <a:schemeClr val="lt2"/>
              </a:buClr>
              <a:buSzPts val="1100"/>
              <a:buFont typeface="Trebuchet MS"/>
              <a:buChar char="-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(HV) je přiřazena odborníky.</a:t>
            </a: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457200" lvl="0" indent="-298450" algn="just">
              <a:lnSpc>
                <a:spcPct val="150000"/>
              </a:lnSpc>
              <a:buClr>
                <a:schemeClr val="lt2"/>
              </a:buClr>
              <a:buSzPts val="1100"/>
              <a:buFont typeface="Trebuchet MS"/>
              <a:buChar char="-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(HV) je přiřazena prostřednictvím výpočtu, normalizace a agregace specifických kritérií.</a:t>
            </a: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Pokud jde o druhou možnost, tabulka ukazuje příklad kritérií nebezpečí pro oblast „Extrémní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teploty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“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733957179" name="Google Shape;475;p33"/>
          <p:cNvGraphicFramePr>
            <a:graphicFrameLocks xmlns:a="http://schemas.openxmlformats.org/drawingml/2006/main"/>
          </p:cNvGraphicFramePr>
          <p:nvPr/>
        </p:nvGraphicFramePr>
        <p:xfrm rot="0">
          <a:off x="554400" y="2827339"/>
          <a:ext cx="7795350" cy="178416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2439798"/>
                <a:gridCol w="5355551"/>
              </a:tblGrid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Oblast</a:t>
                      </a:r>
                      <a:endParaRPr lang="cs-CZ"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36000" marR="36000" marT="36000" marB="36000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</a:t>
                      </a:r>
                      <a:r>
                        <a:rPr lang="cs-CZ" sz="12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émní teploty</a:t>
                      </a:r>
                      <a:endParaRPr lang="cs-CZ" sz="12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36000" marR="36000" marT="36000" marB="36000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Kritéria nebezpečí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tor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y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SU25(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letní dny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Počet dnů v roce s denní maximální teplotou vyšší než 25 ºC 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SU30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teplé dny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Počet dnů v roce s denní maximální teplotou vyšší než 30 ºC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TMAX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Denní maximální tepl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ota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ºC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TR20 (tropic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ké noci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Počet dnů v roce s denní minimální teplotou vyšší než 20 ºC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HW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Počet dnů v roce s denní maximální teplotou nad 30 ºC</a:t>
                      </a:r>
                      <a:endParaRPr/>
                    </a:p>
                  </a:txBody>
                  <a:tcPr marL="36000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124049969" name="Google Shape;450;p31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1081462" name="Google Shape;492;p35"/>
          <p:cNvSpPr txBox="1">
            <a:spLocks noGrp="1"/>
          </p:cNvSpPr>
          <p:nvPr>
            <p:ph type="title"/>
          </p:nvPr>
        </p:nvSpPr>
        <p:spPr bwMode="auto">
          <a:xfrm>
            <a:off x="554400" y="129156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75372863" name="Google Shape;494;p35"/>
          <p:cNvSpPr txBox="1"/>
          <p:nvPr/>
        </p:nvSpPr>
        <p:spPr bwMode="auto">
          <a:xfrm>
            <a:off x="554400" y="1655925"/>
            <a:ext cx="78423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Při předpokladu provedení hodnocení rizik pro město ve střední Evropě uvádí tabulka níže hodnoty hazardu (HV) přiřazené po konzultaci jeho SECAP.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8017972" name="Google Shape;495;p35"/>
          <p:cNvSpPr txBox="1"/>
          <p:nvPr/>
        </p:nvSpPr>
        <p:spPr bwMode="auto">
          <a:xfrm>
            <a:off x="554397" y="1184638"/>
            <a:ext cx="808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9507311" name="Google Shape;496;p35"/>
          <p:cNvSpPr txBox="1"/>
          <p:nvPr/>
        </p:nvSpPr>
        <p:spPr bwMode="auto">
          <a:xfrm>
            <a:off x="554397" y="4315994"/>
            <a:ext cx="78423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Výstupem tohoto kroku je sada hodnot </a:t>
            </a:r>
            <a:r>
              <a:rPr lang="cs-CZ" sz="120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(HV), přičemž každé oblasti je přiřazena jedna hodnota.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247864611" name="Google Shape;497;p35"/>
          <p:cNvGraphicFramePr>
            <a:graphicFrameLocks xmlns:a="http://schemas.openxmlformats.org/drawingml/2006/main"/>
          </p:cNvGraphicFramePr>
          <p:nvPr/>
        </p:nvGraphicFramePr>
        <p:xfrm rot="0">
          <a:off x="2100175" y="2342425"/>
          <a:ext cx="4826000" cy="150873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2413000"/>
                <a:gridCol w="2413000"/>
              </a:tblGrid>
              <a:tr h="29545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hazardu (HV)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émní teploty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0,8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Vysoká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srážky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Střední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Bouře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 (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Střední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377228925" name="Google Shape;473;p33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>
              <a:buClr>
                <a:srgbClr val="48BAA2"/>
              </a:buClr>
              <a:buSzPts val="4000"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3: Výpočet hodnoty 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(HV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– Hazard Value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0749670" name="Google Shape;505;p36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4: Výpočet hodnoty kategorie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2951721" name="Google Shape;506;p36"/>
          <p:cNvSpPr txBox="1"/>
          <p:nvPr/>
        </p:nvSpPr>
        <p:spPr bwMode="auto">
          <a:xfrm>
            <a:off x="635836" y="1694587"/>
            <a:ext cx="7754700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 této fázi procesu je každá kategorie rizik charakterizována: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- hodnotou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(HV)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- hodnotou expozice (EV)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- hodnotou zranitelnosti (VV)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Poslední krok spočívá v agregaci těchto tří složek rizika pomocí váženého geometrického průměru za účelem výpočtu hodnoty rizika každé kategorie rizika.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84380538" name="Google Shape;512;p37"/>
          <p:cNvSpPr txBox="1">
            <a:spLocks noGrp="1"/>
          </p:cNvSpPr>
          <p:nvPr>
            <p:ph type="title"/>
          </p:nvPr>
        </p:nvSpPr>
        <p:spPr bwMode="auto">
          <a:xfrm>
            <a:off x="576275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5119544" name="Google Shape;528;p38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4242666" name="Google Shape;530;p38"/>
          <p:cNvSpPr txBox="1"/>
          <p:nvPr/>
        </p:nvSpPr>
        <p:spPr bwMode="auto">
          <a:xfrm>
            <a:off x="554400" y="1192399"/>
            <a:ext cx="808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9580439" name="Google Shape;531;p38"/>
          <p:cNvSpPr txBox="1"/>
          <p:nvPr/>
        </p:nvSpPr>
        <p:spPr bwMode="auto">
          <a:xfrm>
            <a:off x="559621" y="1534200"/>
            <a:ext cx="7836300" cy="2588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výpočet hodnoty rizika kategorie „zdravotní riziko pro obyvatele“ jsou použity následující hodnoty: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odnota hazardu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= 0,68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0,25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expozic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= 0,35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0,25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zranitelnosti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= 0,6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1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W</a:t>
            </a:r>
            <a:r>
              <a:rPr lang="cs-CZ" sz="1200" b="0" i="1" u="none" strike="noStrike" cap="none" baseline="-250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0,5</a:t>
            </a:r>
            <a:endParaRPr/>
          </a:p>
          <a:p>
            <a:pPr marL="179388"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rizika kategorie „Zdravotní riziko pro obyvatele“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=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d>
                        <m:dPr>
                          <m:ctrlPr>
                            <a:rPr lang="cs-CZ" sz="1200" i="1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cs-CZ" sz="120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m:rPr/>
                                <a:rPr lang="cs-CZ" sz="1200" b="0" i="1">
                                  <a:solidFill>
                                    <a:schemeClr val="lt2"/>
                                  </a:solidFill>
                                  <a:latin typeface="Cambria Math"/>
                                </a:rPr>
                                <m:t>0,68</m:t>
                              </m:r>
                            </m:e>
                            <m:sup>
                              <m:r>
                                <m:rPr/>
                                <a:rPr lang="cs-CZ" sz="1200" b="0" i="1">
                                  <a:solidFill>
                                    <a:schemeClr val="lt2"/>
                                  </a:solidFill>
                                  <a:latin typeface="Cambria Math"/>
                                </a:rPr>
                                <m:t>0,25</m:t>
                              </m:r>
                            </m:sup>
                          </m:sSup>
                          <m:r>
                            <m:rPr/>
                            <a:rPr lang="cs-CZ" sz="1200" i="1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cs-CZ" sz="120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m:rPr/>
                                <a:rPr lang="cs-CZ" sz="1200" b="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</a:rPr>
                                <m:t>0,35</m:t>
                              </m:r>
                            </m:e>
                            <m:sup>
                              <m:r>
                                <m:rPr/>
                                <a:rPr lang="cs-CZ" sz="1200" b="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</a:rPr>
                                <m:t>0,25</m:t>
                              </m:r>
                            </m:sup>
                          </m:sSup>
                          <m:r>
                            <m:rPr/>
                            <a:rPr lang="cs-CZ" sz="1200" i="1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cs-CZ" sz="120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m:rPr/>
                                <a:rPr lang="cs-CZ" sz="1200" b="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</a:rPr>
                                <m:t>0,6</m:t>
                              </m:r>
                            </m:e>
                            <m:sup>
                              <m:r>
                                <m:rPr/>
                                <a:rPr lang="cs-CZ" sz="1200" b="0" i="1">
                                  <a:solidFill>
                                    <a:schemeClr val="lt2"/>
                                  </a:solidFill>
                                  <a:latin typeface="Cambria Math"/>
                                  <a:ea typeface="Cambria Math"/>
                                </a:rPr>
                                <m:t>0,5</m:t>
                              </m:r>
                            </m:sup>
                          </m:sSup>
                        </m:e>
                      </m:d>
                      <m:r>
                        <m:rPr/>
                        <a:rPr lang="cs-CZ" sz="1200" b="0" i="1">
                          <a:solidFill>
                            <a:schemeClr val="lt2"/>
                          </a:solidFill>
                          <a:latin typeface="Cambria Math"/>
                        </a:rPr>
                        <m:t>=0,54</m:t>
                      </m:r>
                    </m:oMath>
                  </m:oMathPara>
                </a14:m>
              </mc:Choice>
              <mc:Fallback/>
            </mc:AlternateContent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50073290" name="Google Shape;513;p37"/>
          <p:cNvSpPr txBox="1"/>
          <p:nvPr/>
        </p:nvSpPr>
        <p:spPr bwMode="auto">
          <a:xfrm>
            <a:off x="554400" y="659359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4: Výpočet hodnoty kategorie rizika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0615616" name="Google Shape;539;p39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98406301" name="Google Shape;540;p39"/>
          <p:cNvSpPr txBox="1"/>
          <p:nvPr/>
        </p:nvSpPr>
        <p:spPr bwMode="auto">
          <a:xfrm>
            <a:off x="554400" y="657041"/>
            <a:ext cx="791758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5: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Agregace hodnot kategorie rizik k určení rizika makro kategorií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2252724" name="Google Shape;541;p39"/>
          <p:cNvSpPr txBox="1"/>
          <p:nvPr/>
        </p:nvSpPr>
        <p:spPr bwMode="auto">
          <a:xfrm>
            <a:off x="554400" y="1842520"/>
            <a:ext cx="77547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 tomto kroku se hodnoty rizika jednotlivých kategorií rizik, vypočtené v předchozím kroku, agregují za účelem získání hodnoty rizika na úrovni makro kategorií.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Tato hodnota představuje specifickou úroveň rizika jednotlivých městských systémů ve vztahu k daným klimatickým hazardům.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6336378" name="Google Shape;558;p41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613073803" name="Google Shape;560;p41"/>
          <p:cNvSpPr txBox="1"/>
          <p:nvPr/>
        </p:nvSpPr>
        <p:spPr bwMode="auto">
          <a:xfrm>
            <a:off x="554399" y="2157084"/>
            <a:ext cx="767520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 tomto kroku se hodnoty rizik makro kategorií dále kombinují, aby byla určena hodnota rizika pro jednotlivé oblasti (hazardy).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 rámci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multirizikového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přístupu se agregace hodnot makro kategorií provádí pomocí aritmetického průměru.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29671037" name="Google Shape;540;p39"/>
          <p:cNvSpPr txBox="1"/>
          <p:nvPr/>
        </p:nvSpPr>
        <p:spPr bwMode="auto">
          <a:xfrm>
            <a:off x="554400" y="657041"/>
            <a:ext cx="849983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6: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Agregace hodnot makro kategorií k určení hodnoty rizika oblasti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0306465" name="Google Shape;577;p43"/>
          <p:cNvSpPr txBox="1"/>
          <p:nvPr/>
        </p:nvSpPr>
        <p:spPr bwMode="auto">
          <a:xfrm>
            <a:off x="554400" y="1599412"/>
            <a:ext cx="78809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Oblast „Extrémní t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eploty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“ zahrnuje 3 makro-kategorie. Následující tabulka uvádí hodnotu rizika každé z nich a jejich relativní váhu.</a:t>
            </a:r>
            <a:endParaRPr/>
          </a:p>
        </p:txBody>
      </p:sp>
      <p:sp>
        <p:nvSpPr>
          <p:cNvPr id="1940894999" name="Google Shape;578;p43"/>
          <p:cNvSpPr txBox="1"/>
          <p:nvPr/>
        </p:nvSpPr>
        <p:spPr bwMode="auto">
          <a:xfrm>
            <a:off x="554400" y="1180483"/>
            <a:ext cx="808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862231461" name="Google Shape;579;p43"/>
          <p:cNvGraphicFramePr>
            <a:graphicFrameLocks xmlns:a="http://schemas.openxmlformats.org/drawingml/2006/main"/>
          </p:cNvGraphicFramePr>
          <p:nvPr/>
        </p:nvGraphicFramePr>
        <p:xfrm rot="0">
          <a:off x="952500" y="2384205"/>
          <a:ext cx="7239000" cy="150873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2413000"/>
                <a:gridCol w="2413000"/>
                <a:gridCol w="2413000"/>
              </a:tblGrid>
              <a:tr h="29545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Ma</a:t>
                      </a:r>
                      <a:r>
                        <a:rPr lang="cs-CZ" sz="12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kro kategorie</a:t>
                      </a:r>
                      <a:endParaRPr lang="cs-CZ" sz="12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rizika</a:t>
                      </a:r>
                      <a:endParaRPr lang="cs-CZ" sz="12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endParaRPr lang="cs-CZ" sz="1200" b="1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Zdraví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0,54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</a:t>
                      </a: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gie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0,32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0,15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81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Doprava</a:t>
                      </a:r>
                      <a:endParaRPr lang="cs-CZ" sz="12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0,23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0,15</a:t>
                      </a:r>
                      <a:endParaRPr/>
                    </a:p>
                  </a:txBody>
                  <a:tcPr marL="91425" marR="91425" marT="91425" marB="91425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480523453" name="Google Shape;580;p43"/>
          <p:cNvSpPr txBox="1"/>
          <p:nvPr/>
        </p:nvSpPr>
        <p:spPr bwMode="auto">
          <a:xfrm>
            <a:off x="554400" y="4179731"/>
            <a:ext cx="7754700" cy="64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 rizika pro oblast „Extrémní teploty“ je následující:</a:t>
            </a:r>
            <a:endParaRPr/>
          </a:p>
          <a:p>
            <a:pPr algn="ctr">
              <a:lnSpc>
                <a:spcPct val="150000"/>
              </a:lnSpc>
              <a:buSzPts val="1200"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nary>
                        <m:naryPr>
                          <m:chr m:val="∑"/>
                          <m:grow m:val="off"/>
                          <m:limLoc m:val="subSup"/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  <m:r>
                        <m:rPr/>
                        <a:rPr lang="cs-CZ" sz="1200" b="0" i="0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</mc:Choice>
              <mc:Fallback/>
            </mc:AlternateContent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=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d>
                        <m:dPr>
                          <m:ctrlPr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Trebuchet MS"/>
                              <a:cs typeface="Trebuchet MS"/>
                            </a:rPr>
                          </m:ctrlPr>
                        </m:dPr>
                        <m:e>
                          <m:r>
                            <m:rPr/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Trebuchet MS"/>
                              <a:cs typeface="Trebuchet MS"/>
                            </a:rPr>
                            <m:t>0,54</m:t>
                          </m:r>
                          <m:r>
                            <m:rPr/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×0,7</m:t>
                          </m:r>
                        </m:e>
                      </m:d>
                      <m:r>
                        <m:rPr/>
                        <a:rPr lang="cs-CZ" sz="1200" b="0" i="1" u="none" strike="noStrike" cap="none">
                          <a:solidFill>
                            <a:schemeClr val="lt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+</m:t>
                      </m:r>
                      <m:d>
                        <m:dPr>
                          <m:ctrlPr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</m:ctrlPr>
                        </m:dPr>
                        <m:e>
                          <m:r>
                            <m:rPr/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0,32×0,15</m:t>
                          </m:r>
                        </m:e>
                      </m:d>
                      <m:r>
                        <m:rPr/>
                        <a:rPr lang="cs-CZ" sz="1200" b="0" i="1" u="none" strike="noStrike" cap="none">
                          <a:solidFill>
                            <a:schemeClr val="lt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+</m:t>
                      </m:r>
                      <m:d>
                        <m:dPr>
                          <m:ctrlPr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</m:ctrlPr>
                        </m:dPr>
                        <m:e>
                          <m:r>
                            <m:rPr/>
                            <a:rPr lang="cs-CZ" sz="1200" b="0" i="1" u="none" strike="noStrike" cap="none">
                              <a:solidFill>
                                <a:schemeClr val="lt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0,23×0,15</m:t>
                          </m:r>
                        </m:e>
                      </m:d>
                      <m:r>
                        <m:rPr/>
                        <a:rPr lang="cs-CZ" sz="1200" b="0" i="1" u="none" strike="noStrike" cap="none">
                          <a:solidFill>
                            <a:schemeClr val="lt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=0,46</m:t>
                      </m:r>
                    </m:oMath>
                  </m:oMathPara>
                </a14:m>
              </mc:Choice>
              <mc:Fallback/>
            </mc:AlternateContent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→ neutrální</a:t>
            </a:r>
            <a:endParaRPr/>
          </a:p>
        </p:txBody>
      </p:sp>
      <p:sp>
        <p:nvSpPr>
          <p:cNvPr id="1102302774" name="Google Shape;540;p39"/>
          <p:cNvSpPr txBox="1"/>
          <p:nvPr/>
        </p:nvSpPr>
        <p:spPr bwMode="auto">
          <a:xfrm>
            <a:off x="554400" y="657041"/>
            <a:ext cx="849983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6: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Agregace hodnot makro kategorií k určení hodnoty rizika oblasti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0219119" name="Google Shape;512;p37"/>
          <p:cNvSpPr txBox="1">
            <a:spLocks noGrp="1"/>
          </p:cNvSpPr>
          <p:nvPr>
            <p:ph type="title"/>
          </p:nvPr>
        </p:nvSpPr>
        <p:spPr bwMode="auto">
          <a:xfrm>
            <a:off x="576275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13831974" name="Google Shape;170;p83"/>
          <p:cNvGraphicFramePr>
            <a:graphicFrameLocks xmlns:a="http://schemas.openxmlformats.org/drawingml/2006/main"/>
          </p:cNvGraphicFramePr>
          <p:nvPr/>
        </p:nvGraphicFramePr>
        <p:xfrm rot="0">
          <a:off x="952500" y="2096499"/>
          <a:ext cx="7239000" cy="1095444"/>
        </p:xfrm>
        <a:graphic>
          <a:graphicData uri="http://schemas.openxmlformats.org/drawingml/2006/table">
            <a:tbl>
              <a:tblPr firstRow="0" firstCol="0" lastRow="0" lastCol="0" bandRow="0" bandCol="0">
                <a:noFill/>
              </a:tblPr>
              <a:tblGrid>
                <a:gridCol w="2413000"/>
                <a:gridCol w="2413000"/>
                <a:gridCol w="2413000"/>
              </a:tblGrid>
              <a:tr h="27386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Oblast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 i="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 rizika 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Váha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lt1"/>
                      </a:solidFill>
                    </a:lnL>
                    <a:lnR w="9525" algn="ctr">
                      <a:solidFill>
                        <a:schemeClr val="l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lt1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27386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Extrémní teploty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0,46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l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7386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</a:t>
                      </a: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srážky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0,73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0,2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73861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Bouřky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0,65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cs-CZ" sz="12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</a:t>
                      </a:r>
                      <a:endParaRPr/>
                    </a:p>
                  </a:txBody>
                  <a:tcPr marL="91425" marR="36000" marT="36000" marB="3600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891151801" name="Google Shape;171;p83"/>
          <p:cNvSpPr txBox="1"/>
          <p:nvPr/>
        </p:nvSpPr>
        <p:spPr bwMode="auto">
          <a:xfrm>
            <a:off x="613188" y="3781956"/>
            <a:ext cx="79176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Celková hodnota rizika je následující: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endParaRPr lang="cs-CZ"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lvl="0" algn="ctr">
              <a:buClr>
                <a:srgbClr val="48BAA2"/>
              </a:buClr>
              <a:buSzPts val="4000"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nary>
                        <m:naryPr>
                          <m:chr m:val="∑"/>
                          <m:grow m:val="off"/>
                          <m:limLoc m:val="subSup"/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𝑊</m:t>
                              </m:r>
                            </m:e>
                            <m:sub>
                              <m:r>
                                <m:rPr/>
                                <a:rPr lang="cs-CZ" sz="1200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  <m:r>
                        <m:rPr/>
                        <a:rPr lang="cs-CZ" sz="120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</m:oMath>
                  </m:oMathPara>
                </a14:m>
              </mc:Choice>
              <mc:Fallback/>
            </mc:AlternateContent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=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d>
                        <m:dPr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Trebuchet MS"/>
                              <a:cs typeface="Trebuchet MS"/>
                            </a:rPr>
                          </m:ctrlPr>
                        </m:dPr>
                        <m:e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Trebuchet MS"/>
                              <a:cs typeface="Trebuchet MS"/>
                            </a:rPr>
                            <m:t>0,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Trebuchet MS"/>
                              <a:cs typeface="Trebuchet MS"/>
                            </a:rPr>
                            <m:t>46</m:t>
                          </m:r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×0,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5</m:t>
                          </m:r>
                        </m:e>
                      </m:d>
                      <m:r>
                        <m:rPr/>
                        <a:rPr lang="cs-CZ" sz="120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+</m:t>
                      </m:r>
                      <m:d>
                        <m:dPr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</m:ctrlPr>
                        </m:dPr>
                        <m:e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0,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73</m:t>
                          </m:r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×0,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2</m:t>
                          </m:r>
                        </m:e>
                      </m:d>
                      <m:r>
                        <m:rPr/>
                        <a:rPr lang="cs-CZ" sz="120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+</m:t>
                      </m:r>
                      <m:d>
                        <m:dPr>
                          <m:ctrlPr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</m:ctrlPr>
                        </m:dPr>
                        <m:e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0,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65</m:t>
                          </m:r>
                          <m:r>
                            <m:rPr/>
                            <a:rPr lang="cs-CZ" sz="120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×0,</m:t>
                          </m:r>
                          <m:r>
                            <m:rPr/>
                            <a:rPr lang="cs-CZ" sz="1200" b="0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Trebuchet MS"/>
                            </a:rPr>
                            <m:t>1</m:t>
                          </m:r>
                        </m:e>
                      </m:d>
                      <m:r>
                        <m:rPr/>
                        <a:rPr lang="cs-CZ" sz="120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=0,</m:t>
                      </m:r>
                      <m:r>
                        <m:rPr/>
                        <a:rPr lang="cs-CZ" sz="1200" b="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4</m:t>
                      </m:r>
                      <m:r>
                        <m:rPr/>
                        <a:rPr lang="cs-CZ" sz="1200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  <a:cs typeface="Trebuchet MS"/>
                        </a:rPr>
                        <m:t>4</m:t>
                      </m:r>
                    </m:oMath>
                  </m:oMathPara>
                </a14:m>
              </mc:Choice>
              <mc:Fallback/>
            </mc:AlternateContent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→ neutrální</a:t>
            </a:r>
            <a:endParaRPr lang="cs-CZ"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94050603" name="Google Shape;540;p39"/>
          <p:cNvSpPr txBox="1"/>
          <p:nvPr/>
        </p:nvSpPr>
        <p:spPr bwMode="auto">
          <a:xfrm>
            <a:off x="554400" y="655310"/>
            <a:ext cx="849983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Krok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7:</a:t>
            </a:r>
            <a:r>
              <a:rPr lang="cs-CZ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Výpočet celkové hodnoty rizika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2247412" name="Google Shape;565;p42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606309449" name="TextovéPole 6"/>
          <p:cNvSpPr txBox="1"/>
          <p:nvPr/>
        </p:nvSpPr>
        <p:spPr bwMode="auto">
          <a:xfrm>
            <a:off x="521018" y="1489891"/>
            <a:ext cx="620363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rgbClr val="48BAA2"/>
              </a:buClr>
              <a:buSzPts val="4000"/>
              <a:buFont typeface="Trebuchet MS"/>
              <a:buNone/>
              <a:defRPr sz="1200">
                <a:solidFill>
                  <a:srgbClr val="8BA7AC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 algn="l">
              <a:defRPr/>
            </a:pPr>
            <a:r>
              <a:rPr lang="cs-CZ">
                <a:solidFill>
                  <a:srgbClr val="708792"/>
                </a:solidFill>
              </a:rPr>
              <a:t>Příklad hodnot rizik a váhových faktorů přiřazených jednotlivým oblastem:</a:t>
            </a:r>
            <a:endParaRPr/>
          </a:p>
        </p:txBody>
      </p:sp>
      <p:sp>
        <p:nvSpPr>
          <p:cNvPr id="1806064122" name="Google Shape;578;p43"/>
          <p:cNvSpPr txBox="1"/>
          <p:nvPr/>
        </p:nvSpPr>
        <p:spPr bwMode="auto">
          <a:xfrm>
            <a:off x="554400" y="1180483"/>
            <a:ext cx="808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s-CZ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0235746" name="Google Shape;605;p46"/>
          <p:cNvSpPr/>
          <p:nvPr/>
        </p:nvSpPr>
        <p:spPr bwMode="auto">
          <a:xfrm>
            <a:off x="3015882" y="2072045"/>
            <a:ext cx="2773403" cy="199688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240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Výsledky metodiky </a:t>
            </a:r>
            <a:endParaRPr/>
          </a:p>
          <a:p>
            <a:pPr algn="ctr">
              <a:defRPr/>
            </a:pPr>
            <a:r>
              <a:rPr lang="cs-CZ" sz="240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RBE</a:t>
            </a:r>
            <a:endParaRPr lang="cs-CZ" sz="2800"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68867050" name="Google Shape;607;p46"/>
          <p:cNvSpPr/>
          <p:nvPr/>
        </p:nvSpPr>
        <p:spPr bwMode="auto">
          <a:xfrm>
            <a:off x="1418731" y="993913"/>
            <a:ext cx="2043229" cy="1765934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10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Hodnoty rizika jednotlivých kategorií rizik ukazují, které prvky městských systémů jsou nejvíce ohroženy, a zdůrazňují oblasti, které by měly být prioritou v adaptačních strategiích.</a:t>
            </a:r>
            <a:endParaRPr lang="cs-CZ" sz="1000"/>
          </a:p>
        </p:txBody>
      </p:sp>
      <p:sp>
        <p:nvSpPr>
          <p:cNvPr id="1508024633" name="Google Shape;608;p46"/>
          <p:cNvSpPr/>
          <p:nvPr/>
        </p:nvSpPr>
        <p:spPr bwMode="auto">
          <a:xfrm>
            <a:off x="5369171" y="987425"/>
            <a:ext cx="2043229" cy="176593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10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Hodnoty rizika makro kategorií (0–1) jasně ukazují, které městské sektory jsou nejvíce ohroženy, a zdůrazňují oblasti vyžadující prioritu v adaptačních strategiích.</a:t>
            </a:r>
            <a:endParaRPr lang="cs-CZ" sz="1000"/>
          </a:p>
        </p:txBody>
      </p:sp>
      <p:sp>
        <p:nvSpPr>
          <p:cNvPr id="189002933" name="Google Shape;609;p46"/>
          <p:cNvSpPr/>
          <p:nvPr/>
        </p:nvSpPr>
        <p:spPr bwMode="auto">
          <a:xfrm>
            <a:off x="1418731" y="3087335"/>
            <a:ext cx="2043229" cy="1765934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10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Metodika RBE umožňuje agregovaný pohled na to, jak každý hazard ovlivňuje celkový profil rizik. Hazardy s vyššími hodnotami rizika naznačují větší zranitelnost vůči dopadům klimatu a vyžadují okamžité a dlouhodobé úsilí o zmírnění těchto rizik.</a:t>
            </a:r>
            <a:endParaRPr lang="cs-CZ" sz="1000"/>
          </a:p>
        </p:txBody>
      </p:sp>
      <p:sp>
        <p:nvSpPr>
          <p:cNvPr id="696933461" name="Google Shape;610;p46"/>
          <p:cNvSpPr/>
          <p:nvPr/>
        </p:nvSpPr>
        <p:spPr bwMode="auto">
          <a:xfrm>
            <a:off x="5369171" y="3087335"/>
            <a:ext cx="2043229" cy="1765934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95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Metodika RBE nabízí měřítko pro hodnocení účinnosti stávajících adaptačních opatření a určení naléhavosti dalších zásahů. Interpretace výsledků je klíčová pro tvorbu strategií klimatické adaptace a podtrhuje důležitost začlenění těchto zjištění do širších rámců městského plánování a politiky.</a:t>
            </a:r>
            <a:endParaRPr lang="cs-CZ" sz="950"/>
          </a:p>
        </p:txBody>
      </p:sp>
      <p:sp>
        <p:nvSpPr>
          <p:cNvPr id="213795514" name="Google Shape;613;p46"/>
          <p:cNvSpPr/>
          <p:nvPr/>
        </p:nvSpPr>
        <p:spPr bwMode="auto">
          <a:xfrm>
            <a:off x="884066" y="691144"/>
            <a:ext cx="2890763" cy="432792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b="1">
                <a:solidFill>
                  <a:schemeClr val="accent5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19431545" name="Google Shape;615;p46"/>
          <p:cNvSpPr/>
          <p:nvPr/>
        </p:nvSpPr>
        <p:spPr bwMode="auto">
          <a:xfrm>
            <a:off x="5571226" y="670734"/>
            <a:ext cx="2890763" cy="432792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cs-CZ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</a:t>
            </a:r>
            <a:r>
              <a:rPr lang="cs-CZ" sz="1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ro </a:t>
            </a:r>
            <a:r>
              <a:rPr lang="cs-CZ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</a:t>
            </a:r>
            <a:r>
              <a:rPr lang="cs-CZ" sz="1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ategorie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1683603" name="Google Shape;617;p46"/>
          <p:cNvSpPr/>
          <p:nvPr/>
        </p:nvSpPr>
        <p:spPr bwMode="auto">
          <a:xfrm>
            <a:off x="5827318" y="2771644"/>
            <a:ext cx="2198190" cy="432735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b="1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Celkové riziko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9364553" name="Google Shape;619;p46"/>
          <p:cNvSpPr/>
          <p:nvPr/>
        </p:nvSpPr>
        <p:spPr bwMode="auto">
          <a:xfrm>
            <a:off x="956808" y="2771561"/>
            <a:ext cx="2403000" cy="4329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b="1">
                <a:solidFill>
                  <a:schemeClr val="accent6"/>
                </a:solidFill>
                <a:latin typeface="Trebuchet MS"/>
                <a:ea typeface="Trebuchet MS"/>
                <a:cs typeface="Trebuchet MS"/>
              </a:rPr>
              <a:t>Oblasti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0150376" name="Google Shape;565;p42"/>
          <p:cNvSpPr txBox="1"/>
          <p:nvPr/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cs-CZ">
                <a:solidFill>
                  <a:schemeClr val="accent4"/>
                </a:solidFill>
              </a:rPr>
              <a:t>Výsledky hodnocení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c2a36568b5ac5f00a10fd9c6256ab4a8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e0725038332f900d7d414276a9ed63f0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570F65-3EEA-43FC-9146-0642F3BE3603}">
  <ds:schemaRefs>
    <ds:schemaRef ds:uri="http://www.w3.org/XML/1998/namespace"/>
    <ds:schemaRef ds:uri="http://purl.org/dc/dcmitype/"/>
    <ds:schemaRef ds:uri="http://schemas.microsoft.com/office/infopath/2007/PartnerControls"/>
    <ds:schemaRef ds:uri="ce60cd6d-3977-486f-a814-132bf722bbce"/>
    <ds:schemaRef ds:uri="d3b63abe-a700-4914-8878-a8a488c562b0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529DF1AD-B7D3-4FF2-BEF2-263E3C011C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DF2B0A-3239-44E5-9EE3-94B0218B13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38</Slides>
  <Notes>38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Barbora Hejtmánková</cp:lastModifiedBy>
  <cp:revision>6</cp:revision>
  <dcterms:created xsi:type="dcterms:W3CDTF">2025-03-18T17:43:02Z</dcterms:created>
  <dcterms:modified xsi:type="dcterms:W3CDTF">2025-11-21T08:54:54Z</dcterms:modified>
</cp:coreProperties>
</file>