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4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0.xml" ContentType="application/vnd.openxmlformats-officedocument.presentationml.notes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notesSlides/notesSlide28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15.xml" ContentType="application/vnd.openxmlformats-officedocument.presentationml.slideLayout+xml"/>
  <Override PartName="/ppt/slides/slide48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3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4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2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39.xml" ContentType="application/vnd.openxmlformats-officedocument.presentationml.slide+xml"/>
  <Override PartName="/customXml/itemProps2.xml" ContentType="application/vnd.openxmlformats-officedocument.customXmlProperties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notesSlides/notesSlide4.xml" ContentType="application/vnd.openxmlformats-officedocument.presentationml.notesSlide+xml"/>
  <Override PartName="/docProps/app.xml" ContentType="application/vnd.openxmlformats-officedocument.extended-properties+xml"/>
  <Override PartName="/ppt/slides/slide2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notesSlides/notesSlide37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notesSlides/notesSlide19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1.xml" ContentType="application/vnd.openxmlformats-officedocument.presentationml.notesSlide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theme/theme1.xml" ContentType="application/vnd.openxmlformats-officedocument.theme+xml"/>
  <Override PartName="/ppt/notesSlides/notesSlide15.xml" ContentType="application/vnd.openxmlformats-officedocument.presentationml.notesSlide+xml"/>
  <Override PartName="/ppt/slides/slide1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46.xml" ContentType="application/vnd.openxmlformats-officedocument.presentationml.notes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47.xml" ContentType="application/vnd.openxmlformats-officedocument.presentationml.slide+xml"/>
  <Override PartName="/ppt/slides/slide20.xml" ContentType="application/vnd.openxmlformats-officedocument.presentationml.slide+xml"/>
  <Override PartName="/ppt/slides/slide28.xml" ContentType="application/vnd.openxmlformats-officedocument.presentationml.slide+xml"/>
  <Override PartName="/ppt/notesSlides/notesSlide27.xml" ContentType="application/vnd.openxmlformats-officedocument.presentationml.notesSlide+xml"/>
  <Override PartName="/ppt/presProps.xml" ContentType="application/vnd.openxmlformats-officedocument.presentationml.presProps+xml"/>
  <Override PartName="/ppt/slides/slide21.xml" ContentType="application/vnd.openxmlformats-officedocument.presentationml.slide+xml"/>
  <Override PartName="/ppt/slides/slide23.xml" ContentType="application/vnd.openxmlformats-officedocument.presentationml.slide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ppt/slides/slide25.xml" ContentType="application/vnd.openxmlformats-officedocument.presentationml.slide+xml"/>
  <Override PartName="/ppt/notesSlides/notesSlide42.xml" ContentType="application/vnd.openxmlformats-officedocument.presentationml.notesSlide+xml"/>
  <Override PartName="/ppt/notesSlides/notesSlide14.xml" ContentType="application/vnd.openxmlformats-officedocument.presentationml.notesSlide+xml"/>
  <Override PartName="/ppt/slides/slide26.xml" ContentType="application/vnd.openxmlformats-officedocument.presentationml.slide+xml"/>
  <Override PartName="/ppt/theme/theme2.xml" ContentType="application/vnd.openxmlformats-officedocument.them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3.xml" ContentType="application/vnd.openxmlformats-officedocument.presentationml.slide+xml"/>
  <Override PartName="/ppt/slides/slide24.xml" ContentType="application/vnd.openxmlformats-officedocument.presentationml.slide+xml"/>
  <Override PartName="/ppt/slides/slide40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33.xml" ContentType="application/vnd.openxmlformats-officedocument.presentationml.notesSlide+xml"/>
  <Override PartName="/ppt/notesSlides/notesSlide8.xml" ContentType="application/vnd.openxmlformats-officedocument.presentationml.notes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entation.xml" ContentType="application/vnd.openxmlformats-officedocument.presentationml.presentation.main+xml"/>
  <Override PartName="/ppt/slides/slide42.xml" ContentType="application/vnd.openxmlformats-officedocument.presentationml.slide+xml"/>
  <Override PartName="/ppt/slides/slide44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5.xml" ContentType="application/vnd.openxmlformats-officedocument.presentationml.slide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2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4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8.xml" ContentType="application/vnd.openxmlformats-officedocument.presentationml.notes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embedTrueTypeFonts="1" saveSubsetFonts="1" showSpecialPlsOnTitleSld="0" strictFirstAndLastChars="0">
  <p:sldMasterIdLst>
    <p:sldMasterId id="2147483648" r:id="rId4"/>
  </p:sldMasterIdLst>
  <p:notesMasterIdLst>
    <p:notesMasterId r:id="rId5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</p:sldIdLst>
  <p:sldSz cx="9144000" cy="5143500" type="screen16x9"/>
  <p:notesSz cx="6858000" cy="9144000"/>
  <p:custDataLst>
    <p:custData r:id="rId1"/>
    <p:custData r:id="rId2"/>
    <p:custData r:id="rId3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092E4EF3-B649-4351-886B-21E3862B184C}">
  <a:tblStyle styleId="{092E4EF3-B649-4351-886B-21E3862B184C}" styleName="Table_0">
    <a:wholeTbl>
      <a:tcTxStyle>
        <a:srgbClr val="000000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  <a:tblStyle styleId="{1A2DBD42-48EC-44BE-A33B-452BDBBBC74A}" styleName="Table_1">
    <a:wholeTbl>
      <a:tcTxStyle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rgbClr val="EEF1F2"/>
          </a:solidFill>
        </a:fill>
      </a:tcStyle>
    </a:wholeTbl>
    <a:band1H>
      <a:tcStyle>
        <a:tcBdr/>
        <a:fill>
          <a:solidFill>
            <a:srgbClr val="DBE2E4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DBE2E4"/>
          </a:solidFill>
        </a:fill>
      </a:tcStyle>
    </a:band1V>
    <a:band2V>
      <a:tcStyle>
        <a:tcBdr/>
        <a:fill>
          <a:solidFill>
            <a:srgbClr val="DBE2E4"/>
          </a:solidFill>
        </a:fill>
      </a:tcStyle>
    </a:band2V>
    <a:lastCol>
      <a:tcTxStyle i="off" b="on"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i="off" b="on"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i="off" b="on"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i="off" b="on"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2DD2D95F-99D8-44C2-8AD9-44DCD1CE7ACB}" styleName="Table_2">
    <a:wholeTbl>
      <a:tcTxStyle>
        <a:srgbClr val="000000"/>
      </a:tcTxStyle>
      <a:tcStyle>
        <a:tcBdr>
          <a:left>
            <a:ln w="9525">
              <a:solidFill>
                <a:srgbClr val="000000">
                  <a:alpha val="0"/>
                </a:srgbClr>
              </a:solidFill>
            </a:ln>
          </a:left>
          <a:right>
            <a:ln w="9525">
              <a:solidFill>
                <a:srgbClr val="000000">
                  <a:alpha val="0"/>
                </a:srgbClr>
              </a:solidFill>
            </a:ln>
          </a:right>
          <a:top>
            <a:ln w="9525">
              <a:solidFill>
                <a:srgbClr val="000000">
                  <a:alpha val="0"/>
                </a:srgbClr>
              </a:solidFill>
            </a:ln>
          </a:top>
          <a:bottom>
            <a:ln w="9525">
              <a:solidFill>
                <a:srgbClr val="000000">
                  <a:alpha val="0"/>
                </a:srgbClr>
              </a:solidFill>
            </a:ln>
          </a:bottom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1" d="100"/>
          <a:sy n="101" d="100"/>
        </p:scale>
        <p:origin x="922" y="67"/>
      </p:cViewPr>
      <p:guideLst>
        <p:guide pos="4626"/>
        <p:guide pos="431"/>
        <p:guide pos="3072" orient="horz"/>
        <p:guide pos="395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theme" Target="theme/theme1.xml"/><Relationship Id="rId6" Type="http://schemas.openxmlformats.org/officeDocument/2006/relationships/theme" Target="theme/theme2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notesMaster" Target="notesMasters/notesMaster1.xml"/><Relationship Id="rId57" Type="http://schemas.openxmlformats.org/officeDocument/2006/relationships/presProps" Target="presProps.xml" /><Relationship Id="rId58" Type="http://schemas.openxmlformats.org/officeDocument/2006/relationships/tableStyles" Target="tableStyles.xml" /><Relationship Id="rId59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40972406" name="Google Shape;3;n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75487320" name="Google Shape;4;n"/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81623496" name="Google Shape;5;n"/>
          <p:cNvSpPr>
            <a:spLocks noChangeAspect="1" noGrp="1" noRot="1"/>
          </p:cNvSpPr>
          <p:nvPr>
            <p:ph type="sldImg" idx="3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9015528" name="Google Shape;6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26575863" name="Google Shape;7;n"/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96935480" name="Google Shape;8;n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 ?>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 ?>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 ?>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 ?>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 ?>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 ?>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 ?>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 ?>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 ?>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 ?>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 ?>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 ?>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 ?>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 ?>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 ?>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 ?>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 ?>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 ?>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 ?>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 ?>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 ?>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 ?>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 ?>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 ?>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 ?>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 ?>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 ?>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 ?>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44208819" name="Google Shape;110;p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2091829" name="Google Shape;111;p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GB" sz="1100" b="0" i="0" u="non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</a:rPr>
              <a:t> </a:t>
            </a:r>
            <a:endParaRPr/>
          </a:p>
        </p:txBody>
      </p:sp>
      <p:sp>
        <p:nvSpPr>
          <p:cNvPr id="958735636" name="Google Shape;112;p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2515939" name="Google Shape;128;p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GB" b="1"/>
              <a:t>The RBE Method</a:t>
            </a:r>
            <a:r>
              <a:rPr lang="en-GB"/>
              <a:t> serves as the methodological foundation of the RBE Assessment System. It is a </a:t>
            </a:r>
            <a:r>
              <a:rPr lang="en-GB" b="1"/>
              <a:t>multi-criteria analysis</a:t>
            </a:r>
            <a:r>
              <a:rPr lang="en-GB"/>
              <a:t> approach developed to evaluate </a:t>
            </a:r>
            <a:r>
              <a:rPr lang="en-GB" b="1"/>
              <a:t>climatic risk</a:t>
            </a:r>
            <a:r>
              <a:rPr lang="en-GB"/>
              <a:t> at the </a:t>
            </a:r>
            <a:r>
              <a:rPr lang="en-GB" b="1"/>
              <a:t>building</a:t>
            </a:r>
            <a:r>
              <a:rPr lang="en-GB"/>
              <a:t> and </a:t>
            </a:r>
            <a:r>
              <a:rPr lang="en-GB" b="1"/>
              <a:t>neighbourhood</a:t>
            </a:r>
            <a:r>
              <a:rPr lang="en-GB"/>
              <a:t> scales.</a:t>
            </a:r>
            <a:br>
              <a:rPr lang="en-GB"/>
            </a:br>
            <a:r>
              <a:rPr lang="en-GB"/>
              <a:t>Grounded in the </a:t>
            </a:r>
            <a:r>
              <a:rPr lang="en-GB" b="1"/>
              <a:t>impact chains conceptual model</a:t>
            </a:r>
            <a:r>
              <a:rPr lang="en-GB"/>
              <a:t>, the method generates: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/>
            </a:pPr>
            <a:r>
              <a:rPr lang="en-GB"/>
              <a:t>an </a:t>
            </a:r>
            <a:r>
              <a:rPr lang="en-GB" b="1"/>
              <a:t>overall risk score</a:t>
            </a:r>
            <a:r>
              <a:rPr lang="en-GB"/>
              <a:t> for a given area, and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/>
            </a:pPr>
            <a:r>
              <a:rPr lang="en-GB"/>
              <a:t>a set of </a:t>
            </a:r>
            <a:r>
              <a:rPr lang="en-GB" b="1"/>
              <a:t>complementary indicators</a:t>
            </a:r>
            <a:r>
              <a:rPr lang="en-GB"/>
              <a:t> that detail the level of climate-related risk across specific </a:t>
            </a:r>
            <a:r>
              <a:rPr lang="en-GB" b="1"/>
              <a:t>risk categories</a:t>
            </a:r>
            <a:r>
              <a:rPr lang="en-GB"/>
              <a:t> and </a:t>
            </a:r>
            <a:r>
              <a:rPr lang="en-GB" b="1"/>
              <a:t>urban sectors</a:t>
            </a:r>
            <a:r>
              <a:rPr lang="en-GB"/>
              <a:t>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972793977" name="Google Shape;129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037378" name="Google Shape;137;p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GB" b="1"/>
              <a:t>The RBE Method</a:t>
            </a:r>
            <a:r>
              <a:rPr lang="en-GB"/>
              <a:t> serves as the methodological foundation of the RBE Assessment System. It is a </a:t>
            </a:r>
            <a:r>
              <a:rPr lang="en-GB" b="1"/>
              <a:t>multi-criteria analysis</a:t>
            </a:r>
            <a:r>
              <a:rPr lang="en-GB"/>
              <a:t> approach developed to evaluate </a:t>
            </a:r>
            <a:r>
              <a:rPr lang="en-GB" b="1"/>
              <a:t>climatic risk</a:t>
            </a:r>
            <a:r>
              <a:rPr lang="en-GB"/>
              <a:t> at the </a:t>
            </a:r>
            <a:r>
              <a:rPr lang="en-GB" b="1"/>
              <a:t>building</a:t>
            </a:r>
            <a:r>
              <a:rPr lang="en-GB"/>
              <a:t> and </a:t>
            </a:r>
            <a:r>
              <a:rPr lang="en-GB" b="1"/>
              <a:t>neighbourhood</a:t>
            </a:r>
            <a:r>
              <a:rPr lang="en-GB"/>
              <a:t> scales.</a:t>
            </a:r>
            <a:br>
              <a:rPr lang="en-GB"/>
            </a:br>
            <a:r>
              <a:rPr lang="en-GB"/>
              <a:t>Grounded in the </a:t>
            </a:r>
            <a:r>
              <a:rPr lang="en-GB" b="1"/>
              <a:t>impact chains conceptual model</a:t>
            </a:r>
            <a:r>
              <a:rPr lang="en-GB"/>
              <a:t>, the method generates: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/>
            </a:pPr>
            <a:r>
              <a:rPr lang="en-GB"/>
              <a:t>an </a:t>
            </a:r>
            <a:r>
              <a:rPr lang="en-GB" b="1"/>
              <a:t>overall risk score</a:t>
            </a:r>
            <a:r>
              <a:rPr lang="en-GB"/>
              <a:t> for a given area, and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/>
            </a:pPr>
            <a:r>
              <a:rPr lang="en-GB"/>
              <a:t>a set of </a:t>
            </a:r>
            <a:r>
              <a:rPr lang="en-GB" b="1"/>
              <a:t>complementary indicators</a:t>
            </a:r>
            <a:r>
              <a:rPr lang="en-GB"/>
              <a:t> that detail the level of climate-related risk across specific </a:t>
            </a:r>
            <a:r>
              <a:rPr lang="en-GB" b="1"/>
              <a:t>risk categories</a:t>
            </a:r>
            <a:r>
              <a:rPr lang="en-GB"/>
              <a:t> and </a:t>
            </a:r>
            <a:r>
              <a:rPr lang="en-GB" b="1"/>
              <a:t>urban sectors</a:t>
            </a:r>
            <a:r>
              <a:rPr lang="en-GB"/>
              <a:t>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723187564" name="Google Shape;138;p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156557" name="Google Shape;144;p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438567183" name="Google Shape;145;p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09115612" name="Google Shape;151;p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693826468" name="Google Shape;152;p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3109529" name="Google Shape;158;p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2141060693" name="Google Shape;159;p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2197523" name="Google Shape;174;p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943872609" name="Google Shape;175;p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29237377" name="Google Shape;211;p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565372138" name="Google Shape;212;p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1782756" name="Google Shape;225;p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465745689" name="Google Shape;226;p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84115564" name="Google Shape;231;p1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523610133" name="Google Shape;232;p1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8342549" name="Google Shape;237;p1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742953644" name="Google Shape;238;p1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17852165" name="Google Shape;255;p1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346539062" name="Google Shape;256;p1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3448231" name="Google Shape;264;p1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952805644" name="Google Shape;265;p1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7729292" name="Google Shape;271;p1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762511294" name="Google Shape;272;p1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74815758" name="Google Shape;110;p6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/>
              <a:t>Based on alphabetical →Based on Letters.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/>
              <a:t>level 2: are organized based in numerical order</a:t>
            </a:r>
            <a:endParaRPr/>
          </a:p>
        </p:txBody>
      </p:sp>
      <p:sp>
        <p:nvSpPr>
          <p:cNvPr id="1999200888" name="Google Shape;111;p6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7927385" name="Google Shape;291;p1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560151836" name="Google Shape;292;p1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3986649" name="Google Shape;303;p6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297630350" name="Google Shape;304;p6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58038983" name="Google Shape;123;g387886ba805_0_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2011001894" name="Google Shape;124;g387886ba805_0_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2274492" name="Google Shape;313;p1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294387780" name="Google Shape;314;p1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13131111" name="Google Shape;319;p1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58306522" name="Google Shape;320;p1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0408404" name="Google Shape;328;p2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043819484" name="Google Shape;329;p2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12901465" name="Google Shape;338;p2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855417500" name="Google Shape;339;p2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95816299" name="Google Shape;348;p2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493458057" name="Google Shape;349;p2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6201458" name="Google Shape;358;p2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867739920" name="Google Shape;359;p2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2410445" name="Google Shape;368;p2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538591852" name="Google Shape;369;p2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6632425" name="Google Shape;378;p2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857394717" name="Google Shape;379;p2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2322103" name="Google Shape;389;p2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582610877" name="Google Shape;390;p2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51451939" name="Google Shape;400;p2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055313541" name="Google Shape;401;p2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6950274" name="Google Shape;411;p2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723929150" name="Google Shape;412;p2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4387838" name="Google Shape;424;p2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427722248" name="Google Shape;425;p2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0719921" name="Google Shape;132;p2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2126658245" name="Google Shape;133;p2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9879317" name="Google Shape;143;g384d9640ce1_0_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698062860" name="Google Shape;144;g384d9640ce1_0_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8894943" name="Google Shape;445;p3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769831781" name="Google Shape;446;p3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67246940" name="Google Shape;457;p3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813598405" name="Google Shape;458;p3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8863918" name="Google Shape;467;p3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492748461" name="Google Shape;468;p3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1793423" name="Google Shape;477;p3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2107533444" name="Google Shape;478;p3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26572221" name="Google Shape;487;p3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265974338" name="Google Shape;488;p3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0999882" name="Google Shape;499;p3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2000455197" name="Google Shape;500;p3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4565974" name="Google Shape;508;p3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463395076" name="Google Shape;509;p3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1026840" name="Google Shape;523;p3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791718033" name="Google Shape;524;p3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2942132" name="Google Shape;534;p3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2145345530" name="Google Shape;535;p3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5828829" name="Google Shape;543;p4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756041121" name="Google Shape;544;p4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4466804" name="Google Shape;581;g39dc2687b28_0_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6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988703063" name="Google Shape;582;g39dc2687b28_0_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6641947" name="Google Shape;553;p4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769749610" name="Google Shape;554;p4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8667431" name="Google Shape;562;p4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453727880" name="Google Shape;563;p4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8447673" name="Google Shape;570;p4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027731464" name="Google Shape;571;p4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24526966" name="Google Shape;562;p4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2000264296" name="Google Shape;563;p4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9354945" name="Google Shape;162;p8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850832405" name="Google Shape;163;p8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235697" name="Google Shape;602;p4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438153148" name="Google Shape;603;p4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Start" preserve="0" showMasterPhAnim="0" showMasterSp="0" userDrawn="1">
  <p:cSld name="Timeline Star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619528903" name="Google Shape;15;p48"/>
          <p:cNvCxnSpPr/>
          <p:nvPr/>
        </p:nvCxnSpPr>
        <p:spPr bwMode="auto"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331755882" name="Google Shape;16;p48"/>
          <p:cNvCxnSpPr/>
          <p:nvPr/>
        </p:nvCxnSpPr>
        <p:spPr bwMode="auto"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Content" preserve="0" showMasterPhAnim="0" showMasterSp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71945492" name="Google Shape;18;p49"/>
          <p:cNvSpPr txBox="1">
            <a:spLocks noGrp="1"/>
          </p:cNvSpPr>
          <p:nvPr>
            <p:ph type="title"/>
          </p:nvPr>
        </p:nvSpPr>
        <p:spPr bwMode="auto">
          <a:xfrm>
            <a:off x="1657351" y="273844"/>
            <a:ext cx="6857999" cy="675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05147325" name="Google Shape;19;p49"/>
          <p:cNvSpPr txBox="1">
            <a:spLocks noGrp="1"/>
          </p:cNvSpPr>
          <p:nvPr>
            <p:ph type="dt" idx="10"/>
          </p:nvPr>
        </p:nvSpPr>
        <p:spPr bwMode="auto">
          <a:xfrm>
            <a:off x="6286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39468989" name="Google Shape;20;p49"/>
          <p:cNvSpPr txBox="1">
            <a:spLocks noGrp="1"/>
          </p:cNvSpPr>
          <p:nvPr>
            <p:ph type="ftr" idx="11"/>
          </p:nvPr>
        </p:nvSpPr>
        <p:spPr bwMode="auto">
          <a:xfrm>
            <a:off x="3028950" y="481845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74458756" name="Google Shape;21;p49"/>
          <p:cNvSpPr txBox="1">
            <a:spLocks noGrp="1"/>
          </p:cNvSpPr>
          <p:nvPr>
            <p:ph type="sldNum" idx="12"/>
          </p:nvPr>
        </p:nvSpPr>
        <p:spPr bwMode="auto">
          <a:xfrm>
            <a:off x="64579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71516397" name="Google Shape;22;p49"/>
          <p:cNvSpPr txBox="1">
            <a:spLocks noGrp="1"/>
          </p:cNvSpPr>
          <p:nvPr>
            <p:ph type="body" idx="1"/>
          </p:nvPr>
        </p:nvSpPr>
        <p:spPr bwMode="auto">
          <a:xfrm>
            <a:off x="628650" y="1058692"/>
            <a:ext cx="7886700" cy="3759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Slide - light" preserve="0" showMasterPhAnim="0" showMasterSp="1" userDrawn="1">
  <p:cSld name="Title Slide - l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3905026" name="Google Shape;24;p50"/>
          <p:cNvSpPr/>
          <p:nvPr/>
        </p:nvSpPr>
        <p:spPr bwMode="auto">
          <a:xfrm>
            <a:off x="0" y="4141550"/>
            <a:ext cx="9144000" cy="9974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423228031" name="Google Shape;25;p50"/>
          <p:cNvSpPr txBox="1">
            <a:spLocks noGrp="1"/>
          </p:cNvSpPr>
          <p:nvPr>
            <p:ph type="body" idx="1"/>
          </p:nvPr>
        </p:nvSpPr>
        <p:spPr bwMode="auto">
          <a:xfrm>
            <a:off x="358775" y="1122934"/>
            <a:ext cx="6524625" cy="98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5176121" name="Google Shape;26;p50"/>
          <p:cNvSpPr/>
          <p:nvPr/>
        </p:nvSpPr>
        <p:spPr bwMode="auto">
          <a:xfrm rot="2654194">
            <a:off x="5682589" y="1643205"/>
            <a:ext cx="1775365" cy="1289096"/>
          </a:xfrm>
          <a:custGeom>
            <a:avLst/>
            <a:gdLst/>
            <a:ahLst/>
            <a:cxnLst/>
            <a:rect l="l" t="t" r="r" b="b"/>
            <a:pathLst>
              <a:path w="2752" h="1998" fill="norm" stroke="1" extrusionOk="0">
                <a:moveTo>
                  <a:pt x="2577" y="1142"/>
                </a:moveTo>
                <a:cubicBezTo>
                  <a:pt x="2543" y="1142"/>
                  <a:pt x="2517" y="1169"/>
                  <a:pt x="2517" y="1203"/>
                </a:cubicBezTo>
                <a:cubicBezTo>
                  <a:pt x="2517" y="1208"/>
                  <a:pt x="2518" y="1214"/>
                  <a:pt x="2519" y="1219"/>
                </a:cubicBezTo>
                <a:lnTo>
                  <a:pt x="2200" y="1355"/>
                </a:lnTo>
                <a:cubicBezTo>
                  <a:pt x="2191" y="1336"/>
                  <a:pt x="2176" y="1321"/>
                  <a:pt x="2156" y="1314"/>
                </a:cubicBezTo>
                <a:cubicBezTo>
                  <a:pt x="2136" y="1306"/>
                  <a:pt x="2114" y="1306"/>
                  <a:pt x="2094" y="1315"/>
                </a:cubicBezTo>
                <a:cubicBezTo>
                  <a:pt x="2079" y="1321"/>
                  <a:pt x="2066" y="1332"/>
                  <a:pt x="2057" y="1346"/>
                </a:cubicBezTo>
                <a:cubicBezTo>
                  <a:pt x="2055" y="1350"/>
                  <a:pt x="2053" y="1353"/>
                  <a:pt x="2052" y="1357"/>
                </a:cubicBezTo>
                <a:cubicBezTo>
                  <a:pt x="2006" y="1342"/>
                  <a:pt x="1780" y="1265"/>
                  <a:pt x="1553" y="1190"/>
                </a:cubicBezTo>
                <a:cubicBezTo>
                  <a:pt x="1441" y="1152"/>
                  <a:pt x="1354" y="1123"/>
                  <a:pt x="1285" y="1100"/>
                </a:cubicBezTo>
                <a:cubicBezTo>
                  <a:pt x="1292" y="1079"/>
                  <a:pt x="1295" y="1056"/>
                  <a:pt x="1295" y="1033"/>
                </a:cubicBezTo>
                <a:cubicBezTo>
                  <a:pt x="1294" y="899"/>
                  <a:pt x="1185" y="791"/>
                  <a:pt x="1051" y="791"/>
                </a:cubicBezTo>
                <a:cubicBezTo>
                  <a:pt x="973" y="792"/>
                  <a:pt x="904" y="829"/>
                  <a:pt x="860" y="886"/>
                </a:cubicBezTo>
                <a:lnTo>
                  <a:pt x="308" y="486"/>
                </a:lnTo>
                <a:lnTo>
                  <a:pt x="310" y="483"/>
                </a:lnTo>
                <a:cubicBezTo>
                  <a:pt x="319" y="470"/>
                  <a:pt x="323" y="454"/>
                  <a:pt x="323" y="438"/>
                </a:cubicBezTo>
                <a:cubicBezTo>
                  <a:pt x="322" y="425"/>
                  <a:pt x="319" y="413"/>
                  <a:pt x="313" y="402"/>
                </a:cubicBezTo>
                <a:lnTo>
                  <a:pt x="539" y="250"/>
                </a:lnTo>
                <a:cubicBezTo>
                  <a:pt x="545" y="257"/>
                  <a:pt x="552" y="263"/>
                  <a:pt x="562" y="267"/>
                </a:cubicBezTo>
                <a:cubicBezTo>
                  <a:pt x="593" y="279"/>
                  <a:pt x="628" y="264"/>
                  <a:pt x="640" y="233"/>
                </a:cubicBezTo>
                <a:cubicBezTo>
                  <a:pt x="652" y="202"/>
                  <a:pt x="637" y="167"/>
                  <a:pt x="606" y="154"/>
                </a:cubicBezTo>
                <a:cubicBezTo>
                  <a:pt x="575" y="142"/>
                  <a:pt x="540" y="157"/>
                  <a:pt x="528" y="188"/>
                </a:cubicBezTo>
                <a:cubicBezTo>
                  <a:pt x="521" y="205"/>
                  <a:pt x="523" y="223"/>
                  <a:pt x="531" y="238"/>
                </a:cubicBezTo>
                <a:lnTo>
                  <a:pt x="305" y="390"/>
                </a:lnTo>
                <a:cubicBezTo>
                  <a:pt x="290" y="371"/>
                  <a:pt x="266" y="359"/>
                  <a:pt x="240" y="359"/>
                </a:cubicBezTo>
                <a:cubicBezTo>
                  <a:pt x="231" y="359"/>
                  <a:pt x="223" y="361"/>
                  <a:pt x="215" y="364"/>
                </a:cubicBezTo>
                <a:lnTo>
                  <a:pt x="95" y="113"/>
                </a:lnTo>
                <a:cubicBezTo>
                  <a:pt x="113" y="102"/>
                  <a:pt x="125" y="80"/>
                  <a:pt x="123" y="57"/>
                </a:cubicBezTo>
                <a:cubicBezTo>
                  <a:pt x="120" y="24"/>
                  <a:pt x="90" y="0"/>
                  <a:pt x="57" y="3"/>
                </a:cubicBezTo>
                <a:cubicBezTo>
                  <a:pt x="24" y="6"/>
                  <a:pt x="0" y="35"/>
                  <a:pt x="3" y="68"/>
                </a:cubicBezTo>
                <a:cubicBezTo>
                  <a:pt x="6" y="102"/>
                  <a:pt x="35" y="126"/>
                  <a:pt x="68" y="123"/>
                </a:cubicBezTo>
                <a:cubicBezTo>
                  <a:pt x="73" y="122"/>
                  <a:pt x="78" y="121"/>
                  <a:pt x="82" y="120"/>
                </a:cubicBezTo>
                <a:lnTo>
                  <a:pt x="202" y="370"/>
                </a:lnTo>
                <a:cubicBezTo>
                  <a:pt x="190" y="376"/>
                  <a:pt x="180" y="386"/>
                  <a:pt x="172" y="398"/>
                </a:cubicBezTo>
                <a:cubicBezTo>
                  <a:pt x="164" y="411"/>
                  <a:pt x="160" y="426"/>
                  <a:pt x="160" y="442"/>
                </a:cubicBezTo>
                <a:cubicBezTo>
                  <a:pt x="161" y="464"/>
                  <a:pt x="170" y="484"/>
                  <a:pt x="185" y="499"/>
                </a:cubicBezTo>
                <a:cubicBezTo>
                  <a:pt x="201" y="514"/>
                  <a:pt x="222" y="522"/>
                  <a:pt x="243" y="521"/>
                </a:cubicBezTo>
                <a:cubicBezTo>
                  <a:pt x="267" y="521"/>
                  <a:pt x="289" y="510"/>
                  <a:pt x="303" y="492"/>
                </a:cubicBezTo>
                <a:lnTo>
                  <a:pt x="300" y="497"/>
                </a:lnTo>
                <a:lnTo>
                  <a:pt x="852" y="898"/>
                </a:lnTo>
                <a:cubicBezTo>
                  <a:pt x="825" y="937"/>
                  <a:pt x="809" y="984"/>
                  <a:pt x="809" y="1035"/>
                </a:cubicBezTo>
                <a:cubicBezTo>
                  <a:pt x="810" y="1129"/>
                  <a:pt x="863" y="1209"/>
                  <a:pt x="940" y="1250"/>
                </a:cubicBezTo>
                <a:lnTo>
                  <a:pt x="787" y="1560"/>
                </a:lnTo>
                <a:cubicBezTo>
                  <a:pt x="754" y="1544"/>
                  <a:pt x="716" y="1540"/>
                  <a:pt x="678" y="1551"/>
                </a:cubicBezTo>
                <a:cubicBezTo>
                  <a:pt x="644" y="1562"/>
                  <a:pt x="614" y="1585"/>
                  <a:pt x="596" y="1615"/>
                </a:cubicBezTo>
                <a:cubicBezTo>
                  <a:pt x="591" y="1622"/>
                  <a:pt x="588" y="1630"/>
                  <a:pt x="584" y="1638"/>
                </a:cubicBezTo>
                <a:lnTo>
                  <a:pt x="152" y="1492"/>
                </a:lnTo>
                <a:cubicBezTo>
                  <a:pt x="156" y="1476"/>
                  <a:pt x="154" y="1460"/>
                  <a:pt x="145" y="1445"/>
                </a:cubicBezTo>
                <a:cubicBezTo>
                  <a:pt x="128" y="1417"/>
                  <a:pt x="91" y="1408"/>
                  <a:pt x="62" y="1425"/>
                </a:cubicBezTo>
                <a:cubicBezTo>
                  <a:pt x="34" y="1443"/>
                  <a:pt x="25" y="1480"/>
                  <a:pt x="42" y="1508"/>
                </a:cubicBezTo>
                <a:cubicBezTo>
                  <a:pt x="60" y="1537"/>
                  <a:pt x="97" y="1546"/>
                  <a:pt x="125" y="1528"/>
                </a:cubicBezTo>
                <a:cubicBezTo>
                  <a:pt x="135" y="1522"/>
                  <a:pt x="142" y="1514"/>
                  <a:pt x="147" y="1505"/>
                </a:cubicBezTo>
                <a:lnTo>
                  <a:pt x="580" y="1651"/>
                </a:lnTo>
                <a:cubicBezTo>
                  <a:pt x="571" y="1679"/>
                  <a:pt x="571" y="1709"/>
                  <a:pt x="580" y="1737"/>
                </a:cubicBezTo>
                <a:cubicBezTo>
                  <a:pt x="604" y="1815"/>
                  <a:pt x="687" y="1859"/>
                  <a:pt x="765" y="1835"/>
                </a:cubicBezTo>
                <a:cubicBezTo>
                  <a:pt x="800" y="1824"/>
                  <a:pt x="829" y="1802"/>
                  <a:pt x="848" y="1771"/>
                </a:cubicBezTo>
                <a:cubicBezTo>
                  <a:pt x="870" y="1735"/>
                  <a:pt x="876" y="1690"/>
                  <a:pt x="864" y="1649"/>
                </a:cubicBezTo>
                <a:cubicBezTo>
                  <a:pt x="853" y="1614"/>
                  <a:pt x="829" y="1585"/>
                  <a:pt x="800" y="1567"/>
                </a:cubicBezTo>
                <a:lnTo>
                  <a:pt x="953" y="1256"/>
                </a:lnTo>
                <a:cubicBezTo>
                  <a:pt x="984" y="1269"/>
                  <a:pt x="1018" y="1277"/>
                  <a:pt x="1053" y="1277"/>
                </a:cubicBezTo>
                <a:cubicBezTo>
                  <a:pt x="1159" y="1276"/>
                  <a:pt x="1248" y="1208"/>
                  <a:pt x="1281" y="1114"/>
                </a:cubicBezTo>
                <a:cubicBezTo>
                  <a:pt x="1504" y="1188"/>
                  <a:pt x="1833" y="1299"/>
                  <a:pt x="2047" y="1371"/>
                </a:cubicBezTo>
                <a:cubicBezTo>
                  <a:pt x="2043" y="1387"/>
                  <a:pt x="2045" y="1405"/>
                  <a:pt x="2052" y="1421"/>
                </a:cubicBezTo>
                <a:cubicBezTo>
                  <a:pt x="2060" y="1441"/>
                  <a:pt x="2076" y="1457"/>
                  <a:pt x="2096" y="1465"/>
                </a:cubicBezTo>
                <a:cubicBezTo>
                  <a:pt x="2117" y="1473"/>
                  <a:pt x="2139" y="1472"/>
                  <a:pt x="2158" y="1464"/>
                </a:cubicBezTo>
                <a:cubicBezTo>
                  <a:pt x="2165" y="1460"/>
                  <a:pt x="2172" y="1456"/>
                  <a:pt x="2178" y="1452"/>
                </a:cubicBezTo>
                <a:cubicBezTo>
                  <a:pt x="2309" y="1583"/>
                  <a:pt x="2539" y="1801"/>
                  <a:pt x="2636" y="1892"/>
                </a:cubicBezTo>
                <a:cubicBezTo>
                  <a:pt x="2622" y="1910"/>
                  <a:pt x="2618" y="1935"/>
                  <a:pt x="2630" y="1957"/>
                </a:cubicBezTo>
                <a:cubicBezTo>
                  <a:pt x="2645" y="1987"/>
                  <a:pt x="2681" y="1998"/>
                  <a:pt x="2711" y="1983"/>
                </a:cubicBezTo>
                <a:cubicBezTo>
                  <a:pt x="2741" y="1967"/>
                  <a:pt x="2752" y="1931"/>
                  <a:pt x="2737" y="1901"/>
                </a:cubicBezTo>
                <a:cubicBezTo>
                  <a:pt x="2721" y="1872"/>
                  <a:pt x="2685" y="1860"/>
                  <a:pt x="2655" y="1876"/>
                </a:cubicBezTo>
                <a:cubicBezTo>
                  <a:pt x="2652" y="1877"/>
                  <a:pt x="2649" y="1880"/>
                  <a:pt x="2646" y="1882"/>
                </a:cubicBezTo>
                <a:cubicBezTo>
                  <a:pt x="2549" y="1791"/>
                  <a:pt x="2319" y="1573"/>
                  <a:pt x="2188" y="1442"/>
                </a:cubicBezTo>
                <a:cubicBezTo>
                  <a:pt x="2191" y="1439"/>
                  <a:pt x="2193" y="1435"/>
                  <a:pt x="2195" y="1432"/>
                </a:cubicBezTo>
                <a:cubicBezTo>
                  <a:pt x="2207" y="1413"/>
                  <a:pt x="2210" y="1390"/>
                  <a:pt x="2205" y="1369"/>
                </a:cubicBezTo>
                <a:lnTo>
                  <a:pt x="2525" y="1232"/>
                </a:lnTo>
                <a:cubicBezTo>
                  <a:pt x="2536" y="1250"/>
                  <a:pt x="2555" y="1263"/>
                  <a:pt x="2578" y="1262"/>
                </a:cubicBezTo>
                <a:cubicBezTo>
                  <a:pt x="2611" y="1262"/>
                  <a:pt x="2638" y="1235"/>
                  <a:pt x="2637" y="1202"/>
                </a:cubicBezTo>
                <a:cubicBezTo>
                  <a:pt x="2637" y="1168"/>
                  <a:pt x="2610" y="1142"/>
                  <a:pt x="2577" y="1142"/>
                </a:cubicBezTo>
                <a:moveTo>
                  <a:pt x="243" y="507"/>
                </a:moveTo>
                <a:cubicBezTo>
                  <a:pt x="225" y="507"/>
                  <a:pt x="208" y="501"/>
                  <a:pt x="195" y="489"/>
                </a:cubicBezTo>
                <a:cubicBezTo>
                  <a:pt x="183" y="476"/>
                  <a:pt x="175" y="460"/>
                  <a:pt x="175" y="442"/>
                </a:cubicBezTo>
                <a:cubicBezTo>
                  <a:pt x="174" y="429"/>
                  <a:pt x="178" y="416"/>
                  <a:pt x="185" y="405"/>
                </a:cubicBezTo>
                <a:cubicBezTo>
                  <a:pt x="197" y="386"/>
                  <a:pt x="217" y="374"/>
                  <a:pt x="240" y="374"/>
                </a:cubicBezTo>
                <a:cubicBezTo>
                  <a:pt x="277" y="373"/>
                  <a:pt x="307" y="402"/>
                  <a:pt x="308" y="439"/>
                </a:cubicBezTo>
                <a:cubicBezTo>
                  <a:pt x="308" y="452"/>
                  <a:pt x="305" y="464"/>
                  <a:pt x="298" y="475"/>
                </a:cubicBezTo>
                <a:cubicBezTo>
                  <a:pt x="286" y="495"/>
                  <a:pt x="266" y="506"/>
                  <a:pt x="243" y="507"/>
                </a:cubicBezTo>
                <a:moveTo>
                  <a:pt x="850" y="1654"/>
                </a:moveTo>
                <a:cubicBezTo>
                  <a:pt x="861" y="1691"/>
                  <a:pt x="856" y="1731"/>
                  <a:pt x="836" y="1764"/>
                </a:cubicBezTo>
                <a:cubicBezTo>
                  <a:pt x="819" y="1791"/>
                  <a:pt x="792" y="1812"/>
                  <a:pt x="761" y="1821"/>
                </a:cubicBezTo>
                <a:cubicBezTo>
                  <a:pt x="691" y="1843"/>
                  <a:pt x="615" y="1803"/>
                  <a:pt x="594" y="1733"/>
                </a:cubicBezTo>
                <a:cubicBezTo>
                  <a:pt x="585" y="1705"/>
                  <a:pt x="586" y="1676"/>
                  <a:pt x="595" y="1649"/>
                </a:cubicBezTo>
                <a:lnTo>
                  <a:pt x="596" y="1648"/>
                </a:lnTo>
                <a:cubicBezTo>
                  <a:pt x="599" y="1639"/>
                  <a:pt x="603" y="1631"/>
                  <a:pt x="608" y="1623"/>
                </a:cubicBezTo>
                <a:cubicBezTo>
                  <a:pt x="625" y="1595"/>
                  <a:pt x="651" y="1575"/>
                  <a:pt x="682" y="1565"/>
                </a:cubicBezTo>
                <a:cubicBezTo>
                  <a:pt x="753" y="1543"/>
                  <a:pt x="828" y="1583"/>
                  <a:pt x="850" y="1654"/>
                </a:cubicBezTo>
                <a:close/>
                <a:moveTo>
                  <a:pt x="2183" y="1424"/>
                </a:moveTo>
                <a:cubicBezTo>
                  <a:pt x="2176" y="1436"/>
                  <a:pt x="2165" y="1445"/>
                  <a:pt x="2153" y="1450"/>
                </a:cubicBezTo>
                <a:cubicBezTo>
                  <a:pt x="2136" y="1457"/>
                  <a:pt x="2118" y="1458"/>
                  <a:pt x="2102" y="1451"/>
                </a:cubicBezTo>
                <a:cubicBezTo>
                  <a:pt x="2085" y="1445"/>
                  <a:pt x="2072" y="1432"/>
                  <a:pt x="2065" y="1416"/>
                </a:cubicBezTo>
                <a:cubicBezTo>
                  <a:pt x="2056" y="1396"/>
                  <a:pt x="2058" y="1373"/>
                  <a:pt x="2069" y="1354"/>
                </a:cubicBezTo>
                <a:cubicBezTo>
                  <a:pt x="2077" y="1342"/>
                  <a:pt x="2087" y="1333"/>
                  <a:pt x="2100" y="1328"/>
                </a:cubicBezTo>
                <a:cubicBezTo>
                  <a:pt x="2116" y="1321"/>
                  <a:pt x="2134" y="1321"/>
                  <a:pt x="2151" y="1327"/>
                </a:cubicBezTo>
                <a:cubicBezTo>
                  <a:pt x="2167" y="1334"/>
                  <a:pt x="2180" y="1346"/>
                  <a:pt x="2187" y="1363"/>
                </a:cubicBezTo>
                <a:cubicBezTo>
                  <a:pt x="2196" y="1383"/>
                  <a:pt x="2194" y="1406"/>
                  <a:pt x="2183" y="1424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32978960" name="Google Shape;27;p50"/>
          <p:cNvSpPr/>
          <p:nvPr/>
        </p:nvSpPr>
        <p:spPr bwMode="auto">
          <a:xfrm rot="2654194">
            <a:off x="3015230" y="2577859"/>
            <a:ext cx="963800" cy="1159461"/>
          </a:xfrm>
          <a:custGeom>
            <a:avLst/>
            <a:gdLst/>
            <a:ahLst/>
            <a:cxnLst/>
            <a:rect l="l" t="t" r="r" b="b"/>
            <a:pathLst>
              <a:path w="1808" h="2175" fill="norm" stroke="1" extrusionOk="0">
                <a:moveTo>
                  <a:pt x="1736" y="5"/>
                </a:moveTo>
                <a:cubicBezTo>
                  <a:pt x="1703" y="9"/>
                  <a:pt x="1680" y="40"/>
                  <a:pt x="1684" y="73"/>
                </a:cubicBezTo>
                <a:cubicBezTo>
                  <a:pt x="1686" y="85"/>
                  <a:pt x="1692" y="96"/>
                  <a:pt x="1700" y="105"/>
                </a:cubicBezTo>
                <a:lnTo>
                  <a:pt x="1565" y="263"/>
                </a:lnTo>
                <a:cubicBezTo>
                  <a:pt x="1551" y="254"/>
                  <a:pt x="1535" y="248"/>
                  <a:pt x="1517" y="249"/>
                </a:cubicBezTo>
                <a:cubicBezTo>
                  <a:pt x="1488" y="251"/>
                  <a:pt x="1464" y="270"/>
                  <a:pt x="1454" y="296"/>
                </a:cubicBezTo>
                <a:lnTo>
                  <a:pt x="980" y="225"/>
                </a:lnTo>
                <a:cubicBezTo>
                  <a:pt x="983" y="204"/>
                  <a:pt x="982" y="182"/>
                  <a:pt x="975" y="160"/>
                </a:cubicBezTo>
                <a:cubicBezTo>
                  <a:pt x="964" y="123"/>
                  <a:pt x="938" y="92"/>
                  <a:pt x="903" y="73"/>
                </a:cubicBezTo>
                <a:cubicBezTo>
                  <a:pt x="868" y="54"/>
                  <a:pt x="828" y="51"/>
                  <a:pt x="790" y="62"/>
                </a:cubicBezTo>
                <a:cubicBezTo>
                  <a:pt x="755" y="73"/>
                  <a:pt x="726" y="96"/>
                  <a:pt x="707" y="126"/>
                </a:cubicBezTo>
                <a:cubicBezTo>
                  <a:pt x="685" y="163"/>
                  <a:pt x="679" y="207"/>
                  <a:pt x="692" y="248"/>
                </a:cubicBezTo>
                <a:cubicBezTo>
                  <a:pt x="695" y="260"/>
                  <a:pt x="701" y="272"/>
                  <a:pt x="707" y="282"/>
                </a:cubicBezTo>
                <a:lnTo>
                  <a:pt x="456" y="460"/>
                </a:lnTo>
                <a:cubicBezTo>
                  <a:pt x="445" y="448"/>
                  <a:pt x="430" y="440"/>
                  <a:pt x="413" y="437"/>
                </a:cubicBezTo>
                <a:lnTo>
                  <a:pt x="418" y="231"/>
                </a:lnTo>
                <a:cubicBezTo>
                  <a:pt x="432" y="229"/>
                  <a:pt x="446" y="223"/>
                  <a:pt x="456" y="212"/>
                </a:cubicBezTo>
                <a:cubicBezTo>
                  <a:pt x="479" y="188"/>
                  <a:pt x="478" y="149"/>
                  <a:pt x="453" y="127"/>
                </a:cubicBezTo>
                <a:cubicBezTo>
                  <a:pt x="429" y="104"/>
                  <a:pt x="391" y="105"/>
                  <a:pt x="368" y="130"/>
                </a:cubicBezTo>
                <a:cubicBezTo>
                  <a:pt x="345" y="154"/>
                  <a:pt x="347" y="192"/>
                  <a:pt x="371" y="215"/>
                </a:cubicBezTo>
                <a:cubicBezTo>
                  <a:pt x="380" y="224"/>
                  <a:pt x="392" y="229"/>
                  <a:pt x="404" y="230"/>
                </a:cubicBezTo>
                <a:lnTo>
                  <a:pt x="399" y="436"/>
                </a:lnTo>
                <a:lnTo>
                  <a:pt x="396" y="436"/>
                </a:lnTo>
                <a:cubicBezTo>
                  <a:pt x="382" y="437"/>
                  <a:pt x="369" y="442"/>
                  <a:pt x="358" y="450"/>
                </a:cubicBezTo>
                <a:lnTo>
                  <a:pt x="106" y="120"/>
                </a:lnTo>
                <a:cubicBezTo>
                  <a:pt x="119" y="107"/>
                  <a:pt x="127" y="88"/>
                  <a:pt x="124" y="69"/>
                </a:cubicBezTo>
                <a:cubicBezTo>
                  <a:pt x="119" y="36"/>
                  <a:pt x="89" y="13"/>
                  <a:pt x="56" y="17"/>
                </a:cubicBezTo>
                <a:cubicBezTo>
                  <a:pt x="23" y="22"/>
                  <a:pt x="0" y="52"/>
                  <a:pt x="4" y="85"/>
                </a:cubicBezTo>
                <a:cubicBezTo>
                  <a:pt x="9" y="118"/>
                  <a:pt x="39" y="141"/>
                  <a:pt x="72" y="137"/>
                </a:cubicBezTo>
                <a:cubicBezTo>
                  <a:pt x="81" y="135"/>
                  <a:pt x="88" y="133"/>
                  <a:pt x="95" y="129"/>
                </a:cubicBezTo>
                <a:lnTo>
                  <a:pt x="347" y="459"/>
                </a:lnTo>
                <a:cubicBezTo>
                  <a:pt x="334" y="474"/>
                  <a:pt x="326" y="493"/>
                  <a:pt x="327" y="514"/>
                </a:cubicBezTo>
                <a:cubicBezTo>
                  <a:pt x="330" y="555"/>
                  <a:pt x="365" y="586"/>
                  <a:pt x="406" y="583"/>
                </a:cubicBezTo>
                <a:cubicBezTo>
                  <a:pt x="447" y="580"/>
                  <a:pt x="477" y="545"/>
                  <a:pt x="475" y="504"/>
                </a:cubicBezTo>
                <a:cubicBezTo>
                  <a:pt x="474" y="492"/>
                  <a:pt x="470" y="481"/>
                  <a:pt x="464" y="472"/>
                </a:cubicBezTo>
                <a:lnTo>
                  <a:pt x="715" y="294"/>
                </a:lnTo>
                <a:cubicBezTo>
                  <a:pt x="752" y="342"/>
                  <a:pt x="816" y="365"/>
                  <a:pt x="877" y="346"/>
                </a:cubicBezTo>
                <a:cubicBezTo>
                  <a:pt x="893" y="341"/>
                  <a:pt x="908" y="334"/>
                  <a:pt x="921" y="324"/>
                </a:cubicBezTo>
                <a:lnTo>
                  <a:pt x="1235" y="723"/>
                </a:lnTo>
                <a:cubicBezTo>
                  <a:pt x="1151" y="792"/>
                  <a:pt x="1113" y="907"/>
                  <a:pt x="1147" y="1017"/>
                </a:cubicBezTo>
                <a:cubicBezTo>
                  <a:pt x="1175" y="1108"/>
                  <a:pt x="1247" y="1174"/>
                  <a:pt x="1332" y="1199"/>
                </a:cubicBezTo>
                <a:lnTo>
                  <a:pt x="1111" y="2018"/>
                </a:lnTo>
                <a:cubicBezTo>
                  <a:pt x="1097" y="2016"/>
                  <a:pt x="1083" y="2017"/>
                  <a:pt x="1069" y="2022"/>
                </a:cubicBezTo>
                <a:cubicBezTo>
                  <a:pt x="1031" y="2038"/>
                  <a:pt x="1013" y="2081"/>
                  <a:pt x="1028" y="2119"/>
                </a:cubicBezTo>
                <a:cubicBezTo>
                  <a:pt x="1043" y="2157"/>
                  <a:pt x="1087" y="2175"/>
                  <a:pt x="1124" y="2159"/>
                </a:cubicBezTo>
                <a:cubicBezTo>
                  <a:pt x="1156" y="2146"/>
                  <a:pt x="1174" y="2113"/>
                  <a:pt x="1169" y="2081"/>
                </a:cubicBezTo>
                <a:lnTo>
                  <a:pt x="1567" y="1985"/>
                </a:lnTo>
                <a:cubicBezTo>
                  <a:pt x="1576" y="2008"/>
                  <a:pt x="1597" y="2024"/>
                  <a:pt x="1623" y="2025"/>
                </a:cubicBezTo>
                <a:cubicBezTo>
                  <a:pt x="1656" y="2025"/>
                  <a:pt x="1683" y="1998"/>
                  <a:pt x="1684" y="1965"/>
                </a:cubicBezTo>
                <a:cubicBezTo>
                  <a:pt x="1684" y="1932"/>
                  <a:pt x="1658" y="1905"/>
                  <a:pt x="1624" y="1904"/>
                </a:cubicBezTo>
                <a:cubicBezTo>
                  <a:pt x="1591" y="1904"/>
                  <a:pt x="1564" y="1930"/>
                  <a:pt x="1563" y="1964"/>
                </a:cubicBezTo>
                <a:cubicBezTo>
                  <a:pt x="1563" y="1966"/>
                  <a:pt x="1564" y="1969"/>
                  <a:pt x="1564" y="1971"/>
                </a:cubicBezTo>
                <a:lnTo>
                  <a:pt x="1166" y="2067"/>
                </a:lnTo>
                <a:lnTo>
                  <a:pt x="1165" y="2063"/>
                </a:lnTo>
                <a:cubicBezTo>
                  <a:pt x="1157" y="2044"/>
                  <a:pt x="1142" y="2030"/>
                  <a:pt x="1125" y="2023"/>
                </a:cubicBezTo>
                <a:lnTo>
                  <a:pt x="1346" y="1203"/>
                </a:lnTo>
                <a:cubicBezTo>
                  <a:pt x="1392" y="1214"/>
                  <a:pt x="1442" y="1214"/>
                  <a:pt x="1491" y="1198"/>
                </a:cubicBezTo>
                <a:cubicBezTo>
                  <a:pt x="1637" y="1154"/>
                  <a:pt x="1718" y="1000"/>
                  <a:pt x="1673" y="854"/>
                </a:cubicBezTo>
                <a:cubicBezTo>
                  <a:pt x="1629" y="709"/>
                  <a:pt x="1474" y="627"/>
                  <a:pt x="1329" y="672"/>
                </a:cubicBezTo>
                <a:cubicBezTo>
                  <a:pt x="1298" y="682"/>
                  <a:pt x="1271" y="696"/>
                  <a:pt x="1246" y="715"/>
                </a:cubicBezTo>
                <a:lnTo>
                  <a:pt x="932" y="315"/>
                </a:lnTo>
                <a:cubicBezTo>
                  <a:pt x="943" y="306"/>
                  <a:pt x="952" y="295"/>
                  <a:pt x="960" y="282"/>
                </a:cubicBezTo>
                <a:cubicBezTo>
                  <a:pt x="968" y="269"/>
                  <a:pt x="974" y="254"/>
                  <a:pt x="978" y="239"/>
                </a:cubicBezTo>
                <a:lnTo>
                  <a:pt x="1450" y="310"/>
                </a:lnTo>
                <a:cubicBezTo>
                  <a:pt x="1449" y="316"/>
                  <a:pt x="1448" y="322"/>
                  <a:pt x="1448" y="328"/>
                </a:cubicBezTo>
                <a:cubicBezTo>
                  <a:pt x="1451" y="369"/>
                  <a:pt x="1486" y="400"/>
                  <a:pt x="1527" y="397"/>
                </a:cubicBezTo>
                <a:cubicBezTo>
                  <a:pt x="1568" y="394"/>
                  <a:pt x="1599" y="359"/>
                  <a:pt x="1596" y="318"/>
                </a:cubicBezTo>
                <a:cubicBezTo>
                  <a:pt x="1595" y="300"/>
                  <a:pt x="1587" y="284"/>
                  <a:pt x="1575" y="272"/>
                </a:cubicBezTo>
                <a:lnTo>
                  <a:pt x="1711" y="114"/>
                </a:lnTo>
                <a:cubicBezTo>
                  <a:pt x="1722" y="122"/>
                  <a:pt x="1737" y="126"/>
                  <a:pt x="1752" y="124"/>
                </a:cubicBezTo>
                <a:cubicBezTo>
                  <a:pt x="1785" y="119"/>
                  <a:pt x="1808" y="89"/>
                  <a:pt x="1804" y="56"/>
                </a:cubicBezTo>
                <a:cubicBezTo>
                  <a:pt x="1799" y="23"/>
                  <a:pt x="1769" y="0"/>
                  <a:pt x="1736" y="5"/>
                </a:cubicBezTo>
                <a:moveTo>
                  <a:pt x="873" y="332"/>
                </a:moveTo>
                <a:cubicBezTo>
                  <a:pt x="802" y="354"/>
                  <a:pt x="727" y="314"/>
                  <a:pt x="705" y="244"/>
                </a:cubicBezTo>
                <a:cubicBezTo>
                  <a:pt x="694" y="207"/>
                  <a:pt x="699" y="167"/>
                  <a:pt x="719" y="134"/>
                </a:cubicBezTo>
                <a:cubicBezTo>
                  <a:pt x="736" y="106"/>
                  <a:pt x="763" y="86"/>
                  <a:pt x="794" y="76"/>
                </a:cubicBezTo>
                <a:cubicBezTo>
                  <a:pt x="828" y="66"/>
                  <a:pt x="864" y="69"/>
                  <a:pt x="896" y="86"/>
                </a:cubicBezTo>
                <a:cubicBezTo>
                  <a:pt x="928" y="102"/>
                  <a:pt x="951" y="130"/>
                  <a:pt x="961" y="165"/>
                </a:cubicBezTo>
                <a:cubicBezTo>
                  <a:pt x="973" y="202"/>
                  <a:pt x="968" y="242"/>
                  <a:pt x="947" y="275"/>
                </a:cubicBezTo>
                <a:cubicBezTo>
                  <a:pt x="930" y="302"/>
                  <a:pt x="904" y="323"/>
                  <a:pt x="873" y="3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94943628" name="Google Shape;28;p50"/>
          <p:cNvSpPr/>
          <p:nvPr/>
        </p:nvSpPr>
        <p:spPr bwMode="auto">
          <a:xfrm rot="2654194">
            <a:off x="3661174" y="1663299"/>
            <a:ext cx="1821652" cy="1578517"/>
          </a:xfrm>
          <a:custGeom>
            <a:avLst/>
            <a:gdLst/>
            <a:ahLst/>
            <a:cxnLst/>
            <a:rect l="l" t="t" r="r" b="b"/>
            <a:pathLst>
              <a:path w="2825" h="2446" fill="norm" stroke="1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408586530" name="Google Shape;29;p50"/>
          <p:cNvSpPr/>
          <p:nvPr/>
        </p:nvSpPr>
        <p:spPr bwMode="auto">
          <a:xfrm rot="-8360991">
            <a:off x="6899821" y="2238847"/>
            <a:ext cx="1098873" cy="816415"/>
          </a:xfrm>
          <a:custGeom>
            <a:avLst/>
            <a:gdLst/>
            <a:ahLst/>
            <a:cxnLst/>
            <a:rect l="l" t="t" r="r" b="b"/>
            <a:pathLst>
              <a:path w="1875" h="1391" fill="norm" stroke="1" extrusionOk="0">
                <a:moveTo>
                  <a:pt x="1630" y="215"/>
                </a:moveTo>
                <a:cubicBezTo>
                  <a:pt x="1513" y="216"/>
                  <a:pt x="1415" y="300"/>
                  <a:pt x="1393" y="410"/>
                </a:cubicBezTo>
                <a:lnTo>
                  <a:pt x="898" y="314"/>
                </a:lnTo>
                <a:cubicBezTo>
                  <a:pt x="900" y="294"/>
                  <a:pt x="894" y="273"/>
                  <a:pt x="881" y="256"/>
                </a:cubicBezTo>
                <a:cubicBezTo>
                  <a:pt x="853" y="220"/>
                  <a:pt x="802" y="214"/>
                  <a:pt x="767" y="242"/>
                </a:cubicBezTo>
                <a:lnTo>
                  <a:pt x="766" y="243"/>
                </a:lnTo>
                <a:lnTo>
                  <a:pt x="655" y="110"/>
                </a:lnTo>
                <a:cubicBezTo>
                  <a:pt x="658" y="107"/>
                  <a:pt x="661" y="103"/>
                  <a:pt x="664" y="99"/>
                </a:cubicBezTo>
                <a:cubicBezTo>
                  <a:pt x="680" y="69"/>
                  <a:pt x="669" y="33"/>
                  <a:pt x="640" y="17"/>
                </a:cubicBezTo>
                <a:cubicBezTo>
                  <a:pt x="611" y="0"/>
                  <a:pt x="574" y="11"/>
                  <a:pt x="558" y="40"/>
                </a:cubicBezTo>
                <a:cubicBezTo>
                  <a:pt x="542" y="69"/>
                  <a:pt x="552" y="106"/>
                  <a:pt x="582" y="122"/>
                </a:cubicBezTo>
                <a:cubicBezTo>
                  <a:pt x="602" y="133"/>
                  <a:pt x="626" y="131"/>
                  <a:pt x="644" y="120"/>
                </a:cubicBezTo>
                <a:lnTo>
                  <a:pt x="756" y="253"/>
                </a:lnTo>
                <a:cubicBezTo>
                  <a:pt x="753" y="256"/>
                  <a:pt x="750" y="259"/>
                  <a:pt x="748" y="263"/>
                </a:cubicBezTo>
                <a:cubicBezTo>
                  <a:pt x="737" y="281"/>
                  <a:pt x="734" y="302"/>
                  <a:pt x="738" y="321"/>
                </a:cubicBezTo>
                <a:lnTo>
                  <a:pt x="124" y="491"/>
                </a:lnTo>
                <a:cubicBezTo>
                  <a:pt x="122" y="487"/>
                  <a:pt x="121" y="484"/>
                  <a:pt x="119" y="481"/>
                </a:cubicBezTo>
                <a:cubicBezTo>
                  <a:pt x="100" y="453"/>
                  <a:pt x="62" y="446"/>
                  <a:pt x="35" y="464"/>
                </a:cubicBezTo>
                <a:cubicBezTo>
                  <a:pt x="7" y="483"/>
                  <a:pt x="0" y="520"/>
                  <a:pt x="19" y="548"/>
                </a:cubicBezTo>
                <a:cubicBezTo>
                  <a:pt x="37" y="576"/>
                  <a:pt x="75" y="583"/>
                  <a:pt x="102" y="564"/>
                </a:cubicBezTo>
                <a:cubicBezTo>
                  <a:pt x="123" y="551"/>
                  <a:pt x="132" y="527"/>
                  <a:pt x="128" y="504"/>
                </a:cubicBezTo>
                <a:lnTo>
                  <a:pt x="742" y="335"/>
                </a:lnTo>
                <a:cubicBezTo>
                  <a:pt x="744" y="342"/>
                  <a:pt x="748" y="349"/>
                  <a:pt x="753" y="355"/>
                </a:cubicBezTo>
                <a:cubicBezTo>
                  <a:pt x="781" y="391"/>
                  <a:pt x="832" y="397"/>
                  <a:pt x="867" y="369"/>
                </a:cubicBezTo>
                <a:cubicBezTo>
                  <a:pt x="875" y="363"/>
                  <a:pt x="881" y="356"/>
                  <a:pt x="886" y="348"/>
                </a:cubicBezTo>
                <a:cubicBezTo>
                  <a:pt x="890" y="342"/>
                  <a:pt x="893" y="335"/>
                  <a:pt x="895" y="328"/>
                </a:cubicBezTo>
                <a:lnTo>
                  <a:pt x="1391" y="425"/>
                </a:lnTo>
                <a:cubicBezTo>
                  <a:pt x="1390" y="436"/>
                  <a:pt x="1389" y="447"/>
                  <a:pt x="1389" y="459"/>
                </a:cubicBezTo>
                <a:cubicBezTo>
                  <a:pt x="1389" y="533"/>
                  <a:pt x="1423" y="600"/>
                  <a:pt x="1476" y="644"/>
                </a:cubicBezTo>
                <a:lnTo>
                  <a:pt x="1121" y="1097"/>
                </a:lnTo>
                <a:cubicBezTo>
                  <a:pt x="1121" y="1097"/>
                  <a:pt x="1122" y="1097"/>
                  <a:pt x="1118" y="1095"/>
                </a:cubicBezTo>
                <a:cubicBezTo>
                  <a:pt x="1083" y="1077"/>
                  <a:pt x="1043" y="1073"/>
                  <a:pt x="1005" y="1084"/>
                </a:cubicBezTo>
                <a:cubicBezTo>
                  <a:pt x="970" y="1095"/>
                  <a:pt x="941" y="1118"/>
                  <a:pt x="922" y="1148"/>
                </a:cubicBezTo>
                <a:cubicBezTo>
                  <a:pt x="900" y="1185"/>
                  <a:pt x="894" y="1229"/>
                  <a:pt x="907" y="1270"/>
                </a:cubicBezTo>
                <a:cubicBezTo>
                  <a:pt x="918" y="1308"/>
                  <a:pt x="944" y="1339"/>
                  <a:pt x="979" y="1357"/>
                </a:cubicBezTo>
                <a:cubicBezTo>
                  <a:pt x="1014" y="1376"/>
                  <a:pt x="1054" y="1380"/>
                  <a:pt x="1092" y="1368"/>
                </a:cubicBezTo>
                <a:cubicBezTo>
                  <a:pt x="1126" y="1357"/>
                  <a:pt x="1156" y="1335"/>
                  <a:pt x="1175" y="1304"/>
                </a:cubicBezTo>
                <a:cubicBezTo>
                  <a:pt x="1182" y="1293"/>
                  <a:pt x="1187" y="1281"/>
                  <a:pt x="1191" y="1268"/>
                </a:cubicBezTo>
                <a:lnTo>
                  <a:pt x="1383" y="1315"/>
                </a:lnTo>
                <a:cubicBezTo>
                  <a:pt x="1382" y="1328"/>
                  <a:pt x="1384" y="1341"/>
                  <a:pt x="1391" y="1353"/>
                </a:cubicBezTo>
                <a:cubicBezTo>
                  <a:pt x="1409" y="1382"/>
                  <a:pt x="1446" y="1391"/>
                  <a:pt x="1474" y="1373"/>
                </a:cubicBezTo>
                <a:cubicBezTo>
                  <a:pt x="1503" y="1356"/>
                  <a:pt x="1512" y="1319"/>
                  <a:pt x="1494" y="1291"/>
                </a:cubicBezTo>
                <a:cubicBezTo>
                  <a:pt x="1477" y="1262"/>
                  <a:pt x="1440" y="1253"/>
                  <a:pt x="1412" y="1270"/>
                </a:cubicBezTo>
                <a:cubicBezTo>
                  <a:pt x="1400" y="1278"/>
                  <a:pt x="1391" y="1289"/>
                  <a:pt x="1387" y="1301"/>
                </a:cubicBezTo>
                <a:lnTo>
                  <a:pt x="1194" y="1254"/>
                </a:lnTo>
                <a:cubicBezTo>
                  <a:pt x="1198" y="1231"/>
                  <a:pt x="1197" y="1206"/>
                  <a:pt x="1190" y="1182"/>
                </a:cubicBezTo>
                <a:cubicBezTo>
                  <a:pt x="1180" y="1150"/>
                  <a:pt x="1160" y="1123"/>
                  <a:pt x="1133" y="1104"/>
                </a:cubicBezTo>
                <a:lnTo>
                  <a:pt x="1487" y="653"/>
                </a:lnTo>
                <a:cubicBezTo>
                  <a:pt x="1528" y="683"/>
                  <a:pt x="1578" y="701"/>
                  <a:pt x="1633" y="701"/>
                </a:cubicBezTo>
                <a:cubicBezTo>
                  <a:pt x="1767" y="700"/>
                  <a:pt x="1875" y="591"/>
                  <a:pt x="1874" y="457"/>
                </a:cubicBezTo>
                <a:cubicBezTo>
                  <a:pt x="1874" y="323"/>
                  <a:pt x="1764" y="214"/>
                  <a:pt x="1630" y="215"/>
                </a:cubicBezTo>
                <a:moveTo>
                  <a:pt x="858" y="358"/>
                </a:moveTo>
                <a:cubicBezTo>
                  <a:pt x="829" y="381"/>
                  <a:pt x="787" y="376"/>
                  <a:pt x="764" y="347"/>
                </a:cubicBezTo>
                <a:cubicBezTo>
                  <a:pt x="747" y="325"/>
                  <a:pt x="746" y="294"/>
                  <a:pt x="760" y="270"/>
                </a:cubicBezTo>
                <a:cubicBezTo>
                  <a:pt x="764" y="264"/>
                  <a:pt x="770" y="258"/>
                  <a:pt x="776" y="253"/>
                </a:cubicBezTo>
                <a:cubicBezTo>
                  <a:pt x="805" y="230"/>
                  <a:pt x="847" y="235"/>
                  <a:pt x="870" y="264"/>
                </a:cubicBezTo>
                <a:cubicBezTo>
                  <a:pt x="887" y="286"/>
                  <a:pt x="888" y="317"/>
                  <a:pt x="874" y="341"/>
                </a:cubicBezTo>
                <a:cubicBezTo>
                  <a:pt x="870" y="347"/>
                  <a:pt x="864" y="353"/>
                  <a:pt x="858" y="358"/>
                </a:cubicBezTo>
                <a:moveTo>
                  <a:pt x="1176" y="1187"/>
                </a:moveTo>
                <a:cubicBezTo>
                  <a:pt x="1188" y="1224"/>
                  <a:pt x="1183" y="1264"/>
                  <a:pt x="1162" y="1297"/>
                </a:cubicBezTo>
                <a:cubicBezTo>
                  <a:pt x="1145" y="1324"/>
                  <a:pt x="1119" y="1345"/>
                  <a:pt x="1088" y="1354"/>
                </a:cubicBezTo>
                <a:cubicBezTo>
                  <a:pt x="1054" y="1365"/>
                  <a:pt x="1017" y="1361"/>
                  <a:pt x="986" y="1345"/>
                </a:cubicBezTo>
                <a:cubicBezTo>
                  <a:pt x="954" y="1328"/>
                  <a:pt x="931" y="1300"/>
                  <a:pt x="920" y="1266"/>
                </a:cubicBezTo>
                <a:cubicBezTo>
                  <a:pt x="909" y="1229"/>
                  <a:pt x="914" y="1189"/>
                  <a:pt x="935" y="1156"/>
                </a:cubicBezTo>
                <a:cubicBezTo>
                  <a:pt x="952" y="1128"/>
                  <a:pt x="978" y="1108"/>
                  <a:pt x="1009" y="1098"/>
                </a:cubicBezTo>
                <a:cubicBezTo>
                  <a:pt x="1043" y="1088"/>
                  <a:pt x="1079" y="1091"/>
                  <a:pt x="1111" y="1108"/>
                </a:cubicBezTo>
                <a:cubicBezTo>
                  <a:pt x="1143" y="1124"/>
                  <a:pt x="1166" y="1152"/>
                  <a:pt x="1176" y="1187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12151975" name="Google Shape;30;p50"/>
          <p:cNvSpPr/>
          <p:nvPr/>
        </p:nvSpPr>
        <p:spPr bwMode="auto">
          <a:xfrm rot="2654194">
            <a:off x="1796542" y="2757811"/>
            <a:ext cx="1411316" cy="1197055"/>
          </a:xfrm>
          <a:custGeom>
            <a:avLst/>
            <a:gdLst/>
            <a:ahLst/>
            <a:cxnLst/>
            <a:rect l="l" t="t" r="r" b="b"/>
            <a:pathLst>
              <a:path w="2407" h="2041" fill="norm" stroke="1" extrusionOk="0">
                <a:moveTo>
                  <a:pt x="1839" y="703"/>
                </a:moveTo>
                <a:cubicBezTo>
                  <a:pt x="1810" y="720"/>
                  <a:pt x="1801" y="757"/>
                  <a:pt x="1819" y="786"/>
                </a:cubicBezTo>
                <a:cubicBezTo>
                  <a:pt x="1835" y="812"/>
                  <a:pt x="1867" y="822"/>
                  <a:pt x="1895" y="809"/>
                </a:cubicBezTo>
                <a:lnTo>
                  <a:pt x="2166" y="1222"/>
                </a:lnTo>
                <a:cubicBezTo>
                  <a:pt x="2128" y="1250"/>
                  <a:pt x="2106" y="1296"/>
                  <a:pt x="2109" y="1343"/>
                </a:cubicBezTo>
                <a:lnTo>
                  <a:pt x="1042" y="1460"/>
                </a:lnTo>
                <a:cubicBezTo>
                  <a:pt x="1040" y="1445"/>
                  <a:pt x="1037" y="1429"/>
                  <a:pt x="1032" y="1414"/>
                </a:cubicBezTo>
                <a:cubicBezTo>
                  <a:pt x="993" y="1286"/>
                  <a:pt x="857" y="1214"/>
                  <a:pt x="729" y="1254"/>
                </a:cubicBezTo>
                <a:cubicBezTo>
                  <a:pt x="725" y="1255"/>
                  <a:pt x="721" y="1257"/>
                  <a:pt x="717" y="1258"/>
                </a:cubicBezTo>
                <a:lnTo>
                  <a:pt x="619" y="1015"/>
                </a:lnTo>
                <a:cubicBezTo>
                  <a:pt x="681" y="984"/>
                  <a:pt x="713" y="914"/>
                  <a:pt x="692" y="846"/>
                </a:cubicBezTo>
                <a:cubicBezTo>
                  <a:pt x="678" y="800"/>
                  <a:pt x="641" y="766"/>
                  <a:pt x="598" y="753"/>
                </a:cubicBezTo>
                <a:cubicBezTo>
                  <a:pt x="645" y="545"/>
                  <a:pt x="708" y="252"/>
                  <a:pt x="734" y="128"/>
                </a:cubicBezTo>
                <a:cubicBezTo>
                  <a:pt x="757" y="130"/>
                  <a:pt x="779" y="120"/>
                  <a:pt x="791" y="99"/>
                </a:cubicBezTo>
                <a:cubicBezTo>
                  <a:pt x="808" y="71"/>
                  <a:pt x="799" y="34"/>
                  <a:pt x="770" y="17"/>
                </a:cubicBezTo>
                <a:cubicBezTo>
                  <a:pt x="742" y="0"/>
                  <a:pt x="705" y="9"/>
                  <a:pt x="688" y="38"/>
                </a:cubicBezTo>
                <a:cubicBezTo>
                  <a:pt x="671" y="66"/>
                  <a:pt x="680" y="103"/>
                  <a:pt x="709" y="120"/>
                </a:cubicBezTo>
                <a:cubicBezTo>
                  <a:pt x="712" y="123"/>
                  <a:pt x="716" y="124"/>
                  <a:pt x="720" y="126"/>
                </a:cubicBezTo>
                <a:cubicBezTo>
                  <a:pt x="694" y="249"/>
                  <a:pt x="631" y="542"/>
                  <a:pt x="584" y="749"/>
                </a:cubicBezTo>
                <a:cubicBezTo>
                  <a:pt x="562" y="745"/>
                  <a:pt x="538" y="746"/>
                  <a:pt x="515" y="753"/>
                </a:cubicBezTo>
                <a:cubicBezTo>
                  <a:pt x="505" y="756"/>
                  <a:pt x="496" y="760"/>
                  <a:pt x="487" y="765"/>
                </a:cubicBezTo>
                <a:lnTo>
                  <a:pt x="421" y="657"/>
                </a:lnTo>
                <a:cubicBezTo>
                  <a:pt x="429" y="652"/>
                  <a:pt x="436" y="646"/>
                  <a:pt x="441" y="638"/>
                </a:cubicBezTo>
                <a:lnTo>
                  <a:pt x="443" y="634"/>
                </a:lnTo>
                <a:cubicBezTo>
                  <a:pt x="466" y="597"/>
                  <a:pt x="456" y="549"/>
                  <a:pt x="421" y="525"/>
                </a:cubicBezTo>
                <a:cubicBezTo>
                  <a:pt x="403" y="512"/>
                  <a:pt x="381" y="508"/>
                  <a:pt x="360" y="512"/>
                </a:cubicBezTo>
                <a:cubicBezTo>
                  <a:pt x="341" y="515"/>
                  <a:pt x="325" y="525"/>
                  <a:pt x="313" y="539"/>
                </a:cubicBezTo>
                <a:cubicBezTo>
                  <a:pt x="251" y="493"/>
                  <a:pt x="171" y="433"/>
                  <a:pt x="121" y="394"/>
                </a:cubicBezTo>
                <a:cubicBezTo>
                  <a:pt x="132" y="376"/>
                  <a:pt x="132" y="352"/>
                  <a:pt x="120" y="332"/>
                </a:cubicBezTo>
                <a:cubicBezTo>
                  <a:pt x="102" y="304"/>
                  <a:pt x="65" y="296"/>
                  <a:pt x="37" y="313"/>
                </a:cubicBezTo>
                <a:cubicBezTo>
                  <a:pt x="8" y="331"/>
                  <a:pt x="0" y="368"/>
                  <a:pt x="18" y="397"/>
                </a:cubicBezTo>
                <a:cubicBezTo>
                  <a:pt x="36" y="425"/>
                  <a:pt x="73" y="433"/>
                  <a:pt x="101" y="415"/>
                </a:cubicBezTo>
                <a:cubicBezTo>
                  <a:pt x="105" y="413"/>
                  <a:pt x="109" y="410"/>
                  <a:pt x="112" y="406"/>
                </a:cubicBezTo>
                <a:cubicBezTo>
                  <a:pt x="147" y="433"/>
                  <a:pt x="206" y="477"/>
                  <a:pt x="304" y="551"/>
                </a:cubicBezTo>
                <a:cubicBezTo>
                  <a:pt x="284" y="587"/>
                  <a:pt x="294" y="634"/>
                  <a:pt x="328" y="658"/>
                </a:cubicBezTo>
                <a:cubicBezTo>
                  <a:pt x="346" y="670"/>
                  <a:pt x="368" y="675"/>
                  <a:pt x="389" y="671"/>
                </a:cubicBezTo>
                <a:cubicBezTo>
                  <a:pt x="396" y="670"/>
                  <a:pt x="402" y="667"/>
                  <a:pt x="409" y="665"/>
                </a:cubicBezTo>
                <a:lnTo>
                  <a:pt x="475" y="773"/>
                </a:lnTo>
                <a:cubicBezTo>
                  <a:pt x="427" y="808"/>
                  <a:pt x="404" y="870"/>
                  <a:pt x="422" y="930"/>
                </a:cubicBezTo>
                <a:cubicBezTo>
                  <a:pt x="445" y="1004"/>
                  <a:pt x="524" y="1046"/>
                  <a:pt x="599" y="1023"/>
                </a:cubicBezTo>
                <a:cubicBezTo>
                  <a:pt x="601" y="1022"/>
                  <a:pt x="604" y="1021"/>
                  <a:pt x="606" y="1020"/>
                </a:cubicBezTo>
                <a:lnTo>
                  <a:pt x="703" y="1263"/>
                </a:lnTo>
                <a:cubicBezTo>
                  <a:pt x="591" y="1312"/>
                  <a:pt x="531" y="1438"/>
                  <a:pt x="568" y="1557"/>
                </a:cubicBezTo>
                <a:cubicBezTo>
                  <a:pt x="608" y="1685"/>
                  <a:pt x="744" y="1757"/>
                  <a:pt x="872" y="1718"/>
                </a:cubicBezTo>
                <a:cubicBezTo>
                  <a:pt x="980" y="1684"/>
                  <a:pt x="1047" y="1582"/>
                  <a:pt x="1042" y="1475"/>
                </a:cubicBezTo>
                <a:lnTo>
                  <a:pt x="2110" y="1358"/>
                </a:lnTo>
                <a:cubicBezTo>
                  <a:pt x="2111" y="1364"/>
                  <a:pt x="2113" y="1371"/>
                  <a:pt x="2115" y="1377"/>
                </a:cubicBezTo>
                <a:cubicBezTo>
                  <a:pt x="2126" y="1413"/>
                  <a:pt x="2150" y="1441"/>
                  <a:pt x="2180" y="1458"/>
                </a:cubicBezTo>
                <a:lnTo>
                  <a:pt x="1935" y="1916"/>
                </a:lnTo>
                <a:cubicBezTo>
                  <a:pt x="1920" y="1910"/>
                  <a:pt x="1902" y="1910"/>
                  <a:pt x="1886" y="1918"/>
                </a:cubicBezTo>
                <a:cubicBezTo>
                  <a:pt x="1856" y="1933"/>
                  <a:pt x="1844" y="1969"/>
                  <a:pt x="1859" y="1999"/>
                </a:cubicBezTo>
                <a:cubicBezTo>
                  <a:pt x="1873" y="2029"/>
                  <a:pt x="1910" y="2041"/>
                  <a:pt x="1939" y="2026"/>
                </a:cubicBezTo>
                <a:cubicBezTo>
                  <a:pt x="1969" y="2011"/>
                  <a:pt x="1982" y="1975"/>
                  <a:pt x="1967" y="1945"/>
                </a:cubicBezTo>
                <a:cubicBezTo>
                  <a:pt x="1962" y="1936"/>
                  <a:pt x="1955" y="1929"/>
                  <a:pt x="1948" y="1923"/>
                </a:cubicBezTo>
                <a:lnTo>
                  <a:pt x="2193" y="1465"/>
                </a:lnTo>
                <a:cubicBezTo>
                  <a:pt x="2223" y="1478"/>
                  <a:pt x="2258" y="1481"/>
                  <a:pt x="2291" y="1470"/>
                </a:cubicBezTo>
                <a:cubicBezTo>
                  <a:pt x="2366" y="1447"/>
                  <a:pt x="2407" y="1368"/>
                  <a:pt x="2384" y="1294"/>
                </a:cubicBezTo>
                <a:cubicBezTo>
                  <a:pt x="2361" y="1219"/>
                  <a:pt x="2282" y="1177"/>
                  <a:pt x="2208" y="1200"/>
                </a:cubicBezTo>
                <a:cubicBezTo>
                  <a:pt x="2197" y="1204"/>
                  <a:pt x="2187" y="1208"/>
                  <a:pt x="2178" y="1214"/>
                </a:cubicBezTo>
                <a:lnTo>
                  <a:pt x="1907" y="802"/>
                </a:lnTo>
                <a:cubicBezTo>
                  <a:pt x="1931" y="783"/>
                  <a:pt x="1938" y="750"/>
                  <a:pt x="1922" y="723"/>
                </a:cubicBezTo>
                <a:cubicBezTo>
                  <a:pt x="1904" y="695"/>
                  <a:pt x="1867" y="686"/>
                  <a:pt x="1839" y="703"/>
                </a:cubicBezTo>
                <a:close/>
                <a:moveTo>
                  <a:pt x="336" y="646"/>
                </a:moveTo>
                <a:cubicBezTo>
                  <a:pt x="307" y="626"/>
                  <a:pt x="299" y="586"/>
                  <a:pt x="318" y="556"/>
                </a:cubicBezTo>
                <a:lnTo>
                  <a:pt x="320" y="553"/>
                </a:lnTo>
                <a:cubicBezTo>
                  <a:pt x="330" y="539"/>
                  <a:pt x="345" y="529"/>
                  <a:pt x="363" y="526"/>
                </a:cubicBezTo>
                <a:cubicBezTo>
                  <a:pt x="380" y="522"/>
                  <a:pt x="398" y="526"/>
                  <a:pt x="413" y="537"/>
                </a:cubicBezTo>
                <a:cubicBezTo>
                  <a:pt x="443" y="557"/>
                  <a:pt x="451" y="599"/>
                  <a:pt x="429" y="629"/>
                </a:cubicBezTo>
                <a:cubicBezTo>
                  <a:pt x="425" y="636"/>
                  <a:pt x="419" y="642"/>
                  <a:pt x="412" y="646"/>
                </a:cubicBezTo>
                <a:lnTo>
                  <a:pt x="407" y="649"/>
                </a:lnTo>
                <a:cubicBezTo>
                  <a:pt x="401" y="653"/>
                  <a:pt x="394" y="656"/>
                  <a:pt x="386" y="657"/>
                </a:cubicBezTo>
                <a:cubicBezTo>
                  <a:pt x="369" y="660"/>
                  <a:pt x="351" y="656"/>
                  <a:pt x="336" y="646"/>
                </a:cubicBezTo>
                <a:close/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12274442" name="Google Shape;31;p50"/>
          <p:cNvSpPr/>
          <p:nvPr/>
        </p:nvSpPr>
        <p:spPr bwMode="auto">
          <a:xfrm rot="2654194">
            <a:off x="4906581" y="2127987"/>
            <a:ext cx="1435015" cy="2054098"/>
          </a:xfrm>
          <a:custGeom>
            <a:avLst/>
            <a:gdLst/>
            <a:ahLst/>
            <a:cxnLst/>
            <a:rect l="l" t="t" r="r" b="b"/>
            <a:pathLst>
              <a:path w="2448" h="3502" fill="norm" stroke="1" extrusionOk="0">
                <a:moveTo>
                  <a:pt x="2133" y="345"/>
                </a:moveTo>
                <a:cubicBezTo>
                  <a:pt x="2099" y="356"/>
                  <a:pt x="2069" y="379"/>
                  <a:pt x="2050" y="409"/>
                </a:cubicBezTo>
                <a:cubicBezTo>
                  <a:pt x="2042" y="423"/>
                  <a:pt x="2036" y="438"/>
                  <a:pt x="2032" y="453"/>
                </a:cubicBezTo>
                <a:lnTo>
                  <a:pt x="1671" y="398"/>
                </a:lnTo>
                <a:cubicBezTo>
                  <a:pt x="1673" y="363"/>
                  <a:pt x="1651" y="331"/>
                  <a:pt x="1616" y="322"/>
                </a:cubicBezTo>
                <a:cubicBezTo>
                  <a:pt x="1610" y="320"/>
                  <a:pt x="1604" y="319"/>
                  <a:pt x="1598" y="319"/>
                </a:cubicBezTo>
                <a:lnTo>
                  <a:pt x="1569" y="127"/>
                </a:lnTo>
                <a:cubicBezTo>
                  <a:pt x="1574" y="126"/>
                  <a:pt x="1578" y="124"/>
                  <a:pt x="1582" y="122"/>
                </a:cubicBezTo>
                <a:cubicBezTo>
                  <a:pt x="1611" y="106"/>
                  <a:pt x="1622" y="69"/>
                  <a:pt x="1606" y="40"/>
                </a:cubicBezTo>
                <a:cubicBezTo>
                  <a:pt x="1590" y="11"/>
                  <a:pt x="1554" y="0"/>
                  <a:pt x="1524" y="16"/>
                </a:cubicBezTo>
                <a:cubicBezTo>
                  <a:pt x="1495" y="32"/>
                  <a:pt x="1484" y="69"/>
                  <a:pt x="1500" y="98"/>
                </a:cubicBezTo>
                <a:cubicBezTo>
                  <a:pt x="1512" y="119"/>
                  <a:pt x="1533" y="130"/>
                  <a:pt x="1555" y="129"/>
                </a:cubicBezTo>
                <a:lnTo>
                  <a:pt x="1583" y="321"/>
                </a:lnTo>
                <a:cubicBezTo>
                  <a:pt x="1556" y="326"/>
                  <a:pt x="1533" y="346"/>
                  <a:pt x="1526" y="374"/>
                </a:cubicBezTo>
                <a:cubicBezTo>
                  <a:pt x="1515" y="413"/>
                  <a:pt x="1539" y="454"/>
                  <a:pt x="1578" y="464"/>
                </a:cubicBezTo>
                <a:cubicBezTo>
                  <a:pt x="1618" y="475"/>
                  <a:pt x="1658" y="452"/>
                  <a:pt x="1669" y="412"/>
                </a:cubicBezTo>
                <a:lnTo>
                  <a:pt x="1669" y="412"/>
                </a:lnTo>
                <a:lnTo>
                  <a:pt x="2030" y="467"/>
                </a:lnTo>
                <a:cubicBezTo>
                  <a:pt x="2027" y="488"/>
                  <a:pt x="2028" y="510"/>
                  <a:pt x="2035" y="531"/>
                </a:cubicBezTo>
                <a:cubicBezTo>
                  <a:pt x="2047" y="569"/>
                  <a:pt x="2072" y="600"/>
                  <a:pt x="2107" y="618"/>
                </a:cubicBezTo>
                <a:lnTo>
                  <a:pt x="2107" y="618"/>
                </a:lnTo>
                <a:lnTo>
                  <a:pt x="1654" y="1450"/>
                </a:lnTo>
                <a:cubicBezTo>
                  <a:pt x="1592" y="1418"/>
                  <a:pt x="1518" y="1410"/>
                  <a:pt x="1447" y="1432"/>
                </a:cubicBezTo>
                <a:cubicBezTo>
                  <a:pt x="1302" y="1477"/>
                  <a:pt x="1220" y="1631"/>
                  <a:pt x="1265" y="1776"/>
                </a:cubicBezTo>
                <a:cubicBezTo>
                  <a:pt x="1272" y="1798"/>
                  <a:pt x="1281" y="1818"/>
                  <a:pt x="1293" y="1837"/>
                </a:cubicBezTo>
                <a:lnTo>
                  <a:pt x="786" y="2159"/>
                </a:lnTo>
                <a:cubicBezTo>
                  <a:pt x="760" y="2122"/>
                  <a:pt x="719" y="2099"/>
                  <a:pt x="675" y="2096"/>
                </a:cubicBezTo>
                <a:lnTo>
                  <a:pt x="721" y="1724"/>
                </a:lnTo>
                <a:cubicBezTo>
                  <a:pt x="756" y="1725"/>
                  <a:pt x="787" y="1702"/>
                  <a:pt x="796" y="1667"/>
                </a:cubicBezTo>
                <a:cubicBezTo>
                  <a:pt x="802" y="1641"/>
                  <a:pt x="793" y="1614"/>
                  <a:pt x="775" y="1597"/>
                </a:cubicBezTo>
                <a:lnTo>
                  <a:pt x="1158" y="1105"/>
                </a:lnTo>
                <a:cubicBezTo>
                  <a:pt x="1165" y="1109"/>
                  <a:pt x="1172" y="1112"/>
                  <a:pt x="1180" y="1113"/>
                </a:cubicBezTo>
                <a:cubicBezTo>
                  <a:pt x="1213" y="1119"/>
                  <a:pt x="1244" y="1096"/>
                  <a:pt x="1249" y="1063"/>
                </a:cubicBezTo>
                <a:cubicBezTo>
                  <a:pt x="1254" y="1031"/>
                  <a:pt x="1232" y="999"/>
                  <a:pt x="1199" y="994"/>
                </a:cubicBezTo>
                <a:cubicBezTo>
                  <a:pt x="1167" y="989"/>
                  <a:pt x="1135" y="1011"/>
                  <a:pt x="1130" y="1044"/>
                </a:cubicBezTo>
                <a:cubicBezTo>
                  <a:pt x="1127" y="1064"/>
                  <a:pt x="1134" y="1083"/>
                  <a:pt x="1147" y="1096"/>
                </a:cubicBezTo>
                <a:lnTo>
                  <a:pt x="763" y="1588"/>
                </a:lnTo>
                <a:cubicBezTo>
                  <a:pt x="756" y="1584"/>
                  <a:pt x="749" y="1580"/>
                  <a:pt x="741" y="1578"/>
                </a:cubicBezTo>
                <a:cubicBezTo>
                  <a:pt x="711" y="1571"/>
                  <a:pt x="680" y="1583"/>
                  <a:pt x="663" y="1607"/>
                </a:cubicBezTo>
                <a:lnTo>
                  <a:pt x="482" y="1505"/>
                </a:lnTo>
                <a:cubicBezTo>
                  <a:pt x="484" y="1500"/>
                  <a:pt x="486" y="1496"/>
                  <a:pt x="486" y="1491"/>
                </a:cubicBezTo>
                <a:cubicBezTo>
                  <a:pt x="492" y="1458"/>
                  <a:pt x="470" y="1427"/>
                  <a:pt x="437" y="1422"/>
                </a:cubicBezTo>
                <a:cubicBezTo>
                  <a:pt x="404" y="1416"/>
                  <a:pt x="373" y="1439"/>
                  <a:pt x="367" y="1471"/>
                </a:cubicBezTo>
                <a:cubicBezTo>
                  <a:pt x="362" y="1504"/>
                  <a:pt x="384" y="1535"/>
                  <a:pt x="417" y="1541"/>
                </a:cubicBezTo>
                <a:cubicBezTo>
                  <a:pt x="440" y="1545"/>
                  <a:pt x="462" y="1535"/>
                  <a:pt x="475" y="1517"/>
                </a:cubicBezTo>
                <a:lnTo>
                  <a:pt x="656" y="1620"/>
                </a:lnTo>
                <a:cubicBezTo>
                  <a:pt x="655" y="1624"/>
                  <a:pt x="653" y="1628"/>
                  <a:pt x="652" y="1633"/>
                </a:cubicBezTo>
                <a:cubicBezTo>
                  <a:pt x="642" y="1673"/>
                  <a:pt x="667" y="1712"/>
                  <a:pt x="707" y="1722"/>
                </a:cubicBezTo>
                <a:lnTo>
                  <a:pt x="707" y="1722"/>
                </a:lnTo>
                <a:lnTo>
                  <a:pt x="660" y="2096"/>
                </a:lnTo>
                <a:cubicBezTo>
                  <a:pt x="647" y="2096"/>
                  <a:pt x="634" y="2098"/>
                  <a:pt x="621" y="2102"/>
                </a:cubicBezTo>
                <a:cubicBezTo>
                  <a:pt x="587" y="2113"/>
                  <a:pt x="557" y="2136"/>
                  <a:pt x="539" y="2166"/>
                </a:cubicBezTo>
                <a:cubicBezTo>
                  <a:pt x="516" y="2203"/>
                  <a:pt x="510" y="2247"/>
                  <a:pt x="523" y="2288"/>
                </a:cubicBezTo>
                <a:cubicBezTo>
                  <a:pt x="528" y="2305"/>
                  <a:pt x="537" y="2321"/>
                  <a:pt x="547" y="2335"/>
                </a:cubicBezTo>
                <a:lnTo>
                  <a:pt x="108" y="2682"/>
                </a:lnTo>
                <a:cubicBezTo>
                  <a:pt x="99" y="2673"/>
                  <a:pt x="88" y="2667"/>
                  <a:pt x="75" y="2665"/>
                </a:cubicBezTo>
                <a:cubicBezTo>
                  <a:pt x="42" y="2660"/>
                  <a:pt x="11" y="2682"/>
                  <a:pt x="6" y="2715"/>
                </a:cubicBezTo>
                <a:cubicBezTo>
                  <a:pt x="0" y="2748"/>
                  <a:pt x="22" y="2779"/>
                  <a:pt x="55" y="2784"/>
                </a:cubicBezTo>
                <a:cubicBezTo>
                  <a:pt x="88" y="2790"/>
                  <a:pt x="119" y="2767"/>
                  <a:pt x="125" y="2734"/>
                </a:cubicBezTo>
                <a:cubicBezTo>
                  <a:pt x="127" y="2720"/>
                  <a:pt x="124" y="2705"/>
                  <a:pt x="116" y="2693"/>
                </a:cubicBezTo>
                <a:lnTo>
                  <a:pt x="557" y="2346"/>
                </a:lnTo>
                <a:cubicBezTo>
                  <a:pt x="577" y="2367"/>
                  <a:pt x="604" y="2383"/>
                  <a:pt x="633" y="2389"/>
                </a:cubicBezTo>
                <a:lnTo>
                  <a:pt x="588" y="2593"/>
                </a:lnTo>
                <a:cubicBezTo>
                  <a:pt x="568" y="2591"/>
                  <a:pt x="547" y="2599"/>
                  <a:pt x="534" y="2617"/>
                </a:cubicBezTo>
                <a:cubicBezTo>
                  <a:pt x="514" y="2644"/>
                  <a:pt x="520" y="2682"/>
                  <a:pt x="547" y="2701"/>
                </a:cubicBezTo>
                <a:cubicBezTo>
                  <a:pt x="574" y="2721"/>
                  <a:pt x="612" y="2715"/>
                  <a:pt x="631" y="2688"/>
                </a:cubicBezTo>
                <a:cubicBezTo>
                  <a:pt x="651" y="2662"/>
                  <a:pt x="645" y="2624"/>
                  <a:pt x="619" y="2604"/>
                </a:cubicBezTo>
                <a:cubicBezTo>
                  <a:pt x="614" y="2600"/>
                  <a:pt x="608" y="2598"/>
                  <a:pt x="603" y="2596"/>
                </a:cubicBezTo>
                <a:lnTo>
                  <a:pt x="647" y="2391"/>
                </a:lnTo>
                <a:cubicBezTo>
                  <a:pt x="667" y="2394"/>
                  <a:pt x="688" y="2392"/>
                  <a:pt x="708" y="2386"/>
                </a:cubicBezTo>
                <a:cubicBezTo>
                  <a:pt x="743" y="2375"/>
                  <a:pt x="772" y="2353"/>
                  <a:pt x="791" y="2322"/>
                </a:cubicBezTo>
                <a:cubicBezTo>
                  <a:pt x="813" y="2286"/>
                  <a:pt x="819" y="2241"/>
                  <a:pt x="807" y="2200"/>
                </a:cubicBezTo>
                <a:cubicBezTo>
                  <a:pt x="803" y="2190"/>
                  <a:pt x="799" y="2180"/>
                  <a:pt x="794" y="2171"/>
                </a:cubicBezTo>
                <a:lnTo>
                  <a:pt x="1300" y="1849"/>
                </a:lnTo>
                <a:cubicBezTo>
                  <a:pt x="1354" y="1928"/>
                  <a:pt x="1445" y="1974"/>
                  <a:pt x="1541" y="1970"/>
                </a:cubicBezTo>
                <a:lnTo>
                  <a:pt x="1555" y="2564"/>
                </a:lnTo>
                <a:cubicBezTo>
                  <a:pt x="1533" y="2569"/>
                  <a:pt x="1513" y="2582"/>
                  <a:pt x="1501" y="2601"/>
                </a:cubicBezTo>
                <a:cubicBezTo>
                  <a:pt x="1497" y="2608"/>
                  <a:pt x="1494" y="2615"/>
                  <a:pt x="1492" y="2623"/>
                </a:cubicBezTo>
                <a:cubicBezTo>
                  <a:pt x="1480" y="2666"/>
                  <a:pt x="1506" y="2711"/>
                  <a:pt x="1549" y="2722"/>
                </a:cubicBezTo>
                <a:cubicBezTo>
                  <a:pt x="1560" y="2725"/>
                  <a:pt x="1570" y="2725"/>
                  <a:pt x="1581" y="2724"/>
                </a:cubicBezTo>
                <a:lnTo>
                  <a:pt x="1863" y="3385"/>
                </a:lnTo>
                <a:cubicBezTo>
                  <a:pt x="1849" y="3393"/>
                  <a:pt x="1838" y="3407"/>
                  <a:pt x="1834" y="3425"/>
                </a:cubicBezTo>
                <a:cubicBezTo>
                  <a:pt x="1828" y="3458"/>
                  <a:pt x="1849" y="3490"/>
                  <a:pt x="1882" y="3496"/>
                </a:cubicBezTo>
                <a:cubicBezTo>
                  <a:pt x="1915" y="3502"/>
                  <a:pt x="1946" y="3481"/>
                  <a:pt x="1953" y="3448"/>
                </a:cubicBezTo>
                <a:cubicBezTo>
                  <a:pt x="1959" y="3416"/>
                  <a:pt x="1938" y="3384"/>
                  <a:pt x="1905" y="3378"/>
                </a:cubicBezTo>
                <a:cubicBezTo>
                  <a:pt x="1895" y="3376"/>
                  <a:pt x="1885" y="3377"/>
                  <a:pt x="1877" y="3379"/>
                </a:cubicBezTo>
                <a:lnTo>
                  <a:pt x="1595" y="2721"/>
                </a:lnTo>
                <a:cubicBezTo>
                  <a:pt x="1613" y="2715"/>
                  <a:pt x="1629" y="2703"/>
                  <a:pt x="1639" y="2687"/>
                </a:cubicBezTo>
                <a:cubicBezTo>
                  <a:pt x="1643" y="2680"/>
                  <a:pt x="1647" y="2672"/>
                  <a:pt x="1649" y="2665"/>
                </a:cubicBezTo>
                <a:cubicBezTo>
                  <a:pt x="1650" y="2658"/>
                  <a:pt x="1651" y="2652"/>
                  <a:pt x="1651" y="2646"/>
                </a:cubicBezTo>
                <a:lnTo>
                  <a:pt x="1939" y="2629"/>
                </a:lnTo>
                <a:cubicBezTo>
                  <a:pt x="1942" y="2642"/>
                  <a:pt x="1949" y="2655"/>
                  <a:pt x="1961" y="2665"/>
                </a:cubicBezTo>
                <a:cubicBezTo>
                  <a:pt x="1988" y="2685"/>
                  <a:pt x="2025" y="2681"/>
                  <a:pt x="2046" y="2654"/>
                </a:cubicBezTo>
                <a:cubicBezTo>
                  <a:pt x="2066" y="2628"/>
                  <a:pt x="2062" y="2590"/>
                  <a:pt x="2035" y="2570"/>
                </a:cubicBezTo>
                <a:cubicBezTo>
                  <a:pt x="2009" y="2549"/>
                  <a:pt x="1971" y="2554"/>
                  <a:pt x="1951" y="2580"/>
                </a:cubicBezTo>
                <a:cubicBezTo>
                  <a:pt x="1943" y="2590"/>
                  <a:pt x="1939" y="2602"/>
                  <a:pt x="1938" y="2614"/>
                </a:cubicBezTo>
                <a:lnTo>
                  <a:pt x="1650" y="2632"/>
                </a:lnTo>
                <a:cubicBezTo>
                  <a:pt x="1646" y="2601"/>
                  <a:pt x="1623" y="2574"/>
                  <a:pt x="1591" y="2565"/>
                </a:cubicBezTo>
                <a:cubicBezTo>
                  <a:pt x="1584" y="2564"/>
                  <a:pt x="1577" y="2563"/>
                  <a:pt x="1569" y="2563"/>
                </a:cubicBezTo>
                <a:lnTo>
                  <a:pt x="1556" y="1969"/>
                </a:lnTo>
                <a:cubicBezTo>
                  <a:pt x="1574" y="1967"/>
                  <a:pt x="1591" y="1964"/>
                  <a:pt x="1609" y="1958"/>
                </a:cubicBezTo>
                <a:cubicBezTo>
                  <a:pt x="1755" y="1913"/>
                  <a:pt x="1836" y="1759"/>
                  <a:pt x="1791" y="1614"/>
                </a:cubicBezTo>
                <a:cubicBezTo>
                  <a:pt x="1770" y="1545"/>
                  <a:pt x="1724" y="1491"/>
                  <a:pt x="1666" y="1457"/>
                </a:cubicBezTo>
                <a:lnTo>
                  <a:pt x="2120" y="624"/>
                </a:lnTo>
                <a:cubicBezTo>
                  <a:pt x="2152" y="638"/>
                  <a:pt x="2187" y="639"/>
                  <a:pt x="2220" y="629"/>
                </a:cubicBezTo>
                <a:lnTo>
                  <a:pt x="2222" y="628"/>
                </a:lnTo>
                <a:lnTo>
                  <a:pt x="2359" y="1005"/>
                </a:lnTo>
                <a:cubicBezTo>
                  <a:pt x="2355" y="1007"/>
                  <a:pt x="2351" y="1008"/>
                  <a:pt x="2348" y="1011"/>
                </a:cubicBezTo>
                <a:cubicBezTo>
                  <a:pt x="2319" y="1028"/>
                  <a:pt x="2310" y="1065"/>
                  <a:pt x="2328" y="1093"/>
                </a:cubicBezTo>
                <a:cubicBezTo>
                  <a:pt x="2345" y="1122"/>
                  <a:pt x="2382" y="1131"/>
                  <a:pt x="2411" y="1114"/>
                </a:cubicBezTo>
                <a:cubicBezTo>
                  <a:pt x="2439" y="1096"/>
                  <a:pt x="2448" y="1059"/>
                  <a:pt x="2431" y="1031"/>
                </a:cubicBezTo>
                <a:cubicBezTo>
                  <a:pt x="2418" y="1010"/>
                  <a:pt x="2395" y="1000"/>
                  <a:pt x="2373" y="1002"/>
                </a:cubicBezTo>
                <a:lnTo>
                  <a:pt x="2235" y="623"/>
                </a:lnTo>
                <a:cubicBezTo>
                  <a:pt x="2263" y="611"/>
                  <a:pt x="2287" y="591"/>
                  <a:pt x="2303" y="565"/>
                </a:cubicBezTo>
                <a:cubicBezTo>
                  <a:pt x="2325" y="529"/>
                  <a:pt x="2331" y="484"/>
                  <a:pt x="2318" y="443"/>
                </a:cubicBezTo>
                <a:cubicBezTo>
                  <a:pt x="2294" y="365"/>
                  <a:pt x="2211" y="321"/>
                  <a:pt x="2133" y="345"/>
                </a:cubicBezTo>
                <a:moveTo>
                  <a:pt x="793" y="2205"/>
                </a:moveTo>
                <a:cubicBezTo>
                  <a:pt x="804" y="2242"/>
                  <a:pt x="799" y="2282"/>
                  <a:pt x="779" y="2315"/>
                </a:cubicBezTo>
                <a:cubicBezTo>
                  <a:pt x="762" y="2342"/>
                  <a:pt x="735" y="2363"/>
                  <a:pt x="704" y="2372"/>
                </a:cubicBezTo>
                <a:cubicBezTo>
                  <a:pt x="634" y="2394"/>
                  <a:pt x="558" y="2354"/>
                  <a:pt x="537" y="2284"/>
                </a:cubicBezTo>
                <a:cubicBezTo>
                  <a:pt x="525" y="2247"/>
                  <a:pt x="530" y="2207"/>
                  <a:pt x="551" y="2174"/>
                </a:cubicBezTo>
                <a:cubicBezTo>
                  <a:pt x="568" y="2146"/>
                  <a:pt x="594" y="2126"/>
                  <a:pt x="625" y="2116"/>
                </a:cubicBezTo>
                <a:cubicBezTo>
                  <a:pt x="696" y="2094"/>
                  <a:pt x="771" y="2134"/>
                  <a:pt x="793" y="2205"/>
                </a:cubicBezTo>
                <a:close/>
                <a:moveTo>
                  <a:pt x="1635" y="2661"/>
                </a:moveTo>
                <a:cubicBezTo>
                  <a:pt x="1633" y="2667"/>
                  <a:pt x="1630" y="2673"/>
                  <a:pt x="1627" y="2679"/>
                </a:cubicBezTo>
                <a:cubicBezTo>
                  <a:pt x="1611" y="2704"/>
                  <a:pt x="1582" y="2716"/>
                  <a:pt x="1553" y="2708"/>
                </a:cubicBezTo>
                <a:cubicBezTo>
                  <a:pt x="1518" y="2699"/>
                  <a:pt x="1496" y="2662"/>
                  <a:pt x="1506" y="2627"/>
                </a:cubicBezTo>
                <a:cubicBezTo>
                  <a:pt x="1508" y="2620"/>
                  <a:pt x="1510" y="2614"/>
                  <a:pt x="1514" y="2609"/>
                </a:cubicBezTo>
                <a:cubicBezTo>
                  <a:pt x="1529" y="2584"/>
                  <a:pt x="1559" y="2572"/>
                  <a:pt x="1587" y="2579"/>
                </a:cubicBezTo>
                <a:cubicBezTo>
                  <a:pt x="1623" y="2589"/>
                  <a:pt x="1644" y="2625"/>
                  <a:pt x="1635" y="2661"/>
                </a:cubicBezTo>
                <a:close/>
                <a:moveTo>
                  <a:pt x="2305" y="448"/>
                </a:moveTo>
                <a:cubicBezTo>
                  <a:pt x="2316" y="485"/>
                  <a:pt x="2311" y="525"/>
                  <a:pt x="2291" y="558"/>
                </a:cubicBezTo>
                <a:cubicBezTo>
                  <a:pt x="2274" y="585"/>
                  <a:pt x="2247" y="606"/>
                  <a:pt x="2216" y="615"/>
                </a:cubicBezTo>
                <a:cubicBezTo>
                  <a:pt x="2182" y="626"/>
                  <a:pt x="2146" y="622"/>
                  <a:pt x="2114" y="606"/>
                </a:cubicBezTo>
                <a:cubicBezTo>
                  <a:pt x="2082" y="589"/>
                  <a:pt x="2059" y="561"/>
                  <a:pt x="2049" y="527"/>
                </a:cubicBezTo>
                <a:cubicBezTo>
                  <a:pt x="2037" y="490"/>
                  <a:pt x="2042" y="450"/>
                  <a:pt x="2063" y="417"/>
                </a:cubicBezTo>
                <a:cubicBezTo>
                  <a:pt x="2080" y="389"/>
                  <a:pt x="2106" y="369"/>
                  <a:pt x="2137" y="359"/>
                </a:cubicBezTo>
                <a:cubicBezTo>
                  <a:pt x="2208" y="337"/>
                  <a:pt x="2283" y="377"/>
                  <a:pt x="2305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54731851" name="Google Shape;32;p50"/>
          <p:cNvSpPr/>
          <p:nvPr/>
        </p:nvSpPr>
        <p:spPr bwMode="auto">
          <a:xfrm rot="2654194">
            <a:off x="2548038" y="2509086"/>
            <a:ext cx="1054815" cy="645464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32578410" name="Google Shape;33;p50"/>
          <p:cNvSpPr/>
          <p:nvPr/>
        </p:nvSpPr>
        <p:spPr bwMode="auto">
          <a:xfrm rot="2654194">
            <a:off x="6769924" y="1297758"/>
            <a:ext cx="811578" cy="961513"/>
          </a:xfrm>
          <a:custGeom>
            <a:avLst/>
            <a:gdLst/>
            <a:ahLst/>
            <a:cxnLst/>
            <a:rect l="l" t="t" r="r" b="b"/>
            <a:pathLst>
              <a:path w="1384" h="1640" fill="norm" stroke="1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316124715" name="Google Shape;34;p50"/>
          <p:cNvSpPr/>
          <p:nvPr/>
        </p:nvSpPr>
        <p:spPr bwMode="auto">
          <a:xfrm rot="9190018">
            <a:off x="3887684" y="3559733"/>
            <a:ext cx="1368634" cy="1185963"/>
          </a:xfrm>
          <a:custGeom>
            <a:avLst/>
            <a:gdLst/>
            <a:ahLst/>
            <a:cxnLst/>
            <a:rect l="l" t="t" r="r" b="b"/>
            <a:pathLst>
              <a:path w="2825" h="2446" fill="norm" stroke="1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272995131" name="Google Shape;35;p50"/>
          <p:cNvGrpSpPr/>
          <p:nvPr/>
        </p:nvGrpSpPr>
        <p:grpSpPr bwMode="auto">
          <a:xfrm>
            <a:off x="-715024" y="1671219"/>
            <a:ext cx="4169925" cy="3905352"/>
            <a:chOff x="-586420" y="1648608"/>
            <a:chExt cx="4586919" cy="4295887"/>
          </a:xfrm>
        </p:grpSpPr>
        <p:sp>
          <p:nvSpPr>
            <p:cNvPr id="36" name="Google Shape;36;p50"/>
            <p:cNvSpPr/>
            <p:nvPr/>
          </p:nvSpPr>
          <p:spPr bwMode="auto">
            <a:xfrm rot="2654194">
              <a:off x="-333967" y="3455480"/>
              <a:ext cx="2264054" cy="1643932"/>
            </a:xfrm>
            <a:custGeom>
              <a:avLst/>
              <a:gdLst/>
              <a:ahLst/>
              <a:cxnLst/>
              <a:rect l="l" t="t" r="r" b="b"/>
              <a:pathLst>
                <a:path w="2752" h="1998" fill="norm" stroke="1" extrusionOk="0">
                  <a:moveTo>
                    <a:pt x="2577" y="1142"/>
                  </a:moveTo>
                  <a:cubicBezTo>
                    <a:pt x="2543" y="1142"/>
                    <a:pt x="2517" y="1169"/>
                    <a:pt x="2517" y="1203"/>
                  </a:cubicBezTo>
                  <a:cubicBezTo>
                    <a:pt x="2517" y="1208"/>
                    <a:pt x="2518" y="1214"/>
                    <a:pt x="2519" y="1219"/>
                  </a:cubicBezTo>
                  <a:lnTo>
                    <a:pt x="2200" y="1355"/>
                  </a:lnTo>
                  <a:cubicBezTo>
                    <a:pt x="2191" y="1336"/>
                    <a:pt x="2176" y="1321"/>
                    <a:pt x="2156" y="1314"/>
                  </a:cubicBezTo>
                  <a:cubicBezTo>
                    <a:pt x="2136" y="1306"/>
                    <a:pt x="2114" y="1306"/>
                    <a:pt x="2094" y="1315"/>
                  </a:cubicBezTo>
                  <a:cubicBezTo>
                    <a:pt x="2079" y="1321"/>
                    <a:pt x="2066" y="1332"/>
                    <a:pt x="2057" y="1346"/>
                  </a:cubicBezTo>
                  <a:cubicBezTo>
                    <a:pt x="2055" y="1350"/>
                    <a:pt x="2053" y="1353"/>
                    <a:pt x="2052" y="1357"/>
                  </a:cubicBezTo>
                  <a:cubicBezTo>
                    <a:pt x="2006" y="1342"/>
                    <a:pt x="1780" y="1265"/>
                    <a:pt x="1553" y="1190"/>
                  </a:cubicBezTo>
                  <a:cubicBezTo>
                    <a:pt x="1441" y="1152"/>
                    <a:pt x="1354" y="1123"/>
                    <a:pt x="1285" y="1100"/>
                  </a:cubicBezTo>
                  <a:cubicBezTo>
                    <a:pt x="1292" y="1079"/>
                    <a:pt x="1295" y="1056"/>
                    <a:pt x="1295" y="1033"/>
                  </a:cubicBezTo>
                  <a:cubicBezTo>
                    <a:pt x="1294" y="899"/>
                    <a:pt x="1185" y="791"/>
                    <a:pt x="1051" y="791"/>
                  </a:cubicBezTo>
                  <a:cubicBezTo>
                    <a:pt x="973" y="792"/>
                    <a:pt x="904" y="829"/>
                    <a:pt x="860" y="886"/>
                  </a:cubicBezTo>
                  <a:lnTo>
                    <a:pt x="308" y="486"/>
                  </a:lnTo>
                  <a:lnTo>
                    <a:pt x="310" y="483"/>
                  </a:lnTo>
                  <a:cubicBezTo>
                    <a:pt x="319" y="470"/>
                    <a:pt x="323" y="454"/>
                    <a:pt x="323" y="438"/>
                  </a:cubicBezTo>
                  <a:cubicBezTo>
                    <a:pt x="322" y="425"/>
                    <a:pt x="319" y="413"/>
                    <a:pt x="313" y="402"/>
                  </a:cubicBezTo>
                  <a:lnTo>
                    <a:pt x="539" y="250"/>
                  </a:lnTo>
                  <a:cubicBezTo>
                    <a:pt x="545" y="257"/>
                    <a:pt x="552" y="263"/>
                    <a:pt x="562" y="267"/>
                  </a:cubicBezTo>
                  <a:cubicBezTo>
                    <a:pt x="593" y="279"/>
                    <a:pt x="628" y="264"/>
                    <a:pt x="640" y="233"/>
                  </a:cubicBezTo>
                  <a:cubicBezTo>
                    <a:pt x="652" y="202"/>
                    <a:pt x="637" y="167"/>
                    <a:pt x="606" y="154"/>
                  </a:cubicBezTo>
                  <a:cubicBezTo>
                    <a:pt x="575" y="142"/>
                    <a:pt x="540" y="157"/>
                    <a:pt x="528" y="188"/>
                  </a:cubicBezTo>
                  <a:cubicBezTo>
                    <a:pt x="521" y="205"/>
                    <a:pt x="523" y="223"/>
                    <a:pt x="531" y="238"/>
                  </a:cubicBezTo>
                  <a:lnTo>
                    <a:pt x="305" y="390"/>
                  </a:lnTo>
                  <a:cubicBezTo>
                    <a:pt x="290" y="371"/>
                    <a:pt x="266" y="359"/>
                    <a:pt x="240" y="359"/>
                  </a:cubicBezTo>
                  <a:cubicBezTo>
                    <a:pt x="231" y="359"/>
                    <a:pt x="223" y="361"/>
                    <a:pt x="215" y="364"/>
                  </a:cubicBezTo>
                  <a:lnTo>
                    <a:pt x="95" y="113"/>
                  </a:lnTo>
                  <a:cubicBezTo>
                    <a:pt x="113" y="102"/>
                    <a:pt x="125" y="80"/>
                    <a:pt x="123" y="57"/>
                  </a:cubicBezTo>
                  <a:cubicBezTo>
                    <a:pt x="120" y="24"/>
                    <a:pt x="90" y="0"/>
                    <a:pt x="57" y="3"/>
                  </a:cubicBezTo>
                  <a:cubicBezTo>
                    <a:pt x="24" y="6"/>
                    <a:pt x="0" y="35"/>
                    <a:pt x="3" y="68"/>
                  </a:cubicBezTo>
                  <a:cubicBezTo>
                    <a:pt x="6" y="102"/>
                    <a:pt x="35" y="126"/>
                    <a:pt x="68" y="123"/>
                  </a:cubicBezTo>
                  <a:cubicBezTo>
                    <a:pt x="73" y="122"/>
                    <a:pt x="78" y="121"/>
                    <a:pt x="82" y="120"/>
                  </a:cubicBezTo>
                  <a:lnTo>
                    <a:pt x="202" y="370"/>
                  </a:lnTo>
                  <a:cubicBezTo>
                    <a:pt x="190" y="376"/>
                    <a:pt x="180" y="386"/>
                    <a:pt x="172" y="398"/>
                  </a:cubicBezTo>
                  <a:cubicBezTo>
                    <a:pt x="164" y="411"/>
                    <a:pt x="160" y="426"/>
                    <a:pt x="160" y="442"/>
                  </a:cubicBezTo>
                  <a:cubicBezTo>
                    <a:pt x="161" y="464"/>
                    <a:pt x="170" y="484"/>
                    <a:pt x="185" y="499"/>
                  </a:cubicBezTo>
                  <a:cubicBezTo>
                    <a:pt x="201" y="514"/>
                    <a:pt x="222" y="522"/>
                    <a:pt x="243" y="521"/>
                  </a:cubicBezTo>
                  <a:cubicBezTo>
                    <a:pt x="267" y="521"/>
                    <a:pt x="289" y="510"/>
                    <a:pt x="303" y="492"/>
                  </a:cubicBezTo>
                  <a:lnTo>
                    <a:pt x="300" y="497"/>
                  </a:lnTo>
                  <a:lnTo>
                    <a:pt x="852" y="898"/>
                  </a:lnTo>
                  <a:cubicBezTo>
                    <a:pt x="825" y="937"/>
                    <a:pt x="809" y="984"/>
                    <a:pt x="809" y="1035"/>
                  </a:cubicBezTo>
                  <a:cubicBezTo>
                    <a:pt x="810" y="1129"/>
                    <a:pt x="863" y="1209"/>
                    <a:pt x="940" y="1250"/>
                  </a:cubicBezTo>
                  <a:lnTo>
                    <a:pt x="787" y="1560"/>
                  </a:lnTo>
                  <a:cubicBezTo>
                    <a:pt x="754" y="1544"/>
                    <a:pt x="716" y="1540"/>
                    <a:pt x="678" y="1551"/>
                  </a:cubicBezTo>
                  <a:cubicBezTo>
                    <a:pt x="644" y="1562"/>
                    <a:pt x="614" y="1585"/>
                    <a:pt x="596" y="1615"/>
                  </a:cubicBezTo>
                  <a:cubicBezTo>
                    <a:pt x="591" y="1622"/>
                    <a:pt x="588" y="1630"/>
                    <a:pt x="584" y="1638"/>
                  </a:cubicBezTo>
                  <a:lnTo>
                    <a:pt x="152" y="1492"/>
                  </a:lnTo>
                  <a:cubicBezTo>
                    <a:pt x="156" y="1476"/>
                    <a:pt x="154" y="1460"/>
                    <a:pt x="145" y="1445"/>
                  </a:cubicBezTo>
                  <a:cubicBezTo>
                    <a:pt x="128" y="1417"/>
                    <a:pt x="91" y="1408"/>
                    <a:pt x="62" y="1425"/>
                  </a:cubicBezTo>
                  <a:cubicBezTo>
                    <a:pt x="34" y="1443"/>
                    <a:pt x="25" y="1480"/>
                    <a:pt x="42" y="1508"/>
                  </a:cubicBezTo>
                  <a:cubicBezTo>
                    <a:pt x="60" y="1537"/>
                    <a:pt x="97" y="1546"/>
                    <a:pt x="125" y="1528"/>
                  </a:cubicBezTo>
                  <a:cubicBezTo>
                    <a:pt x="135" y="1522"/>
                    <a:pt x="142" y="1514"/>
                    <a:pt x="147" y="1505"/>
                  </a:cubicBezTo>
                  <a:lnTo>
                    <a:pt x="580" y="1651"/>
                  </a:lnTo>
                  <a:cubicBezTo>
                    <a:pt x="571" y="1679"/>
                    <a:pt x="571" y="1709"/>
                    <a:pt x="580" y="1737"/>
                  </a:cubicBezTo>
                  <a:cubicBezTo>
                    <a:pt x="604" y="1815"/>
                    <a:pt x="687" y="1859"/>
                    <a:pt x="765" y="1835"/>
                  </a:cubicBezTo>
                  <a:cubicBezTo>
                    <a:pt x="800" y="1824"/>
                    <a:pt x="829" y="1802"/>
                    <a:pt x="848" y="1771"/>
                  </a:cubicBezTo>
                  <a:cubicBezTo>
                    <a:pt x="870" y="1735"/>
                    <a:pt x="876" y="1690"/>
                    <a:pt x="864" y="1649"/>
                  </a:cubicBezTo>
                  <a:cubicBezTo>
                    <a:pt x="853" y="1614"/>
                    <a:pt x="829" y="1585"/>
                    <a:pt x="800" y="1567"/>
                  </a:cubicBezTo>
                  <a:lnTo>
                    <a:pt x="953" y="1256"/>
                  </a:lnTo>
                  <a:cubicBezTo>
                    <a:pt x="984" y="1269"/>
                    <a:pt x="1018" y="1277"/>
                    <a:pt x="1053" y="1277"/>
                  </a:cubicBezTo>
                  <a:cubicBezTo>
                    <a:pt x="1159" y="1276"/>
                    <a:pt x="1248" y="1208"/>
                    <a:pt x="1281" y="1114"/>
                  </a:cubicBezTo>
                  <a:cubicBezTo>
                    <a:pt x="1504" y="1188"/>
                    <a:pt x="1833" y="1299"/>
                    <a:pt x="2047" y="1371"/>
                  </a:cubicBezTo>
                  <a:cubicBezTo>
                    <a:pt x="2043" y="1387"/>
                    <a:pt x="2045" y="1405"/>
                    <a:pt x="2052" y="1421"/>
                  </a:cubicBezTo>
                  <a:cubicBezTo>
                    <a:pt x="2060" y="1441"/>
                    <a:pt x="2076" y="1457"/>
                    <a:pt x="2096" y="1465"/>
                  </a:cubicBezTo>
                  <a:cubicBezTo>
                    <a:pt x="2117" y="1473"/>
                    <a:pt x="2139" y="1472"/>
                    <a:pt x="2158" y="1464"/>
                  </a:cubicBezTo>
                  <a:cubicBezTo>
                    <a:pt x="2165" y="1460"/>
                    <a:pt x="2172" y="1456"/>
                    <a:pt x="2178" y="1452"/>
                  </a:cubicBezTo>
                  <a:cubicBezTo>
                    <a:pt x="2309" y="1583"/>
                    <a:pt x="2539" y="1801"/>
                    <a:pt x="2636" y="1892"/>
                  </a:cubicBezTo>
                  <a:cubicBezTo>
                    <a:pt x="2622" y="1910"/>
                    <a:pt x="2618" y="1935"/>
                    <a:pt x="2630" y="1957"/>
                  </a:cubicBezTo>
                  <a:cubicBezTo>
                    <a:pt x="2645" y="1987"/>
                    <a:pt x="2681" y="1998"/>
                    <a:pt x="2711" y="1983"/>
                  </a:cubicBezTo>
                  <a:cubicBezTo>
                    <a:pt x="2741" y="1967"/>
                    <a:pt x="2752" y="1931"/>
                    <a:pt x="2737" y="1901"/>
                  </a:cubicBezTo>
                  <a:cubicBezTo>
                    <a:pt x="2721" y="1872"/>
                    <a:pt x="2685" y="1860"/>
                    <a:pt x="2655" y="1876"/>
                  </a:cubicBezTo>
                  <a:cubicBezTo>
                    <a:pt x="2652" y="1877"/>
                    <a:pt x="2649" y="1880"/>
                    <a:pt x="2646" y="1882"/>
                  </a:cubicBezTo>
                  <a:cubicBezTo>
                    <a:pt x="2549" y="1791"/>
                    <a:pt x="2319" y="1573"/>
                    <a:pt x="2188" y="1442"/>
                  </a:cubicBezTo>
                  <a:cubicBezTo>
                    <a:pt x="2191" y="1439"/>
                    <a:pt x="2193" y="1435"/>
                    <a:pt x="2195" y="1432"/>
                  </a:cubicBezTo>
                  <a:cubicBezTo>
                    <a:pt x="2207" y="1413"/>
                    <a:pt x="2210" y="1390"/>
                    <a:pt x="2205" y="1369"/>
                  </a:cubicBezTo>
                  <a:lnTo>
                    <a:pt x="2525" y="1232"/>
                  </a:lnTo>
                  <a:cubicBezTo>
                    <a:pt x="2536" y="1250"/>
                    <a:pt x="2555" y="1263"/>
                    <a:pt x="2578" y="1262"/>
                  </a:cubicBezTo>
                  <a:cubicBezTo>
                    <a:pt x="2611" y="1262"/>
                    <a:pt x="2638" y="1235"/>
                    <a:pt x="2637" y="1202"/>
                  </a:cubicBezTo>
                  <a:cubicBezTo>
                    <a:pt x="2637" y="1168"/>
                    <a:pt x="2610" y="1142"/>
                    <a:pt x="2577" y="1142"/>
                  </a:cubicBezTo>
                  <a:moveTo>
                    <a:pt x="243" y="507"/>
                  </a:moveTo>
                  <a:cubicBezTo>
                    <a:pt x="225" y="507"/>
                    <a:pt x="208" y="501"/>
                    <a:pt x="195" y="489"/>
                  </a:cubicBezTo>
                  <a:cubicBezTo>
                    <a:pt x="183" y="476"/>
                    <a:pt x="175" y="460"/>
                    <a:pt x="175" y="442"/>
                  </a:cubicBezTo>
                  <a:cubicBezTo>
                    <a:pt x="174" y="429"/>
                    <a:pt x="178" y="416"/>
                    <a:pt x="185" y="405"/>
                  </a:cubicBezTo>
                  <a:cubicBezTo>
                    <a:pt x="197" y="386"/>
                    <a:pt x="217" y="374"/>
                    <a:pt x="240" y="374"/>
                  </a:cubicBezTo>
                  <a:cubicBezTo>
                    <a:pt x="277" y="373"/>
                    <a:pt x="307" y="402"/>
                    <a:pt x="308" y="439"/>
                  </a:cubicBezTo>
                  <a:cubicBezTo>
                    <a:pt x="308" y="452"/>
                    <a:pt x="305" y="464"/>
                    <a:pt x="298" y="475"/>
                  </a:cubicBezTo>
                  <a:cubicBezTo>
                    <a:pt x="286" y="495"/>
                    <a:pt x="266" y="506"/>
                    <a:pt x="243" y="507"/>
                  </a:cubicBezTo>
                  <a:moveTo>
                    <a:pt x="850" y="1654"/>
                  </a:moveTo>
                  <a:cubicBezTo>
                    <a:pt x="861" y="1691"/>
                    <a:pt x="856" y="1731"/>
                    <a:pt x="836" y="1764"/>
                  </a:cubicBezTo>
                  <a:cubicBezTo>
                    <a:pt x="819" y="1791"/>
                    <a:pt x="792" y="1812"/>
                    <a:pt x="761" y="1821"/>
                  </a:cubicBezTo>
                  <a:cubicBezTo>
                    <a:pt x="691" y="1843"/>
                    <a:pt x="615" y="1803"/>
                    <a:pt x="594" y="1733"/>
                  </a:cubicBezTo>
                  <a:cubicBezTo>
                    <a:pt x="585" y="1705"/>
                    <a:pt x="586" y="1676"/>
                    <a:pt x="595" y="1649"/>
                  </a:cubicBezTo>
                  <a:lnTo>
                    <a:pt x="596" y="1648"/>
                  </a:lnTo>
                  <a:cubicBezTo>
                    <a:pt x="599" y="1639"/>
                    <a:pt x="603" y="1631"/>
                    <a:pt x="608" y="1623"/>
                  </a:cubicBezTo>
                  <a:cubicBezTo>
                    <a:pt x="625" y="1595"/>
                    <a:pt x="651" y="1575"/>
                    <a:pt x="682" y="1565"/>
                  </a:cubicBezTo>
                  <a:cubicBezTo>
                    <a:pt x="753" y="1543"/>
                    <a:pt x="828" y="1583"/>
                    <a:pt x="850" y="1654"/>
                  </a:cubicBezTo>
                  <a:close/>
                  <a:moveTo>
                    <a:pt x="2183" y="1424"/>
                  </a:moveTo>
                  <a:cubicBezTo>
                    <a:pt x="2176" y="1436"/>
                    <a:pt x="2165" y="1445"/>
                    <a:pt x="2153" y="1450"/>
                  </a:cubicBezTo>
                  <a:cubicBezTo>
                    <a:pt x="2136" y="1457"/>
                    <a:pt x="2118" y="1458"/>
                    <a:pt x="2102" y="1451"/>
                  </a:cubicBezTo>
                  <a:cubicBezTo>
                    <a:pt x="2085" y="1445"/>
                    <a:pt x="2072" y="1432"/>
                    <a:pt x="2065" y="1416"/>
                  </a:cubicBezTo>
                  <a:cubicBezTo>
                    <a:pt x="2056" y="1396"/>
                    <a:pt x="2058" y="1373"/>
                    <a:pt x="2069" y="1354"/>
                  </a:cubicBezTo>
                  <a:cubicBezTo>
                    <a:pt x="2077" y="1342"/>
                    <a:pt x="2087" y="1333"/>
                    <a:pt x="2100" y="1328"/>
                  </a:cubicBezTo>
                  <a:cubicBezTo>
                    <a:pt x="2116" y="1321"/>
                    <a:pt x="2134" y="1321"/>
                    <a:pt x="2151" y="1327"/>
                  </a:cubicBezTo>
                  <a:cubicBezTo>
                    <a:pt x="2167" y="1334"/>
                    <a:pt x="2180" y="1346"/>
                    <a:pt x="2187" y="1363"/>
                  </a:cubicBezTo>
                  <a:cubicBezTo>
                    <a:pt x="2196" y="1383"/>
                    <a:pt x="2194" y="1406"/>
                    <a:pt x="2183" y="1424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37" name="Google Shape;37;p50"/>
            <p:cNvSpPr/>
            <p:nvPr/>
          </p:nvSpPr>
          <p:spPr bwMode="auto">
            <a:xfrm rot="2654194">
              <a:off x="-31981" y="1854504"/>
              <a:ext cx="1138472" cy="1348798"/>
            </a:xfrm>
            <a:custGeom>
              <a:avLst/>
              <a:gdLst/>
              <a:ahLst/>
              <a:cxnLst/>
              <a:rect l="l" t="t" r="r" b="b"/>
              <a:pathLst>
                <a:path w="1384" h="1640" fill="norm" stroke="1" extrusionOk="0">
                  <a:moveTo>
                    <a:pt x="755" y="18"/>
                  </a:moveTo>
                  <a:cubicBezTo>
                    <a:pt x="727" y="36"/>
                    <a:pt x="719" y="73"/>
                    <a:pt x="737" y="101"/>
                  </a:cubicBezTo>
                  <a:cubicBezTo>
                    <a:pt x="748" y="119"/>
                    <a:pt x="767" y="129"/>
                    <a:pt x="787" y="129"/>
                  </a:cubicBezTo>
                  <a:lnTo>
                    <a:pt x="839" y="585"/>
                  </a:lnTo>
                  <a:cubicBezTo>
                    <a:pt x="819" y="590"/>
                    <a:pt x="800" y="602"/>
                    <a:pt x="789" y="621"/>
                  </a:cubicBezTo>
                  <a:cubicBezTo>
                    <a:pt x="784" y="629"/>
                    <a:pt x="780" y="639"/>
                    <a:pt x="778" y="648"/>
                  </a:cubicBezTo>
                  <a:cubicBezTo>
                    <a:pt x="773" y="676"/>
                    <a:pt x="782" y="702"/>
                    <a:pt x="800" y="721"/>
                  </a:cubicBezTo>
                  <a:lnTo>
                    <a:pt x="463" y="1105"/>
                  </a:lnTo>
                  <a:cubicBezTo>
                    <a:pt x="396" y="1060"/>
                    <a:pt x="310" y="1044"/>
                    <a:pt x="227" y="1069"/>
                  </a:cubicBezTo>
                  <a:cubicBezTo>
                    <a:pt x="82" y="1114"/>
                    <a:pt x="0" y="1268"/>
                    <a:pt x="45" y="1413"/>
                  </a:cubicBezTo>
                  <a:cubicBezTo>
                    <a:pt x="90" y="1559"/>
                    <a:pt x="244" y="1640"/>
                    <a:pt x="389" y="1595"/>
                  </a:cubicBezTo>
                  <a:cubicBezTo>
                    <a:pt x="535" y="1551"/>
                    <a:pt x="616" y="1396"/>
                    <a:pt x="571" y="1251"/>
                  </a:cubicBezTo>
                  <a:cubicBezTo>
                    <a:pt x="554" y="1194"/>
                    <a:pt x="519" y="1147"/>
                    <a:pt x="475" y="1114"/>
                  </a:cubicBezTo>
                  <a:lnTo>
                    <a:pt x="811" y="730"/>
                  </a:lnTo>
                  <a:cubicBezTo>
                    <a:pt x="820" y="736"/>
                    <a:pt x="831" y="741"/>
                    <a:pt x="843" y="743"/>
                  </a:cubicBezTo>
                  <a:cubicBezTo>
                    <a:pt x="876" y="749"/>
                    <a:pt x="909" y="735"/>
                    <a:pt x="927" y="706"/>
                  </a:cubicBezTo>
                  <a:cubicBezTo>
                    <a:pt x="932" y="698"/>
                    <a:pt x="936" y="688"/>
                    <a:pt x="938" y="679"/>
                  </a:cubicBezTo>
                  <a:cubicBezTo>
                    <a:pt x="939" y="673"/>
                    <a:pt x="939" y="668"/>
                    <a:pt x="939" y="662"/>
                  </a:cubicBezTo>
                  <a:lnTo>
                    <a:pt x="1259" y="583"/>
                  </a:lnTo>
                  <a:cubicBezTo>
                    <a:pt x="1261" y="587"/>
                    <a:pt x="1263" y="591"/>
                    <a:pt x="1265" y="594"/>
                  </a:cubicBezTo>
                  <a:cubicBezTo>
                    <a:pt x="1283" y="622"/>
                    <a:pt x="1320" y="631"/>
                    <a:pt x="1348" y="613"/>
                  </a:cubicBezTo>
                  <a:cubicBezTo>
                    <a:pt x="1376" y="595"/>
                    <a:pt x="1384" y="558"/>
                    <a:pt x="1367" y="530"/>
                  </a:cubicBezTo>
                  <a:cubicBezTo>
                    <a:pt x="1349" y="501"/>
                    <a:pt x="1311" y="493"/>
                    <a:pt x="1283" y="511"/>
                  </a:cubicBezTo>
                  <a:cubicBezTo>
                    <a:pt x="1263" y="524"/>
                    <a:pt x="1253" y="547"/>
                    <a:pt x="1256" y="569"/>
                  </a:cubicBezTo>
                  <a:lnTo>
                    <a:pt x="937" y="648"/>
                  </a:lnTo>
                  <a:cubicBezTo>
                    <a:pt x="935" y="637"/>
                    <a:pt x="931" y="627"/>
                    <a:pt x="925" y="618"/>
                  </a:cubicBezTo>
                  <a:cubicBezTo>
                    <a:pt x="913" y="600"/>
                    <a:pt x="894" y="588"/>
                    <a:pt x="873" y="584"/>
                  </a:cubicBezTo>
                  <a:cubicBezTo>
                    <a:pt x="866" y="583"/>
                    <a:pt x="860" y="582"/>
                    <a:pt x="853" y="583"/>
                  </a:cubicBezTo>
                  <a:lnTo>
                    <a:pt x="801" y="127"/>
                  </a:lnTo>
                  <a:cubicBezTo>
                    <a:pt x="808" y="126"/>
                    <a:pt x="814" y="123"/>
                    <a:pt x="820" y="120"/>
                  </a:cubicBezTo>
                  <a:cubicBezTo>
                    <a:pt x="848" y="102"/>
                    <a:pt x="856" y="64"/>
                    <a:pt x="838" y="36"/>
                  </a:cubicBezTo>
                  <a:cubicBezTo>
                    <a:pt x="821" y="8"/>
                    <a:pt x="783" y="0"/>
                    <a:pt x="755" y="18"/>
                  </a:cubicBezTo>
                  <a:moveTo>
                    <a:pt x="913" y="626"/>
                  </a:moveTo>
                  <a:cubicBezTo>
                    <a:pt x="918" y="634"/>
                    <a:pt x="922" y="642"/>
                    <a:pt x="923" y="651"/>
                  </a:cubicBezTo>
                  <a:lnTo>
                    <a:pt x="923" y="651"/>
                  </a:lnTo>
                  <a:lnTo>
                    <a:pt x="924" y="653"/>
                  </a:lnTo>
                  <a:cubicBezTo>
                    <a:pt x="925" y="660"/>
                    <a:pt x="925" y="668"/>
                    <a:pt x="923" y="676"/>
                  </a:cubicBezTo>
                  <a:cubicBezTo>
                    <a:pt x="922" y="684"/>
                    <a:pt x="919" y="692"/>
                    <a:pt x="915" y="699"/>
                  </a:cubicBezTo>
                  <a:cubicBezTo>
                    <a:pt x="900" y="722"/>
                    <a:pt x="872" y="734"/>
                    <a:pt x="845" y="729"/>
                  </a:cubicBezTo>
                  <a:cubicBezTo>
                    <a:pt x="809" y="722"/>
                    <a:pt x="785" y="687"/>
                    <a:pt x="792" y="651"/>
                  </a:cubicBezTo>
                  <a:cubicBezTo>
                    <a:pt x="794" y="643"/>
                    <a:pt x="797" y="635"/>
                    <a:pt x="801" y="628"/>
                  </a:cubicBezTo>
                  <a:cubicBezTo>
                    <a:pt x="816" y="605"/>
                    <a:pt x="843" y="593"/>
                    <a:pt x="870" y="598"/>
                  </a:cubicBezTo>
                  <a:cubicBezTo>
                    <a:pt x="888" y="601"/>
                    <a:pt x="903" y="611"/>
                    <a:pt x="913" y="626"/>
                  </a:cubicBezTo>
                  <a:close/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38" name="Google Shape;38;p50"/>
            <p:cNvSpPr/>
            <p:nvPr/>
          </p:nvSpPr>
          <p:spPr bwMode="auto">
            <a:xfrm rot="2654194">
              <a:off x="263870" y="2526575"/>
              <a:ext cx="3276479" cy="2650851"/>
            </a:xfrm>
            <a:custGeom>
              <a:avLst/>
              <a:gdLst/>
              <a:ahLst/>
              <a:cxnLst/>
              <a:rect l="l" t="t" r="r" b="b"/>
              <a:pathLst>
                <a:path w="3984" h="3221" fill="norm" stroke="1" extrusionOk="0">
                  <a:moveTo>
                    <a:pt x="3893" y="359"/>
                  </a:moveTo>
                  <a:cubicBezTo>
                    <a:pt x="3878" y="364"/>
                    <a:pt x="3865" y="375"/>
                    <a:pt x="3856" y="388"/>
                  </a:cubicBezTo>
                  <a:cubicBezTo>
                    <a:pt x="3846" y="405"/>
                    <a:pt x="3843" y="425"/>
                    <a:pt x="3849" y="444"/>
                  </a:cubicBezTo>
                  <a:lnTo>
                    <a:pt x="3850" y="447"/>
                  </a:lnTo>
                  <a:lnTo>
                    <a:pt x="3469" y="613"/>
                  </a:lnTo>
                  <a:cubicBezTo>
                    <a:pt x="3465" y="604"/>
                    <a:pt x="3459" y="596"/>
                    <a:pt x="3452" y="590"/>
                  </a:cubicBezTo>
                  <a:lnTo>
                    <a:pt x="3549" y="469"/>
                  </a:lnTo>
                  <a:cubicBezTo>
                    <a:pt x="3563" y="478"/>
                    <a:pt x="3581" y="481"/>
                    <a:pt x="3599" y="476"/>
                  </a:cubicBezTo>
                  <a:cubicBezTo>
                    <a:pt x="3630" y="466"/>
                    <a:pt x="3648" y="432"/>
                    <a:pt x="3638" y="400"/>
                  </a:cubicBezTo>
                  <a:cubicBezTo>
                    <a:pt x="3628" y="368"/>
                    <a:pt x="3594" y="351"/>
                    <a:pt x="3562" y="361"/>
                  </a:cubicBezTo>
                  <a:cubicBezTo>
                    <a:pt x="3530" y="371"/>
                    <a:pt x="3513" y="405"/>
                    <a:pt x="3523" y="437"/>
                  </a:cubicBezTo>
                  <a:cubicBezTo>
                    <a:pt x="3526" y="446"/>
                    <a:pt x="3531" y="454"/>
                    <a:pt x="3537" y="460"/>
                  </a:cubicBezTo>
                  <a:lnTo>
                    <a:pt x="3441" y="581"/>
                  </a:lnTo>
                  <a:cubicBezTo>
                    <a:pt x="3428" y="572"/>
                    <a:pt x="3413" y="567"/>
                    <a:pt x="3397" y="566"/>
                  </a:cubicBezTo>
                  <a:cubicBezTo>
                    <a:pt x="3348" y="563"/>
                    <a:pt x="3306" y="599"/>
                    <a:pt x="3303" y="648"/>
                  </a:cubicBezTo>
                  <a:cubicBezTo>
                    <a:pt x="3300" y="689"/>
                    <a:pt x="3326" y="726"/>
                    <a:pt x="3364" y="738"/>
                  </a:cubicBezTo>
                  <a:lnTo>
                    <a:pt x="3248" y="1238"/>
                  </a:lnTo>
                  <a:lnTo>
                    <a:pt x="3244" y="1237"/>
                  </a:lnTo>
                  <a:cubicBezTo>
                    <a:pt x="3233" y="1235"/>
                    <a:pt x="3222" y="1235"/>
                    <a:pt x="3212" y="1236"/>
                  </a:cubicBezTo>
                  <a:lnTo>
                    <a:pt x="3067" y="735"/>
                  </a:lnTo>
                  <a:cubicBezTo>
                    <a:pt x="3087" y="726"/>
                    <a:pt x="3101" y="707"/>
                    <a:pt x="3102" y="685"/>
                  </a:cubicBezTo>
                  <a:cubicBezTo>
                    <a:pt x="3103" y="672"/>
                    <a:pt x="3100" y="660"/>
                    <a:pt x="3094" y="650"/>
                  </a:cubicBezTo>
                  <a:cubicBezTo>
                    <a:pt x="3118" y="627"/>
                    <a:pt x="3139" y="601"/>
                    <a:pt x="3157" y="573"/>
                  </a:cubicBezTo>
                  <a:cubicBezTo>
                    <a:pt x="3194" y="513"/>
                    <a:pt x="3213" y="444"/>
                    <a:pt x="3213" y="374"/>
                  </a:cubicBezTo>
                  <a:cubicBezTo>
                    <a:pt x="3212" y="168"/>
                    <a:pt x="3043" y="0"/>
                    <a:pt x="2837" y="1"/>
                  </a:cubicBezTo>
                  <a:cubicBezTo>
                    <a:pt x="2707" y="2"/>
                    <a:pt x="2588" y="68"/>
                    <a:pt x="2520" y="179"/>
                  </a:cubicBezTo>
                  <a:cubicBezTo>
                    <a:pt x="2483" y="239"/>
                    <a:pt x="2464" y="307"/>
                    <a:pt x="2464" y="378"/>
                  </a:cubicBezTo>
                  <a:cubicBezTo>
                    <a:pt x="2464" y="391"/>
                    <a:pt x="2465" y="405"/>
                    <a:pt x="2467" y="418"/>
                  </a:cubicBezTo>
                  <a:cubicBezTo>
                    <a:pt x="2445" y="426"/>
                    <a:pt x="2429" y="446"/>
                    <a:pt x="2427" y="471"/>
                  </a:cubicBezTo>
                  <a:cubicBezTo>
                    <a:pt x="2427" y="476"/>
                    <a:pt x="2427" y="480"/>
                    <a:pt x="2428" y="484"/>
                  </a:cubicBezTo>
                  <a:lnTo>
                    <a:pt x="1611" y="714"/>
                  </a:lnTo>
                  <a:cubicBezTo>
                    <a:pt x="1601" y="684"/>
                    <a:pt x="1581" y="659"/>
                    <a:pt x="1554" y="643"/>
                  </a:cubicBezTo>
                  <a:cubicBezTo>
                    <a:pt x="1492" y="606"/>
                    <a:pt x="1410" y="626"/>
                    <a:pt x="1372" y="687"/>
                  </a:cubicBezTo>
                  <a:lnTo>
                    <a:pt x="1371" y="689"/>
                  </a:lnTo>
                  <a:cubicBezTo>
                    <a:pt x="1353" y="720"/>
                    <a:pt x="1348" y="756"/>
                    <a:pt x="1356" y="790"/>
                  </a:cubicBezTo>
                  <a:cubicBezTo>
                    <a:pt x="1358" y="795"/>
                    <a:pt x="1360" y="800"/>
                    <a:pt x="1361" y="805"/>
                  </a:cubicBezTo>
                  <a:lnTo>
                    <a:pt x="864" y="1044"/>
                  </a:lnTo>
                  <a:cubicBezTo>
                    <a:pt x="854" y="1027"/>
                    <a:pt x="838" y="1013"/>
                    <a:pt x="819" y="1006"/>
                  </a:cubicBezTo>
                  <a:lnTo>
                    <a:pt x="967" y="488"/>
                  </a:lnTo>
                  <a:lnTo>
                    <a:pt x="971" y="488"/>
                  </a:lnTo>
                  <a:cubicBezTo>
                    <a:pt x="1004" y="490"/>
                    <a:pt x="1032" y="465"/>
                    <a:pt x="1035" y="432"/>
                  </a:cubicBezTo>
                  <a:cubicBezTo>
                    <a:pt x="1037" y="399"/>
                    <a:pt x="1012" y="370"/>
                    <a:pt x="978" y="368"/>
                  </a:cubicBezTo>
                  <a:cubicBezTo>
                    <a:pt x="945" y="366"/>
                    <a:pt x="916" y="391"/>
                    <a:pt x="914" y="424"/>
                  </a:cubicBezTo>
                  <a:cubicBezTo>
                    <a:pt x="912" y="451"/>
                    <a:pt x="929" y="475"/>
                    <a:pt x="953" y="484"/>
                  </a:cubicBezTo>
                  <a:lnTo>
                    <a:pt x="805" y="1002"/>
                  </a:lnTo>
                  <a:cubicBezTo>
                    <a:pt x="802" y="1002"/>
                    <a:pt x="798" y="1001"/>
                    <a:pt x="794" y="1001"/>
                  </a:cubicBezTo>
                  <a:cubicBezTo>
                    <a:pt x="747" y="998"/>
                    <a:pt x="707" y="1032"/>
                    <a:pt x="701" y="1078"/>
                  </a:cubicBezTo>
                  <a:lnTo>
                    <a:pt x="137" y="1051"/>
                  </a:lnTo>
                  <a:cubicBezTo>
                    <a:pt x="137" y="1046"/>
                    <a:pt x="136" y="1042"/>
                    <a:pt x="135" y="1037"/>
                  </a:cubicBezTo>
                  <a:cubicBezTo>
                    <a:pt x="127" y="1001"/>
                    <a:pt x="90" y="978"/>
                    <a:pt x="54" y="987"/>
                  </a:cubicBezTo>
                  <a:cubicBezTo>
                    <a:pt x="37" y="991"/>
                    <a:pt x="22" y="1002"/>
                    <a:pt x="12" y="1017"/>
                  </a:cubicBezTo>
                  <a:cubicBezTo>
                    <a:pt x="3" y="1032"/>
                    <a:pt x="0" y="1051"/>
                    <a:pt x="4" y="1068"/>
                  </a:cubicBezTo>
                  <a:cubicBezTo>
                    <a:pt x="12" y="1104"/>
                    <a:pt x="49" y="1127"/>
                    <a:pt x="85" y="1118"/>
                  </a:cubicBezTo>
                  <a:cubicBezTo>
                    <a:pt x="103" y="1114"/>
                    <a:pt x="117" y="1104"/>
                    <a:pt x="127" y="1088"/>
                  </a:cubicBezTo>
                  <a:cubicBezTo>
                    <a:pt x="131" y="1081"/>
                    <a:pt x="134" y="1073"/>
                    <a:pt x="136" y="1065"/>
                  </a:cubicBezTo>
                  <a:lnTo>
                    <a:pt x="700" y="1092"/>
                  </a:lnTo>
                  <a:cubicBezTo>
                    <a:pt x="701" y="1137"/>
                    <a:pt x="737" y="1174"/>
                    <a:pt x="783" y="1177"/>
                  </a:cubicBezTo>
                  <a:cubicBezTo>
                    <a:pt x="831" y="1180"/>
                    <a:pt x="873" y="1143"/>
                    <a:pt x="876" y="1095"/>
                  </a:cubicBezTo>
                  <a:cubicBezTo>
                    <a:pt x="877" y="1082"/>
                    <a:pt x="875" y="1069"/>
                    <a:pt x="871" y="1057"/>
                  </a:cubicBezTo>
                  <a:lnTo>
                    <a:pt x="1367" y="818"/>
                  </a:lnTo>
                  <a:cubicBezTo>
                    <a:pt x="1379" y="840"/>
                    <a:pt x="1396" y="859"/>
                    <a:pt x="1417" y="872"/>
                  </a:cubicBezTo>
                  <a:cubicBezTo>
                    <a:pt x="1427" y="878"/>
                    <a:pt x="1438" y="882"/>
                    <a:pt x="1448" y="885"/>
                  </a:cubicBezTo>
                  <a:lnTo>
                    <a:pt x="1338" y="1305"/>
                  </a:lnTo>
                  <a:cubicBezTo>
                    <a:pt x="1330" y="1303"/>
                    <a:pt x="1321" y="1302"/>
                    <a:pt x="1312" y="1302"/>
                  </a:cubicBezTo>
                  <a:cubicBezTo>
                    <a:pt x="1242" y="1302"/>
                    <a:pt x="1186" y="1359"/>
                    <a:pt x="1187" y="1428"/>
                  </a:cubicBezTo>
                  <a:cubicBezTo>
                    <a:pt x="1187" y="1449"/>
                    <a:pt x="1192" y="1468"/>
                    <a:pt x="1201" y="1485"/>
                  </a:cubicBezTo>
                  <a:lnTo>
                    <a:pt x="523" y="1885"/>
                  </a:lnTo>
                  <a:lnTo>
                    <a:pt x="522" y="1882"/>
                  </a:lnTo>
                  <a:cubicBezTo>
                    <a:pt x="511" y="1868"/>
                    <a:pt x="496" y="1859"/>
                    <a:pt x="478" y="1856"/>
                  </a:cubicBezTo>
                  <a:cubicBezTo>
                    <a:pt x="451" y="1852"/>
                    <a:pt x="425" y="1865"/>
                    <a:pt x="411" y="1887"/>
                  </a:cubicBezTo>
                  <a:cubicBezTo>
                    <a:pt x="406" y="1895"/>
                    <a:pt x="403" y="1904"/>
                    <a:pt x="401" y="1913"/>
                  </a:cubicBezTo>
                  <a:cubicBezTo>
                    <a:pt x="396" y="1950"/>
                    <a:pt x="422" y="1984"/>
                    <a:pt x="458" y="1990"/>
                  </a:cubicBezTo>
                  <a:cubicBezTo>
                    <a:pt x="485" y="1994"/>
                    <a:pt x="511" y="1981"/>
                    <a:pt x="526" y="1958"/>
                  </a:cubicBezTo>
                  <a:cubicBezTo>
                    <a:pt x="530" y="1950"/>
                    <a:pt x="534" y="1942"/>
                    <a:pt x="535" y="1933"/>
                  </a:cubicBezTo>
                  <a:cubicBezTo>
                    <a:pt x="537" y="1920"/>
                    <a:pt x="535" y="1908"/>
                    <a:pt x="530" y="1897"/>
                  </a:cubicBezTo>
                  <a:lnTo>
                    <a:pt x="1208" y="1498"/>
                  </a:lnTo>
                  <a:cubicBezTo>
                    <a:pt x="1230" y="1531"/>
                    <a:pt x="1267" y="1553"/>
                    <a:pt x="1309" y="1554"/>
                  </a:cubicBezTo>
                  <a:lnTo>
                    <a:pt x="1315" y="1764"/>
                  </a:lnTo>
                  <a:cubicBezTo>
                    <a:pt x="1289" y="1769"/>
                    <a:pt x="1268" y="1791"/>
                    <a:pt x="1266" y="1819"/>
                  </a:cubicBezTo>
                  <a:lnTo>
                    <a:pt x="1266" y="1822"/>
                  </a:lnTo>
                  <a:cubicBezTo>
                    <a:pt x="1159" y="1839"/>
                    <a:pt x="1065" y="1901"/>
                    <a:pt x="1007" y="1994"/>
                  </a:cubicBezTo>
                  <a:cubicBezTo>
                    <a:pt x="971" y="2054"/>
                    <a:pt x="951" y="2123"/>
                    <a:pt x="952" y="2193"/>
                  </a:cubicBezTo>
                  <a:cubicBezTo>
                    <a:pt x="953" y="2399"/>
                    <a:pt x="1121" y="2567"/>
                    <a:pt x="1328" y="2566"/>
                  </a:cubicBezTo>
                  <a:cubicBezTo>
                    <a:pt x="1354" y="2565"/>
                    <a:pt x="1379" y="2563"/>
                    <a:pt x="1403" y="2558"/>
                  </a:cubicBezTo>
                  <a:cubicBezTo>
                    <a:pt x="1411" y="2579"/>
                    <a:pt x="1431" y="2595"/>
                    <a:pt x="1455" y="2596"/>
                  </a:cubicBezTo>
                  <a:cubicBezTo>
                    <a:pt x="1462" y="2597"/>
                    <a:pt x="1468" y="2596"/>
                    <a:pt x="1474" y="2594"/>
                  </a:cubicBezTo>
                  <a:lnTo>
                    <a:pt x="1596" y="2920"/>
                  </a:lnTo>
                  <a:cubicBezTo>
                    <a:pt x="1573" y="2931"/>
                    <a:pt x="1553" y="2949"/>
                    <a:pt x="1539" y="2971"/>
                  </a:cubicBezTo>
                  <a:cubicBezTo>
                    <a:pt x="1519" y="3004"/>
                    <a:pt x="1514" y="3043"/>
                    <a:pt x="1525" y="3080"/>
                  </a:cubicBezTo>
                  <a:cubicBezTo>
                    <a:pt x="1535" y="3114"/>
                    <a:pt x="1559" y="3142"/>
                    <a:pt x="1590" y="3159"/>
                  </a:cubicBezTo>
                  <a:cubicBezTo>
                    <a:pt x="1621" y="3175"/>
                    <a:pt x="1657" y="3179"/>
                    <a:pt x="1691" y="3168"/>
                  </a:cubicBezTo>
                  <a:cubicBezTo>
                    <a:pt x="1722" y="3159"/>
                    <a:pt x="1748" y="3138"/>
                    <a:pt x="1765" y="3111"/>
                  </a:cubicBezTo>
                  <a:cubicBezTo>
                    <a:pt x="1784" y="3080"/>
                    <a:pt x="1790" y="3043"/>
                    <a:pt x="1781" y="3008"/>
                  </a:cubicBezTo>
                  <a:lnTo>
                    <a:pt x="2058" y="2908"/>
                  </a:lnTo>
                  <a:cubicBezTo>
                    <a:pt x="2071" y="2937"/>
                    <a:pt x="2099" y="2958"/>
                    <a:pt x="2132" y="2960"/>
                  </a:cubicBezTo>
                  <a:cubicBezTo>
                    <a:pt x="2157" y="2961"/>
                    <a:pt x="2179" y="2953"/>
                    <a:pt x="2196" y="2938"/>
                  </a:cubicBezTo>
                  <a:lnTo>
                    <a:pt x="2372" y="3117"/>
                  </a:lnTo>
                  <a:cubicBezTo>
                    <a:pt x="2361" y="3131"/>
                    <a:pt x="2356" y="3149"/>
                    <a:pt x="2360" y="3168"/>
                  </a:cubicBezTo>
                  <a:cubicBezTo>
                    <a:pt x="2368" y="3200"/>
                    <a:pt x="2400" y="3221"/>
                    <a:pt x="2432" y="3213"/>
                  </a:cubicBezTo>
                  <a:cubicBezTo>
                    <a:pt x="2465" y="3205"/>
                    <a:pt x="2485" y="3173"/>
                    <a:pt x="2477" y="3140"/>
                  </a:cubicBezTo>
                  <a:cubicBezTo>
                    <a:pt x="2470" y="3108"/>
                    <a:pt x="2437" y="3088"/>
                    <a:pt x="2405" y="3095"/>
                  </a:cubicBezTo>
                  <a:cubicBezTo>
                    <a:pt x="2396" y="3098"/>
                    <a:pt x="2389" y="3101"/>
                    <a:pt x="2382" y="3107"/>
                  </a:cubicBezTo>
                  <a:lnTo>
                    <a:pt x="2206" y="2928"/>
                  </a:lnTo>
                  <a:cubicBezTo>
                    <a:pt x="2218" y="2914"/>
                    <a:pt x="2225" y="2896"/>
                    <a:pt x="2226" y="2877"/>
                  </a:cubicBezTo>
                  <a:cubicBezTo>
                    <a:pt x="2229" y="2828"/>
                    <a:pt x="2192" y="2787"/>
                    <a:pt x="2144" y="2783"/>
                  </a:cubicBezTo>
                  <a:cubicBezTo>
                    <a:pt x="2095" y="2780"/>
                    <a:pt x="2053" y="2817"/>
                    <a:pt x="2050" y="2866"/>
                  </a:cubicBezTo>
                  <a:cubicBezTo>
                    <a:pt x="2049" y="2876"/>
                    <a:pt x="2050" y="2886"/>
                    <a:pt x="2053" y="2895"/>
                  </a:cubicBezTo>
                  <a:lnTo>
                    <a:pt x="1777" y="2995"/>
                  </a:lnTo>
                  <a:cubicBezTo>
                    <a:pt x="1752" y="2929"/>
                    <a:pt x="1681" y="2893"/>
                    <a:pt x="1613" y="2914"/>
                  </a:cubicBezTo>
                  <a:lnTo>
                    <a:pt x="1610" y="2915"/>
                  </a:lnTo>
                  <a:lnTo>
                    <a:pt x="1488" y="2589"/>
                  </a:lnTo>
                  <a:cubicBezTo>
                    <a:pt x="1505" y="2579"/>
                    <a:pt x="1518" y="2561"/>
                    <a:pt x="1520" y="2540"/>
                  </a:cubicBezTo>
                  <a:cubicBezTo>
                    <a:pt x="1520" y="2531"/>
                    <a:pt x="1519" y="2522"/>
                    <a:pt x="1515" y="2514"/>
                  </a:cubicBezTo>
                  <a:cubicBezTo>
                    <a:pt x="1567" y="2484"/>
                    <a:pt x="1612" y="2441"/>
                    <a:pt x="1645" y="2388"/>
                  </a:cubicBezTo>
                  <a:cubicBezTo>
                    <a:pt x="1681" y="2328"/>
                    <a:pt x="1701" y="2260"/>
                    <a:pt x="1700" y="2189"/>
                  </a:cubicBezTo>
                  <a:cubicBezTo>
                    <a:pt x="1700" y="2169"/>
                    <a:pt x="1698" y="2148"/>
                    <a:pt x="1695" y="2128"/>
                  </a:cubicBezTo>
                  <a:cubicBezTo>
                    <a:pt x="1718" y="2121"/>
                    <a:pt x="1735" y="2100"/>
                    <a:pt x="1737" y="2075"/>
                  </a:cubicBezTo>
                  <a:cubicBezTo>
                    <a:pt x="1738" y="2069"/>
                    <a:pt x="1737" y="2063"/>
                    <a:pt x="1735" y="2057"/>
                  </a:cubicBezTo>
                  <a:lnTo>
                    <a:pt x="1983" y="1972"/>
                  </a:lnTo>
                  <a:cubicBezTo>
                    <a:pt x="2001" y="2018"/>
                    <a:pt x="2047" y="2051"/>
                    <a:pt x="2100" y="2051"/>
                  </a:cubicBezTo>
                  <a:cubicBezTo>
                    <a:pt x="2140" y="2050"/>
                    <a:pt x="2176" y="2031"/>
                    <a:pt x="2199" y="2001"/>
                  </a:cubicBezTo>
                  <a:lnTo>
                    <a:pt x="2417" y="2164"/>
                  </a:lnTo>
                  <a:lnTo>
                    <a:pt x="2415" y="2166"/>
                  </a:lnTo>
                  <a:cubicBezTo>
                    <a:pt x="2402" y="2187"/>
                    <a:pt x="2398" y="2212"/>
                    <a:pt x="2404" y="2237"/>
                  </a:cubicBezTo>
                  <a:cubicBezTo>
                    <a:pt x="2409" y="2262"/>
                    <a:pt x="2424" y="2283"/>
                    <a:pt x="2446" y="2297"/>
                  </a:cubicBezTo>
                  <a:cubicBezTo>
                    <a:pt x="2467" y="2310"/>
                    <a:pt x="2493" y="2315"/>
                    <a:pt x="2518" y="2309"/>
                  </a:cubicBezTo>
                  <a:cubicBezTo>
                    <a:pt x="2524" y="2308"/>
                    <a:pt x="2529" y="2306"/>
                    <a:pt x="2534" y="2304"/>
                  </a:cubicBezTo>
                  <a:lnTo>
                    <a:pt x="2670" y="2569"/>
                  </a:lnTo>
                  <a:cubicBezTo>
                    <a:pt x="2649" y="2582"/>
                    <a:pt x="2638" y="2607"/>
                    <a:pt x="2644" y="2633"/>
                  </a:cubicBezTo>
                  <a:cubicBezTo>
                    <a:pt x="2652" y="2665"/>
                    <a:pt x="2684" y="2685"/>
                    <a:pt x="2717" y="2678"/>
                  </a:cubicBezTo>
                  <a:cubicBezTo>
                    <a:pt x="2749" y="2670"/>
                    <a:pt x="2769" y="2638"/>
                    <a:pt x="2762" y="2605"/>
                  </a:cubicBezTo>
                  <a:cubicBezTo>
                    <a:pt x="2754" y="2573"/>
                    <a:pt x="2721" y="2553"/>
                    <a:pt x="2689" y="2560"/>
                  </a:cubicBezTo>
                  <a:cubicBezTo>
                    <a:pt x="2687" y="2561"/>
                    <a:pt x="2685" y="2562"/>
                    <a:pt x="2683" y="2562"/>
                  </a:cubicBezTo>
                  <a:lnTo>
                    <a:pt x="2547" y="2297"/>
                  </a:lnTo>
                  <a:cubicBezTo>
                    <a:pt x="2559" y="2289"/>
                    <a:pt x="2570" y="2279"/>
                    <a:pt x="2578" y="2266"/>
                  </a:cubicBezTo>
                  <a:cubicBezTo>
                    <a:pt x="2590" y="2246"/>
                    <a:pt x="2595" y="2224"/>
                    <a:pt x="2591" y="2201"/>
                  </a:cubicBezTo>
                  <a:lnTo>
                    <a:pt x="2957" y="2116"/>
                  </a:lnTo>
                  <a:cubicBezTo>
                    <a:pt x="2966" y="2145"/>
                    <a:pt x="2997" y="2163"/>
                    <a:pt x="3028" y="2156"/>
                  </a:cubicBezTo>
                  <a:cubicBezTo>
                    <a:pt x="3060" y="2148"/>
                    <a:pt x="3080" y="2116"/>
                    <a:pt x="3072" y="2084"/>
                  </a:cubicBezTo>
                  <a:cubicBezTo>
                    <a:pt x="3065" y="2051"/>
                    <a:pt x="3032" y="2031"/>
                    <a:pt x="3000" y="2039"/>
                  </a:cubicBezTo>
                  <a:cubicBezTo>
                    <a:pt x="2971" y="2045"/>
                    <a:pt x="2952" y="2073"/>
                    <a:pt x="2954" y="2102"/>
                  </a:cubicBezTo>
                  <a:lnTo>
                    <a:pt x="2588" y="2187"/>
                  </a:lnTo>
                  <a:cubicBezTo>
                    <a:pt x="2573" y="2140"/>
                    <a:pt x="2524" y="2112"/>
                    <a:pt x="2476" y="2123"/>
                  </a:cubicBezTo>
                  <a:cubicBezTo>
                    <a:pt x="2456" y="2127"/>
                    <a:pt x="2439" y="2138"/>
                    <a:pt x="2425" y="2152"/>
                  </a:cubicBezTo>
                  <a:lnTo>
                    <a:pt x="2207" y="1989"/>
                  </a:lnTo>
                  <a:cubicBezTo>
                    <a:pt x="2219" y="1970"/>
                    <a:pt x="2225" y="1948"/>
                    <a:pt x="2225" y="1924"/>
                  </a:cubicBezTo>
                  <a:cubicBezTo>
                    <a:pt x="2225" y="1854"/>
                    <a:pt x="2168" y="1798"/>
                    <a:pt x="2098" y="1799"/>
                  </a:cubicBezTo>
                  <a:cubicBezTo>
                    <a:pt x="2084" y="1799"/>
                    <a:pt x="2071" y="1801"/>
                    <a:pt x="2058" y="1806"/>
                  </a:cubicBezTo>
                  <a:lnTo>
                    <a:pt x="1897" y="1409"/>
                  </a:lnTo>
                  <a:cubicBezTo>
                    <a:pt x="1915" y="1402"/>
                    <a:pt x="1931" y="1389"/>
                    <a:pt x="1942" y="1372"/>
                  </a:cubicBezTo>
                  <a:cubicBezTo>
                    <a:pt x="1943" y="1368"/>
                    <a:pt x="1945" y="1365"/>
                    <a:pt x="1947" y="1362"/>
                  </a:cubicBezTo>
                  <a:cubicBezTo>
                    <a:pt x="1948" y="1360"/>
                    <a:pt x="1948" y="1358"/>
                    <a:pt x="1949" y="1357"/>
                  </a:cubicBezTo>
                  <a:lnTo>
                    <a:pt x="2728" y="1702"/>
                  </a:lnTo>
                  <a:cubicBezTo>
                    <a:pt x="2727" y="1706"/>
                    <a:pt x="2726" y="1710"/>
                    <a:pt x="2726" y="1713"/>
                  </a:cubicBezTo>
                  <a:cubicBezTo>
                    <a:pt x="2724" y="1747"/>
                    <a:pt x="2749" y="1776"/>
                    <a:pt x="2782" y="1778"/>
                  </a:cubicBezTo>
                  <a:cubicBezTo>
                    <a:pt x="2815" y="1780"/>
                    <a:pt x="2844" y="1755"/>
                    <a:pt x="2847" y="1722"/>
                  </a:cubicBezTo>
                  <a:cubicBezTo>
                    <a:pt x="2849" y="1689"/>
                    <a:pt x="2824" y="1660"/>
                    <a:pt x="2791" y="1658"/>
                  </a:cubicBezTo>
                  <a:cubicBezTo>
                    <a:pt x="2766" y="1656"/>
                    <a:pt x="2745" y="1669"/>
                    <a:pt x="2734" y="1689"/>
                  </a:cubicBezTo>
                  <a:lnTo>
                    <a:pt x="1953" y="1343"/>
                  </a:lnTo>
                  <a:cubicBezTo>
                    <a:pt x="1963" y="1300"/>
                    <a:pt x="1942" y="1254"/>
                    <a:pt x="1901" y="1235"/>
                  </a:cubicBezTo>
                  <a:cubicBezTo>
                    <a:pt x="1854" y="1213"/>
                    <a:pt x="1797" y="1232"/>
                    <a:pt x="1774" y="1281"/>
                  </a:cubicBezTo>
                  <a:cubicBezTo>
                    <a:pt x="1769" y="1290"/>
                    <a:pt x="1766" y="1301"/>
                    <a:pt x="1765" y="1311"/>
                  </a:cubicBezTo>
                  <a:lnTo>
                    <a:pt x="1434" y="1393"/>
                  </a:lnTo>
                  <a:cubicBezTo>
                    <a:pt x="1422" y="1353"/>
                    <a:pt x="1392" y="1322"/>
                    <a:pt x="1352" y="1308"/>
                  </a:cubicBezTo>
                  <a:lnTo>
                    <a:pt x="1462" y="888"/>
                  </a:lnTo>
                  <a:cubicBezTo>
                    <a:pt x="1514" y="897"/>
                    <a:pt x="1570" y="875"/>
                    <a:pt x="1599" y="827"/>
                  </a:cubicBezTo>
                  <a:lnTo>
                    <a:pt x="1600" y="826"/>
                  </a:lnTo>
                  <a:cubicBezTo>
                    <a:pt x="1618" y="796"/>
                    <a:pt x="1623" y="762"/>
                    <a:pt x="1615" y="728"/>
                  </a:cubicBezTo>
                  <a:lnTo>
                    <a:pt x="2432" y="498"/>
                  </a:lnTo>
                  <a:cubicBezTo>
                    <a:pt x="2440" y="519"/>
                    <a:pt x="2460" y="534"/>
                    <a:pt x="2483" y="535"/>
                  </a:cubicBezTo>
                  <a:cubicBezTo>
                    <a:pt x="2489" y="536"/>
                    <a:pt x="2494" y="535"/>
                    <a:pt x="2499" y="534"/>
                  </a:cubicBezTo>
                  <a:cubicBezTo>
                    <a:pt x="2518" y="574"/>
                    <a:pt x="2543" y="610"/>
                    <a:pt x="2575" y="642"/>
                  </a:cubicBezTo>
                  <a:cubicBezTo>
                    <a:pt x="2646" y="712"/>
                    <a:pt x="2740" y="751"/>
                    <a:pt x="2840" y="750"/>
                  </a:cubicBezTo>
                  <a:cubicBezTo>
                    <a:pt x="2895" y="750"/>
                    <a:pt x="2947" y="738"/>
                    <a:pt x="2994" y="717"/>
                  </a:cubicBezTo>
                  <a:cubicBezTo>
                    <a:pt x="3004" y="730"/>
                    <a:pt x="3020" y="740"/>
                    <a:pt x="3038" y="741"/>
                  </a:cubicBezTo>
                  <a:cubicBezTo>
                    <a:pt x="3044" y="741"/>
                    <a:pt x="3049" y="741"/>
                    <a:pt x="3054" y="740"/>
                  </a:cubicBezTo>
                  <a:lnTo>
                    <a:pt x="3197" y="1238"/>
                  </a:lnTo>
                  <a:cubicBezTo>
                    <a:pt x="3161" y="1244"/>
                    <a:pt x="3129" y="1266"/>
                    <a:pt x="3109" y="1298"/>
                  </a:cubicBezTo>
                  <a:cubicBezTo>
                    <a:pt x="3099" y="1313"/>
                    <a:pt x="3093" y="1329"/>
                    <a:pt x="3091" y="1346"/>
                  </a:cubicBezTo>
                  <a:cubicBezTo>
                    <a:pt x="3085" y="1382"/>
                    <a:pt x="3093" y="1417"/>
                    <a:pt x="3114" y="1446"/>
                  </a:cubicBezTo>
                  <a:cubicBezTo>
                    <a:pt x="3134" y="1475"/>
                    <a:pt x="3165" y="1494"/>
                    <a:pt x="3200" y="1500"/>
                  </a:cubicBezTo>
                  <a:cubicBezTo>
                    <a:pt x="3254" y="1508"/>
                    <a:pt x="3307" y="1484"/>
                    <a:pt x="3335" y="1438"/>
                  </a:cubicBezTo>
                  <a:cubicBezTo>
                    <a:pt x="3344" y="1424"/>
                    <a:pt x="3350" y="1407"/>
                    <a:pt x="3353" y="1390"/>
                  </a:cubicBezTo>
                  <a:cubicBezTo>
                    <a:pt x="3359" y="1355"/>
                    <a:pt x="3351" y="1320"/>
                    <a:pt x="3330" y="1291"/>
                  </a:cubicBezTo>
                  <a:cubicBezTo>
                    <a:pt x="3313" y="1267"/>
                    <a:pt x="3289" y="1250"/>
                    <a:pt x="3262" y="1241"/>
                  </a:cubicBezTo>
                  <a:lnTo>
                    <a:pt x="3378" y="741"/>
                  </a:lnTo>
                  <a:cubicBezTo>
                    <a:pt x="3380" y="741"/>
                    <a:pt x="3383" y="742"/>
                    <a:pt x="3385" y="742"/>
                  </a:cubicBezTo>
                  <a:cubicBezTo>
                    <a:pt x="3407" y="743"/>
                    <a:pt x="3428" y="736"/>
                    <a:pt x="3444" y="724"/>
                  </a:cubicBezTo>
                  <a:lnTo>
                    <a:pt x="3748" y="1062"/>
                  </a:lnTo>
                  <a:cubicBezTo>
                    <a:pt x="3735" y="1077"/>
                    <a:pt x="3730" y="1099"/>
                    <a:pt x="3736" y="1120"/>
                  </a:cubicBezTo>
                  <a:cubicBezTo>
                    <a:pt x="3746" y="1151"/>
                    <a:pt x="3780" y="1169"/>
                    <a:pt x="3812" y="1159"/>
                  </a:cubicBezTo>
                  <a:cubicBezTo>
                    <a:pt x="3844" y="1149"/>
                    <a:pt x="3861" y="1115"/>
                    <a:pt x="3851" y="1083"/>
                  </a:cubicBezTo>
                  <a:cubicBezTo>
                    <a:pt x="3841" y="1051"/>
                    <a:pt x="3807" y="1034"/>
                    <a:pt x="3775" y="1044"/>
                  </a:cubicBezTo>
                  <a:cubicBezTo>
                    <a:pt x="3769" y="1046"/>
                    <a:pt x="3764" y="1049"/>
                    <a:pt x="3759" y="1052"/>
                  </a:cubicBezTo>
                  <a:lnTo>
                    <a:pt x="3455" y="714"/>
                  </a:lnTo>
                  <a:cubicBezTo>
                    <a:pt x="3469" y="700"/>
                    <a:pt x="3478" y="681"/>
                    <a:pt x="3479" y="660"/>
                  </a:cubicBezTo>
                  <a:cubicBezTo>
                    <a:pt x="3480" y="648"/>
                    <a:pt x="3478" y="637"/>
                    <a:pt x="3475" y="626"/>
                  </a:cubicBezTo>
                  <a:lnTo>
                    <a:pt x="3857" y="459"/>
                  </a:lnTo>
                  <a:cubicBezTo>
                    <a:pt x="3872" y="485"/>
                    <a:pt x="3904" y="498"/>
                    <a:pt x="3934" y="488"/>
                  </a:cubicBezTo>
                  <a:cubicBezTo>
                    <a:pt x="3949" y="484"/>
                    <a:pt x="3962" y="473"/>
                    <a:pt x="3971" y="459"/>
                  </a:cubicBezTo>
                  <a:cubicBezTo>
                    <a:pt x="3981" y="443"/>
                    <a:pt x="3984" y="422"/>
                    <a:pt x="3978" y="404"/>
                  </a:cubicBezTo>
                  <a:cubicBezTo>
                    <a:pt x="3967" y="368"/>
                    <a:pt x="3929" y="348"/>
                    <a:pt x="3893" y="359"/>
                  </a:cubicBezTo>
                  <a:moveTo>
                    <a:pt x="82" y="1104"/>
                  </a:moveTo>
                  <a:cubicBezTo>
                    <a:pt x="53" y="1111"/>
                    <a:pt x="25" y="1093"/>
                    <a:pt x="18" y="1065"/>
                  </a:cubicBezTo>
                  <a:cubicBezTo>
                    <a:pt x="15" y="1051"/>
                    <a:pt x="17" y="1037"/>
                    <a:pt x="24" y="1025"/>
                  </a:cubicBezTo>
                  <a:cubicBezTo>
                    <a:pt x="32" y="1013"/>
                    <a:pt x="44" y="1004"/>
                    <a:pt x="57" y="1001"/>
                  </a:cubicBezTo>
                  <a:cubicBezTo>
                    <a:pt x="86" y="994"/>
                    <a:pt x="115" y="1012"/>
                    <a:pt x="121" y="1041"/>
                  </a:cubicBezTo>
                  <a:cubicBezTo>
                    <a:pt x="128" y="1068"/>
                    <a:pt x="109" y="1098"/>
                    <a:pt x="82" y="1104"/>
                  </a:cubicBezTo>
                  <a:moveTo>
                    <a:pt x="521" y="1930"/>
                  </a:moveTo>
                  <a:cubicBezTo>
                    <a:pt x="520" y="1938"/>
                    <a:pt x="517" y="1945"/>
                    <a:pt x="513" y="1951"/>
                  </a:cubicBezTo>
                  <a:cubicBezTo>
                    <a:pt x="502" y="1969"/>
                    <a:pt x="481" y="1978"/>
                    <a:pt x="461" y="1975"/>
                  </a:cubicBezTo>
                  <a:cubicBezTo>
                    <a:pt x="432" y="1971"/>
                    <a:pt x="411" y="1944"/>
                    <a:pt x="416" y="1915"/>
                  </a:cubicBezTo>
                  <a:cubicBezTo>
                    <a:pt x="417" y="1908"/>
                    <a:pt x="419" y="1901"/>
                    <a:pt x="423" y="1895"/>
                  </a:cubicBezTo>
                  <a:cubicBezTo>
                    <a:pt x="434" y="1877"/>
                    <a:pt x="455" y="1867"/>
                    <a:pt x="476" y="1870"/>
                  </a:cubicBezTo>
                  <a:cubicBezTo>
                    <a:pt x="490" y="1872"/>
                    <a:pt x="502" y="1880"/>
                    <a:pt x="511" y="1891"/>
                  </a:cubicBezTo>
                  <a:cubicBezTo>
                    <a:pt x="519" y="1902"/>
                    <a:pt x="523" y="1916"/>
                    <a:pt x="521" y="1930"/>
                  </a:cubicBezTo>
                  <a:close/>
                  <a:moveTo>
                    <a:pt x="1766" y="3006"/>
                  </a:moveTo>
                  <a:cubicBezTo>
                    <a:pt x="1776" y="3039"/>
                    <a:pt x="1771" y="3074"/>
                    <a:pt x="1753" y="3104"/>
                  </a:cubicBezTo>
                  <a:cubicBezTo>
                    <a:pt x="1738" y="3128"/>
                    <a:pt x="1715" y="3146"/>
                    <a:pt x="1687" y="3155"/>
                  </a:cubicBezTo>
                  <a:cubicBezTo>
                    <a:pt x="1657" y="3164"/>
                    <a:pt x="1625" y="3161"/>
                    <a:pt x="1597" y="3146"/>
                  </a:cubicBezTo>
                  <a:cubicBezTo>
                    <a:pt x="1569" y="3131"/>
                    <a:pt x="1548" y="3106"/>
                    <a:pt x="1539" y="3076"/>
                  </a:cubicBezTo>
                  <a:cubicBezTo>
                    <a:pt x="1529" y="3043"/>
                    <a:pt x="1533" y="3008"/>
                    <a:pt x="1551" y="2978"/>
                  </a:cubicBezTo>
                  <a:cubicBezTo>
                    <a:pt x="1566" y="2954"/>
                    <a:pt x="1590" y="2936"/>
                    <a:pt x="1617" y="2928"/>
                  </a:cubicBezTo>
                  <a:cubicBezTo>
                    <a:pt x="1680" y="2908"/>
                    <a:pt x="1746" y="2943"/>
                    <a:pt x="1766" y="3006"/>
                  </a:cubicBezTo>
                  <a:moveTo>
                    <a:pt x="2576" y="2198"/>
                  </a:moveTo>
                  <a:cubicBezTo>
                    <a:pt x="2581" y="2219"/>
                    <a:pt x="2577" y="2240"/>
                    <a:pt x="2566" y="2258"/>
                  </a:cubicBezTo>
                  <a:cubicBezTo>
                    <a:pt x="2554" y="2277"/>
                    <a:pt x="2536" y="2290"/>
                    <a:pt x="2515" y="2295"/>
                  </a:cubicBezTo>
                  <a:cubicBezTo>
                    <a:pt x="2494" y="2300"/>
                    <a:pt x="2472" y="2296"/>
                    <a:pt x="2453" y="2284"/>
                  </a:cubicBezTo>
                  <a:cubicBezTo>
                    <a:pt x="2435" y="2273"/>
                    <a:pt x="2422" y="2255"/>
                    <a:pt x="2418" y="2234"/>
                  </a:cubicBezTo>
                  <a:cubicBezTo>
                    <a:pt x="2413" y="2213"/>
                    <a:pt x="2416" y="2191"/>
                    <a:pt x="2428" y="2173"/>
                  </a:cubicBezTo>
                  <a:cubicBezTo>
                    <a:pt x="2439" y="2154"/>
                    <a:pt x="2457" y="2142"/>
                    <a:pt x="2479" y="2137"/>
                  </a:cubicBezTo>
                  <a:cubicBezTo>
                    <a:pt x="2522" y="2127"/>
                    <a:pt x="2566" y="2154"/>
                    <a:pt x="2576" y="2198"/>
                  </a:cubicBezTo>
                  <a:close/>
                  <a:moveTo>
                    <a:pt x="1686" y="2189"/>
                  </a:moveTo>
                  <a:cubicBezTo>
                    <a:pt x="1686" y="2257"/>
                    <a:pt x="1668" y="2323"/>
                    <a:pt x="1632" y="2380"/>
                  </a:cubicBezTo>
                  <a:cubicBezTo>
                    <a:pt x="1601" y="2431"/>
                    <a:pt x="1558" y="2472"/>
                    <a:pt x="1509" y="2502"/>
                  </a:cubicBezTo>
                  <a:cubicBezTo>
                    <a:pt x="1498" y="2487"/>
                    <a:pt x="1482" y="2477"/>
                    <a:pt x="1463" y="2476"/>
                  </a:cubicBezTo>
                  <a:cubicBezTo>
                    <a:pt x="1430" y="2474"/>
                    <a:pt x="1401" y="2499"/>
                    <a:pt x="1399" y="2532"/>
                  </a:cubicBezTo>
                  <a:cubicBezTo>
                    <a:pt x="1399" y="2536"/>
                    <a:pt x="1399" y="2540"/>
                    <a:pt x="1400" y="2544"/>
                  </a:cubicBezTo>
                  <a:cubicBezTo>
                    <a:pt x="1376" y="2548"/>
                    <a:pt x="1352" y="2551"/>
                    <a:pt x="1328" y="2551"/>
                  </a:cubicBezTo>
                  <a:cubicBezTo>
                    <a:pt x="1129" y="2552"/>
                    <a:pt x="967" y="2391"/>
                    <a:pt x="966" y="2193"/>
                  </a:cubicBezTo>
                  <a:cubicBezTo>
                    <a:pt x="966" y="2125"/>
                    <a:pt x="984" y="2059"/>
                    <a:pt x="1020" y="2002"/>
                  </a:cubicBezTo>
                  <a:cubicBezTo>
                    <a:pt x="1075" y="1912"/>
                    <a:pt x="1165" y="1853"/>
                    <a:pt x="1267" y="1836"/>
                  </a:cubicBezTo>
                  <a:cubicBezTo>
                    <a:pt x="1273" y="1862"/>
                    <a:pt x="1295" y="1882"/>
                    <a:pt x="1322" y="1883"/>
                  </a:cubicBezTo>
                  <a:cubicBezTo>
                    <a:pt x="1352" y="1885"/>
                    <a:pt x="1379" y="1865"/>
                    <a:pt x="1385" y="1836"/>
                  </a:cubicBezTo>
                  <a:cubicBezTo>
                    <a:pt x="1497" y="1854"/>
                    <a:pt x="1591" y="1925"/>
                    <a:pt x="1643" y="2021"/>
                  </a:cubicBezTo>
                  <a:cubicBezTo>
                    <a:pt x="1628" y="2031"/>
                    <a:pt x="1618" y="2048"/>
                    <a:pt x="1617" y="2067"/>
                  </a:cubicBezTo>
                  <a:cubicBezTo>
                    <a:pt x="1615" y="2100"/>
                    <a:pt x="1640" y="2129"/>
                    <a:pt x="1673" y="2131"/>
                  </a:cubicBezTo>
                  <a:cubicBezTo>
                    <a:pt x="1676" y="2131"/>
                    <a:pt x="1678" y="2131"/>
                    <a:pt x="1681" y="2131"/>
                  </a:cubicBezTo>
                  <a:cubicBezTo>
                    <a:pt x="1684" y="2150"/>
                    <a:pt x="1686" y="2169"/>
                    <a:pt x="1686" y="2189"/>
                  </a:cubicBezTo>
                  <a:moveTo>
                    <a:pt x="1787" y="1287"/>
                  </a:moveTo>
                  <a:cubicBezTo>
                    <a:pt x="1788" y="1284"/>
                    <a:pt x="1790" y="1281"/>
                    <a:pt x="1791" y="1278"/>
                  </a:cubicBezTo>
                  <a:cubicBezTo>
                    <a:pt x="1813" y="1243"/>
                    <a:pt x="1857" y="1230"/>
                    <a:pt x="1895" y="1248"/>
                  </a:cubicBezTo>
                  <a:cubicBezTo>
                    <a:pt x="1935" y="1267"/>
                    <a:pt x="1953" y="1315"/>
                    <a:pt x="1934" y="1356"/>
                  </a:cubicBezTo>
                  <a:cubicBezTo>
                    <a:pt x="1915" y="1397"/>
                    <a:pt x="1866" y="1413"/>
                    <a:pt x="1826" y="1395"/>
                  </a:cubicBezTo>
                  <a:cubicBezTo>
                    <a:pt x="1806" y="1385"/>
                    <a:pt x="1791" y="1369"/>
                    <a:pt x="1784" y="1349"/>
                  </a:cubicBezTo>
                  <a:cubicBezTo>
                    <a:pt x="1777" y="1328"/>
                    <a:pt x="1778" y="1306"/>
                    <a:pt x="1787" y="1287"/>
                  </a:cubicBezTo>
                  <a:moveTo>
                    <a:pt x="1771" y="1354"/>
                  </a:moveTo>
                  <a:cubicBezTo>
                    <a:pt x="1779" y="1378"/>
                    <a:pt x="1797" y="1397"/>
                    <a:pt x="1820" y="1408"/>
                  </a:cubicBezTo>
                  <a:cubicBezTo>
                    <a:pt x="1840" y="1417"/>
                    <a:pt x="1863" y="1419"/>
                    <a:pt x="1883" y="1414"/>
                  </a:cubicBezTo>
                  <a:lnTo>
                    <a:pt x="2045" y="1811"/>
                  </a:lnTo>
                  <a:cubicBezTo>
                    <a:pt x="2002" y="1831"/>
                    <a:pt x="1973" y="1875"/>
                    <a:pt x="1973" y="1925"/>
                  </a:cubicBezTo>
                  <a:cubicBezTo>
                    <a:pt x="1973" y="1937"/>
                    <a:pt x="1975" y="1948"/>
                    <a:pt x="1978" y="1959"/>
                  </a:cubicBezTo>
                  <a:lnTo>
                    <a:pt x="1730" y="2044"/>
                  </a:lnTo>
                  <a:cubicBezTo>
                    <a:pt x="1721" y="2025"/>
                    <a:pt x="1703" y="2012"/>
                    <a:pt x="1681" y="2011"/>
                  </a:cubicBezTo>
                  <a:cubicBezTo>
                    <a:pt x="1672" y="2010"/>
                    <a:pt x="1664" y="2012"/>
                    <a:pt x="1656" y="2014"/>
                  </a:cubicBezTo>
                  <a:cubicBezTo>
                    <a:pt x="1602" y="1914"/>
                    <a:pt x="1503" y="1841"/>
                    <a:pt x="1386" y="1822"/>
                  </a:cubicBezTo>
                  <a:cubicBezTo>
                    <a:pt x="1385" y="1791"/>
                    <a:pt x="1361" y="1765"/>
                    <a:pt x="1330" y="1763"/>
                  </a:cubicBezTo>
                  <a:lnTo>
                    <a:pt x="1330" y="1763"/>
                  </a:lnTo>
                  <a:lnTo>
                    <a:pt x="1323" y="1553"/>
                  </a:lnTo>
                  <a:cubicBezTo>
                    <a:pt x="1388" y="1548"/>
                    <a:pt x="1439" y="1493"/>
                    <a:pt x="1438" y="1427"/>
                  </a:cubicBezTo>
                  <a:cubicBezTo>
                    <a:pt x="1438" y="1420"/>
                    <a:pt x="1438" y="1414"/>
                    <a:pt x="1437" y="1407"/>
                  </a:cubicBezTo>
                  <a:lnTo>
                    <a:pt x="1765" y="1326"/>
                  </a:lnTo>
                  <a:cubicBezTo>
                    <a:pt x="1765" y="1335"/>
                    <a:pt x="1767" y="1345"/>
                    <a:pt x="1771" y="1354"/>
                  </a:cubicBezTo>
                  <a:close/>
                  <a:moveTo>
                    <a:pt x="1588" y="818"/>
                  </a:moveTo>
                  <a:lnTo>
                    <a:pt x="1587" y="820"/>
                  </a:lnTo>
                  <a:cubicBezTo>
                    <a:pt x="1553" y="875"/>
                    <a:pt x="1480" y="892"/>
                    <a:pt x="1425" y="859"/>
                  </a:cubicBezTo>
                  <a:cubicBezTo>
                    <a:pt x="1397" y="843"/>
                    <a:pt x="1378" y="817"/>
                    <a:pt x="1370" y="786"/>
                  </a:cubicBezTo>
                  <a:cubicBezTo>
                    <a:pt x="1363" y="756"/>
                    <a:pt x="1367" y="724"/>
                    <a:pt x="1384" y="697"/>
                  </a:cubicBezTo>
                  <a:lnTo>
                    <a:pt x="1385" y="695"/>
                  </a:lnTo>
                  <a:cubicBezTo>
                    <a:pt x="1419" y="640"/>
                    <a:pt x="1491" y="622"/>
                    <a:pt x="1546" y="655"/>
                  </a:cubicBezTo>
                  <a:cubicBezTo>
                    <a:pt x="1574" y="672"/>
                    <a:pt x="1593" y="698"/>
                    <a:pt x="1601" y="728"/>
                  </a:cubicBezTo>
                  <a:cubicBezTo>
                    <a:pt x="1609" y="759"/>
                    <a:pt x="1604" y="791"/>
                    <a:pt x="1588" y="818"/>
                  </a:cubicBezTo>
                  <a:moveTo>
                    <a:pt x="2840" y="736"/>
                  </a:moveTo>
                  <a:cubicBezTo>
                    <a:pt x="2744" y="736"/>
                    <a:pt x="2654" y="699"/>
                    <a:pt x="2585" y="632"/>
                  </a:cubicBezTo>
                  <a:cubicBezTo>
                    <a:pt x="2555" y="602"/>
                    <a:pt x="2530" y="567"/>
                    <a:pt x="2513" y="529"/>
                  </a:cubicBezTo>
                  <a:cubicBezTo>
                    <a:pt x="2532" y="520"/>
                    <a:pt x="2546" y="502"/>
                    <a:pt x="2547" y="479"/>
                  </a:cubicBezTo>
                  <a:cubicBezTo>
                    <a:pt x="2550" y="446"/>
                    <a:pt x="2524" y="417"/>
                    <a:pt x="2491" y="415"/>
                  </a:cubicBezTo>
                  <a:cubicBezTo>
                    <a:pt x="2488" y="415"/>
                    <a:pt x="2484" y="415"/>
                    <a:pt x="2481" y="415"/>
                  </a:cubicBezTo>
                  <a:cubicBezTo>
                    <a:pt x="2479" y="403"/>
                    <a:pt x="2479" y="390"/>
                    <a:pt x="2479" y="378"/>
                  </a:cubicBezTo>
                  <a:cubicBezTo>
                    <a:pt x="2478" y="310"/>
                    <a:pt x="2497" y="244"/>
                    <a:pt x="2532" y="187"/>
                  </a:cubicBezTo>
                  <a:cubicBezTo>
                    <a:pt x="2598" y="80"/>
                    <a:pt x="2712" y="16"/>
                    <a:pt x="2837" y="16"/>
                  </a:cubicBezTo>
                  <a:cubicBezTo>
                    <a:pt x="3035" y="15"/>
                    <a:pt x="3198" y="176"/>
                    <a:pt x="3199" y="374"/>
                  </a:cubicBezTo>
                  <a:cubicBezTo>
                    <a:pt x="3199" y="442"/>
                    <a:pt x="3180" y="508"/>
                    <a:pt x="3145" y="565"/>
                  </a:cubicBezTo>
                  <a:cubicBezTo>
                    <a:pt x="3128" y="592"/>
                    <a:pt x="3108" y="617"/>
                    <a:pt x="3085" y="638"/>
                  </a:cubicBezTo>
                  <a:cubicBezTo>
                    <a:pt x="3075" y="628"/>
                    <a:pt x="3061" y="622"/>
                    <a:pt x="3046" y="621"/>
                  </a:cubicBezTo>
                  <a:cubicBezTo>
                    <a:pt x="3013" y="618"/>
                    <a:pt x="2984" y="644"/>
                    <a:pt x="2982" y="677"/>
                  </a:cubicBezTo>
                  <a:cubicBezTo>
                    <a:pt x="2981" y="687"/>
                    <a:pt x="2983" y="696"/>
                    <a:pt x="2987" y="704"/>
                  </a:cubicBezTo>
                  <a:cubicBezTo>
                    <a:pt x="2942" y="724"/>
                    <a:pt x="2892" y="736"/>
                    <a:pt x="2840" y="736"/>
                  </a:cubicBezTo>
                  <a:moveTo>
                    <a:pt x="3318" y="1299"/>
                  </a:moveTo>
                  <a:cubicBezTo>
                    <a:pt x="3337" y="1325"/>
                    <a:pt x="3344" y="1356"/>
                    <a:pt x="3339" y="1388"/>
                  </a:cubicBezTo>
                  <a:cubicBezTo>
                    <a:pt x="3336" y="1403"/>
                    <a:pt x="3331" y="1418"/>
                    <a:pt x="3323" y="1431"/>
                  </a:cubicBezTo>
                  <a:cubicBezTo>
                    <a:pt x="3297" y="1472"/>
                    <a:pt x="3250" y="1493"/>
                    <a:pt x="3202" y="1485"/>
                  </a:cubicBezTo>
                  <a:cubicBezTo>
                    <a:pt x="3171" y="1480"/>
                    <a:pt x="3144" y="1463"/>
                    <a:pt x="3125" y="1437"/>
                  </a:cubicBezTo>
                  <a:cubicBezTo>
                    <a:pt x="3107" y="1412"/>
                    <a:pt x="3100" y="1380"/>
                    <a:pt x="3105" y="1349"/>
                  </a:cubicBezTo>
                  <a:cubicBezTo>
                    <a:pt x="3107" y="1333"/>
                    <a:pt x="3113" y="1319"/>
                    <a:pt x="3121" y="1306"/>
                  </a:cubicBezTo>
                  <a:cubicBezTo>
                    <a:pt x="3146" y="1265"/>
                    <a:pt x="3194" y="1243"/>
                    <a:pt x="3241" y="1251"/>
                  </a:cubicBezTo>
                  <a:cubicBezTo>
                    <a:pt x="3273" y="1256"/>
                    <a:pt x="3300" y="1273"/>
                    <a:pt x="3318" y="1299"/>
                  </a:cubicBezTo>
                  <a:moveTo>
                    <a:pt x="3964" y="408"/>
                  </a:moveTo>
                  <a:cubicBezTo>
                    <a:pt x="3969" y="423"/>
                    <a:pt x="3967" y="439"/>
                    <a:pt x="3959" y="452"/>
                  </a:cubicBezTo>
                  <a:cubicBezTo>
                    <a:pt x="3952" y="463"/>
                    <a:pt x="3942" y="471"/>
                    <a:pt x="3929" y="475"/>
                  </a:cubicBezTo>
                  <a:cubicBezTo>
                    <a:pt x="3901" y="483"/>
                    <a:pt x="3872" y="468"/>
                    <a:pt x="3863" y="440"/>
                  </a:cubicBezTo>
                  <a:cubicBezTo>
                    <a:pt x="3858" y="425"/>
                    <a:pt x="3860" y="409"/>
                    <a:pt x="3868" y="396"/>
                  </a:cubicBezTo>
                  <a:cubicBezTo>
                    <a:pt x="3875" y="385"/>
                    <a:pt x="3886" y="377"/>
                    <a:pt x="3898" y="373"/>
                  </a:cubicBezTo>
                  <a:cubicBezTo>
                    <a:pt x="3926" y="364"/>
                    <a:pt x="3956" y="380"/>
                    <a:pt x="3964" y="408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</p:grpSp>
      <p:sp>
        <p:nvSpPr>
          <p:cNvPr id="1683971788" name="Google Shape;39;p50" descr="Immagine che contiene testo, schermata, Carattere, logo&#10;&#10;Descrizione generata automaticamente"/>
          <p:cNvSpPr/>
          <p:nvPr/>
        </p:nvSpPr>
        <p:spPr bwMode="auto">
          <a:xfrm>
            <a:off x="6158783" y="81606"/>
            <a:ext cx="2782800" cy="118091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s + Text" preserve="0" showMasterPhAnim="0" showMasterSp="1" userDrawn="1">
  <p:cSld name="Headlines +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70367653" name="Google Shape;41;p51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21800953" name="Google Shape;42;p51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04035512" name="Google Shape;43;p51"/>
          <p:cNvSpPr txBox="1">
            <a:spLocks noGrp="1"/>
          </p:cNvSpPr>
          <p:nvPr>
            <p:ph type="body" idx="2"/>
          </p:nvPr>
        </p:nvSpPr>
        <p:spPr bwMode="auto"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Headlines + two columns" preserve="0" showMasterPhAnim="0" showMasterSp="1" userDrawn="1">
  <p:cSld name="1_Headlines + two 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829187" name="Google Shape;45;p52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95307365" name="Google Shape;46;p52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05796460" name="Google Shape;47;p52"/>
          <p:cNvSpPr txBox="1">
            <a:spLocks noGrp="1"/>
          </p:cNvSpPr>
          <p:nvPr>
            <p:ph type="body" idx="2"/>
          </p:nvPr>
        </p:nvSpPr>
        <p:spPr bwMode="auto"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00961407" name="Google Shape;48;p52"/>
          <p:cNvSpPr txBox="1">
            <a:spLocks noGrp="1"/>
          </p:cNvSpPr>
          <p:nvPr>
            <p:ph type="body" idx="3"/>
          </p:nvPr>
        </p:nvSpPr>
        <p:spPr bwMode="auto"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 + Text / no subline" preserve="0" showMasterPhAnim="0" showMasterSp="1" userDrawn="1">
  <p:cSld name="Headline + Text / no sublin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2071617" name="Google Shape;50;p53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83625031" name="Google Shape;51;p53"/>
          <p:cNvSpPr txBox="1">
            <a:spLocks noGrp="1"/>
          </p:cNvSpPr>
          <p:nvPr>
            <p:ph type="body" idx="1"/>
          </p:nvPr>
        </p:nvSpPr>
        <p:spPr bwMode="auto"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left" preserve="0" showMasterPhAnim="0" showMasterSp="0" userDrawn="1">
  <p:cSld name="Chapter Break with Pic le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2860126" name="Google Shape;53;p54"/>
          <p:cNvSpPr/>
          <p:nvPr/>
        </p:nvSpPr>
        <p:spPr bwMode="auto"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1871521319" name="Google Shape;54;p54"/>
          <p:cNvCxnSpPr/>
          <p:nvPr/>
        </p:nvCxnSpPr>
        <p:spPr bwMode="auto"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2469062" name="Google Shape;55;p54"/>
          <p:cNvSpPr>
            <a:spLocks noGrp="1"/>
          </p:cNvSpPr>
          <p:nvPr>
            <p:ph type="pic" idx="2"/>
          </p:nvPr>
        </p:nvSpPr>
        <p:spPr bwMode="auto"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521403415" name="Google Shape;56;p54"/>
          <p:cNvSpPr txBox="1">
            <a:spLocks noGrp="1"/>
          </p:cNvSpPr>
          <p:nvPr>
            <p:ph type="body" idx="1"/>
          </p:nvPr>
        </p:nvSpPr>
        <p:spPr bwMode="auto"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77522594" name="Google Shape;57;p54"/>
          <p:cNvSpPr txBox="1">
            <a:spLocks noGrp="1"/>
          </p:cNvSpPr>
          <p:nvPr>
            <p:ph type="body" idx="3"/>
          </p:nvPr>
        </p:nvSpPr>
        <p:spPr bwMode="auto"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94923010" name="Google Shape;58;p54"/>
          <p:cNvSpPr txBox="1">
            <a:spLocks noGrp="1"/>
          </p:cNvSpPr>
          <p:nvPr>
            <p:ph type="body" idx="4"/>
          </p:nvPr>
        </p:nvSpPr>
        <p:spPr bwMode="auto"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right" preserve="0" showMasterPhAnim="0" showMasterSp="0" userDrawn="1">
  <p:cSld name="Chapter Break with Pic r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31576445" name="Google Shape;60;p55"/>
          <p:cNvSpPr/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701524787" name="Google Shape;61;p55"/>
          <p:cNvCxnSpPr/>
          <p:nvPr/>
        </p:nvCxnSpPr>
        <p:spPr bwMode="auto"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49811838" name="Google Shape;62;p55"/>
          <p:cNvSpPr>
            <a:spLocks noGrp="1"/>
          </p:cNvSpPr>
          <p:nvPr>
            <p:ph type="pic" idx="2"/>
          </p:nvPr>
        </p:nvSpPr>
        <p:spPr bwMode="auto"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066091135" name="Google Shape;63;p55"/>
          <p:cNvSpPr txBox="1">
            <a:spLocks noGrp="1"/>
          </p:cNvSpPr>
          <p:nvPr>
            <p:ph type="body" idx="1"/>
          </p:nvPr>
        </p:nvSpPr>
        <p:spPr bwMode="auto"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69077108" name="Google Shape;64;p55"/>
          <p:cNvSpPr txBox="1">
            <a:spLocks noGrp="1"/>
          </p:cNvSpPr>
          <p:nvPr>
            <p:ph type="body" idx="3"/>
          </p:nvPr>
        </p:nvSpPr>
        <p:spPr bwMode="auto"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68043779" name="Google Shape;65;p55"/>
          <p:cNvSpPr txBox="1">
            <a:spLocks noGrp="1"/>
          </p:cNvSpPr>
          <p:nvPr>
            <p:ph type="body" idx="4"/>
          </p:nvPr>
        </p:nvSpPr>
        <p:spPr bwMode="auto"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break_2" preserve="0" showMasterPhAnim="0" showMasterSp="1" userDrawn="1">
  <p:cSld name="Chapterbreak_2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2891932" name="Google Shape;67;p56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dk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124585047" name="Google Shape;68;p56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589966063" name="Google Shape;69;p56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break" preserve="0" showMasterPhAnim="0" showMasterSp="1" userDrawn="1">
  <p:cSld name="Chapterbreak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6723848" name="Google Shape;71;p57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59914992" name="Google Shape;72;p57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861564658" name="Google Shape;73;p57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OVERVIEW" preserve="0" showMasterPhAnim="0" showMasterSp="0" userDrawn="1">
  <p:cSld name="Timeline OVERVIEW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397583105" name="Google Shape;75;p58"/>
          <p:cNvCxnSpPr/>
          <p:nvPr/>
        </p:nvCxnSpPr>
        <p:spPr bwMode="auto"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474610065" name="Google Shape;76;p58"/>
          <p:cNvCxnSpPr/>
          <p:nvPr/>
        </p:nvCxnSpPr>
        <p:spPr bwMode="auto"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313966495" name="Google Shape;77;p58"/>
          <p:cNvCxnSpPr/>
          <p:nvPr/>
        </p:nvCxnSpPr>
        <p:spPr bwMode="auto"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324420415" name="Google Shape;78;p58"/>
          <p:cNvCxnSpPr/>
          <p:nvPr/>
        </p:nvCxnSpPr>
        <p:spPr bwMode="auto"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145020792" name="Google Shape;79;p58"/>
          <p:cNvCxnSpPr/>
          <p:nvPr/>
        </p:nvCxnSpPr>
        <p:spPr bwMode="auto"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41168664" name="Google Shape;80;p58"/>
          <p:cNvSpPr txBox="1">
            <a:spLocks noGrp="1"/>
          </p:cNvSpPr>
          <p:nvPr>
            <p:ph type="sldNum" idx="12"/>
          </p:nvPr>
        </p:nvSpPr>
        <p:spPr bwMode="auto"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01449749" name="Google Shape;81;p58"/>
          <p:cNvSpPr/>
          <p:nvPr/>
        </p:nvSpPr>
        <p:spPr bwMode="auto"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middle" preserve="0" showMasterPhAnim="0" showMasterSp="0" userDrawn="1">
  <p:cSld name="Timeline midd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0907643" name="Google Shape;83;p59"/>
          <p:cNvSpPr txBox="1">
            <a:spLocks noGrp="1"/>
          </p:cNvSpPr>
          <p:nvPr>
            <p:ph type="body" idx="1"/>
          </p:nvPr>
        </p:nvSpPr>
        <p:spPr bwMode="auto"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94129412" name="Google Shape;84;p59"/>
          <p:cNvSpPr txBox="1">
            <a:spLocks noGrp="1"/>
          </p:cNvSpPr>
          <p:nvPr>
            <p:ph type="body" idx="2"/>
          </p:nvPr>
        </p:nvSpPr>
        <p:spPr bwMode="auto"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9419626" name="Google Shape;85;p59"/>
          <p:cNvSpPr txBox="1">
            <a:spLocks noGrp="1"/>
          </p:cNvSpPr>
          <p:nvPr>
            <p:ph type="body" idx="3"/>
          </p:nvPr>
        </p:nvSpPr>
        <p:spPr bwMode="auto"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30662816" name="Google Shape;86;p59"/>
          <p:cNvSpPr txBox="1">
            <a:spLocks noGrp="1"/>
          </p:cNvSpPr>
          <p:nvPr>
            <p:ph type="body" idx="4"/>
          </p:nvPr>
        </p:nvSpPr>
        <p:spPr bwMode="auto"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32241547" name="Google Shape;87;p59"/>
          <p:cNvSpPr txBox="1">
            <a:spLocks noGrp="1"/>
          </p:cNvSpPr>
          <p:nvPr>
            <p:ph type="body" idx="5"/>
          </p:nvPr>
        </p:nvSpPr>
        <p:spPr bwMode="auto"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86097416" name="Google Shape;88;p59"/>
          <p:cNvSpPr txBox="1">
            <a:spLocks noGrp="1"/>
          </p:cNvSpPr>
          <p:nvPr>
            <p:ph type="body" idx="6"/>
          </p:nvPr>
        </p:nvSpPr>
        <p:spPr bwMode="auto"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217929380" name="Google Shape;89;p59"/>
          <p:cNvCxnSpPr/>
          <p:nvPr/>
        </p:nvCxnSpPr>
        <p:spPr bwMode="auto"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325825325" name="Google Shape;90;p59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992404114" name="Google Shape;91;p59"/>
          <p:cNvCxnSpPr/>
          <p:nvPr/>
        </p:nvCxnSpPr>
        <p:spPr bwMode="auto"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End" preserve="0" showMasterPhAnim="0" showMasterSp="0" userDrawn="1">
  <p:cSld name="Timeline En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527376540" name="Google Shape;93;p60"/>
          <p:cNvCxnSpPr/>
          <p:nvPr/>
        </p:nvCxnSpPr>
        <p:spPr bwMode="auto"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748946718" name="Google Shape;94;p60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47137815" name="Google Shape;95;p60"/>
          <p:cNvSpPr txBox="1">
            <a:spLocks noGrp="1"/>
          </p:cNvSpPr>
          <p:nvPr>
            <p:ph type="body" idx="1"/>
          </p:nvPr>
        </p:nvSpPr>
        <p:spPr bwMode="auto"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36888007" name="Google Shape;96;p60"/>
          <p:cNvSpPr txBox="1">
            <a:spLocks noGrp="1"/>
          </p:cNvSpPr>
          <p:nvPr>
            <p:ph type="body" idx="2"/>
          </p:nvPr>
        </p:nvSpPr>
        <p:spPr bwMode="auto"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92468541" name="Google Shape;97;p60"/>
          <p:cNvSpPr txBox="1">
            <a:spLocks noGrp="1"/>
          </p:cNvSpPr>
          <p:nvPr>
            <p:ph type="body" idx="3"/>
          </p:nvPr>
        </p:nvSpPr>
        <p:spPr bwMode="auto"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59778288" name="Google Shape;98;p60"/>
          <p:cNvSpPr txBox="1">
            <a:spLocks noGrp="1"/>
          </p:cNvSpPr>
          <p:nvPr>
            <p:ph type="body" idx="4"/>
          </p:nvPr>
        </p:nvSpPr>
        <p:spPr bwMode="auto"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55815106" name="Google Shape;99;p60"/>
          <p:cNvSpPr txBox="1">
            <a:spLocks noGrp="1"/>
          </p:cNvSpPr>
          <p:nvPr>
            <p:ph type="body" idx="5"/>
          </p:nvPr>
        </p:nvSpPr>
        <p:spPr bwMode="auto"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16955159" name="Google Shape;100;p60"/>
          <p:cNvSpPr txBox="1">
            <a:spLocks noGrp="1"/>
          </p:cNvSpPr>
          <p:nvPr>
            <p:ph type="body" idx="6"/>
          </p:nvPr>
        </p:nvSpPr>
        <p:spPr bwMode="auto"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32621731" name="Google Shape;101;p60"/>
          <p:cNvCxnSpPr/>
          <p:nvPr/>
        </p:nvCxnSpPr>
        <p:spPr bwMode="auto"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442492335" name="Google Shape;102;p60"/>
          <p:cNvSpPr/>
          <p:nvPr/>
        </p:nvSpPr>
        <p:spPr bwMode="auto"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Light grey background with page count" preserve="0" showMasterPhAnim="0" showMasterSp="1" userDrawn="1">
  <p:cSld name="Light grey background with page count">
    <p:bg>
      <p:bgPr shadeToTitle="0">
        <a:solidFill>
          <a:srgbClr val="E6E6E6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62455154" name="Google Shape;104;p61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50133808" name="Google Shape;105;p61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Darker grey background/empty" preserve="0" showMasterPhAnim="0" showMasterSp="1" userDrawn="1">
  <p:cSld name="Darker grey background/empty">
    <p:bg>
      <p:bgPr shadeToTitle="0">
        <a:solidFill>
          <a:srgbClr val="C8D3D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65455962" name="Google Shape;107;p62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01030016" name="Google Shape;108;p62"/>
          <p:cNvSpPr/>
          <p:nvPr/>
        </p:nvSpPr>
        <p:spPr bwMode="auto"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47979710" name="Google Shape;10;p47"/>
          <p:cNvSpPr/>
          <p:nvPr/>
        </p:nvSpPr>
        <p:spPr bwMode="auto"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fill="norm" stroke="1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90741349" name="Google Shape;11;p47"/>
          <p:cNvSpPr txBox="1">
            <a:spLocks noGrp="1"/>
          </p:cNvSpPr>
          <p:nvPr>
            <p:ph type="body" idx="1"/>
          </p:nvPr>
        </p:nvSpPr>
        <p:spPr bwMode="auto"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38876591" name="Google Shape;12;p47"/>
          <p:cNvSpPr txBox="1">
            <a:spLocks noGrp="1"/>
          </p:cNvSpPr>
          <p:nvPr>
            <p:ph type="title"/>
          </p:nvPr>
        </p:nvSpPr>
        <p:spPr bwMode="auto"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36471277" name="Google Shape;13;p47"/>
          <p:cNvSpPr txBox="1"/>
          <p:nvPr/>
        </p:nvSpPr>
        <p:spPr bwMode="auto"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en-GB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 sldNum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jp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57396491" name="Google Shape;114;p1"/>
          <p:cNvSpPr txBox="1">
            <a:spLocks noGrp="1"/>
          </p:cNvSpPr>
          <p:nvPr>
            <p:ph type="body" idx="4294967295"/>
          </p:nvPr>
        </p:nvSpPr>
        <p:spPr bwMode="auto"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cs-CZ" sz="2400" b="1"/>
              <a:t>SuPeRBE</a:t>
            </a:r>
            <a:r>
              <a:rPr lang="cs-CZ" sz="2400" b="1"/>
              <a:t> </a:t>
            </a:r>
            <a:r>
              <a:rPr lang="cs-CZ" sz="2400" b="1"/>
              <a:t>Training</a:t>
            </a:r>
            <a:r>
              <a:rPr lang="cs-CZ" sz="2400" b="1"/>
              <a:t> </a:t>
            </a:r>
            <a:r>
              <a:rPr lang="cs-CZ" sz="2400" b="1"/>
              <a:t>Material</a:t>
            </a:r>
            <a:endParaRPr lang="cs-CZ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lang="cs-CZ" sz="2400" b="1">
              <a:solidFill>
                <a:srgbClr val="53656D"/>
              </a:solidFill>
            </a:endParaRPr>
          </a:p>
        </p:txBody>
      </p:sp>
      <p:sp>
        <p:nvSpPr>
          <p:cNvPr id="1323020209" name="Google Shape;115;p1"/>
          <p:cNvSpPr txBox="1"/>
          <p:nvPr/>
        </p:nvSpPr>
        <p:spPr bwMode="auto"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Climate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change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and 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built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environment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25415095" name="Google Shape;116;p1"/>
          <p:cNvSpPr txBox="1"/>
          <p:nvPr/>
        </p:nvSpPr>
        <p:spPr bwMode="auto"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Fundamentals 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climate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change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80483208" name="Google Shape;117;p1"/>
          <p:cNvSpPr txBox="1"/>
          <p:nvPr/>
        </p:nvSpPr>
        <p:spPr bwMode="auto"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cs-CZ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</a:t>
            </a:r>
            <a:r>
              <a:rPr lang="cs-CZ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lang="cs-CZ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competence</a:t>
            </a:r>
            <a:r>
              <a:rPr lang="cs-CZ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 2</a:t>
            </a:r>
            <a:endParaRPr/>
          </a:p>
        </p:txBody>
      </p:sp>
      <p:pic>
        <p:nvPicPr>
          <p:cNvPr id="460346225" name="Google Shape;118;p1" title="superbe copertina.jp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1494238763" name="Google Shape;119;p1"/>
          <p:cNvSpPr txBox="1">
            <a:spLocks noGrp="1"/>
          </p:cNvSpPr>
          <p:nvPr>
            <p:ph type="body" idx="4294967295"/>
          </p:nvPr>
        </p:nvSpPr>
        <p:spPr bwMode="auto"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  <a:defRPr/>
            </a:pPr>
            <a:endParaRPr lang="cs-CZ" sz="9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cs-CZ" sz="1000"/>
              <a:t>Aktivita 3.2</a:t>
            </a:r>
            <a:endParaRPr lang="cs-CZ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cs-CZ" sz="1000"/>
              <a:t>SuPeRBE</a:t>
            </a:r>
            <a:r>
              <a:rPr lang="cs-CZ" sz="1000"/>
              <a:t> Project (CE0200768)</a:t>
            </a:r>
            <a:endParaRPr/>
          </a:p>
        </p:txBody>
      </p:sp>
      <p:sp>
        <p:nvSpPr>
          <p:cNvPr id="1232352393" name="Google Shape;120;p1"/>
          <p:cNvSpPr txBox="1">
            <a:spLocks noGrp="1"/>
          </p:cNvSpPr>
          <p:nvPr>
            <p:ph type="body" idx="4294967295"/>
          </p:nvPr>
        </p:nvSpPr>
        <p:spPr bwMode="auto">
          <a:xfrm>
            <a:off x="520080" y="1420989"/>
            <a:ext cx="6963562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cs-CZ" sz="3000" b="1"/>
              <a:t>Školicí materiál </a:t>
            </a:r>
            <a:r>
              <a:rPr lang="cs-CZ" sz="3000" b="1"/>
              <a:t>SuPeRBE</a:t>
            </a:r>
            <a:endParaRPr lang="cs-CZ" sz="3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lang="cs-CZ" sz="3000" b="1">
              <a:solidFill>
                <a:srgbClr val="53656D"/>
              </a:solidFill>
            </a:endParaRPr>
          </a:p>
        </p:txBody>
      </p:sp>
      <p:sp>
        <p:nvSpPr>
          <p:cNvPr id="941024067" name="Google Shape;121;p1"/>
          <p:cNvSpPr txBox="1"/>
          <p:nvPr/>
        </p:nvSpPr>
        <p:spPr bwMode="auto">
          <a:xfrm>
            <a:off x="516270" y="21488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chemeClr val="lt2"/>
              </a:buClr>
              <a:buSzPts val="1920"/>
              <a:defRPr/>
            </a:pP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2 </a:t>
            </a:r>
            <a:r>
              <a:rPr lang="es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Hodnot</a:t>
            </a:r>
            <a:r>
              <a:rPr lang="cs-CZ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s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cí systém 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RBE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25881312" name="Google Shape;122;p1"/>
          <p:cNvSpPr txBox="1"/>
          <p:nvPr/>
        </p:nvSpPr>
        <p:spPr bwMode="auto">
          <a:xfrm>
            <a:off x="5536266" y="3573131"/>
            <a:ext cx="4122124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cs-CZ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Kompetenční</a:t>
            </a:r>
            <a:r>
              <a:rPr lang="cs-CZ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úroveň: 3</a:t>
            </a:r>
            <a:endParaRPr/>
          </a:p>
        </p:txBody>
      </p:sp>
      <p:sp>
        <p:nvSpPr>
          <p:cNvPr id="2127408404" name="Google Shape;123;p1"/>
          <p:cNvSpPr txBox="1"/>
          <p:nvPr/>
        </p:nvSpPr>
        <p:spPr bwMode="auto">
          <a:xfrm>
            <a:off x="516270" y="29303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2.1 Metodika RBE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8387683" name="Google Shape;124;p1"/>
          <p:cNvSpPr txBox="1"/>
          <p:nvPr/>
        </p:nvSpPr>
        <p:spPr bwMode="auto"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cs-CZ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</a:t>
            </a:r>
            <a:r>
              <a:rPr lang="cs-CZ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</a:t>
            </a:r>
            <a:r>
              <a:rPr lang="cs-CZ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oblast odbornosti</a:t>
            </a:r>
            <a:r>
              <a:rPr lang="cs-CZ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lang="cs-CZ"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59510779" name="Google Shape;125;p1"/>
          <p:cNvSpPr txBox="1"/>
          <p:nvPr/>
        </p:nvSpPr>
        <p:spPr bwMode="auto">
          <a:xfrm>
            <a:off x="516270" y="27314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cs-CZ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Oblast odbornosti</a:t>
            </a:r>
            <a:r>
              <a:rPr lang="cs-CZ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lang="cs-CZ"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91136554" name="Google Shape;126;p1"/>
          <p:cNvSpPr txBox="1">
            <a:spLocks noGrp="1"/>
          </p:cNvSpPr>
          <p:nvPr>
            <p:ph type="body" idx="4294967295"/>
          </p:nvPr>
        </p:nvSpPr>
        <p:spPr bwMode="auto">
          <a:xfrm>
            <a:off x="6159245" y="4618112"/>
            <a:ext cx="2436886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pPr>
            <a:r>
              <a:rPr lang="cs-CZ" sz="1000"/>
              <a:t>Oblast odbornosti: </a:t>
            </a:r>
            <a:r>
              <a:rPr lang="cs-CZ" sz="1000"/>
              <a:t>AE</a:t>
            </a:r>
            <a:r>
              <a:rPr lang="cs-CZ" sz="1000"/>
              <a:t>2.1 podle CEN Workshop </a:t>
            </a:r>
            <a:r>
              <a:rPr lang="cs-CZ" sz="1000"/>
              <a:t>Agreement</a:t>
            </a:r>
            <a:r>
              <a:rPr lang="cs-CZ" sz="1000"/>
              <a:t> 17939</a:t>
            </a:r>
            <a:endParaRPr lang="cs-CZ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None/>
              <a:defRPr/>
            </a:pPr>
            <a:endParaRPr lang="cs-CZ"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11278412" name="Google Shape;132;p2"/>
          <p:cNvSpPr txBox="1">
            <a:spLocks noGrp="1"/>
          </p:cNvSpPr>
          <p:nvPr>
            <p:ph type="title"/>
          </p:nvPr>
        </p:nvSpPr>
        <p:spPr bwMode="auto">
          <a:xfrm>
            <a:off x="613295" y="4757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Co je metodika RBE?</a:t>
            </a:r>
            <a:endParaRPr/>
          </a:p>
        </p:txBody>
      </p:sp>
      <p:pic>
        <p:nvPicPr>
          <p:cNvPr id="714715018" name="Google Shape;133;p2" descr="Climate change concept illustration | Premium Vector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5907855" y="944662"/>
            <a:ext cx="2833928" cy="2833928"/>
          </a:xfrm>
          <a:prstGeom prst="rect">
            <a:avLst/>
          </a:prstGeom>
          <a:noFill/>
          <a:ln>
            <a:noFill/>
          </a:ln>
        </p:spPr>
      </p:pic>
      <p:sp>
        <p:nvSpPr>
          <p:cNvPr id="1051662167" name="Google Shape;131;p2"/>
          <p:cNvSpPr txBox="1">
            <a:spLocks noGrp="1"/>
          </p:cNvSpPr>
          <p:nvPr>
            <p:ph type="body" idx="1"/>
          </p:nvPr>
        </p:nvSpPr>
        <p:spPr bwMode="auto">
          <a:xfrm>
            <a:off x="613293" y="1489986"/>
            <a:ext cx="5228313" cy="13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49" tIns="34274" rIns="68549" bIns="34274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1349"/>
              </a:spcBef>
              <a:spcAft>
                <a:spcPts val="0"/>
              </a:spcAft>
              <a:buSzPts val="2400"/>
              <a:buNone/>
              <a:defRPr/>
            </a:pPr>
            <a:r>
              <a:rPr lang="cs-CZ" sz="1200"/>
              <a:t>Metodika RBE slouží jako metodologický základ Systému hodnocení RBE. Jde o multikriteriální analytický přístup, který byl vyvinut pro hodnocení klimatického rizika na úrovni budov a městských čtvrtí (urbanistických celků).</a:t>
            </a:r>
            <a:endParaRPr/>
          </a:p>
          <a:p>
            <a:pPr marL="0" lvl="0" indent="0" algn="just" rtl="0">
              <a:lnSpc>
                <a:spcPct val="150000"/>
              </a:lnSpc>
              <a:spcBef>
                <a:spcPts val="1349"/>
              </a:spcBef>
              <a:spcAft>
                <a:spcPts val="0"/>
              </a:spcAft>
              <a:buSzPts val="2400"/>
              <a:buNone/>
              <a:defRPr/>
            </a:pPr>
            <a:r>
              <a:rPr lang="cs-CZ" sz="1200"/>
              <a:t>Tato metodika, založená na konceptuálním modelu řetězců dopadu (</a:t>
            </a:r>
            <a:r>
              <a:rPr lang="cs-CZ" sz="1200"/>
              <a:t>impact</a:t>
            </a:r>
            <a:r>
              <a:rPr lang="cs-CZ" sz="1200"/>
              <a:t> </a:t>
            </a:r>
            <a:r>
              <a:rPr lang="cs-CZ" sz="1200"/>
              <a:t>chains</a:t>
            </a:r>
            <a:r>
              <a:rPr lang="cs-CZ" sz="1200"/>
              <a:t>), vytváří celkové skóre rizika pro danou oblast a soubor doplňkových ukazatelů, které podrobně popisují úroveň klimatického rizika v jednotlivých kategoriích rizik a městských sektorech.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93173471" name="Google Shape;140;p3"/>
          <p:cNvSpPr txBox="1">
            <a:spLocks noGrp="1"/>
          </p:cNvSpPr>
          <p:nvPr>
            <p:ph type="title"/>
          </p:nvPr>
        </p:nvSpPr>
        <p:spPr bwMode="auto">
          <a:xfrm>
            <a:off x="613295" y="4757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Proč je metodika RBE potřebná?</a:t>
            </a:r>
            <a:endParaRPr lang="cs-CZ"/>
          </a:p>
        </p:txBody>
      </p:sp>
      <p:sp>
        <p:nvSpPr>
          <p:cNvPr id="755222446" name="Google Shape;141;p3"/>
          <p:cNvSpPr txBox="1"/>
          <p:nvPr/>
        </p:nvSpPr>
        <p:spPr bwMode="auto">
          <a:xfrm>
            <a:off x="460876" y="1495505"/>
            <a:ext cx="5012550" cy="129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285750" marR="0" lvl="0" indent="-171450" algn="l" rtl="0">
              <a:lnSpc>
                <a:spcPct val="150000"/>
              </a:lnSpc>
              <a:spcBef>
                <a:spcPts val="1350"/>
              </a:spcBef>
              <a:spcAft>
                <a:spcPts val="0"/>
              </a:spcAft>
              <a:buClr>
                <a:srgbClr val="708792"/>
              </a:buClr>
              <a:buSzPct val="100000"/>
              <a:buFont typeface="Arial"/>
              <a:buChar char="•"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Nedostatek nástrojů pro hodnocení klimatick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ých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rizik na úrovni budov a městských čtvrtí (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urbanistických celků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).</a:t>
            </a:r>
            <a:endParaRPr lang="cs-CZ" sz="1200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171450" algn="l" rtl="0">
              <a:lnSpc>
                <a:spcPct val="150000"/>
              </a:lnSpc>
              <a:spcBef>
                <a:spcPts val="1350"/>
              </a:spcBef>
              <a:spcAft>
                <a:spcPts val="0"/>
              </a:spcAft>
              <a:buClr>
                <a:srgbClr val="708792"/>
              </a:buClr>
              <a:buSzPct val="100000"/>
              <a:buFont typeface="Arial"/>
              <a:buChar char="•"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Stávající rámce udržitelnosti nejsou vhodné pro hodnocení klimatických rizik, protože nejsou v souladu s přístupem IPCC k rizikům. </a:t>
            </a:r>
            <a:endParaRPr lang="cs-CZ" sz="1200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171450" algn="l" rtl="0">
              <a:lnSpc>
                <a:spcPct val="150000"/>
              </a:lnSpc>
              <a:spcBef>
                <a:spcPts val="1350"/>
              </a:spcBef>
              <a:spcAft>
                <a:spcPts val="0"/>
              </a:spcAft>
              <a:buClr>
                <a:srgbClr val="708792"/>
              </a:buClr>
              <a:buSzPct val="100000"/>
              <a:buFont typeface="Arial"/>
              <a:buChar char="•"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Potřeba srovnatelných, přizpůsobitelných a na podporu rozhodování zaměřených nástrojů pro klimatickou adaptaci.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64147788" name="Google Shape;142;p3" descr="Decision Making free icons designed by Freepik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6140550" y="1340550"/>
            <a:ext cx="2309850" cy="230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8584005" name="Google Shape;147;p4" descr="Climate Change 2023: AR6 Rapporto di sintesi - IPCC - Focal Point Italia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5364887" y="0"/>
            <a:ext cx="3476389" cy="45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7813188" name="Google Shape;148;p4"/>
          <p:cNvSpPr txBox="1">
            <a:spLocks noGrp="1"/>
          </p:cNvSpPr>
          <p:nvPr>
            <p:ph type="body" idx="1"/>
          </p:nvPr>
        </p:nvSpPr>
        <p:spPr bwMode="auto">
          <a:xfrm>
            <a:off x="380617" y="1116951"/>
            <a:ext cx="4572983" cy="1393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171450" lvl="0" indent="-57150" algn="just" rtl="0">
              <a:lnSpc>
                <a:spcPct val="150000"/>
              </a:lnSpc>
              <a:spcBef>
                <a:spcPts val="1350"/>
              </a:spcBef>
              <a:spcAft>
                <a:spcPts val="0"/>
              </a:spcAft>
              <a:buSzPts val="2400"/>
              <a:buNone/>
              <a:defRPr/>
            </a:pPr>
            <a:r>
              <a:rPr lang="cs-CZ" sz="1200"/>
              <a:t>Metodika RBE vychází z koncepce rizika podle IPCC AR6.</a:t>
            </a:r>
            <a:endParaRPr/>
          </a:p>
          <a:p>
            <a:pPr marL="171450" lvl="0" indent="-57150" algn="just" rtl="0">
              <a:lnSpc>
                <a:spcPct val="150000"/>
              </a:lnSpc>
              <a:spcBef>
                <a:spcPts val="1350"/>
              </a:spcBef>
              <a:spcAft>
                <a:spcPts val="0"/>
              </a:spcAft>
              <a:buSzPts val="2400"/>
              <a:buNone/>
              <a:defRPr/>
            </a:pPr>
            <a:r>
              <a:rPr lang="cs-CZ" sz="1200" b="1"/>
              <a:t>IPCC AR6</a:t>
            </a:r>
            <a:r>
              <a:rPr lang="cs-CZ" sz="1200"/>
              <a:t>, tedy Šestá hodnotící zpráva Mezivládního panelu pro změnu klimatu (</a:t>
            </a:r>
            <a:r>
              <a:rPr lang="cs-CZ" sz="1200"/>
              <a:t>Intergovernmental</a:t>
            </a:r>
            <a:r>
              <a:rPr lang="cs-CZ" sz="1200"/>
              <a:t> Panel on </a:t>
            </a:r>
            <a:r>
              <a:rPr lang="cs-CZ" sz="1200"/>
              <a:t>Climate</a:t>
            </a:r>
            <a:r>
              <a:rPr lang="cs-CZ" sz="1200"/>
              <a:t> </a:t>
            </a:r>
            <a:r>
              <a:rPr lang="cs-CZ" sz="1200"/>
              <a:t>Change</a:t>
            </a:r>
            <a:r>
              <a:rPr lang="cs-CZ" sz="1200"/>
              <a:t>), představuje nejnovější a nejkomplexnější souhrn vědeckých poznatků o změně klimatu.</a:t>
            </a:r>
            <a:endParaRPr/>
          </a:p>
          <a:p>
            <a:pPr marL="171450" lvl="0" indent="-57150" algn="just" rtl="0">
              <a:lnSpc>
                <a:spcPct val="150000"/>
              </a:lnSpc>
              <a:spcBef>
                <a:spcPts val="1350"/>
              </a:spcBef>
              <a:spcAft>
                <a:spcPts val="0"/>
              </a:spcAft>
              <a:buSzPts val="2400"/>
              <a:buNone/>
              <a:defRPr/>
            </a:pPr>
            <a:r>
              <a:rPr lang="cs-CZ" sz="1200"/>
              <a:t>IPCC AR6 nabízí podrobnou koncepci rizika ve vztahu ke klimatické změně. Zpráva navazuje na rámec hodnocení rizik stanovený v předchozích hodnotících zprávách IPCC, ale dále jej zpřesňuje tak, aby zohledňoval složité interakce mezi klimatickými hazardy, expozicí a zranitelností.</a:t>
            </a:r>
            <a:endParaRPr/>
          </a:p>
        </p:txBody>
      </p:sp>
      <p:sp>
        <p:nvSpPr>
          <p:cNvPr id="1844970047" name="Google Shape;149;p4"/>
          <p:cNvSpPr txBox="1">
            <a:spLocks noGrp="1"/>
          </p:cNvSpPr>
          <p:nvPr>
            <p:ph type="title"/>
          </p:nvPr>
        </p:nvSpPr>
        <p:spPr bwMode="auto">
          <a:xfrm>
            <a:off x="613295" y="4757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IPCC AR6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0376537" name="Google Shape;154;p5"/>
          <p:cNvSpPr txBox="1">
            <a:spLocks noGrp="1"/>
          </p:cNvSpPr>
          <p:nvPr>
            <p:ph type="title"/>
          </p:nvPr>
        </p:nvSpPr>
        <p:spPr bwMode="auto">
          <a:xfrm>
            <a:off x="613295" y="4757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Rizika změny klimatu</a:t>
            </a:r>
            <a:endParaRPr/>
          </a:p>
        </p:txBody>
      </p:sp>
      <p:sp>
        <p:nvSpPr>
          <p:cNvPr id="1850649210" name="Google Shape;156;p5"/>
          <p:cNvSpPr txBox="1">
            <a:spLocks noGrp="1"/>
          </p:cNvSpPr>
          <p:nvPr>
            <p:ph type="body" idx="1"/>
          </p:nvPr>
        </p:nvSpPr>
        <p:spPr bwMode="auto">
          <a:xfrm>
            <a:off x="323505" y="1568501"/>
            <a:ext cx="8496983" cy="1393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171450" lvl="0" indent="-57150" algn="just" rtl="0">
              <a:lnSpc>
                <a:spcPct val="150000"/>
              </a:lnSpc>
              <a:spcBef>
                <a:spcPts val="1350"/>
              </a:spcBef>
              <a:spcAft>
                <a:spcPts val="0"/>
              </a:spcAft>
              <a:buSzPts val="2400"/>
              <a:buNone/>
              <a:defRPr/>
            </a:pPr>
            <a:r>
              <a:rPr lang="cs-CZ" sz="1200">
                <a:solidFill>
                  <a:schemeClr val="lt2"/>
                </a:solidFill>
              </a:rPr>
              <a:t>IPCC AR6 nabízí podrobnou koncepci rizika ve vztahu ke klimatické změně. Zpráva navazuje na rámec hodnocení rizik stanovený v předchozích hodnotících zprávách IPCC, ale dále jej zpřesňuje tak, aby zohledňoval složité interakce mezi klimatickými </a:t>
            </a:r>
            <a:r>
              <a:rPr lang="cs-CZ" sz="1200" b="1">
                <a:solidFill>
                  <a:schemeClr val="lt2"/>
                </a:solidFill>
              </a:rPr>
              <a:t>hazardy, expozicí a zranitelností.</a:t>
            </a:r>
            <a:endParaRPr/>
          </a:p>
        </p:txBody>
      </p:sp>
      <p:sp>
        <p:nvSpPr>
          <p:cNvPr id="1253535143" name="TextovéPole 1"/>
          <p:cNvSpPr txBox="1"/>
          <p:nvPr/>
        </p:nvSpPr>
        <p:spPr bwMode="auto">
          <a:xfrm>
            <a:off x="3057081" y="3172008"/>
            <a:ext cx="3029829" cy="3132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>
                      <m:jc m:val="left"/>
                    </m:oMathParaPr>
                    <m:oMath>
                      <m:sSup>
                        <m:sSupPr>
                          <m:ctrlPr>
                            <a:rPr lang="cs-CZ" sz="2000" b="1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pPr>
                        <m:e>
                          <m:r>
                            <m:rPr/>
                            <a:rPr lang="cs-CZ" sz="2000" b="1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𝑯𝑽</m:t>
                          </m:r>
                        </m:e>
                        <m:sup>
                          <m:sSub>
                            <m:sSubPr>
                              <m:ctrlPr>
                                <a:rPr lang="cs-CZ" sz="2000" b="1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sz="2000" b="1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𝒘</m:t>
                              </m:r>
                            </m:e>
                            <m:sub>
                              <m:r>
                                <m:rPr/>
                                <a:rPr lang="cs-CZ" sz="2000" b="1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𝑯𝑽</m:t>
                              </m:r>
                            </m:sub>
                          </m:sSub>
                        </m:sup>
                      </m:sSup>
                      <m:r>
                        <m:rPr/>
                        <a:rPr lang="cs-CZ" sz="2000" b="1" i="1">
                          <a:solidFill>
                            <a:srgbClr val="708792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cs-CZ" sz="2000" b="1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pPr>
                        <m:e>
                          <m:r>
                            <m:rPr/>
                            <a:rPr lang="cs-CZ" sz="2000" b="1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𝑬𝑽</m:t>
                          </m:r>
                        </m:e>
                        <m:sup>
                          <m:sSub>
                            <m:sSubPr>
                              <m:ctrlPr>
                                <a:rPr lang="cs-CZ" sz="2000" b="1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sz="2000" b="1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𝑾</m:t>
                              </m:r>
                            </m:e>
                            <m:sub>
                              <m:r>
                                <m:rPr/>
                                <a:rPr lang="cs-CZ" sz="2000" b="1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𝑬𝑽</m:t>
                              </m:r>
                            </m:sub>
                          </m:sSub>
                        </m:sup>
                      </m:sSup>
                      <m:r>
                        <m:rPr/>
                        <a:rPr lang="cs-CZ" sz="2000" b="1" i="1">
                          <a:solidFill>
                            <a:srgbClr val="708792"/>
                          </a:solidFill>
                          <a:latin typeface="Cambria Math"/>
                          <a:ea typeface="Cambria Math"/>
                        </a:rPr>
                        <m:t>× </m:t>
                      </m:r>
                      <m:sSup>
                        <m:sSupPr>
                          <m:ctrlPr>
                            <a:rPr lang="cs-CZ" sz="2000" b="1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pPr>
                        <m:e>
                          <m:r>
                            <m:rPr/>
                            <a:rPr lang="cs-CZ" sz="2000" b="1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𝑽𝑽</m:t>
                          </m:r>
                        </m:e>
                        <m:sup>
                          <m:sSub>
                            <m:sSubPr>
                              <m:ctrlPr>
                                <a:rPr lang="cs-CZ" sz="2000" b="1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sz="2000" b="1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𝑾</m:t>
                              </m:r>
                            </m:e>
                            <m:sub>
                              <m:r>
                                <m:rPr/>
                                <a:rPr lang="cs-CZ" sz="2000" b="1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𝑽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</mc:Choice>
              <mc:Fallback/>
            </mc:AlternateContent>
            <a:endParaRPr lang="cs-CZ" sz="2000" b="1">
              <a:solidFill>
                <a:srgbClr val="708792"/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8673921" name="Google Shape;161;p6"/>
          <p:cNvSpPr txBox="1">
            <a:spLocks noGrp="1"/>
          </p:cNvSpPr>
          <p:nvPr>
            <p:ph type="title"/>
          </p:nvPr>
        </p:nvSpPr>
        <p:spPr bwMode="auto">
          <a:xfrm>
            <a:off x="555695" y="481270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Metodika RBE: Základní charakteristika</a:t>
            </a:r>
            <a:endParaRPr/>
          </a:p>
        </p:txBody>
      </p:sp>
      <p:sp>
        <p:nvSpPr>
          <p:cNvPr id="9653140" name="Google Shape;162;p6"/>
          <p:cNvSpPr/>
          <p:nvPr/>
        </p:nvSpPr>
        <p:spPr bwMode="auto">
          <a:xfrm>
            <a:off x="416685" y="1547943"/>
            <a:ext cx="2599200" cy="2599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00052661" name="Google Shape;163;p6"/>
          <p:cNvSpPr/>
          <p:nvPr/>
        </p:nvSpPr>
        <p:spPr bwMode="auto">
          <a:xfrm>
            <a:off x="3462598" y="1763943"/>
            <a:ext cx="2158705" cy="215870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05832631" name="Google Shape;164;p6"/>
          <p:cNvSpPr/>
          <p:nvPr/>
        </p:nvSpPr>
        <p:spPr bwMode="auto">
          <a:xfrm>
            <a:off x="6334341" y="1763943"/>
            <a:ext cx="2158705" cy="215870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7592292" name="Google Shape;165;p6"/>
          <p:cNvSpPr txBox="1"/>
          <p:nvPr/>
        </p:nvSpPr>
        <p:spPr bwMode="auto">
          <a:xfrm>
            <a:off x="597930" y="2202166"/>
            <a:ext cx="2236710" cy="178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Struktura městských sektorů je v nástrojích </a:t>
            </a:r>
            <a:r>
              <a:rPr lang="cs-CZ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RNTool</a:t>
            </a:r>
            <a:r>
              <a:rPr lang="cs-CZ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cs-CZ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RBTool</a:t>
            </a:r>
            <a:r>
              <a:rPr lang="cs-CZ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 sladěna tak, aby bylo možné pracovat s jednotnými daty a plánovat koordinovaně napříč měřítky – od budov po celé čtvrti. Tím je zajištěno, že opatření na úrovni budov podporují cíle městské odolnosti a že strategie pro čtvrti zohledňují zranitelnosti jednotlivých budov.</a:t>
            </a:r>
            <a:endParaRPr/>
          </a:p>
        </p:txBody>
      </p:sp>
      <p:sp>
        <p:nvSpPr>
          <p:cNvPr id="387067014" name="Google Shape;166;p6"/>
          <p:cNvSpPr/>
          <p:nvPr/>
        </p:nvSpPr>
        <p:spPr bwMode="auto">
          <a:xfrm>
            <a:off x="3184294" y="1547943"/>
            <a:ext cx="2599200" cy="2599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97150338" name="Google Shape;167;p6"/>
          <p:cNvSpPr txBox="1"/>
          <p:nvPr/>
        </p:nvSpPr>
        <p:spPr bwMode="auto">
          <a:xfrm>
            <a:off x="3404542" y="2221523"/>
            <a:ext cx="215880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None/>
              <a:defRPr sz="1000">
                <a:solidFill>
                  <a:schemeClr val="lt1"/>
                </a:solidFill>
                <a:latin typeface="Trebuchet MS"/>
                <a:ea typeface="Trebuchet MS"/>
                <a:cs typeface="Trebuchet MS"/>
              </a:defRPr>
            </a:lvl1pPr>
          </a:lstStyle>
          <a:p>
            <a:pPr>
              <a:defRPr/>
            </a:pPr>
            <a:r>
              <a:rPr lang="cs-CZ"/>
              <a:t>Metodika RBE je založena na jasně definovaných a měřitelných kritériích a indikátorech. Díky své přizpůsobitelnosti ji lze upravit podle místních podmínek a dostupnosti dat. To umožňuje přesnější a relevantnější hodnocení klimatických rizik a podporuje rozhodování založené na důkazech.</a:t>
            </a:r>
            <a:endParaRPr/>
          </a:p>
        </p:txBody>
      </p:sp>
      <p:sp>
        <p:nvSpPr>
          <p:cNvPr id="1767553563" name="Google Shape;168;p6"/>
          <p:cNvSpPr/>
          <p:nvPr/>
        </p:nvSpPr>
        <p:spPr bwMode="auto">
          <a:xfrm>
            <a:off x="5974151" y="1547943"/>
            <a:ext cx="2599200" cy="2599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83636689" name="Google Shape;169;p6"/>
          <p:cNvSpPr txBox="1"/>
          <p:nvPr/>
        </p:nvSpPr>
        <p:spPr bwMode="auto">
          <a:xfrm>
            <a:off x="6290304" y="2436966"/>
            <a:ext cx="19224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Modulární struktura umožňuje metodiku RBE využít pro různé typy budov i městských oblastí. Uživatelé mohou upravovat referenční hodnoty a význam jednotlivých indikátorů podle místních potřeb a priorit.</a:t>
            </a:r>
            <a:endParaRPr lang="cs-CZ" sz="1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469144870" name="Google Shape;170;p6"/>
          <p:cNvSpPr/>
          <p:nvPr/>
        </p:nvSpPr>
        <p:spPr bwMode="auto">
          <a:xfrm>
            <a:off x="755084" y="1794093"/>
            <a:ext cx="1922400" cy="4761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600" b="1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Víceškálové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04600188" name="Google Shape;171;p6"/>
          <p:cNvSpPr/>
          <p:nvPr/>
        </p:nvSpPr>
        <p:spPr bwMode="auto">
          <a:xfrm>
            <a:off x="3573094" y="1787543"/>
            <a:ext cx="1821600" cy="476071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6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M</a:t>
            </a:r>
            <a:r>
              <a:rPr lang="cs-CZ" sz="1600" b="1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ěřitelné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42454398" name="Google Shape;172;p6"/>
          <p:cNvSpPr/>
          <p:nvPr/>
        </p:nvSpPr>
        <p:spPr bwMode="auto">
          <a:xfrm>
            <a:off x="5951904" y="1723470"/>
            <a:ext cx="2599199" cy="822305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6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Modul</a:t>
            </a:r>
            <a:r>
              <a:rPr lang="cs-CZ" sz="1600" b="1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ární struktura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4920129" name="Google Shape;177;p7"/>
          <p:cNvSpPr txBox="1">
            <a:spLocks noGrp="1"/>
          </p:cNvSpPr>
          <p:nvPr>
            <p:ph type="title"/>
          </p:nvPr>
        </p:nvSpPr>
        <p:spPr bwMode="auto">
          <a:xfrm>
            <a:off x="613295" y="4757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Řetězce dopadů</a:t>
            </a:r>
            <a:endParaRPr/>
          </a:p>
        </p:txBody>
      </p:sp>
      <p:sp>
        <p:nvSpPr>
          <p:cNvPr id="1267695141" name="Google Shape;178;p7"/>
          <p:cNvSpPr txBox="1">
            <a:spLocks noGrp="1"/>
          </p:cNvSpPr>
          <p:nvPr>
            <p:ph type="body" idx="1"/>
          </p:nvPr>
        </p:nvSpPr>
        <p:spPr bwMode="auto">
          <a:xfrm>
            <a:off x="454862" y="1104314"/>
            <a:ext cx="3904364" cy="4076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>
              <a:lnSpc>
                <a:spcPct val="170000"/>
              </a:lnSpc>
              <a:buNone/>
              <a:defRPr/>
            </a:pPr>
            <a:r>
              <a:rPr lang="cs-CZ" sz="1100"/>
              <a:t>Metodika RBE využívá koncepční model tzv. „</a:t>
            </a:r>
            <a:r>
              <a:rPr lang="cs-CZ" sz="1100"/>
              <a:t>impact</a:t>
            </a:r>
            <a:r>
              <a:rPr lang="cs-CZ" sz="1100"/>
              <a:t> </a:t>
            </a:r>
            <a:r>
              <a:rPr lang="cs-CZ" sz="1100"/>
              <a:t>chain</a:t>
            </a:r>
            <a:r>
              <a:rPr lang="cs-CZ" sz="1100"/>
              <a:t>“ (řetězec dopadů) k určení nejvhodnějších kritérií a indikátorů pro hodnocení tří klíčových složek klimatického rizika – </a:t>
            </a:r>
            <a:r>
              <a:rPr lang="cs-CZ" sz="1100" b="1"/>
              <a:t>hazard (Hazard), expozice (</a:t>
            </a:r>
            <a:r>
              <a:rPr lang="cs-CZ" sz="1100" b="1"/>
              <a:t>Exposure</a:t>
            </a:r>
            <a:r>
              <a:rPr lang="cs-CZ" sz="1100" b="1"/>
              <a:t>)</a:t>
            </a:r>
            <a:r>
              <a:rPr lang="cs-CZ" sz="1100"/>
              <a:t> a </a:t>
            </a:r>
            <a:r>
              <a:rPr lang="cs-CZ" sz="1100" b="1"/>
              <a:t>zranitelnosti (Vulnerability)</a:t>
            </a:r>
            <a:r>
              <a:rPr lang="cs-CZ" sz="1100"/>
              <a:t> – na úrovni budov a menších urbanistických celků. Tento přístup umožňuje sledovat příčinné souvislosti a usnadňuje srozumitelnou komunikaci výsledků.</a:t>
            </a:r>
            <a:endParaRPr/>
          </a:p>
          <a:p>
            <a:pPr marL="0" lvl="0" indent="0" algn="just">
              <a:lnSpc>
                <a:spcPct val="170000"/>
              </a:lnSpc>
              <a:buNone/>
              <a:defRPr/>
            </a:pPr>
            <a:r>
              <a:rPr lang="cs-CZ" sz="1100"/>
              <a:t>Díky tomu lze vytvořit hodnoticí systém založený na číselných ukazatelích, kde je každému prvku v matici klimatického rizika (hazard, expozice, zranitelnost) přiřazena konkrétní hodnota.</a:t>
            </a:r>
            <a:endParaRPr/>
          </a:p>
        </p:txBody>
      </p:sp>
      <p:sp>
        <p:nvSpPr>
          <p:cNvPr id="130643444" name="Google Shape;180;p7"/>
          <p:cNvSpPr/>
          <p:nvPr/>
        </p:nvSpPr>
        <p:spPr bwMode="auto">
          <a:xfrm>
            <a:off x="5346882" y="1150703"/>
            <a:ext cx="762552" cy="36577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 i="0" u="none" strike="noStrike" cap="none">
                <a:solidFill>
                  <a:schemeClr val="lt1"/>
                </a:solidFill>
                <a:latin typeface="Trebuchet MS"/>
              </a:rPr>
              <a:t>HAZARD</a:t>
            </a:r>
            <a:endParaRPr/>
          </a:p>
        </p:txBody>
      </p:sp>
      <p:sp>
        <p:nvSpPr>
          <p:cNvPr id="1379017530" name="Google Shape;181;p7"/>
          <p:cNvSpPr/>
          <p:nvPr/>
        </p:nvSpPr>
        <p:spPr bwMode="auto">
          <a:xfrm>
            <a:off x="5346882" y="1840602"/>
            <a:ext cx="762552" cy="36577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 i="0" u="none" strike="noStrike" cap="none">
                <a:solidFill>
                  <a:schemeClr val="lt1"/>
                </a:solidFill>
                <a:latin typeface="Trebuchet MS"/>
              </a:rPr>
              <a:t>RIZIKO</a:t>
            </a:r>
            <a:endParaRPr/>
          </a:p>
        </p:txBody>
      </p:sp>
      <p:sp>
        <p:nvSpPr>
          <p:cNvPr id="1791475558" name="Google Shape;182;p7"/>
          <p:cNvSpPr/>
          <p:nvPr/>
        </p:nvSpPr>
        <p:spPr bwMode="auto">
          <a:xfrm>
            <a:off x="4399093" y="2298141"/>
            <a:ext cx="875540" cy="48196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 i="0" u="none" strike="noStrike" cap="none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</a:rPr>
              <a:t>EXPOZICE</a:t>
            </a:r>
            <a:endParaRPr/>
          </a:p>
        </p:txBody>
      </p:sp>
      <p:sp>
        <p:nvSpPr>
          <p:cNvPr id="1923670508" name="Google Shape;183;p7"/>
          <p:cNvSpPr/>
          <p:nvPr/>
        </p:nvSpPr>
        <p:spPr bwMode="auto">
          <a:xfrm>
            <a:off x="6643566" y="2356234"/>
            <a:ext cx="1302154" cy="36577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>
                <a:solidFill>
                  <a:schemeClr val="lt1"/>
                </a:solidFill>
                <a:latin typeface="Trebuchet MS"/>
              </a:rPr>
              <a:t>ZRANITELNOST</a:t>
            </a:r>
            <a:endParaRPr lang="cs-CZ" sz="1050" b="1" i="0" u="none" strike="noStrike" cap="none">
              <a:solidFill>
                <a:schemeClr val="lt1"/>
              </a:solidFill>
              <a:latin typeface="Trebuchet MS"/>
            </a:endParaRPr>
          </a:p>
        </p:txBody>
      </p:sp>
      <p:sp>
        <p:nvSpPr>
          <p:cNvPr id="1920605520" name="Google Shape;184;p7"/>
          <p:cNvSpPr/>
          <p:nvPr/>
        </p:nvSpPr>
        <p:spPr bwMode="auto">
          <a:xfrm>
            <a:off x="6314336" y="3058107"/>
            <a:ext cx="946747" cy="36577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 i="0" u="none" strike="noStrike" cap="none">
                <a:solidFill>
                  <a:schemeClr val="lt1"/>
                </a:solidFill>
                <a:latin typeface="Trebuchet MS"/>
              </a:rPr>
              <a:t>CITLIVOST</a:t>
            </a:r>
            <a:endParaRPr/>
          </a:p>
        </p:txBody>
      </p:sp>
      <p:sp>
        <p:nvSpPr>
          <p:cNvPr id="1036784892" name="Google Shape;185;p7"/>
          <p:cNvSpPr/>
          <p:nvPr/>
        </p:nvSpPr>
        <p:spPr bwMode="auto">
          <a:xfrm>
            <a:off x="7361637" y="3058107"/>
            <a:ext cx="946747" cy="36577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 i="0" u="none" strike="noStrike" cap="none">
                <a:solidFill>
                  <a:schemeClr val="lt1"/>
                </a:solidFill>
                <a:latin typeface="Trebuchet MS"/>
              </a:rPr>
              <a:t>ÚROVEŇ ADAPTACE</a:t>
            </a:r>
            <a:endParaRPr/>
          </a:p>
        </p:txBody>
      </p:sp>
      <p:sp>
        <p:nvSpPr>
          <p:cNvPr id="651744095" name="Google Shape;186;p7"/>
          <p:cNvSpPr/>
          <p:nvPr/>
        </p:nvSpPr>
        <p:spPr bwMode="auto">
          <a:xfrm>
            <a:off x="5346882" y="3067231"/>
            <a:ext cx="762552" cy="36577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 i="0" u="none" strike="noStrike" cap="none">
                <a:solidFill>
                  <a:schemeClr val="lt1"/>
                </a:solidFill>
                <a:latin typeface="Trebuchet MS"/>
              </a:rPr>
              <a:t>ÚROVEŇ RIZIKA</a:t>
            </a:r>
            <a:endParaRPr/>
          </a:p>
        </p:txBody>
      </p:sp>
      <p:sp>
        <p:nvSpPr>
          <p:cNvPr id="51216975" name="Google Shape;187;p7"/>
          <p:cNvSpPr/>
          <p:nvPr/>
        </p:nvSpPr>
        <p:spPr bwMode="auto">
          <a:xfrm rot="10800000">
            <a:off x="6243855" y="1229955"/>
            <a:ext cx="283741" cy="20727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31142505" name="Google Shape;188;p7"/>
          <p:cNvSpPr/>
          <p:nvPr/>
        </p:nvSpPr>
        <p:spPr bwMode="auto">
          <a:xfrm rot="10800000">
            <a:off x="6275965" y="1903358"/>
            <a:ext cx="283741" cy="20727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21984048" name="Google Shape;189;p7"/>
          <p:cNvSpPr/>
          <p:nvPr/>
        </p:nvSpPr>
        <p:spPr bwMode="auto">
          <a:xfrm rot="10800000">
            <a:off x="8015758" y="2435486"/>
            <a:ext cx="283741" cy="20727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62492516" name="Google Shape;190;p7"/>
          <p:cNvSpPr/>
          <p:nvPr/>
        </p:nvSpPr>
        <p:spPr bwMode="auto">
          <a:xfrm rot="16199998">
            <a:off x="7641952" y="3557386"/>
            <a:ext cx="292623" cy="20098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13682843" name="Google Shape;191;p7"/>
          <p:cNvSpPr/>
          <p:nvPr/>
        </p:nvSpPr>
        <p:spPr bwMode="auto">
          <a:xfrm rot="16199998">
            <a:off x="6720781" y="3557386"/>
            <a:ext cx="292623" cy="20098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1680732400" name="Google Shape;192;p7"/>
          <p:cNvCxnSpPr>
            <a:stCxn id="130643444" idx="2"/>
            <a:endCxn id="1379017530" idx="0"/>
          </p:cNvCxnSpPr>
          <p:nvPr/>
        </p:nvCxnSpPr>
        <p:spPr bwMode="auto">
          <a:xfrm>
            <a:off x="5728158" y="1516482"/>
            <a:ext cx="0" cy="324120"/>
          </a:xfrm>
          <a:prstGeom prst="straightConnector1">
            <a:avLst/>
          </a:prstGeom>
          <a:noFill/>
          <a:ln w="19050" cap="flat" cmpd="sng">
            <a:solidFill>
              <a:srgbClr val="8BA7AC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70775843" name="Google Shape;193;p7"/>
          <p:cNvCxnSpPr>
            <a:stCxn id="1379017530" idx="2"/>
            <a:endCxn id="651744095" idx="0"/>
          </p:cNvCxnSpPr>
          <p:nvPr/>
        </p:nvCxnSpPr>
        <p:spPr bwMode="auto">
          <a:xfrm>
            <a:off x="5728158" y="2206381"/>
            <a:ext cx="0" cy="860850"/>
          </a:xfrm>
          <a:prstGeom prst="straightConnector1">
            <a:avLst/>
          </a:prstGeom>
          <a:noFill/>
          <a:ln w="19050" cap="flat" cmpd="sng">
            <a:solidFill>
              <a:srgbClr val="8BA7AC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12404015" name="Google Shape;194;p7"/>
          <p:cNvCxnSpPr>
            <a:stCxn id="1791475558" idx="3"/>
          </p:cNvCxnSpPr>
          <p:nvPr/>
        </p:nvCxnSpPr>
        <p:spPr bwMode="auto">
          <a:xfrm>
            <a:off x="5274633" y="2539124"/>
            <a:ext cx="453525" cy="0"/>
          </a:xfrm>
          <a:prstGeom prst="straightConnector1">
            <a:avLst/>
          </a:prstGeom>
          <a:noFill/>
          <a:ln w="19050" cap="flat" cmpd="sng">
            <a:solidFill>
              <a:srgbClr val="8BA7AC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25072758" name="Google Shape;195;p7"/>
          <p:cNvCxnSpPr>
            <a:stCxn id="1923670508" idx="1"/>
          </p:cNvCxnSpPr>
          <p:nvPr/>
        </p:nvCxnSpPr>
        <p:spPr bwMode="auto">
          <a:xfrm flipH="1" flipV="1">
            <a:off x="5861161" y="2539122"/>
            <a:ext cx="782405" cy="1"/>
          </a:xfrm>
          <a:prstGeom prst="straightConnector1">
            <a:avLst/>
          </a:prstGeom>
          <a:noFill/>
          <a:ln w="19050" cap="flat" cmpd="sng">
            <a:solidFill>
              <a:srgbClr val="8BA7AC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63897746" name="Google Shape;196;p7"/>
          <p:cNvCxnSpPr>
            <a:stCxn id="1923670508" idx="2"/>
            <a:endCxn id="1920605520" idx="0"/>
          </p:cNvCxnSpPr>
          <p:nvPr/>
        </p:nvCxnSpPr>
        <p:spPr bwMode="auto">
          <a:xfrm flipH="1">
            <a:off x="6787710" y="2722013"/>
            <a:ext cx="506933" cy="336094"/>
          </a:xfrm>
          <a:prstGeom prst="straightConnector1">
            <a:avLst/>
          </a:prstGeom>
          <a:noFill/>
          <a:ln w="19050" cap="flat" cmpd="sng">
            <a:solidFill>
              <a:srgbClr val="8BA7AC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577723799" name="Google Shape;197;p7"/>
          <p:cNvCxnSpPr>
            <a:stCxn id="1923670508" idx="2"/>
            <a:endCxn id="1036784892" idx="0"/>
          </p:cNvCxnSpPr>
          <p:nvPr/>
        </p:nvCxnSpPr>
        <p:spPr bwMode="auto">
          <a:xfrm>
            <a:off x="7294643" y="2722013"/>
            <a:ext cx="540368" cy="336094"/>
          </a:xfrm>
          <a:prstGeom prst="straightConnector1">
            <a:avLst/>
          </a:prstGeom>
          <a:noFill/>
          <a:ln w="19050" cap="flat" cmpd="sng">
            <a:solidFill>
              <a:srgbClr val="8BA7AC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02736239" name="Google Shape;205;p7"/>
          <p:cNvSpPr txBox="1"/>
          <p:nvPr/>
        </p:nvSpPr>
        <p:spPr bwMode="auto">
          <a:xfrm>
            <a:off x="6428756" y="3854033"/>
            <a:ext cx="886133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IND</a:t>
            </a:r>
            <a:r>
              <a:rPr lang="cs-CZ" sz="1050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IKÁTOR</a:t>
            </a:r>
            <a:endParaRPr lang="cs-CZ"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4446474" name="Google Shape;206;p7"/>
          <p:cNvSpPr txBox="1"/>
          <p:nvPr/>
        </p:nvSpPr>
        <p:spPr bwMode="auto">
          <a:xfrm>
            <a:off x="7314889" y="3838181"/>
            <a:ext cx="946747" cy="41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HODNOTA</a:t>
            </a:r>
            <a:r>
              <a:rPr lang="cs-CZ" sz="105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INDI</a:t>
            </a:r>
            <a:r>
              <a:rPr lang="cs-CZ" sz="1050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KÁTORU</a:t>
            </a:r>
            <a:endParaRPr lang="cs-CZ"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96368363" name="Google Shape;207;p7"/>
          <p:cNvSpPr txBox="1"/>
          <p:nvPr/>
        </p:nvSpPr>
        <p:spPr bwMode="auto">
          <a:xfrm>
            <a:off x="8246071" y="2410992"/>
            <a:ext cx="886133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KRITÉRIUM</a:t>
            </a:r>
            <a:endParaRPr lang="cs-CZ"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50748556" name="Google Shape;208;p7"/>
          <p:cNvSpPr txBox="1"/>
          <p:nvPr/>
        </p:nvSpPr>
        <p:spPr bwMode="auto">
          <a:xfrm>
            <a:off x="6451736" y="1211586"/>
            <a:ext cx="943696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OBLAST</a:t>
            </a:r>
            <a:endParaRPr lang="cs-CZ"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61043138" name="Google Shape;209;p7"/>
          <p:cNvSpPr txBox="1"/>
          <p:nvPr/>
        </p:nvSpPr>
        <p:spPr bwMode="auto">
          <a:xfrm>
            <a:off x="6527596" y="1872107"/>
            <a:ext cx="943696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KATEGORIE</a:t>
            </a:r>
            <a:endParaRPr lang="cs-CZ"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65423390" name="Google Shape;214;p8"/>
          <p:cNvSpPr txBox="1">
            <a:spLocks noGrp="1"/>
          </p:cNvSpPr>
          <p:nvPr>
            <p:ph type="title"/>
          </p:nvPr>
        </p:nvSpPr>
        <p:spPr bwMode="auto">
          <a:xfrm>
            <a:off x="613295" y="4757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Tři osy hodnocení rizik</a:t>
            </a:r>
            <a:endParaRPr/>
          </a:p>
        </p:txBody>
      </p:sp>
      <p:sp>
        <p:nvSpPr>
          <p:cNvPr id="593401580" name="Google Shape;215;p8"/>
          <p:cNvSpPr/>
          <p:nvPr/>
        </p:nvSpPr>
        <p:spPr bwMode="auto">
          <a:xfrm>
            <a:off x="613295" y="1324800"/>
            <a:ext cx="2390401" cy="34128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3407216" name="Google Shape;216;p8"/>
          <p:cNvSpPr/>
          <p:nvPr/>
        </p:nvSpPr>
        <p:spPr bwMode="auto">
          <a:xfrm>
            <a:off x="3284495" y="1324800"/>
            <a:ext cx="2390401" cy="34128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44797706" name="Google Shape;217;p8"/>
          <p:cNvSpPr/>
          <p:nvPr/>
        </p:nvSpPr>
        <p:spPr bwMode="auto">
          <a:xfrm>
            <a:off x="5899294" y="1324800"/>
            <a:ext cx="2390401" cy="34128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63636257" name="Google Shape;220;p8"/>
          <p:cNvSpPr txBox="1"/>
          <p:nvPr/>
        </p:nvSpPr>
        <p:spPr bwMode="auto">
          <a:xfrm>
            <a:off x="3390467" y="1983980"/>
            <a:ext cx="2178456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1100">
                <a:solidFill>
                  <a:schemeClr val="lt1"/>
                </a:solidFill>
                <a:latin typeface="Trebuchet MS"/>
                <a:ea typeface="Trebuchet MS"/>
                <a:cs typeface="Trebuchet MS"/>
              </a:defRPr>
            </a:lvl1pPr>
          </a:lstStyle>
          <a:p>
            <a:pPr>
              <a:defRPr/>
            </a:pPr>
            <a:r>
              <a:rPr lang="cs-CZ"/>
              <a:t>Expozice popisuje, kdo nebo co je ohroženo. Podle definice IPCC znamená přítomnost lidí, jejich obživy, druhů nebo ekosystémů, environmentálních funkcí, služeb a zdrojů, infrastruktury či ekonomických, sociálních nebo kulturních hodnot na místech, která mohou být negativně ovlivněna (IPCC, 2021a).</a:t>
            </a:r>
            <a:endParaRPr/>
          </a:p>
        </p:txBody>
      </p:sp>
      <p:sp>
        <p:nvSpPr>
          <p:cNvPr id="67016686" name="Google Shape;221;p8"/>
          <p:cNvSpPr/>
          <p:nvPr/>
        </p:nvSpPr>
        <p:spPr bwMode="auto">
          <a:xfrm>
            <a:off x="3568895" y="1369477"/>
            <a:ext cx="1821600" cy="476071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6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Exp</a:t>
            </a:r>
            <a:r>
              <a:rPr lang="cs-CZ" sz="1600" b="1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ozice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04276310" name="Google Shape;222;p8"/>
          <p:cNvSpPr txBox="1"/>
          <p:nvPr/>
        </p:nvSpPr>
        <p:spPr bwMode="auto">
          <a:xfrm>
            <a:off x="6052294" y="1983980"/>
            <a:ext cx="2084400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None/>
              <a:defRPr sz="1100">
                <a:solidFill>
                  <a:schemeClr val="lt1"/>
                </a:solidFill>
                <a:latin typeface="Trebuchet MS"/>
                <a:ea typeface="Trebuchet MS"/>
                <a:cs typeface="Trebuchet MS"/>
              </a:defRPr>
            </a:lvl1pPr>
          </a:lstStyle>
          <a:p>
            <a:pPr>
              <a:defRPr/>
            </a:pPr>
            <a:r>
              <a:rPr lang="cs-CZ"/>
              <a:t>Zranitelnost vyjadřuje náchylnost vystaveného prvku k negativním dopadům. Týká se charakteristik, které ovlivňují, jak silně může být prvek zasažen klimatický</a:t>
            </a:r>
            <a:r>
              <a:rPr lang="cs-CZ"/>
              <a:t>m hazardem </a:t>
            </a:r>
            <a:r>
              <a:rPr lang="cs-CZ"/>
              <a:t>– tyto charakteristiky mohou riziko buď zvyšovat, nebo naopak snižovat. Zranitelnost přitom nemusí být přímou vlastností samotného prvku, ale může zásadně ovlivnit úroveň výsledného rizika.</a:t>
            </a:r>
            <a:endParaRPr/>
          </a:p>
        </p:txBody>
      </p:sp>
      <p:sp>
        <p:nvSpPr>
          <p:cNvPr id="730431563" name="Google Shape;223;p8"/>
          <p:cNvSpPr/>
          <p:nvPr/>
        </p:nvSpPr>
        <p:spPr bwMode="auto">
          <a:xfrm>
            <a:off x="6052294" y="1364387"/>
            <a:ext cx="2084400" cy="476071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600" b="1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Zranitelnost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63917682" name="Google Shape;218;p8"/>
          <p:cNvSpPr txBox="1"/>
          <p:nvPr/>
        </p:nvSpPr>
        <p:spPr bwMode="auto">
          <a:xfrm>
            <a:off x="717874" y="1983979"/>
            <a:ext cx="2206056" cy="2606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45699" rIns="91423" bIns="45699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1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Metodika RBE zohledňuje jak klimatické, tak </a:t>
            </a:r>
            <a:r>
              <a:rPr lang="cs-CZ" sz="11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neklimatick hazardy</a:t>
            </a:r>
            <a:r>
              <a:rPr lang="cs-CZ" sz="11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. Klimatické zahrnují extrémní povětrnostní jevy (např. vlny horka, sucha, přívalové srážky) i pomalu se rozvíjející procesy spojené se změnou klimatu (např. zvyšování hladiny moří). </a:t>
            </a:r>
            <a:r>
              <a:rPr lang="cs-CZ" sz="11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Neklimatické</a:t>
            </a:r>
            <a:r>
              <a:rPr lang="cs-CZ" sz="11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 pak představují jevy, které mohou být klimatickými procesy vyvolány nebo zhoršeny (např. sesuvy půdy či biologické události).</a:t>
            </a:r>
            <a:endParaRPr lang="cs-CZ" sz="1100" b="0" i="0" u="none" strike="noStrike" cap="none">
              <a:solidFill>
                <a:srgbClr val="000000"/>
              </a:solidFill>
              <a:latin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1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70986150" name="Google Shape;219;p8"/>
          <p:cNvSpPr/>
          <p:nvPr/>
        </p:nvSpPr>
        <p:spPr bwMode="auto">
          <a:xfrm>
            <a:off x="379523" y="1368045"/>
            <a:ext cx="2858661" cy="474453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3" tIns="45699" rIns="91423" bIns="45699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6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Hazard 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58145983" name="Google Shape;228;p9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Hazardy </a:t>
            </a:r>
            <a:endParaRPr/>
          </a:p>
        </p:txBody>
      </p:sp>
      <p:graphicFrame>
        <p:nvGraphicFramePr>
          <p:cNvPr id="1205295364" name="Google Shape;229;p9"/>
          <p:cNvGraphicFramePr>
            <a:graphicFrameLocks xmlns:a="http://schemas.openxmlformats.org/drawingml/2006/main"/>
          </p:cNvGraphicFramePr>
          <p:nvPr/>
        </p:nvGraphicFramePr>
        <p:xfrm rot="0">
          <a:off x="396508" y="760653"/>
          <a:ext cx="8561373" cy="4199729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{092E4EF3-B649-4351-886B-21E3862B184C}</a:tableStyleId>
                <a:noFill/>
              </a:tblPr>
              <a:tblGrid>
                <a:gridCol w="1990640"/>
                <a:gridCol w="6570732"/>
              </a:tblGrid>
              <a:tr h="171525">
                <a:tc>
                  <a:txBody>
                    <a:bodyPr/>
                    <a:p>
                      <a:pPr marL="900429" marR="215264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cs-CZ" sz="1000" b="1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endParaRPr lang="cs-CZ" sz="10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900429" marR="215264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cs-CZ" sz="1000" b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Popis</a:t>
                      </a:r>
                      <a:endParaRPr lang="cs-CZ" sz="10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  <a:solidFill>
                      <a:schemeClr val="lt2"/>
                    </a:solidFill>
                  </a:tcPr>
                </a:tc>
              </a:tr>
              <a:tr h="322980">
                <a:tc>
                  <a:txBody>
                    <a:bodyPr/>
                    <a:p>
                      <a:pPr marL="88899" marR="215264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Intenzivní srážky</a:t>
                      </a:r>
                      <a:endParaRPr lang="cs-CZ" sz="11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899" marR="215264" lvl="0" indent="0" algn="l" defTabSz="355599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Výrazná srážková událost, která nastává během období 1, 3, 6, 12, 24 nebo 48 hodin, přičemž celkové množství srážek překročí stanovený práh pro danou lokalitu. </a:t>
                      </a: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Dílčí hazardy: přívalový déšť, monzun, silné sněžení, mlha, krupobití.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</a:tr>
              <a:tr h="431274">
                <a:tc>
                  <a:txBody>
                    <a:bodyPr/>
                    <a:p>
                      <a:pPr marL="88899" marR="215264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Záplavy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899" marR="215264" lvl="0" indent="0" algn="l" defTabSz="355599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Narušení běžných břehů vodního toku nebo jiného vodního tělesa, případně dočasné zvýšení hladiny moře či jezera, které způsobí zaplavení suché země. </a:t>
                      </a: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Dílčí </a:t>
                      </a: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hazardy</a:t>
                      </a: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: blesková/povrchová povodeň, říční povodeň, přílivová (pobřežní) povodeň, povodeň způsobená vzestupem hladiny podzemních vod.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</a:tr>
              <a:tr h="322980">
                <a:tc>
                  <a:txBody>
                    <a:bodyPr/>
                    <a:p>
                      <a:pPr marL="88899" marR="215264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Extrémní teploty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899" marR="215264" lvl="0" indent="0" algn="l" defTabSz="355599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Výrazné oteplení vzduchu nebo přechod velmi teplé vzduchové hmoty nad rozsáhlou oblast, trvající několik dní až týdnů. </a:t>
                      </a: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Dílčí </a:t>
                      </a: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hazardy</a:t>
                      </a: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: vlna veder, extrémně horké dny.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</a:tr>
              <a:tr h="248974">
                <a:tc>
                  <a:txBody>
                    <a:bodyPr/>
                    <a:p>
                      <a:pPr marL="88899" marR="215264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Sucho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899" marR="215264" lvl="0" indent="0" algn="l" defTabSz="355599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Období mimořádně suchého počasí, dostatečně dlouhé na to, aby způsobilo vážnou hydrologickou nerovnováhu, která může vést k dlouhodobému nedostatku vody a neschopnosti pokrýt průměrné potřeby na vodní zdroje.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</a:tr>
              <a:tr h="363245">
                <a:tc>
                  <a:txBody>
                    <a:bodyPr/>
                    <a:p>
                      <a:pPr marL="88899" marR="215264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Bouře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899" marR="215264" lvl="0" indent="0" algn="l" defTabSz="355599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Atmosférická porucha, která se může projevovat silným větrem a být doprovázena deštěm, sněhem či jinými srážkami, často také hromy a blesky. </a:t>
                      </a:r>
                      <a:endParaRPr/>
                    </a:p>
                    <a:p>
                      <a:pPr marL="88899" marR="215264" lvl="0" indent="0" algn="l" defTabSz="355599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Dílčí </a:t>
                      </a: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hazardy</a:t>
                      </a: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: silný vítr, tornádo, cyklón, tropická bouře, bouřková vlna, blesky/hromy.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</a:tr>
              <a:tr h="171525">
                <a:tc>
                  <a:txBody>
                    <a:bodyPr/>
                    <a:p>
                      <a:pPr marL="88899" marR="215264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Extrémní chlad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899" marR="215264" lvl="0" indent="0" algn="l" defTabSz="355599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Výrazné ochlazení vzduchu nebo vpád velmi studené vzduchové hmoty nad rozsáhlou oblast.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</a:tr>
              <a:tr h="363245">
                <a:tc>
                  <a:txBody>
                    <a:bodyPr/>
                    <a:p>
                      <a:pPr marL="88899" marR="215264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Přírodní požáry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899" marR="215264" lvl="0" indent="0" algn="l" defTabSz="355599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Jakékoli nekontrolované a neplánované hoření vegetace v přírodním prostředí, jako je les, travnatá plocha, křovinatý porost nebo tundra, které se šíří v závislosti na podmínkách prostředí. </a:t>
                      </a:r>
                      <a:endParaRPr/>
                    </a:p>
                    <a:p>
                      <a:pPr marL="88899" marR="215264" lvl="0" indent="0" algn="l" defTabSz="355599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Dílčí </a:t>
                      </a: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hazardy</a:t>
                      </a: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: lesní požár, požár na volné ploše.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</a:tr>
              <a:tr h="171525">
                <a:tc>
                  <a:txBody>
                    <a:bodyPr/>
                    <a:p>
                      <a:pPr marL="88899" marR="215264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Stoupající hladiny moří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899" marR="215264" lvl="0" indent="0" algn="l" defTabSz="355599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Dlouhodobý růst průměrné hladiny světových moří, který vede k trvalému zaplavování nízko položených území.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</a:tr>
              <a:tr h="247930">
                <a:tc>
                  <a:txBody>
                    <a:bodyPr/>
                    <a:p>
                      <a:pPr marL="88899" marR="215264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Chemické změny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899" marR="215264" lvl="0" indent="0" algn="l" defTabSz="355599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Změny v obvyklém chemickém složení vzduchu, vody nebo půdy, například zvýšení koncentrace CO₂ v atmosféře, okyselování oceánů nebo zasolování půdy a podzemní vody.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</a:tr>
              <a:tr h="244553">
                <a:tc>
                  <a:txBody>
                    <a:bodyPr/>
                    <a:p>
                      <a:pPr marL="88899" marR="215264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Sesuvy půdy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899" marR="215264" lvl="0" indent="0" algn="l" defTabSz="355599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Jakýkoli typ pohybu zemských materiálů po svahu. </a:t>
                      </a:r>
                      <a:endParaRPr/>
                    </a:p>
                    <a:p>
                      <a:pPr marL="88899" marR="215264" lvl="0" indent="0" algn="l" defTabSz="355599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Dílčí </a:t>
                      </a: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hazardy</a:t>
                      </a: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: sesuv půdy, lavina, skalní řícení, pokles terénu, degradace půdy, eroze půdy.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</a:tr>
              <a:tr h="244553">
                <a:tc>
                  <a:txBody>
                    <a:bodyPr/>
                    <a:p>
                      <a:pPr marL="88899" marR="215264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Biologické hrozby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899" marR="215264" lvl="0" indent="0" algn="l" defTabSz="355599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Vystavení živým organismům, jejich toxickým látkám nebo chorobám, které mohou přenášet. Patří sem například jedovatí živočichové a hmyz, jedovaté rostliny nebo komáři šířící infekční onemocnění.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2241603" name="Google Shape;234;p10"/>
          <p:cNvSpPr txBox="1">
            <a:spLocks noGrp="1"/>
          </p:cNvSpPr>
          <p:nvPr>
            <p:ph type="title"/>
          </p:nvPr>
        </p:nvSpPr>
        <p:spPr bwMode="auto">
          <a:xfrm>
            <a:off x="4716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Městské sektory </a:t>
            </a:r>
            <a:endParaRPr/>
          </a:p>
        </p:txBody>
      </p:sp>
      <p:graphicFrame>
        <p:nvGraphicFramePr>
          <p:cNvPr id="814457849" name="Google Shape;235;p10"/>
          <p:cNvGraphicFramePr>
            <a:graphicFrameLocks xmlns:a="http://schemas.openxmlformats.org/drawingml/2006/main"/>
          </p:cNvGraphicFramePr>
          <p:nvPr/>
        </p:nvGraphicFramePr>
        <p:xfrm rot="0">
          <a:off x="404601" y="762804"/>
          <a:ext cx="8560012" cy="4087766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{092E4EF3-B649-4351-886B-21E3862B184C}</a:tableStyleId>
                <a:noFill/>
              </a:tblPr>
              <a:tblGrid>
                <a:gridCol w="3026422"/>
                <a:gridCol w="5533590"/>
              </a:tblGrid>
              <a:tr h="150900">
                <a:tc>
                  <a:txBody>
                    <a:bodyPr/>
                    <a:p>
                      <a:pPr marL="900430" marR="215265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cs-CZ" sz="1100" b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Městské sektory</a:t>
                      </a:r>
                      <a:endParaRPr lang="cs-CZ" sz="1100" b="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900430" marR="215265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cs-CZ" sz="1100" b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Popis</a:t>
                      </a:r>
                      <a:endParaRPr lang="cs-CZ" sz="1100" b="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  <a:solidFill>
                      <a:schemeClr val="lt2"/>
                    </a:solidFill>
                  </a:tcPr>
                </a:tc>
              </a:tr>
              <a:tr h="258189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1. Bu</a:t>
                      </a:r>
                      <a:r>
                        <a:rPr lang="cs-CZ" sz="1100" b="1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dovy a stavby</a:t>
                      </a:r>
                      <a:endParaRPr lang="cs-CZ" sz="11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Všechny typy objektů (obytné, veřejné, komerční či průmyslové), včetně jejich okolních prostor, trvale umístěné na daném pozemku. 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258189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2. Dopravní infrastruktura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Dopravní sítě a související infrastruktura pro silniční, železniční, leteckou a vodní dopravu (např. silnice, mosty, překladiště, tunely, přístavy a letiště).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258189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3. Energetika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Systémy a služby spojené se zásobováním energií, včetně výroby, přenosu a distribuce všech typů energie.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392925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4. Vodní hospodářství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Systémy a služby spojené se zásobováním vodou, jejím využíváním a ochranou. Patří sem infrastruktura pro pitnou, užitkovou i průmyslovou vodu, hospodaření s dešťovou a odpadní vodou, kanalizace, odvodnění a čistírny vod.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188489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5. Odpadové hospodářství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Sběr, zpracování a likvidace odpadu.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258189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6. Zemědělství &amp; lesnictví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Půda klasifikovaná nebo určená pro zemědělské a lesnické využití, včetně živočišné výroby, akvakultury, agrolesnictví, včelařství, zahradnictví a dalších forem hospodaření.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392925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7. Životní prostředí &amp; biodiverzita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Přírodní prostředí města i jeho okolí, tedy zeleň, vodní plochy, kvalita ovzduší a krajinný ráz. Biodiverzita označuje rozmanitost živých organismů – druhovou pestrost, genetickou rozmanitost i rozmanitost ekosystémů – a představuje klíčový ukazatel ekologické stability území.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258189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8. Zdraví a lidská pohoda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Fyzická a duševní pohoda obyvatel. Zahrnuje také zdravotní služby a související infrastrukturu (např. nemocnice a zdravotnická zařízení).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345709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9. Ochrana občanů &amp; nouzová situace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Složky integrovaného záchranného systému a krizového řízení, jako jsou hasiči, policie, záchranná služba či civilní ochrana.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188489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10. Turismus – cestovní ruch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Činnosti spojené s cestováním a pobytem osob mimo jejich běžné prostředí.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403286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11. ICT - Komunikační a informační systémy 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Různé typy komunikačních sítí a technologií využívaných pro přenos informací.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188489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12. Ekonomické systémy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Hospodářské aktivity, finanční infrastruktura a obchodní sítě.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3621675" name="Google Shape;240;p11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Kategorie rizik </a:t>
            </a:r>
            <a:endParaRPr/>
          </a:p>
        </p:txBody>
      </p:sp>
      <p:sp>
        <p:nvSpPr>
          <p:cNvPr id="1599802556" name="Google Shape;241;p11"/>
          <p:cNvSpPr txBox="1"/>
          <p:nvPr/>
        </p:nvSpPr>
        <p:spPr bwMode="auto">
          <a:xfrm>
            <a:off x="784988" y="1569950"/>
            <a:ext cx="3697500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„Kategorie rizika“ představuje konkrétní typ rizika, který vzniká interakcí mezi definovaným klimatickým hazardem (Hazard) a exponovaným prvkem (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Exposed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Element) v rámci městského systému (Urban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System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).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Například kombinace 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hazardu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„extrémní teploty“ a exponovaného prvku „populace“ vede ke vzniku kategorie rizika „zdravotní riziko pro populaci“.</a:t>
            </a:r>
            <a:endParaRPr lang="cs-CZ" sz="105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04869746" name="Google Shape;243;p11"/>
          <p:cNvSpPr/>
          <p:nvPr/>
        </p:nvSpPr>
        <p:spPr bwMode="auto">
          <a:xfrm>
            <a:off x="6787370" y="1939245"/>
            <a:ext cx="1163542" cy="54032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400" b="1" i="0" u="none" strike="noStrike" cap="none">
                <a:solidFill>
                  <a:schemeClr val="lt1"/>
                </a:solidFill>
                <a:latin typeface="Trebuchet MS"/>
              </a:rPr>
              <a:t>EXTRÉMNÍ TEPLOTY</a:t>
            </a:r>
            <a:endParaRPr/>
          </a:p>
        </p:txBody>
      </p:sp>
      <p:sp>
        <p:nvSpPr>
          <p:cNvPr id="1886552284" name="Google Shape;244;p11"/>
          <p:cNvSpPr/>
          <p:nvPr/>
        </p:nvSpPr>
        <p:spPr bwMode="auto">
          <a:xfrm>
            <a:off x="6686708" y="2823696"/>
            <a:ext cx="1364866" cy="80965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defRPr/>
            </a:pPr>
            <a:r>
              <a:rPr lang="cs-CZ" b="1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 ZDRAVOTNÍ RIZIKA PRO POPULACI</a:t>
            </a:r>
            <a:endParaRPr lang="cs-CZ"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370241497" name="Google Shape;245;p11"/>
          <p:cNvCxnSpPr>
            <a:stCxn id="704869746" idx="2"/>
            <a:endCxn id="1886552284" idx="0"/>
          </p:cNvCxnSpPr>
          <p:nvPr/>
        </p:nvCxnSpPr>
        <p:spPr bwMode="auto">
          <a:xfrm>
            <a:off x="7369140" y="2479571"/>
            <a:ext cx="0" cy="344125"/>
          </a:xfrm>
          <a:prstGeom prst="straightConnector1">
            <a:avLst/>
          </a:prstGeom>
          <a:noFill/>
          <a:ln w="19050" cap="flat" cmpd="sng">
            <a:solidFill>
              <a:srgbClr val="8BA7AC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844506622" name="Google Shape;247;p11"/>
          <p:cNvSpPr txBox="1"/>
          <p:nvPr/>
        </p:nvSpPr>
        <p:spPr bwMode="auto">
          <a:xfrm>
            <a:off x="6877533" y="1569125"/>
            <a:ext cx="983147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OBLAST</a:t>
            </a:r>
            <a:endParaRPr lang="cs-CZ"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76932916" name="Google Shape;248;p11"/>
          <p:cNvSpPr txBox="1"/>
          <p:nvPr/>
        </p:nvSpPr>
        <p:spPr bwMode="auto">
          <a:xfrm>
            <a:off x="6877533" y="3787954"/>
            <a:ext cx="983147" cy="41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KATEGORIE RIZIK</a:t>
            </a:r>
            <a:endParaRPr lang="cs-CZ"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6842740" name="Google Shape;250;p11"/>
          <p:cNvSpPr/>
          <p:nvPr/>
        </p:nvSpPr>
        <p:spPr bwMode="auto">
          <a:xfrm>
            <a:off x="5127882" y="2985377"/>
            <a:ext cx="1163542" cy="54032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400" b="1" i="0" u="none" strike="noStrike" cap="none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</a:rPr>
              <a:t>POPULACE</a:t>
            </a:r>
            <a:endParaRPr/>
          </a:p>
        </p:txBody>
      </p:sp>
      <p:sp>
        <p:nvSpPr>
          <p:cNvPr id="1258881489" name="Google Shape;252;p11"/>
          <p:cNvSpPr txBox="1"/>
          <p:nvPr/>
        </p:nvSpPr>
        <p:spPr bwMode="auto">
          <a:xfrm>
            <a:off x="5222452" y="2424050"/>
            <a:ext cx="983147" cy="577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PRVEK VYSTAVENÝ RIZIKU</a:t>
            </a:r>
            <a:endParaRPr lang="cs-CZ"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657237543" name="Google Shape;253;p11"/>
          <p:cNvCxnSpPr/>
          <p:nvPr/>
        </p:nvCxnSpPr>
        <p:spPr bwMode="auto">
          <a:xfrm>
            <a:off x="6291424" y="3197101"/>
            <a:ext cx="385628" cy="0"/>
          </a:xfrm>
          <a:prstGeom prst="straightConnector1">
            <a:avLst/>
          </a:prstGeom>
          <a:noFill/>
          <a:ln w="19050" cap="flat" cmpd="sng">
            <a:solidFill>
              <a:srgbClr val="8BA7AC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59825781" name="Google Shape;258;p12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Kategorie rizika</a:t>
            </a:r>
            <a:endParaRPr/>
          </a:p>
        </p:txBody>
      </p:sp>
      <p:sp>
        <p:nvSpPr>
          <p:cNvPr id="499446323" name="Google Shape;259;p12"/>
          <p:cNvSpPr txBox="1"/>
          <p:nvPr/>
        </p:nvSpPr>
        <p:spPr bwMode="auto">
          <a:xfrm>
            <a:off x="554400" y="712374"/>
            <a:ext cx="8176200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Tím, že je pro každou kombinaci hazardu a exponovaného prvku definována konkrétní kategorie rizika, umožňuje hodnoticí systém RBE městům přesně určit, kdo nebo co je ohroženo a proč. Tento cílený přístup podporuje tvorbu na míru přizpůsobených adaptačních strategií, které lze uplatnit na různých prostorových úrovních – například na úrovni budov, čtvrtí nebo celého města – a zároveň pomáhá vyjasnit odpovědnost jednotlivých institucí či odborů za realizaci opatření.</a:t>
            </a:r>
            <a:endParaRPr lang="cs-CZ" sz="8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graphicFrame>
        <p:nvGraphicFramePr>
          <p:cNvPr id="1217924053" name="Google Shape;262;p12"/>
          <p:cNvGraphicFramePr>
            <a:graphicFrameLocks xmlns:a="http://schemas.openxmlformats.org/drawingml/2006/main"/>
          </p:cNvGraphicFramePr>
          <p:nvPr/>
        </p:nvGraphicFramePr>
        <p:xfrm rot="0">
          <a:off x="644400" y="2233861"/>
          <a:ext cx="7671650" cy="2749008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{1A2DBD42-48EC-44BE-A33B-452BDBBBC74A}</a:tableStyleId>
                <a:noFill/>
              </a:tblPr>
              <a:tblGrid>
                <a:gridCol w="1198700"/>
                <a:gridCol w="958950"/>
                <a:gridCol w="958950"/>
                <a:gridCol w="958950"/>
                <a:gridCol w="1198700"/>
                <a:gridCol w="1198700"/>
                <a:gridCol w="1198700"/>
              </a:tblGrid>
              <a:tr h="253567">
                <a:tc rowSpan="4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 / Oblast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chemeClr val="accent1"/>
                    </a:solidFill>
                  </a:tcPr>
                </a:tc>
                <a:tc gridSpan="6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latin typeface="Trebuchet MS"/>
                          <a:ea typeface="Trebuchet MS"/>
                          <a:cs typeface="Trebuchet MS"/>
                        </a:rPr>
                        <a:t>Městské systémy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306537">
                <a:tc vMerge="1">
                  <a:txBody>
                    <a:bodyPr/>
                    <a:p>
                      <a:pPr>
                        <a:defRPr/>
                      </a:pPr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Zastavěné prostředí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Zdraví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Doprava</a:t>
                      </a:r>
                      <a:endParaRPr lang="cs-CZ"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65926">
                <a:tc vMerge="1">
                  <a:txBody>
                    <a:bodyPr/>
                    <a:p>
                      <a:pPr>
                        <a:defRPr/>
                      </a:pPr>
                      <a:endParaRPr lang="cs-CZ"/>
                    </a:p>
                  </a:txBody>
                  <a:tcPr/>
                </a:tc>
                <a:tc gridSpan="6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Ohrožené prvky</a:t>
                      </a:r>
                      <a:endParaRPr lang="cs-CZ"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422605">
                <a:tc vMerge="1">
                  <a:txBody>
                    <a:bodyPr/>
                    <a:p>
                      <a:pPr>
                        <a:defRPr/>
                      </a:pPr>
                      <a:endParaRPr lang="cs-CZ"/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Rezidenční budovy</a:t>
                      </a:r>
                      <a:endParaRPr lang="cs-CZ" sz="1400" u="none" strike="noStrike" cap="non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Veřejné budovy</a:t>
                      </a:r>
                      <a:endParaRPr lang="cs-CZ" sz="1400" u="none" strike="noStrike" cap="non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Popula</a:t>
                      </a:r>
                      <a:r>
                        <a:rPr lang="cs-CZ" sz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ce</a:t>
                      </a:r>
                      <a:endParaRPr lang="cs-CZ" sz="1400" u="none" strike="noStrike" cap="non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Zdravotnická zařízení</a:t>
                      </a:r>
                      <a:endParaRPr lang="cs-CZ" sz="1400" u="none" strike="noStrike" cap="non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Silniční doprava</a:t>
                      </a:r>
                      <a:endParaRPr lang="cs-CZ" sz="1400" u="none" strike="noStrike" cap="non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Železniční doprava</a:t>
                      </a:r>
                      <a:endParaRPr lang="cs-CZ" sz="1400" u="none" strike="noStrike" cap="non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FFFF00"/>
                    </a:solidFill>
                  </a:tcPr>
                </a:tc>
              </a:tr>
              <a:tr h="591643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Extrémní teploty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rizika</a:t>
                      </a:r>
                      <a:endParaRPr lang="cs-CZ"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</a:t>
                      </a: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zika</a:t>
                      </a:r>
                      <a:endParaRPr lang="cs-CZ"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2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</a:t>
                      </a: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zika</a:t>
                      </a:r>
                      <a:endParaRPr lang="cs-CZ"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3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rizika</a:t>
                      </a:r>
                      <a:endParaRPr lang="cs-CZ"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4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rizika</a:t>
                      </a:r>
                      <a:endParaRPr lang="cs-CZ"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5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rizika</a:t>
                      </a: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endParaRPr lang="cs-CZ"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6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rgbClr val="FFC000"/>
                    </a:solidFill>
                  </a:tcPr>
                </a:tc>
              </a:tr>
              <a:tr h="796511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Intenzivní srážky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rizika</a:t>
                      </a:r>
                      <a:endParaRPr lang="cs-CZ"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7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rizika</a:t>
                      </a:r>
                      <a:endParaRPr lang="cs-CZ"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8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rizika</a:t>
                      </a:r>
                      <a:endParaRPr lang="cs-CZ"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9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</a:t>
                      </a: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zika</a:t>
                      </a:r>
                      <a:endParaRPr lang="cs-CZ"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10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</a:t>
                      </a: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zika</a:t>
                      </a:r>
                      <a:endParaRPr lang="cs-CZ"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11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</a:t>
                      </a: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zika</a:t>
                      </a:r>
                      <a:endParaRPr lang="cs-CZ"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12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90768235" name="Google Shape;267;p13" descr="Business concept vector illustration of a businessman who running with  increase graphic chart to see the imagination future. | Free Vector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4816376" y="1206795"/>
            <a:ext cx="3636425" cy="2422347"/>
          </a:xfrm>
          <a:prstGeom prst="rect">
            <a:avLst/>
          </a:prstGeom>
          <a:noFill/>
          <a:ln>
            <a:noFill/>
          </a:ln>
        </p:spPr>
      </p:pic>
      <p:sp>
        <p:nvSpPr>
          <p:cNvPr id="728383102" name="Google Shape;268;p13"/>
          <p:cNvSpPr txBox="1">
            <a:spLocks noGrp="1"/>
          </p:cNvSpPr>
          <p:nvPr>
            <p:ph type="title"/>
          </p:nvPr>
        </p:nvSpPr>
        <p:spPr bwMode="auto">
          <a:xfrm>
            <a:off x="508597" y="164874"/>
            <a:ext cx="8248825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ct val="15873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Metodika RBE z pohledu budoucích podmínek</a:t>
            </a:r>
            <a:endParaRPr/>
          </a:p>
        </p:txBody>
      </p:sp>
      <p:sp>
        <p:nvSpPr>
          <p:cNvPr id="1364610589" name="Google Shape;269;p13"/>
          <p:cNvSpPr txBox="1"/>
          <p:nvPr/>
        </p:nvSpPr>
        <p:spPr bwMode="auto">
          <a:xfrm>
            <a:off x="508599" y="987425"/>
            <a:ext cx="3948200" cy="3693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Metodika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RBE m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ůže být použita k hodnocení úrovně klimatického rizika z pohledu budoucích klimatických podmínek.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Zahrnuje výběr hodnot hazardů, které odpovídají očekávaným změnám klimatu v čase. To znamená posouzení potenciálních ohrožení na základě budoucích projekcí, jako jsou zvyšování teplot, změny ve vzorcích srážek nebo četnost a intenzita extrémních povětrnostních jevů.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Tyto projekce mohou být odvozeny z modelů, například z těch, které jsou uvedeny ve zprávách Mezivládního panelu pro změnu klimatu (IPCC), zejména v rámci reprezentativních emisních scénářů (RCP –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Representative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Concentration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Pathways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3160366" name="Google Shape;274;p14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Struktura metodiky RBE</a:t>
            </a:r>
            <a:endParaRPr/>
          </a:p>
        </p:txBody>
      </p:sp>
      <p:graphicFrame>
        <p:nvGraphicFramePr>
          <p:cNvPr id="1951163276" name="Google Shape;275;p14"/>
          <p:cNvGraphicFramePr>
            <a:graphicFrameLocks xmlns:a="http://schemas.openxmlformats.org/drawingml/2006/main"/>
          </p:cNvGraphicFramePr>
          <p:nvPr/>
        </p:nvGraphicFramePr>
        <p:xfrm rot="0">
          <a:off x="1524000" y="1931229"/>
          <a:ext cx="6096000" cy="185425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{2DD2D95F-99D8-44C2-8AD9-44DCD1CE7ACB}</a:tableStyleId>
                <a:noFill/>
              </a:tblPr>
              <a:tblGrid>
                <a:gridCol w="3048000"/>
                <a:gridCol w="3048000"/>
              </a:tblGrid>
              <a:tr h="3708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Úroveň</a:t>
                      </a:r>
                      <a:r>
                        <a:rPr lang="cs-CZ" sz="14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4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3708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Úroveň</a:t>
                      </a:r>
                      <a:r>
                        <a:rPr lang="cs-CZ" sz="14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2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Městský systém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3708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Úroveň</a:t>
                      </a:r>
                      <a:r>
                        <a:rPr lang="cs-CZ" sz="14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3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rizika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3708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Úroveň</a:t>
                      </a:r>
                      <a:r>
                        <a:rPr lang="cs-CZ" sz="14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4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Kritérium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3708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Úroveň</a:t>
                      </a:r>
                      <a:r>
                        <a:rPr lang="cs-CZ" sz="14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5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4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kátor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2040965976" name="Google Shape;276;p14"/>
          <p:cNvSpPr txBox="1"/>
          <p:nvPr/>
        </p:nvSpPr>
        <p:spPr bwMode="auto">
          <a:xfrm>
            <a:off x="554400" y="1029486"/>
            <a:ext cx="8176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Metodika RBE dělí komponenty do pěti hierarchických úrovní: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5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23157571" name="Google Shape;114;p67"/>
          <p:cNvSpPr txBox="1"/>
          <p:nvPr/>
        </p:nvSpPr>
        <p:spPr bwMode="auto">
          <a:xfrm>
            <a:off x="781013" y="1386376"/>
            <a:ext cx="3604199" cy="170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215265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1</a:t>
            </a:r>
            <a:r>
              <a:rPr lang="cs-CZ" sz="12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odpovídá </a:t>
            </a:r>
            <a:r>
              <a:rPr lang="cs-CZ" sz="12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hazardům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Hazards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), které jsou převedeny do strategických oblastí (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Issues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). Oblasti se dělí na makro kategorie (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Macro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Categories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), které odpovídají 12 městským systémům. Na úrovni oblasti jsou hazardy označeny písmeny. Například: A. Silné srážky, B. Povodně, C. Extrémní teplo, D. Sucho atd.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  <a:defRPr/>
            </a:pPr>
            <a:endParaRPr lang="cs-CZ" sz="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99537553" name="Google Shape;115;p67"/>
          <p:cNvSpPr txBox="1"/>
          <p:nvPr/>
        </p:nvSpPr>
        <p:spPr bwMode="auto">
          <a:xfrm>
            <a:off x="722207" y="3161636"/>
            <a:ext cx="3604199" cy="1506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215265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2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odpovídá </a:t>
            </a:r>
            <a:r>
              <a:rPr lang="cs-CZ" sz="12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městským systémům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(Urban Systems), které jsou označeny jako makro kategorie (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Macro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Categories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 a obsahují jednotlivé rizikové kategorie (Risk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Categories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). Kategorie jsou označeny arabskými číslicemi. Například: A1 Budovy, A2 Doprava, A3 Energie atd.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  <a:defRPr/>
            </a:pPr>
            <a:endParaRPr lang="cs-CZ" sz="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graphicFrame>
        <p:nvGraphicFramePr>
          <p:cNvPr id="1885078665" name="Google Shape;116;p67"/>
          <p:cNvGraphicFramePr>
            <a:graphicFrameLocks xmlns:a="http://schemas.openxmlformats.org/drawingml/2006/main"/>
          </p:cNvGraphicFramePr>
          <p:nvPr/>
        </p:nvGraphicFramePr>
        <p:xfrm rot="0">
          <a:off x="7062642" y="1669947"/>
          <a:ext cx="1680575" cy="1386910"/>
        </p:xfrm>
        <a:graphic>
          <a:graphicData uri="http://schemas.openxmlformats.org/drawingml/2006/table">
            <a:tbl>
              <a:tblPr firstRow="1" firstCol="0" lastRow="0" lastCol="0" bandRow="1" bandCol="0">
                <a:noFill/>
              </a:tblPr>
              <a:tblGrid>
                <a:gridCol w="406175"/>
                <a:gridCol w="1274400"/>
              </a:tblGrid>
              <a:tr h="168750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A-H1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A-H2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</a:t>
                      </a: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Hn</a:t>
                      </a:r>
                      <a:endParaRPr lang="cs-CZ" sz="700" b="1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graphicFrame>
        <p:nvGraphicFramePr>
          <p:cNvPr id="1658812713" name="Google Shape;117;p67"/>
          <p:cNvGraphicFramePr>
            <a:graphicFrameLocks xmlns:a="http://schemas.openxmlformats.org/drawingml/2006/main"/>
          </p:cNvGraphicFramePr>
          <p:nvPr/>
        </p:nvGraphicFramePr>
        <p:xfrm rot="0">
          <a:off x="4326339" y="1679113"/>
          <a:ext cx="2060075" cy="243650"/>
        </p:xfrm>
        <a:graphic>
          <a:graphicData uri="http://schemas.openxmlformats.org/drawingml/2006/table">
            <a:tbl>
              <a:tblPr firstRow="1" firstCol="0" lastRow="0" lastCol="0" bandRow="1" bandCol="0">
                <a:noFill/>
              </a:tblPr>
              <a:tblGrid>
                <a:gridCol w="472850"/>
                <a:gridCol w="1587224"/>
              </a:tblGrid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Oblast (Hazard)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876982595" name="Google Shape;118;p67"/>
          <p:cNvSpPr/>
          <p:nvPr/>
        </p:nvSpPr>
        <p:spPr bwMode="auto">
          <a:xfrm>
            <a:off x="6562521" y="1658789"/>
            <a:ext cx="324000" cy="26022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2122137994" name="Google Shape;119;p67"/>
          <p:cNvGraphicFramePr>
            <a:graphicFrameLocks xmlns:a="http://schemas.openxmlformats.org/drawingml/2006/main"/>
          </p:cNvGraphicFramePr>
          <p:nvPr/>
        </p:nvGraphicFramePr>
        <p:xfrm rot="0">
          <a:off x="7062641" y="3237327"/>
          <a:ext cx="1680575" cy="1386910"/>
        </p:xfrm>
        <a:graphic>
          <a:graphicData uri="http://schemas.openxmlformats.org/drawingml/2006/table">
            <a:tbl>
              <a:tblPr firstRow="1" firstCol="0" lastRow="0" lastCol="0" bandRow="1" bandCol="0">
                <a:noFill/>
              </a:tblPr>
              <a:tblGrid>
                <a:gridCol w="406175"/>
                <a:gridCol w="1274400"/>
              </a:tblGrid>
              <a:tr h="186975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A-H1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A-H2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</a:t>
                      </a: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Hn</a:t>
                      </a:r>
                      <a:endParaRPr lang="cs-CZ" sz="700" b="1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graphicFrame>
        <p:nvGraphicFramePr>
          <p:cNvPr id="517571133" name="Google Shape;120;p67"/>
          <p:cNvGraphicFramePr>
            <a:graphicFrameLocks xmlns:a="http://schemas.openxmlformats.org/drawingml/2006/main"/>
          </p:cNvGraphicFramePr>
          <p:nvPr/>
        </p:nvGraphicFramePr>
        <p:xfrm rot="0">
          <a:off x="4326339" y="3237327"/>
          <a:ext cx="2060075" cy="487300"/>
        </p:xfrm>
        <a:graphic>
          <a:graphicData uri="http://schemas.openxmlformats.org/drawingml/2006/table">
            <a:tbl>
              <a:tblPr firstRow="1" firstCol="0" lastRow="0" lastCol="0" bandRow="1" bandCol="0">
                <a:noFill/>
              </a:tblPr>
              <a:tblGrid>
                <a:gridCol w="472850"/>
                <a:gridCol w="1587224"/>
              </a:tblGrid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Oblast (Hazard) 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88C8F6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Makro kategorie (městský systém)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88C8F6"/>
                    </a:solidFill>
                  </a:tcPr>
                </a:tc>
              </a:tr>
            </a:tbl>
          </a:graphicData>
        </a:graphic>
      </p:graphicFrame>
      <p:sp>
        <p:nvSpPr>
          <p:cNvPr id="898257844" name="Google Shape;121;p67"/>
          <p:cNvSpPr/>
          <p:nvPr/>
        </p:nvSpPr>
        <p:spPr bwMode="auto">
          <a:xfrm>
            <a:off x="6562521" y="3220746"/>
            <a:ext cx="324000" cy="26022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91245114" name="Google Shape;294;p16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Struktura metodiky RBE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6175935" name="Google Shape;294;p16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Struktura metodiky RBE </a:t>
            </a:r>
            <a:endParaRPr/>
          </a:p>
        </p:txBody>
      </p:sp>
      <p:sp>
        <p:nvSpPr>
          <p:cNvPr id="513476147" name="Google Shape;295;p16"/>
          <p:cNvSpPr txBox="1"/>
          <p:nvPr/>
        </p:nvSpPr>
        <p:spPr bwMode="auto">
          <a:xfrm>
            <a:off x="554400" y="1327868"/>
            <a:ext cx="36360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Úroveň</a:t>
            </a: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3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odpovídá </a:t>
            </a:r>
            <a:r>
              <a:rPr lang="cs-CZ" sz="12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kategoriím rizik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.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Kategorie rizik obsahují kritéria zranitelnosti a expozice.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Příklad: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A1.1 Riziko poškození obytných budov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A1.2 Riziko poškození veřejných budov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A1.3 Riziko poškození komerčních budov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75238507" name="Google Shape;296;p16"/>
          <p:cNvSpPr txBox="1"/>
          <p:nvPr/>
        </p:nvSpPr>
        <p:spPr bwMode="auto">
          <a:xfrm>
            <a:off x="554400" y="3093057"/>
            <a:ext cx="35247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Úroveň</a:t>
            </a: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4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odpovídá </a:t>
            </a:r>
            <a:r>
              <a:rPr lang="cs-CZ" sz="12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hodnotícím kritériím.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Metodika RBE zahrnuje tři typy kritérií: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Kritéria zranitelnosti a expozice, která jsou spojena s kategoriemi rizik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a k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ritéria hazardů, která jsou spojena s oblastí (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Issues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534421556" name="Google Shape;298;p16"/>
          <p:cNvGraphicFramePr>
            <a:graphicFrameLocks xmlns:a="http://schemas.openxmlformats.org/drawingml/2006/main"/>
          </p:cNvGraphicFramePr>
          <p:nvPr/>
        </p:nvGraphicFramePr>
        <p:xfrm rot="0">
          <a:off x="4319588" y="1344449"/>
          <a:ext cx="2060075" cy="85327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{2DD2D95F-99D8-44C2-8AD9-44DCD1CE7ACB}</a:tableStyleId>
                <a:noFill/>
              </a:tblPr>
              <a:tblGrid>
                <a:gridCol w="472850"/>
                <a:gridCol w="1587224"/>
              </a:tblGrid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>
                          <a:solidFill>
                            <a:schemeClr val="lt1"/>
                          </a:solidFill>
                        </a:rPr>
                        <a:t>Oblast (Hazard)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88C8F6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MAKRO KATEGORIE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(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Městský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 Syst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é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m)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88C8F6"/>
                    </a:solidFill>
                  </a:tcPr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A1.1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C2E4FB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KATEGORIE RIZIK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 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 (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Ohrožený prvek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C2E4FB"/>
                    </a:solidFill>
                  </a:tcPr>
                </a:tc>
              </a:tr>
            </a:tbl>
          </a:graphicData>
        </a:graphic>
      </p:graphicFrame>
      <p:sp>
        <p:nvSpPr>
          <p:cNvPr id="211151602" name="Google Shape;299;p16"/>
          <p:cNvSpPr/>
          <p:nvPr/>
        </p:nvSpPr>
        <p:spPr bwMode="auto">
          <a:xfrm>
            <a:off x="6555770" y="1327868"/>
            <a:ext cx="324000" cy="26022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472856155" name="Google Shape;301;p16"/>
          <p:cNvGraphicFramePr>
            <a:graphicFrameLocks xmlns:a="http://schemas.openxmlformats.org/drawingml/2006/main"/>
          </p:cNvGraphicFramePr>
          <p:nvPr/>
        </p:nvGraphicFramePr>
        <p:xfrm rot="0">
          <a:off x="4319588" y="2973682"/>
          <a:ext cx="2060075" cy="1709592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{2DD2D95F-99D8-44C2-8AD9-44DCD1CE7ACB}</a:tableStyleId>
                <a:noFill/>
              </a:tblPr>
              <a:tblGrid>
                <a:gridCol w="472850"/>
                <a:gridCol w="1587224"/>
              </a:tblGrid>
              <a:tr h="216012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cs-CZ" sz="900">
                          <a:solidFill>
                            <a:schemeClr val="lt1"/>
                          </a:solidFill>
                        </a:rPr>
                        <a:t>Oblast (Hazard)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</a:tr>
              <a:tr h="27023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88C8F6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MAKRO KATEGORIE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 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 (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Městský 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 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s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yst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é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m)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88C8F6"/>
                    </a:solidFill>
                  </a:tcPr>
                </a:tc>
              </a:tr>
              <a:tr h="27023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A1.1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C2E4FB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KATEGORIE RIZIK 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 (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Ohrožený prvek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C2E4FB"/>
                    </a:solidFill>
                  </a:tcPr>
                </a:tc>
              </a:tr>
              <a:tr h="216012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>
                          <a:solidFill>
                            <a:schemeClr val="lt1"/>
                          </a:solidFill>
                        </a:rPr>
                        <a:t>ZRANITELNOST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16012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2"/>
                          </a:solidFill>
                        </a:rPr>
                        <a:t>A1.1.1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2"/>
                          </a:solidFill>
                        </a:rPr>
                        <a:t>Kritérium zranitelnosti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</a:tr>
              <a:tr h="216012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EX</a:t>
                      </a:r>
                      <a:r>
                        <a:rPr lang="cs-CZ" sz="900">
                          <a:solidFill>
                            <a:schemeClr val="lt1"/>
                          </a:solidFill>
                        </a:rPr>
                        <a:t>POZICE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75656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600" u="none" strike="noStrike" cap="none">
                          <a:solidFill>
                            <a:schemeClr val="lt2"/>
                          </a:solidFill>
                        </a:rPr>
                        <a:t>A1.1-E1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>
                          <a:solidFill>
                            <a:schemeClr val="lt2"/>
                          </a:solidFill>
                        </a:rPr>
                        <a:t>Kritérium expozice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</a:tr>
            </a:tbl>
          </a:graphicData>
        </a:graphic>
      </p:graphicFrame>
      <p:sp>
        <p:nvSpPr>
          <p:cNvPr id="240050414" name="Google Shape;302;p16"/>
          <p:cNvSpPr/>
          <p:nvPr/>
        </p:nvSpPr>
        <p:spPr bwMode="auto">
          <a:xfrm>
            <a:off x="6555770" y="2957101"/>
            <a:ext cx="324000" cy="26022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2037447620" name="Google Shape;116;p67"/>
          <p:cNvGraphicFramePr>
            <a:graphicFrameLocks xmlns:a="http://schemas.openxmlformats.org/drawingml/2006/main"/>
          </p:cNvGraphicFramePr>
          <p:nvPr/>
        </p:nvGraphicFramePr>
        <p:xfrm rot="0">
          <a:off x="7062642" y="1339367"/>
          <a:ext cx="1680575" cy="1386910"/>
        </p:xfrm>
        <a:graphic>
          <a:graphicData uri="http://schemas.openxmlformats.org/drawingml/2006/table">
            <a:tbl>
              <a:tblPr firstRow="1" firstCol="0" lastRow="0" lastCol="0" bandRow="1" bandCol="0">
                <a:noFill/>
              </a:tblPr>
              <a:tblGrid>
                <a:gridCol w="406175"/>
                <a:gridCol w="1274400"/>
              </a:tblGrid>
              <a:tr h="168750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A-H1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A-H2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</a:t>
                      </a: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Hn</a:t>
                      </a:r>
                      <a:endParaRPr lang="cs-CZ" sz="700" b="1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graphicFrame>
        <p:nvGraphicFramePr>
          <p:cNvPr id="1677591849" name="Google Shape;119;p67"/>
          <p:cNvGraphicFramePr>
            <a:graphicFrameLocks xmlns:a="http://schemas.openxmlformats.org/drawingml/2006/main"/>
          </p:cNvGraphicFramePr>
          <p:nvPr/>
        </p:nvGraphicFramePr>
        <p:xfrm rot="0">
          <a:off x="7062641" y="2906747"/>
          <a:ext cx="1680575" cy="1386910"/>
        </p:xfrm>
        <a:graphic>
          <a:graphicData uri="http://schemas.openxmlformats.org/drawingml/2006/table">
            <a:tbl>
              <a:tblPr firstRow="1" firstCol="0" lastRow="0" lastCol="0" bandRow="1" bandCol="0">
                <a:noFill/>
              </a:tblPr>
              <a:tblGrid>
                <a:gridCol w="406175"/>
                <a:gridCol w="1274400"/>
              </a:tblGrid>
              <a:tr h="186975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A-H1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A-H2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</a:t>
                      </a: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Hn</a:t>
                      </a:r>
                      <a:endParaRPr lang="cs-CZ" sz="700" b="1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943352704" name="Google Shape;309;p69"/>
          <p:cNvGraphicFramePr>
            <a:graphicFrameLocks xmlns:a="http://schemas.openxmlformats.org/drawingml/2006/main"/>
          </p:cNvGraphicFramePr>
          <p:nvPr/>
        </p:nvGraphicFramePr>
        <p:xfrm rot="0">
          <a:off x="4313238" y="1944564"/>
          <a:ext cx="2060075" cy="2224130"/>
        </p:xfrm>
        <a:graphic>
          <a:graphicData uri="http://schemas.openxmlformats.org/drawingml/2006/table">
            <a:tbl>
              <a:tblPr firstRow="1" firstCol="0" lastRow="0" lastCol="0" bandRow="1" bandCol="0">
                <a:noFill/>
              </a:tblPr>
              <a:tblGrid>
                <a:gridCol w="472850"/>
                <a:gridCol w="1587224"/>
              </a:tblGrid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900" u="none" strike="noStrike" cap="none">
                          <a:solidFill>
                            <a:schemeClr val="lt1"/>
                          </a:solidFill>
                        </a:rPr>
                        <a:t>A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>
                          <a:solidFill>
                            <a:schemeClr val="lt1"/>
                          </a:solidFill>
                        </a:rPr>
                        <a:t>Oblast (Hazard)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900" u="none" strike="noStrike" cap="none">
                          <a:solidFill>
                            <a:schemeClr val="lt1"/>
                          </a:solidFill>
                        </a:rPr>
                        <a:t>A1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88C8F6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MAKRO KATEGORIE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 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 (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Městský 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 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s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yst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é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m)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88C8F6"/>
                    </a:solidFill>
                  </a:tcPr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900" u="none" strike="noStrike" cap="none">
                          <a:solidFill>
                            <a:schemeClr val="lt1"/>
                          </a:solidFill>
                        </a:rPr>
                        <a:t>A1.1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C2E4FB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KATEGORIE RIZIK 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 (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Ohrožený prvek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C2E4FB"/>
                    </a:solidFill>
                  </a:tcPr>
                </a:tc>
              </a:tr>
              <a:tr h="243650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ZRANITELNOST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700" u="none" strike="noStrike" cap="none">
                          <a:solidFill>
                            <a:schemeClr val="lt2"/>
                          </a:solidFill>
                        </a:rPr>
                        <a:t>A1.1.1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2"/>
                          </a:solidFill>
                        </a:rPr>
                        <a:t>Kritérium zranitelnosti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700" u="none" strike="noStrike" cap="none">
                        <a:solidFill>
                          <a:schemeClr val="lt2"/>
                        </a:solidFill>
                      </a:endParaRPr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accent1"/>
                          </a:solidFill>
                        </a:rPr>
                        <a:t>Indikátor zranitelnosti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lt1"/>
                    </a:solidFill>
                  </a:tcPr>
                </a:tc>
              </a:tr>
              <a:tr h="243650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EXPOZICE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3682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600" u="none" strike="noStrike" cap="none">
                          <a:solidFill>
                            <a:schemeClr val="lt2"/>
                          </a:solidFill>
                        </a:rPr>
                        <a:t>A1.1-E1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>
                          <a:solidFill>
                            <a:schemeClr val="lt2"/>
                          </a:solidFill>
                        </a:rPr>
                        <a:t>Kritérium expozice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</a:tr>
              <a:tr h="13682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600" u="none" strike="noStrike" cap="none">
                        <a:solidFill>
                          <a:schemeClr val="lt2"/>
                        </a:solidFill>
                      </a:endParaRPr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0" i="0" u="none" strike="noStrike" cap="none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Indikátor </a:t>
                      </a:r>
                      <a:r>
                        <a:rPr lang="cs-CZ" sz="700" b="0" i="0" u="none" strike="noStrike" cap="none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expozice</a:t>
                      </a:r>
                      <a:endParaRPr sz="700" b="0" i="0" u="none" strike="noStrike" cap="none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207310489" name="Google Shape;307;p69"/>
          <p:cNvSpPr txBox="1"/>
          <p:nvPr/>
        </p:nvSpPr>
        <p:spPr bwMode="auto">
          <a:xfrm>
            <a:off x="645013" y="1927983"/>
            <a:ext cx="3604199" cy="15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215265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Úroveň</a:t>
            </a:r>
            <a:r>
              <a:rPr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5</a:t>
            </a:r>
            <a:r>
              <a:rPr sz="12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odpovídá indikátorům. Každý indikátor je přiřazen ke konkrétnímu kritériu (hazard, expozice nebo zranitelnost) a slouží k kvantifikaci výkonnosti vůči tomuto kritériu. Indikátory mohou být kvantitativní i kvalitativní. Jedno kritérium může být přiřazeno pouze jednomu indikátoru.</a:t>
            </a:r>
            <a:endParaRPr sz="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79403443" name="Google Shape;310;p69"/>
          <p:cNvSpPr/>
          <p:nvPr/>
        </p:nvSpPr>
        <p:spPr bwMode="auto">
          <a:xfrm>
            <a:off x="6549420" y="1927983"/>
            <a:ext cx="324000" cy="2601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53612858" name="Google Shape;294;p16"/>
          <p:cNvSpPr txBox="1"/>
          <p:nvPr/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cs-CZ">
                <a:solidFill>
                  <a:schemeClr val="accent4"/>
                </a:solidFill>
              </a:rPr>
              <a:t>Struktura metodiky RBE </a:t>
            </a:r>
            <a:endParaRPr/>
          </a:p>
        </p:txBody>
      </p:sp>
      <p:graphicFrame>
        <p:nvGraphicFramePr>
          <p:cNvPr id="1073773179" name="Google Shape;116;p67"/>
          <p:cNvGraphicFramePr>
            <a:graphicFrameLocks xmlns:a="http://schemas.openxmlformats.org/drawingml/2006/main"/>
          </p:cNvGraphicFramePr>
          <p:nvPr/>
        </p:nvGraphicFramePr>
        <p:xfrm rot="0">
          <a:off x="7062642" y="1927983"/>
          <a:ext cx="1680575" cy="1386910"/>
        </p:xfrm>
        <a:graphic>
          <a:graphicData uri="http://schemas.openxmlformats.org/drawingml/2006/table">
            <a:tbl>
              <a:tblPr firstRow="1" firstCol="0" lastRow="0" lastCol="0" bandRow="1" bandCol="0">
                <a:noFill/>
              </a:tblPr>
              <a:tblGrid>
                <a:gridCol w="406175"/>
                <a:gridCol w="1274400"/>
              </a:tblGrid>
              <a:tr h="168750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A-H1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A-H2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</a:t>
                      </a: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Hn</a:t>
                      </a:r>
                      <a:endParaRPr lang="cs-CZ" sz="700" b="1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155844851" name="Google Shape;127;g387886ba805_0_0"/>
          <p:cNvGraphicFramePr>
            <a:graphicFrameLocks xmlns:a="http://schemas.openxmlformats.org/drawingml/2006/main"/>
          </p:cNvGraphicFramePr>
          <p:nvPr/>
        </p:nvGraphicFramePr>
        <p:xfrm rot="0">
          <a:off x="4927415" y="1671214"/>
          <a:ext cx="2006785" cy="1493590"/>
        </p:xfrm>
        <a:graphic>
          <a:graphicData uri="http://schemas.openxmlformats.org/drawingml/2006/table">
            <a:tbl>
              <a:tblPr firstRow="1" firstCol="0" lastRow="0" lastCol="0" bandRow="1" bandCol="0">
                <a:noFill/>
              </a:tblPr>
              <a:tblGrid>
                <a:gridCol w="485016"/>
                <a:gridCol w="1521769"/>
              </a:tblGrid>
              <a:tr h="186975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Extrémní teplo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A-H1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R20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Počet dní se srážkami ≥ 20 mm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A-H2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SDII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Index denní srážkové intenzity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</a:t>
                      </a: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Hn</a:t>
                      </a:r>
                      <a:endParaRPr lang="cs-CZ" sz="700" b="1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RX1DAY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21970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Maximální úhrn srážek spadlý během jednoho dne.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graphicFrame>
        <p:nvGraphicFramePr>
          <p:cNvPr id="1715296600" name="Google Shape;128;g387886ba805_0_0"/>
          <p:cNvGraphicFramePr>
            <a:graphicFrameLocks xmlns:a="http://schemas.openxmlformats.org/drawingml/2006/main"/>
          </p:cNvGraphicFramePr>
          <p:nvPr/>
        </p:nvGraphicFramePr>
        <p:xfrm rot="0">
          <a:off x="2014988" y="1671214"/>
          <a:ext cx="2236175" cy="2224130"/>
        </p:xfrm>
        <a:graphic>
          <a:graphicData uri="http://schemas.openxmlformats.org/drawingml/2006/table">
            <a:tbl>
              <a:tblPr firstRow="1" firstCol="0" lastRow="0" lastCol="0" bandRow="1" bandCol="0">
                <a:noFill/>
              </a:tblPr>
              <a:tblGrid>
                <a:gridCol w="513275"/>
                <a:gridCol w="1722900"/>
              </a:tblGrid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Extrémní teplo (Hazard)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88C8F6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Budovy  (městský systém)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88C8F6"/>
                    </a:solidFill>
                  </a:tcPr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A1.1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C2E4FB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Riziko poškození obytných budov (ohrožený prvek)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C2E4FB"/>
                    </a:solidFill>
                  </a:tcPr>
                </a:tc>
              </a:tr>
              <a:tr h="243650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ZRANITELNOST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2"/>
                          </a:solidFill>
                        </a:rPr>
                        <a:t>A1.1.1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2"/>
                          </a:solidFill>
                        </a:rPr>
                        <a:t>Vsakovací kapacita území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solidFill>
                          <a:schemeClr val="lt2"/>
                        </a:solidFill>
                      </a:endParaRPr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0" i="0" u="none" strike="noStrike" cap="none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Podíl propustných vs. nepropustných ploch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lt1"/>
                    </a:solidFill>
                  </a:tcPr>
                </a:tc>
              </a:tr>
              <a:tr h="243650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EXPOZICE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3682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  <a:defRPr/>
                      </a:pPr>
                      <a:r>
                        <a:rPr lang="cs-CZ" sz="600" u="none" strike="noStrike" cap="none">
                          <a:solidFill>
                            <a:schemeClr val="lt2"/>
                          </a:solidFill>
                        </a:rPr>
                        <a:t>A1.1-E1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2"/>
                          </a:solidFill>
                        </a:rPr>
                        <a:t>Hustota zástavby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</a:tr>
              <a:tr h="13682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  <a:defRPr/>
                      </a:pPr>
                      <a:endParaRPr lang="cs-CZ" sz="600" u="none" strike="noStrike" cap="none">
                        <a:solidFill>
                          <a:schemeClr val="lt2"/>
                        </a:solidFill>
                      </a:endParaRPr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accent1"/>
                          </a:solidFill>
                        </a:rPr>
                        <a:t>Počet budov na km²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308976688" name="Google Shape;129;g387886ba805_0_0"/>
          <p:cNvSpPr/>
          <p:nvPr/>
        </p:nvSpPr>
        <p:spPr bwMode="auto">
          <a:xfrm>
            <a:off x="4427295" y="1654633"/>
            <a:ext cx="324000" cy="2601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12741999" name="Google Shape;130;g387886ba805_0_0"/>
          <p:cNvSpPr txBox="1"/>
          <p:nvPr/>
        </p:nvSpPr>
        <p:spPr bwMode="auto">
          <a:xfrm>
            <a:off x="613207" y="835631"/>
            <a:ext cx="79176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Příklad: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83604812" name="Google Shape;294;p16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Struktura metodiky RBE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3857799" name="Google Shape;316;p18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1617241120" name="Google Shape;317;p18"/>
          <p:cNvSpPr txBox="1"/>
          <p:nvPr/>
        </p:nvSpPr>
        <p:spPr bwMode="auto">
          <a:xfrm>
            <a:off x="613207" y="1291878"/>
            <a:ext cx="7551080" cy="3079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215265" lvl="0" indent="0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Proces hodnocení metodikou RBE se skládá z následujících kroků: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68288" marR="215265" lvl="0" indent="-268288" rtl="0">
              <a:lnSpc>
                <a:spcPct val="107000"/>
              </a:lnSpc>
              <a:spcBef>
                <a:spcPts val="1400"/>
              </a:spcBef>
              <a:spcAft>
                <a:spcPts val="0"/>
              </a:spcAft>
              <a:buNone/>
              <a:defRPr/>
            </a:pP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1. Výpočet hodnoty </a:t>
            </a:r>
            <a:r>
              <a:rPr lang="cs-CZ" sz="14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zranitelnosti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(VV) pro každou kategorii rizik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68288" marR="215265" lvl="0" indent="-268288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  <a:defRPr/>
            </a:pP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2. Výpočet hodnoty </a:t>
            </a:r>
            <a:r>
              <a:rPr lang="cs-CZ" sz="14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expozice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(EV)</a:t>
            </a:r>
            <a:r>
              <a:rPr lang="cs-CZ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pro každou kategorii rizik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68288" marR="215265" lvl="0" indent="-268288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  <a:defRPr/>
            </a:pP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3. Výpočet hodnoty </a:t>
            </a:r>
            <a:r>
              <a:rPr lang="cs-CZ" sz="14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hazardu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(HV) pro každou oblast</a:t>
            </a:r>
            <a:endParaRPr/>
          </a:p>
          <a:p>
            <a:pPr marL="268288" marR="215265" lvl="0" indent="-268288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  <a:defRPr/>
            </a:pP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4. Výpočet hodnoty </a:t>
            </a:r>
            <a:r>
              <a:rPr lang="cs-CZ" sz="14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pro každou kategorii r</a:t>
            </a:r>
            <a:r>
              <a:rPr lang="cs-CZ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zik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68288" marR="215265" lvl="0" indent="-268288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  <a:defRPr/>
            </a:pP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5. Slučování hodnot </a:t>
            </a:r>
            <a:r>
              <a:rPr lang="cs-CZ" sz="14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kategorií rizik 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pro výpočet hodnoty rizika jednotlivých městských systémů (makro kategorií)</a:t>
            </a:r>
            <a:endParaRPr/>
          </a:p>
          <a:p>
            <a:pPr marL="268288" marR="215265" lvl="0" indent="-268288">
              <a:lnSpc>
                <a:spcPct val="107000"/>
              </a:lnSpc>
              <a:spcBef>
                <a:spcPts val="800"/>
              </a:spcBef>
              <a:defRPr/>
            </a:pP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6</a:t>
            </a:r>
            <a:r>
              <a:rPr lang="cs-CZ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. Slučování hodnot </a:t>
            </a:r>
            <a:r>
              <a:rPr lang="cs-CZ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makro kategorií</a:t>
            </a:r>
            <a:r>
              <a:rPr lang="cs-CZ" sz="14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pro výpočet hodnoty oblasti (hazardu)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68288" marR="215265" lvl="0" indent="-268288">
              <a:lnSpc>
                <a:spcPct val="107000"/>
              </a:lnSpc>
              <a:spcBef>
                <a:spcPts val="800"/>
              </a:spcBef>
              <a:defRPr/>
            </a:pP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7</a:t>
            </a:r>
            <a:r>
              <a:rPr lang="cs-CZ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. Slučování 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hodnot </a:t>
            </a:r>
            <a:r>
              <a:rPr lang="cs-CZ" sz="14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oblastí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cs-CZ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ssues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 k výpočtu celkové</a:t>
            </a:r>
            <a:r>
              <a:rPr lang="cs-CZ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hodnoty rizik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defRPr/>
            </a:pPr>
            <a:endParaRPr lang="cs-CZ" sz="1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774453" name="Google Shape;322;p19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1471109849" name="Google Shape;323;p19"/>
          <p:cNvSpPr txBox="1"/>
          <p:nvPr/>
        </p:nvSpPr>
        <p:spPr bwMode="auto">
          <a:xfrm>
            <a:off x="652964" y="2007495"/>
            <a:ext cx="8013899" cy="1916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215265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Pro výpočet hodnoty zranitelnosti v kategorii rizik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171450" marR="215265" lvl="0" indent="-171450" algn="just" rtl="0">
              <a:lnSpc>
                <a:spcPct val="107000"/>
              </a:lnSpc>
              <a:spcBef>
                <a:spcPts val="14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FontTx/>
              <a:buChar char="-"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J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sou vypočítány hodnoty indikátorů zranitelnosti.</a:t>
            </a:r>
            <a:endParaRPr/>
          </a:p>
          <a:p>
            <a:pPr marL="171450" marR="215265" lvl="0" indent="-171450" algn="just" rtl="0">
              <a:lnSpc>
                <a:spcPct val="107000"/>
              </a:lnSpc>
              <a:spcBef>
                <a:spcPts val="14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FontTx/>
              <a:buChar char="-"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Vypočítané hodnoty jsou normalizovány do intervalu (0,1).</a:t>
            </a:r>
            <a:endParaRPr lang="cs-CZ">
              <a:ea typeface="Trebuchet MS"/>
            </a:endParaRPr>
          </a:p>
          <a:p>
            <a:pPr marL="171450" marR="215265" lvl="0" indent="-171450" algn="just" rtl="0">
              <a:lnSpc>
                <a:spcPct val="107000"/>
              </a:lnSpc>
              <a:spcBef>
                <a:spcPts val="14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FontTx/>
              <a:buChar char="-"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Normalizované skóre (0,1) je připsáno kvalitativním indikátorům.</a:t>
            </a:r>
            <a:endParaRPr lang="cs-CZ">
              <a:ea typeface="Trebuchet MS"/>
            </a:endParaRPr>
          </a:p>
          <a:p>
            <a:pPr marL="171450" marR="215265" lvl="0" indent="-171450" algn="just" rtl="0">
              <a:lnSpc>
                <a:spcPct val="107000"/>
              </a:lnSpc>
              <a:spcBef>
                <a:spcPts val="14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FontTx/>
              <a:buChar char="-"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Skóre kvantitativních a kvalitativních indikátorů je agregováno pomocí vážené sumy. 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defRPr/>
            </a:pPr>
            <a:endParaRPr lang="cs-CZ" sz="1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74689579" name="Google Shape;394;p26"/>
          <p:cNvSpPr txBox="1"/>
          <p:nvPr/>
        </p:nvSpPr>
        <p:spPr bwMode="auto">
          <a:xfrm>
            <a:off x="554400" y="659359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1: Výpočet hodnoty zranitelnosti (VV) pro kategorie rizik</a:t>
            </a:r>
            <a:endParaRPr lang="cs-CZ"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9730192" name="Google Shape;331;p20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940702269" name="Google Shape;332;p20"/>
          <p:cNvSpPr txBox="1"/>
          <p:nvPr/>
        </p:nvSpPr>
        <p:spPr bwMode="auto">
          <a:xfrm>
            <a:off x="565021" y="1178859"/>
            <a:ext cx="8013899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Výpočet kvantitativních indikátorů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Jsou vypočteny hodnoty kvantitativních ukazatelů zranitelnosti 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vztahující se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kritériím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dané kategorie rizika. Výstupem je soubor veličin vyjádřených v různých měrných jednotkách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graphicFrame>
        <p:nvGraphicFramePr>
          <p:cNvPr id="643325278" name="Google Shape;336;p20"/>
          <p:cNvGraphicFramePr>
            <a:graphicFrameLocks xmlns:a="http://schemas.openxmlformats.org/drawingml/2006/main"/>
          </p:cNvGraphicFramePr>
          <p:nvPr/>
        </p:nvGraphicFramePr>
        <p:xfrm rot="0">
          <a:off x="783167" y="2245222"/>
          <a:ext cx="7437966" cy="2034295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{1A2DBD42-48EC-44BE-A33B-452BDBBBC74A}</a:tableStyleId>
                <a:noFill/>
              </a:tblPr>
              <a:tblGrid>
                <a:gridCol w="3111670"/>
                <a:gridCol w="3545160"/>
                <a:gridCol w="781135"/>
              </a:tblGrid>
              <a:tr h="33297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endParaRPr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Extr</a:t>
                      </a:r>
                      <a:r>
                        <a:rPr lang="cs-CZ" sz="900">
                          <a:latin typeface="Trebuchet MS"/>
                          <a:ea typeface="Trebuchet MS"/>
                          <a:cs typeface="Trebuchet MS"/>
                        </a:rPr>
                        <a:t>émní teploty</a:t>
                      </a:r>
                      <a:endParaRPr lang="cs-CZ" sz="9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33297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rizika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Zdravotní riziko pro obyvatelstvo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33662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zranitelnosti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9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kátor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Vypočtená hodnota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</a:tr>
              <a:tr h="33662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Schopnost zpevněných povrchů odrážet sluneční záření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Průměrný index solární odrazivosti zpevněných povrchů v oblasti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76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</a:tr>
              <a:tr h="33297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Dostupnost zelených ploch 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Procento zelených ploch z celkové plochy městské oblasti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15 %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</a:tr>
              <a:tr h="33297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Stínění zpevněných povrchů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Procento zpevněných ploch zastíněných dne 21. června ve 12:00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5 %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2057051417" name="Google Shape;394;p26"/>
          <p:cNvSpPr txBox="1"/>
          <p:nvPr/>
        </p:nvSpPr>
        <p:spPr bwMode="auto">
          <a:xfrm>
            <a:off x="554400" y="659359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1: Výpočet hodnoty zranitelnosti (VV) pro kategorie rizik</a:t>
            </a:r>
            <a:endParaRPr lang="cs-CZ"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68358533" name="Google Shape;341;p21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1390571982" name="Google Shape;342;p21"/>
          <p:cNvSpPr txBox="1"/>
          <p:nvPr/>
        </p:nvSpPr>
        <p:spPr bwMode="auto">
          <a:xfrm>
            <a:off x="565021" y="1179705"/>
            <a:ext cx="8013899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Normalizace hodnot kvantitativních ukazatelů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Vypočtené hodnoty kvantitativních ukazatelů jsou normalizovány do intervalu (0,1). Termín „normalizace“ označuje transformaci hodnot ukazatelů, které jsou měřeny v různých jednotkách, na bezrozměrné hodnoty na společné škále. Normalizační interval používaný v metod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ice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RBE je rozsah hodnot od 0 do 1, což je nejčastěji používaný interval při studiích klimatických rizik. Hodnota nula je definována jako „optimální“, tedy není třeba ani možné další zlepšení, a hodnota 1 je považována za „kritickou“.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939312079" name="Google Shape;346;p21"/>
          <p:cNvGraphicFramePr>
            <a:graphicFrameLocks xmlns:a="http://schemas.openxmlformats.org/drawingml/2006/main"/>
          </p:cNvGraphicFramePr>
          <p:nvPr/>
        </p:nvGraphicFramePr>
        <p:xfrm rot="0">
          <a:off x="1834800" y="2993136"/>
          <a:ext cx="5474400" cy="140700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{2DD2D95F-99D8-44C2-8AD9-44DCD1CE7ACB}</a:tableStyleId>
                <a:noFill/>
              </a:tblPr>
              <a:tblGrid>
                <a:gridCol w="1676800"/>
                <a:gridCol w="3797600"/>
              </a:tblGrid>
              <a:tr h="218788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Normal</a:t>
                      </a:r>
                      <a:r>
                        <a:rPr lang="cs-CZ" sz="10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izační hodnoty</a:t>
                      </a:r>
                      <a:endParaRPr lang="cs-CZ" sz="1400" u="none" strike="noStrike" cap="none"/>
                    </a:p>
                  </a:txBody>
                  <a:tcPr marL="82125" marR="82125" marT="41050" marB="41050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Popis</a:t>
                      </a:r>
                      <a:endParaRPr lang="cs-CZ" sz="1400" u="none" strike="noStrike" cap="none"/>
                    </a:p>
                  </a:txBody>
                  <a:tcPr marL="82125" marR="82125" marT="41050" marB="41050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</a:tr>
              <a:tr h="22126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0-0.2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Optimální (žádné zlepšení není potřeba)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22126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&gt;0.2-0.4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Spíše pozitivní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22126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&gt;0.4-0.6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Neut</a:t>
                      </a:r>
                      <a:r>
                        <a:rPr lang="cs-CZ" sz="10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rální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22126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&gt;0.6-0.8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Spíše negativní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22126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&gt;0.8-1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Kritické</a:t>
                      </a: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(může vést k vážným důsled</a:t>
                      </a:r>
                      <a:r>
                        <a:rPr lang="cs-CZ" sz="10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kům</a:t>
                      </a: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)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2066357058" name="Google Shape;394;p26"/>
          <p:cNvSpPr txBox="1"/>
          <p:nvPr/>
        </p:nvSpPr>
        <p:spPr bwMode="auto">
          <a:xfrm>
            <a:off x="554400" y="659359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1: Výpočet hodnoty zranitelnosti (VV) pro kategorie rizik</a:t>
            </a:r>
            <a:endParaRPr lang="cs-CZ"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1420630" name="Google Shape;351;p22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1277561901" name="Google Shape;352;p22"/>
          <p:cNvSpPr txBox="1"/>
          <p:nvPr/>
        </p:nvSpPr>
        <p:spPr bwMode="auto">
          <a:xfrm>
            <a:off x="565021" y="1172882"/>
            <a:ext cx="8013899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Normalizace hodnot kvantitativních ukazatelů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Pro ukazatele typu „čím vyšší, tím lepší“ (čím vyšší je číselná hodnota ukazatele, tím vyšší je úroveň výkonnosti) je hodnota normalizována podle následujícího vzorce: 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56312666" name="Google Shape;355;p22"/>
          <p:cNvSpPr txBox="1"/>
          <p:nvPr/>
        </p:nvSpPr>
        <p:spPr bwMode="auto">
          <a:xfrm>
            <a:off x="2624667" y="2096171"/>
            <a:ext cx="6366796" cy="2688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66700" marR="215265" lvl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Kde</a:t>
            </a:r>
            <a:r>
              <a:rPr lang="cs-CZ" sz="10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66700" marR="215265" lvl="0" algn="just" rtl="0">
              <a:spcBef>
                <a:spcPts val="600"/>
              </a:spcBef>
              <a:spcAft>
                <a:spcPts val="0"/>
              </a:spcAft>
              <a:buNone/>
              <a:defRPr/>
            </a:pPr>
            <a:r>
              <a:rPr lang="cs-CZ" sz="10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X</a:t>
            </a:r>
            <a:r>
              <a:rPr lang="cs-CZ" sz="1000" b="0" i="0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0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= hodnota indikátoru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66700" marR="215265" lvl="0" algn="just" defTabSz="179388" rtl="0">
              <a:spcBef>
                <a:spcPts val="600"/>
              </a:spcBef>
              <a:spcAft>
                <a:spcPts val="0"/>
              </a:spcAft>
              <a:buNone/>
              <a:defRPr/>
            </a:pPr>
            <a:r>
              <a:rPr lang="cs-CZ" sz="10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X</a:t>
            </a:r>
            <a:r>
              <a:rPr lang="cs-CZ" sz="1000" b="0" i="0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min</a:t>
            </a:r>
            <a:r>
              <a:rPr lang="cs-CZ" sz="10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= hodnota kritického indikátoru (</a:t>
            </a:r>
            <a:r>
              <a:rPr lang="cs-CZ" sz="1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odpovídající skóre</a:t>
            </a:r>
            <a:r>
              <a:rPr lang="cs-CZ" sz="10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1)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66700" marR="215265" lvl="0" algn="just" rtl="0">
              <a:spcBef>
                <a:spcPts val="600"/>
              </a:spcBef>
              <a:spcAft>
                <a:spcPts val="0"/>
              </a:spcAft>
              <a:buNone/>
              <a:defRPr/>
            </a:pPr>
            <a:r>
              <a:rPr lang="cs-CZ" sz="10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X</a:t>
            </a:r>
            <a:r>
              <a:rPr lang="cs-CZ" sz="1000" b="0" i="0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max</a:t>
            </a:r>
            <a:r>
              <a:rPr lang="cs-CZ" sz="10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= optimální hodnota ukazatele (odpovídající skóre 0</a:t>
            </a:r>
            <a:r>
              <a:rPr lang="cs-CZ" sz="1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449263" marR="215265" lvl="0" indent="-182563" algn="just" rtl="0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None/>
              <a:defRPr/>
            </a:pPr>
            <a:r>
              <a:rPr lang="cs-CZ" sz="10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→ Hodnoty ukazatele horší než </a:t>
            </a:r>
            <a:r>
              <a:rPr lang="cs-CZ" sz="10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X</a:t>
            </a:r>
            <a:r>
              <a:rPr lang="cs-CZ" sz="1000" b="0" i="0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min</a:t>
            </a:r>
            <a:r>
              <a:rPr lang="cs-CZ" sz="10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budou přiřazeny hodnotě </a:t>
            </a:r>
            <a:r>
              <a:rPr lang="cs-CZ" sz="10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X</a:t>
            </a:r>
            <a:r>
              <a:rPr lang="cs-CZ" sz="1000" b="0" i="0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min</a:t>
            </a:r>
            <a:r>
              <a:rPr lang="cs-CZ" sz="10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a hodnoty ukazatele překračující</a:t>
            </a:r>
            <a:r>
              <a:rPr lang="cs-CZ" sz="1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0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0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X</a:t>
            </a:r>
            <a:r>
              <a:rPr lang="cs-CZ" sz="1000" b="0" i="0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max</a:t>
            </a:r>
            <a:r>
              <a:rPr lang="cs-CZ" sz="10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budou přiřazeny hodnotě </a:t>
            </a:r>
            <a:r>
              <a:rPr lang="cs-CZ" sz="10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X</a:t>
            </a:r>
            <a:r>
              <a:rPr lang="cs-CZ" sz="1000" b="0" i="0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max</a:t>
            </a:r>
            <a:r>
              <a:rPr lang="cs-CZ" sz="10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66700" marR="215265" lvl="0" algn="just" rtl="0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None/>
              <a:defRPr/>
            </a:pPr>
            <a:r>
              <a:rPr lang="cs-CZ" sz="100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P</a:t>
            </a:r>
            <a:r>
              <a:rPr lang="cs-CZ" sz="1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říklad</a:t>
            </a:r>
            <a:r>
              <a:rPr lang="cs-CZ" sz="100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:</a:t>
            </a:r>
            <a:r>
              <a:rPr lang="cs-CZ" sz="10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pokud je hodnota (</a:t>
            </a:r>
            <a:r>
              <a:rPr lang="cs-CZ" sz="10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Xi</a:t>
            </a:r>
            <a:r>
              <a:rPr lang="cs-CZ" sz="10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 ukazatele „průměrný index solární odrazivosti (Solar </a:t>
            </a:r>
            <a:r>
              <a:rPr lang="cs-CZ" sz="10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Reflectance</a:t>
            </a:r>
            <a:r>
              <a:rPr lang="cs-CZ" sz="10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Index) zpevněných ploch v oblasti“ 14, při následujících referenčních hodnotách: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627063" marR="215265" lvl="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defRPr/>
            </a:pPr>
            <a:r>
              <a:rPr lang="cs-CZ" sz="10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X</a:t>
            </a:r>
            <a:r>
              <a:rPr lang="cs-CZ" sz="1000" b="0" i="0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max</a:t>
            </a:r>
            <a:r>
              <a:rPr lang="cs-CZ" sz="10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(Optimální výkonnost) = 58, referenční hodnota odpovídající skóre 0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627063" marR="215265" lvl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000"/>
              <a:defRPr/>
            </a:pPr>
            <a:r>
              <a:rPr lang="cs-CZ" sz="10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X</a:t>
            </a:r>
            <a:r>
              <a:rPr lang="cs-CZ" sz="1000" b="0" i="0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min</a:t>
            </a:r>
            <a:r>
              <a:rPr lang="cs-CZ" sz="10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(Kritická výkonnost) = 0, referenční hodnota odpovídající skóre 1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66700" marR="215265" lvl="0" algn="just" rtl="0">
              <a:lnSpc>
                <a:spcPct val="114999"/>
              </a:lnSpc>
              <a:spcBef>
                <a:spcPts val="1400"/>
              </a:spcBef>
              <a:spcAft>
                <a:spcPts val="0"/>
              </a:spcAft>
              <a:buNone/>
              <a:defRPr/>
            </a:pPr>
            <a:r>
              <a:rPr lang="cs-CZ" sz="1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Výsledná normalizovaná hodnota bude: </a:t>
            </a:r>
            <a:r>
              <a:rPr lang="cs-CZ" sz="1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X</a:t>
            </a:r>
            <a:r>
              <a:rPr lang="cs-CZ" sz="1000" b="0" i="0" u="none" strike="noStrike" cap="none" baseline="-2500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norm</a:t>
            </a:r>
            <a:r>
              <a:rPr lang="cs-CZ" sz="1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 = 0,76 (</a:t>
            </a:r>
            <a:r>
              <a:rPr lang="cs-CZ" sz="100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spíše negativní</a:t>
            </a:r>
            <a:r>
              <a:rPr lang="cs-CZ" sz="1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)</a:t>
            </a:r>
            <a:endParaRPr lang="cs-CZ" sz="1400" b="0" i="0" u="none" strike="noStrike" cap="none">
              <a:solidFill>
                <a:srgbClr val="9ACA3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94624921" name="Google Shape;394;p26"/>
          <p:cNvSpPr txBox="1"/>
          <p:nvPr/>
        </p:nvSpPr>
        <p:spPr bwMode="auto">
          <a:xfrm>
            <a:off x="554400" y="659359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1: Výpočet hodnoty zranitelnosti (VV) pro kategorie rizik</a:t>
            </a:r>
            <a:endParaRPr lang="cs-CZ"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411118826" name="TextovéPole 1"/>
          <p:cNvSpPr txBox="1"/>
          <p:nvPr/>
        </p:nvSpPr>
        <p:spPr bwMode="auto">
          <a:xfrm>
            <a:off x="745509" y="2780793"/>
            <a:ext cx="1698670" cy="4053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>
                      <m:jc m:val="centerGroup"/>
                    </m:oMathParaPr>
                    <m:oMath>
                      <m:sSub>
                        <m:sSubPr>
                          <m:ctrlPr>
                            <a:rPr lang="cs-CZ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𝑛𝑜𝑟𝑚</m:t>
                          </m:r>
                        </m:sub>
                      </m:sSub>
                      <m:r>
                        <m:rPr/>
                        <a:rPr lang="cs-CZ" b="0" i="1">
                          <a:solidFill>
                            <a:srgbClr val="70879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𝑚𝑎𝑥</m:t>
                              </m:r>
                            </m:sub>
                          </m:sSub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𝑚𝑎𝑥</m:t>
                              </m:r>
                            </m:sub>
                          </m:sSub>
                          <m:r>
                            <m:rPr/>
                            <a:rPr lang="cs-CZ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m:rPr/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𝑚𝑖𝑛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</mc:Choice>
              <mc:Fallback/>
            </mc:AlternateContent>
            <a:endParaRPr lang="cs-CZ">
              <a:solidFill>
                <a:srgbClr val="708792"/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4286718" name="Google Shape;361;p23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933112089" name="Google Shape;362;p23"/>
          <p:cNvSpPr txBox="1"/>
          <p:nvPr/>
        </p:nvSpPr>
        <p:spPr bwMode="auto">
          <a:xfrm>
            <a:off x="565021" y="1172882"/>
            <a:ext cx="8013899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Normalizace hodnot kvantitativních ukazatelů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Pro ukazatele typu „čím nižší, tím lepší“ (čím nižší je číselná hodnota ukazatele, tím vyšší je úroveň výkonnosti) je hodnota normalizována podle následujícího vzorce: 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80356208" name="Google Shape;364;p23"/>
          <p:cNvSpPr txBox="1"/>
          <p:nvPr/>
        </p:nvSpPr>
        <p:spPr bwMode="auto">
          <a:xfrm>
            <a:off x="4267112" y="2505162"/>
            <a:ext cx="4446900" cy="1361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1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kde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1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X</a:t>
            </a:r>
            <a:r>
              <a:rPr lang="cs-CZ" sz="1100" b="0" i="1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= </a:t>
            </a:r>
            <a:r>
              <a:rPr lang="cs-CZ" sz="11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hodnota indikátoru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1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X</a:t>
            </a:r>
            <a:r>
              <a:rPr lang="cs-CZ" sz="1100" b="0" i="1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min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= </a:t>
            </a:r>
            <a:r>
              <a:rPr lang="cs-CZ" sz="11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ptimální hodnota ukazatele (odpovídající skóre 0)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1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X</a:t>
            </a:r>
            <a:r>
              <a:rPr lang="cs-CZ" sz="1100" b="0" i="1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max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=</a:t>
            </a:r>
            <a:r>
              <a:rPr lang="cs-CZ" sz="11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ritická hodnota ukazatele (odpovídající skóre 1)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1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38809181" name="Google Shape;394;p26"/>
          <p:cNvSpPr txBox="1"/>
          <p:nvPr/>
        </p:nvSpPr>
        <p:spPr bwMode="auto">
          <a:xfrm>
            <a:off x="554400" y="659359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1: Výpočet hodnoty zranitelnosti (VV) pro kategorie rizik</a:t>
            </a:r>
            <a:endParaRPr lang="cs-CZ"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304074837" name="TextovéPole 1"/>
          <p:cNvSpPr txBox="1"/>
          <p:nvPr/>
        </p:nvSpPr>
        <p:spPr bwMode="auto">
          <a:xfrm>
            <a:off x="1419225" y="2780793"/>
            <a:ext cx="1698670" cy="4053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>
                      <m:jc m:val="centerGroup"/>
                    </m:oMathParaPr>
                    <m:oMath>
                      <m:sSub>
                        <m:sSubPr>
                          <m:ctrlPr>
                            <a:rPr lang="cs-CZ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𝑛𝑜𝑟𝑚</m:t>
                          </m:r>
                        </m:sub>
                      </m:sSub>
                      <m:r>
                        <m:rPr/>
                        <a:rPr lang="cs-CZ" b="0" i="1">
                          <a:solidFill>
                            <a:srgbClr val="70879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𝑚𝑖𝑛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𝑚𝑎𝑥</m:t>
                              </m:r>
                            </m:sub>
                          </m:sSub>
                          <m:r>
                            <m:rPr/>
                            <a:rPr lang="cs-CZ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m:rPr/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𝑚𝑖𝑛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</mc:Choice>
              <mc:Fallback/>
            </mc:AlternateContent>
            <a:endParaRPr lang="cs-CZ">
              <a:solidFill>
                <a:srgbClr val="708792"/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4258036" name="Google Shape;371;p24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1277194992" name="Google Shape;372;p24"/>
          <p:cNvSpPr txBox="1"/>
          <p:nvPr/>
        </p:nvSpPr>
        <p:spPr bwMode="auto">
          <a:xfrm>
            <a:off x="613206" y="1185390"/>
            <a:ext cx="8013899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Příklad: Normalizace kvantitativních ukazatelů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77645348" name="Google Shape;374;p24"/>
          <p:cNvSpPr txBox="1"/>
          <p:nvPr/>
        </p:nvSpPr>
        <p:spPr bwMode="auto">
          <a:xfrm>
            <a:off x="613207" y="1781060"/>
            <a:ext cx="8013899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Pokud je hodnota (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X</a:t>
            </a:r>
            <a:r>
              <a:rPr lang="cs-CZ" sz="1200" b="0" i="0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 ukazatele „podíl nepropustných povrchů v oblasti“ 85 %, při následujících referenčních hodnotách: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355600"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X</a:t>
            </a:r>
            <a:r>
              <a:rPr lang="cs-CZ" sz="1200" b="0" i="0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min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(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ptimální výkonnost) = 50 %, referenční hodnota odpovídající skóre 0= 50 %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355600"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X</a:t>
            </a:r>
            <a:r>
              <a:rPr lang="cs-CZ" sz="1200" b="0" i="0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max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ritická výkonnost) = 100 %, referenční hodnota odpovídající skóre 1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Výsledná normalizovaná hodnota bude: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X</a:t>
            </a:r>
            <a:r>
              <a:rPr lang="cs-CZ" sz="1200" b="0" i="0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norm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= 0,7 (spíše negativní)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48399031" name="Google Shape;394;p26"/>
          <p:cNvSpPr txBox="1"/>
          <p:nvPr/>
        </p:nvSpPr>
        <p:spPr bwMode="auto">
          <a:xfrm>
            <a:off x="554400" y="659359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1: Výpočet hodnoty zranitelnosti (VV) pro kategorie rizik</a:t>
            </a:r>
            <a:endParaRPr lang="cs-CZ"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99712489" name="Google Shape;381;p25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1230827576" name="Google Shape;382;p25"/>
          <p:cNvSpPr txBox="1"/>
          <p:nvPr/>
        </p:nvSpPr>
        <p:spPr bwMode="auto">
          <a:xfrm>
            <a:off x="613207" y="1234567"/>
            <a:ext cx="801395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Normalizace kvalitativních ukazatelů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6173900" name="Google Shape;384;p25"/>
          <p:cNvSpPr txBox="1"/>
          <p:nvPr/>
        </p:nvSpPr>
        <p:spPr bwMode="auto">
          <a:xfrm>
            <a:off x="613206" y="1505481"/>
            <a:ext cx="801389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Kvalitativní ukazatele určené kategoriálními hodnotami (scénáři) jsou normalizovány pomocí pětiúrovňového hodnoticího schématu.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graphicFrame>
        <p:nvGraphicFramePr>
          <p:cNvPr id="1670708317" name="Google Shape;387;p25"/>
          <p:cNvGraphicFramePr>
            <a:graphicFrameLocks xmlns:a="http://schemas.openxmlformats.org/drawingml/2006/main"/>
          </p:cNvGraphicFramePr>
          <p:nvPr/>
        </p:nvGraphicFramePr>
        <p:xfrm rot="0">
          <a:off x="1834800" y="2353266"/>
          <a:ext cx="5474400" cy="199815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{2DD2D95F-99D8-44C2-8AD9-44DCD1CE7ACB}</a:tableStyleId>
                <a:noFill/>
              </a:tblPr>
              <a:tblGrid>
                <a:gridCol w="1676800"/>
                <a:gridCol w="3797600"/>
              </a:tblGrid>
              <a:tr h="33302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b="1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Normalizační hodnot</a:t>
                      </a:r>
                      <a:r>
                        <a:rPr lang="cs-CZ" sz="1000" b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y</a:t>
                      </a:r>
                      <a:endParaRPr lang="cs-CZ" sz="1400" b="1" u="none" strike="noStrike" cap="none"/>
                    </a:p>
                  </a:txBody>
                  <a:tcPr marL="82125" marR="82125" marT="41050" marB="41050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b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Popis</a:t>
                      </a:r>
                      <a:endParaRPr lang="cs-CZ" sz="1400" b="1" u="none" strike="noStrike" cap="none"/>
                    </a:p>
                  </a:txBody>
                  <a:tcPr marL="82125" marR="82125" marT="41050" marB="41050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</a:tr>
              <a:tr h="33302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0.1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Optimální (žádné zlepšení není potřeba</a:t>
                      </a:r>
                      <a:r>
                        <a:rPr lang="cs-CZ" sz="10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)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33302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0.3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Spíše pozitivní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33302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0.5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Neut</a:t>
                      </a:r>
                      <a:r>
                        <a:rPr lang="cs-CZ" sz="10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rální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33302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0.7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Spíše negativní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33302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0.9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Kritické (může vést k vážným následkům)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767408757" name="Google Shape;394;p26"/>
          <p:cNvSpPr txBox="1"/>
          <p:nvPr/>
        </p:nvSpPr>
        <p:spPr bwMode="auto">
          <a:xfrm>
            <a:off x="554400" y="659359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1: Výpočet hodnoty zranitelnosti (VV) pro kategorie rizik</a:t>
            </a:r>
            <a:endParaRPr lang="cs-CZ"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76468819" name="Google Shape;392;p26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614375250" name="Google Shape;393;p26"/>
          <p:cNvSpPr txBox="1"/>
          <p:nvPr/>
        </p:nvSpPr>
        <p:spPr bwMode="auto">
          <a:xfrm>
            <a:off x="554400" y="1176550"/>
            <a:ext cx="2656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Příklad: Normalizace kvalitativních ukazatelů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03108330" name="Google Shape;394;p26"/>
          <p:cNvSpPr txBox="1"/>
          <p:nvPr/>
        </p:nvSpPr>
        <p:spPr bwMode="auto">
          <a:xfrm>
            <a:off x="554400" y="659359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1: Výpočet hodnoty zranitelnosti (VV) pro kategorie rizik</a:t>
            </a:r>
            <a:endParaRPr lang="cs-CZ"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9843963" name="Google Shape;395;p26"/>
          <p:cNvSpPr txBox="1"/>
          <p:nvPr/>
        </p:nvSpPr>
        <p:spPr bwMode="auto">
          <a:xfrm>
            <a:off x="554400" y="1980686"/>
            <a:ext cx="27354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Tabulka ukazuje normalizované hodnoty ve vztahu ke scénářům kvalitativního ukazatele „Kvalita městské správy“.</a:t>
            </a:r>
            <a:endParaRPr/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Během fáze normalizace je třeba vybrat scénář, který odráží skutečný stav, a přiřadit ukazateli odpovídající skór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e.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083548659" name="Google Shape;398;p26"/>
          <p:cNvGraphicFramePr>
            <a:graphicFrameLocks xmlns:a="http://schemas.openxmlformats.org/drawingml/2006/main"/>
          </p:cNvGraphicFramePr>
          <p:nvPr/>
        </p:nvGraphicFramePr>
        <p:xfrm rot="0">
          <a:off x="3211200" y="1334359"/>
          <a:ext cx="5636468" cy="346440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{2DD2D95F-99D8-44C2-8AD9-44DCD1CE7ACB}</a:tableStyleId>
                <a:noFill/>
              </a:tblPr>
              <a:tblGrid>
                <a:gridCol w="713100"/>
                <a:gridCol w="825500"/>
                <a:gridCol w="4097868"/>
              </a:tblGrid>
              <a:tr h="27351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Normalizační hodnoty</a:t>
                      </a:r>
                      <a:endParaRPr lang="cs-CZ" sz="1400" b="1" u="none" strike="noStrike" cap="none"/>
                    </a:p>
                  </a:txBody>
                  <a:tcPr marL="82125" marR="82125" marT="41050" marB="41050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800" b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Popis</a:t>
                      </a:r>
                      <a:endParaRPr lang="cs-CZ" sz="1400" b="1" u="none" strike="noStrike" cap="none"/>
                    </a:p>
                  </a:txBody>
                  <a:tcPr marL="82125" marR="82125" marT="41050" marB="41050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800" b="1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Sc</a:t>
                      </a:r>
                      <a:r>
                        <a:rPr lang="cs-CZ" sz="800" b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énář</a:t>
                      </a:r>
                      <a:endParaRPr lang="cs-CZ" sz="1400" b="1" u="none" strike="noStrike" cap="none"/>
                    </a:p>
                  </a:txBody>
                  <a:tcPr marL="82125" marR="82125" marT="41050" marB="41050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</a:tr>
              <a:tr h="52745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800" b="1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0.1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800" b="1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Optimální (žádné zlepšení není potřeba)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b="1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Vzorové řízení v oblasti klimatu. </a:t>
                      </a: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Konsolidovaná a inkluzivní adaptační strategie integrovaná do všech městských politik. Vysoká míra spolupráce mezi institucemi, občany, soukromými organizacemi a vědeckou komunitou.</a:t>
                      </a:r>
                      <a:endParaRPr lang="cs-CZ" sz="9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583882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800" b="1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0.3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800" b="1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Spíše pozitivní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b="1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Dobře organizované a integrované řízení klimatických opatření. </a:t>
                      </a: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Klimatické řízení je součástí procesů městského plánování. Silná koordinace mezi všemi odbory a zainteresovanými subjekty. Aktivní účast komunity a stakeholderů na plánování a realizaci adaptačních strategií.</a:t>
                      </a:r>
                      <a:endParaRPr lang="cs-CZ" sz="9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710852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800" b="1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0.5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800" b="1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Neut</a:t>
                      </a:r>
                      <a:r>
                        <a:rPr lang="cs-CZ" sz="800" b="1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rální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b="1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Existence klimatických plánů s částečnou implementací.</a:t>
                      </a: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Klimatické plány existují a jsou částečně realizovány s přijatelnou mírou koordinace. Spolupráce mezi různými subjekty probíhá, ale některé klíčové sektory zůstávají opomenuty. Zapojení komunity a stakeholderů probíhá jen u vybraných rozhodnutí.</a:t>
                      </a:r>
                      <a:endParaRPr lang="cs-CZ" sz="9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583882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800" b="1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0.7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800" b="1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Spíše negativní 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b="1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Formální klimatické plány s nízkou koordinací. </a:t>
                      </a: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Existují formální klimatické plány, ale koordinace mezi odbory a subjekty je slabá. Nejasné je, kdo nese odpovědnost za řízení klimatických rizik. Účast komunity a stakeholderů je omezená nebo zcela chybí.</a:t>
                      </a:r>
                      <a:endParaRPr lang="cs-CZ" sz="9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52745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800" b="1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0.9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800" b="1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Kritické (může mít vážné důsledky)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b="1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Fragmentované a neefektivní řízení klimatických opatření. </a:t>
                      </a: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Chybí jasné klimatické plány nebo adaptační strategie. Slabá spolupráce mezi různými subjekty a žádná účast občanů.</a:t>
                      </a:r>
                      <a:endParaRPr lang="cs-CZ" sz="9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61630435" name="Google Shape;403;p27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 </a:t>
            </a:r>
            <a:endParaRPr/>
          </a:p>
        </p:txBody>
      </p:sp>
      <p:sp>
        <p:nvSpPr>
          <p:cNvPr id="2127413812" name="Google Shape;404;p27"/>
          <p:cNvSpPr txBox="1"/>
          <p:nvPr/>
        </p:nvSpPr>
        <p:spPr bwMode="auto">
          <a:xfrm>
            <a:off x="554399" y="1222553"/>
            <a:ext cx="8080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Agregace normalizovaných hodnot pro výpočet hodnoty zranitelnosti kategorie rizik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35844485" name="Google Shape;405;p27"/>
          <p:cNvSpPr txBox="1"/>
          <p:nvPr/>
        </p:nvSpPr>
        <p:spPr bwMode="auto">
          <a:xfrm>
            <a:off x="554400" y="659359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1:</a:t>
            </a: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Výpočet hodnoty zranitelnosti (VV) pro kategorie rizik</a:t>
            </a:r>
            <a:endParaRPr lang="cs-CZ"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42357795" name="Google Shape;406;p27"/>
          <p:cNvSpPr txBox="1"/>
          <p:nvPr/>
        </p:nvSpPr>
        <p:spPr bwMode="auto">
          <a:xfrm>
            <a:off x="554399" y="1575699"/>
            <a:ext cx="78423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Pro výpočet hodnoty zranitelnosti (VV) kategorie rizik jsou normalizované hodnoty ukazatelů agregovány pomocí aritmetického průměru. Výsledkem je celková hodnota zranitelnosti pro danou kategorii rizik: 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429894517" name="Google Shape;408;p27"/>
          <p:cNvSpPr txBox="1"/>
          <p:nvPr/>
        </p:nvSpPr>
        <p:spPr bwMode="auto">
          <a:xfrm>
            <a:off x="4293703" y="2319562"/>
            <a:ext cx="4643700" cy="2719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215265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1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Kde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</a:t>
            </a:r>
            <a:endParaRPr lang="cs-CZ" sz="1100" b="0" i="1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177800" marR="215265" lvl="0" algn="l" rtl="0">
              <a:lnSpc>
                <a:spcPct val="107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100"/>
              <a:defRPr/>
            </a:pPr>
            <a:r>
              <a:rPr lang="cs-CZ" sz="11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100" b="0" i="1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je normalizovaná hodnota i-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tého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ukazatele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177800" marR="215265" lvl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100"/>
              <a:defRPr/>
            </a:pPr>
            <a:r>
              <a:rPr lang="cs-CZ" sz="11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W</a:t>
            </a:r>
            <a:r>
              <a:rPr lang="cs-CZ" sz="1100" b="0" i="1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je váha přiřazená i-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tému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ukazateli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177800" marR="215265" lvl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100"/>
              <a:defRPr/>
            </a:pPr>
            <a:r>
              <a:rPr lang="cs-CZ" sz="11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n 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je počet zvažovaných ukazatelů</a:t>
            </a:r>
            <a:endParaRPr/>
          </a:p>
          <a:p>
            <a:pPr marL="177800" marR="215265" lvl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100"/>
              <a:defRPr/>
            </a:pP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215265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  <a:defRPr/>
            </a:pP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Váhové faktory musí splňovat následující vlastnosti:</a:t>
            </a:r>
            <a:endParaRPr/>
          </a:p>
          <a:p>
            <a:pPr marL="177800" marR="215265" lvl="0">
              <a:lnSpc>
                <a:spcPct val="107000"/>
              </a:lnSpc>
              <a:spcBef>
                <a:spcPts val="1400"/>
              </a:spcBef>
              <a:buSzPts val="1100"/>
              <a:defRPr/>
            </a:pP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0 ≤ </a:t>
            </a:r>
            <a:r>
              <a:rPr lang="cs-CZ" sz="11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W</a:t>
            </a:r>
            <a:r>
              <a:rPr lang="cs-CZ" sz="1100" b="0" i="1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1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≤ 1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342900" marR="215265" lvl="0" indent="-27305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endParaRPr lang="cs-CZ" sz="11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defRPr/>
            </a:pPr>
            <a:endParaRPr lang="cs-CZ" sz="10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492364816" name="TextovéPole 1"/>
          <p:cNvSpPr txBox="1"/>
          <p:nvPr/>
        </p:nvSpPr>
        <p:spPr bwMode="auto">
          <a:xfrm>
            <a:off x="1358265" y="2747010"/>
            <a:ext cx="1446678" cy="58817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>
                      <m:jc m:val="centerGroup"/>
                    </m:oMathParaPr>
                    <m:oMath>
                      <m:r>
                        <m:rPr/>
                        <a:rPr lang="cs-CZ" b="0" i="1">
                          <a:solidFill>
                            <a:srgbClr val="708792"/>
                          </a:solidFill>
                          <a:latin typeface="Cambria Math"/>
                        </a:rPr>
                        <m:t>𝑉𝑉</m:t>
                      </m:r>
                      <m:r>
                        <m:rPr/>
                        <a:rPr lang="cs-CZ" b="0" i="1">
                          <a:solidFill>
                            <a:srgbClr val="708792"/>
                          </a:solidFill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grow m:val="off"/>
                          <m:ctrlPr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b>
                            <m:sSubPr>
                              <m:ctrlPr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</m:e>
                            <m:sub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</mc:Choice>
              <mc:Fallback/>
            </mc:AlternateContent>
            <a:endParaRPr lang="cs-CZ">
              <a:solidFill>
                <a:srgbClr val="708792"/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3084391" name="Google Shape;405;p27"/>
          <p:cNvSpPr txBox="1"/>
          <p:nvPr/>
        </p:nvSpPr>
        <p:spPr bwMode="auto">
          <a:xfrm>
            <a:off x="554400" y="659359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1:</a:t>
            </a: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Výpočet hodnoty zranitelnosti (VV) pro kategorie rizik</a:t>
            </a:r>
            <a:endParaRPr lang="cs-CZ"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30779551" name="Google Shape;414;p28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759832712" name="Google Shape;415;p28"/>
          <p:cNvSpPr txBox="1"/>
          <p:nvPr/>
        </p:nvSpPr>
        <p:spPr bwMode="auto">
          <a:xfrm>
            <a:off x="554399" y="1223080"/>
            <a:ext cx="8080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Příklad: Agregace normalizovaných hodnot pro výpočet hodnoty zranitelnosti kategorie rizi</a:t>
            </a:r>
            <a:r>
              <a:rPr lang="cs-CZ" sz="12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60142657" name="Google Shape;417;p28"/>
          <p:cNvSpPr txBox="1"/>
          <p:nvPr/>
        </p:nvSpPr>
        <p:spPr bwMode="auto">
          <a:xfrm>
            <a:off x="629809" y="1648461"/>
            <a:ext cx="7842300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Kategorie rizika „Zdravotní riziko pro populaci“ patřící k hazardu „Extrémní 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teploty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“ obsahuje 3 kritéria. Kritérium „Schopnost zpevněných ploch odrážet sluneční záření“ bylo považováno za důležitější než ostatní dvě, jak je uvedeno v následující tabulce.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29304467" name="Google Shape;418;p28"/>
          <p:cNvSpPr txBox="1"/>
          <p:nvPr/>
        </p:nvSpPr>
        <p:spPr bwMode="auto">
          <a:xfrm>
            <a:off x="816168" y="4128128"/>
            <a:ext cx="7227736" cy="481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215265" lvl="0" algn="ctr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pl-PL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Hodnota zranitelnosti (VV) kategorie rizika je:</a:t>
            </a:r>
            <a:endParaRPr/>
          </a:p>
          <a:p>
            <a:pPr marR="215265" lvl="0" algn="ctr">
              <a:lnSpc>
                <a:spcPct val="114999"/>
              </a:lnSpc>
              <a:defRPr/>
            </a:pPr>
            <a:r>
              <a:rPr lang="pl-PL" sz="11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VV = (0,65 ∙ 0,5</a:t>
            </a:r>
            <a:r>
              <a:rPr lang="pl-PL" sz="1100">
                <a:solidFill>
                  <a:schemeClr val="lt2"/>
                </a:solidFill>
                <a:latin typeface="Trebuchet MS"/>
              </a:rPr>
              <a:t>) + (0,70 ∙ 0,25) + (0,40 ∙ 0,25) = 0,6</a:t>
            </a:r>
            <a:endParaRPr lang="cs-CZ" sz="1100">
              <a:solidFill>
                <a:schemeClr val="lt2"/>
              </a:solidFill>
              <a:latin typeface="Trebuchet MS"/>
            </a:endParaRPr>
          </a:p>
        </p:txBody>
      </p:sp>
      <p:sp>
        <p:nvSpPr>
          <p:cNvPr id="489661816" name="Google Shape;419;p28"/>
          <p:cNvSpPr txBox="1"/>
          <p:nvPr/>
        </p:nvSpPr>
        <p:spPr bwMode="auto">
          <a:xfrm>
            <a:off x="508886" y="4653356"/>
            <a:ext cx="7842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Výstupem tohoto kroku je sada hodnot zranitelnosti (VV), po jedné pro každou kategorii rizik.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314530957" name="Google Shape;422;p28"/>
          <p:cNvGraphicFramePr>
            <a:graphicFrameLocks xmlns:a="http://schemas.openxmlformats.org/drawingml/2006/main"/>
          </p:cNvGraphicFramePr>
          <p:nvPr/>
        </p:nvGraphicFramePr>
        <p:xfrm rot="0">
          <a:off x="671891" y="2582155"/>
          <a:ext cx="8189212" cy="150882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{1A2DBD42-48EC-44BE-A33B-452BDBBBC74A}</a:tableStyleId>
                <a:noFill/>
              </a:tblPr>
              <a:tblGrid>
                <a:gridCol w="1666706"/>
                <a:gridCol w="4512818"/>
                <a:gridCol w="1475288"/>
                <a:gridCol w="534399"/>
              </a:tblGrid>
              <a:tr h="1927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endParaRPr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 gridSpan="3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Extr</a:t>
                      </a:r>
                      <a:r>
                        <a:rPr lang="cs-CZ" sz="900">
                          <a:latin typeface="Trebuchet MS"/>
                          <a:ea typeface="Trebuchet MS"/>
                          <a:cs typeface="Trebuchet MS"/>
                        </a:rPr>
                        <a:t>émní teploty</a:t>
                      </a:r>
                      <a:endParaRPr lang="cs-CZ" sz="9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19611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rizika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 gridSpan="3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Zdravotní riziko pro populaci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22018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Kritérium zranitelnosti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9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kátor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Normalizovaná hodnota</a:t>
                      </a:r>
                      <a:endParaRPr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Váha</a:t>
                      </a:r>
                      <a:endParaRPr lang="cs-CZ" sz="9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</a:tr>
              <a:tr h="30831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Schopnost zpevněných ploch odrážet sluneční záření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Průměrný index solární odrazivosti (SRI) zpevněných povrchů v dané oblasti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0.65</a:t>
                      </a:r>
                      <a:endParaRPr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0.5</a:t>
                      </a:r>
                      <a:endParaRPr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</a:tr>
              <a:tr h="219611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Dostupnost zelených ploch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Procento zelených ploch z celkové plochy městské oblasti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0.70</a:t>
                      </a:r>
                      <a:endParaRPr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0.25</a:t>
                      </a:r>
                      <a:endParaRPr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</a:tr>
              <a:tr h="219611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Stínění zpevněných ploch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Procento zpevněných ploch zastíněných 21. června ve 12:00 hodin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0.40</a:t>
                      </a:r>
                      <a:endParaRPr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0.25</a:t>
                      </a:r>
                      <a:endParaRPr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43092199" name="Google Shape;429;p29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2124772200" name="Google Shape;430;p29"/>
          <p:cNvSpPr txBox="1"/>
          <p:nvPr/>
        </p:nvSpPr>
        <p:spPr bwMode="auto">
          <a:xfrm>
            <a:off x="554400" y="659359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2: Výpočet hodnoty expozice (EV) pro kategorie rizik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4889611" name="Google Shape;431;p29"/>
          <p:cNvSpPr txBox="1"/>
          <p:nvPr/>
        </p:nvSpPr>
        <p:spPr bwMode="auto">
          <a:xfrm>
            <a:off x="554400" y="1334359"/>
            <a:ext cx="78423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Metodika RBE předpokládá přiřazení hodnoty expozice (EV) ke každé kategorii rizik zahrnuté v hodnocení. Tato hodnota představuje velikost exponovaných prvků, jak je uvedeno v následující Tabulce 10.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915235777" name="Google Shape;432;p29"/>
          <p:cNvGraphicFramePr>
            <a:graphicFrameLocks xmlns:a="http://schemas.openxmlformats.org/drawingml/2006/main"/>
          </p:cNvGraphicFramePr>
          <p:nvPr/>
        </p:nvGraphicFramePr>
        <p:xfrm rot="0">
          <a:off x="2159000" y="2210063"/>
          <a:ext cx="4826000" cy="219438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{092E4EF3-B649-4351-886B-21E3862B184C}</a:tableStyleId>
                <a:noFill/>
              </a:tblPr>
              <a:tblGrid>
                <a:gridCol w="2413000"/>
                <a:gridCol w="2413000"/>
              </a:tblGrid>
              <a:tr h="33356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Rozsah expozice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lt1"/>
                      </a:solidFill>
                    </a:lnL>
                    <a:lnR w="9525" algn="ctr">
                      <a:solidFill>
                        <a:schemeClr val="l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lt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Hodnota expozice (EV)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lt1"/>
                      </a:solidFill>
                    </a:lnL>
                    <a:lnR w="9525" algn="ctr">
                      <a:solidFill>
                        <a:schemeClr val="l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lt1"/>
                      </a:solidFill>
                    </a:lnB>
                    <a:solidFill>
                      <a:schemeClr val="accent1"/>
                    </a:solidFill>
                  </a:tcPr>
                </a:tc>
              </a:tr>
              <a:tr h="347486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Nepodstatný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0,01 - 0,10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347486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Nízký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0,11 - 0,20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347486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Středně závažný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0,21 - 0,30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347486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Kritický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0,31 - 0,50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347486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Závažný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0,51 - 1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2594113" name="Google Shape;430;p29"/>
          <p:cNvSpPr txBox="1"/>
          <p:nvPr/>
        </p:nvSpPr>
        <p:spPr bwMode="auto">
          <a:xfrm>
            <a:off x="554400" y="659359"/>
            <a:ext cx="7880004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2: Výpočet hodnoty expozice (EV) pro kategorie rizik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35155583" name="Google Shape;137;p29"/>
          <p:cNvSpPr txBox="1"/>
          <p:nvPr/>
        </p:nvSpPr>
        <p:spPr bwMode="auto">
          <a:xfrm>
            <a:off x="554399" y="1236586"/>
            <a:ext cx="8080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Normalizace kvalitativních ukazatelů</a:t>
            </a:r>
            <a:endParaRPr/>
          </a:p>
        </p:txBody>
      </p:sp>
      <p:sp>
        <p:nvSpPr>
          <p:cNvPr id="1487480827" name="Google Shape;138;p29"/>
          <p:cNvSpPr txBox="1"/>
          <p:nvPr/>
        </p:nvSpPr>
        <p:spPr bwMode="auto">
          <a:xfrm>
            <a:off x="592104" y="1421776"/>
            <a:ext cx="7842300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Pro určení hodnoty expozice (EV) dané kategorie rizika je nejprve nutné vypočítat hodnoty příslušných expozičních indikátorů a normalizovat je do intervalu (0,1) podle níže uvedeného postupu.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68258534" name="Google Shape;139;p29"/>
          <p:cNvSpPr txBox="1"/>
          <p:nvPr/>
        </p:nvSpPr>
        <p:spPr bwMode="auto">
          <a:xfrm>
            <a:off x="2484255" y="2359773"/>
            <a:ext cx="6317976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215265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Kde:</a:t>
            </a:r>
            <a:endParaRPr/>
          </a:p>
          <a:p>
            <a:pPr marL="177800" marR="215265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200" b="0" i="0" u="none" strike="noStrike" cap="none" baseline="-250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je normalizovaná hodnota i-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tého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expozičního indikátoru,</a:t>
            </a:r>
            <a:endParaRPr/>
          </a:p>
          <a:p>
            <a:pPr marL="177800" marR="215265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W</a:t>
            </a:r>
            <a:r>
              <a:rPr lang="cs-CZ" sz="1200" b="0" i="0" u="none" strike="noStrike" cap="none" baseline="-250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je váha přiřazená i-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tému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expozičnímu indikátoru,</a:t>
            </a:r>
            <a:endParaRPr/>
          </a:p>
          <a:p>
            <a:pPr marL="177800" marR="215265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n je počet zohledněných expozičních indikátorů.</a:t>
            </a:r>
            <a:endParaRPr/>
          </a:p>
          <a:p>
            <a:pPr marL="0" marR="215265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lang="cs-CZ" sz="1200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0" marR="215265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Různé váhy přiřazené jednotlivým indikátorům expozice mohou být odvozeny z dostupné literatury, informací od stakeholderů nebo odborného posouzení.</a:t>
            </a:r>
            <a:endParaRPr/>
          </a:p>
          <a:p>
            <a:pPr marL="0" marR="215265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Pro normalizaci indikátoru je nutné stanovit hodnoty odpovídající optimální úrovni expozice (0) a kritické úrovni expozice (1).</a:t>
            </a:r>
            <a:endParaRPr/>
          </a:p>
        </p:txBody>
      </p:sp>
      <p:sp>
        <p:nvSpPr>
          <p:cNvPr id="1840172204" name="Google Shape;429;p29"/>
          <p:cNvSpPr txBox="1"/>
          <p:nvPr/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1816048272" name="TextovéPole 2"/>
          <p:cNvSpPr txBox="1"/>
          <p:nvPr/>
        </p:nvSpPr>
        <p:spPr bwMode="auto">
          <a:xfrm>
            <a:off x="763905" y="2747010"/>
            <a:ext cx="1446678" cy="58817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>
                      <m:jc m:val="centerGroup"/>
                    </m:oMathParaPr>
                    <m:oMath>
                      <m:r>
                        <m:rPr/>
                        <a:rPr lang="cs-CZ" b="0" i="1">
                          <a:solidFill>
                            <a:srgbClr val="708792"/>
                          </a:solidFill>
                          <a:latin typeface="Cambria Math"/>
                        </a:rPr>
                        <m:t>𝐸𝑉</m:t>
                      </m:r>
                      <m:r>
                        <m:rPr/>
                        <a:rPr lang="cs-CZ" b="0" i="1">
                          <a:solidFill>
                            <a:srgbClr val="708792"/>
                          </a:solidFill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grow m:val="off"/>
                          <m:ctrlPr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b>
                            <m:sSubPr>
                              <m:ctrlPr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</m:e>
                            <m:sub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</mc:Choice>
              <mc:Fallback/>
            </mc:AlternateContent>
            <a:endParaRPr lang="cs-CZ">
              <a:solidFill>
                <a:srgbClr val="708792"/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50194880" name="Google Shape;148;g384d9640ce1_0_0"/>
          <p:cNvSpPr txBox="1"/>
          <p:nvPr/>
        </p:nvSpPr>
        <p:spPr bwMode="auto">
          <a:xfrm>
            <a:off x="556929" y="1179141"/>
            <a:ext cx="8013899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Normalizace hodnot kvantitativních ukazatelů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U indikátorů typu „čím nižší, tím lepší“ (tedy tam, kde nižší číselná hodnota znamená vyšší úroveň výkonnosti), se hodnota normalizuje podle následujícího vzorce: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27404370" name="Google Shape;430;p29"/>
          <p:cNvSpPr txBox="1"/>
          <p:nvPr/>
        </p:nvSpPr>
        <p:spPr bwMode="auto">
          <a:xfrm>
            <a:off x="554400" y="659359"/>
            <a:ext cx="7880004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2: Výpočet hodnoty expozice (EV) pro kategorie rizik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75405680" name="Google Shape;364;p23"/>
          <p:cNvSpPr txBox="1"/>
          <p:nvPr/>
        </p:nvSpPr>
        <p:spPr bwMode="auto">
          <a:xfrm>
            <a:off x="4267112" y="2505162"/>
            <a:ext cx="4446900" cy="1361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1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kde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1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X</a:t>
            </a:r>
            <a:r>
              <a:rPr lang="cs-CZ" sz="1100" b="0" i="1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= </a:t>
            </a:r>
            <a:r>
              <a:rPr lang="cs-CZ" sz="11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hodnota indikátoru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1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X</a:t>
            </a:r>
            <a:r>
              <a:rPr lang="cs-CZ" sz="1100" b="0" i="1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min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= </a:t>
            </a:r>
            <a:r>
              <a:rPr lang="cs-CZ" sz="11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ptimální hodnota ukazatele (odpovídající skóre 0)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1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X</a:t>
            </a:r>
            <a:r>
              <a:rPr lang="cs-CZ" sz="1100" b="0" i="1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max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=</a:t>
            </a:r>
            <a:r>
              <a:rPr lang="cs-CZ" sz="11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ritická hodnota ukazatele (odpovídající skóre 1)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1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60299947" name="Google Shape;429;p29"/>
          <p:cNvSpPr txBox="1"/>
          <p:nvPr/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1118884792" name="TextovéPole 1"/>
          <p:cNvSpPr txBox="1"/>
          <p:nvPr/>
        </p:nvSpPr>
        <p:spPr bwMode="auto">
          <a:xfrm>
            <a:off x="1419225" y="2780793"/>
            <a:ext cx="1698670" cy="4053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>
                      <m:jc m:val="centerGroup"/>
                    </m:oMathParaPr>
                    <m:oMath>
                      <m:sSub>
                        <m:sSubPr>
                          <m:ctrlPr>
                            <a:rPr lang="cs-CZ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𝑛𝑜𝑟𝑚</m:t>
                          </m:r>
                        </m:sub>
                      </m:sSub>
                      <m:r>
                        <m:rPr/>
                        <a:rPr lang="cs-CZ" b="0" i="1">
                          <a:solidFill>
                            <a:srgbClr val="70879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𝑚𝑖𝑛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𝑚𝑎𝑥</m:t>
                              </m:r>
                            </m:sub>
                          </m:sSub>
                          <m:r>
                            <m:rPr/>
                            <a:rPr lang="cs-CZ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m:rPr/>
                                <a:rPr lang="cs-CZ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𝑚𝑖𝑛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</mc:Choice>
              <mc:Fallback/>
            </mc:AlternateContent>
            <a:endParaRPr lang="cs-CZ">
              <a:solidFill>
                <a:srgbClr val="708792"/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80522140" name="Google Shape;450;p31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643918786" name="Google Shape;451;p31"/>
          <p:cNvSpPr txBox="1"/>
          <p:nvPr/>
        </p:nvSpPr>
        <p:spPr bwMode="auto">
          <a:xfrm>
            <a:off x="554400" y="659359"/>
            <a:ext cx="865444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2: Výpočet hodnoty expozice (EV) pro kategorie rizika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33730873" name="Google Shape;452;p31"/>
          <p:cNvSpPr txBox="1"/>
          <p:nvPr/>
        </p:nvSpPr>
        <p:spPr bwMode="auto">
          <a:xfrm>
            <a:off x="554398" y="1449854"/>
            <a:ext cx="78423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Tabulka níže znázorňuje hodnoty expozice přiřazené jednotlivým kategoriím rizika, přičemž je u každé kategorie rizika zohledněn jeden expoziční ukazatel.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20534950" name="Google Shape;453;p31"/>
          <p:cNvSpPr txBox="1"/>
          <p:nvPr/>
        </p:nvSpPr>
        <p:spPr bwMode="auto">
          <a:xfrm>
            <a:off x="554399" y="1181992"/>
            <a:ext cx="8080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cs-CZ" sz="16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Příklad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18736213" name="Google Shape;454;p31"/>
          <p:cNvSpPr txBox="1"/>
          <p:nvPr/>
        </p:nvSpPr>
        <p:spPr bwMode="auto">
          <a:xfrm>
            <a:off x="554397" y="4524597"/>
            <a:ext cx="7842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Celková délka silnic v oblastech ohrožených záplavami (km)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464849896" name="Google Shape;455;p31"/>
          <p:cNvGraphicFramePr>
            <a:graphicFrameLocks xmlns:a="http://schemas.openxmlformats.org/drawingml/2006/main"/>
          </p:cNvGraphicFramePr>
          <p:nvPr/>
        </p:nvGraphicFramePr>
        <p:xfrm rot="0">
          <a:off x="655455" y="2190729"/>
          <a:ext cx="8156771" cy="219444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{092E4EF3-B649-4351-886B-21E3862B184C}</a:tableStyleId>
                <a:noFill/>
              </a:tblPr>
              <a:tblGrid>
                <a:gridCol w="1067030"/>
                <a:gridCol w="1753571"/>
                <a:gridCol w="1351139"/>
                <a:gridCol w="2789685"/>
                <a:gridCol w="1195346"/>
              </a:tblGrid>
              <a:tr h="45878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b="1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rgbClr val="8BA7AC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rizika</a:t>
                      </a:r>
                      <a:endParaRPr lang="cs-CZ"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rgbClr val="8BA7AC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b="1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Ohrožený prve</a:t>
                      </a:r>
                      <a:r>
                        <a:rPr lang="cs-CZ" sz="1200" b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</a:t>
                      </a:r>
                      <a:endParaRPr lang="cs-CZ" sz="1200" b="1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rgbClr val="8BA7AC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Expoziční indikátor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rgbClr val="8BA7AC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Hodnota expozice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rgbClr val="8BA7AC"/>
                    </a:solidFill>
                  </a:tcPr>
                </a:tc>
              </a:tr>
              <a:tr h="458785">
                <a:tc row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Extr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émní teploty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Zdravotní riziko pro populaci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Popula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ce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Hustota obyvatelstva (n/Km</a:t>
                      </a:r>
                      <a:r>
                        <a:rPr lang="cs-CZ" sz="1200" u="none" strike="noStrike" cap="none" baseline="300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2</a:t>
                      </a: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)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0,32 (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kritická</a:t>
                      </a: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)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458785">
                <a:tc vMerge="1">
                  <a:txBody>
                    <a:bodyPr/>
                    <a:p>
                      <a:pPr>
                        <a:defRPr/>
                      </a:pPr>
                      <a:endParaRPr lang="cs-CZ"/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Riziko poškození obytných budov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Obytné budovy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Procento obytných budov starších 50 let (%)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0,7 (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závažná</a:t>
                      </a: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)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45878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Intenzivní srážky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Odvodňovací kapacita silničních sítí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Silniční sí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ť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Celková délka silnic v oblastech ohrožených záplavami (km)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0,18 (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nízká</a:t>
                      </a: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)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71898538" name="Google Shape;463;p32"/>
          <p:cNvSpPr txBox="1"/>
          <p:nvPr/>
        </p:nvSpPr>
        <p:spPr bwMode="auto">
          <a:xfrm>
            <a:off x="554400" y="659359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3: Výpočet hodnoty hazardu (HV – Hazard Value)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43249082" name="Google Shape;464;p32"/>
          <p:cNvSpPr txBox="1"/>
          <p:nvPr/>
        </p:nvSpPr>
        <p:spPr bwMode="auto">
          <a:xfrm>
            <a:off x="554397" y="1244445"/>
            <a:ext cx="7842300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Metodika RBE předpokládá přiřazení hodnoty hazardu (HV – Hazard Value) ke každé oblasti, která je součástí hodnocení.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Tato hodnota vyjadřuje význam daného hazardu ve vztahu k místnímu kontextu, jak je uvedeno v tabulce níže.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graphicFrame>
        <p:nvGraphicFramePr>
          <p:cNvPr id="1266566081" name="Google Shape;465;p32"/>
          <p:cNvGraphicFramePr>
            <a:graphicFrameLocks xmlns:a="http://schemas.openxmlformats.org/drawingml/2006/main"/>
          </p:cNvGraphicFramePr>
          <p:nvPr/>
        </p:nvGraphicFramePr>
        <p:xfrm rot="0">
          <a:off x="477431" y="2243921"/>
          <a:ext cx="8383350" cy="224022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{092E4EF3-B649-4351-886B-21E3862B184C}</a:tableStyleId>
                <a:noFill/>
              </a:tblPr>
              <a:tblGrid>
                <a:gridCol w="1276636"/>
                <a:gridCol w="4664774"/>
                <a:gridCol w="1458568"/>
                <a:gridCol w="983370"/>
              </a:tblGrid>
              <a:tr h="381000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b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Riziková událost</a:t>
                      </a:r>
                      <a:endParaRPr lang="cs-CZ" sz="1200" b="1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rgbClr val="8BA7AC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b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Hodnota hazardu (HV)</a:t>
                      </a:r>
                      <a:endParaRPr lang="cs-CZ" sz="1200" b="1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rgbClr val="8BA7AC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3810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Časté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Pravděpodobnost výskytu během života (každých 0–10 let)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Velmi pravděpodobné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1,00 - 0,90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3810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Pr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avděpodobné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Pravděpodobný výskyt několikrát během života (každých 0–25 let) 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Pravděpodobné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0,89 - 0,66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3810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bčasné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Pravděpodobný výskyt někdy během života (každých 0–50 let)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Téměř jisté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0,65 - 0,33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3810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Vzdálené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Nepravděpodobný, ale stále možný výskyt během života (0–100 let)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Nepravděpodobné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0,32 - 0,00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452240922" name="Google Shape;450;p31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77391501" name="Google Shape;473;p33"/>
          <p:cNvSpPr txBox="1"/>
          <p:nvPr/>
        </p:nvSpPr>
        <p:spPr bwMode="auto">
          <a:xfrm>
            <a:off x="554400" y="659359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>
              <a:buClr>
                <a:srgbClr val="48BAA2"/>
              </a:buClr>
              <a:buSzPts val="4000"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3: Výpočet hodnoty </a:t>
            </a: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hazardu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(HV</a:t>
            </a: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– Hazard Value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)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4908815" name="Google Shape;474;p33"/>
          <p:cNvSpPr txBox="1"/>
          <p:nvPr/>
        </p:nvSpPr>
        <p:spPr bwMode="auto">
          <a:xfrm>
            <a:off x="478200" y="1168250"/>
            <a:ext cx="8277382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Hodnota hazardu (HV) bude přiřazena na základě informací poskytnutých v SECAP. Pokud informace nejsou k dispozici:</a:t>
            </a:r>
            <a:endParaRPr/>
          </a:p>
          <a:p>
            <a:pPr marL="457200" lvl="0" indent="-298450" algn="just">
              <a:lnSpc>
                <a:spcPct val="150000"/>
              </a:lnSpc>
              <a:buClr>
                <a:schemeClr val="lt2"/>
              </a:buClr>
              <a:buSzPts val="1100"/>
              <a:buFont typeface="Trebuchet MS"/>
              <a:buChar char="-"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Hodnota 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hazardu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(HV) je přiřazena odborníky.</a:t>
            </a:r>
            <a:endParaRPr lang="cs-CZ" sz="1200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457200" lvl="0" indent="-298450" algn="just">
              <a:lnSpc>
                <a:spcPct val="150000"/>
              </a:lnSpc>
              <a:buClr>
                <a:schemeClr val="lt2"/>
              </a:buClr>
              <a:buSzPts val="1100"/>
              <a:buFont typeface="Trebuchet MS"/>
              <a:buChar char="-"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Hodnota 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hazardu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(HV) je přiřazena prostřednictvím výpočtu, normalizace a agregace specifických kritérií.</a:t>
            </a:r>
            <a:endParaRPr lang="cs-CZ" sz="1200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Pokud jde o druhou možnost, tabulka ukazuje příklad kritérií nebezpečí pro oblast „Extrémní 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teploty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“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.</a:t>
            </a:r>
            <a:endParaRPr lang="cs-CZ"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graphicFrame>
        <p:nvGraphicFramePr>
          <p:cNvPr id="1457472919" name="Google Shape;475;p33"/>
          <p:cNvGraphicFramePr>
            <a:graphicFrameLocks xmlns:a="http://schemas.openxmlformats.org/drawingml/2006/main"/>
          </p:cNvGraphicFramePr>
          <p:nvPr/>
        </p:nvGraphicFramePr>
        <p:xfrm rot="0">
          <a:off x="554400" y="2827339"/>
          <a:ext cx="7795350" cy="178416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{092E4EF3-B649-4351-886B-21E3862B184C}</a:tableStyleId>
                <a:noFill/>
              </a:tblPr>
              <a:tblGrid>
                <a:gridCol w="2439798"/>
                <a:gridCol w="5355551"/>
              </a:tblGrid>
              <a:tr h="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Oblast</a:t>
                      </a:r>
                      <a:endParaRPr lang="cs-CZ"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36000" marR="36000" marT="36000" marB="36000">
                    <a:lnL w="9525" algn="ctr">
                      <a:solidFill>
                        <a:schemeClr val="lt1"/>
                      </a:solidFill>
                    </a:lnL>
                    <a:lnR w="9525" algn="ctr">
                      <a:solidFill>
                        <a:schemeClr val="l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lt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Extr</a:t>
                      </a: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émní teploty</a:t>
                      </a:r>
                      <a:endParaRPr lang="cs-CZ"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36000" marR="36000" marT="36000" marB="36000">
                    <a:lnL w="9525" algn="ctr">
                      <a:solidFill>
                        <a:schemeClr val="lt1"/>
                      </a:solidFill>
                    </a:lnL>
                    <a:lnR w="9525" algn="ctr">
                      <a:solidFill>
                        <a:schemeClr val="l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lt1"/>
                      </a:solidFill>
                    </a:lnB>
                    <a:solidFill>
                      <a:schemeClr val="accent1"/>
                    </a:solidFill>
                  </a:tcPr>
                </a:tc>
              </a:tr>
              <a:tr h="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Kritéria nebezpečí</a:t>
                      </a:r>
                      <a:endParaRPr/>
                    </a:p>
                  </a:txBody>
                  <a:tcPr marL="36000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tor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y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36000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SU25(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letní dny</a:t>
                      </a: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)</a:t>
                      </a:r>
                      <a:endParaRPr/>
                    </a:p>
                  </a:txBody>
                  <a:tcPr marL="36000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Počet dnů v roce s denní maximální teplotou vyšší než 25 ºC </a:t>
                      </a:r>
                      <a:endParaRPr/>
                    </a:p>
                  </a:txBody>
                  <a:tcPr marL="36000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SU30 (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teplé dny</a:t>
                      </a: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)</a:t>
                      </a:r>
                      <a:endParaRPr/>
                    </a:p>
                  </a:txBody>
                  <a:tcPr marL="36000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Počet dnů v roce s denní maximální teplotou vyšší než 30 ºC</a:t>
                      </a:r>
                      <a:endParaRPr/>
                    </a:p>
                  </a:txBody>
                  <a:tcPr marL="36000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TMAX</a:t>
                      </a:r>
                      <a:endParaRPr/>
                    </a:p>
                  </a:txBody>
                  <a:tcPr marL="36000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Denní maximální tepl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ota</a:t>
                      </a: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ºC</a:t>
                      </a:r>
                      <a:endParaRPr/>
                    </a:p>
                  </a:txBody>
                  <a:tcPr marL="36000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TR20 (tropic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ké noci</a:t>
                      </a: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)</a:t>
                      </a:r>
                      <a:endParaRPr/>
                    </a:p>
                  </a:txBody>
                  <a:tcPr marL="36000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Počet dnů v roce s denní minimální teplotou vyšší než 20 ºC</a:t>
                      </a:r>
                      <a:endParaRPr/>
                    </a:p>
                  </a:txBody>
                  <a:tcPr marL="36000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HW</a:t>
                      </a:r>
                      <a:endParaRPr/>
                    </a:p>
                  </a:txBody>
                  <a:tcPr marL="36000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Počet dnů v roce s denní maximální teplotou nad 30 ºC</a:t>
                      </a:r>
                      <a:endParaRPr/>
                    </a:p>
                  </a:txBody>
                  <a:tcPr marL="36000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882155172" name="Google Shape;450;p31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7964541" name="Google Shape;481;p34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524387057" name="Google Shape;483;p34"/>
          <p:cNvSpPr txBox="1"/>
          <p:nvPr/>
        </p:nvSpPr>
        <p:spPr bwMode="auto">
          <a:xfrm>
            <a:off x="554400" y="1334359"/>
            <a:ext cx="78423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Pro určení hodnoty hazardu (HV) dané oblasti se hodnoty příslušných ukazatelů nebezpečí vypočítají a normalizují v intervalu (0,1). Poté se HV vypočítá pomocí následujícího vzorce: 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62187783" name="Google Shape;484;p34"/>
          <p:cNvSpPr txBox="1"/>
          <p:nvPr/>
        </p:nvSpPr>
        <p:spPr bwMode="auto">
          <a:xfrm>
            <a:off x="3828275" y="2071875"/>
            <a:ext cx="4643700" cy="294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215265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Kde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</a:t>
            </a:r>
            <a:endParaRPr lang="cs-CZ" sz="1200" b="0" i="1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177800" marR="215265" lvl="0">
              <a:lnSpc>
                <a:spcPct val="107000"/>
              </a:lnSpc>
              <a:spcBef>
                <a:spcPts val="1400"/>
              </a:spcBef>
              <a:buSzPts val="1200"/>
              <a:defRPr/>
            </a:pPr>
            <a:r>
              <a:rPr lang="cs-CZ" sz="12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200" b="0" i="1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je normalizovaná hodnota i-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tého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ukazatele 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nebezpečí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endParaRPr lang="cs-CZ"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215265" lvl="0">
              <a:lnSpc>
                <a:spcPct val="107000"/>
              </a:lnSpc>
              <a:spcBef>
                <a:spcPts val="800"/>
              </a:spcBef>
              <a:buSzPts val="1200"/>
              <a:defRPr/>
            </a:pPr>
            <a:r>
              <a:rPr lang="cs-CZ" sz="12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W</a:t>
            </a:r>
            <a:r>
              <a:rPr lang="cs-CZ" sz="1200" b="0" i="1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je váha přiřazená i-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tému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ukazateli 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nebezpečí</a:t>
            </a:r>
            <a:endParaRPr lang="cs-CZ"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215265" lvl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defRPr/>
            </a:pPr>
            <a:r>
              <a:rPr lang="cs-CZ" sz="12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n </a:t>
            </a:r>
            <a:r>
              <a:rPr lang="cs-CZ" sz="1200" b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je počet zvažovaných ukazatelů nebezpečí</a:t>
            </a:r>
            <a:endParaRPr lang="cs-CZ" sz="1200" b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215265" lvl="0" indent="0" algn="l" rtl="0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Různé váhy přiřazené ukazatelům nebezpečí mohou být odvozeny z existující literatury, informací od z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účastněných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stran nebo z hodnocení odborníků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.</a:t>
            </a:r>
            <a:endParaRPr lang="cs-CZ"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215265" lvl="0" indent="0" algn="l" rtl="0">
              <a:lnSpc>
                <a:spcPct val="107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34873532" name="TextovéPole 3"/>
          <p:cNvSpPr txBox="1"/>
          <p:nvPr/>
        </p:nvSpPr>
        <p:spPr bwMode="auto">
          <a:xfrm>
            <a:off x="1358265" y="2747010"/>
            <a:ext cx="1446678" cy="58817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>
                      <m:jc m:val="centerGroup"/>
                    </m:oMathParaPr>
                    <m:oMath>
                      <m:r>
                        <m:rPr/>
                        <a:rPr lang="cs-CZ" b="0" i="1">
                          <a:solidFill>
                            <a:srgbClr val="708792"/>
                          </a:solidFill>
                          <a:latin typeface="Cambria Math"/>
                        </a:rPr>
                        <m:t>𝐻𝑉</m:t>
                      </m:r>
                      <m:r>
                        <m:rPr/>
                        <a:rPr lang="cs-CZ" b="0" i="1">
                          <a:solidFill>
                            <a:srgbClr val="708792"/>
                          </a:solidFill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grow m:val="off"/>
                          <m:ctrlPr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b>
                            <m:sSubPr>
                              <m:ctrlPr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</m:e>
                            <m:sub>
                              <m:r>
                                <m:rPr/>
                                <a:rPr lang="cs-CZ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/>
                            <a:rPr lang="cs-CZ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</mc:Choice>
              <mc:Fallback/>
            </mc:AlternateContent>
            <a:endParaRPr lang="cs-CZ">
              <a:solidFill>
                <a:srgbClr val="708792"/>
              </a:solidFill>
              <a:latin typeface="Trebuchet MS"/>
            </a:endParaRPr>
          </a:p>
        </p:txBody>
      </p:sp>
      <p:sp>
        <p:nvSpPr>
          <p:cNvPr id="399543880" name="Google Shape;473;p33"/>
          <p:cNvSpPr txBox="1"/>
          <p:nvPr/>
        </p:nvSpPr>
        <p:spPr bwMode="auto">
          <a:xfrm>
            <a:off x="554400" y="659359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>
              <a:buClr>
                <a:srgbClr val="48BAA2"/>
              </a:buClr>
              <a:buSzPts val="4000"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3: Výpočet hodnoty </a:t>
            </a: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hazardu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(HV</a:t>
            </a: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– Hazard Value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)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03445914" name="Google Shape;492;p35"/>
          <p:cNvSpPr txBox="1">
            <a:spLocks noGrp="1"/>
          </p:cNvSpPr>
          <p:nvPr>
            <p:ph type="title"/>
          </p:nvPr>
        </p:nvSpPr>
        <p:spPr bwMode="auto">
          <a:xfrm>
            <a:off x="554400" y="129156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1949939148" name="Google Shape;494;p35"/>
          <p:cNvSpPr txBox="1"/>
          <p:nvPr/>
        </p:nvSpPr>
        <p:spPr bwMode="auto">
          <a:xfrm>
            <a:off x="554400" y="1655925"/>
            <a:ext cx="78423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Při předpokladu provedení hodnocení rizik pro město ve střední Evropě uvádí tabulka níže hodnoty hazardu (HV) přiřazené po konzultaci jeho SECAP. 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0636949" name="Google Shape;495;p35"/>
          <p:cNvSpPr txBox="1"/>
          <p:nvPr/>
        </p:nvSpPr>
        <p:spPr bwMode="auto">
          <a:xfrm>
            <a:off x="554397" y="1184638"/>
            <a:ext cx="8080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cs-CZ" sz="16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Příklad: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80103711" name="Google Shape;496;p35"/>
          <p:cNvSpPr txBox="1"/>
          <p:nvPr/>
        </p:nvSpPr>
        <p:spPr bwMode="auto">
          <a:xfrm>
            <a:off x="554397" y="4315994"/>
            <a:ext cx="78423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Výstupem tohoto kroku je sada hodnot </a:t>
            </a:r>
            <a:r>
              <a:rPr lang="cs-CZ" sz="1200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hazardu</a:t>
            </a:r>
            <a:r>
              <a:rPr lang="cs-CZ" sz="12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(HV), přičemž každé oblasti je přiřazena jedna hodnota.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649126088" name="Google Shape;497;p35"/>
          <p:cNvGraphicFramePr>
            <a:graphicFrameLocks xmlns:a="http://schemas.openxmlformats.org/drawingml/2006/main"/>
          </p:cNvGraphicFramePr>
          <p:nvPr/>
        </p:nvGraphicFramePr>
        <p:xfrm rot="0">
          <a:off x="2100175" y="2342425"/>
          <a:ext cx="4826000" cy="150873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{092E4EF3-B649-4351-886B-21E3862B184C}</a:tableStyleId>
                <a:noFill/>
              </a:tblPr>
              <a:tblGrid>
                <a:gridCol w="2413000"/>
                <a:gridCol w="2413000"/>
              </a:tblGrid>
              <a:tr h="29545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lt1"/>
                      </a:solidFill>
                    </a:lnL>
                    <a:lnR w="9525" algn="ctr">
                      <a:solidFill>
                        <a:schemeClr val="l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lt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Hodnota hazardu (HV)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lt1"/>
                      </a:solidFill>
                    </a:lnL>
                    <a:lnR w="9525" algn="ctr">
                      <a:solidFill>
                        <a:schemeClr val="l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lt1"/>
                      </a:solidFill>
                    </a:lnB>
                    <a:solidFill>
                      <a:schemeClr val="accent1"/>
                    </a:solidFill>
                  </a:tcPr>
                </a:tc>
              </a:tr>
              <a:tr h="3810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Extr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émní teploty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0,8 (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Vysoká</a:t>
                      </a: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)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3810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Intenzivní srážky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0,6 (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Střední</a:t>
                      </a: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)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3810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Bouře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0,5 (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Střední</a:t>
                      </a: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)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424975646" name="Google Shape;473;p33"/>
          <p:cNvSpPr txBox="1"/>
          <p:nvPr/>
        </p:nvSpPr>
        <p:spPr bwMode="auto">
          <a:xfrm>
            <a:off x="554400" y="659359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>
              <a:buClr>
                <a:srgbClr val="48BAA2"/>
              </a:buClr>
              <a:buSzPts val="4000"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3: Výpočet hodnoty </a:t>
            </a: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hazardu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(HV</a:t>
            </a: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– Hazard Value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)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61711412" name="Google Shape;505;p36"/>
          <p:cNvSpPr txBox="1"/>
          <p:nvPr/>
        </p:nvSpPr>
        <p:spPr bwMode="auto">
          <a:xfrm>
            <a:off x="554400" y="659359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4: Výpočet hodnoty kategorie rizik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35961896" name="Google Shape;506;p36"/>
          <p:cNvSpPr txBox="1"/>
          <p:nvPr/>
        </p:nvSpPr>
        <p:spPr bwMode="auto">
          <a:xfrm>
            <a:off x="635836" y="1694587"/>
            <a:ext cx="7754700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 této fázi procesu je každá kategorie rizik charakterizována: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- hodnotou 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hazardu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(HV)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- hodnotou expozice (EV)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- hodnotou zranitelnosti (VV)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Poslední krok spočívá v agregaci těchto tří složek rizika pomocí váženého geometrického průměru za účelem výpočtu hodnoty rizika každé kategorie rizika.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06556095" name="Google Shape;512;p37"/>
          <p:cNvSpPr txBox="1">
            <a:spLocks noGrp="1"/>
          </p:cNvSpPr>
          <p:nvPr>
            <p:ph type="title"/>
          </p:nvPr>
        </p:nvSpPr>
        <p:spPr bwMode="auto">
          <a:xfrm>
            <a:off x="576275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81461291" name="Google Shape;512;p37"/>
          <p:cNvSpPr txBox="1">
            <a:spLocks noGrp="1"/>
          </p:cNvSpPr>
          <p:nvPr>
            <p:ph type="title"/>
          </p:nvPr>
        </p:nvSpPr>
        <p:spPr bwMode="auto">
          <a:xfrm>
            <a:off x="576275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1842503077" name="Google Shape;513;p37"/>
          <p:cNvSpPr txBox="1"/>
          <p:nvPr/>
        </p:nvSpPr>
        <p:spPr bwMode="auto">
          <a:xfrm>
            <a:off x="554400" y="659359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4: Výpočet hodnoty kategorie rizika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425538063" name="Google Shape;516;p37"/>
          <p:cNvCxnSpPr/>
          <p:nvPr/>
        </p:nvCxnSpPr>
        <p:spPr bwMode="auto">
          <a:xfrm>
            <a:off x="4572000" y="1747300"/>
            <a:ext cx="0" cy="2547000"/>
          </a:xfrm>
          <a:prstGeom prst="straightConnector1">
            <a:avLst/>
          </a:prstGeom>
          <a:noFill/>
          <a:ln w="9525" cap="flat" cmpd="sng">
            <a:solidFill>
              <a:srgbClr val="8BA7A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96857720" name="Google Shape;517;p37"/>
          <p:cNvSpPr txBox="1"/>
          <p:nvPr/>
        </p:nvSpPr>
        <p:spPr bwMode="auto">
          <a:xfrm>
            <a:off x="654522" y="1613700"/>
            <a:ext cx="3772878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Kde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179388"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HV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=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hodnota hazardu</a:t>
            </a: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179388"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EV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=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hodnota expozice</a:t>
            </a: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179388"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VV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=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hodnota zranitelnosti</a:t>
            </a: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179388"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W</a:t>
            </a:r>
            <a:r>
              <a:rPr lang="cs-CZ" sz="1200" b="0" i="1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hv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=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váha přiřazená hodnotě hazardu HV</a:t>
            </a:r>
            <a:endParaRPr/>
          </a:p>
          <a:p>
            <a:pPr marL="179388"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W</a:t>
            </a:r>
            <a:r>
              <a:rPr lang="cs-CZ" sz="1200" b="0" i="1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ev</a:t>
            </a:r>
            <a:r>
              <a:rPr lang="cs-CZ" sz="12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= váha přiřazená hodnotě expozice EV</a:t>
            </a:r>
            <a:endParaRPr/>
          </a:p>
          <a:p>
            <a:pPr marL="179388"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W</a:t>
            </a:r>
            <a:r>
              <a:rPr lang="cs-CZ" sz="1200" b="0" i="1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=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váha přiřazená hodnotě zranitelnosti (VV)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96671340" name="Google Shape;518;p37"/>
          <p:cNvSpPr txBox="1"/>
          <p:nvPr/>
        </p:nvSpPr>
        <p:spPr bwMode="auto">
          <a:xfrm>
            <a:off x="4995925" y="1613700"/>
            <a:ext cx="35283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Za předpokladu, že váhy splňují následující vlastnosti:</a:t>
            </a:r>
            <a:endParaRPr lang="cs-CZ" sz="1200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lvl="0" algn="just">
              <a:buSzPts val="1200"/>
              <a:defRPr/>
            </a:pPr>
            <a:endParaRPr lang="cs-CZ" sz="1200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41478951" name="Google Shape;520;p37"/>
          <p:cNvSpPr txBox="1"/>
          <p:nvPr/>
        </p:nvSpPr>
        <p:spPr bwMode="auto">
          <a:xfrm>
            <a:off x="2071468" y="1250863"/>
            <a:ext cx="232833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Hodnota kategorie rizika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=  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412632658" name="Google Shape;521;p37"/>
          <p:cNvSpPr txBox="1"/>
          <p:nvPr/>
        </p:nvSpPr>
        <p:spPr bwMode="auto">
          <a:xfrm>
            <a:off x="1786294" y="4484141"/>
            <a:ext cx="289867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Hodnota kategorie rizika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= 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98387008" name="TextovéPole 1"/>
          <p:cNvSpPr txBox="1"/>
          <p:nvPr/>
        </p:nvSpPr>
        <p:spPr bwMode="auto">
          <a:xfrm>
            <a:off x="4229709" y="1285467"/>
            <a:ext cx="3029829" cy="1962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>
                      <m:jc m:val="left"/>
                    </m:oMathParaPr>
                    <m:oMath>
                      <m:sSup>
                        <m:sSupPr>
                          <m:ctrlPr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pPr>
                            <m:e>
                              <m:r>
                                <m:rPr/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(</m:t>
                              </m:r>
                              <m:r>
                                <m:rPr/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𝐻𝑉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cs-CZ" sz="1200" i="1">
                                      <a:solidFill>
                                        <a:srgbClr val="708792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/>
                                    <a:rPr lang="cs-CZ" sz="1200" i="1">
                                      <a:solidFill>
                                        <a:srgbClr val="708792"/>
                                      </a:solidFill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m:rPr/>
                                    <a:rPr lang="cs-CZ" sz="1200" i="1">
                                      <a:solidFill>
                                        <a:srgbClr val="708792"/>
                                      </a:solidFill>
                                      <a:latin typeface="Cambria Math"/>
                                    </a:rPr>
                                    <m:t>𝐻𝑉</m:t>
                                  </m:r>
                                </m:sub>
                              </m:sSub>
                            </m:sup>
                          </m:sSup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pPr>
                            <m:e>
                              <m:r>
                                <m:rPr/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𝐸𝑉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cs-CZ" sz="1200" i="1">
                                      <a:solidFill>
                                        <a:srgbClr val="708792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/>
                                    <a:rPr lang="cs-CZ" sz="1200" i="1">
                                      <a:solidFill>
                                        <a:srgbClr val="70879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m:rPr/>
                                    <a:rPr lang="cs-CZ" sz="1200" i="1">
                                      <a:solidFill>
                                        <a:srgbClr val="70879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𝐸𝑉</m:t>
                                  </m:r>
                                </m:sub>
                              </m:sSub>
                            </m:sup>
                          </m:sSup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× </m:t>
                          </m:r>
                          <m:sSup>
                            <m:sSupPr>
                              <m:ctrlPr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pPr>
                            <m:e>
                              <m:r>
                                <m:rPr/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𝑉𝑉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cs-CZ" sz="1200" i="1">
                                      <a:solidFill>
                                        <a:srgbClr val="708792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/>
                                    <a:rPr lang="cs-CZ" sz="1200" i="1">
                                      <a:solidFill>
                                        <a:srgbClr val="70879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m:rPr/>
                                    <a:rPr lang="cs-CZ" sz="1200" i="1">
                                      <a:solidFill>
                                        <a:srgbClr val="70879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𝑉</m:t>
                                  </m:r>
                                </m:sub>
                              </m:sSub>
                            </m:sup>
                          </m:sSup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  <m:sup>
                          <m:r>
                            <m:rPr/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1/</m:t>
                          </m:r>
                          <m:nary>
                            <m:naryPr>
                              <m:chr m:val="∑"/>
                              <m:grow m:val="off"/>
                              <m:subHide m:val="on"/>
                              <m:supHide m:val="on"/>
                              <m:ctrlPr>
                                <a:rPr lang="cs-CZ" sz="1200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m:rPr/>
                                <a:rPr lang="cs-CZ" sz="1200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</m:e>
                          </m:nary>
                        </m:sup>
                      </m:sSup>
                    </m:oMath>
                  </m:oMathPara>
                </a14:m>
              </mc:Choice>
              <mc:Fallback/>
            </mc:AlternateContent>
            <a:endParaRPr lang="cs-CZ" sz="1200">
              <a:solidFill>
                <a:srgbClr val="708792"/>
              </a:solidFill>
              <a:latin typeface="Trebuchet MS"/>
            </a:endParaRPr>
          </a:p>
        </p:txBody>
      </p:sp>
      <p:sp>
        <p:nvSpPr>
          <p:cNvPr id="2107743512" name="TextovéPole 2"/>
          <p:cNvSpPr txBox="1"/>
          <p:nvPr/>
        </p:nvSpPr>
        <p:spPr bwMode="auto">
          <a:xfrm>
            <a:off x="4259016" y="4516283"/>
            <a:ext cx="30298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>
                      <m:jc m:val="left"/>
                    </m:oMathParaPr>
                    <m:oMath>
                      <m:sSup>
                        <m:sSupPr>
                          <m:ctrlPr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pPr>
                        <m:e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𝐻𝑉</m:t>
                          </m:r>
                        </m:e>
                        <m:sup>
                          <m:sSub>
                            <m:sSubPr>
                              <m:ctrlPr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m:rPr/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𝐻𝑉</m:t>
                              </m:r>
                            </m:sub>
                          </m:sSub>
                        </m:sup>
                      </m:sSup>
                      <m:r>
                        <m:rPr/>
                        <a:rPr lang="cs-CZ" sz="1200" i="1">
                          <a:solidFill>
                            <a:srgbClr val="708792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pPr>
                        <m:e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𝐸𝑉</m:t>
                          </m:r>
                        </m:e>
                        <m:sup>
                          <m:sSub>
                            <m:sSubPr>
                              <m:ctrlPr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</m:e>
                            <m:sub>
                              <m:r>
                                <m:rPr/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𝐸𝑉</m:t>
                              </m:r>
                            </m:sub>
                          </m:sSub>
                        </m:sup>
                      </m:sSup>
                      <m:r>
                        <m:rPr/>
                        <a:rPr lang="cs-CZ" sz="1200" i="1">
                          <a:solidFill>
                            <a:srgbClr val="708792"/>
                          </a:solidFill>
                          <a:latin typeface="Cambria Math"/>
                          <a:ea typeface="Cambria Math"/>
                        </a:rPr>
                        <m:t>× </m:t>
                      </m:r>
                      <m:sSup>
                        <m:sSupPr>
                          <m:ctrlPr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pPr>
                        <m:e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𝑉𝑉</m:t>
                          </m:r>
                        </m:e>
                        <m:sup>
                          <m:sSub>
                            <m:sSubPr>
                              <m:ctrlPr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</m:e>
                            <m:sub>
                              <m:r>
                                <m:rPr/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𝑉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</mc:Choice>
              <mc:Fallback/>
            </mc:AlternateContent>
            <a:endParaRPr lang="cs-CZ" sz="1200">
              <a:solidFill>
                <a:srgbClr val="708792"/>
              </a:solidFill>
              <a:latin typeface="Trebuchet MS"/>
            </a:endParaRPr>
          </a:p>
        </p:txBody>
      </p:sp>
      <p:sp>
        <p:nvSpPr>
          <p:cNvPr id="1010145765" name="TextovéPole 3"/>
          <p:cNvSpPr txBox="1"/>
          <p:nvPr/>
        </p:nvSpPr>
        <p:spPr bwMode="auto">
          <a:xfrm>
            <a:off x="6321925" y="2479550"/>
            <a:ext cx="876299" cy="462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buSzPts val="1200"/>
              <a:defRPr/>
            </a:pPr>
            <a:endParaRPr lang="cs-CZ" sz="1200" i="1">
              <a:solidFill>
                <a:schemeClr val="lt2"/>
              </a:solidFill>
              <a:latin typeface="Trebuchet MS"/>
            </a:endParaRPr>
          </a:p>
          <a:p>
            <a:pPr lvl="0" algn="just">
              <a:buSzPts val="1200"/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nary>
                        <m:naryPr>
                          <m:chr m:val="∑"/>
                          <m:grow m:val="off"/>
                          <m:limLoc m:val="subSup"/>
                          <m:ctrlPr>
                            <a:rPr lang="cs-CZ" sz="1200" i="1">
                              <a:solidFill>
                                <a:schemeClr val="lt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cs-CZ" sz="1200" b="0" i="1">
                              <a:solidFill>
                                <a:schemeClr val="lt2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m:rPr/>
                            <a:rPr lang="cs-CZ" sz="1200" b="0" i="1">
                              <a:solidFill>
                                <a:schemeClr val="lt2"/>
                              </a:solidFill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m:rPr/>
                            <a:rPr lang="cs-CZ" sz="1200" b="0" i="1">
                              <a:solidFill>
                                <a:schemeClr val="lt2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m:rPr>
                              <m:nor m:val="on"/>
                            </m:rPr>
                            <a:rPr lang="cs-CZ" sz="1200" i="1">
                              <a:solidFill>
                                <a:schemeClr val="lt2"/>
                              </a:solidFill>
                              <a:latin typeface="Trebuchet MS"/>
                              <a:ea typeface="Trebuchet MS"/>
                              <a:cs typeface="Trebuchet MS"/>
                            </a:rPr>
                            <m:t>W</m:t>
                          </m:r>
                          <m:r>
                            <m:rPr>
                              <m:nor m:val="on"/>
                            </m:rPr>
                            <a:rPr lang="cs-CZ" sz="1200" i="1" baseline="-25000">
                              <a:solidFill>
                                <a:schemeClr val="lt2"/>
                              </a:solidFill>
                              <a:latin typeface="Trebuchet MS"/>
                              <a:ea typeface="Trebuchet MS"/>
                              <a:cs typeface="Trebuchet MS"/>
                            </a:rPr>
                            <m:t>i</m:t>
                          </m:r>
                          <m:r>
                            <m:rPr>
                              <m:nor m:val="on"/>
                            </m:rPr>
                            <a:rPr lang="cs-CZ" sz="1200" baseline="-25000">
                              <a:solidFill>
                                <a:schemeClr val="lt2"/>
                              </a:solidFill>
                              <a:latin typeface="Trebuchet MS"/>
                              <a:ea typeface="Trebuchet MS"/>
                              <a:cs typeface="Trebuchet MS"/>
                            </a:rPr>
                            <m:t> </m:t>
                          </m:r>
                          <m:r>
                            <m:rPr>
                              <m:nor m:val="on"/>
                            </m:rPr>
                            <a:rPr lang="cs-CZ" sz="1200">
                              <a:solidFill>
                                <a:schemeClr val="lt2"/>
                              </a:solidFill>
                              <a:latin typeface="Trebuchet MS"/>
                              <a:ea typeface="Trebuchet MS"/>
                              <a:cs typeface="Trebuchet MS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</mc:Choice>
              <mc:Fallback/>
            </mc:AlternateContent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endParaRPr/>
          </a:p>
        </p:txBody>
      </p:sp>
      <p:sp>
        <p:nvSpPr>
          <p:cNvPr id="2014704561" name="TextovéPole 6"/>
          <p:cNvSpPr txBox="1"/>
          <p:nvPr/>
        </p:nvSpPr>
        <p:spPr bwMode="auto">
          <a:xfrm>
            <a:off x="6161076" y="2333521"/>
            <a:ext cx="11820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200"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0 ≤ </a:t>
            </a:r>
            <a:r>
              <a:rPr lang="cs-CZ" sz="1200" i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W</a:t>
            </a:r>
            <a:r>
              <a:rPr lang="cs-CZ" sz="1200" i="1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≤ 1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30239624" name="Google Shape;528;p38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1000565351" name="Google Shape;530;p38"/>
          <p:cNvSpPr txBox="1"/>
          <p:nvPr/>
        </p:nvSpPr>
        <p:spPr bwMode="auto">
          <a:xfrm>
            <a:off x="554400" y="1192399"/>
            <a:ext cx="8080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cs-CZ" sz="16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Příklad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48603954" name="Google Shape;531;p38"/>
          <p:cNvSpPr txBox="1"/>
          <p:nvPr/>
        </p:nvSpPr>
        <p:spPr bwMode="auto">
          <a:xfrm>
            <a:off x="559621" y="1534200"/>
            <a:ext cx="7836300" cy="2588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Pro výpočet hodnoty rizika kategorie „zdravotní riziko pro obyvatele“ jsou použity následující hodnoty:</a:t>
            </a:r>
            <a:endParaRPr/>
          </a:p>
          <a:p>
            <a:pPr marL="179388" marR="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odnota hazardu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cs-CZ" sz="12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HV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 = 0,68</a:t>
            </a:r>
            <a:endParaRPr/>
          </a:p>
          <a:p>
            <a:pPr marL="179388" marR="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W</a:t>
            </a:r>
            <a:r>
              <a:rPr lang="cs-CZ" sz="1200" b="0" i="1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hv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= 0,25</a:t>
            </a:r>
            <a:endParaRPr/>
          </a:p>
          <a:p>
            <a:pPr marL="179388" marR="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Hodnota expozic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cs-CZ" sz="12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EV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 = 0,35</a:t>
            </a:r>
            <a:endParaRPr/>
          </a:p>
          <a:p>
            <a:pPr marL="179388" marR="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W</a:t>
            </a:r>
            <a:r>
              <a:rPr lang="cs-CZ" sz="1200" b="0" i="1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ev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= 0,25</a:t>
            </a:r>
            <a:endParaRPr/>
          </a:p>
          <a:p>
            <a:pPr marL="179388" marR="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Hodnota zranitelnosti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cs-CZ" sz="12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VV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 = 0,6</a:t>
            </a:r>
            <a:endParaRPr/>
          </a:p>
          <a:p>
            <a:pPr marL="179388" marR="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W</a:t>
            </a:r>
            <a:r>
              <a:rPr lang="cs-CZ" sz="1200" b="0" i="1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= 0,5</a:t>
            </a:r>
            <a:endParaRPr/>
          </a:p>
          <a:p>
            <a:pPr marL="179388" marR="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R="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Hodnota rizika kategorie „Zdravotní riziko pro obyvatele“ 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= 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d>
                        <m:dPr>
                          <m:ctrlPr>
                            <a:rPr lang="cs-CZ" sz="1200" i="1">
                              <a:solidFill>
                                <a:schemeClr val="lt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cs-CZ" sz="1200" i="1">
                                  <a:solidFill>
                                    <a:schemeClr val="lt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pPr>
                            <m:e>
                              <m:r>
                                <m:rPr/>
                                <a:rPr lang="cs-CZ" sz="1200" b="0" i="1">
                                  <a:solidFill>
                                    <a:schemeClr val="lt2"/>
                                  </a:solidFill>
                                  <a:latin typeface="Cambria Math"/>
                                </a:rPr>
                                <m:t>0,68</m:t>
                              </m:r>
                            </m:e>
                            <m:sup>
                              <m:r>
                                <m:rPr/>
                                <a:rPr lang="cs-CZ" sz="1200" b="0" i="1">
                                  <a:solidFill>
                                    <a:schemeClr val="lt2"/>
                                  </a:solidFill>
                                  <a:latin typeface="Cambria Math"/>
                                </a:rPr>
                                <m:t>0,25</m:t>
                              </m:r>
                            </m:sup>
                          </m:sSup>
                          <m:r>
                            <m:rPr/>
                            <a:rPr lang="cs-CZ" sz="1200" i="1">
                              <a:solidFill>
                                <a:schemeClr val="lt2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cs-CZ" sz="1200" i="1">
                                  <a:solidFill>
                                    <a:schemeClr val="lt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pPr>
                            <m:e>
                              <m:r>
                                <m:rPr/>
                                <a:rPr lang="cs-CZ" sz="1200" b="0" i="1">
                                  <a:solidFill>
                                    <a:schemeClr val="lt2"/>
                                  </a:solidFill>
                                  <a:latin typeface="Cambria Math"/>
                                  <a:ea typeface="Cambria Math"/>
                                </a:rPr>
                                <m:t>0,35</m:t>
                              </m:r>
                            </m:e>
                            <m:sup>
                              <m:r>
                                <m:rPr/>
                                <a:rPr lang="cs-CZ" sz="1200" b="0" i="1">
                                  <a:solidFill>
                                    <a:schemeClr val="lt2"/>
                                  </a:solidFill>
                                  <a:latin typeface="Cambria Math"/>
                                  <a:ea typeface="Cambria Math"/>
                                </a:rPr>
                                <m:t>0,25</m:t>
                              </m:r>
                            </m:sup>
                          </m:sSup>
                          <m:r>
                            <m:rPr/>
                            <a:rPr lang="cs-CZ" sz="1200" i="1">
                              <a:solidFill>
                                <a:schemeClr val="lt2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cs-CZ" sz="1200" i="1">
                                  <a:solidFill>
                                    <a:schemeClr val="lt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pPr>
                            <m:e>
                              <m:r>
                                <m:rPr/>
                                <a:rPr lang="cs-CZ" sz="1200" b="0" i="1">
                                  <a:solidFill>
                                    <a:schemeClr val="lt2"/>
                                  </a:solidFill>
                                  <a:latin typeface="Cambria Math"/>
                                  <a:ea typeface="Cambria Math"/>
                                </a:rPr>
                                <m:t>0,6</m:t>
                              </m:r>
                            </m:e>
                            <m:sup>
                              <m:r>
                                <m:rPr/>
                                <a:rPr lang="cs-CZ" sz="1200" b="0" i="1">
                                  <a:solidFill>
                                    <a:schemeClr val="lt2"/>
                                  </a:solidFill>
                                  <a:latin typeface="Cambria Math"/>
                                  <a:ea typeface="Cambria Math"/>
                                </a:rPr>
                                <m:t>0,5</m:t>
                              </m:r>
                            </m:sup>
                          </m:sSup>
                        </m:e>
                      </m:d>
                      <m:r>
                        <m:rPr/>
                        <a:rPr lang="cs-CZ" sz="1200" b="0" i="1">
                          <a:solidFill>
                            <a:schemeClr val="lt2"/>
                          </a:solidFill>
                          <a:latin typeface="Cambria Math"/>
                        </a:rPr>
                        <m:t>=0,54</m:t>
                      </m:r>
                    </m:oMath>
                  </m:oMathPara>
                </a14:m>
              </mc:Choice>
              <mc:Fallback/>
            </mc:AlternateContent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816821108" name="Google Shape;513;p37"/>
          <p:cNvSpPr txBox="1"/>
          <p:nvPr/>
        </p:nvSpPr>
        <p:spPr bwMode="auto">
          <a:xfrm>
            <a:off x="554400" y="659359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4: Výpočet hodnoty kategorie rizika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14917425" name="Google Shape;539;p39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1251021376" name="Google Shape;540;p39"/>
          <p:cNvSpPr txBox="1"/>
          <p:nvPr/>
        </p:nvSpPr>
        <p:spPr bwMode="auto">
          <a:xfrm>
            <a:off x="554400" y="657041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5:</a:t>
            </a: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Agregace hodnot kategorie rizik k určení rizika makro kategorií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05666782" name="Google Shape;541;p39"/>
          <p:cNvSpPr txBox="1"/>
          <p:nvPr/>
        </p:nvSpPr>
        <p:spPr bwMode="auto">
          <a:xfrm>
            <a:off x="554400" y="1842520"/>
            <a:ext cx="7754700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 tomto kroku se hodnoty rizika jednotlivých kategorií rizik, vypočtené v předchozím kroku, agregují za účelem získání hodnoty rizika na úrovni makro kategorií. 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Tato hodnota představuje specifickou úroveň rizika jednotlivých městských systémů ve vztahu k daným klimatickým hazardům.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90841928" name="Google Shape;547;p40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2100568279" name="Google Shape;549;p40"/>
          <p:cNvSpPr txBox="1"/>
          <p:nvPr/>
        </p:nvSpPr>
        <p:spPr bwMode="auto">
          <a:xfrm>
            <a:off x="554400" y="1901814"/>
            <a:ext cx="7754700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Protože se jedná o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multi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-rizikový přístup, agregace hodnot jednotlivých kategorií rizik se provádí pomocí aritmetického průměru.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Hodnota rizika makro-kategorie = 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Kde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lang="cs-CZ" sz="1200" b="0" i="1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=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hodnota rizika i-té 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kategorie rizik</a:t>
            </a: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W</a:t>
            </a:r>
            <a:r>
              <a:rPr lang="cs-CZ" sz="1200" b="0" i="1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= váha přiřazená i-té rizikové kategorii</a:t>
            </a:r>
            <a:endParaRPr/>
          </a:p>
          <a:p>
            <a:pPr marL="87313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n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= je celkový počet zvažovaných rizikových kategorií</a:t>
            </a:r>
            <a:endParaRPr lang="cs-CZ" sz="1200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lang="cs-CZ" sz="1200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Váhové faktory musí splňovat následující vlastnosti: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93960098" name="Google Shape;540;p39"/>
          <p:cNvSpPr txBox="1"/>
          <p:nvPr/>
        </p:nvSpPr>
        <p:spPr bwMode="auto">
          <a:xfrm>
            <a:off x="554400" y="657041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5:</a:t>
            </a: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Agregace hodnot kategorie rizik k určení rizika makro kategorií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22813279" name="TextovéPole 3"/>
          <p:cNvSpPr txBox="1"/>
          <p:nvPr/>
        </p:nvSpPr>
        <p:spPr bwMode="auto">
          <a:xfrm>
            <a:off x="3041100" y="2390354"/>
            <a:ext cx="1054328" cy="36279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>
                      <m:jc m:val="centerGroup"/>
                    </m:oMathParaPr>
                    <m:oMath>
                      <m:nary>
                        <m:naryPr>
                          <m:chr m:val="∑"/>
                          <m:grow m:val="off"/>
                          <m:limLoc m:val="subSup"/>
                          <m:ctrlPr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m:rPr/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m:rPr/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m:rPr/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cs-CZ" sz="1200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sz="1200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m:rPr/>
                                <a:rPr lang="cs-CZ" sz="1200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/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b>
                            <m:sSubPr>
                              <m:ctrlPr>
                                <a:rPr lang="cs-CZ" sz="1200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sz="1200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</m:e>
                            <m:sub>
                              <m:r>
                                <m:rPr/>
                                <a:rPr lang="cs-CZ" sz="1200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/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</mc:Choice>
              <mc:Fallback/>
            </mc:AlternateContent>
            <a:endParaRPr lang="cs-CZ" sz="1200">
              <a:solidFill>
                <a:srgbClr val="708792"/>
              </a:solidFill>
            </a:endParaRPr>
          </a:p>
        </p:txBody>
      </p:sp>
      <p:sp>
        <p:nvSpPr>
          <p:cNvPr id="1982559160" name="TextovéPole 6"/>
          <p:cNvSpPr txBox="1"/>
          <p:nvPr/>
        </p:nvSpPr>
        <p:spPr bwMode="auto">
          <a:xfrm>
            <a:off x="801432" y="4421990"/>
            <a:ext cx="876299" cy="462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buSzPts val="1200"/>
              <a:defRPr/>
            </a:pPr>
            <a:endParaRPr lang="cs-CZ" sz="1200" i="1">
              <a:solidFill>
                <a:schemeClr val="lt2"/>
              </a:solidFill>
              <a:latin typeface="Trebuchet MS"/>
            </a:endParaRPr>
          </a:p>
          <a:p>
            <a:pPr lvl="0" algn="just">
              <a:buSzPts val="1200"/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nary>
                        <m:naryPr>
                          <m:chr m:val="∑"/>
                          <m:grow m:val="off"/>
                          <m:limLoc m:val="subSup"/>
                          <m:ctrlPr>
                            <a:rPr lang="cs-CZ" sz="1200" i="1">
                              <a:solidFill>
                                <a:schemeClr val="lt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cs-CZ" sz="1200" b="0" i="1">
                              <a:solidFill>
                                <a:schemeClr val="lt2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m:rPr/>
                            <a:rPr lang="cs-CZ" sz="1200" b="0" i="1">
                              <a:solidFill>
                                <a:schemeClr val="lt2"/>
                              </a:solidFill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m:rPr/>
                            <a:rPr lang="cs-CZ" sz="1200" b="0" i="1">
                              <a:solidFill>
                                <a:schemeClr val="lt2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m:rPr>
                              <m:nor m:val="on"/>
                            </m:rPr>
                            <a:rPr lang="cs-CZ" sz="1200" i="1">
                              <a:solidFill>
                                <a:schemeClr val="lt2"/>
                              </a:solidFill>
                              <a:latin typeface="Trebuchet MS"/>
                              <a:ea typeface="Trebuchet MS"/>
                              <a:cs typeface="Trebuchet MS"/>
                            </a:rPr>
                            <m:t>W</m:t>
                          </m:r>
                          <m:r>
                            <m:rPr>
                              <m:nor m:val="on"/>
                            </m:rPr>
                            <a:rPr lang="cs-CZ" sz="1200" i="1" baseline="-25000">
                              <a:solidFill>
                                <a:schemeClr val="lt2"/>
                              </a:solidFill>
                              <a:latin typeface="Trebuchet MS"/>
                              <a:ea typeface="Trebuchet MS"/>
                              <a:cs typeface="Trebuchet MS"/>
                            </a:rPr>
                            <m:t>i</m:t>
                          </m:r>
                          <m:r>
                            <m:rPr>
                              <m:nor m:val="on"/>
                            </m:rPr>
                            <a:rPr lang="cs-CZ" sz="1200" baseline="-25000">
                              <a:solidFill>
                                <a:schemeClr val="lt2"/>
                              </a:solidFill>
                              <a:latin typeface="Trebuchet MS"/>
                              <a:ea typeface="Trebuchet MS"/>
                              <a:cs typeface="Trebuchet MS"/>
                            </a:rPr>
                            <m:t> </m:t>
                          </m:r>
                          <m:r>
                            <m:rPr>
                              <m:nor m:val="on"/>
                            </m:rPr>
                            <a:rPr lang="cs-CZ" sz="1200">
                              <a:solidFill>
                                <a:schemeClr val="lt2"/>
                              </a:solidFill>
                              <a:latin typeface="Trebuchet MS"/>
                              <a:ea typeface="Trebuchet MS"/>
                              <a:cs typeface="Trebuchet MS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</mc:Choice>
              <mc:Fallback/>
            </mc:AlternateContent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endParaRPr/>
          </a:p>
        </p:txBody>
      </p:sp>
      <p:sp>
        <p:nvSpPr>
          <p:cNvPr id="1705805358" name="TextovéPole 7"/>
          <p:cNvSpPr txBox="1"/>
          <p:nvPr/>
        </p:nvSpPr>
        <p:spPr bwMode="auto">
          <a:xfrm>
            <a:off x="640583" y="4275961"/>
            <a:ext cx="11820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200"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0 ≤ </a:t>
            </a:r>
            <a:r>
              <a:rPr lang="cs-CZ" sz="1200" i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W</a:t>
            </a:r>
            <a:r>
              <a:rPr lang="cs-CZ" sz="1200" i="1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≤ 1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3413817" name="Google Shape;585;g39dc2687b28_0_9"/>
          <p:cNvSpPr txBox="1"/>
          <p:nvPr/>
        </p:nvSpPr>
        <p:spPr bwMode="auto">
          <a:xfrm>
            <a:off x="554400" y="1805769"/>
            <a:ext cx="7754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Makro kategorie „Zdraví“ zahrnuje dvě kategorie rizik. V následující tabulce jsou uvedeny hodnoty rizika pro každou z nich a jejich příslušné váhy.</a:t>
            </a: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graphicFrame>
        <p:nvGraphicFramePr>
          <p:cNvPr id="1199470899" name="Google Shape;587;g39dc2687b28_0_9"/>
          <p:cNvGraphicFramePr>
            <a:graphicFrameLocks xmlns:a="http://schemas.openxmlformats.org/drawingml/2006/main"/>
          </p:cNvGraphicFramePr>
          <p:nvPr/>
        </p:nvGraphicFramePr>
        <p:xfrm rot="0">
          <a:off x="952500" y="2567315"/>
          <a:ext cx="7239000" cy="995439"/>
        </p:xfrm>
        <a:graphic>
          <a:graphicData uri="http://schemas.openxmlformats.org/drawingml/2006/table">
            <a:tbl>
              <a:tblPr firstRow="0" firstCol="0" lastRow="0" lastCol="0" bandRow="0" bandCol="0">
                <a:noFill/>
              </a:tblPr>
              <a:tblGrid>
                <a:gridCol w="2413000"/>
                <a:gridCol w="2413000"/>
                <a:gridCol w="2413000"/>
              </a:tblGrid>
              <a:tr h="234808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rizika</a:t>
                      </a:r>
                      <a:endParaRPr/>
                    </a:p>
                  </a:txBody>
                  <a:tcPr marL="91450" marR="91450" marT="36000" marB="36000" anchor="ctr">
                    <a:lnL w="9525" algn="ctr">
                      <a:solidFill>
                        <a:schemeClr val="lt1"/>
                      </a:solidFill>
                    </a:lnL>
                    <a:lnR w="9525" algn="ctr">
                      <a:solidFill>
                        <a:schemeClr val="l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lt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Hodnota rizika</a:t>
                      </a:r>
                      <a:endParaRPr sz="1200" u="none" strike="noStrike" cap="none"/>
                    </a:p>
                  </a:txBody>
                  <a:tcPr marL="91450" marR="91450" marT="36000" marB="36000" anchor="ctr">
                    <a:lnL w="9525" algn="ctr">
                      <a:solidFill>
                        <a:schemeClr val="lt1"/>
                      </a:solidFill>
                    </a:lnL>
                    <a:lnR w="9525" algn="ctr">
                      <a:solidFill>
                        <a:schemeClr val="l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lt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Váha</a:t>
                      </a:r>
                      <a:endParaRPr sz="1200" b="0" i="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36000" marB="36000" anchor="ctr">
                    <a:lnL w="9525" algn="ctr">
                      <a:solidFill>
                        <a:schemeClr val="lt1"/>
                      </a:solidFill>
                    </a:lnL>
                    <a:lnR w="9525" algn="ctr">
                      <a:solidFill>
                        <a:schemeClr val="l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lt1"/>
                      </a:solidFill>
                    </a:lnB>
                    <a:solidFill>
                      <a:schemeClr val="accent1"/>
                    </a:solidFill>
                  </a:tcPr>
                </a:tc>
              </a:tr>
              <a:tr h="302799">
                <a:tc>
                  <a:txBody>
                    <a:bodyPr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Zdraví obyvatel</a:t>
                      </a:r>
                      <a:endParaRPr sz="1200" u="none" strike="noStrike" cap="none">
                        <a:solidFill>
                          <a:schemeClr val="lt2"/>
                        </a:solidFill>
                      </a:endParaRPr>
                    </a:p>
                  </a:txBody>
                  <a:tcPr marL="91450" marR="91450" marT="36000" marB="3600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</a:t>
                      </a:r>
                      <a:r>
                        <a:rPr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61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36000" marB="3600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</a:t>
                      </a:r>
                      <a:r>
                        <a:rPr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60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36000" marB="3600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347909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Riziko snížení efektivity zdravotnických zařízení</a:t>
                      </a:r>
                      <a:endParaRPr sz="1200" u="none" strike="noStrike" cap="none"/>
                    </a:p>
                  </a:txBody>
                  <a:tcPr marL="91450" marR="91450" marT="36000" marB="3600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</a:t>
                      </a:r>
                      <a:r>
                        <a:rPr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28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36000" marB="3600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</a:t>
                      </a:r>
                      <a:r>
                        <a:rPr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20</a:t>
                      </a:r>
                      <a:endParaRPr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36000" marB="3600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78850062" name="Google Shape;588;g39dc2687b28_0_9"/>
          <p:cNvSpPr txBox="1"/>
          <p:nvPr/>
        </p:nvSpPr>
        <p:spPr bwMode="auto">
          <a:xfrm>
            <a:off x="358733" y="4186912"/>
            <a:ext cx="8146034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1200"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Skóre pro makro kategorii ve vztahu k hazardu „Extrémní teploty“ </a:t>
            </a:r>
            <a:r>
              <a:rPr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= (0,</a:t>
            </a:r>
            <a:r>
              <a:rPr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61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/>
                        <a:rPr sz="1200" b="0" i="1" u="none" strike="noStrike" cap="none">
                          <a:solidFill>
                            <a:schemeClr val="lt2"/>
                          </a:solidFill>
                          <a:latin typeface="Cambria Math"/>
                          <a:ea typeface="Cambria Math"/>
                          <a:cs typeface="Trebuchet MS"/>
                        </a:rPr>
                        <m:t>×</m:t>
                      </m:r>
                    </m:oMath>
                  </m:oMathPara>
                </a14:m>
              </mc:Choice>
              <mc:Fallback/>
            </mc:AlternateContent>
            <a:r>
              <a:rPr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0,</a:t>
            </a:r>
            <a:r>
              <a:rPr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60</a:t>
            </a:r>
            <a:r>
              <a:rPr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)+(0,</a:t>
            </a:r>
            <a:r>
              <a:rPr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28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/>
                        <a:rPr sz="1200" i="1">
                          <a:solidFill>
                            <a:schemeClr val="lt2"/>
                          </a:solidFill>
                          <a:latin typeface="Cambria Math"/>
                          <a:ea typeface="Cambria Math"/>
                          <a:cs typeface="Trebuchet MS"/>
                        </a:rPr>
                        <m:t>×</m:t>
                      </m:r>
                    </m:oMath>
                  </m:oMathPara>
                </a14:m>
              </mc:Choice>
              <mc:Fallback/>
            </mc:AlternateContent>
            <a:r>
              <a:rPr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0,</a:t>
            </a:r>
            <a:r>
              <a:rPr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40</a:t>
            </a:r>
            <a:r>
              <a:rPr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= 0,4</a:t>
            </a:r>
            <a:r>
              <a:rPr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8</a:t>
            </a:r>
            <a:r>
              <a:rPr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neutrální</a:t>
            </a:r>
            <a:r>
              <a:rPr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44254" name="Google Shape;540;p39"/>
          <p:cNvSpPr txBox="1"/>
          <p:nvPr/>
        </p:nvSpPr>
        <p:spPr bwMode="auto">
          <a:xfrm>
            <a:off x="554400" y="657041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5:</a:t>
            </a: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Agregace hodnot kategorie rizik k určení rizika makro kategorií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94929252" name="Google Shape;547;p40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1115007802" name="Google Shape;530;p38"/>
          <p:cNvSpPr txBox="1"/>
          <p:nvPr/>
        </p:nvSpPr>
        <p:spPr bwMode="auto">
          <a:xfrm>
            <a:off x="554400" y="1192399"/>
            <a:ext cx="8080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cs-CZ" sz="16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Příklad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74184075" name="Google Shape;558;p41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1258646746" name="Google Shape;560;p41"/>
          <p:cNvSpPr txBox="1"/>
          <p:nvPr/>
        </p:nvSpPr>
        <p:spPr bwMode="auto">
          <a:xfrm>
            <a:off x="554399" y="2157084"/>
            <a:ext cx="7675201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 tomto kroku se hodnoty rizik makro kategorií dále kombinují, aby byla určena hodnota rizika pro jednotlivé oblasti (hazardy).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 rámci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multirizikového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přístupu se agregace hodnot makro kategorií provádí pomocí aritmetického průměru.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08824770" name="Google Shape;540;p39"/>
          <p:cNvSpPr txBox="1"/>
          <p:nvPr/>
        </p:nvSpPr>
        <p:spPr bwMode="auto">
          <a:xfrm>
            <a:off x="554400" y="657041"/>
            <a:ext cx="849983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6:</a:t>
            </a: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Agregace hodnot makro kategorií k určení hodnoty rizika oblasti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4260712" name="Google Shape;565;p42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777699403" name="Google Shape;567;p42"/>
          <p:cNvSpPr txBox="1"/>
          <p:nvPr/>
        </p:nvSpPr>
        <p:spPr bwMode="auto">
          <a:xfrm>
            <a:off x="554400" y="1259480"/>
            <a:ext cx="8386400" cy="3170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 tomto kroku se hodnoty rizik makro kategorií dále kombinují, aby byla určena hodnota rizika pro jednotlivé hazardy.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 rámci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multi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-rizikového přístupu se agregace hodnot makro kategorií provádí pomocí aritmetického průměru.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b="0" i="1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</a:t>
            </a:r>
            <a:r>
              <a:rPr lang="cs-CZ" sz="1200" i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dnota rizika hazardu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= 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kde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</a:t>
            </a:r>
            <a:endParaRPr/>
          </a:p>
          <a:p>
            <a:pPr marL="360363" marR="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lang="cs-CZ" sz="1200" b="0" i="1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= hodnota rizika i-té makro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kategorie.</a:t>
            </a:r>
            <a:endParaRPr lang="cs-CZ"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360363" marR="215265" lvl="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100"/>
              <a:defRPr/>
            </a:pPr>
            <a:r>
              <a:rPr lang="cs-CZ" sz="12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W</a:t>
            </a:r>
            <a:r>
              <a:rPr lang="cs-CZ" sz="1200" b="0" i="1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= váha přiřazená i-té makro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kategorii.</a:t>
            </a:r>
            <a:endParaRPr lang="cs-CZ"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360363" marR="215265" lvl="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100"/>
              <a:defRPr/>
            </a:pPr>
            <a:r>
              <a:rPr lang="cs-CZ" sz="12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= je celkový počet zvažovaných makro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kategorií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0" marR="215265" lvl="0" indent="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Váhové faktory musí splňovat následující vlastnosti:</a:t>
            </a:r>
            <a:endParaRPr lang="cs-CZ"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1476885" name="TextovéPole 1"/>
          <p:cNvSpPr txBox="1"/>
          <p:nvPr/>
        </p:nvSpPr>
        <p:spPr bwMode="auto">
          <a:xfrm>
            <a:off x="2486534" y="2352254"/>
            <a:ext cx="1054328" cy="36279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>
                      <m:jc m:val="centerGroup"/>
                    </m:oMathParaPr>
                    <m:oMath>
                      <m:nary>
                        <m:naryPr>
                          <m:chr m:val="∑"/>
                          <m:grow m:val="off"/>
                          <m:limLoc m:val="subSup"/>
                          <m:ctrlPr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m:rPr/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m:rPr/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m:rPr/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cs-CZ" sz="1200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sz="1200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m:rPr/>
                                <a:rPr lang="cs-CZ" sz="1200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/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b>
                            <m:sSubPr>
                              <m:ctrlPr>
                                <a:rPr lang="cs-CZ" sz="1200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sz="1200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</m:e>
                            <m:sub>
                              <m:r>
                                <m:rPr/>
                                <a:rPr lang="cs-CZ" sz="1200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/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</mc:Choice>
              <mc:Fallback/>
            </mc:AlternateContent>
            <a:endParaRPr lang="cs-CZ" sz="1200">
              <a:solidFill>
                <a:srgbClr val="708792"/>
              </a:solidFill>
            </a:endParaRPr>
          </a:p>
        </p:txBody>
      </p:sp>
      <p:sp>
        <p:nvSpPr>
          <p:cNvPr id="137515544" name="TextovéPole 2"/>
          <p:cNvSpPr txBox="1"/>
          <p:nvPr/>
        </p:nvSpPr>
        <p:spPr bwMode="auto">
          <a:xfrm>
            <a:off x="4226199" y="4273821"/>
            <a:ext cx="876299" cy="462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buSzPts val="1200"/>
              <a:defRPr/>
            </a:pPr>
            <a:endParaRPr lang="cs-CZ" sz="1200" i="1">
              <a:solidFill>
                <a:schemeClr val="lt2"/>
              </a:solidFill>
              <a:latin typeface="Trebuchet MS"/>
            </a:endParaRPr>
          </a:p>
          <a:p>
            <a:pPr lvl="0" algn="just">
              <a:buSzPts val="1200"/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nary>
                        <m:naryPr>
                          <m:chr m:val="∑"/>
                          <m:grow m:val="off"/>
                          <m:limLoc m:val="subSup"/>
                          <m:ctrlPr>
                            <a:rPr lang="cs-CZ" sz="1200" i="1">
                              <a:solidFill>
                                <a:schemeClr val="lt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cs-CZ" sz="1200" b="0" i="1">
                              <a:solidFill>
                                <a:schemeClr val="lt2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m:rPr/>
                            <a:rPr lang="cs-CZ" sz="1200" b="0" i="1">
                              <a:solidFill>
                                <a:schemeClr val="lt2"/>
                              </a:solidFill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m:rPr/>
                            <a:rPr lang="cs-CZ" sz="1200" b="0" i="1">
                              <a:solidFill>
                                <a:schemeClr val="lt2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m:rPr>
                              <m:nor m:val="on"/>
                            </m:rPr>
                            <a:rPr lang="cs-CZ" sz="1200" i="1">
                              <a:solidFill>
                                <a:schemeClr val="lt2"/>
                              </a:solidFill>
                              <a:latin typeface="Trebuchet MS"/>
                              <a:ea typeface="Trebuchet MS"/>
                              <a:cs typeface="Trebuchet MS"/>
                            </a:rPr>
                            <m:t>W</m:t>
                          </m:r>
                          <m:r>
                            <m:rPr>
                              <m:nor m:val="on"/>
                            </m:rPr>
                            <a:rPr lang="cs-CZ" sz="1200" i="1" baseline="-25000">
                              <a:solidFill>
                                <a:schemeClr val="lt2"/>
                              </a:solidFill>
                              <a:latin typeface="Trebuchet MS"/>
                              <a:ea typeface="Trebuchet MS"/>
                              <a:cs typeface="Trebuchet MS"/>
                            </a:rPr>
                            <m:t>i</m:t>
                          </m:r>
                          <m:r>
                            <m:rPr>
                              <m:nor m:val="on"/>
                            </m:rPr>
                            <a:rPr lang="cs-CZ" sz="1200" baseline="-25000">
                              <a:solidFill>
                                <a:schemeClr val="lt2"/>
                              </a:solidFill>
                              <a:latin typeface="Trebuchet MS"/>
                              <a:ea typeface="Trebuchet MS"/>
                              <a:cs typeface="Trebuchet MS"/>
                            </a:rPr>
                            <m:t> </m:t>
                          </m:r>
                          <m:r>
                            <m:rPr>
                              <m:nor m:val="on"/>
                            </m:rPr>
                            <a:rPr lang="cs-CZ" sz="1200">
                              <a:solidFill>
                                <a:schemeClr val="lt2"/>
                              </a:solidFill>
                              <a:latin typeface="Trebuchet MS"/>
                              <a:ea typeface="Trebuchet MS"/>
                              <a:cs typeface="Trebuchet MS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</mc:Choice>
              <mc:Fallback/>
            </mc:AlternateContent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endParaRPr/>
          </a:p>
        </p:txBody>
      </p:sp>
      <p:sp>
        <p:nvSpPr>
          <p:cNvPr id="79522865" name="TextovéPole 3"/>
          <p:cNvSpPr txBox="1"/>
          <p:nvPr/>
        </p:nvSpPr>
        <p:spPr bwMode="auto">
          <a:xfrm>
            <a:off x="4065350" y="4127792"/>
            <a:ext cx="11820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200"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0 ≤ </a:t>
            </a:r>
            <a:r>
              <a:rPr lang="cs-CZ" sz="1200" i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W</a:t>
            </a:r>
            <a:r>
              <a:rPr lang="cs-CZ" sz="1200" i="1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≤ 1</a:t>
            </a:r>
            <a:endParaRPr/>
          </a:p>
        </p:txBody>
      </p:sp>
      <p:sp>
        <p:nvSpPr>
          <p:cNvPr id="709604442" name="Google Shape;540;p39"/>
          <p:cNvSpPr txBox="1"/>
          <p:nvPr/>
        </p:nvSpPr>
        <p:spPr bwMode="auto">
          <a:xfrm>
            <a:off x="554400" y="657041"/>
            <a:ext cx="849983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6:</a:t>
            </a: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Agregace hodnot makro kategorií k určení hodnoty rizika oblasti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1426216" name="Google Shape;577;p43"/>
          <p:cNvSpPr txBox="1"/>
          <p:nvPr/>
        </p:nvSpPr>
        <p:spPr bwMode="auto">
          <a:xfrm>
            <a:off x="554400" y="1599412"/>
            <a:ext cx="78809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Oblast „Extrémní t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eploty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“ zahrnuje 3 makro-kategorie. Následující tabulka uvádí hodnotu rizika každé z nich a jejich relativní váhu.</a:t>
            </a:r>
            <a:endParaRPr/>
          </a:p>
        </p:txBody>
      </p:sp>
      <p:sp>
        <p:nvSpPr>
          <p:cNvPr id="1723198563" name="Google Shape;578;p43"/>
          <p:cNvSpPr txBox="1"/>
          <p:nvPr/>
        </p:nvSpPr>
        <p:spPr bwMode="auto">
          <a:xfrm>
            <a:off x="554400" y="1180483"/>
            <a:ext cx="8080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cs-CZ" sz="16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Příklad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280181740" name="Google Shape;579;p43"/>
          <p:cNvGraphicFramePr>
            <a:graphicFrameLocks xmlns:a="http://schemas.openxmlformats.org/drawingml/2006/main"/>
          </p:cNvGraphicFramePr>
          <p:nvPr/>
        </p:nvGraphicFramePr>
        <p:xfrm rot="0">
          <a:off x="952500" y="2384205"/>
          <a:ext cx="7239000" cy="150873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{092E4EF3-B649-4351-886B-21E3862B184C}</a:tableStyleId>
                <a:noFill/>
              </a:tblPr>
              <a:tblGrid>
                <a:gridCol w="2413000"/>
                <a:gridCol w="2413000"/>
                <a:gridCol w="2413000"/>
              </a:tblGrid>
              <a:tr h="29545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b="1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Ma</a:t>
                      </a:r>
                      <a:r>
                        <a:rPr lang="cs-CZ" sz="1200" b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kro kategorie</a:t>
                      </a:r>
                      <a:endParaRPr lang="cs-CZ" sz="1200" b="1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9525" algn="ctr">
                      <a:solidFill>
                        <a:schemeClr val="lt1"/>
                      </a:solidFill>
                    </a:lnL>
                    <a:lnR w="9525" algn="ctr">
                      <a:solidFill>
                        <a:schemeClr val="l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lt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b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Hodnota rizika</a:t>
                      </a:r>
                      <a:endParaRPr lang="cs-CZ" sz="1200" b="1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9525" algn="ctr">
                      <a:solidFill>
                        <a:schemeClr val="lt1"/>
                      </a:solidFill>
                    </a:lnL>
                    <a:lnR w="9525" algn="ctr">
                      <a:solidFill>
                        <a:schemeClr val="l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lt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b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Váha</a:t>
                      </a:r>
                      <a:endParaRPr lang="cs-CZ" sz="1200" b="1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9525" algn="ctr">
                      <a:solidFill>
                        <a:schemeClr val="lt1"/>
                      </a:solidFill>
                    </a:lnL>
                    <a:lnR w="9525" algn="ctr">
                      <a:solidFill>
                        <a:schemeClr val="l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lt1"/>
                      </a:solidFill>
                    </a:lnB>
                    <a:solidFill>
                      <a:schemeClr val="accent1"/>
                    </a:solidFill>
                  </a:tcPr>
                </a:tc>
              </a:tr>
              <a:tr h="3810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Zdraví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0,54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0,7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3810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Ener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gie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0,32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0,15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3810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Doprava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0,23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0,15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565142493" name="Google Shape;580;p43"/>
          <p:cNvSpPr txBox="1"/>
          <p:nvPr/>
        </p:nvSpPr>
        <p:spPr bwMode="auto">
          <a:xfrm>
            <a:off x="554400" y="4179731"/>
            <a:ext cx="7754700" cy="64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Hodnota rizika pro oblast „Extrémní teploty“ je následující:</a:t>
            </a:r>
            <a:endParaRPr/>
          </a:p>
          <a:p>
            <a:pPr algn="ctr">
              <a:lnSpc>
                <a:spcPct val="150000"/>
              </a:lnSpc>
              <a:buSzPts val="1200"/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nary>
                        <m:naryPr>
                          <m:chr m:val="∑"/>
                          <m:grow m:val="off"/>
                          <m:limLoc m:val="subSup"/>
                          <m:ctrlPr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m:rPr/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b>
                            <m:sSubPr>
                              <m:ctrlPr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</m:e>
                            <m:sub>
                              <m:r>
                                <m:rPr/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nary>
                      <m:r>
                        <m:rPr/>
                        <a:rPr lang="cs-CZ" sz="1200" b="0" i="0">
                          <a:solidFill>
                            <a:srgbClr val="708792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</mc:Choice>
              <mc:Fallback/>
            </mc:AlternateContent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= 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d>
                        <m:dPr>
                          <m:ctrlPr>
                            <a:rPr lang="cs-CZ" sz="1200" b="0" i="1" u="none" strike="noStrike" cap="none">
                              <a:solidFill>
                                <a:schemeClr val="lt2"/>
                              </a:solidFill>
                              <a:latin typeface="Cambria Math"/>
                              <a:ea typeface="Trebuchet MS"/>
                              <a:cs typeface="Trebuchet MS"/>
                            </a:rPr>
                          </m:ctrlPr>
                        </m:dPr>
                        <m:e>
                          <m:r>
                            <m:rPr/>
                            <a:rPr lang="cs-CZ" sz="1200" b="0" i="1" u="none" strike="noStrike" cap="none">
                              <a:solidFill>
                                <a:schemeClr val="lt2"/>
                              </a:solidFill>
                              <a:latin typeface="Cambria Math"/>
                              <a:ea typeface="Trebuchet MS"/>
                              <a:cs typeface="Trebuchet MS"/>
                            </a:rPr>
                            <m:t>0,54</m:t>
                          </m:r>
                          <m:r>
                            <m:rPr/>
                            <a:rPr lang="cs-CZ" sz="1200" b="0" i="1" u="none" strike="noStrike" cap="none">
                              <a:solidFill>
                                <a:schemeClr val="lt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  <m:t>×0,7</m:t>
                          </m:r>
                        </m:e>
                      </m:d>
                      <m:r>
                        <m:rPr/>
                        <a:rPr lang="cs-CZ" sz="1200" b="0" i="1" u="none" strike="noStrike" cap="none">
                          <a:solidFill>
                            <a:schemeClr val="lt2"/>
                          </a:solidFill>
                          <a:latin typeface="Cambria Math"/>
                          <a:ea typeface="Cambria Math"/>
                          <a:cs typeface="Trebuchet MS"/>
                        </a:rPr>
                        <m:t>+</m:t>
                      </m:r>
                      <m:d>
                        <m:dPr>
                          <m:ctrlPr>
                            <a:rPr lang="cs-CZ" sz="1200" b="0" i="1" u="none" strike="noStrike" cap="none">
                              <a:solidFill>
                                <a:schemeClr val="lt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</m:ctrlPr>
                        </m:dPr>
                        <m:e>
                          <m:r>
                            <m:rPr/>
                            <a:rPr lang="cs-CZ" sz="1200" b="0" i="1" u="none" strike="noStrike" cap="none">
                              <a:solidFill>
                                <a:schemeClr val="lt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  <m:t>0,32×0,15</m:t>
                          </m:r>
                        </m:e>
                      </m:d>
                      <m:r>
                        <m:rPr/>
                        <a:rPr lang="cs-CZ" sz="1200" b="0" i="1" u="none" strike="noStrike" cap="none">
                          <a:solidFill>
                            <a:schemeClr val="lt2"/>
                          </a:solidFill>
                          <a:latin typeface="Cambria Math"/>
                          <a:ea typeface="Cambria Math"/>
                          <a:cs typeface="Trebuchet MS"/>
                        </a:rPr>
                        <m:t>+</m:t>
                      </m:r>
                      <m:d>
                        <m:dPr>
                          <m:ctrlPr>
                            <a:rPr lang="cs-CZ" sz="1200" b="0" i="1" u="none" strike="noStrike" cap="none">
                              <a:solidFill>
                                <a:schemeClr val="lt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</m:ctrlPr>
                        </m:dPr>
                        <m:e>
                          <m:r>
                            <m:rPr/>
                            <a:rPr lang="cs-CZ" sz="1200" b="0" i="1" u="none" strike="noStrike" cap="none">
                              <a:solidFill>
                                <a:schemeClr val="lt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  <m:t>0,23×0,15</m:t>
                          </m:r>
                        </m:e>
                      </m:d>
                      <m:r>
                        <m:rPr/>
                        <a:rPr lang="cs-CZ" sz="1200" b="0" i="1" u="none" strike="noStrike" cap="none">
                          <a:solidFill>
                            <a:schemeClr val="lt2"/>
                          </a:solidFill>
                          <a:latin typeface="Cambria Math"/>
                          <a:ea typeface="Cambria Math"/>
                          <a:cs typeface="Trebuchet MS"/>
                        </a:rPr>
                        <m:t>=0,46</m:t>
                      </m:r>
                    </m:oMath>
                  </m:oMathPara>
                </a14:m>
              </mc:Choice>
              <mc:Fallback/>
            </mc:AlternateContent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→ neutrální</a:t>
            </a:r>
            <a:endParaRPr/>
          </a:p>
        </p:txBody>
      </p:sp>
      <p:sp>
        <p:nvSpPr>
          <p:cNvPr id="1969954212" name="Google Shape;540;p39"/>
          <p:cNvSpPr txBox="1"/>
          <p:nvPr/>
        </p:nvSpPr>
        <p:spPr bwMode="auto">
          <a:xfrm>
            <a:off x="554400" y="657041"/>
            <a:ext cx="849983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6:</a:t>
            </a: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Agregace hodnot makro kategorií k určení hodnoty rizika oblasti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14787102" name="Google Shape;512;p37"/>
          <p:cNvSpPr txBox="1">
            <a:spLocks noGrp="1"/>
          </p:cNvSpPr>
          <p:nvPr>
            <p:ph type="title"/>
          </p:nvPr>
        </p:nvSpPr>
        <p:spPr bwMode="auto">
          <a:xfrm>
            <a:off x="576275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0748666" name="Google Shape;565;p42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1296218701" name="Google Shape;567;p42"/>
          <p:cNvSpPr txBox="1"/>
          <p:nvPr/>
        </p:nvSpPr>
        <p:spPr bwMode="auto">
          <a:xfrm>
            <a:off x="554400" y="1606608"/>
            <a:ext cx="7754700" cy="253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Celkové riziko se vypočítá jako aritmetický průměr hodnot rizik jednotlivých hazardů:</a:t>
            </a:r>
            <a:endParaRPr lang="cs-CZ" sz="1100" b="0" i="1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100" b="0" i="1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100" i="1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100" b="0" i="1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1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</a:t>
            </a:r>
            <a:r>
              <a:rPr lang="cs-CZ" sz="1100" i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dnota celkového rizika 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= 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100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1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kde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</a:t>
            </a:r>
            <a:endParaRPr/>
          </a:p>
          <a:p>
            <a:pPr marL="87313"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1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100" b="0" i="1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= hodnota rizika jednotlivých hazardů.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87313" marR="215265" lvl="0">
              <a:lnSpc>
                <a:spcPct val="107000"/>
              </a:lnSpc>
              <a:spcBef>
                <a:spcPts val="800"/>
              </a:spcBef>
              <a:buSzPts val="1100"/>
              <a:defRPr/>
            </a:pPr>
            <a:r>
              <a:rPr lang="cs-CZ" sz="11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W</a:t>
            </a:r>
            <a:r>
              <a:rPr lang="cs-CZ" sz="1100" b="0" i="1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= váha přiřazená jednotlivým </a:t>
            </a:r>
            <a:r>
              <a:rPr lang="cs-CZ" sz="11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hazardů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87313" marR="215265" lvl="0">
              <a:lnSpc>
                <a:spcPct val="107000"/>
              </a:lnSpc>
              <a:spcBef>
                <a:spcPts val="800"/>
              </a:spcBef>
              <a:buSzPts val="1100"/>
              <a:defRPr/>
            </a:pPr>
            <a:r>
              <a:rPr lang="cs-CZ" sz="11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= je celkový počet zvažovaných </a:t>
            </a:r>
            <a:r>
              <a:rPr lang="cs-CZ" sz="11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hazardů</a:t>
            </a:r>
            <a:r>
              <a:rPr lang="cs-CZ" sz="11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0" marR="215265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  <a:defRPr/>
            </a:pPr>
            <a:endParaRPr lang="cs-CZ" sz="8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215265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  <a:defRPr/>
            </a:pP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Váhové faktory musí splňovat následující vlastnosti: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61798149" name="TextovéPole 1"/>
          <p:cNvSpPr txBox="1"/>
          <p:nvPr/>
        </p:nvSpPr>
        <p:spPr bwMode="auto">
          <a:xfrm>
            <a:off x="2576280" y="2208958"/>
            <a:ext cx="1020664" cy="36279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>
                      <m:jc m:val="centerGroup"/>
                    </m:oMathParaPr>
                    <m:oMath>
                      <m:nary>
                        <m:naryPr>
                          <m:chr m:val="∑"/>
                          <m:grow m:val="off"/>
                          <m:limLoc m:val="subSup"/>
                          <m:ctrlPr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m:rPr/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m:rPr/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m:rPr/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cs-CZ" sz="1200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sz="1200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m:rPr/>
                                <a:rPr lang="cs-CZ" sz="1200" b="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/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b>
                            <m:sSubPr>
                              <m:ctrlPr>
                                <a:rPr lang="cs-CZ" sz="1200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sz="1200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</m:e>
                            <m:sub>
                              <m:r>
                                <m:rPr/>
                                <a:rPr lang="cs-CZ" sz="1200" b="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/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</mc:Choice>
              <mc:Fallback/>
            </mc:AlternateContent>
            <a:endParaRPr lang="cs-CZ" sz="1200">
              <a:solidFill>
                <a:srgbClr val="708792"/>
              </a:solidFill>
            </a:endParaRPr>
          </a:p>
        </p:txBody>
      </p:sp>
      <p:sp>
        <p:nvSpPr>
          <p:cNvPr id="1007644892" name="TextovéPole 2"/>
          <p:cNvSpPr txBox="1"/>
          <p:nvPr/>
        </p:nvSpPr>
        <p:spPr bwMode="auto">
          <a:xfrm>
            <a:off x="4022999" y="3973773"/>
            <a:ext cx="876299" cy="462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buSzPts val="1200"/>
              <a:defRPr/>
            </a:pPr>
            <a:endParaRPr lang="cs-CZ" sz="1200" i="1">
              <a:solidFill>
                <a:schemeClr val="lt2"/>
              </a:solidFill>
              <a:latin typeface="Trebuchet MS"/>
            </a:endParaRPr>
          </a:p>
          <a:p>
            <a:pPr lvl="0" algn="just">
              <a:buSzPts val="1200"/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nary>
                        <m:naryPr>
                          <m:chr m:val="∑"/>
                          <m:grow m:val="off"/>
                          <m:limLoc m:val="subSup"/>
                          <m:ctrlPr>
                            <a:rPr lang="cs-CZ" sz="1200" i="1">
                              <a:solidFill>
                                <a:schemeClr val="lt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cs-CZ" sz="1200" b="0" i="1">
                              <a:solidFill>
                                <a:schemeClr val="lt2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m:rPr/>
                            <a:rPr lang="cs-CZ" sz="1200" b="0" i="1">
                              <a:solidFill>
                                <a:schemeClr val="lt2"/>
                              </a:solidFill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m:rPr/>
                            <a:rPr lang="cs-CZ" sz="1200" b="0" i="1">
                              <a:solidFill>
                                <a:schemeClr val="lt2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m:rPr>
                              <m:nor m:val="on"/>
                            </m:rPr>
                            <a:rPr lang="cs-CZ" sz="1200" i="1">
                              <a:solidFill>
                                <a:schemeClr val="lt2"/>
                              </a:solidFill>
                              <a:latin typeface="Trebuchet MS"/>
                              <a:ea typeface="Trebuchet MS"/>
                              <a:cs typeface="Trebuchet MS"/>
                            </a:rPr>
                            <m:t>W</m:t>
                          </m:r>
                          <m:r>
                            <m:rPr>
                              <m:nor m:val="on"/>
                            </m:rPr>
                            <a:rPr lang="cs-CZ" sz="1200" i="1" baseline="-25000">
                              <a:solidFill>
                                <a:schemeClr val="lt2"/>
                              </a:solidFill>
                              <a:latin typeface="Trebuchet MS"/>
                              <a:ea typeface="Trebuchet MS"/>
                              <a:cs typeface="Trebuchet MS"/>
                            </a:rPr>
                            <m:t>i</m:t>
                          </m:r>
                          <m:r>
                            <m:rPr>
                              <m:nor m:val="on"/>
                            </m:rPr>
                            <a:rPr lang="cs-CZ" sz="1200" baseline="-25000">
                              <a:solidFill>
                                <a:schemeClr val="lt2"/>
                              </a:solidFill>
                              <a:latin typeface="Trebuchet MS"/>
                              <a:ea typeface="Trebuchet MS"/>
                              <a:cs typeface="Trebuchet MS"/>
                            </a:rPr>
                            <m:t> </m:t>
                          </m:r>
                          <m:r>
                            <m:rPr>
                              <m:nor m:val="on"/>
                            </m:rPr>
                            <a:rPr lang="cs-CZ" sz="1200">
                              <a:solidFill>
                                <a:schemeClr val="lt2"/>
                              </a:solidFill>
                              <a:latin typeface="Trebuchet MS"/>
                              <a:ea typeface="Trebuchet MS"/>
                              <a:cs typeface="Trebuchet MS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</mc:Choice>
              <mc:Fallback/>
            </mc:AlternateContent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endParaRPr/>
          </a:p>
        </p:txBody>
      </p:sp>
      <p:sp>
        <p:nvSpPr>
          <p:cNvPr id="1058337962" name="TextovéPole 3"/>
          <p:cNvSpPr txBox="1"/>
          <p:nvPr/>
        </p:nvSpPr>
        <p:spPr bwMode="auto">
          <a:xfrm>
            <a:off x="3862150" y="3827744"/>
            <a:ext cx="11820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200"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0 ≤ </a:t>
            </a:r>
            <a:r>
              <a:rPr lang="cs-CZ" sz="1200" i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W</a:t>
            </a:r>
            <a:r>
              <a:rPr lang="cs-CZ" sz="1200" i="1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≤ 1</a:t>
            </a:r>
            <a:endParaRPr/>
          </a:p>
        </p:txBody>
      </p:sp>
      <p:sp>
        <p:nvSpPr>
          <p:cNvPr id="1407046553" name="Google Shape;540;p39"/>
          <p:cNvSpPr txBox="1"/>
          <p:nvPr/>
        </p:nvSpPr>
        <p:spPr bwMode="auto">
          <a:xfrm>
            <a:off x="554400" y="655310"/>
            <a:ext cx="849983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7:</a:t>
            </a: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Výpočet celkové hodnoty rizika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1299984363" name="Google Shape;170;p83"/>
          <p:cNvGraphicFramePr>
            <a:graphicFrameLocks xmlns:a="http://schemas.openxmlformats.org/drawingml/2006/main"/>
          </p:cNvGraphicFramePr>
          <p:nvPr/>
        </p:nvGraphicFramePr>
        <p:xfrm rot="0">
          <a:off x="952500" y="2096499"/>
          <a:ext cx="7239000" cy="1095444"/>
        </p:xfrm>
        <a:graphic>
          <a:graphicData uri="http://schemas.openxmlformats.org/drawingml/2006/table">
            <a:tbl>
              <a:tblPr firstRow="0" firstCol="0" lastRow="0" lastCol="0" bandRow="0" bandCol="0">
                <a:noFill/>
              </a:tblPr>
              <a:tblGrid>
                <a:gridCol w="2413000"/>
                <a:gridCol w="2413000"/>
                <a:gridCol w="2413000"/>
              </a:tblGrid>
              <a:tr h="273861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b="1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Oblast</a:t>
                      </a:r>
                      <a:endParaRPr/>
                    </a:p>
                  </a:txBody>
                  <a:tcPr marL="91425" marR="36000" marT="36000" marB="36000">
                    <a:lnL w="9525" algn="ctr">
                      <a:solidFill>
                        <a:schemeClr val="lt1"/>
                      </a:solidFill>
                    </a:lnL>
                    <a:lnR w="9525" algn="ctr">
                      <a:solidFill>
                        <a:schemeClr val="l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lt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b="1" i="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Hodnota rizika </a:t>
                      </a:r>
                      <a:endParaRPr/>
                    </a:p>
                  </a:txBody>
                  <a:tcPr marL="91425" marR="36000" marT="36000" marB="36000">
                    <a:lnL w="9525" algn="ctr">
                      <a:solidFill>
                        <a:schemeClr val="lt1"/>
                      </a:solidFill>
                    </a:lnL>
                    <a:lnR w="9525" algn="ctr">
                      <a:solidFill>
                        <a:schemeClr val="l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lt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b="1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Váha</a:t>
                      </a:r>
                      <a:endParaRPr/>
                    </a:p>
                  </a:txBody>
                  <a:tcPr marL="91425" marR="36000" marT="36000" marB="36000">
                    <a:lnL w="9525" algn="ctr">
                      <a:solidFill>
                        <a:schemeClr val="lt1"/>
                      </a:solidFill>
                    </a:lnL>
                    <a:lnR w="9525" algn="ctr">
                      <a:solidFill>
                        <a:schemeClr val="l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lt1"/>
                      </a:solidFill>
                    </a:lnB>
                    <a:solidFill>
                      <a:schemeClr val="accent1"/>
                    </a:solidFill>
                  </a:tcPr>
                </a:tc>
              </a:tr>
              <a:tr h="273861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Extrémní teploty</a:t>
                      </a:r>
                      <a:endParaRPr/>
                    </a:p>
                  </a:txBody>
                  <a:tcPr marL="91425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0,46</a:t>
                      </a:r>
                      <a:endParaRPr/>
                    </a:p>
                  </a:txBody>
                  <a:tcPr marL="91425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0,5</a:t>
                      </a:r>
                      <a:endParaRPr/>
                    </a:p>
                  </a:txBody>
                  <a:tcPr marL="91425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273861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Intenzivní </a:t>
                      </a: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srážky</a:t>
                      </a:r>
                      <a:endParaRPr/>
                    </a:p>
                  </a:txBody>
                  <a:tcPr marL="91425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0,73</a:t>
                      </a:r>
                      <a:endParaRPr/>
                    </a:p>
                  </a:txBody>
                  <a:tcPr marL="91425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0,2</a:t>
                      </a:r>
                      <a:endParaRPr/>
                    </a:p>
                  </a:txBody>
                  <a:tcPr marL="91425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273861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Bouřky</a:t>
                      </a:r>
                      <a:endParaRPr/>
                    </a:p>
                  </a:txBody>
                  <a:tcPr marL="91425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0,65</a:t>
                      </a:r>
                      <a:endParaRPr/>
                    </a:p>
                  </a:txBody>
                  <a:tcPr marL="91425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0,1</a:t>
                      </a:r>
                      <a:endParaRPr/>
                    </a:p>
                  </a:txBody>
                  <a:tcPr marL="91425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246067108" name="Google Shape;171;p83"/>
          <p:cNvSpPr txBox="1"/>
          <p:nvPr/>
        </p:nvSpPr>
        <p:spPr bwMode="auto">
          <a:xfrm>
            <a:off x="613188" y="3781956"/>
            <a:ext cx="79176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Celková hodnota rizika je následující: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endParaRPr lang="cs-CZ"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lvl="0" algn="ctr">
              <a:buClr>
                <a:srgbClr val="48BAA2"/>
              </a:buClr>
              <a:buSzPts val="4000"/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nary>
                        <m:naryPr>
                          <m:chr m:val="∑"/>
                          <m:grow m:val="off"/>
                          <m:limLoc m:val="subSup"/>
                          <m:ctrlPr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m:rPr/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b>
                            <m:sSubPr>
                              <m:ctrlPr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</m:e>
                            <m:sub>
                              <m:r>
                                <m:rPr/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nary>
                      <m:r>
                        <m:rPr/>
                        <a:rPr lang="cs-CZ" sz="1200" i="1">
                          <a:solidFill>
                            <a:srgbClr val="708792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</mc:Choice>
              <mc:Fallback/>
            </mc:AlternateContent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= 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d>
                        <m:dPr>
                          <m:ctrlPr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Trebuchet MS"/>
                              <a:cs typeface="Trebuchet MS"/>
                            </a:rPr>
                          </m:ctrlPr>
                        </m:dPr>
                        <m:e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Trebuchet MS"/>
                              <a:cs typeface="Trebuchet MS"/>
                            </a:rPr>
                            <m:t>0,</m:t>
                          </m:r>
                          <m:r>
                            <m:rPr/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  <a:ea typeface="Trebuchet MS"/>
                              <a:cs typeface="Trebuchet MS"/>
                            </a:rPr>
                            <m:t>46</m:t>
                          </m:r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  <m:t>×0,</m:t>
                          </m:r>
                          <m:r>
                            <m:rPr/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  <m:t>5</m:t>
                          </m:r>
                        </m:e>
                      </m:d>
                      <m:r>
                        <m:rPr/>
                        <a:rPr lang="cs-CZ" sz="1200" i="1">
                          <a:solidFill>
                            <a:srgbClr val="708792"/>
                          </a:solidFill>
                          <a:latin typeface="Cambria Math"/>
                          <a:ea typeface="Cambria Math"/>
                          <a:cs typeface="Trebuchet MS"/>
                        </a:rPr>
                        <m:t>+</m:t>
                      </m:r>
                      <m:d>
                        <m:dPr>
                          <m:ctrlPr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</m:ctrlPr>
                        </m:dPr>
                        <m:e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  <m:t>0,</m:t>
                          </m:r>
                          <m:r>
                            <m:rPr/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  <m:t>73</m:t>
                          </m:r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  <m:t>×0,</m:t>
                          </m:r>
                          <m:r>
                            <m:rPr/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  <m:t>2</m:t>
                          </m:r>
                        </m:e>
                      </m:d>
                      <m:r>
                        <m:rPr/>
                        <a:rPr lang="cs-CZ" sz="1200" i="1">
                          <a:solidFill>
                            <a:srgbClr val="708792"/>
                          </a:solidFill>
                          <a:latin typeface="Cambria Math"/>
                          <a:ea typeface="Cambria Math"/>
                          <a:cs typeface="Trebuchet MS"/>
                        </a:rPr>
                        <m:t>+</m:t>
                      </m:r>
                      <m:d>
                        <m:dPr>
                          <m:ctrlPr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</m:ctrlPr>
                        </m:dPr>
                        <m:e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  <m:t>0,</m:t>
                          </m:r>
                          <m:r>
                            <m:rPr/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  <m:t>65</m:t>
                          </m:r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  <m:t>×0,</m:t>
                          </m:r>
                          <m:r>
                            <m:rPr/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  <m:t>1</m:t>
                          </m:r>
                        </m:e>
                      </m:d>
                      <m:r>
                        <m:rPr/>
                        <a:rPr lang="cs-CZ" sz="1200" i="1">
                          <a:solidFill>
                            <a:srgbClr val="708792"/>
                          </a:solidFill>
                          <a:latin typeface="Cambria Math"/>
                          <a:ea typeface="Cambria Math"/>
                          <a:cs typeface="Trebuchet MS"/>
                        </a:rPr>
                        <m:t>=0,</m:t>
                      </m:r>
                      <m:r>
                        <m:rPr/>
                        <a:rPr lang="cs-CZ" sz="1200" b="0" i="1">
                          <a:solidFill>
                            <a:srgbClr val="708792"/>
                          </a:solidFill>
                          <a:latin typeface="Cambria Math"/>
                          <a:ea typeface="Cambria Math"/>
                          <a:cs typeface="Trebuchet MS"/>
                        </a:rPr>
                        <m:t>4</m:t>
                      </m:r>
                      <m:r>
                        <m:rPr/>
                        <a:rPr lang="cs-CZ" sz="1200" i="1">
                          <a:solidFill>
                            <a:srgbClr val="708792"/>
                          </a:solidFill>
                          <a:latin typeface="Cambria Math"/>
                          <a:ea typeface="Cambria Math"/>
                          <a:cs typeface="Trebuchet MS"/>
                        </a:rPr>
                        <m:t>4</m:t>
                      </m:r>
                    </m:oMath>
                  </m:oMathPara>
                </a14:m>
              </mc:Choice>
              <mc:Fallback/>
            </mc:AlternateContent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→ neutrální</a:t>
            </a:r>
            <a:endParaRPr lang="cs-CZ"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65077184" name="Google Shape;540;p39"/>
          <p:cNvSpPr txBox="1"/>
          <p:nvPr/>
        </p:nvSpPr>
        <p:spPr bwMode="auto">
          <a:xfrm>
            <a:off x="554400" y="655310"/>
            <a:ext cx="849983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7:</a:t>
            </a: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Výpočet celkové hodnoty rizika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38605974" name="Google Shape;565;p42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1987112255" name="TextovéPole 6"/>
          <p:cNvSpPr txBox="1"/>
          <p:nvPr/>
        </p:nvSpPr>
        <p:spPr bwMode="auto">
          <a:xfrm>
            <a:off x="521018" y="1489891"/>
            <a:ext cx="620363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Clr>
                <a:srgbClr val="48BAA2"/>
              </a:buClr>
              <a:buSzPts val="4000"/>
              <a:buFont typeface="Trebuchet MS"/>
              <a:buNone/>
              <a:defRPr sz="1200">
                <a:solidFill>
                  <a:srgbClr val="8BA7AC"/>
                </a:solidFill>
                <a:latin typeface="Trebuchet MS"/>
                <a:ea typeface="Trebuchet MS"/>
                <a:cs typeface="Trebuchet MS"/>
              </a:defRPr>
            </a:lvl1pPr>
          </a:lstStyle>
          <a:p>
            <a:pPr algn="l">
              <a:defRPr/>
            </a:pPr>
            <a:r>
              <a:rPr lang="cs-CZ">
                <a:solidFill>
                  <a:srgbClr val="708792"/>
                </a:solidFill>
              </a:rPr>
              <a:t>Příklad hodnot rizik a váhových faktorů přiřazených jednotlivým oblastem:</a:t>
            </a:r>
            <a:endParaRPr/>
          </a:p>
        </p:txBody>
      </p:sp>
      <p:sp>
        <p:nvSpPr>
          <p:cNvPr id="1420538210" name="Google Shape;578;p43"/>
          <p:cNvSpPr txBox="1"/>
          <p:nvPr/>
        </p:nvSpPr>
        <p:spPr bwMode="auto">
          <a:xfrm>
            <a:off x="554400" y="1180483"/>
            <a:ext cx="8080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cs-CZ" sz="16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Příklad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0441659" name="Google Shape;605;p46"/>
          <p:cNvSpPr/>
          <p:nvPr/>
        </p:nvSpPr>
        <p:spPr bwMode="auto">
          <a:xfrm>
            <a:off x="3015882" y="2072045"/>
            <a:ext cx="2773403" cy="1996883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defRPr/>
            </a:pPr>
            <a:r>
              <a:rPr lang="cs-CZ" sz="2400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Výsledky metodiky </a:t>
            </a:r>
            <a:endParaRPr/>
          </a:p>
          <a:p>
            <a:pPr algn="ctr">
              <a:defRPr/>
            </a:pPr>
            <a:r>
              <a:rPr lang="cs-CZ" sz="2400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RBE</a:t>
            </a:r>
            <a:endParaRPr lang="cs-CZ" sz="2800" b="1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55564097" name="Google Shape;607;p46"/>
          <p:cNvSpPr/>
          <p:nvPr/>
        </p:nvSpPr>
        <p:spPr bwMode="auto">
          <a:xfrm>
            <a:off x="1418731" y="993913"/>
            <a:ext cx="2043229" cy="1765934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defRPr/>
            </a:pPr>
            <a:r>
              <a:rPr lang="cs-CZ" sz="1000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Hodnoty rizika jednotlivých kategorií rizik ukazují, které prvky městských systémů jsou nejvíce ohroženy, a zdůrazňují oblasti, které by měly být prioritou v adaptačních strategiích.</a:t>
            </a:r>
            <a:endParaRPr lang="cs-CZ" sz="1000"/>
          </a:p>
        </p:txBody>
      </p:sp>
      <p:sp>
        <p:nvSpPr>
          <p:cNvPr id="1971599830" name="Google Shape;608;p46"/>
          <p:cNvSpPr/>
          <p:nvPr/>
        </p:nvSpPr>
        <p:spPr bwMode="auto">
          <a:xfrm>
            <a:off x="5369171" y="987425"/>
            <a:ext cx="2043229" cy="1765934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defRPr/>
            </a:pPr>
            <a:r>
              <a:rPr lang="cs-CZ" sz="1000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Hodnoty rizika makro kategorií (0–1) jasně ukazují, které městské sektory jsou nejvíce ohroženy, a zdůrazňují oblasti vyžadující prioritu v adaptačních strategiích.</a:t>
            </a:r>
            <a:endParaRPr lang="cs-CZ" sz="1000"/>
          </a:p>
        </p:txBody>
      </p:sp>
      <p:sp>
        <p:nvSpPr>
          <p:cNvPr id="1004774264" name="Google Shape;609;p46"/>
          <p:cNvSpPr/>
          <p:nvPr/>
        </p:nvSpPr>
        <p:spPr bwMode="auto">
          <a:xfrm>
            <a:off x="1418731" y="3087335"/>
            <a:ext cx="2043229" cy="1765934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defRPr/>
            </a:pPr>
            <a:r>
              <a:rPr lang="cs-CZ" sz="1000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Metodika RBE umožňuje agregovaný pohled na to, jak každý hazard ovlivňuje celkový profil rizik. Hazardy s vyššími hodnotami rizika naznačují větší zranitelnost vůči dopadům klimatu a vyžadují okamžité a dlouhodobé úsilí o zmírnění těchto rizik.</a:t>
            </a:r>
            <a:endParaRPr lang="cs-CZ" sz="1000"/>
          </a:p>
        </p:txBody>
      </p:sp>
      <p:sp>
        <p:nvSpPr>
          <p:cNvPr id="1052202804" name="Google Shape;610;p46"/>
          <p:cNvSpPr/>
          <p:nvPr/>
        </p:nvSpPr>
        <p:spPr bwMode="auto">
          <a:xfrm>
            <a:off x="5369171" y="3087335"/>
            <a:ext cx="2043229" cy="1765934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defRPr/>
            </a:pPr>
            <a:r>
              <a:rPr lang="cs-CZ" sz="950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Metodika RBE nabízí měřítko pro hodnocení účinnosti stávajících adaptačních opatření a určení naléhavosti dalších zásahů. Interpretace výsledků je klíčová pro tvorbu strategií klimatické adaptace a podtrhuje důležitost začlenění těchto zjištění do širších rámců městského plánování a politiky.</a:t>
            </a:r>
            <a:endParaRPr lang="cs-CZ" sz="950"/>
          </a:p>
        </p:txBody>
      </p:sp>
      <p:sp>
        <p:nvSpPr>
          <p:cNvPr id="168619220" name="Google Shape;613;p46"/>
          <p:cNvSpPr/>
          <p:nvPr/>
        </p:nvSpPr>
        <p:spPr bwMode="auto">
          <a:xfrm>
            <a:off x="884066" y="691144"/>
            <a:ext cx="2890763" cy="432792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b="1">
                <a:solidFill>
                  <a:schemeClr val="accent5"/>
                </a:solidFill>
                <a:latin typeface="Trebuchet MS"/>
                <a:ea typeface="Trebuchet MS"/>
                <a:cs typeface="Trebuchet MS"/>
              </a:rPr>
              <a:t>Kategorie rizik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6459228" name="Google Shape;615;p46"/>
          <p:cNvSpPr/>
          <p:nvPr/>
        </p:nvSpPr>
        <p:spPr bwMode="auto">
          <a:xfrm>
            <a:off x="5571226" y="670734"/>
            <a:ext cx="2890763" cy="432792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</a:t>
            </a:r>
            <a:r>
              <a:rPr lang="cs-CZ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</a:t>
            </a:r>
            <a:r>
              <a:rPr lang="cs-CZ" sz="1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ro </a:t>
            </a:r>
            <a:r>
              <a:rPr lang="cs-CZ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</a:t>
            </a:r>
            <a:r>
              <a:rPr lang="cs-CZ" sz="1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ategorie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66921716" name="Google Shape;617;p46"/>
          <p:cNvSpPr/>
          <p:nvPr/>
        </p:nvSpPr>
        <p:spPr bwMode="auto">
          <a:xfrm>
            <a:off x="5827318" y="2771644"/>
            <a:ext cx="2198190" cy="432735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b="1">
                <a:solidFill>
                  <a:schemeClr val="accent3"/>
                </a:solidFill>
                <a:latin typeface="Trebuchet MS"/>
                <a:ea typeface="Trebuchet MS"/>
                <a:cs typeface="Trebuchet MS"/>
              </a:rPr>
              <a:t>Celkové riziko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38268731" name="Google Shape;619;p46"/>
          <p:cNvSpPr/>
          <p:nvPr/>
        </p:nvSpPr>
        <p:spPr bwMode="auto">
          <a:xfrm>
            <a:off x="956808" y="2771561"/>
            <a:ext cx="2403000" cy="4329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b="1">
                <a:solidFill>
                  <a:schemeClr val="accent6"/>
                </a:solidFill>
                <a:latin typeface="Trebuchet MS"/>
                <a:ea typeface="Trebuchet MS"/>
                <a:cs typeface="Trebuchet MS"/>
              </a:rPr>
              <a:t>Oblasti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2104734" name="Google Shape;565;p42"/>
          <p:cNvSpPr txBox="1"/>
          <p:nvPr/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cs-CZ">
                <a:solidFill>
                  <a:schemeClr val="accent4"/>
                </a:solidFill>
              </a:rPr>
              <a:t>Výsledky hodnocení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1_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customXml/_rels/item1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1.xml"/></Relationships>
</file>

<file path=customXml/_rels/item2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2.xml"/></Relationships>
</file>

<file path=customXml/_rels/item3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b63abe-a700-4914-8878-a8a488c562b0">
      <Terms xmlns="http://schemas.microsoft.com/office/infopath/2007/PartnerControls"/>
    </lcf76f155ced4ddcb4097134ff3c332f>
    <TaxCatchAll xmlns="ce60cd6d-3977-486f-a814-132bf722bbc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C5717FB35FD3408FC973FAD27DF30A" ma:contentTypeVersion="14" ma:contentTypeDescription="Vytvoří nový dokument" ma:contentTypeScope="" ma:versionID="c2a36568b5ac5f00a10fd9c6256ab4a8">
  <xsd:schema xmlns:xsd="http://www.w3.org/2001/XMLSchema" xmlns:xs="http://www.w3.org/2001/XMLSchema" xmlns:p="http://schemas.microsoft.com/office/2006/metadata/properties" xmlns:ns2="d3b63abe-a700-4914-8878-a8a488c562b0" xmlns:ns3="ce60cd6d-3977-486f-a814-132bf722bbce" targetNamespace="http://schemas.microsoft.com/office/2006/metadata/properties" ma:root="true" ma:fieldsID="e0725038332f900d7d414276a9ed63f0" ns2:_="" ns3:_="">
    <xsd:import namespace="d3b63abe-a700-4914-8878-a8a488c562b0"/>
    <xsd:import namespace="ce60cd6d-3977-486f-a814-132bf722bb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63abe-a700-4914-8878-a8a488c56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6d2233e-f51f-4a80-9a78-f59575bee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0cd6d-3977-486f-a814-132bf722bb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c9af8a-041b-4d93-8ece-c11d50eda82d}" ma:internalName="TaxCatchAll" ma:showField="CatchAllData" ma:web="ce60cd6d-3977-486f-a814-132bf722bb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This value indicates the number of saves or revisions. The application is responsible for updating this value after each revision.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1570F65-3EEA-43FC-9146-0642F3BE3603}">
  <ds:schemaRefs>
    <ds:schemaRef ds:uri="http://purl.org/dc/terms/"/>
    <ds:schemaRef ds:uri="d3b63abe-a700-4914-8878-a8a488c562b0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ce60cd6d-3977-486f-a814-132bf722bbce"/>
    <ds:schemaRef ds:uri="http://purl.org/dc/dcmitype/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529DF1AD-B7D3-4FF2-BEF2-263E3C011C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8DF2B0A-3239-44E5-9EE3-94B0218B13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b63abe-a700-4914-8878-a8a488c562b0"/>
    <ds:schemaRef ds:uri="ce60cd6d-3977-486f-a814-132bf722bb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ONLYOFFICE/9.1.0.167</Application>
  <PresentationFormat>On-screen Show (4:3)</PresentationFormat>
  <Paragraphs>0</Paragraphs>
  <Slides>49</Slides>
  <Notes>49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Claudio Capitanio</dc:creator>
  <cp:lastModifiedBy>Barbora Hejtmánková</cp:lastModifiedBy>
  <cp:revision>6</cp:revision>
  <dcterms:created xsi:type="dcterms:W3CDTF">2025-03-18T17:43:02Z</dcterms:created>
  <dcterms:modified xsi:type="dcterms:W3CDTF">2025-11-21T08:55:02Z</dcterms:modified>
</cp:coreProperties>
</file>