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slides/slide4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notesSlides/notesSlide8.xml" ContentType="application/vnd.openxmlformats-officedocument.presentationml.notesSlide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customXml/itemProps3.xml" ContentType="application/vnd.openxmlformats-officedocument.customXmlProperties+xml"/>
  <Override PartName="/ppt/notesMasters/notesMaster1.xml" ContentType="application/vnd.openxmlformats-officedocument.presentationml.notesMaster+xml"/>
  <Override PartName="/ppt/slideLayouts/slideLayout6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aveSubsetFonts="1" showSpecialPlsOnTitleSld="0" strictFirstAndLastChars="0">
  <p:sldMasterIdLst>
    <p:sldMasterId id="2147483648" r:id="rId4"/>
  </p:sldMasterIdLst>
  <p:notesMasterIdLst>
    <p:notesMasterId r:id="rId1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5143500" type="screen16x9"/>
  <p:notesSz cx="6858000" cy="9144000"/>
  <p:custDataLst>
    <p:custData r:id="rId1"/>
    <p:custData r:id="rId2"/>
    <p:custData r:id="rId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3" d="100"/>
          <a:sy n="103" d="100"/>
        </p:scale>
        <p:origin x="874" y="67"/>
      </p:cViewPr>
      <p:guideLst>
        <p:guide pos="5488"/>
        <p:guide pos="68"/>
        <p:guide pos="363"/>
        <p:guide pos="90"/>
        <p:guide pos="599" orient="horz"/>
        <p:guide pos="826" orient="horz"/>
        <p:guide pos="1076" orient="horz"/>
        <p:guide pos="128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theme" Target="theme/theme1.xml"/><Relationship Id="rId6" Type="http://schemas.openxmlformats.org/officeDocument/2006/relationships/theme" Target="theme/theme2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 /><Relationship Id="rId17" Type="http://schemas.openxmlformats.org/officeDocument/2006/relationships/tableStyles" Target="tableStyles.xml" /><Relationship Id="rId1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0375362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91194361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86369345" name="Google Shape;5;n"/>
          <p:cNvSpPr>
            <a:spLocks noChangeAspect="1" noGrp="1" noRot="1"/>
          </p:cNvSpPr>
          <p:nvPr>
            <p:ph type="sldImg" idx="3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5989133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07346589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82772709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4670303" name="Google Shape;114;p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8410960" name="Google Shape;115;p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s" sz="1100" b="0" i="0" u="non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 </a:t>
            </a:r>
            <a:endParaRPr/>
          </a:p>
        </p:txBody>
      </p:sp>
      <p:sp>
        <p:nvSpPr>
          <p:cNvPr id="529178779" name="Google Shape;116;p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00000000-1234-1234-1234-123412341234}" type="slidenum">
              <a:rPr lang="e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5430377" name="Google Shape;132;p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s" b="1"/>
              <a:t>The RBE Method</a:t>
            </a:r>
            <a:r>
              <a:rPr lang="es"/>
              <a:t> serves as the methodological foundation of the RBE Assessment System. It is a </a:t>
            </a:r>
            <a:r>
              <a:rPr lang="es" b="1"/>
              <a:t>multi-criteria analysis</a:t>
            </a:r>
            <a:r>
              <a:rPr lang="es"/>
              <a:t> approach developed to evaluate </a:t>
            </a:r>
            <a:r>
              <a:rPr lang="es" b="1"/>
              <a:t>climatic risk</a:t>
            </a:r>
            <a:r>
              <a:rPr lang="es"/>
              <a:t> at the </a:t>
            </a:r>
            <a:r>
              <a:rPr lang="es" b="1"/>
              <a:t>building</a:t>
            </a:r>
            <a:r>
              <a:rPr lang="es"/>
              <a:t> and </a:t>
            </a:r>
            <a:r>
              <a:rPr lang="es" b="1"/>
              <a:t>neighbourhood</a:t>
            </a:r>
            <a:r>
              <a:rPr lang="es"/>
              <a:t> scales.</a:t>
            </a:r>
            <a:br>
              <a:rPr lang="es"/>
            </a:br>
            <a:r>
              <a:rPr lang="es"/>
              <a:t>Grounded in the </a:t>
            </a:r>
            <a:r>
              <a:rPr lang="es" b="1"/>
              <a:t>impact chains conceptual model</a:t>
            </a:r>
            <a:r>
              <a:rPr lang="es"/>
              <a:t>, the method generates: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es"/>
              <a:t>an </a:t>
            </a:r>
            <a:r>
              <a:rPr lang="es" b="1"/>
              <a:t>overall risk score</a:t>
            </a:r>
            <a:r>
              <a:rPr lang="es"/>
              <a:t> for a given area, and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es"/>
              <a:t>a set of </a:t>
            </a:r>
            <a:r>
              <a:rPr lang="es" b="1"/>
              <a:t>complementary indicators</a:t>
            </a:r>
            <a:r>
              <a:rPr lang="es"/>
              <a:t> that detail the level of climate-related risk across specific </a:t>
            </a:r>
            <a:r>
              <a:rPr lang="es" b="1"/>
              <a:t>risk categories</a:t>
            </a:r>
            <a:r>
              <a:rPr lang="es"/>
              <a:t> and </a:t>
            </a:r>
            <a:r>
              <a:rPr lang="es" b="1"/>
              <a:t>urban sectors</a:t>
            </a:r>
            <a:r>
              <a:rPr lang="es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101628961" name="Google Shape;133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36723997" name="Google Shape;139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611652390" name="Google Shape;140;p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4140941" name="Google Shape;152;p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275997607" name="Google Shape;153;p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7188436" name="Google Shape;159;p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0570867" name="Google Shape;160;p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5030330" name="Google Shape;185;p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3928949" name="Google Shape;186;p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6737472" name="Google Shape;217;p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546198" name="Google Shape;218;p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9322774" name="Google Shape;279;p1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056901136" name="Google Shape;280;p1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Start" preserve="0" showMasterPhAnim="0" showMasterSp="0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858774850" name="Google Shape;15;p41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451584956" name="Google Shape;16;p41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Content" preserve="0" showMasterPhAnim="0" showMasterSp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6978104" name="Google Shape;18;p42"/>
          <p:cNvSpPr txBox="1">
            <a:spLocks noGrp="1"/>
          </p:cNvSpPr>
          <p:nvPr>
            <p:ph type="title"/>
          </p:nvPr>
        </p:nvSpPr>
        <p:spPr bwMode="auto">
          <a:xfrm>
            <a:off x="1657351" y="273844"/>
            <a:ext cx="6857999" cy="67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87887213" name="Google Shape;19;p42"/>
          <p:cNvSpPr txBox="1">
            <a:spLocks noGrp="1"/>
          </p:cNvSpPr>
          <p:nvPr>
            <p:ph type="dt" idx="10"/>
          </p:nvPr>
        </p:nvSpPr>
        <p:spPr bwMode="auto">
          <a:xfrm>
            <a:off x="6286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87585750" name="Google Shape;20;p42"/>
          <p:cNvSpPr txBox="1">
            <a:spLocks noGrp="1"/>
          </p:cNvSpPr>
          <p:nvPr>
            <p:ph type="ftr" idx="11"/>
          </p:nvPr>
        </p:nvSpPr>
        <p:spPr bwMode="auto">
          <a:xfrm>
            <a:off x="3028950" y="481845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54032862" name="Google Shape;21;p42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1890771474" name="Google Shape;22;p42"/>
          <p:cNvSpPr txBox="1">
            <a:spLocks noGrp="1"/>
          </p:cNvSpPr>
          <p:nvPr>
            <p:ph type="body" idx="1"/>
          </p:nvPr>
        </p:nvSpPr>
        <p:spPr bwMode="auto">
          <a:xfrm>
            <a:off x="628650" y="1058692"/>
            <a:ext cx="7886700" cy="375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body" preserve="0" showMasterPhAnim="0" showMasterSp="1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8370139" name="Google Shape;24;p43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1840397" name="Google Shape;25;p43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57857063" name="Google Shape;26;p43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 - light" preserve="0" showMasterPhAnim="0" showMasterSp="1" userDrawn="1">
  <p:cSld name="Title Slide - l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7606344" name="Google Shape;28;p44"/>
          <p:cNvSpPr/>
          <p:nvPr/>
        </p:nvSpPr>
        <p:spPr bwMode="auto"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1771235" name="Google Shape;29;p44"/>
          <p:cNvSpPr txBox="1">
            <a:spLocks noGrp="1"/>
          </p:cNvSpPr>
          <p:nvPr>
            <p:ph type="body" idx="1"/>
          </p:nvPr>
        </p:nvSpPr>
        <p:spPr bwMode="auto"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25075913" name="Google Shape;30;p44"/>
          <p:cNvSpPr/>
          <p:nvPr/>
        </p:nvSpPr>
        <p:spPr bwMode="auto"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fill="norm" stroke="1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89758189" name="Google Shape;31;p44"/>
          <p:cNvSpPr/>
          <p:nvPr/>
        </p:nvSpPr>
        <p:spPr bwMode="auto"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fill="norm" stroke="1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94821610" name="Google Shape;32;p44"/>
          <p:cNvSpPr/>
          <p:nvPr/>
        </p:nvSpPr>
        <p:spPr bwMode="auto"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11754241" name="Google Shape;33;p44"/>
          <p:cNvSpPr/>
          <p:nvPr/>
        </p:nvSpPr>
        <p:spPr bwMode="auto">
          <a:xfrm rot="-8360991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fill="norm" stroke="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73332595" name="Google Shape;34;p44"/>
          <p:cNvSpPr/>
          <p:nvPr/>
        </p:nvSpPr>
        <p:spPr bwMode="auto"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fill="norm" stroke="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67718277" name="Google Shape;35;p44"/>
          <p:cNvSpPr/>
          <p:nvPr/>
        </p:nvSpPr>
        <p:spPr bwMode="auto"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fill="norm" stroke="1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17596475" name="Google Shape;36;p44"/>
          <p:cNvSpPr/>
          <p:nvPr/>
        </p:nvSpPr>
        <p:spPr bwMode="auto"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78461822" name="Google Shape;37;p44"/>
          <p:cNvSpPr/>
          <p:nvPr/>
        </p:nvSpPr>
        <p:spPr bwMode="auto"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05539653" name="Google Shape;38;p44"/>
          <p:cNvSpPr/>
          <p:nvPr/>
        </p:nvSpPr>
        <p:spPr bwMode="auto">
          <a:xfrm rot="9190018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1442416824" name="Google Shape;39;p44"/>
          <p:cNvGrpSpPr/>
          <p:nvPr/>
        </p:nvGrpSpPr>
        <p:grpSpPr bwMode="auto"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40" name="Google Shape;40;p44"/>
            <p:cNvSpPr/>
            <p:nvPr/>
          </p:nvSpPr>
          <p:spPr bwMode="auto"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fill="norm" stroke="1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41" name="Google Shape;41;p44"/>
            <p:cNvSpPr/>
            <p:nvPr/>
          </p:nvSpPr>
          <p:spPr bwMode="auto"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fill="norm" stroke="1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42" name="Google Shape;42;p44"/>
            <p:cNvSpPr/>
            <p:nvPr/>
          </p:nvSpPr>
          <p:spPr bwMode="auto"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fill="norm" stroke="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</p:grpSp>
      <p:sp>
        <p:nvSpPr>
          <p:cNvPr id="147223698" name="Google Shape;43;p44" descr="Immagine che contiene testo, schermata, Carattere, logo&#10;&#10;Descrizione generata automaticamente"/>
          <p:cNvSpPr/>
          <p:nvPr/>
        </p:nvSpPr>
        <p:spPr bwMode="auto"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s + Text" preserve="0" showMasterPhAnim="0" showMasterSp="1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6074755" name="Google Shape;45;p45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76280639" name="Google Shape;46;p45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3068681" name="Google Shape;47;p45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Headlines + two columns" preserve="0" showMasterPhAnim="0" showMasterSp="1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53430925" name="Google Shape;49;p46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34877942" name="Google Shape;50;p46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06792351" name="Google Shape;51;p46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7969811" name="Google Shape;52;p46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 + Text / no subline" preserve="0" showMasterPhAnim="0" showMasterSp="1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8950038" name="Google Shape;54;p47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74787549" name="Google Shape;55;p47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left" preserve="0" showMasterPhAnim="0" showMasterSp="0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9757222" name="Google Shape;57;p48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321150888" name="Google Shape;58;p48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0440168" name="Google Shape;59;p48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580055422" name="Google Shape;60;p48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14692542" name="Google Shape;61;p48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34640828" name="Google Shape;62;p48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right" preserve="0" showMasterPhAnim="0" showMasterSp="0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74193772" name="Google Shape;64;p49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542498589" name="Google Shape;65;p49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78984072" name="Google Shape;66;p49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715470163" name="Google Shape;67;p49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21833788" name="Google Shape;68;p49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47840335" name="Google Shape;69;p49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_2" preserve="0" showMasterPhAnim="0" showMasterSp="1" userDrawn="1">
  <p:cSld name="Chapterbreak_2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8498102" name="Google Shape;71;p50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01819235" name="Google Shape;72;p50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421926271" name="Google Shape;73;p50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" preserve="0" showMasterPhAnim="0" showMasterSp="1" userDrawn="1">
  <p:cSld name="Chapterbreak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0601488" name="Google Shape;75;p51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20430249" name="Google Shape;76;p51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314033358" name="Google Shape;77;p51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OVERVIEW" preserve="0" showMasterPhAnim="0" showMasterSp="0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826564715" name="Google Shape;79;p52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74727227" name="Google Shape;80;p52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064205871" name="Google Shape;81;p52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43956229" name="Google Shape;82;p52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010672963" name="Google Shape;83;p52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563436781" name="Google Shape;84;p52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169399971" name="Google Shape;85;p52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middle" preserve="0" showMasterPhAnim="0" showMasterSp="0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6422237" name="Google Shape;87;p53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4180774" name="Google Shape;88;p53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83441197" name="Google Shape;89;p53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99074498" name="Google Shape;90;p53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73514784" name="Google Shape;91;p53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71861613" name="Google Shape;92;p53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508496935" name="Google Shape;93;p53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2030551015" name="Google Shape;94;p53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01512116" name="Google Shape;95;p53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End" preserve="0" showMasterPhAnim="0" showMasterSp="0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61317945" name="Google Shape;97;p54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72174701" name="Google Shape;98;p54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403867456" name="Google Shape;99;p54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4196365" name="Google Shape;100;p54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29871306" name="Google Shape;101;p54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61602095" name="Google Shape;102;p54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47666600" name="Google Shape;103;p54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6371987" name="Google Shape;104;p54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085715218" name="Google Shape;105;p54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1419468080" name="Google Shape;106;p54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Light grey background with page count" preserve="0" showMasterPhAnim="0" showMasterSp="1" userDrawn="1">
  <p:cSld name="Light grey background with page count">
    <p:bg>
      <p:bgPr shadeToTitle="0">
        <a:solidFill>
          <a:srgbClr val="E6E6E6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4816840" name="Google Shape;108;p55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40527845" name="Google Shape;109;p55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Darker grey background/empty" preserve="0" showMasterPhAnim="0" showMasterSp="1" userDrawn="1">
  <p:cSld name="Darker grey background/empty">
    <p:bg>
      <p:bgPr shadeToTitle="0">
        <a:solidFill>
          <a:srgbClr val="C8D3D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8594772" name="Google Shape;111;p56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4781636" name="Google Shape;112;p56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4243495" name="Google Shape;10;p40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02438081" name="Google Shape;11;p40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64810127" name="Google Shape;12;p40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45341078" name="Google Shape;13;p40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es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1.jp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jpg"/><Relationship Id="rId8" Type="http://schemas.openxmlformats.org/officeDocument/2006/relationships/image" Target="../media/image15.png"/><Relationship Id="rId9" Type="http://schemas.openxmlformats.org/officeDocument/2006/relationships/image" Target="../media/image16.jpg"/><Relationship Id="rId10" Type="http://schemas.openxmlformats.org/officeDocument/2006/relationships/image" Target="../media/image17.png"/><Relationship Id="rId11" Type="http://schemas.openxmlformats.org/officeDocument/2006/relationships/image" Target="../media/image18.png"/><Relationship Id="rId12" Type="http://schemas.openxmlformats.org/officeDocument/2006/relationships/image" Target="../media/image19.jpg"/><Relationship Id="rId13" Type="http://schemas.openxmlformats.org/officeDocument/2006/relationships/image" Target="../media/image20.jpg"/><Relationship Id="rId14" Type="http://schemas.openxmlformats.org/officeDocument/2006/relationships/image" Target="../media/image21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9166442" name="Google Shape;118;p1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s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377980598" name="Google Shape;119;p1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35022081" name="Google Shape;120;p1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lang="es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8088369" name="Google Shape;121;p1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s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694966254" name="Google Shape;122;p1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518067868" name="Google Shape;123;p1"/>
          <p:cNvSpPr txBox="1">
            <a:spLocks noGrp="1"/>
          </p:cNvSpPr>
          <p:nvPr>
            <p:ph type="body" idx="4294967295"/>
          </p:nvPr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s" sz="1000"/>
              <a:t>Aktivita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s" sz="1000"/>
              <a:t>SuPeRBE Project (CE0200768)</a:t>
            </a:r>
            <a:endParaRPr sz="1000"/>
          </a:p>
        </p:txBody>
      </p:sp>
      <p:sp>
        <p:nvSpPr>
          <p:cNvPr id="1947235217" name="Google Shape;124;p1"/>
          <p:cNvSpPr txBox="1">
            <a:spLocks noGrp="1"/>
          </p:cNvSpPr>
          <p:nvPr>
            <p:ph type="body" idx="4294967295"/>
          </p:nvPr>
        </p:nvSpPr>
        <p:spPr bwMode="auto"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s" sz="3000" b="1"/>
              <a:t>Škol</a:t>
            </a:r>
            <a:r>
              <a:rPr lang="cs-CZ" sz="3000" b="1"/>
              <a:t>i</a:t>
            </a:r>
            <a:r>
              <a:rPr lang="es" sz="3000" b="1"/>
              <a:t>cí materiál SuPeRBE</a:t>
            </a:r>
            <a:endParaRPr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3000" b="1">
              <a:solidFill>
                <a:srgbClr val="53656D"/>
              </a:solidFill>
            </a:endParaRPr>
          </a:p>
        </p:txBody>
      </p:sp>
      <p:sp>
        <p:nvSpPr>
          <p:cNvPr id="1752110576" name="Google Shape;125;p1"/>
          <p:cNvSpPr txBox="1"/>
          <p:nvPr/>
        </p:nvSpPr>
        <p:spPr bwMode="auto">
          <a:xfrm>
            <a:off x="516270" y="21488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2 Hodnot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cí systém RBE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475581" name="Google Shape;126;p1"/>
          <p:cNvSpPr txBox="1"/>
          <p:nvPr/>
        </p:nvSpPr>
        <p:spPr bwMode="auto">
          <a:xfrm>
            <a:off x="5537043" y="3573131"/>
            <a:ext cx="3878524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s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Kompetenční úroveň</a:t>
            </a:r>
            <a:r>
              <a:rPr lang="es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1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56173687" name="Google Shape;127;p1"/>
          <p:cNvSpPr txBox="1"/>
          <p:nvPr/>
        </p:nvSpPr>
        <p:spPr bwMode="auto">
          <a:xfrm>
            <a:off x="516270" y="29231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2.2 Nástroj RBTool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8255298" name="Google Shape;128;p1"/>
          <p:cNvSpPr txBox="1"/>
          <p:nvPr/>
        </p:nvSpPr>
        <p:spPr bwMode="auto"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s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</a:t>
            </a:r>
            <a:r>
              <a:rPr lang="es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 oblast</a:t>
            </a:r>
            <a:r>
              <a:rPr lang="es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od</a:t>
            </a:r>
            <a:r>
              <a:rPr lang="es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bornosti</a:t>
            </a:r>
            <a:r>
              <a:rPr lang="es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6092206" name="Google Shape;129;p1"/>
          <p:cNvSpPr txBox="1"/>
          <p:nvPr/>
        </p:nvSpPr>
        <p:spPr bwMode="auto"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s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Oblast odbornosti: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09518024" name="Google Shape;130;p1"/>
          <p:cNvSpPr txBox="1">
            <a:spLocks noGrp="1"/>
          </p:cNvSpPr>
          <p:nvPr>
            <p:ph type="body" idx="4294967295"/>
          </p:nvPr>
        </p:nvSpPr>
        <p:spPr bwMode="auto">
          <a:xfrm>
            <a:off x="6180920" y="4618112"/>
            <a:ext cx="2436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pPr>
            <a:r>
              <a:rPr lang="es" sz="1000"/>
              <a:t>Oblast odbornosti: A</a:t>
            </a:r>
            <a:r>
              <a:rPr lang="cs-CZ" sz="1000"/>
              <a:t>E</a:t>
            </a:r>
            <a:r>
              <a:rPr lang="es" sz="1000"/>
              <a:t>2.2 na základě</a:t>
            </a:r>
            <a:endParaRPr sz="100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pPr>
            <a:r>
              <a:rPr lang="es" sz="1000"/>
              <a:t>CEN Workshop Agreement 17939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05042575" name="Google Shape;136;p2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2518088" y="3231503"/>
            <a:ext cx="3733422" cy="1488770"/>
          </a:xfrm>
          <a:prstGeom prst="rect">
            <a:avLst/>
          </a:prstGeom>
          <a:noFill/>
          <a:ln>
            <a:noFill/>
          </a:ln>
        </p:spPr>
      </p:pic>
      <p:sp>
        <p:nvSpPr>
          <p:cNvPr id="703776089" name="Google Shape;137;p2"/>
          <p:cNvSpPr txBox="1">
            <a:spLocks noGrp="1"/>
          </p:cNvSpPr>
          <p:nvPr>
            <p:ph type="body" idx="1"/>
          </p:nvPr>
        </p:nvSpPr>
        <p:spPr bwMode="auto">
          <a:xfrm>
            <a:off x="417354" y="1357848"/>
            <a:ext cx="8093292" cy="1393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85725" lvl="0" indent="0" rtl="0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/>
              <a:t>RBTool</a:t>
            </a:r>
            <a:r>
              <a:rPr lang="cs-CZ" sz="1200"/>
              <a:t> (</a:t>
            </a:r>
            <a:r>
              <a:rPr lang="cs-CZ" sz="1200"/>
              <a:t>Resilient</a:t>
            </a:r>
            <a:r>
              <a:rPr lang="cs-CZ" sz="1200"/>
              <a:t> </a:t>
            </a:r>
            <a:r>
              <a:rPr lang="cs-CZ" sz="1200"/>
              <a:t>Building</a:t>
            </a:r>
            <a:r>
              <a:rPr lang="cs-CZ" sz="1200"/>
              <a:t> </a:t>
            </a:r>
            <a:r>
              <a:rPr lang="cs-CZ" sz="1200"/>
              <a:t>Tool</a:t>
            </a:r>
            <a:r>
              <a:rPr lang="cs-CZ" sz="1200"/>
              <a:t>) je rámec, který aplikuje metodiku RBE na úrovni jednotlivých budov. Umožňuje hodnocení klimatických rizik pro nové i stávající objekty prostřednictvím analýzy zranitelnosti jejich prvků.</a:t>
            </a:r>
            <a:endParaRPr/>
          </a:p>
          <a:p>
            <a:pPr marL="171450" lvl="0" indent="-57150" rtl="0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/>
              <a:t>Nástroj rozděluje tuto analýzu do dvou hlavních </a:t>
            </a:r>
            <a:r>
              <a:rPr lang="cs-CZ" sz="1200"/>
              <a:t>makrokategorií</a:t>
            </a:r>
            <a:r>
              <a:rPr lang="cs-CZ" sz="1200"/>
              <a:t>:</a:t>
            </a:r>
            <a:endParaRPr/>
          </a:p>
          <a:p>
            <a:pPr marL="719138" indent="-180975">
              <a:lnSpc>
                <a:spcPct val="100000"/>
              </a:lnSpc>
              <a:spcBef>
                <a:spcPts val="0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/>
              <a:buChar char="•"/>
              <a:defRPr/>
            </a:pPr>
            <a:r>
              <a:rPr lang="cs-CZ" sz="1200"/>
              <a:t>stavební prvky (např. materiály, technické systémy, konstrukční části),</a:t>
            </a:r>
            <a:endParaRPr/>
          </a:p>
          <a:p>
            <a:pPr marL="719138" indent="-180975">
              <a:lnSpc>
                <a:spcPct val="100000"/>
              </a:lnSpc>
              <a:spcBef>
                <a:spcPts val="0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/>
              <a:buChar char="•"/>
              <a:defRPr/>
            </a:pPr>
            <a:r>
              <a:rPr lang="cs-CZ" sz="1200"/>
              <a:t>exponované prvky (např. uživatelé, funkce budovy, lokalizační faktory).</a:t>
            </a:r>
            <a:endParaRPr/>
          </a:p>
          <a:p>
            <a:pPr marL="114300" indent="0">
              <a:lnSpc>
                <a:spcPct val="100000"/>
              </a:lnSpc>
              <a:spcBef>
                <a:spcPts val="1350"/>
              </a:spcBef>
              <a:buSzPts val="2400"/>
              <a:buNone/>
              <a:defRPr/>
            </a:pPr>
            <a:r>
              <a:rPr lang="cs-CZ" sz="1200"/>
              <a:t>Tímto přístupem </a:t>
            </a:r>
            <a:r>
              <a:rPr lang="cs-CZ" sz="1200"/>
              <a:t>RBTool</a:t>
            </a:r>
            <a:r>
              <a:rPr lang="cs-CZ" sz="1200"/>
              <a:t> propojuje hazardy, expozici a zranitelnost a vytváří přesný profil rizik budovy. Výsledky pak podporují návrh adaptačních opatření, plánování rekonstrukcí a navrhování odolných budov vůči klimatickým změnám.</a:t>
            </a:r>
            <a:endParaRPr sz="1200"/>
          </a:p>
        </p:txBody>
      </p:sp>
      <p:sp>
        <p:nvSpPr>
          <p:cNvPr id="801200642" name="Google Shape;140;p3"/>
          <p:cNvSpPr txBox="1"/>
          <p:nvPr/>
        </p:nvSpPr>
        <p:spPr bwMode="auto">
          <a:xfrm>
            <a:off x="498222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es">
                <a:solidFill>
                  <a:schemeClr val="accent4"/>
                </a:solidFill>
              </a:rPr>
              <a:t>Co je nástroj RBTool?</a:t>
            </a:r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74550408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s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RBTool implementuje metod</a:t>
            </a:r>
            <a:r>
              <a:rPr lang="cs-CZ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ik</a:t>
            </a:r>
            <a:r>
              <a:rPr lang="es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u RBE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47086610" name="Google Shape;143;p3"/>
          <p:cNvSpPr txBox="1"/>
          <p:nvPr/>
        </p:nvSpPr>
        <p:spPr bwMode="auto">
          <a:xfrm>
            <a:off x="498095" y="2227372"/>
            <a:ext cx="4927081" cy="1393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just" rtl="0">
              <a:spcBef>
                <a:spcPts val="1350"/>
              </a:spcBef>
              <a:spcAft>
                <a:spcPts val="0"/>
              </a:spcAft>
              <a:buClr>
                <a:srgbClr val="144194"/>
              </a:buClr>
              <a:buSzPts val="2400"/>
              <a:buFont typeface="Noto Sans Symbols"/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RBTool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je obecný rámec, který implementuje metodiku RBE.</a:t>
            </a:r>
            <a:endParaRPr/>
          </a:p>
          <a:p>
            <a:pPr marL="0" marR="0" lvl="0" indent="0" algn="just" rtl="0">
              <a:spcBef>
                <a:spcPts val="1350"/>
              </a:spcBef>
              <a:spcAft>
                <a:spcPts val="0"/>
              </a:spcAft>
              <a:buClr>
                <a:srgbClr val="144194"/>
              </a:buClr>
              <a:buSzPts val="2400"/>
              <a:buFont typeface="Noto Sans Symbols"/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Metodika RBE je vícekriteriální analytický přístup vyvinutý pro hodnocení klimatických rizik na úrovni budovy a jejího okolí.</a:t>
            </a:r>
            <a:endParaRPr/>
          </a:p>
          <a:p>
            <a:pPr marL="0" marR="0" lvl="0" indent="0" algn="just" rtl="0">
              <a:spcBef>
                <a:spcPts val="1350"/>
              </a:spcBef>
              <a:spcAft>
                <a:spcPts val="0"/>
              </a:spcAft>
              <a:buClr>
                <a:srgbClr val="144194"/>
              </a:buClr>
              <a:buSzPts val="2400"/>
              <a:buFont typeface="Noto Sans Symbols"/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RBTool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vytváří celkové rizikové skóre pro danou budovu a zároveň soubor doplňujících indikátorů, které podrobně popisují úroveň klimatického rizika v jednotlivých kategoriích a pro konkrétní stavební prvky.</a:t>
            </a:r>
            <a:endParaRPr/>
          </a:p>
          <a:p>
            <a:pPr marL="0" marR="0" lvl="0" indent="0" algn="just" rtl="0">
              <a:spcBef>
                <a:spcPts val="1350"/>
              </a:spcBef>
              <a:spcAft>
                <a:spcPts val="0"/>
              </a:spcAft>
              <a:buClr>
                <a:srgbClr val="144194"/>
              </a:buClr>
              <a:buSzPts val="2400"/>
              <a:buFont typeface="Noto Sans Symbols"/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Metodika RBE vychází z konceptu rizika dle IPCC AR6. IPCC AR6 (Šestá hodnotící zpráva Mezivládního panelu pro změnu klimatu) představuje nejnovější a nejkomplexnější vědecké zhodnocení poznatků o změně klimatu. Definuje klimatické riziko jako vzájemné působení hazardu (hazard), expozice (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exposure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 a zranitelnosti (vulnerability).</a:t>
            </a: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217634660" name="Google Shape;144;p3" descr="Climate change concept illustration | Premium Vector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535780" y="1297661"/>
            <a:ext cx="2833928" cy="2833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8067522" name="Google Shape;156;p5"/>
          <p:cNvSpPr txBox="1">
            <a:spLocks noGrp="1"/>
          </p:cNvSpPr>
          <p:nvPr>
            <p:ph type="body" idx="1"/>
          </p:nvPr>
        </p:nvSpPr>
        <p:spPr bwMode="auto">
          <a:xfrm>
            <a:off x="507600" y="1043616"/>
            <a:ext cx="3800305" cy="3650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/>
            </a:pPr>
            <a:r>
              <a:rPr lang="es" sz="1200"/>
              <a:t>Nástroj RNTool je rozdělen do následujících částí:</a:t>
            </a:r>
            <a:endParaRPr sz="1200"/>
          </a:p>
          <a:p>
            <a:pPr marL="11430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/>
            </a:pP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r>
              <a:rPr lang="cs-CZ" sz="1200" b="1"/>
              <a:t>Oblast</a:t>
            </a:r>
            <a:r>
              <a:rPr lang="es" sz="1200" b="1"/>
              <a:t> (Issues):</a:t>
            </a:r>
            <a:r>
              <a:rPr lang="es" sz="1200"/>
              <a:t> Nejvýznamnější klimatická nebezpečí pro budovy ve střední Evropě.</a:t>
            </a:r>
            <a:endParaRPr lang="cs-CZ" sz="1200"/>
          </a:p>
          <a:p>
            <a:pPr marL="457200" lvl="0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r>
              <a:rPr lang="es" sz="1200" b="1"/>
              <a:t>Makro kategorie (Macro-Categories)</a:t>
            </a:r>
            <a:r>
              <a:rPr lang="es" sz="1200"/>
              <a:t>: Systémy a komponenty budov.</a:t>
            </a:r>
            <a:endParaRPr lang="cs-CZ"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r>
              <a:rPr lang="es" sz="1200" b="1"/>
              <a:t>Exponované prvky (Exposed Elements): </a:t>
            </a:r>
            <a:r>
              <a:rPr lang="es" sz="1200"/>
              <a:t>Fyzické podkomponenty v rámci každé makro kategorie.</a:t>
            </a:r>
            <a:endParaRPr lang="cs-CZ"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r>
              <a:rPr lang="es" sz="1200" b="1"/>
              <a:t>Kategorie rizik (Risk Categories):</a:t>
            </a:r>
            <a:r>
              <a:rPr lang="es" sz="1200"/>
              <a:t> Konkrétní páry </a:t>
            </a:r>
            <a:r>
              <a:rPr lang="cs-CZ" sz="1200"/>
              <a:t>hazard</a:t>
            </a:r>
            <a:r>
              <a:rPr lang="es" sz="1200"/>
              <a:t> × exponovaný prvek.</a:t>
            </a:r>
            <a:endParaRPr lang="cs-CZ"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r>
              <a:rPr lang="cs-CZ" sz="1200" b="1"/>
              <a:t>Indikátory</a:t>
            </a:r>
            <a:r>
              <a:rPr lang="es" sz="1200" b="1"/>
              <a:t> (Indicators):</a:t>
            </a:r>
            <a:r>
              <a:rPr lang="es" sz="1200"/>
              <a:t> Kvalitativní a kvantitativní.</a:t>
            </a:r>
            <a:endParaRPr sz="1200"/>
          </a:p>
          <a:p>
            <a:pPr marL="11430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/>
            </a:pPr>
            <a:endParaRPr sz="1200">
              <a:solidFill>
                <a:schemeClr val="lt2"/>
              </a:solidFill>
            </a:endParaRPr>
          </a:p>
          <a:p>
            <a:pPr marL="11430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/>
            </a:pPr>
            <a:endParaRPr sz="1200" b="1">
              <a:solidFill>
                <a:schemeClr val="accent4"/>
              </a:solidFill>
            </a:endParaRPr>
          </a:p>
        </p:txBody>
      </p:sp>
      <p:grpSp>
        <p:nvGrpSpPr>
          <p:cNvPr id="1558578096" name="Skupina 24"/>
          <p:cNvGrpSpPr/>
          <p:nvPr/>
        </p:nvGrpSpPr>
        <p:grpSpPr bwMode="auto">
          <a:xfrm>
            <a:off x="4679012" y="1380858"/>
            <a:ext cx="4492479" cy="2934050"/>
            <a:chOff x="4679011" y="1380858"/>
            <a:chExt cx="4793725" cy="3130795"/>
          </a:xfrm>
        </p:grpSpPr>
        <p:sp>
          <p:nvSpPr>
            <p:cNvPr id="2" name="Google Shape;180;p7"/>
            <p:cNvSpPr/>
            <p:nvPr/>
          </p:nvSpPr>
          <p:spPr bwMode="auto">
            <a:xfrm>
              <a:off x="5626800" y="1380858"/>
              <a:ext cx="762552" cy="36577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 i="0" strike="noStrike" cap="none">
                  <a:solidFill>
                    <a:schemeClr val="lt1"/>
                  </a:solidFill>
                  <a:latin typeface="Trebuchet MS"/>
                </a:rPr>
                <a:t>HAZARD</a:t>
              </a:r>
              <a:endParaRPr/>
            </a:p>
          </p:txBody>
        </p:sp>
        <p:sp>
          <p:nvSpPr>
            <p:cNvPr id="3" name="Google Shape;181;p7"/>
            <p:cNvSpPr/>
            <p:nvPr/>
          </p:nvSpPr>
          <p:spPr bwMode="auto">
            <a:xfrm>
              <a:off x="5626800" y="2070757"/>
              <a:ext cx="762552" cy="36577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 i="0" strike="noStrike" cap="none">
                  <a:solidFill>
                    <a:schemeClr val="lt1"/>
                  </a:solidFill>
                  <a:latin typeface="Trebuchet MS"/>
                </a:rPr>
                <a:t>RIZIKO</a:t>
              </a:r>
              <a:endParaRPr/>
            </a:p>
          </p:txBody>
        </p:sp>
        <p:sp>
          <p:nvSpPr>
            <p:cNvPr id="4" name="Google Shape;182;p7"/>
            <p:cNvSpPr/>
            <p:nvPr/>
          </p:nvSpPr>
          <p:spPr bwMode="auto">
            <a:xfrm>
              <a:off x="4679011" y="2528296"/>
              <a:ext cx="875540" cy="48196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 i="0" strike="noStrike" cap="none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/>
                </a:rPr>
                <a:t>EXPOZICE</a:t>
              </a:r>
              <a:endParaRPr/>
            </a:p>
          </p:txBody>
        </p:sp>
        <p:sp>
          <p:nvSpPr>
            <p:cNvPr id="5" name="Google Shape;183;p7"/>
            <p:cNvSpPr/>
            <p:nvPr/>
          </p:nvSpPr>
          <p:spPr bwMode="auto">
            <a:xfrm>
              <a:off x="6923484" y="2586389"/>
              <a:ext cx="1302154" cy="365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>
                  <a:solidFill>
                    <a:schemeClr val="lt1"/>
                  </a:solidFill>
                  <a:latin typeface="Trebuchet MS"/>
                </a:rPr>
                <a:t>ZRANITELNOST</a:t>
              </a:r>
              <a:endParaRPr lang="cs-CZ" sz="1050" b="1" i="0" strike="noStrike" cap="none">
                <a:solidFill>
                  <a:schemeClr val="lt1"/>
                </a:solidFill>
                <a:latin typeface="Trebuchet MS"/>
              </a:endParaRPr>
            </a:p>
          </p:txBody>
        </p:sp>
        <p:sp>
          <p:nvSpPr>
            <p:cNvPr id="6" name="Google Shape;184;p7"/>
            <p:cNvSpPr/>
            <p:nvPr/>
          </p:nvSpPr>
          <p:spPr bwMode="auto">
            <a:xfrm>
              <a:off x="6594254" y="3288262"/>
              <a:ext cx="946747" cy="365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 i="0" strike="noStrike" cap="none">
                  <a:solidFill>
                    <a:schemeClr val="lt1"/>
                  </a:solidFill>
                  <a:latin typeface="Trebuchet MS"/>
                </a:rPr>
                <a:t>CITLIVOST</a:t>
              </a:r>
              <a:endParaRPr/>
            </a:p>
          </p:txBody>
        </p:sp>
        <p:sp>
          <p:nvSpPr>
            <p:cNvPr id="7" name="Google Shape;185;p7"/>
            <p:cNvSpPr/>
            <p:nvPr/>
          </p:nvSpPr>
          <p:spPr bwMode="auto">
            <a:xfrm>
              <a:off x="7641554" y="3288262"/>
              <a:ext cx="946747" cy="365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 i="0" strike="noStrike" cap="none">
                  <a:solidFill>
                    <a:schemeClr val="lt1"/>
                  </a:solidFill>
                  <a:latin typeface="Trebuchet MS"/>
                </a:rPr>
                <a:t>ÚROVEŇ ADAPTACE</a:t>
              </a:r>
              <a:endParaRPr/>
            </a:p>
          </p:txBody>
        </p:sp>
        <p:sp>
          <p:nvSpPr>
            <p:cNvPr id="8" name="Google Shape;186;p7"/>
            <p:cNvSpPr/>
            <p:nvPr/>
          </p:nvSpPr>
          <p:spPr bwMode="auto">
            <a:xfrm>
              <a:off x="5626800" y="3297386"/>
              <a:ext cx="762552" cy="36577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 i="0" strike="noStrike" cap="none">
                  <a:solidFill>
                    <a:schemeClr val="lt1"/>
                  </a:solidFill>
                  <a:latin typeface="Trebuchet MS"/>
                </a:rPr>
                <a:t>ÚROVEŇ RIZIKA</a:t>
              </a:r>
              <a:endParaRPr/>
            </a:p>
          </p:txBody>
        </p:sp>
        <p:sp>
          <p:nvSpPr>
            <p:cNvPr id="9" name="Google Shape;187;p7"/>
            <p:cNvSpPr/>
            <p:nvPr/>
          </p:nvSpPr>
          <p:spPr bwMode="auto">
            <a:xfrm rot="10800000">
              <a:off x="6486425" y="1460110"/>
              <a:ext cx="283741" cy="2072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cs-CZ" sz="1050" b="0" i="0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Google Shape;188;p7"/>
            <p:cNvSpPr/>
            <p:nvPr/>
          </p:nvSpPr>
          <p:spPr bwMode="auto">
            <a:xfrm rot="10800000">
              <a:off x="6555883" y="2133513"/>
              <a:ext cx="283741" cy="2072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cs-CZ" sz="1050" b="0" i="0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" name="Google Shape;189;p7"/>
            <p:cNvSpPr/>
            <p:nvPr/>
          </p:nvSpPr>
          <p:spPr bwMode="auto">
            <a:xfrm rot="10800000">
              <a:off x="8295676" y="2665641"/>
              <a:ext cx="283741" cy="2072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cs-CZ" sz="1050" b="0" i="0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Google Shape;190;p7"/>
            <p:cNvSpPr/>
            <p:nvPr/>
          </p:nvSpPr>
          <p:spPr bwMode="auto">
            <a:xfrm rot="16199998">
              <a:off x="7921870" y="3787541"/>
              <a:ext cx="292623" cy="20098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cs-CZ" sz="1050" b="0" i="0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3" name="Google Shape;191;p7"/>
            <p:cNvSpPr/>
            <p:nvPr/>
          </p:nvSpPr>
          <p:spPr bwMode="auto">
            <a:xfrm rot="16199998">
              <a:off x="7000699" y="3787541"/>
              <a:ext cx="292623" cy="20098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cs-CZ" sz="1050" b="0" i="0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cxnSp>
          <p:nvCxnSpPr>
            <p:cNvPr id="14" name="Google Shape;192;p7"/>
            <p:cNvCxnSpPr>
              <a:stCxn id="2" idx="2"/>
              <a:endCxn id="3" idx="0"/>
            </p:cNvCxnSpPr>
            <p:nvPr/>
          </p:nvCxnSpPr>
          <p:spPr bwMode="auto">
            <a:xfrm>
              <a:off x="6008076" y="1746637"/>
              <a:ext cx="0" cy="324120"/>
            </a:xfrm>
            <a:prstGeom prst="straightConnector1">
              <a:avLst/>
            </a:prstGeom>
            <a:noFill/>
            <a:ln w="19050" cap="flat" cmpd="sng">
              <a:solidFill>
                <a:srgbClr val="8BA7AC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5" name="Google Shape;193;p7"/>
            <p:cNvCxnSpPr>
              <a:stCxn id="3" idx="2"/>
              <a:endCxn id="8" idx="0"/>
            </p:cNvCxnSpPr>
            <p:nvPr/>
          </p:nvCxnSpPr>
          <p:spPr bwMode="auto">
            <a:xfrm>
              <a:off x="6008076" y="2436536"/>
              <a:ext cx="0" cy="860850"/>
            </a:xfrm>
            <a:prstGeom prst="straightConnector1">
              <a:avLst/>
            </a:prstGeom>
            <a:noFill/>
            <a:ln w="19050" cap="flat" cmpd="sng">
              <a:solidFill>
                <a:srgbClr val="8BA7AC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6" name="Google Shape;194;p7"/>
            <p:cNvCxnSpPr>
              <a:stCxn id="4" idx="3"/>
            </p:cNvCxnSpPr>
            <p:nvPr/>
          </p:nvCxnSpPr>
          <p:spPr bwMode="auto">
            <a:xfrm>
              <a:off x="5554552" y="2769279"/>
              <a:ext cx="380920" cy="0"/>
            </a:xfrm>
            <a:prstGeom prst="straightConnector1">
              <a:avLst/>
            </a:prstGeom>
            <a:noFill/>
            <a:ln w="19050" cap="flat" cmpd="sng">
              <a:solidFill>
                <a:srgbClr val="8BA7AC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7" name="Google Shape;195;p7"/>
            <p:cNvCxnSpPr>
              <a:stCxn id="5" idx="1"/>
            </p:cNvCxnSpPr>
            <p:nvPr/>
          </p:nvCxnSpPr>
          <p:spPr bwMode="auto">
            <a:xfrm flipH="1" flipV="1">
              <a:off x="6074578" y="2769278"/>
              <a:ext cx="848906" cy="1"/>
            </a:xfrm>
            <a:prstGeom prst="straightConnector1">
              <a:avLst/>
            </a:prstGeom>
            <a:noFill/>
            <a:ln w="19050" cap="flat" cmpd="sng">
              <a:solidFill>
                <a:srgbClr val="8BA7AC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8" name="Google Shape;196;p7"/>
            <p:cNvCxnSpPr>
              <a:stCxn id="5" idx="2"/>
              <a:endCxn id="6" idx="0"/>
            </p:cNvCxnSpPr>
            <p:nvPr/>
          </p:nvCxnSpPr>
          <p:spPr bwMode="auto">
            <a:xfrm flipH="1">
              <a:off x="7067628" y="2952168"/>
              <a:ext cx="506933" cy="336094"/>
            </a:xfrm>
            <a:prstGeom prst="straightConnector1">
              <a:avLst/>
            </a:prstGeom>
            <a:noFill/>
            <a:ln w="19050" cap="flat" cmpd="sng">
              <a:solidFill>
                <a:srgbClr val="8BA7AC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9" name="Google Shape;197;p7"/>
            <p:cNvCxnSpPr>
              <a:stCxn id="5" idx="2"/>
              <a:endCxn id="7" idx="0"/>
            </p:cNvCxnSpPr>
            <p:nvPr/>
          </p:nvCxnSpPr>
          <p:spPr bwMode="auto">
            <a:xfrm>
              <a:off x="7574561" y="2952168"/>
              <a:ext cx="540368" cy="336094"/>
            </a:xfrm>
            <a:prstGeom prst="straightConnector1">
              <a:avLst/>
            </a:prstGeom>
            <a:noFill/>
            <a:ln w="19050" cap="flat" cmpd="sng">
              <a:solidFill>
                <a:srgbClr val="8BA7AC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0" name="Google Shape;205;p7"/>
            <p:cNvSpPr txBox="1"/>
            <p:nvPr/>
          </p:nvSpPr>
          <p:spPr bwMode="auto">
            <a:xfrm>
              <a:off x="6648060" y="4084188"/>
              <a:ext cx="946746" cy="270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 i="0" strike="noStrike" cap="none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</a:rPr>
                <a:t>IND</a:t>
              </a:r>
              <a:r>
                <a:rPr lang="cs-CZ" sz="1050" b="1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</a:rPr>
                <a:t>IKÁTOR</a:t>
              </a:r>
              <a:endParaRPr lang="cs-CZ" sz="1050" b="0" i="0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Google Shape;206;p7"/>
            <p:cNvSpPr txBox="1"/>
            <p:nvPr/>
          </p:nvSpPr>
          <p:spPr bwMode="auto">
            <a:xfrm>
              <a:off x="7594807" y="4068336"/>
              <a:ext cx="1035499" cy="4433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</a:rPr>
                <a:t>HODNOTA</a:t>
              </a:r>
              <a:r>
                <a:rPr lang="cs-CZ" sz="1050" b="1" i="0" strike="noStrike" cap="none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</a:rPr>
                <a:t> INDI</a:t>
              </a:r>
              <a:r>
                <a:rPr lang="cs-CZ" sz="1050" b="1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</a:rPr>
                <a:t>KÁTORU</a:t>
              </a:r>
              <a:endParaRPr lang="cs-CZ" sz="1050" b="0" i="0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Google Shape;207;p7"/>
            <p:cNvSpPr txBox="1"/>
            <p:nvPr/>
          </p:nvSpPr>
          <p:spPr bwMode="auto">
            <a:xfrm>
              <a:off x="8525989" y="2641147"/>
              <a:ext cx="946747" cy="270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</a:rPr>
                <a:t>KRITÉRIUM</a:t>
              </a:r>
              <a:endParaRPr lang="cs-CZ" sz="1050" b="0" i="0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Google Shape;208;p7"/>
            <p:cNvSpPr txBox="1"/>
            <p:nvPr/>
          </p:nvSpPr>
          <p:spPr bwMode="auto">
            <a:xfrm>
              <a:off x="6731654" y="1441741"/>
              <a:ext cx="943695" cy="270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</a:rPr>
                <a:t>OBLAST</a:t>
              </a:r>
              <a:endParaRPr lang="cs-CZ" sz="1050" b="0" i="0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Google Shape;209;p7"/>
            <p:cNvSpPr txBox="1"/>
            <p:nvPr/>
          </p:nvSpPr>
          <p:spPr bwMode="auto">
            <a:xfrm>
              <a:off x="6807514" y="2102262"/>
              <a:ext cx="943695" cy="270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</a:rPr>
                <a:t>KATEGORIE</a:t>
              </a:r>
              <a:endParaRPr lang="cs-CZ" sz="1050" b="0" i="0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264234506" name="TextovéPole 29"/>
          <p:cNvSpPr txBox="1"/>
          <p:nvPr/>
        </p:nvSpPr>
        <p:spPr bwMode="auto">
          <a:xfrm>
            <a:off x="4747130" y="4386155"/>
            <a:ext cx="371638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24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defRPr/>
            </a:pPr>
            <a:r>
              <a:rPr lang="cs-CZ" sz="1200" i="1">
                <a:solidFill>
                  <a:schemeClr val="lt2"/>
                </a:solidFill>
                <a:latin typeface="Trebuchet MS"/>
              </a:rPr>
              <a:t>Schéma: </a:t>
            </a:r>
            <a:r>
              <a:rPr lang="it-IT" sz="1200" i="1">
                <a:solidFill>
                  <a:schemeClr val="lt2"/>
                </a:solidFill>
                <a:latin typeface="Trebuchet MS"/>
              </a:rPr>
              <a:t>Řetěz</a:t>
            </a:r>
            <a:r>
              <a:rPr lang="cs-CZ" sz="1200" i="1">
                <a:solidFill>
                  <a:schemeClr val="lt2"/>
                </a:solidFill>
                <a:latin typeface="Trebuchet MS"/>
              </a:rPr>
              <a:t>e</a:t>
            </a:r>
            <a:r>
              <a:rPr lang="it-IT" sz="1200" i="1">
                <a:solidFill>
                  <a:schemeClr val="lt2"/>
                </a:solidFill>
                <a:latin typeface="Trebuchet MS"/>
              </a:rPr>
              <a:t>c</a:t>
            </a:r>
            <a:r>
              <a:rPr lang="it-IT" sz="1400" i="1"/>
              <a:t> </a:t>
            </a:r>
            <a:r>
              <a:rPr lang="it-IT" sz="1200" i="1">
                <a:solidFill>
                  <a:schemeClr val="lt2"/>
                </a:solidFill>
                <a:latin typeface="Trebuchet MS"/>
              </a:rPr>
              <a:t>dopadů a prvky metod</a:t>
            </a:r>
            <a:r>
              <a:rPr lang="cs-CZ" sz="1200" i="1">
                <a:solidFill>
                  <a:schemeClr val="lt2"/>
                </a:solidFill>
                <a:latin typeface="Trebuchet MS"/>
              </a:rPr>
              <a:t>ik</a:t>
            </a:r>
            <a:r>
              <a:rPr lang="it-IT" sz="1200" i="1">
                <a:solidFill>
                  <a:schemeClr val="lt2"/>
                </a:solidFill>
                <a:latin typeface="Trebuchet MS"/>
              </a:rPr>
              <a:t>y RBE</a:t>
            </a:r>
            <a:endParaRPr/>
          </a:p>
        </p:txBody>
      </p:sp>
      <p:sp>
        <p:nvSpPr>
          <p:cNvPr id="2128498277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Struktura nástroje </a:t>
            </a:r>
            <a:r>
              <a:rPr lang="es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15499254" name="Google Shape;162;p6"/>
          <p:cNvSpPr txBox="1"/>
          <p:nvPr/>
        </p:nvSpPr>
        <p:spPr bwMode="auto">
          <a:xfrm>
            <a:off x="576263" y="1565425"/>
            <a:ext cx="7261451" cy="2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215265" lvl="0" indent="0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Středoevropská verze nástroje RBTool podporuje hodnocení klimatických rizik ve vztahu k následujícím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tematickým oblastem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58281489" name="Google Shape;164;p6"/>
          <p:cNvSpPr txBox="1"/>
          <p:nvPr/>
        </p:nvSpPr>
        <p:spPr bwMode="auto">
          <a:xfrm>
            <a:off x="1559625" y="3242850"/>
            <a:ext cx="1226099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B </a:t>
            </a: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Povodně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5890149" name="Google Shape;165;p6"/>
          <p:cNvSpPr txBox="1"/>
          <p:nvPr/>
        </p:nvSpPr>
        <p:spPr bwMode="auto">
          <a:xfrm>
            <a:off x="1559625" y="4068150"/>
            <a:ext cx="174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C Extr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émní teploty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58488150" name="Google Shape;166;p6"/>
          <p:cNvSpPr txBox="1"/>
          <p:nvPr/>
        </p:nvSpPr>
        <p:spPr bwMode="auto">
          <a:xfrm>
            <a:off x="4110538" y="2382734"/>
            <a:ext cx="1226099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D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Sucho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6510784" name="Google Shape;167;p6"/>
          <p:cNvSpPr txBox="1"/>
          <p:nvPr/>
        </p:nvSpPr>
        <p:spPr bwMode="auto">
          <a:xfrm>
            <a:off x="4110538" y="3243894"/>
            <a:ext cx="1055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E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Bouře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18744631" name="Google Shape;168;p6"/>
          <p:cNvSpPr txBox="1"/>
          <p:nvPr/>
        </p:nvSpPr>
        <p:spPr bwMode="auto">
          <a:xfrm flipH="0" flipV="0">
            <a:off x="4110549" y="4068149"/>
            <a:ext cx="2428275" cy="393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F Přírodní požáry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90421166" name="Google Shape;169;p6"/>
          <p:cNvSpPr txBox="1"/>
          <p:nvPr/>
        </p:nvSpPr>
        <p:spPr bwMode="auto">
          <a:xfrm>
            <a:off x="6455436" y="2387100"/>
            <a:ext cx="1654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G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Sesuvy půdy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2890157" name="Google Shape;170;p6"/>
          <p:cNvSpPr txBox="1"/>
          <p:nvPr/>
        </p:nvSpPr>
        <p:spPr bwMode="auto">
          <a:xfrm>
            <a:off x="1559625" y="2303932"/>
            <a:ext cx="1922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A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Intenzivní srážky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1145858" name="Google Shape;171;p6"/>
          <p:cNvSpPr txBox="1"/>
          <p:nvPr/>
        </p:nvSpPr>
        <p:spPr bwMode="auto">
          <a:xfrm>
            <a:off x="464430" y="986007"/>
            <a:ext cx="2521200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8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Oblasti</a:t>
            </a:r>
            <a:r>
              <a:rPr lang="es" sz="18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s" sz="1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ISSUES)</a:t>
            </a:r>
            <a:endParaRPr sz="1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779310548" name="Google Shape;172;p6" title="ChatGPT Image 12 ago 2025, 10_55_32.pn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1016319" y="2300099"/>
            <a:ext cx="543301" cy="54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8420114" name="Google Shape;173;p6" title="ChatGPT Image 12 ago 2025, 11_12_31.png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3482042" y="3939762"/>
            <a:ext cx="543301" cy="54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684268" name="Google Shape;174;p6" title="ChatGPT Image 12 ago 2025, 11_12_37.png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3482025" y="3176060"/>
            <a:ext cx="543301" cy="543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019409" name="Google Shape;175;p6" title="ChatGPT Image 12 ago 2025, 10_57_27.png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1016320" y="3136657"/>
            <a:ext cx="543301" cy="54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9061763" name="Google Shape;176;p6" title="ChatGPT Image 12 ago 2025, 10_58_21.png"/>
          <p:cNvPicPr/>
          <p:nvPr/>
        </p:nvPicPr>
        <p:blipFill rotWithShape="1">
          <a:blip r:embed="rId7">
            <a:alphaModFix/>
          </a:blip>
          <a:srcRect l="66215" t="6785" r="10063" b="59322"/>
          <a:stretch/>
        </p:blipFill>
        <p:spPr bwMode="auto">
          <a:xfrm>
            <a:off x="1016313" y="3939762"/>
            <a:ext cx="543302" cy="517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4473413" name="Google Shape;177;p6" title="ChatGPT Image 12 ago 2025, 10_58_21.png"/>
          <p:cNvPicPr/>
          <p:nvPr/>
        </p:nvPicPr>
        <p:blipFill rotWithShape="1">
          <a:blip r:embed="rId7">
            <a:alphaModFix/>
          </a:blip>
          <a:srcRect l="11409" t="52082" r="65322" b="11001"/>
          <a:stretch/>
        </p:blipFill>
        <p:spPr bwMode="auto">
          <a:xfrm>
            <a:off x="3482029" y="2264019"/>
            <a:ext cx="543302" cy="574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5880443" name="Google Shape;178;p6" title="ChatGPT Image 12 ago 2025, 11_45_50.png"/>
          <p:cNvPicPr/>
          <p:nvPr/>
        </p:nvPicPr>
        <p:blipFill rotWithShape="1">
          <a:blip r:embed="rId8">
            <a:alphaModFix/>
          </a:blip>
          <a:srcRect l="9328" t="9328" r="9715" b="9653"/>
          <a:stretch/>
        </p:blipFill>
        <p:spPr bwMode="auto">
          <a:xfrm>
            <a:off x="5884622" y="2308858"/>
            <a:ext cx="485076" cy="48545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79605837" name="Google Shape;179;p6"/>
          <p:cNvGrpSpPr/>
          <p:nvPr/>
        </p:nvGrpSpPr>
        <p:grpSpPr bwMode="auto">
          <a:xfrm>
            <a:off x="8305799" y="4495700"/>
            <a:ext cx="838201" cy="594981"/>
            <a:chOff x="6739053" y="4087216"/>
            <a:chExt cx="838201" cy="594981"/>
          </a:xfrm>
        </p:grpSpPr>
        <p:sp>
          <p:nvSpPr>
            <p:cNvPr id="180" name="Google Shape;180;p6"/>
            <p:cNvSpPr/>
            <p:nvPr/>
          </p:nvSpPr>
          <p:spPr bwMode="auto">
            <a:xfrm>
              <a:off x="6739053" y="4317924"/>
              <a:ext cx="364273" cy="364273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cxnSp>
          <p:nvCxnSpPr>
            <p:cNvPr id="181" name="Google Shape;181;p6"/>
            <p:cNvCxnSpPr/>
            <p:nvPr/>
          </p:nvCxnSpPr>
          <p:spPr bwMode="auto">
            <a:xfrm rot="10800000" flipH="1">
              <a:off x="7051287" y="4226855"/>
              <a:ext cx="367991" cy="182137"/>
            </a:xfrm>
            <a:prstGeom prst="straightConnector1">
              <a:avLst/>
            </a:prstGeom>
            <a:noFill/>
            <a:ln w="952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82" name="Google Shape;182;p6"/>
            <p:cNvSpPr/>
            <p:nvPr/>
          </p:nvSpPr>
          <p:spPr bwMode="auto">
            <a:xfrm>
              <a:off x="7395116" y="4087216"/>
              <a:ext cx="182138" cy="182138"/>
            </a:xfrm>
            <a:prstGeom prst="ellipse">
              <a:avLst/>
            </a:prstGeom>
            <a:noFill/>
            <a:ln w="25400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045370657" name="Google Shape;183;p6"/>
          <p:cNvSpPr txBox="1"/>
          <p:nvPr/>
        </p:nvSpPr>
        <p:spPr bwMode="auto">
          <a:xfrm>
            <a:off x="8348547" y="4765438"/>
            <a:ext cx="2174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3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4347222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Struktura nástroje </a:t>
            </a:r>
            <a:r>
              <a:rPr lang="es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4482995" name="Google Shape;188;p7"/>
          <p:cNvSpPr txBox="1"/>
          <p:nvPr/>
        </p:nvSpPr>
        <p:spPr bwMode="auto">
          <a:xfrm>
            <a:off x="490895" y="1384914"/>
            <a:ext cx="84675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</a:rPr>
              <a:t>Klíčové stavební prvky, které jsou v nástroji </a:t>
            </a:r>
            <a:r>
              <a:rPr lang="cs-CZ" sz="1200">
                <a:solidFill>
                  <a:schemeClr val="lt2"/>
                </a:solidFill>
                <a:latin typeface="Trebuchet MS"/>
              </a:rPr>
              <a:t>RBTool</a:t>
            </a:r>
            <a:r>
              <a:rPr lang="cs-CZ" sz="1200">
                <a:solidFill>
                  <a:schemeClr val="lt2"/>
                </a:solidFill>
                <a:latin typeface="Trebuchet MS"/>
              </a:rPr>
              <a:t> pro střední Evropu hodnoceny:</a:t>
            </a:r>
            <a:endParaRPr sz="1200">
              <a:solidFill>
                <a:schemeClr val="lt2"/>
              </a:solidFill>
              <a:latin typeface="Trebuchet MS"/>
            </a:endParaRPr>
          </a:p>
        </p:txBody>
      </p:sp>
      <p:sp>
        <p:nvSpPr>
          <p:cNvPr id="1905861949" name="Google Shape;190;p7"/>
          <p:cNvSpPr txBox="1"/>
          <p:nvPr/>
        </p:nvSpPr>
        <p:spPr bwMode="auto">
          <a:xfrm>
            <a:off x="3947400" y="2824776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Sanitární systémy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3927405" name="Google Shape;191;p7"/>
          <p:cNvSpPr txBox="1"/>
          <p:nvPr/>
        </p:nvSpPr>
        <p:spPr bwMode="auto">
          <a:xfrm>
            <a:off x="3947400" y="2253656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Ventila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ční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systém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02155022" name="Google Shape;192;p7"/>
          <p:cNvSpPr txBox="1"/>
          <p:nvPr/>
        </p:nvSpPr>
        <p:spPr bwMode="auto">
          <a:xfrm>
            <a:off x="402224" y="3972843"/>
            <a:ext cx="2598660" cy="393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       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Energetické systémy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8263031" name="Google Shape;193;p7"/>
          <p:cNvSpPr txBox="1"/>
          <p:nvPr/>
        </p:nvSpPr>
        <p:spPr bwMode="auto">
          <a:xfrm>
            <a:off x="986656" y="2820667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Nosný konstrukční rám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03371299" name="Google Shape;194;p7"/>
          <p:cNvSpPr txBox="1"/>
          <p:nvPr/>
        </p:nvSpPr>
        <p:spPr bwMode="auto">
          <a:xfrm>
            <a:off x="986656" y="3400570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Nenosné prvky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5403041" name="Google Shape;195;p7"/>
          <p:cNvSpPr txBox="1"/>
          <p:nvPr/>
        </p:nvSpPr>
        <p:spPr bwMode="auto">
          <a:xfrm>
            <a:off x="1005136" y="2175350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l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Základy</a:t>
            </a: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95037617" name="Google Shape;197;p7"/>
          <p:cNvSpPr txBox="1"/>
          <p:nvPr/>
        </p:nvSpPr>
        <p:spPr bwMode="auto">
          <a:xfrm>
            <a:off x="3947400" y="3400570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Další systémy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194399" name="Google Shape;198;p7"/>
          <p:cNvSpPr txBox="1"/>
          <p:nvPr/>
        </p:nvSpPr>
        <p:spPr bwMode="auto">
          <a:xfrm>
            <a:off x="3932100" y="3972843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Inženýrské sítě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02244025" name="Google Shape;199;p7"/>
          <p:cNvSpPr txBox="1"/>
          <p:nvPr/>
        </p:nvSpPr>
        <p:spPr bwMode="auto">
          <a:xfrm>
            <a:off x="6545700" y="2815275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byvatelé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07469822" name="Google Shape;200;p7"/>
          <p:cNvSpPr txBox="1"/>
          <p:nvPr/>
        </p:nvSpPr>
        <p:spPr bwMode="auto">
          <a:xfrm>
            <a:off x="6545700" y="2252295"/>
            <a:ext cx="25983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Krajinářské úpravy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8202215" name="Google Shape;201;p7"/>
          <p:cNvSpPr txBox="1"/>
          <p:nvPr/>
        </p:nvSpPr>
        <p:spPr bwMode="auto">
          <a:xfrm>
            <a:off x="6545700" y="3357721"/>
            <a:ext cx="2598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9746435" name="Google Shape;202;p7"/>
          <p:cNvSpPr txBox="1"/>
          <p:nvPr/>
        </p:nvSpPr>
        <p:spPr bwMode="auto">
          <a:xfrm>
            <a:off x="6545700" y="3972505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Komunita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493651785" name="Google Shape;203;p7" descr="Building Foundation Icons - Free SVG &amp; PNG Building Foundation Images -  Noun Project"/>
          <p:cNvPicPr>
            <a:picLocks noChangeAspect="1"/>
          </p:cNvPicPr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09136" y="2240306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8344671" name="Google Shape;204;p7" descr="171 Load Bearing Structure Stock Vectors and Vector Art | Shutterstock"/>
          <p:cNvPicPr>
            <a:picLocks noChangeAspect="1"/>
          </p:cNvPicPr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607434" y="2831247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8495865" name="Google Shape;205;p7" descr="Load Bearing Icons - Free SVG &amp; PNG Load Bearing Images - Noun Project"/>
          <p:cNvPicPr>
            <a:picLocks noChangeAspect="1"/>
          </p:cNvPicPr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607434" y="3381902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976120" name="Google Shape;206;p7" descr="Energy System Icons - Free SVG &amp; PNG Energy System Images - Noun Project"/>
          <p:cNvPicPr>
            <a:picLocks noChangeAspect="1"/>
          </p:cNvPicPr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607434" y="4009519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629393" name="Google Shape;207;p7" descr="Fan Or Ventilation System Line Art Vector Icon For Apps And Websites  Royalty Free SVG, Cliparts, Vectors, and Stock Illustration. Image  190310463."/>
          <p:cNvPicPr>
            <a:picLocks noChangeAspect="1"/>
          </p:cNvPicPr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3535711" y="2241418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86733" name="Google Shape;208;p7" descr="Sanitary, system, toilet, furniture, room icon - Download on Iconfinder"/>
          <p:cNvPicPr>
            <a:picLocks noChangeAspect="1"/>
          </p:cNvPicPr>
          <p:nvPr/>
        </p:nvPicPr>
        <p:blipFill rotWithShape="1">
          <a:blip r:embed="rId8">
            <a:alphaModFix/>
          </a:blip>
          <a:stretch/>
        </p:blipFill>
        <p:spPr bwMode="auto">
          <a:xfrm>
            <a:off x="3520800" y="2831247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049000" name="Google Shape;209;p7" descr="100 free icons of System icons set designed by Revicon"/>
          <p:cNvPicPr>
            <a:picLocks noChangeAspect="1"/>
          </p:cNvPicPr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3526573" y="3448656"/>
            <a:ext cx="397002" cy="397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5134118" name="Google Shape;210;p7" descr="Utilities Icons - Free SVG &amp; PNG Utilities Images - Noun Project"/>
          <p:cNvPicPr>
            <a:picLocks noChangeAspect="1"/>
          </p:cNvPicPr>
          <p:nvPr/>
        </p:nvPicPr>
        <p:blipFill rotWithShape="1">
          <a:blip r:embed="rId10">
            <a:alphaModFix/>
          </a:blip>
          <a:stretch/>
        </p:blipFill>
        <p:spPr bwMode="auto">
          <a:xfrm>
            <a:off x="3514816" y="4009519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63712" name="Google Shape;211;p7" descr="Landscape icon | Freepik"/>
          <p:cNvPicPr>
            <a:picLocks noChangeAspect="1"/>
          </p:cNvPicPr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6106502" y="2236892"/>
            <a:ext cx="397002" cy="397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7420063" name="Google Shape;212;p7" descr="195,000+ Group Of People Icon Stock Illustrations, Royalty-Free Vector  Graphics &amp; Clip Art - iStock | Group of people icon vector, Diverse group  of people icon, Large group of people icon"/>
          <p:cNvPicPr>
            <a:picLocks noChangeAspect="1"/>
          </p:cNvPicPr>
          <p:nvPr/>
        </p:nvPicPr>
        <p:blipFill rotWithShape="1">
          <a:blip r:embed="rId12">
            <a:alphaModFix/>
          </a:blip>
          <a:stretch/>
        </p:blipFill>
        <p:spPr bwMode="auto">
          <a:xfrm>
            <a:off x="6107504" y="2831247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4310991" name="Google Shape;213;p7" descr="Location Icon Vector Art, Icons, and Graphics for Free Download"/>
          <p:cNvPicPr>
            <a:picLocks noChangeAspect="1"/>
          </p:cNvPicPr>
          <p:nvPr/>
        </p:nvPicPr>
        <p:blipFill rotWithShape="1">
          <a:blip r:embed="rId13">
            <a:alphaModFix/>
          </a:blip>
          <a:stretch/>
        </p:blipFill>
        <p:spPr bwMode="auto">
          <a:xfrm>
            <a:off x="6107504" y="3384958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4445239" name="Google Shape;214;p7" descr="Community - Free user icons"/>
          <p:cNvPicPr>
            <a:picLocks noChangeAspect="1"/>
          </p:cNvPicPr>
          <p:nvPr/>
        </p:nvPicPr>
        <p:blipFill rotWithShape="1">
          <a:blip r:embed="rId14">
            <a:alphaModFix/>
          </a:blip>
          <a:stretch/>
        </p:blipFill>
        <p:spPr bwMode="auto">
          <a:xfrm>
            <a:off x="6106502" y="4006014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4998198" name="Google Shape;215;p7"/>
          <p:cNvSpPr txBox="1"/>
          <p:nvPr/>
        </p:nvSpPr>
        <p:spPr bwMode="auto">
          <a:xfrm>
            <a:off x="6554315" y="3397337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Lokalita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341500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Struktura nástroje </a:t>
            </a:r>
            <a:r>
              <a:rPr lang="es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74973446" name="Google Shape;171;p6"/>
          <p:cNvSpPr txBox="1"/>
          <p:nvPr/>
        </p:nvSpPr>
        <p:spPr bwMode="auto">
          <a:xfrm>
            <a:off x="464430" y="986007"/>
            <a:ext cx="2521200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8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MAKRO KATEGORIE</a:t>
            </a:r>
            <a:endParaRPr sz="1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3413565" name="Google Shape;220;p8"/>
          <p:cNvSpPr txBox="1"/>
          <p:nvPr/>
        </p:nvSpPr>
        <p:spPr bwMode="auto">
          <a:xfrm>
            <a:off x="576263" y="1361814"/>
            <a:ext cx="7911672" cy="4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215265" lvl="0" indent="0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Kategorie rizik představuje konkrétní rizik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vyplývající z interakce mezi </a:t>
            </a: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hazardem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a exponovaným prvkem v rámci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konkrétní stavební části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(makro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kategorie). 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2840460" name="Google Shape;223;p8"/>
          <p:cNvSpPr txBox="1"/>
          <p:nvPr/>
        </p:nvSpPr>
        <p:spPr bwMode="auto">
          <a:xfrm>
            <a:off x="516150" y="3941850"/>
            <a:ext cx="8111700" cy="1092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Kategorie rizik byly definovány ve středoevropské verzi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RBTool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. Tyto kategorie zahrnují všech sedm hazardů (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Issues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) hodnocených v nástroji a pokrývají klíčové městské sektory nejvíce relevantní pro klimatickou adaptaci na úrovni čtvrtí (urbanistických celků).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32132297" name="Google Shape;224;p8"/>
          <p:cNvSpPr txBox="1"/>
          <p:nvPr/>
        </p:nvSpPr>
        <p:spPr bwMode="auto">
          <a:xfrm>
            <a:off x="455973" y="2974637"/>
            <a:ext cx="1784099" cy="686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Oblast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: </a:t>
            </a:r>
            <a:b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</a:b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Intenzivní srážky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67283224" name="Google Shape;225;p8"/>
          <p:cNvSpPr txBox="1"/>
          <p:nvPr/>
        </p:nvSpPr>
        <p:spPr bwMode="auto">
          <a:xfrm>
            <a:off x="5495512" y="3660986"/>
            <a:ext cx="295259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Komponent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budovy: Fasáda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2359004" name="Google Shape;226;p8"/>
          <p:cNvSpPr txBox="1"/>
          <p:nvPr/>
        </p:nvSpPr>
        <p:spPr bwMode="auto">
          <a:xfrm>
            <a:off x="6466673" y="2974637"/>
            <a:ext cx="23934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Exponovaný prvek: Systémy vnějších stěn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94666431" name="Google Shape;227;p8"/>
          <p:cNvSpPr txBox="1"/>
          <p:nvPr/>
        </p:nvSpPr>
        <p:spPr bwMode="auto">
          <a:xfrm>
            <a:off x="2910672" y="2078487"/>
            <a:ext cx="3322654" cy="686311"/>
          </a:xfrm>
          <a:prstGeom prst="rect">
            <a:avLst/>
          </a:prstGeom>
          <a:noFill/>
          <a:ln w="9525" cap="flat" cmpd="sng">
            <a:solidFill>
              <a:srgbClr val="9ACA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es" sz="11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Kategorie</a:t>
            </a:r>
            <a:r>
              <a:rPr lang="es" sz="11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es" sz="11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A4.2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Riziko poškození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výplní otvorů fasády (oken a dveří)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56864708" name="Google Shape;229;p8"/>
          <p:cNvSpPr txBox="1"/>
          <p:nvPr/>
        </p:nvSpPr>
        <p:spPr bwMode="auto">
          <a:xfrm>
            <a:off x="3095698" y="3185487"/>
            <a:ext cx="2952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Představuje interakci mezi</a:t>
            </a:r>
            <a:endParaRPr sz="1400" b="0" i="0" u="none" strike="noStrike" cap="none">
              <a:solidFill>
                <a:srgbClr val="9ACA3C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1061105319" name="Google Shape;230;p8"/>
          <p:cNvCxnSpPr>
            <a:stCxn id="594666431" idx="2"/>
            <a:endCxn id="2056864708" idx="0"/>
          </p:cNvCxnSpPr>
          <p:nvPr/>
        </p:nvCxnSpPr>
        <p:spPr bwMode="auto">
          <a:xfrm flipH="1">
            <a:off x="4571998" y="2764798"/>
            <a:ext cx="1" cy="420689"/>
          </a:xfrm>
          <a:prstGeom prst="straightConnector1">
            <a:avLst/>
          </a:prstGeom>
          <a:noFill/>
          <a:ln w="9525" cap="flat" cmpd="sng">
            <a:solidFill>
              <a:srgbClr val="9ACA3C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059230857" name="Google Shape;231;p8"/>
          <p:cNvSpPr txBox="1"/>
          <p:nvPr/>
        </p:nvSpPr>
        <p:spPr bwMode="auto">
          <a:xfrm>
            <a:off x="3645599" y="3658987"/>
            <a:ext cx="1784099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konkrétně</a:t>
            </a:r>
            <a:endParaRPr sz="1400" b="0" i="0" u="none" strike="noStrike" cap="none">
              <a:solidFill>
                <a:srgbClr val="9ACA3C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1166104478" name="Google Shape;232;p8"/>
          <p:cNvCxnSpPr/>
          <p:nvPr/>
        </p:nvCxnSpPr>
        <p:spPr bwMode="auto">
          <a:xfrm>
            <a:off x="4572000" y="3437575"/>
            <a:ext cx="0" cy="312900"/>
          </a:xfrm>
          <a:prstGeom prst="straightConnector1">
            <a:avLst/>
          </a:prstGeom>
          <a:noFill/>
          <a:ln w="9525" cap="flat" cmpd="sng">
            <a:solidFill>
              <a:srgbClr val="9ACA3C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444479424" name="Google Shape;233;p8"/>
          <p:cNvCxnSpPr/>
          <p:nvPr/>
        </p:nvCxnSpPr>
        <p:spPr bwMode="auto">
          <a:xfrm>
            <a:off x="5133074" y="3870737"/>
            <a:ext cx="432600" cy="0"/>
          </a:xfrm>
          <a:prstGeom prst="straightConnector1">
            <a:avLst/>
          </a:prstGeom>
          <a:noFill/>
          <a:ln w="9525" cap="flat" cmpd="sng">
            <a:solidFill>
              <a:srgbClr val="9ACA3C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455277008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Struktura nástroje </a:t>
            </a:r>
            <a:r>
              <a:rPr lang="es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88528962" name="Google Shape;171;p6"/>
          <p:cNvSpPr txBox="1"/>
          <p:nvPr/>
        </p:nvSpPr>
        <p:spPr bwMode="auto">
          <a:xfrm>
            <a:off x="464430" y="986007"/>
            <a:ext cx="2521200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Kategorie rizik</a:t>
            </a:r>
            <a:endParaRPr sz="1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123586032" name="Přímá spojnice se šipkou 7"/>
          <p:cNvCxnSpPr>
            <a:stCxn id="522359004" idx="1"/>
          </p:cNvCxnSpPr>
          <p:nvPr/>
        </p:nvCxnSpPr>
        <p:spPr bwMode="auto">
          <a:xfrm flipH="1">
            <a:off x="2297722" y="3265487"/>
            <a:ext cx="4168951" cy="0"/>
          </a:xfrm>
          <a:prstGeom prst="straightConnector1">
            <a:avLst/>
          </a:prstGeom>
          <a:noFill/>
          <a:ln w="9525" cap="flat" cmpd="sng">
            <a:solidFill>
              <a:srgbClr val="9ACA3C"/>
            </a:solidFill>
            <a:prstDash val="solid"/>
            <a:round/>
            <a:headEnd type="stealth" w="med" len="med"/>
            <a:tailEnd type="stealth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8860517" name="Google Shape;282;p13"/>
          <p:cNvSpPr txBox="1">
            <a:spLocks noGrp="1"/>
          </p:cNvSpPr>
          <p:nvPr>
            <p:ph type="title"/>
          </p:nvPr>
        </p:nvSpPr>
        <p:spPr bwMode="auto">
          <a:xfrm>
            <a:off x="489600" y="47996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s">
                <a:solidFill>
                  <a:schemeClr val="accent4"/>
                </a:solidFill>
              </a:rPr>
              <a:t>Kontextualizace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996934224" name="Google Shape;283;p13"/>
          <p:cNvSpPr txBox="1"/>
          <p:nvPr/>
        </p:nvSpPr>
        <p:spPr bwMode="auto">
          <a:xfrm>
            <a:off x="489600" y="1353316"/>
            <a:ext cx="81648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Aby mohl být nástroj RBTool využ</a:t>
            </a:r>
            <a:r>
              <a:rPr lang="es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íván efektivně</a:t>
            </a: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vyžaduje kontextualizaci, která transformuje obecný rámec do lokálního operačního nástroje hodnocení přizpůsobeného konkrétním budovám a územním potřebám.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91489840" name="Google Shape;284;p13"/>
          <p:cNvSpPr txBox="1"/>
          <p:nvPr/>
        </p:nvSpPr>
        <p:spPr bwMode="auto">
          <a:xfrm>
            <a:off x="489600" y="2571750"/>
            <a:ext cx="816480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cs-CZ" sz="12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Zajišťuje:</a:t>
            </a:r>
            <a:endParaRPr lang="cs-CZ" sz="1200" b="1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447675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/>
              <a:buChar char="•"/>
              <a:defRPr/>
            </a:pPr>
            <a:r>
              <a:rPr lang="es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Relevanc</a:t>
            </a:r>
            <a:r>
              <a:rPr lang="es" sz="12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s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ukazatelů</a:t>
            </a:r>
            <a:endParaRPr sz="1200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447675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/>
              <a:buChar char="•"/>
              <a:defRPr/>
            </a:pPr>
            <a:r>
              <a:rPr lang="es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Použití vhodných referenčních hodnot</a:t>
            </a:r>
            <a:endParaRPr sz="12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447675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/>
              <a:buChar char="•"/>
              <a:defRPr/>
            </a:pPr>
            <a:r>
              <a:rPr lang="cs-CZ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Smysluplné</a:t>
            </a:r>
            <a:r>
              <a:rPr lang="es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hodnoty rizika</a:t>
            </a:r>
            <a:endParaRPr sz="1200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447675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/>
              <a:buChar char="•"/>
              <a:defRPr/>
            </a:pPr>
            <a:r>
              <a:rPr lang="es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Efektivní hodnocení zaměřené na to, co je </a:t>
            </a:r>
            <a:r>
              <a:rPr lang="cs-CZ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skutečně podstatné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86318739" name="Google Shape;286;p13" descr="9+ Thousand Context Icon Royalty-Free Images, Stock Photos &amp; Pictures |  Shutterstock"/>
          <p:cNvPicPr/>
          <p:nvPr/>
        </p:nvPicPr>
        <p:blipFill rotWithShape="1">
          <a:blip r:embed="rId3">
            <a:alphaModFix/>
          </a:blip>
          <a:srcRect l="0" t="0" r="0" b="11750"/>
          <a:stretch/>
        </p:blipFill>
        <p:spPr bwMode="auto">
          <a:xfrm>
            <a:off x="4751500" y="2214182"/>
            <a:ext cx="4238625" cy="1176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1_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customXml/_rels/item1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1.xml"/></Relationships>
</file>

<file path=customXml/_rels/item2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2.xml"/></Relationships>
</file>

<file path=customXml/_rels/item3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c2a36568b5ac5f00a10fd9c6256ab4a8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e0725038332f900d7d414276a9ed63f0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This value indicates the number of saves or revisions. The application is responsible for updating this value after each revision.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Props1.xml><?xml version="1.0" encoding="utf-8"?>
<ds:datastoreItem xmlns:ds="http://schemas.openxmlformats.org/officeDocument/2006/customXml" ds:itemID="{054936A2-0358-4FFA-82A5-BBB8E4222C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01F131EF-FFCE-4E6F-BCCB-CD57DC6730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3A02A1-733A-46ED-A05B-180134DC0942}">
  <ds:schemaRefs>
    <ds:schemaRef ds:uri="http://www.w3.org/XML/1998/namespace"/>
    <ds:schemaRef ds:uri="http://schemas.microsoft.com/office/2006/documentManagement/types"/>
    <ds:schemaRef ds:uri="http://purl.org/dc/elements/1.1/"/>
    <ds:schemaRef ds:uri="d3b63abe-a700-4914-8878-a8a488c562b0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ce60cd6d-3977-486f-a814-132bf722bbce"/>
    <ds:schemaRef ds:uri="http://schemas.microsoft.com/office/2006/metadata/properties"/>
    <ds:schemaRef ds:uri="http://purl.org/dc/terms/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ONLYOFFICE/9.1.0.167</Application>
  <PresentationFormat>On-screen Show (4:3)</PresentationFormat>
  <Paragraphs>0</Paragraphs>
  <Slides>8</Slides>
  <Notes>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Barbora Hejtmánková</cp:lastModifiedBy>
  <cp:revision>8</cp:revision>
  <dcterms:created xsi:type="dcterms:W3CDTF">2025-03-18T17:43:02Z</dcterms:created>
  <dcterms:modified xsi:type="dcterms:W3CDTF">2025-11-21T08:53:11Z</dcterms:modified>
</cp:coreProperties>
</file>