
<file path=[Content_Types].xml><?xml version="1.0" encoding="utf-8"?>
<Types xmlns="http://schemas.openxmlformats.org/package/2006/content-types">
  <Default Extension="xml" ContentType="application/xml"/>
  <Default Extension="svg" ContentType="image/svg+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3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slides/slide29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26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3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2.xml" ContentType="application/vnd.openxmlformats-officedocument.presentationml.slide+xml"/>
  <Override PartName="/ppt/notesSlides/notesSlide6.xml" ContentType="application/vnd.openxmlformats-officedocument.presentationml.notesSlide+xml"/>
  <Override PartName="/customXml/itemProps2.xml" ContentType="application/vnd.openxmlformats-officedocument.customXmlProperties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notesSlides/notesSlide4.xml" ContentType="application/vnd.openxmlformats-officedocument.presentationml.notesSlide+xml"/>
  <Override PartName="/docProps/app.xml" ContentType="application/vnd.openxmlformats-officedocument.extended-properties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37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notesSlides/notesSlide19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2.xml" ContentType="application/vnd.openxmlformats-officedocument.presentationml.notesSlide+xml"/>
  <Override PartName="/ppt/slides/slide3.xml" ContentType="application/vnd.openxmlformats-officedocument.presentationml.slide+xml"/>
  <Override PartName="/ppt/theme/theme1.xml" ContentType="application/vnd.openxmlformats-officedocument.theme+xml"/>
  <Override PartName="/ppt/notesSlides/notesSlide15.xml" ContentType="application/vnd.openxmlformats-officedocument.presentationml.notesSlide+xml"/>
  <Override PartName="/ppt/slides/slide1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20.xml" ContentType="application/vnd.openxmlformats-officedocument.presentationml.slide+xml"/>
  <Override PartName="/ppt/slides/slide28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20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notesSlides/notesSlide14.xml" ContentType="application/vnd.openxmlformats-officedocument.presentationml.notesSlide+xml"/>
  <Override PartName="/ppt/slideLayouts/slideLayout13.xml" ContentType="application/vnd.openxmlformats-officedocument.presentationml.slideLayout+xml"/>
  <Override PartName="/ppt/notesSlides/notesSlide21.xml" ContentType="application/vnd.openxmlformats-officedocument.presentationml.notesSlide+xml"/>
  <Override PartName="/ppt/slides/slide26.xml" ContentType="application/vnd.openxmlformats-officedocument.presentationml.slide+xml"/>
  <Override PartName="/ppt/theme/theme2.xml" ContentType="application/vnd.openxmlformats-officedocument.them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5.xml" ContentType="application/vnd.openxmlformats-officedocument.presentationml.notesSlide+xml"/>
  <Override PartName="/ppt/presProps.xml" ContentType="application/vnd.openxmlformats-officedocument.presentationml.presProps+xml"/>
  <Override PartName="/ppt/slides/slide21.xml" ContentType="application/vnd.openxmlformats-officedocument.presentationml.slide+xml"/>
  <Override PartName="/ppt/notesSlides/notesSlide27.xml" ContentType="application/vnd.openxmlformats-officedocument.presentationml.notesSlide+xml"/>
  <Override PartName="/ppt/notesSlides/notesSlide29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howSpecialPlsOnTitleSld="0" strictFirstAndLastChars="0">
  <p:sldMasterIdLst>
    <p:sldMasterId id="2147483648" r:id="rId4"/>
  </p:sldMasterIdLst>
  <p:notesMasterIdLst>
    <p:notesMasterId r:id="rId44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x="9144000" cy="5143500" type="screen16x9"/>
  <p:notesSz cx="6858000" cy="9144000"/>
  <p:custDataLst>
    <p:custData r:id="rId1"/>
    <p:custData r:id="rId2"/>
    <p:custData r:id="rId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752D1D6F-E454-4A0F-A89A-BC468DC77D95}">
  <a:tblStyle styleId="{752D1D6F-E454-4A0F-A89A-BC468DC77D95}" styleName="Table_0">
    <a:wholeTbl>
      <a:tcTxStyle>
        <a:srgbClr val="000000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3" d="100"/>
          <a:sy n="103" d="100"/>
        </p:scale>
        <p:origin x="874" y="67"/>
      </p:cViewPr>
      <p:guideLst>
        <p:guide pos="5488"/>
        <p:guide pos="68"/>
        <p:guide pos="363"/>
        <p:guide pos="90"/>
        <p:guide pos="599" orient="horz"/>
        <p:guide pos="826" orient="horz"/>
        <p:guide pos="1076" orient="horz"/>
        <p:guide pos="128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 /><Relationship Id="rId46" Type="http://schemas.openxmlformats.org/officeDocument/2006/relationships/tableStyles" Target="tableStyles.xml" /><Relationship Id="rId47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8053230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8588734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30164906" name="Google Shape;5;n"/>
          <p:cNvSpPr>
            <a:spLocks noChangeAspect="1" noGrp="1" noRo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1251361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32809957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45328308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 ?>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 ?>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 ?>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 ?>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 ?>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 ?>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15276793" name="Google Shape;114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6180036" name="Google Shape;115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" sz="1100" b="0" i="0" u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 </a:t>
            </a:r>
            <a:endParaRPr/>
          </a:p>
        </p:txBody>
      </p:sp>
      <p:sp>
        <p:nvSpPr>
          <p:cNvPr id="1114264793" name="Google Shape;116;p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2523918" name="Google Shape;132;p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" b="1"/>
              <a:t>The RBE Method</a:t>
            </a:r>
            <a:r>
              <a:rPr lang="es"/>
              <a:t> serves as the methodological foundation of the RBE Assessment System. It is a </a:t>
            </a:r>
            <a:r>
              <a:rPr lang="es" b="1"/>
              <a:t>multi-criteria analysis</a:t>
            </a:r>
            <a:r>
              <a:rPr lang="es"/>
              <a:t> approach developed to evaluate </a:t>
            </a:r>
            <a:r>
              <a:rPr lang="es" b="1"/>
              <a:t>climatic risk</a:t>
            </a:r>
            <a:r>
              <a:rPr lang="es"/>
              <a:t> at the </a:t>
            </a:r>
            <a:r>
              <a:rPr lang="es" b="1"/>
              <a:t>building</a:t>
            </a:r>
            <a:r>
              <a:rPr lang="es"/>
              <a:t> and </a:t>
            </a:r>
            <a:r>
              <a:rPr lang="es" b="1"/>
              <a:t>neighbourhood</a:t>
            </a:r>
            <a:r>
              <a:rPr lang="es"/>
              <a:t> scales.</a:t>
            </a:r>
            <a:br>
              <a:rPr lang="es"/>
            </a:br>
            <a:r>
              <a:rPr lang="es"/>
              <a:t>Grounded in the </a:t>
            </a:r>
            <a:r>
              <a:rPr lang="es" b="1"/>
              <a:t>impact chains conceptual model</a:t>
            </a:r>
            <a:r>
              <a:rPr lang="es"/>
              <a:t>, the method generates: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es"/>
              <a:t>an </a:t>
            </a:r>
            <a:r>
              <a:rPr lang="es" b="1"/>
              <a:t>overall risk score</a:t>
            </a:r>
            <a:r>
              <a:rPr lang="es"/>
              <a:t> for a given area, and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es"/>
              <a:t>a set of </a:t>
            </a:r>
            <a:r>
              <a:rPr lang="es" b="1"/>
              <a:t>complementary indicators</a:t>
            </a:r>
            <a:r>
              <a:rPr lang="es"/>
              <a:t> that detail the level of climate-related risk across specific </a:t>
            </a:r>
            <a:r>
              <a:rPr lang="es" b="1"/>
              <a:t>risk categories</a:t>
            </a:r>
            <a:r>
              <a:rPr lang="es"/>
              <a:t> and </a:t>
            </a:r>
            <a:r>
              <a:rPr lang="es" b="1"/>
              <a:t>urban sectors</a:t>
            </a:r>
            <a:r>
              <a:rPr lang="es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729240755" name="Google Shape;133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0031154" name="Google Shape;139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149902784" name="Google Shape;140;p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1492973" name="Google Shape;152;p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515124233" name="Google Shape;153;p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8964213" name="Google Shape;159;p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5550526" name="Google Shape;160;p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9658530" name="Google Shape;185;p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9208688" name="Google Shape;186;p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3781089" name="Google Shape;217;p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0869320" name="Google Shape;218;p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3675573" name="Google Shape;240;p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710122928" name="Google Shape;241;p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6726629" name="Google Shape;251;p1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285803982" name="Google Shape;252;p1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37241" name="Google Shape;261;p1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460743853" name="Google Shape;262;p1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4394665" name="Google Shape;270;p1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512324873" name="Google Shape;271;p1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535418" name="Google Shape;279;p1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359050041" name="Google Shape;280;p1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39804981" name="Google Shape;288;p1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538218806" name="Google Shape;289;p1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8239101" name="Google Shape;297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34995085" name="Google Shape;298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616775" name="Google Shape;306;p1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712355287" name="Google Shape;307;p1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7064631" name="Google Shape;317;p1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332016871" name="Google Shape;318;p1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6248076" name="Google Shape;326;p1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461324812" name="Google Shape;327;p1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2498305" name="Google Shape;335;p1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1162998" name="Google Shape;336;p1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2874711" name="Google Shape;347;p2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5615809" name="Google Shape;348;p2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3708282" name="Google Shape;357;p2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2679874" name="Google Shape;358;p2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5653959" name="Google Shape;374;p2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9781540" name="Google Shape;375;p2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1291705" name="Google Shape;386;p2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2670418" name="Google Shape;387;p2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7199945" name="Google Shape;402;p2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8659006" name="Google Shape;403;p2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8969170" name="Google Shape;411;p2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8617134" name="Google Shape;412;p2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3084432" name="Google Shape;427;p2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3746224" name="Google Shape;428;p2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7127628" name="Google Shape;436;p2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2444666" name="Google Shape;437;p2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2911591" name="Google Shape;445;p2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0767885" name="Google Shape;446;p2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4923140" name="Google Shape;455;p2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7946033" name="Google Shape;456;p2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8567553" name="Google Shape;465;p3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2630789" name="Google Shape;466;p3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879172" name="Google Shape;475;p3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2152874" name="Google Shape;476;p3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3894316" name="Google Shape;485;p3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7844385" name="Google Shape;486;p3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7977058" name="Google Shape;495;p3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707812" name="Google Shape;496;p3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2686271" name="Google Shape;519;p3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3942222" name="Google Shape;520;p3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4475773" name="Google Shape;540;p3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236797" name="Google Shape;541;p3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5408213" name="Google Shape;586;p3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939479689" name="Google Shape;587;p3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9745995" name="Google Shape;595;p3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577674168" name="Google Shape;596;p3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0904751" name="Google Shape;604;p3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9651580" name="Google Shape;605;p3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Start" preserve="0" showMasterPhAnim="0" showMasterSp="0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903503125" name="Google Shape;15;p41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100937840" name="Google Shape;16;p41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Content" preserve="0" showMasterPhAnim="0" showMasterSp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8930638" name="Google Shape;18;p42"/>
          <p:cNvSpPr txBox="1">
            <a:spLocks noGrp="1"/>
          </p:cNvSpPr>
          <p:nvPr>
            <p:ph type="title"/>
          </p:nvPr>
        </p:nvSpPr>
        <p:spPr bwMode="auto"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08973711" name="Google Shape;19;p42"/>
          <p:cNvSpPr txBox="1">
            <a:spLocks noGrp="1"/>
          </p:cNvSpPr>
          <p:nvPr>
            <p:ph type="dt" idx="10"/>
          </p:nvPr>
        </p:nvSpPr>
        <p:spPr bwMode="auto"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15047447" name="Google Shape;20;p42"/>
          <p:cNvSpPr txBox="1">
            <a:spLocks noGrp="1"/>
          </p:cNvSpPr>
          <p:nvPr>
            <p:ph type="ftr" idx="11"/>
          </p:nvPr>
        </p:nvSpPr>
        <p:spPr bwMode="auto"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22830552" name="Google Shape;21;p42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942831792" name="Google Shape;22;p42"/>
          <p:cNvSpPr txBox="1">
            <a:spLocks noGrp="1"/>
          </p:cNvSpPr>
          <p:nvPr>
            <p:ph type="body" idx="1"/>
          </p:nvPr>
        </p:nvSpPr>
        <p:spPr bwMode="auto"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" preserve="0" showMasterPhAnim="0" showMasterSp="1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7114162" name="Google Shape;24;p43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55423388" name="Google Shape;25;p43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37292381" name="Google Shape;26;p43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 - light" preserve="0" showMasterPhAnim="0" showMasterSp="1" userDrawn="1">
  <p:cSld name="Title Slide - l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1315967" name="Google Shape;28;p44"/>
          <p:cNvSpPr/>
          <p:nvPr/>
        </p:nvSpPr>
        <p:spPr bwMode="auto"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63191345" name="Google Shape;29;p44"/>
          <p:cNvSpPr txBox="1">
            <a:spLocks noGrp="1"/>
          </p:cNvSpPr>
          <p:nvPr>
            <p:ph type="body" idx="1"/>
          </p:nvPr>
        </p:nvSpPr>
        <p:spPr bwMode="auto"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1334783" name="Google Shape;30;p44"/>
          <p:cNvSpPr/>
          <p:nvPr/>
        </p:nvSpPr>
        <p:spPr bwMode="auto"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fill="norm" stroke="1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12971025" name="Google Shape;31;p44"/>
          <p:cNvSpPr/>
          <p:nvPr/>
        </p:nvSpPr>
        <p:spPr bwMode="auto"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fill="norm" stroke="1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51727777" name="Google Shape;32;p44"/>
          <p:cNvSpPr/>
          <p:nvPr/>
        </p:nvSpPr>
        <p:spPr bwMode="auto"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74162742" name="Google Shape;33;p44"/>
          <p:cNvSpPr/>
          <p:nvPr/>
        </p:nvSpPr>
        <p:spPr bwMode="auto"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fill="norm" stroke="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91165885" name="Google Shape;34;p44"/>
          <p:cNvSpPr/>
          <p:nvPr/>
        </p:nvSpPr>
        <p:spPr bwMode="auto"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fill="norm" stroke="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80678785" name="Google Shape;35;p44"/>
          <p:cNvSpPr/>
          <p:nvPr/>
        </p:nvSpPr>
        <p:spPr bwMode="auto"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fill="norm" stroke="1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16604147" name="Google Shape;36;p44"/>
          <p:cNvSpPr/>
          <p:nvPr/>
        </p:nvSpPr>
        <p:spPr bwMode="auto"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27247725" name="Google Shape;37;p44"/>
          <p:cNvSpPr/>
          <p:nvPr/>
        </p:nvSpPr>
        <p:spPr bwMode="auto"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43789986" name="Google Shape;38;p44"/>
          <p:cNvSpPr/>
          <p:nvPr/>
        </p:nvSpPr>
        <p:spPr bwMode="auto"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378676430" name="Google Shape;39;p44"/>
          <p:cNvGrpSpPr/>
          <p:nvPr/>
        </p:nvGrpSpPr>
        <p:grpSpPr bwMode="auto"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40" name="Google Shape;40;p44"/>
            <p:cNvSpPr/>
            <p:nvPr/>
          </p:nvSpPr>
          <p:spPr bwMode="auto"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fill="norm" stroke="1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41" name="Google Shape;41;p44"/>
            <p:cNvSpPr/>
            <p:nvPr/>
          </p:nvSpPr>
          <p:spPr bwMode="auto"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fill="norm" stroke="1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42" name="Google Shape;42;p44"/>
            <p:cNvSpPr/>
            <p:nvPr/>
          </p:nvSpPr>
          <p:spPr bwMode="auto"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fill="norm" stroke="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</p:grpSp>
      <p:sp>
        <p:nvSpPr>
          <p:cNvPr id="431311281" name="Google Shape;43;p44" descr="Immagine che contiene testo, schermata, Carattere, logo&#10;&#10;Descrizione generata automaticamente"/>
          <p:cNvSpPr/>
          <p:nvPr/>
        </p:nvSpPr>
        <p:spPr bwMode="auto"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s + Text" preserve="0" showMasterPhAnim="0" showMasterSp="1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9556311" name="Google Shape;45;p45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26601269" name="Google Shape;46;p45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67940035" name="Google Shape;47;p45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Headlines + two columns" preserve="0" showMasterPhAnim="0" showMasterSp="1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9167422" name="Google Shape;49;p46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09875190" name="Google Shape;50;p46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51704932" name="Google Shape;51;p46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04991223" name="Google Shape;52;p46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 + Text / no subline" preserve="0" showMasterPhAnim="0" showMasterSp="1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3969539" name="Google Shape;54;p47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0584453" name="Google Shape;55;p47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left" preserve="0" showMasterPhAnim="0" showMasterSp="0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1678823" name="Google Shape;57;p48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571839509" name="Google Shape;58;p48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58810689" name="Google Shape;59;p48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024086510" name="Google Shape;60;p48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82826383" name="Google Shape;61;p48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1308320" name="Google Shape;62;p48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right" preserve="0" showMasterPhAnim="0" showMasterSp="0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5188467" name="Google Shape;64;p49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420281267" name="Google Shape;65;p49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09568481" name="Google Shape;66;p49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13831400" name="Google Shape;67;p49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12270000" name="Google Shape;68;p49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97553367" name="Google Shape;69;p49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_2" preserve="0" showMasterPhAnim="0" showMasterSp="1" userDrawn="1">
  <p:cSld name="Chapterbreak_2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7908069" name="Google Shape;71;p50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48738265" name="Google Shape;72;p50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645097827" name="Google Shape;73;p50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" preserve="0" showMasterPhAnim="0" showMasterSp="1" userDrawn="1">
  <p:cSld name="Chapterbreak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15246506" name="Google Shape;75;p51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7438916" name="Google Shape;76;p51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212365720" name="Google Shape;77;p51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OVERVIEW" preserve="0" showMasterPhAnim="0" showMasterSp="0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735667992" name="Google Shape;79;p52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011120191" name="Google Shape;80;p52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537058792" name="Google Shape;81;p52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034708991" name="Google Shape;82;p52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635839702" name="Google Shape;83;p52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932622762" name="Google Shape;84;p52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41028932" name="Google Shape;85;p52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middle" preserve="0" showMasterPhAnim="0" showMasterSp="0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447289" name="Google Shape;87;p53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87067000" name="Google Shape;88;p53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79112179" name="Google Shape;89;p53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96321546" name="Google Shape;90;p53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6869909" name="Google Shape;91;p53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97111653" name="Google Shape;92;p53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2106236564" name="Google Shape;93;p53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8274820" name="Google Shape;94;p53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049290749" name="Google Shape;95;p53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End" preserve="0" showMasterPhAnim="0" showMasterSp="0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904115874" name="Google Shape;97;p54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927798797" name="Google Shape;98;p54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812654015" name="Google Shape;99;p54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94260060" name="Google Shape;100;p54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86415041" name="Google Shape;101;p54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54177475" name="Google Shape;102;p54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59489752" name="Google Shape;103;p54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65533234" name="Google Shape;104;p54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37776356" name="Google Shape;105;p54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739670762" name="Google Shape;106;p54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Light grey background with page count" preserve="0" showMasterPhAnim="0" showMasterSp="1" userDrawn="1">
  <p:cSld name="Light grey background with page count">
    <p:bg>
      <p:bgPr shadeToTitle="0">
        <a:solidFill>
          <a:srgbClr val="E6E6E6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2863509" name="Google Shape;108;p55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41287937" name="Google Shape;109;p55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arker grey background/empty" preserve="0" showMasterPhAnim="0" showMasterSp="1" userDrawn="1">
  <p:cSld name="Darker grey background/empty">
    <p:bg>
      <p:bgPr shadeToTitle="0">
        <a:solidFill>
          <a:srgbClr val="C8D3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7539419" name="Google Shape;111;p56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69066289" name="Google Shape;112;p56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1956217" name="Google Shape;10;p40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47829240" name="Google Shape;11;p40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46452320" name="Google Shape;12;p40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30981103" name="Google Shape;13;p40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s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1.jp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jpg"/><Relationship Id="rId8" Type="http://schemas.openxmlformats.org/officeDocument/2006/relationships/image" Target="../media/image15.png"/><Relationship Id="rId9" Type="http://schemas.openxmlformats.org/officeDocument/2006/relationships/image" Target="../media/image16.jpg"/><Relationship Id="rId10" Type="http://schemas.openxmlformats.org/officeDocument/2006/relationships/image" Target="../media/image17.png"/><Relationship Id="rId11" Type="http://schemas.openxmlformats.org/officeDocument/2006/relationships/image" Target="../media/image18.png"/><Relationship Id="rId12" Type="http://schemas.openxmlformats.org/officeDocument/2006/relationships/image" Target="../media/image19.jpg"/><Relationship Id="rId13" Type="http://schemas.openxmlformats.org/officeDocument/2006/relationships/image" Target="../media/image20.jpg"/><Relationship Id="rId14" Type="http://schemas.openxmlformats.org/officeDocument/2006/relationships/image" Target="../media/image21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Relationship Id="rId4" Type="http://schemas.openxmlformats.org/officeDocument/2006/relationships/image" Target="../media/media1.sv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9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0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1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2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3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4.png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34.pn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5.jpg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3317748" name="Google Shape;118;p1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s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979157315" name="Google Shape;119;p1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8759151" name="Google Shape;120;p1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83968908" name="Google Shape;121;p1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s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034510284" name="Google Shape;122;p1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548153499" name="Google Shape;123;p1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s" sz="1000"/>
              <a:t>Aktivita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s" sz="1000"/>
              <a:t>SuPeRBE Project (CE0200768)</a:t>
            </a:r>
            <a:endParaRPr sz="1000"/>
          </a:p>
        </p:txBody>
      </p:sp>
      <p:sp>
        <p:nvSpPr>
          <p:cNvPr id="65526010" name="Google Shape;124;p1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s" sz="3000" b="1"/>
              <a:t>Škol</a:t>
            </a:r>
            <a:r>
              <a:rPr lang="cs-CZ" sz="3000" b="1"/>
              <a:t>i</a:t>
            </a:r>
            <a:r>
              <a:rPr lang="es" sz="3000" b="1"/>
              <a:t>cí materiál SuPeRBE</a:t>
            </a:r>
            <a:endParaRPr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337164863" name="Google Shape;125;p1"/>
          <p:cNvSpPr txBox="1"/>
          <p:nvPr/>
        </p:nvSpPr>
        <p:spPr bwMode="auto"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 Hodnot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cí systém RBE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3714589" name="Google Shape;126;p1"/>
          <p:cNvSpPr txBox="1"/>
          <p:nvPr/>
        </p:nvSpPr>
        <p:spPr bwMode="auto">
          <a:xfrm>
            <a:off x="5544380" y="3573131"/>
            <a:ext cx="3878524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s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Kompetenční úroveň</a:t>
            </a:r>
            <a:r>
              <a:rPr lang="es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3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98493712" name="Google Shape;127;p1"/>
          <p:cNvSpPr txBox="1"/>
          <p:nvPr/>
        </p:nvSpPr>
        <p:spPr bwMode="auto"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2.2 Nástroj RBTool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6159256" name="Google Shape;128;p1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es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 oblast</a:t>
            </a:r>
            <a:r>
              <a:rPr lang="e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od</a:t>
            </a:r>
            <a:r>
              <a:rPr lang="es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bornosti</a:t>
            </a:r>
            <a:r>
              <a:rPr lang="e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9003649" name="Google Shape;129;p1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Oblast odbornosti: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9669033" name="Google Shape;130;p1"/>
          <p:cNvSpPr txBox="1">
            <a:spLocks noGrp="1"/>
          </p:cNvSpPr>
          <p:nvPr>
            <p:ph type="body" idx="4294967295"/>
          </p:nvPr>
        </p:nvSpPr>
        <p:spPr bwMode="auto">
          <a:xfrm>
            <a:off x="6188257" y="4618112"/>
            <a:ext cx="2436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pPr>
            <a:r>
              <a:rPr lang="es" sz="1000"/>
              <a:t>Oblast odbornosti: A</a:t>
            </a:r>
            <a:r>
              <a:rPr lang="cs-CZ" sz="1000"/>
              <a:t>E</a:t>
            </a:r>
            <a:r>
              <a:rPr lang="es" sz="1000"/>
              <a:t>2.2 na základě</a:t>
            </a:r>
            <a:endParaRPr sz="100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pPr>
            <a:r>
              <a:rPr lang="es" sz="1000"/>
              <a:t>CEN Workshop Agreement 17939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516446" name="Google Shape;136;p2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2518088" y="3231503"/>
            <a:ext cx="3733422" cy="1488770"/>
          </a:xfrm>
          <a:prstGeom prst="rect">
            <a:avLst/>
          </a:prstGeom>
          <a:noFill/>
          <a:ln>
            <a:noFill/>
          </a:ln>
        </p:spPr>
      </p:pic>
      <p:sp>
        <p:nvSpPr>
          <p:cNvPr id="490302592" name="Google Shape;137;p2"/>
          <p:cNvSpPr txBox="1">
            <a:spLocks noGrp="1"/>
          </p:cNvSpPr>
          <p:nvPr>
            <p:ph type="body" idx="1"/>
          </p:nvPr>
        </p:nvSpPr>
        <p:spPr bwMode="auto">
          <a:xfrm>
            <a:off x="417354" y="1357848"/>
            <a:ext cx="8093292" cy="1393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85725" lvl="0" indent="0" rtl="0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/>
              <a:t>RBTool</a:t>
            </a:r>
            <a:r>
              <a:rPr lang="cs-CZ" sz="1200"/>
              <a:t> (</a:t>
            </a:r>
            <a:r>
              <a:rPr lang="cs-CZ" sz="1200"/>
              <a:t>Resilient</a:t>
            </a:r>
            <a:r>
              <a:rPr lang="cs-CZ" sz="1200"/>
              <a:t> </a:t>
            </a:r>
            <a:r>
              <a:rPr lang="cs-CZ" sz="1200"/>
              <a:t>Building</a:t>
            </a:r>
            <a:r>
              <a:rPr lang="cs-CZ" sz="1200"/>
              <a:t> </a:t>
            </a:r>
            <a:r>
              <a:rPr lang="cs-CZ" sz="1200"/>
              <a:t>Tool</a:t>
            </a:r>
            <a:r>
              <a:rPr lang="cs-CZ" sz="1200"/>
              <a:t>) je rámec, který aplikuje metodiku RBE na úrovni jednotlivých budov. Umožňuje hodnocení klimatických rizik pro nové i stávající objekty prostřednictvím analýzy zranitelnosti jejich prvků.</a:t>
            </a:r>
            <a:endParaRPr/>
          </a:p>
          <a:p>
            <a:pPr marL="171450" lvl="0" indent="-57150" rtl="0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/>
              <a:t>Nástroj rozděluje tuto analýzu do dvou hlavních </a:t>
            </a:r>
            <a:r>
              <a:rPr lang="cs-CZ" sz="1200"/>
              <a:t>makrokategorií</a:t>
            </a:r>
            <a:r>
              <a:rPr lang="cs-CZ" sz="1200"/>
              <a:t>:</a:t>
            </a:r>
            <a:endParaRPr/>
          </a:p>
          <a:p>
            <a:pPr marL="719138" indent="-180975">
              <a:lnSpc>
                <a:spcPct val="100000"/>
              </a:lnSpc>
              <a:spcBef>
                <a:spcPts val="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/>
              <a:buChar char="•"/>
              <a:defRPr/>
            </a:pPr>
            <a:r>
              <a:rPr lang="cs-CZ" sz="1200"/>
              <a:t>stavební prvky (např. materiály, technické systémy, konstrukční části),</a:t>
            </a:r>
            <a:endParaRPr/>
          </a:p>
          <a:p>
            <a:pPr marL="719138" indent="-180975">
              <a:lnSpc>
                <a:spcPct val="100000"/>
              </a:lnSpc>
              <a:spcBef>
                <a:spcPts val="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/>
              <a:buChar char="•"/>
              <a:defRPr/>
            </a:pPr>
            <a:r>
              <a:rPr lang="cs-CZ" sz="1200"/>
              <a:t>exponované prvky (např. uživatelé, funkce budovy, lokalizační faktory).</a:t>
            </a:r>
            <a:endParaRPr/>
          </a:p>
          <a:p>
            <a:pPr marL="114300" indent="0">
              <a:lnSpc>
                <a:spcPct val="100000"/>
              </a:lnSpc>
              <a:spcBef>
                <a:spcPts val="1350"/>
              </a:spcBef>
              <a:buSzPts val="2400"/>
              <a:buNone/>
              <a:defRPr/>
            </a:pPr>
            <a:r>
              <a:rPr lang="cs-CZ" sz="1200"/>
              <a:t>Tímto přístupem </a:t>
            </a:r>
            <a:r>
              <a:rPr lang="cs-CZ" sz="1200"/>
              <a:t>RBTool</a:t>
            </a:r>
            <a:r>
              <a:rPr lang="cs-CZ" sz="1200"/>
              <a:t> propojuje hazardy, expozici a zranitelnost a vytváří přesný profil rizik budovy. Výsledky pak podporují návrh adaptačních opatření, plánování rekonstrukcí a navrhování odolných budov vůči klimatickým změnám.</a:t>
            </a:r>
            <a:endParaRPr sz="1200"/>
          </a:p>
        </p:txBody>
      </p:sp>
      <p:sp>
        <p:nvSpPr>
          <p:cNvPr id="1275191454" name="Google Shape;140;p3"/>
          <p:cNvSpPr txBox="1"/>
          <p:nvPr/>
        </p:nvSpPr>
        <p:spPr bwMode="auto">
          <a:xfrm>
            <a:off x="498222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es">
                <a:solidFill>
                  <a:schemeClr val="accent4"/>
                </a:solidFill>
              </a:rPr>
              <a:t>Co je nástroj RBTool?</a:t>
            </a:r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7202292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RBTool implementuje metod</a:t>
            </a:r>
            <a:r>
              <a:rPr lang="cs-CZ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ik</a:t>
            </a: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u RBE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18474933" name="Google Shape;143;p3"/>
          <p:cNvSpPr txBox="1"/>
          <p:nvPr/>
        </p:nvSpPr>
        <p:spPr bwMode="auto">
          <a:xfrm>
            <a:off x="498095" y="2227372"/>
            <a:ext cx="4927081" cy="1393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just" rtl="0">
              <a:spcBef>
                <a:spcPts val="1350"/>
              </a:spcBef>
              <a:spcAft>
                <a:spcPts val="0"/>
              </a:spcAft>
              <a:buClr>
                <a:srgbClr val="144194"/>
              </a:buClr>
              <a:buSzPts val="2400"/>
              <a:buFont typeface="Noto Sans Symbols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RBTool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je obecný rámec, který implementuje metodiku RBE.</a:t>
            </a:r>
            <a:endParaRPr/>
          </a:p>
          <a:p>
            <a:pPr marL="0" marR="0" lvl="0" indent="0" algn="just" rtl="0">
              <a:spcBef>
                <a:spcPts val="1350"/>
              </a:spcBef>
              <a:spcAft>
                <a:spcPts val="0"/>
              </a:spcAft>
              <a:buClr>
                <a:srgbClr val="144194"/>
              </a:buClr>
              <a:buSzPts val="2400"/>
              <a:buFont typeface="Noto Sans Symbols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Metodika RBE je vícekriteriální analytický přístup vyvinutý pro hodnocení klimatických rizik na úrovni budovy a jejího okolí.</a:t>
            </a:r>
            <a:endParaRPr/>
          </a:p>
          <a:p>
            <a:pPr marL="0" marR="0" lvl="0" indent="0" algn="just" rtl="0">
              <a:spcBef>
                <a:spcPts val="1350"/>
              </a:spcBef>
              <a:spcAft>
                <a:spcPts val="0"/>
              </a:spcAft>
              <a:buClr>
                <a:srgbClr val="144194"/>
              </a:buClr>
              <a:buSzPts val="2400"/>
              <a:buFont typeface="Noto Sans Symbols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RBTool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vytváří celkové rizikové skóre pro danou budovu a zároveň soubor doplňujících indikátorů, které podrobně popisují úroveň klimatického rizika v jednotlivých kategoriích a pro konkrétní stavební prvky.</a:t>
            </a:r>
            <a:endParaRPr/>
          </a:p>
          <a:p>
            <a:pPr marL="0" marR="0" lvl="0" indent="0" algn="just" rtl="0">
              <a:spcBef>
                <a:spcPts val="1350"/>
              </a:spcBef>
              <a:spcAft>
                <a:spcPts val="0"/>
              </a:spcAft>
              <a:buClr>
                <a:srgbClr val="144194"/>
              </a:buClr>
              <a:buSzPts val="2400"/>
              <a:buFont typeface="Noto Sans Symbols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Metodika RBE vychází z konceptu rizika dle IPCC AR6.IPCC AR6 (Šestá hodnotící zpráva Mezivládního panelu pro změnu klimatu) představuje nejnovější a nejkomplexnější vědecké zhodnocení poznatků o změně klimatu. Definuje klimatické riziko jako vzájemné působení hazardu (hazard), expozice (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exposure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 a zranitelnosti (vulnerability).</a:t>
            </a: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490371945" name="Google Shape;144;p3" descr="Climate change concept illustration | Premium Vector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535780" y="1297661"/>
            <a:ext cx="2833928" cy="2833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9490380" name="Google Shape;156;p5"/>
          <p:cNvSpPr txBox="1">
            <a:spLocks noGrp="1"/>
          </p:cNvSpPr>
          <p:nvPr>
            <p:ph type="body" idx="1"/>
          </p:nvPr>
        </p:nvSpPr>
        <p:spPr bwMode="auto">
          <a:xfrm>
            <a:off x="507600" y="1043616"/>
            <a:ext cx="3800305" cy="3650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/>
            </a:pPr>
            <a:r>
              <a:rPr lang="es" sz="1200"/>
              <a:t>Nástroj RNTool je rozdělen do následujících částí:</a:t>
            </a:r>
            <a:endParaRPr sz="1200"/>
          </a:p>
          <a:p>
            <a:pPr marL="11430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/>
            </a:pP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r>
              <a:rPr lang="cs-CZ" sz="1200" b="1"/>
              <a:t>Oblast</a:t>
            </a:r>
            <a:r>
              <a:rPr lang="es" sz="1200" b="1"/>
              <a:t> (Issues):</a:t>
            </a:r>
            <a:r>
              <a:rPr lang="es" sz="1200"/>
              <a:t> Nejvýznamnější klimatická nebezpečí pro budovy ve střední Evropě.</a:t>
            </a:r>
            <a:endParaRPr lang="cs-CZ" sz="1200"/>
          </a:p>
          <a:p>
            <a:pPr marL="457200" lvl="0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r>
              <a:rPr lang="es" sz="1200" b="1"/>
              <a:t>Makro kategorie (Macro-Categories)</a:t>
            </a:r>
            <a:r>
              <a:rPr lang="es" sz="1200"/>
              <a:t>: Systémy a komponenty budov.</a:t>
            </a:r>
            <a:endParaRPr lang="cs-CZ"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r>
              <a:rPr lang="es" sz="1200" b="1"/>
              <a:t>Exponované prvky (Exposed Elements): </a:t>
            </a:r>
            <a:r>
              <a:rPr lang="es" sz="1200"/>
              <a:t>Fyzické podkomponenty v rámci každé makro kategorie.</a:t>
            </a:r>
            <a:endParaRPr lang="cs-CZ"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r>
              <a:rPr lang="es" sz="1200" b="1"/>
              <a:t>Kategorie rizik (Risk Categories):</a:t>
            </a:r>
            <a:r>
              <a:rPr lang="es" sz="1200"/>
              <a:t> Konkrétní páry </a:t>
            </a:r>
            <a:r>
              <a:rPr lang="cs-CZ" sz="1200"/>
              <a:t>hazard</a:t>
            </a:r>
            <a:r>
              <a:rPr lang="es" sz="1200"/>
              <a:t> × exponovaný prvek.</a:t>
            </a:r>
            <a:endParaRPr lang="cs-CZ"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r>
              <a:rPr lang="cs-CZ" sz="1200" b="1"/>
              <a:t>Indikátory</a:t>
            </a:r>
            <a:r>
              <a:rPr lang="es" sz="1200" b="1"/>
              <a:t> (Indicators):</a:t>
            </a:r>
            <a:r>
              <a:rPr lang="es" sz="1200"/>
              <a:t> Kvalitativní a kvantitativní.</a:t>
            </a:r>
            <a:endParaRPr sz="1200"/>
          </a:p>
          <a:p>
            <a:pPr marL="11430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/>
            </a:pPr>
            <a:endParaRPr sz="1200">
              <a:solidFill>
                <a:schemeClr val="lt2"/>
              </a:solidFill>
            </a:endParaRPr>
          </a:p>
          <a:p>
            <a:pPr marL="11430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/>
            </a:pPr>
            <a:endParaRPr sz="1200" b="1">
              <a:solidFill>
                <a:schemeClr val="accent4"/>
              </a:solidFill>
            </a:endParaRPr>
          </a:p>
        </p:txBody>
      </p:sp>
      <p:grpSp>
        <p:nvGrpSpPr>
          <p:cNvPr id="1605600570" name="Skupina 24"/>
          <p:cNvGrpSpPr/>
          <p:nvPr/>
        </p:nvGrpSpPr>
        <p:grpSpPr bwMode="auto">
          <a:xfrm>
            <a:off x="4679012" y="1380858"/>
            <a:ext cx="4492479" cy="2934050"/>
            <a:chOff x="4679011" y="1380858"/>
            <a:chExt cx="4793725" cy="3130795"/>
          </a:xfrm>
        </p:grpSpPr>
        <p:sp>
          <p:nvSpPr>
            <p:cNvPr id="2" name="Google Shape;180;p7"/>
            <p:cNvSpPr/>
            <p:nvPr/>
          </p:nvSpPr>
          <p:spPr bwMode="auto">
            <a:xfrm>
              <a:off x="5626800" y="1380858"/>
              <a:ext cx="762552" cy="36577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lt1"/>
                  </a:solidFill>
                  <a:latin typeface="Trebuchet MS"/>
                </a:rPr>
                <a:t>HAZARD</a:t>
              </a:r>
              <a:endParaRPr/>
            </a:p>
          </p:txBody>
        </p:sp>
        <p:sp>
          <p:nvSpPr>
            <p:cNvPr id="3" name="Google Shape;181;p7"/>
            <p:cNvSpPr/>
            <p:nvPr/>
          </p:nvSpPr>
          <p:spPr bwMode="auto">
            <a:xfrm>
              <a:off x="5626800" y="2070757"/>
              <a:ext cx="762552" cy="36577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lt1"/>
                  </a:solidFill>
                  <a:latin typeface="Trebuchet MS"/>
                </a:rPr>
                <a:t>RIZIKO</a:t>
              </a:r>
              <a:endParaRPr/>
            </a:p>
          </p:txBody>
        </p:sp>
        <p:sp>
          <p:nvSpPr>
            <p:cNvPr id="4" name="Google Shape;182;p7"/>
            <p:cNvSpPr/>
            <p:nvPr/>
          </p:nvSpPr>
          <p:spPr bwMode="auto">
            <a:xfrm>
              <a:off x="4679011" y="2528296"/>
              <a:ext cx="875540" cy="48196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/>
                </a:rPr>
                <a:t>EXPOZICE</a:t>
              </a:r>
              <a:endParaRPr/>
            </a:p>
          </p:txBody>
        </p:sp>
        <p:sp>
          <p:nvSpPr>
            <p:cNvPr id="5" name="Google Shape;183;p7"/>
            <p:cNvSpPr/>
            <p:nvPr/>
          </p:nvSpPr>
          <p:spPr bwMode="auto">
            <a:xfrm>
              <a:off x="6923484" y="2586389"/>
              <a:ext cx="1302154" cy="365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>
                  <a:solidFill>
                    <a:schemeClr val="lt1"/>
                  </a:solidFill>
                  <a:latin typeface="Trebuchet MS"/>
                </a:rPr>
                <a:t>ZRANITELNOST</a:t>
              </a:r>
              <a:endParaRPr lang="cs-CZ" sz="1050" b="1" i="0" strike="noStrike" cap="none">
                <a:solidFill>
                  <a:schemeClr val="lt1"/>
                </a:solidFill>
                <a:latin typeface="Trebuchet MS"/>
              </a:endParaRPr>
            </a:p>
          </p:txBody>
        </p:sp>
        <p:sp>
          <p:nvSpPr>
            <p:cNvPr id="6" name="Google Shape;184;p7"/>
            <p:cNvSpPr/>
            <p:nvPr/>
          </p:nvSpPr>
          <p:spPr bwMode="auto">
            <a:xfrm>
              <a:off x="6594254" y="3288262"/>
              <a:ext cx="946747" cy="365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lt1"/>
                  </a:solidFill>
                  <a:latin typeface="Trebuchet MS"/>
                </a:rPr>
                <a:t>CITLIVOST</a:t>
              </a:r>
              <a:endParaRPr/>
            </a:p>
          </p:txBody>
        </p:sp>
        <p:sp>
          <p:nvSpPr>
            <p:cNvPr id="7" name="Google Shape;185;p7"/>
            <p:cNvSpPr/>
            <p:nvPr/>
          </p:nvSpPr>
          <p:spPr bwMode="auto">
            <a:xfrm>
              <a:off x="7641554" y="3288262"/>
              <a:ext cx="946747" cy="365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lt1"/>
                  </a:solidFill>
                  <a:latin typeface="Trebuchet MS"/>
                </a:rPr>
                <a:t>ÚROVEŇ ADAPTACE</a:t>
              </a:r>
              <a:endParaRPr/>
            </a:p>
          </p:txBody>
        </p:sp>
        <p:sp>
          <p:nvSpPr>
            <p:cNvPr id="8" name="Google Shape;186;p7"/>
            <p:cNvSpPr/>
            <p:nvPr/>
          </p:nvSpPr>
          <p:spPr bwMode="auto">
            <a:xfrm>
              <a:off x="5626800" y="3297386"/>
              <a:ext cx="762552" cy="36577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lt1"/>
                  </a:solidFill>
                  <a:latin typeface="Trebuchet MS"/>
                </a:rPr>
                <a:t>ÚROVEŇ RIZIKA</a:t>
              </a:r>
              <a:endParaRPr/>
            </a:p>
          </p:txBody>
        </p:sp>
        <p:sp>
          <p:nvSpPr>
            <p:cNvPr id="9" name="Google Shape;187;p7"/>
            <p:cNvSpPr/>
            <p:nvPr/>
          </p:nvSpPr>
          <p:spPr bwMode="auto">
            <a:xfrm rot="10800000">
              <a:off x="6486425" y="1460110"/>
              <a:ext cx="283741" cy="2072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cs-CZ" sz="1050" b="0" i="0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Google Shape;188;p7"/>
            <p:cNvSpPr/>
            <p:nvPr/>
          </p:nvSpPr>
          <p:spPr bwMode="auto">
            <a:xfrm rot="10800000">
              <a:off x="6555883" y="2133513"/>
              <a:ext cx="283741" cy="2072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cs-CZ" sz="1050" b="0" i="0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Google Shape;189;p7"/>
            <p:cNvSpPr/>
            <p:nvPr/>
          </p:nvSpPr>
          <p:spPr bwMode="auto">
            <a:xfrm rot="10800000">
              <a:off x="8295676" y="2665641"/>
              <a:ext cx="283741" cy="2072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cs-CZ" sz="1050" b="0" i="0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Google Shape;190;p7"/>
            <p:cNvSpPr/>
            <p:nvPr/>
          </p:nvSpPr>
          <p:spPr bwMode="auto">
            <a:xfrm rot="16199998">
              <a:off x="7921870" y="3787541"/>
              <a:ext cx="292623" cy="20098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cs-CZ" sz="1050" b="0" i="0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3" name="Google Shape;191;p7"/>
            <p:cNvSpPr/>
            <p:nvPr/>
          </p:nvSpPr>
          <p:spPr bwMode="auto">
            <a:xfrm rot="16199998">
              <a:off x="7000699" y="3787541"/>
              <a:ext cx="292623" cy="20098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cs-CZ" sz="1050" b="0" i="0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cxnSp>
          <p:nvCxnSpPr>
            <p:cNvPr id="14" name="Google Shape;192;p7"/>
            <p:cNvCxnSpPr>
              <a:stCxn id="2" idx="2"/>
              <a:endCxn id="3" idx="0"/>
            </p:cNvCxnSpPr>
            <p:nvPr/>
          </p:nvCxnSpPr>
          <p:spPr bwMode="auto">
            <a:xfrm>
              <a:off x="6008076" y="1746637"/>
              <a:ext cx="0" cy="324120"/>
            </a:xfrm>
            <a:prstGeom prst="straightConnector1">
              <a:avLst/>
            </a:prstGeom>
            <a:noFill/>
            <a:ln w="19050" cap="flat" cmpd="sng">
              <a:solidFill>
                <a:srgbClr val="8BA7AC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5" name="Google Shape;193;p7"/>
            <p:cNvCxnSpPr>
              <a:stCxn id="3" idx="2"/>
              <a:endCxn id="8" idx="0"/>
            </p:cNvCxnSpPr>
            <p:nvPr/>
          </p:nvCxnSpPr>
          <p:spPr bwMode="auto">
            <a:xfrm>
              <a:off x="6008076" y="2436536"/>
              <a:ext cx="0" cy="860850"/>
            </a:xfrm>
            <a:prstGeom prst="straightConnector1">
              <a:avLst/>
            </a:prstGeom>
            <a:noFill/>
            <a:ln w="19050" cap="flat" cmpd="sng">
              <a:solidFill>
                <a:srgbClr val="8BA7AC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6" name="Google Shape;194;p7"/>
            <p:cNvCxnSpPr>
              <a:stCxn id="4" idx="3"/>
            </p:cNvCxnSpPr>
            <p:nvPr/>
          </p:nvCxnSpPr>
          <p:spPr bwMode="auto">
            <a:xfrm>
              <a:off x="5554552" y="2769279"/>
              <a:ext cx="380920" cy="0"/>
            </a:xfrm>
            <a:prstGeom prst="straightConnector1">
              <a:avLst/>
            </a:prstGeom>
            <a:noFill/>
            <a:ln w="19050" cap="flat" cmpd="sng">
              <a:solidFill>
                <a:srgbClr val="8BA7AC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7" name="Google Shape;195;p7"/>
            <p:cNvCxnSpPr>
              <a:stCxn id="5" idx="1"/>
            </p:cNvCxnSpPr>
            <p:nvPr/>
          </p:nvCxnSpPr>
          <p:spPr bwMode="auto">
            <a:xfrm flipH="1" flipV="1">
              <a:off x="6074578" y="2769278"/>
              <a:ext cx="848906" cy="1"/>
            </a:xfrm>
            <a:prstGeom prst="straightConnector1">
              <a:avLst/>
            </a:prstGeom>
            <a:noFill/>
            <a:ln w="19050" cap="flat" cmpd="sng">
              <a:solidFill>
                <a:srgbClr val="8BA7AC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8" name="Google Shape;196;p7"/>
            <p:cNvCxnSpPr>
              <a:stCxn id="5" idx="2"/>
              <a:endCxn id="6" idx="0"/>
            </p:cNvCxnSpPr>
            <p:nvPr/>
          </p:nvCxnSpPr>
          <p:spPr bwMode="auto">
            <a:xfrm flipH="1">
              <a:off x="7067628" y="2952168"/>
              <a:ext cx="506933" cy="336094"/>
            </a:xfrm>
            <a:prstGeom prst="straightConnector1">
              <a:avLst/>
            </a:prstGeom>
            <a:noFill/>
            <a:ln w="19050" cap="flat" cmpd="sng">
              <a:solidFill>
                <a:srgbClr val="8BA7AC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9" name="Google Shape;197;p7"/>
            <p:cNvCxnSpPr>
              <a:stCxn id="5" idx="2"/>
              <a:endCxn id="7" idx="0"/>
            </p:cNvCxnSpPr>
            <p:nvPr/>
          </p:nvCxnSpPr>
          <p:spPr bwMode="auto">
            <a:xfrm>
              <a:off x="7574561" y="2952168"/>
              <a:ext cx="540368" cy="336094"/>
            </a:xfrm>
            <a:prstGeom prst="straightConnector1">
              <a:avLst/>
            </a:prstGeom>
            <a:noFill/>
            <a:ln w="19050" cap="flat" cmpd="sng">
              <a:solidFill>
                <a:srgbClr val="8BA7AC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0" name="Google Shape;205;p7"/>
            <p:cNvSpPr txBox="1"/>
            <p:nvPr/>
          </p:nvSpPr>
          <p:spPr bwMode="auto">
            <a:xfrm>
              <a:off x="6648060" y="4084188"/>
              <a:ext cx="946746" cy="270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IND</a:t>
              </a:r>
              <a:r>
                <a:rPr lang="cs-CZ" sz="1050" b="1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IKÁTOR</a:t>
              </a:r>
              <a:endParaRPr lang="cs-CZ" sz="1050" b="0" i="0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Google Shape;206;p7"/>
            <p:cNvSpPr txBox="1"/>
            <p:nvPr/>
          </p:nvSpPr>
          <p:spPr bwMode="auto">
            <a:xfrm>
              <a:off x="7594807" y="4068336"/>
              <a:ext cx="1035499" cy="4433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HODNOTA</a:t>
              </a:r>
              <a:r>
                <a:rPr lang="cs-CZ" sz="1050" b="1" i="0" strike="noStrike" cap="none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 INDI</a:t>
              </a:r>
              <a:r>
                <a:rPr lang="cs-CZ" sz="1050" b="1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KÁTORU</a:t>
              </a:r>
              <a:endParaRPr lang="cs-CZ" sz="1050" b="0" i="0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Google Shape;207;p7"/>
            <p:cNvSpPr txBox="1"/>
            <p:nvPr/>
          </p:nvSpPr>
          <p:spPr bwMode="auto">
            <a:xfrm>
              <a:off x="8525989" y="2641147"/>
              <a:ext cx="946747" cy="270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KRITÉRIUM</a:t>
              </a:r>
              <a:endParaRPr lang="cs-CZ" sz="1050" b="0" i="0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Google Shape;208;p7"/>
            <p:cNvSpPr txBox="1"/>
            <p:nvPr/>
          </p:nvSpPr>
          <p:spPr bwMode="auto">
            <a:xfrm>
              <a:off x="6731654" y="1441741"/>
              <a:ext cx="943695" cy="270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OBLAST</a:t>
              </a:r>
              <a:endParaRPr lang="cs-CZ" sz="1050" b="0" i="0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Google Shape;209;p7"/>
            <p:cNvSpPr txBox="1"/>
            <p:nvPr/>
          </p:nvSpPr>
          <p:spPr bwMode="auto">
            <a:xfrm>
              <a:off x="6807514" y="2102262"/>
              <a:ext cx="943695" cy="270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KATEGORIE</a:t>
              </a:r>
              <a:endParaRPr lang="cs-CZ" sz="1050" b="0" i="0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884840267" name="TextovéPole 29"/>
          <p:cNvSpPr txBox="1"/>
          <p:nvPr/>
        </p:nvSpPr>
        <p:spPr bwMode="auto">
          <a:xfrm>
            <a:off x="4747130" y="4386155"/>
            <a:ext cx="371638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24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defRPr/>
            </a:pPr>
            <a:r>
              <a:rPr lang="cs-CZ" sz="1200" i="1">
                <a:solidFill>
                  <a:schemeClr val="lt2"/>
                </a:solidFill>
                <a:latin typeface="Trebuchet MS"/>
              </a:rPr>
              <a:t>Schéma: </a:t>
            </a:r>
            <a:r>
              <a:rPr lang="it-IT" sz="1200" i="1">
                <a:solidFill>
                  <a:schemeClr val="lt2"/>
                </a:solidFill>
                <a:latin typeface="Trebuchet MS"/>
              </a:rPr>
              <a:t>Řetěz</a:t>
            </a:r>
            <a:r>
              <a:rPr lang="cs-CZ" sz="1200" i="1">
                <a:solidFill>
                  <a:schemeClr val="lt2"/>
                </a:solidFill>
                <a:latin typeface="Trebuchet MS"/>
              </a:rPr>
              <a:t>e</a:t>
            </a:r>
            <a:r>
              <a:rPr lang="it-IT" sz="1200" i="1">
                <a:solidFill>
                  <a:schemeClr val="lt2"/>
                </a:solidFill>
                <a:latin typeface="Trebuchet MS"/>
              </a:rPr>
              <a:t>c</a:t>
            </a:r>
            <a:r>
              <a:rPr lang="it-IT" sz="1400" i="1"/>
              <a:t> </a:t>
            </a:r>
            <a:r>
              <a:rPr lang="it-IT" sz="1200" i="1">
                <a:solidFill>
                  <a:schemeClr val="lt2"/>
                </a:solidFill>
                <a:latin typeface="Trebuchet MS"/>
              </a:rPr>
              <a:t>dopadů a prvky metod</a:t>
            </a:r>
            <a:r>
              <a:rPr lang="cs-CZ" sz="1200" i="1">
                <a:solidFill>
                  <a:schemeClr val="lt2"/>
                </a:solidFill>
                <a:latin typeface="Trebuchet MS"/>
              </a:rPr>
              <a:t>ik</a:t>
            </a:r>
            <a:r>
              <a:rPr lang="it-IT" sz="1200" i="1">
                <a:solidFill>
                  <a:schemeClr val="lt2"/>
                </a:solidFill>
                <a:latin typeface="Trebuchet MS"/>
              </a:rPr>
              <a:t>y RBE</a:t>
            </a:r>
            <a:endParaRPr/>
          </a:p>
        </p:txBody>
      </p:sp>
      <p:sp>
        <p:nvSpPr>
          <p:cNvPr id="723987687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5126038" name="Google Shape;162;p6"/>
          <p:cNvSpPr txBox="1"/>
          <p:nvPr/>
        </p:nvSpPr>
        <p:spPr bwMode="auto">
          <a:xfrm>
            <a:off x="576263" y="1565425"/>
            <a:ext cx="7261451" cy="2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215265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Středoevropská verze nástroje RBTool podporuje hodnocení klimatických rizik ve vztahu k následujícím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tematickým oblastem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93763409" name="Google Shape;164;p6"/>
          <p:cNvSpPr txBox="1"/>
          <p:nvPr/>
        </p:nvSpPr>
        <p:spPr bwMode="auto">
          <a:xfrm>
            <a:off x="1559625" y="3242850"/>
            <a:ext cx="1226099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B 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Povodně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782523" name="Google Shape;165;p6"/>
          <p:cNvSpPr txBox="1"/>
          <p:nvPr/>
        </p:nvSpPr>
        <p:spPr bwMode="auto">
          <a:xfrm>
            <a:off x="1559625" y="4068150"/>
            <a:ext cx="174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C Extr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émní teploty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9419825" name="Google Shape;166;p6"/>
          <p:cNvSpPr txBox="1"/>
          <p:nvPr/>
        </p:nvSpPr>
        <p:spPr bwMode="auto">
          <a:xfrm>
            <a:off x="4110538" y="2382734"/>
            <a:ext cx="1226099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D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Sucho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00940792" name="Google Shape;167;p6"/>
          <p:cNvSpPr txBox="1"/>
          <p:nvPr/>
        </p:nvSpPr>
        <p:spPr bwMode="auto">
          <a:xfrm>
            <a:off x="4110538" y="3243894"/>
            <a:ext cx="1055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Bouře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3072288" name="Google Shape;169;p6"/>
          <p:cNvSpPr txBox="1"/>
          <p:nvPr/>
        </p:nvSpPr>
        <p:spPr bwMode="auto">
          <a:xfrm>
            <a:off x="6455436" y="2387100"/>
            <a:ext cx="1654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G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Sesuvy půdy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28568784" name="Google Shape;170;p6"/>
          <p:cNvSpPr txBox="1"/>
          <p:nvPr/>
        </p:nvSpPr>
        <p:spPr bwMode="auto">
          <a:xfrm>
            <a:off x="1559625" y="2303932"/>
            <a:ext cx="1922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A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Intenzivní srážky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3765227" name="Google Shape;171;p6"/>
          <p:cNvSpPr txBox="1"/>
          <p:nvPr/>
        </p:nvSpPr>
        <p:spPr bwMode="auto">
          <a:xfrm>
            <a:off x="464430" y="986007"/>
            <a:ext cx="25212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8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Oblasti</a:t>
            </a:r>
            <a:r>
              <a:rPr lang="es" sz="18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s" sz="1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ISSUES)</a:t>
            </a:r>
            <a:endParaRPr sz="1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375341697" name="Google Shape;172;p6" title="ChatGPT Image 12 ago 2025, 10_55_32.pn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1016319" y="2300099"/>
            <a:ext cx="543301" cy="54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84615" name="Google Shape;173;p6" title="ChatGPT Image 12 ago 2025, 11_12_31.png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3482042" y="3939762"/>
            <a:ext cx="543301" cy="54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7039006" name="Google Shape;174;p6" title="ChatGPT Image 12 ago 2025, 11_12_37.png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3482025" y="3176060"/>
            <a:ext cx="543301" cy="543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5878122" name="Google Shape;175;p6" title="ChatGPT Image 12 ago 2025, 10_57_27.png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1016320" y="3136657"/>
            <a:ext cx="543301" cy="54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585144" name="Google Shape;176;p6" title="ChatGPT Image 12 ago 2025, 10_58_21.png"/>
          <p:cNvPicPr/>
          <p:nvPr/>
        </p:nvPicPr>
        <p:blipFill rotWithShape="1">
          <a:blip r:embed="rId7">
            <a:alphaModFix/>
          </a:blip>
          <a:srcRect l="66215" t="6785" r="10063" b="59322"/>
          <a:stretch/>
        </p:blipFill>
        <p:spPr bwMode="auto">
          <a:xfrm>
            <a:off x="1016313" y="3939762"/>
            <a:ext cx="543302" cy="517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4554260" name="Google Shape;177;p6" title="ChatGPT Image 12 ago 2025, 10_58_21.png"/>
          <p:cNvPicPr/>
          <p:nvPr/>
        </p:nvPicPr>
        <p:blipFill rotWithShape="1">
          <a:blip r:embed="rId7">
            <a:alphaModFix/>
          </a:blip>
          <a:srcRect l="11409" t="52082" r="65322" b="11001"/>
          <a:stretch/>
        </p:blipFill>
        <p:spPr bwMode="auto">
          <a:xfrm>
            <a:off x="3482029" y="2264019"/>
            <a:ext cx="543302" cy="574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958181" name="Google Shape;178;p6" title="ChatGPT Image 12 ago 2025, 11_45_50.png"/>
          <p:cNvPicPr/>
          <p:nvPr/>
        </p:nvPicPr>
        <p:blipFill rotWithShape="1">
          <a:blip r:embed="rId8">
            <a:alphaModFix/>
          </a:blip>
          <a:srcRect l="9328" t="9328" r="9715" b="9653"/>
          <a:stretch/>
        </p:blipFill>
        <p:spPr bwMode="auto">
          <a:xfrm>
            <a:off x="5884622" y="2308858"/>
            <a:ext cx="485076" cy="4854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84939786" name="Google Shape;179;p6"/>
          <p:cNvGrpSpPr/>
          <p:nvPr/>
        </p:nvGrpSpPr>
        <p:grpSpPr bwMode="auto">
          <a:xfrm>
            <a:off x="8305799" y="4495700"/>
            <a:ext cx="838201" cy="594981"/>
            <a:chOff x="6739053" y="4087216"/>
            <a:chExt cx="838201" cy="594981"/>
          </a:xfrm>
        </p:grpSpPr>
        <p:sp>
          <p:nvSpPr>
            <p:cNvPr id="180" name="Google Shape;180;p6"/>
            <p:cNvSpPr/>
            <p:nvPr/>
          </p:nvSpPr>
          <p:spPr bwMode="auto">
            <a:xfrm>
              <a:off x="6739053" y="4317924"/>
              <a:ext cx="364273" cy="36427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cxnSp>
          <p:nvCxnSpPr>
            <p:cNvPr id="181" name="Google Shape;181;p6"/>
            <p:cNvCxnSpPr/>
            <p:nvPr/>
          </p:nvCxnSpPr>
          <p:spPr bwMode="auto">
            <a:xfrm rot="10800000" flipH="1">
              <a:off x="7051287" y="4226855"/>
              <a:ext cx="367991" cy="182137"/>
            </a:xfrm>
            <a:prstGeom prst="straightConnector1">
              <a:avLst/>
            </a:prstGeom>
            <a:noFill/>
            <a:ln w="952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82" name="Google Shape;182;p6"/>
            <p:cNvSpPr/>
            <p:nvPr/>
          </p:nvSpPr>
          <p:spPr bwMode="auto">
            <a:xfrm>
              <a:off x="7395116" y="4087216"/>
              <a:ext cx="182138" cy="182138"/>
            </a:xfrm>
            <a:prstGeom prst="ellipse">
              <a:avLst/>
            </a:prstGeom>
            <a:noFill/>
            <a:ln w="254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60396999" name="Google Shape;183;p6"/>
          <p:cNvSpPr txBox="1"/>
          <p:nvPr/>
        </p:nvSpPr>
        <p:spPr bwMode="auto">
          <a:xfrm>
            <a:off x="8348547" y="4765438"/>
            <a:ext cx="2174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3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4200473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39109501" name="Google Shape;168;p6"/>
          <p:cNvSpPr txBox="1"/>
          <p:nvPr/>
        </p:nvSpPr>
        <p:spPr bwMode="auto">
          <a:xfrm flipH="0" flipV="0">
            <a:off x="4110549" y="4068149"/>
            <a:ext cx="2428635" cy="393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91424" rIns="91424" bIns="91424" anchor="t" anchorCtr="0">
            <a:spAutoFit/>
          </a:bodyPr>
          <a:lstStyle/>
          <a:p>
            <a:pPr marL="0" marR="215264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F Přírodní požáry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5396900" name="Google Shape;188;p7"/>
          <p:cNvSpPr txBox="1"/>
          <p:nvPr/>
        </p:nvSpPr>
        <p:spPr bwMode="auto">
          <a:xfrm>
            <a:off x="490895" y="1384914"/>
            <a:ext cx="84675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</a:rPr>
              <a:t>Klíčové stavební prvky, které jsou v nástroji </a:t>
            </a:r>
            <a:r>
              <a:rPr lang="cs-CZ" sz="1200">
                <a:solidFill>
                  <a:schemeClr val="lt2"/>
                </a:solidFill>
                <a:latin typeface="Trebuchet MS"/>
              </a:rPr>
              <a:t>RBTool</a:t>
            </a:r>
            <a:r>
              <a:rPr lang="cs-CZ" sz="1200">
                <a:solidFill>
                  <a:schemeClr val="lt2"/>
                </a:solidFill>
                <a:latin typeface="Trebuchet MS"/>
              </a:rPr>
              <a:t> pro střední Evropu hodnoceny:</a:t>
            </a:r>
            <a:endParaRPr sz="1200">
              <a:solidFill>
                <a:schemeClr val="lt2"/>
              </a:solidFill>
              <a:latin typeface="Trebuchet MS"/>
            </a:endParaRPr>
          </a:p>
        </p:txBody>
      </p:sp>
      <p:sp>
        <p:nvSpPr>
          <p:cNvPr id="1479173305" name="Google Shape;190;p7"/>
          <p:cNvSpPr txBox="1"/>
          <p:nvPr/>
        </p:nvSpPr>
        <p:spPr bwMode="auto">
          <a:xfrm>
            <a:off x="3947400" y="2824776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Sanitární systémy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1335864" name="Google Shape;191;p7"/>
          <p:cNvSpPr txBox="1"/>
          <p:nvPr/>
        </p:nvSpPr>
        <p:spPr bwMode="auto">
          <a:xfrm>
            <a:off x="3947400" y="2253656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Ventila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ční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systém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7813618" name="Google Shape;192;p7"/>
          <p:cNvSpPr txBox="1"/>
          <p:nvPr/>
        </p:nvSpPr>
        <p:spPr bwMode="auto">
          <a:xfrm>
            <a:off x="402224" y="3972843"/>
            <a:ext cx="2598660" cy="393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      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Energetické systémy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0580780" name="Google Shape;193;p7"/>
          <p:cNvSpPr txBox="1"/>
          <p:nvPr/>
        </p:nvSpPr>
        <p:spPr bwMode="auto">
          <a:xfrm>
            <a:off x="986656" y="2820667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Nosný konstrukční rám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59711530" name="Google Shape;194;p7"/>
          <p:cNvSpPr txBox="1"/>
          <p:nvPr/>
        </p:nvSpPr>
        <p:spPr bwMode="auto">
          <a:xfrm>
            <a:off x="986656" y="3400570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Nenosné prvky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9483087" name="Google Shape;195;p7"/>
          <p:cNvSpPr txBox="1"/>
          <p:nvPr/>
        </p:nvSpPr>
        <p:spPr bwMode="auto">
          <a:xfrm>
            <a:off x="1005136" y="2175350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l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Základy</a:t>
            </a: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64780539" name="Google Shape;197;p7"/>
          <p:cNvSpPr txBox="1"/>
          <p:nvPr/>
        </p:nvSpPr>
        <p:spPr bwMode="auto">
          <a:xfrm>
            <a:off x="3947400" y="3400570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Další systémy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0270210" name="Google Shape;198;p7"/>
          <p:cNvSpPr txBox="1"/>
          <p:nvPr/>
        </p:nvSpPr>
        <p:spPr bwMode="auto">
          <a:xfrm>
            <a:off x="3932100" y="3972843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Inženýrské sítě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6564240" name="Google Shape;199;p7"/>
          <p:cNvSpPr txBox="1"/>
          <p:nvPr/>
        </p:nvSpPr>
        <p:spPr bwMode="auto">
          <a:xfrm>
            <a:off x="6545700" y="2815275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byvatelé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47954573" name="Google Shape;200;p7"/>
          <p:cNvSpPr txBox="1"/>
          <p:nvPr/>
        </p:nvSpPr>
        <p:spPr bwMode="auto">
          <a:xfrm>
            <a:off x="6545700" y="2252295"/>
            <a:ext cx="25983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Krajinářské úpravy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98844920" name="Google Shape;201;p7"/>
          <p:cNvSpPr txBox="1"/>
          <p:nvPr/>
        </p:nvSpPr>
        <p:spPr bwMode="auto">
          <a:xfrm>
            <a:off x="6545700" y="3357721"/>
            <a:ext cx="2598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02352588" name="Google Shape;202;p7"/>
          <p:cNvSpPr txBox="1"/>
          <p:nvPr/>
        </p:nvSpPr>
        <p:spPr bwMode="auto">
          <a:xfrm>
            <a:off x="6545700" y="3972505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Komunita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457825738" name="Google Shape;203;p7" descr="Building Foundation Icons - Free SVG &amp; PNG Building Foundation Images -  Noun Project"/>
          <p:cNvPicPr>
            <a:picLocks noChangeAspect="1"/>
          </p:cNvPicPr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09136" y="2240306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405884" name="Google Shape;204;p7" descr="171 Load Bearing Structure Stock Vectors and Vector Art | Shutterstock"/>
          <p:cNvPicPr>
            <a:picLocks noChangeAspect="1"/>
          </p:cNvPicPr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607434" y="2831247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536145" name="Google Shape;205;p7" descr="Load Bearing Icons - Free SVG &amp; PNG Load Bearing Images - Noun Project"/>
          <p:cNvPicPr>
            <a:picLocks noChangeAspect="1"/>
          </p:cNvPicPr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607434" y="3381902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310231" name="Google Shape;206;p7" descr="Energy System Icons - Free SVG &amp; PNG Energy System Images - Noun Project"/>
          <p:cNvPicPr>
            <a:picLocks noChangeAspect="1"/>
          </p:cNvPicPr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607434" y="4009519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715892" name="Google Shape;207;p7" descr="Fan Or Ventilation System Line Art Vector Icon For Apps And Websites  Royalty Free SVG, Cliparts, Vectors, and Stock Illustration. Image  190310463."/>
          <p:cNvPicPr>
            <a:picLocks noChangeAspect="1"/>
          </p:cNvPicPr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3535711" y="2241418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1070092" name="Google Shape;208;p7" descr="Sanitary, system, toilet, furniture, room icon - Download on Iconfinder"/>
          <p:cNvPicPr>
            <a:picLocks noChangeAspect="1"/>
          </p:cNvPicPr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3520800" y="2831247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6810675" name="Google Shape;209;p7" descr="100 free icons of System icons set designed by Revicon"/>
          <p:cNvPicPr>
            <a:picLocks noChangeAspect="1"/>
          </p:cNvPicPr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3526573" y="3448656"/>
            <a:ext cx="397002" cy="397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346426" name="Google Shape;210;p7" descr="Utilities Icons - Free SVG &amp; PNG Utilities Images - Noun Project"/>
          <p:cNvPicPr>
            <a:picLocks noChangeAspect="1"/>
          </p:cNvPicPr>
          <p:nvPr/>
        </p:nvPicPr>
        <p:blipFill rotWithShape="1">
          <a:blip r:embed="rId10">
            <a:alphaModFix/>
          </a:blip>
          <a:stretch/>
        </p:blipFill>
        <p:spPr bwMode="auto">
          <a:xfrm>
            <a:off x="3514816" y="4009519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8918450" name="Google Shape;211;p7" descr="Landscape icon | Freepik"/>
          <p:cNvPicPr>
            <a:picLocks noChangeAspect="1"/>
          </p:cNvPicPr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6106502" y="2236892"/>
            <a:ext cx="397002" cy="397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759930" name="Google Shape;212;p7" descr="195,000+ Group Of People Icon Stock Illustrations, Royalty-Free Vector  Graphics &amp; Clip Art - iStock | Group of people icon vector, Diverse group  of people icon, Large group of people icon"/>
          <p:cNvPicPr>
            <a:picLocks noChangeAspect="1"/>
          </p:cNvPicPr>
          <p:nvPr/>
        </p:nvPicPr>
        <p:blipFill rotWithShape="1">
          <a:blip r:embed="rId12">
            <a:alphaModFix/>
          </a:blip>
          <a:stretch/>
        </p:blipFill>
        <p:spPr bwMode="auto">
          <a:xfrm>
            <a:off x="6107504" y="2831247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1880204" name="Google Shape;213;p7" descr="Location Icon Vector Art, Icons, and Graphics for Free Download"/>
          <p:cNvPicPr>
            <a:picLocks noChangeAspect="1"/>
          </p:cNvPicPr>
          <p:nvPr/>
        </p:nvPicPr>
        <p:blipFill rotWithShape="1">
          <a:blip r:embed="rId13">
            <a:alphaModFix/>
          </a:blip>
          <a:stretch/>
        </p:blipFill>
        <p:spPr bwMode="auto">
          <a:xfrm>
            <a:off x="6107504" y="3384958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0770055" name="Google Shape;214;p7" descr="Community - Free user icons"/>
          <p:cNvPicPr>
            <a:picLocks noChangeAspect="1"/>
          </p:cNvPicPr>
          <p:nvPr/>
        </p:nvPicPr>
        <p:blipFill rotWithShape="1">
          <a:blip r:embed="rId14">
            <a:alphaModFix/>
          </a:blip>
          <a:stretch/>
        </p:blipFill>
        <p:spPr bwMode="auto">
          <a:xfrm>
            <a:off x="6106502" y="4006014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0734771" name="Google Shape;215;p7"/>
          <p:cNvSpPr txBox="1"/>
          <p:nvPr/>
        </p:nvSpPr>
        <p:spPr bwMode="auto">
          <a:xfrm>
            <a:off x="6554315" y="3397337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Lokalita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633327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29430997" name="Google Shape;171;p6"/>
          <p:cNvSpPr txBox="1"/>
          <p:nvPr/>
        </p:nvSpPr>
        <p:spPr bwMode="auto">
          <a:xfrm>
            <a:off x="464430" y="986007"/>
            <a:ext cx="25212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8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MAKRO KATEGORIE</a:t>
            </a:r>
            <a:endParaRPr sz="1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340933" name="Google Shape;220;p8"/>
          <p:cNvSpPr txBox="1"/>
          <p:nvPr/>
        </p:nvSpPr>
        <p:spPr bwMode="auto">
          <a:xfrm>
            <a:off x="576263" y="1361814"/>
            <a:ext cx="7911672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215265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Kategorie rizik představuje konkrétní rizik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vyplývající z interakce mezi 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hazardem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a exponovaným prvkem v rámci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konkrétní stavební části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(makro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kategorie). 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11019307" name="Google Shape;223;p8"/>
          <p:cNvSpPr txBox="1"/>
          <p:nvPr/>
        </p:nvSpPr>
        <p:spPr bwMode="auto">
          <a:xfrm>
            <a:off x="516150" y="3941850"/>
            <a:ext cx="8111700" cy="1092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Kategorie rizik byly definovány ve středoevropské verzi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RBTool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. Tyto kategorie zahrnují všech sedm hazardů (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Issues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) hodnocených v nástroji a pokrývají klíčové městské sektory nejvíce relevantní pro klimatickou adaptaci na úrovni čtvrtí (urbanistických celků).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75167521" name="Google Shape;224;p8"/>
          <p:cNvSpPr txBox="1"/>
          <p:nvPr/>
        </p:nvSpPr>
        <p:spPr bwMode="auto">
          <a:xfrm>
            <a:off x="455974" y="2950584"/>
            <a:ext cx="1784099" cy="686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Oblast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 </a:t>
            </a:r>
            <a:b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</a:b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Intenzivní srážky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7785287" name="Google Shape;225;p8"/>
          <p:cNvSpPr txBox="1"/>
          <p:nvPr/>
        </p:nvSpPr>
        <p:spPr bwMode="auto">
          <a:xfrm>
            <a:off x="5495512" y="3636933"/>
            <a:ext cx="295259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Komponent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budovy: Fasáda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70835952" name="Google Shape;226;p8"/>
          <p:cNvSpPr txBox="1"/>
          <p:nvPr/>
        </p:nvSpPr>
        <p:spPr bwMode="auto">
          <a:xfrm>
            <a:off x="6466673" y="2950584"/>
            <a:ext cx="23934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Exponovaný prvek: Systémy vnějších stěn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6171668" name="Google Shape;227;p8"/>
          <p:cNvSpPr txBox="1"/>
          <p:nvPr/>
        </p:nvSpPr>
        <p:spPr bwMode="auto">
          <a:xfrm>
            <a:off x="2910672" y="2054434"/>
            <a:ext cx="3322654" cy="686311"/>
          </a:xfrm>
          <a:prstGeom prst="rect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es" sz="11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Kategorie</a:t>
            </a:r>
            <a:r>
              <a:rPr lang="es" sz="11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s" sz="11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A4.2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Riziko poškození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výplní otvorů fasády (oken a dveří)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4522089" name="Google Shape;229;p8"/>
          <p:cNvSpPr txBox="1"/>
          <p:nvPr/>
        </p:nvSpPr>
        <p:spPr bwMode="auto">
          <a:xfrm>
            <a:off x="3095698" y="3161434"/>
            <a:ext cx="2952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Představuje interakci mezi</a:t>
            </a:r>
            <a:endParaRPr sz="1400" b="0" i="0" u="none" strike="noStrike" cap="none">
              <a:solidFill>
                <a:srgbClr val="9ACA3C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706389396" name="Google Shape;230;p8"/>
          <p:cNvCxnSpPr>
            <a:stCxn id="576171668" idx="2"/>
            <a:endCxn id="734522089" idx="0"/>
          </p:cNvCxnSpPr>
          <p:nvPr/>
        </p:nvCxnSpPr>
        <p:spPr bwMode="auto">
          <a:xfrm flipH="1">
            <a:off x="4571998" y="2740745"/>
            <a:ext cx="1" cy="420689"/>
          </a:xfrm>
          <a:prstGeom prst="straightConnector1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500359689" name="Google Shape;231;p8"/>
          <p:cNvSpPr txBox="1"/>
          <p:nvPr/>
        </p:nvSpPr>
        <p:spPr bwMode="auto">
          <a:xfrm>
            <a:off x="3645599" y="3634934"/>
            <a:ext cx="1784099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konkrétně</a:t>
            </a:r>
            <a:endParaRPr sz="1400" b="0" i="0" u="none" strike="noStrike" cap="none">
              <a:solidFill>
                <a:srgbClr val="9ACA3C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815330282" name="Google Shape;232;p8"/>
          <p:cNvCxnSpPr/>
          <p:nvPr/>
        </p:nvCxnSpPr>
        <p:spPr bwMode="auto">
          <a:xfrm>
            <a:off x="4572000" y="3413522"/>
            <a:ext cx="0" cy="312900"/>
          </a:xfrm>
          <a:prstGeom prst="straightConnector1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120386095" name="Google Shape;233;p8"/>
          <p:cNvCxnSpPr/>
          <p:nvPr/>
        </p:nvCxnSpPr>
        <p:spPr bwMode="auto">
          <a:xfrm>
            <a:off x="5133074" y="3846684"/>
            <a:ext cx="432600" cy="0"/>
          </a:xfrm>
          <a:prstGeom prst="straightConnector1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59618804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83752312" name="Google Shape;171;p6"/>
          <p:cNvSpPr txBox="1"/>
          <p:nvPr/>
        </p:nvSpPr>
        <p:spPr bwMode="auto">
          <a:xfrm>
            <a:off x="464430" y="986007"/>
            <a:ext cx="25212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Kategorie rizik</a:t>
            </a:r>
            <a:endParaRPr sz="1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474723938" name="Přímá spojnice se šipkou 7"/>
          <p:cNvCxnSpPr>
            <a:stCxn id="1370835952" idx="1"/>
          </p:cNvCxnSpPr>
          <p:nvPr/>
        </p:nvCxnSpPr>
        <p:spPr bwMode="auto">
          <a:xfrm flipH="1">
            <a:off x="2297722" y="3241434"/>
            <a:ext cx="4168951" cy="0"/>
          </a:xfrm>
          <a:prstGeom prst="straightConnector1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stealth" w="med" len="med"/>
            <a:tailEnd type="stealth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18380671" name="Immagine 1"/>
          <p:cNvPicPr/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576263" y="1030765"/>
            <a:ext cx="2641592" cy="399902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53055989" name="Google Shape;246;p9"/>
          <p:cNvPicPr>
            <a:picLocks noChangeAspect="1"/>
          </p:cNvPicPr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3452294" y="1030477"/>
            <a:ext cx="2272671" cy="399960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01322125" name="Google Shape;247;p9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5959404" y="1030477"/>
            <a:ext cx="2272671" cy="240255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57521951" name="Google Shape;248;p9"/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5959404" y="3591424"/>
            <a:ext cx="2272671" cy="111226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11220534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8005454" name="Google Shape;255;p10"/>
          <p:cNvSpPr/>
          <p:nvPr/>
        </p:nvSpPr>
        <p:spPr bwMode="auto">
          <a:xfrm>
            <a:off x="1084572" y="1285136"/>
            <a:ext cx="1821600" cy="476071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Hazard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07528065" name="Google Shape;256;p10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83414" y="1285136"/>
            <a:ext cx="2491786" cy="294043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3443602" name="Google Shape;257;p10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3307330" y="1285136"/>
            <a:ext cx="2592319" cy="294043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86561632" name="Google Shape;258;p10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6031780" y="1285136"/>
            <a:ext cx="2491786" cy="868691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6909849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8868181" name="Google Shape;264;p11"/>
          <p:cNvSpPr txBox="1">
            <a:spLocks noGrp="1"/>
          </p:cNvSpPr>
          <p:nvPr>
            <p:ph type="title"/>
          </p:nvPr>
        </p:nvSpPr>
        <p:spPr bwMode="auto">
          <a:xfrm>
            <a:off x="495976" y="485818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s">
                <a:solidFill>
                  <a:schemeClr val="accent4"/>
                </a:solidFill>
              </a:rPr>
              <a:t>Kritéria a </a:t>
            </a:r>
            <a:r>
              <a:rPr lang="cs-CZ">
                <a:solidFill>
                  <a:schemeClr val="accent4"/>
                </a:solidFill>
              </a:rPr>
              <a:t>indikátory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915752329" name="Google Shape;265;p11"/>
          <p:cNvSpPr txBox="1"/>
          <p:nvPr/>
        </p:nvSpPr>
        <p:spPr bwMode="auto">
          <a:xfrm>
            <a:off x="520200" y="1069725"/>
            <a:ext cx="5771700" cy="360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Stejně jako u RNTool je každá kategorie rizika v RBTool hodnocena prostřednictvím strukturované sady kritérií zranitelnosti, expozice a </a:t>
            </a:r>
            <a:r>
              <a:rPr lang="cs-CZ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cs-CZ" sz="11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která jsou převedena do praxe prostřednictvím indikátorů</a:t>
            </a: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1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Každý 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indikátor</a:t>
            </a: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definován</a:t>
            </a: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538163" indent="-171450" algn="just">
              <a:lnSpc>
                <a:spcPct val="150000"/>
              </a:lnSpc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•"/>
              <a:defRPr/>
            </a:pPr>
            <a:r>
              <a:rPr lang="es" sz="1100">
                <a:solidFill>
                  <a:schemeClr val="lt2"/>
                </a:solidFill>
                <a:latin typeface="Trebuchet MS"/>
              </a:rPr>
              <a:t>popisem a jednotkou (pokud je relevantní)</a:t>
            </a:r>
            <a:endParaRPr sz="1100">
              <a:solidFill>
                <a:schemeClr val="lt2"/>
              </a:solidFill>
              <a:latin typeface="Trebuchet MS"/>
            </a:endParaRPr>
          </a:p>
          <a:p>
            <a:pPr marL="538163" indent="-171450" algn="just">
              <a:lnSpc>
                <a:spcPct val="150000"/>
              </a:lnSpc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•"/>
              <a:defRPr/>
            </a:pPr>
            <a:r>
              <a:rPr lang="es" sz="1100">
                <a:solidFill>
                  <a:schemeClr val="lt2"/>
                </a:solidFill>
                <a:latin typeface="Trebuchet MS"/>
              </a:rPr>
              <a:t>směrem výkonu (</a:t>
            </a:r>
            <a:r>
              <a:rPr lang="cs-CZ" sz="1100">
                <a:solidFill>
                  <a:schemeClr val="lt2"/>
                </a:solidFill>
                <a:latin typeface="Trebuchet MS"/>
              </a:rPr>
              <a:t>HIB = </a:t>
            </a:r>
            <a:r>
              <a:rPr lang="es" sz="1100">
                <a:solidFill>
                  <a:schemeClr val="lt2"/>
                </a:solidFill>
                <a:latin typeface="Trebuchet MS"/>
              </a:rPr>
              <a:t>vyšší je lepší, </a:t>
            </a:r>
            <a:r>
              <a:rPr lang="cs-CZ" sz="1100">
                <a:solidFill>
                  <a:schemeClr val="lt2"/>
                </a:solidFill>
                <a:latin typeface="Trebuchet MS"/>
              </a:rPr>
              <a:t>LIB = </a:t>
            </a:r>
            <a:r>
              <a:rPr lang="es" sz="1100">
                <a:solidFill>
                  <a:schemeClr val="lt2"/>
                </a:solidFill>
                <a:latin typeface="Trebuchet MS"/>
              </a:rPr>
              <a:t>nižší je lepší, nebo kvalitativní)</a:t>
            </a:r>
            <a:endParaRPr sz="1100">
              <a:solidFill>
                <a:schemeClr val="lt2"/>
              </a:solidFill>
              <a:latin typeface="Trebuchet MS"/>
            </a:endParaRPr>
          </a:p>
          <a:p>
            <a:pPr marL="538163" indent="-171450" algn="just">
              <a:lnSpc>
                <a:spcPct val="150000"/>
              </a:lnSpc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•"/>
              <a:defRPr/>
            </a:pPr>
            <a:r>
              <a:rPr lang="es" sz="1100">
                <a:solidFill>
                  <a:schemeClr val="lt2"/>
                </a:solidFill>
                <a:latin typeface="Trebuchet MS"/>
              </a:rPr>
              <a:t>referenčními hodnotami:</a:t>
            </a:r>
            <a:endParaRPr lang="cs-CZ" sz="1100">
              <a:solidFill>
                <a:schemeClr val="lt2"/>
              </a:solidFill>
              <a:latin typeface="Trebuchet MS"/>
            </a:endParaRPr>
          </a:p>
          <a:p>
            <a:pPr marL="366713" lvl="2" algn="just">
              <a:lnSpc>
                <a:spcPct val="150000"/>
              </a:lnSpc>
              <a:buClr>
                <a:schemeClr val="tx1">
                  <a:lumMod val="50000"/>
                  <a:lumOff val="50000"/>
                </a:schemeClr>
              </a:buClr>
              <a:defRPr/>
            </a:pPr>
            <a:r>
              <a:rPr lang="cs-CZ" sz="1100">
                <a:solidFill>
                  <a:schemeClr val="lt2"/>
                </a:solidFill>
                <a:latin typeface="Trebuchet MS"/>
              </a:rPr>
              <a:t>	</a:t>
            </a:r>
            <a:r>
              <a:rPr lang="es" sz="1100">
                <a:solidFill>
                  <a:schemeClr val="lt2"/>
                </a:solidFill>
                <a:latin typeface="Trebuchet MS"/>
              </a:rPr>
              <a:t>hodnota 0 = optimální stav (skóre = 0)</a:t>
            </a:r>
            <a:endParaRPr lang="cs-CZ" sz="1100">
              <a:solidFill>
                <a:schemeClr val="lt2"/>
              </a:solidFill>
              <a:latin typeface="Trebuchet MS"/>
            </a:endParaRPr>
          </a:p>
          <a:p>
            <a:pPr marL="366713" lvl="2" algn="just">
              <a:lnSpc>
                <a:spcPct val="150000"/>
              </a:lnSpc>
              <a:buClr>
                <a:schemeClr val="tx1">
                  <a:lumMod val="50000"/>
                  <a:lumOff val="50000"/>
                </a:schemeClr>
              </a:buClr>
              <a:defRPr/>
            </a:pPr>
            <a:r>
              <a:rPr lang="cs-CZ" sz="1100">
                <a:solidFill>
                  <a:schemeClr val="lt2"/>
                </a:solidFill>
                <a:latin typeface="Trebuchet MS"/>
              </a:rPr>
              <a:t>	</a:t>
            </a:r>
            <a:r>
              <a:rPr lang="es" sz="1100">
                <a:solidFill>
                  <a:schemeClr val="lt2"/>
                </a:solidFill>
                <a:latin typeface="Trebuchet MS"/>
              </a:rPr>
              <a:t>hodnota 1 = kritický stav (skóre = 1)</a:t>
            </a:r>
            <a:endParaRPr sz="1100">
              <a:solidFill>
                <a:schemeClr val="lt2"/>
              </a:solidFill>
              <a:latin typeface="Trebuchet MS"/>
            </a:endParaRPr>
          </a:p>
          <a:p>
            <a:pPr marL="538163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•"/>
              <a:defRPr/>
            </a:pP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ik</a:t>
            </a: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ou hodnocení</a:t>
            </a:r>
            <a:endParaRPr sz="1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538163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•"/>
              <a:defRPr/>
            </a:pP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zdroji dat</a:t>
            </a:r>
            <a:endParaRPr sz="1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538163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•"/>
              <a:defRPr/>
            </a:pP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odkazy</a:t>
            </a:r>
            <a:endParaRPr sz="11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284586940" name="Google Shape;266;p11" descr="207,700+ Indicator Stock Photos, Pictures &amp; Royalty-Free Images - iStock |  Car indicator, Indicator icon, Performance indicator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837303" y="1909210"/>
            <a:ext cx="2492990" cy="2492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9394821" name="Google Shape;273;p12"/>
          <p:cNvSpPr txBox="1">
            <a:spLocks noGrp="1"/>
          </p:cNvSpPr>
          <p:nvPr>
            <p:ph type="title"/>
          </p:nvPr>
        </p:nvSpPr>
        <p:spPr bwMode="auto">
          <a:xfrm>
            <a:off x="490505" y="48051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s">
                <a:solidFill>
                  <a:schemeClr val="accent4"/>
                </a:solidFill>
              </a:rPr>
              <a:t>Kritéria expozice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558659783" name="Google Shape;274;p12"/>
          <p:cNvSpPr txBox="1"/>
          <p:nvPr/>
        </p:nvSpPr>
        <p:spPr bwMode="auto">
          <a:xfrm>
            <a:off x="502617" y="1049989"/>
            <a:ext cx="3433541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Pokud jde o expozici, RBTool využívá jediné kvalitativní kritérium nazvané „Velikost expozice“ (Exposure Magnitude), které je spojeno s kvalitativním ukazatelem „Úroveň expozice“ (Exposure Level). Tento ukazatel slouží k vyjádření míry, do jaké je konkrétní exponovaný prvek přítomen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a tedy potenciálně ovlivněn konkrétní klimatickým hazardem.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Úroveň expozice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uvádí k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olik prvků je exponováno, přičemž se zaměřuje na množství nebo rozšířenost exponovaných prvků v rámci budovy.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44429078" name="Google Shape;277;p12"/>
          <p:cNvGraphicFramePr>
            <a:graphicFrameLocks xmlns:a="http://schemas.openxmlformats.org/drawingml/2006/main"/>
          </p:cNvGraphicFramePr>
          <p:nvPr/>
        </p:nvGraphicFramePr>
        <p:xfrm rot="0">
          <a:off x="4292494" y="950913"/>
          <a:ext cx="4409445" cy="349662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1170557"/>
                <a:gridCol w="3238887"/>
              </a:tblGrid>
              <a:tr h="4025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5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Úroveň expozice</a:t>
                      </a:r>
                      <a:endParaRPr sz="105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Normali</a:t>
                      </a:r>
                      <a:r>
                        <a:rPr lang="es" sz="105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zovaná</a:t>
                      </a:r>
                      <a:r>
                        <a:rPr lang="es" sz="105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s" sz="105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</a:t>
                      </a:r>
                      <a:endParaRPr sz="105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Sc</a:t>
                      </a:r>
                      <a:r>
                        <a:rPr lang="es" sz="105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énář</a:t>
                      </a:r>
                      <a:endParaRPr sz="105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</a:tr>
              <a:tr h="265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0,1</a:t>
                      </a:r>
                      <a:endParaRPr sz="105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Velmi málo izolovaných vystavených prvků nebo celková plocha &lt;5 % dané stavební složky (makro kategorie)</a:t>
                      </a:r>
                      <a:endParaRPr sz="105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9185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0,3</a:t>
                      </a:r>
                      <a:endParaRPr sz="105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Několik vystavených prvků nebo celková plocha   &lt;15 % odpovídající stavební složky (makro kategorie)</a:t>
                      </a:r>
                      <a:endParaRPr sz="105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7632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0,5</a:t>
                      </a:r>
                      <a:endParaRPr sz="105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Střední počet vystavených prvků nebo celková plocha mezi 15 % a 30 % odpovídající stavební složky (makro kategorie)</a:t>
                      </a:r>
                      <a:endParaRPr sz="105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65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0,7</a:t>
                      </a:r>
                      <a:endParaRPr sz="105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Velké množství vystavených prvků nebo celková plocha mezi 30 % a 60 % odpovídající stavební složky (makro kategorie)</a:t>
                      </a:r>
                      <a:endParaRPr sz="105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65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0,9</a:t>
                      </a:r>
                      <a:endParaRPr sz="105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11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Vystavené prvky převažují v dané stavební složce (makro kategorii) nebo celková plocha &gt;60 % odpovídající stavební složky (makro kategorie)</a:t>
                      </a:r>
                      <a:endParaRPr sz="1100" b="0" i="0" u="none" strike="noStrike" cap="none">
                        <a:solidFill>
                          <a:srgbClr val="708792"/>
                        </a:solidFill>
                        <a:latin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6217902" name="Google Shape;282;p13"/>
          <p:cNvSpPr txBox="1">
            <a:spLocks noGrp="1"/>
          </p:cNvSpPr>
          <p:nvPr>
            <p:ph type="title"/>
          </p:nvPr>
        </p:nvSpPr>
        <p:spPr bwMode="auto">
          <a:xfrm>
            <a:off x="489600" y="47996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s">
                <a:solidFill>
                  <a:schemeClr val="accent4"/>
                </a:solidFill>
              </a:rPr>
              <a:t>Kontextualizace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428269901" name="Google Shape;283;p13"/>
          <p:cNvSpPr txBox="1"/>
          <p:nvPr/>
        </p:nvSpPr>
        <p:spPr bwMode="auto">
          <a:xfrm>
            <a:off x="489600" y="1353316"/>
            <a:ext cx="8164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Aby mohl být nástroj RBTool využ</a:t>
            </a: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íván efektivně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vyžaduje kontextualizaci, která transformuje obecný rámec do lokálního operačního nástroje hodnocení přizpůsobeného konkrétním budovám a územním potřebám.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5249438" name="Google Shape;284;p13"/>
          <p:cNvSpPr txBox="1"/>
          <p:nvPr/>
        </p:nvSpPr>
        <p:spPr bwMode="auto">
          <a:xfrm>
            <a:off x="489600" y="2571750"/>
            <a:ext cx="816480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cs-CZ" sz="12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Zajišťuje:</a:t>
            </a:r>
            <a:endParaRPr lang="cs-CZ" sz="1200" b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447675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Relevanc</a:t>
            </a:r>
            <a:r>
              <a:rPr lang="es" sz="12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s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ukazatelů</a:t>
            </a:r>
            <a:endParaRPr sz="1200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447675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Použití vhodných referenčních hodnot</a:t>
            </a:r>
            <a:endParaRPr sz="12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447675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cs-CZ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Smysluplné</a:t>
            </a:r>
            <a:r>
              <a:rPr lang="es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hodnoty rizika</a:t>
            </a:r>
            <a:endParaRPr sz="1200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447675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Efektivní hodnocení zaměřené na to, co je </a:t>
            </a:r>
            <a:r>
              <a:rPr lang="cs-CZ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skutečně podstatné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43374391" name="Google Shape;286;p13" descr="9+ Thousand Context Icon Royalty-Free Images, Stock Photos &amp; Pictures |  Shutterstock"/>
          <p:cNvPicPr/>
          <p:nvPr/>
        </p:nvPicPr>
        <p:blipFill rotWithShape="1">
          <a:blip r:embed="rId3">
            <a:alphaModFix/>
          </a:blip>
          <a:srcRect l="0" t="0" r="0" b="11750"/>
          <a:stretch/>
        </p:blipFill>
        <p:spPr bwMode="auto">
          <a:xfrm>
            <a:off x="4751500" y="2214182"/>
            <a:ext cx="4238625" cy="1176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0957755" name="Google Shape;291;p14"/>
          <p:cNvSpPr txBox="1">
            <a:spLocks noGrp="1"/>
          </p:cNvSpPr>
          <p:nvPr>
            <p:ph type="title"/>
          </p:nvPr>
        </p:nvSpPr>
        <p:spPr bwMode="auto">
          <a:xfrm>
            <a:off x="485664" y="481579"/>
            <a:ext cx="8100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s">
                <a:solidFill>
                  <a:schemeClr val="accent4"/>
                </a:solidFill>
              </a:rPr>
              <a:t>Přehled procesu kontextualizace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575741294" name="Google Shape;292;p14"/>
          <p:cNvSpPr txBox="1"/>
          <p:nvPr/>
        </p:nvSpPr>
        <p:spPr bwMode="auto">
          <a:xfrm>
            <a:off x="612000" y="1725667"/>
            <a:ext cx="81648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09575" marR="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+mj-lt"/>
              <a:buAutoNum type="arabicPeriod"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Výběr relevantních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hazardů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409575" marR="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+mj-lt"/>
              <a:buAutoNum type="arabicPeriod"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Výběr makro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kategorií a kategorií rizik</a:t>
            </a:r>
            <a:endParaRPr sz="1200" b="0" i="0" u="none" strike="noStrike" cap="none">
              <a:solidFill>
                <a:srgbClr val="708792"/>
              </a:solidFill>
              <a:latin typeface="Arial"/>
              <a:ea typeface="Arial"/>
              <a:cs typeface="Arial"/>
            </a:endParaRPr>
          </a:p>
          <a:p>
            <a:pPr marL="409575" marR="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+mj-lt"/>
              <a:buAutoNum type="arabicPeriod"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Definice referenční hodnoty</a:t>
            </a:r>
            <a:endParaRPr sz="1200" b="0" i="0" u="none" strike="noStrike" cap="none">
              <a:solidFill>
                <a:srgbClr val="708792"/>
              </a:solidFill>
              <a:latin typeface="Arial"/>
              <a:ea typeface="Arial"/>
              <a:cs typeface="Arial"/>
            </a:endParaRPr>
          </a:p>
          <a:p>
            <a:pPr marL="409575" marR="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+mj-lt"/>
              <a:buAutoNum type="arabicPeriod"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Stanovení váhových faktorů</a:t>
            </a:r>
            <a:endParaRPr sz="1200" b="0" i="0" u="none" strike="noStrike" cap="none">
              <a:solidFill>
                <a:srgbClr val="708792"/>
              </a:solidFill>
              <a:latin typeface="Arial"/>
              <a:ea typeface="Arial"/>
              <a:cs typeface="Arial"/>
            </a:endParaRPr>
          </a:p>
          <a:p>
            <a:pPr marL="409575" marR="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+mj-lt"/>
              <a:buAutoNum type="arabicPeriod"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Lokální data a validace ukazatelů 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80328398" name="Google Shape;293;p14"/>
          <p:cNvSpPr txBox="1"/>
          <p:nvPr/>
        </p:nvSpPr>
        <p:spPr bwMode="auto">
          <a:xfrm>
            <a:off x="497776" y="89832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s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Hlavní kroky</a:t>
            </a:r>
            <a:r>
              <a:rPr lang="e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94273645" name="Google Shape;302;p15" descr="Natural disaster color icons set. Global climate changes. Weather forecast,  avalanche, wildfire, downpour. Environmental hazards. Destructive force of  nature. Isolated vector illustrations 5961983 Vector Art at Vecteezy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892246" y="1190562"/>
            <a:ext cx="3053443" cy="3053443"/>
          </a:xfrm>
          <a:prstGeom prst="rect">
            <a:avLst/>
          </a:prstGeom>
          <a:noFill/>
          <a:ln>
            <a:noFill/>
          </a:ln>
        </p:spPr>
      </p:pic>
      <p:sp>
        <p:nvSpPr>
          <p:cNvPr id="825106048" name="Google Shape;300;p15"/>
          <p:cNvSpPr txBox="1">
            <a:spLocks noGrp="1"/>
          </p:cNvSpPr>
          <p:nvPr>
            <p:ph type="title"/>
          </p:nvPr>
        </p:nvSpPr>
        <p:spPr bwMode="auto">
          <a:xfrm>
            <a:off x="481732" y="488967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s">
                <a:solidFill>
                  <a:schemeClr val="accent4"/>
                </a:solidFill>
              </a:rPr>
              <a:t>Krok 1: Výběr relevantních </a:t>
            </a:r>
            <a:r>
              <a:rPr lang="cs-CZ">
                <a:solidFill>
                  <a:schemeClr val="accent4"/>
                </a:solidFill>
              </a:rPr>
              <a:t>hazardů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805178968" name="Google Shape;301;p15"/>
          <p:cNvSpPr txBox="1"/>
          <p:nvPr/>
        </p:nvSpPr>
        <p:spPr bwMode="auto">
          <a:xfrm>
            <a:off x="481732" y="1286123"/>
            <a:ext cx="4653442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Klimatické hazardy mají v jednotlivých oblastech různou míru významnosti. Proto je prvním krokem 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kontextualizace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výběr nejdůležitějších oblastí (hazardů) pro místní podmínky. </a:t>
            </a: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Tento výběr může být založen na: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538163" marR="0" lvl="0" indent="-2619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cs-CZ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okálním nebo regionálním hodnocení klimatické zranitelnosti</a:t>
            </a:r>
            <a:endParaRPr sz="11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538163" marR="0" lvl="0" indent="-2619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SECAP</a:t>
            </a: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nebo národní strategi</a:t>
            </a: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adaptace</a:t>
            </a:r>
            <a:endParaRPr sz="11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538163" marR="0" lvl="0" indent="-2619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historick</a:t>
            </a: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ých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dat</a:t>
            </a: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ech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o škodách na budovách</a:t>
            </a:r>
            <a:endParaRPr sz="11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538163" marR="0" lvl="0" indent="-2619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konzultac</a:t>
            </a: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ích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se z</a:t>
            </a: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účastněnými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stranami (např. místní inženýři, správci zařízení </a:t>
            </a: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 sítí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Hazardy</a:t>
            </a: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se zanedbatelnou pravděpodobností nebo dopadem mohou být vyloučena z lokální verze RBTool.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4785761" name="Google Shape;309;p16"/>
          <p:cNvSpPr txBox="1">
            <a:spLocks noGrp="1"/>
          </p:cNvSpPr>
          <p:nvPr>
            <p:ph type="title"/>
          </p:nvPr>
        </p:nvSpPr>
        <p:spPr bwMode="auto">
          <a:xfrm>
            <a:off x="493843" y="485744"/>
            <a:ext cx="8129373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58730"/>
              <a:buFont typeface="Trebuchet MS"/>
              <a:buNone/>
              <a:defRPr/>
            </a:pPr>
            <a:r>
              <a:rPr lang="es">
                <a:solidFill>
                  <a:schemeClr val="accent4"/>
                </a:solidFill>
              </a:rPr>
              <a:t>Krok 2: Výběr makro kategorií a kategorií rizik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587441416" name="Google Shape;310;p16"/>
          <p:cNvSpPr txBox="1"/>
          <p:nvPr/>
        </p:nvSpPr>
        <p:spPr bwMode="auto">
          <a:xfrm>
            <a:off x="4672626" y="2046004"/>
            <a:ext cx="3258079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Kategorie rizik přiřazené ke každé makro kategorii je třeba vybírat s ohledem na typologii a využití budovy. 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Například nemocnice a bytový dům mohou vyžadovat odlišné sady kategorií rizik kvůli rozdílným profilům zranitelnosti a kritickým funkcím.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6137882" name="Google Shape;311;p16"/>
          <p:cNvSpPr/>
          <p:nvPr/>
        </p:nvSpPr>
        <p:spPr bwMode="auto">
          <a:xfrm>
            <a:off x="4856284" y="1597526"/>
            <a:ext cx="2890763" cy="432792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  </a:t>
            </a:r>
            <a:r>
              <a:rPr lang="es" sz="1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Kategorie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450299" name="Google Shape;312;p16"/>
          <p:cNvSpPr txBox="1"/>
          <p:nvPr/>
        </p:nvSpPr>
        <p:spPr bwMode="auto">
          <a:xfrm>
            <a:off x="1041569" y="2030318"/>
            <a:ext cx="3258079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Každá makro</a:t>
            </a: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kategorie odpovídá stavebním prvkům, prostorám nebo uživatelům, kteří mohou, ale nemusí být přítomni v závislosti na návrhu, funkci a kontextu budovy. Zařazení makro</a:t>
            </a: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kategorie do hodnoticího procesu by mělo odrážet její skutečnou relevanci a přítomnost v konkrétní budově.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31105853" name="Google Shape;313;p16"/>
          <p:cNvSpPr/>
          <p:nvPr/>
        </p:nvSpPr>
        <p:spPr bwMode="auto">
          <a:xfrm>
            <a:off x="1225227" y="1613212"/>
            <a:ext cx="2890763" cy="432792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es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 kategorie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5068263" name="Google Shape;320;p17"/>
          <p:cNvSpPr txBox="1">
            <a:spLocks noGrp="1"/>
          </p:cNvSpPr>
          <p:nvPr>
            <p:ph type="title"/>
          </p:nvPr>
        </p:nvSpPr>
        <p:spPr bwMode="auto">
          <a:xfrm>
            <a:off x="481732" y="48355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s">
                <a:solidFill>
                  <a:schemeClr val="accent4"/>
                </a:solidFill>
              </a:rPr>
              <a:t>Krok </a:t>
            </a:r>
            <a:r>
              <a:rPr lang="es">
                <a:solidFill>
                  <a:schemeClr val="accent4"/>
                </a:solidFill>
              </a:rPr>
              <a:t>3</a:t>
            </a:r>
            <a:r>
              <a:rPr lang="es">
                <a:solidFill>
                  <a:schemeClr val="accent4"/>
                </a:solidFill>
              </a:rPr>
              <a:t>:</a:t>
            </a:r>
            <a:r>
              <a:rPr lang="cs-CZ">
                <a:solidFill>
                  <a:schemeClr val="accent4"/>
                </a:solidFill>
              </a:rPr>
              <a:t> </a:t>
            </a:r>
            <a:r>
              <a:rPr lang="es">
                <a:solidFill>
                  <a:schemeClr val="accent4"/>
                </a:solidFill>
              </a:rPr>
              <a:t>Stanovení váhových faktorů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760033594" name="Google Shape;321;p17"/>
          <p:cNvSpPr txBox="1"/>
          <p:nvPr/>
        </p:nvSpPr>
        <p:spPr bwMode="auto">
          <a:xfrm>
            <a:off x="554400" y="1662321"/>
            <a:ext cx="4932000" cy="3462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 rámci RBTool by přiřazení v</a:t>
            </a: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á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hy pro jednotlivé kategori</a:t>
            </a: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rizik a makro</a:t>
            </a: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</a:t>
            </a: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mělo vycházet z jejich relativní důležitosti v konkrétním kontextu hodnocení. Proces stanovení vah by měl zohledňovat:</a:t>
            </a:r>
            <a:endParaRPr sz="1200" b="0" i="0" u="none" strike="noStrike" cap="none">
              <a:solidFill>
                <a:srgbClr val="000000"/>
              </a:solidFill>
              <a:latin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538163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Funkční význam</a:t>
            </a: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538163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Citlivost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vůči 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zranitelnosti</a:t>
            </a: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538163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Potenciální důsledky poškození nebo narušení</a:t>
            </a: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538163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Odborný úsudek a participativní metody</a:t>
            </a:r>
            <a:endParaRPr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543468456" name="Google Shape;322;p17" descr="Benchmarking - Free business icons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172201" y="1597479"/>
            <a:ext cx="1948542" cy="1948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1049225" name="Google Shape;329;p18"/>
          <p:cNvSpPr txBox="1">
            <a:spLocks noGrp="1"/>
          </p:cNvSpPr>
          <p:nvPr>
            <p:ph type="title"/>
          </p:nvPr>
        </p:nvSpPr>
        <p:spPr bwMode="auto">
          <a:xfrm>
            <a:off x="481733" y="485820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444"/>
              <a:buFont typeface="Trebuchet MS"/>
              <a:buNone/>
              <a:defRPr/>
            </a:pPr>
            <a:r>
              <a:rPr lang="es">
                <a:solidFill>
                  <a:schemeClr val="accent4"/>
                </a:solidFill>
              </a:rPr>
              <a:t>Krok </a:t>
            </a:r>
            <a:r>
              <a:rPr lang="es">
                <a:solidFill>
                  <a:schemeClr val="accent4"/>
                </a:solidFill>
              </a:rPr>
              <a:t>4</a:t>
            </a:r>
            <a:r>
              <a:rPr lang="es">
                <a:solidFill>
                  <a:schemeClr val="accent4"/>
                </a:solidFill>
              </a:rPr>
              <a:t>: Validace </a:t>
            </a:r>
            <a:r>
              <a:rPr lang="cs-CZ">
                <a:solidFill>
                  <a:schemeClr val="accent4"/>
                </a:solidFill>
              </a:rPr>
              <a:t>indikátorů</a:t>
            </a:r>
            <a:r>
              <a:rPr lang="es">
                <a:solidFill>
                  <a:schemeClr val="accent4"/>
                </a:solidFill>
              </a:rPr>
              <a:t> a zdroje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535680738" name="Google Shape;330;p18"/>
          <p:cNvSpPr txBox="1"/>
          <p:nvPr/>
        </p:nvSpPr>
        <p:spPr bwMode="auto">
          <a:xfrm>
            <a:off x="554400" y="1597479"/>
            <a:ext cx="49320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1.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Ověřit lokální data s ohledem na:</a:t>
            </a:r>
            <a:endParaRPr sz="1200" b="1" i="0" u="none" strike="noStrike" cap="none">
              <a:solidFill>
                <a:srgbClr val="000000"/>
              </a:solidFill>
              <a:latin typeface="Trebuchet MS"/>
            </a:endParaRPr>
          </a:p>
          <a:p>
            <a:pPr marL="357188" lvl="1" indent="-171450" algn="just">
              <a:lnSpc>
                <a:spcPct val="150000"/>
              </a:lnSpc>
              <a:buClr>
                <a:srgbClr val="708792"/>
              </a:buClr>
              <a:buFont typeface="Arial"/>
              <a:buChar char="•"/>
              <a:defRPr/>
            </a:pPr>
            <a:r>
              <a:rPr lang="es" sz="1200">
                <a:solidFill>
                  <a:schemeClr val="lt2"/>
                </a:solidFill>
                <a:latin typeface="Trebuchet MS"/>
              </a:rPr>
              <a:t>Dostupnost a přesnost informací</a:t>
            </a:r>
            <a:endParaRPr sz="1200">
              <a:solidFill>
                <a:schemeClr val="lt2"/>
              </a:solidFill>
              <a:latin typeface="Trebuchet MS"/>
            </a:endParaRPr>
          </a:p>
          <a:p>
            <a:pPr marL="357188" lvl="1" indent="-171450" algn="just">
              <a:lnSpc>
                <a:spcPct val="150000"/>
              </a:lnSpc>
              <a:buClr>
                <a:srgbClr val="708792"/>
              </a:buClr>
              <a:buFont typeface="Arial"/>
              <a:buChar char="•"/>
              <a:defRPr/>
            </a:pPr>
            <a:r>
              <a:rPr lang="es" sz="1200">
                <a:solidFill>
                  <a:schemeClr val="lt2"/>
                </a:solidFill>
                <a:latin typeface="Trebuchet MS"/>
              </a:rPr>
              <a:t>Kompatibilitu dat s hodnoticí metod</a:t>
            </a:r>
            <a:r>
              <a:rPr lang="cs-CZ" sz="1200">
                <a:solidFill>
                  <a:schemeClr val="lt2"/>
                </a:solidFill>
                <a:latin typeface="Trebuchet MS"/>
              </a:rPr>
              <a:t>ik</a:t>
            </a:r>
            <a:r>
              <a:rPr lang="es" sz="1200">
                <a:solidFill>
                  <a:schemeClr val="lt2"/>
                </a:solidFill>
                <a:latin typeface="Trebuchet MS"/>
              </a:rPr>
              <a:t>ou</a:t>
            </a:r>
            <a:endParaRPr sz="1200">
              <a:solidFill>
                <a:schemeClr val="lt2"/>
              </a:solidFill>
              <a:latin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2.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 případě potřeby upravit 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indikátory</a:t>
            </a: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200" b="1" i="0" u="none" strike="noStrike" cap="none">
              <a:solidFill>
                <a:srgbClr val="000000"/>
              </a:solidFill>
              <a:latin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3.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Zdokumentovat zdroje dat, například energetické audity, BIM, inspekce na místě. </a:t>
            </a:r>
            <a:endParaRPr sz="1200" b="1" i="0" u="none" strike="noStrike" cap="none">
              <a:solidFill>
                <a:srgbClr val="000000"/>
              </a:solidFill>
              <a:latin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033125064" name="Google Shape;331;p18" descr="Data Source Vector Art, Icons, and Graphics for Free Download"/>
          <p:cNvPicPr/>
          <p:nvPr/>
        </p:nvPicPr>
        <p:blipFill rotWithShape="1">
          <a:blip r:embed="rId3">
            <a:alphaModFix/>
          </a:blip>
          <a:srcRect l="0" t="0" r="0" b="22299"/>
          <a:stretch/>
        </p:blipFill>
        <p:spPr bwMode="auto">
          <a:xfrm>
            <a:off x="5976256" y="1351857"/>
            <a:ext cx="2495550" cy="1938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1211642" name="Google Shape;338;p19"/>
          <p:cNvSpPr txBox="1"/>
          <p:nvPr/>
        </p:nvSpPr>
        <p:spPr bwMode="auto">
          <a:xfrm>
            <a:off x="480071" y="48602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2500"/>
          </a:bodyPr>
          <a:lstStyle/>
          <a:p>
            <a:pPr lvl="0">
              <a:buSzPts val="2800"/>
              <a:defRPr/>
            </a:pP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Praktický příklad </a:t>
            </a:r>
            <a:r>
              <a:rPr lang="es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použití nástroje </a:t>
            </a: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rgbClr val="48BAA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62342197" name="Google Shape;339;p19"/>
          <p:cNvSpPr txBox="1"/>
          <p:nvPr/>
        </p:nvSpPr>
        <p:spPr bwMode="auto">
          <a:xfrm>
            <a:off x="474015" y="857050"/>
            <a:ext cx="71313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s" sz="16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Krok 1: Přiřazení hodnot</a:t>
            </a:r>
            <a:r>
              <a:rPr lang="es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 rizika</a:t>
            </a:r>
            <a:r>
              <a:rPr lang="es" sz="16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 jednotlivým </a:t>
            </a:r>
            <a:r>
              <a:rPr lang="cs-CZ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oblastem</a:t>
            </a:r>
            <a:endParaRPr sz="1600" b="1" i="0" u="none" strike="noStrike" cap="none">
              <a:solidFill>
                <a:srgbClr val="18BAA8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02301465" name="Google Shape;340;p19"/>
          <p:cNvSpPr txBox="1"/>
          <p:nvPr/>
        </p:nvSpPr>
        <p:spPr bwMode="auto">
          <a:xfrm>
            <a:off x="474014" y="1805489"/>
            <a:ext cx="5437185" cy="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odnota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je přiřazena na základě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pravděpodobnosti výskytu 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(HV)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052257065" name="Google Shape;341;p19"/>
          <p:cNvGraphicFramePr>
            <a:graphicFrameLocks xmlns:a="http://schemas.openxmlformats.org/drawingml/2006/main"/>
          </p:cNvGraphicFramePr>
          <p:nvPr/>
        </p:nvGraphicFramePr>
        <p:xfrm rot="0">
          <a:off x="576263" y="2427288"/>
          <a:ext cx="3272275" cy="11430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821598"/>
                <a:gridCol w="1847602"/>
                <a:gridCol w="603075"/>
              </a:tblGrid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bg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Označení</a:t>
                      </a:r>
                      <a:endParaRPr sz="1200" u="none" strike="noStrike" cap="none">
                        <a:solidFill>
                          <a:schemeClr val="bg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bg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sz="1200" u="none" strike="noStrike" cap="none">
                        <a:solidFill>
                          <a:schemeClr val="bg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bg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HV</a:t>
                      </a:r>
                      <a:endParaRPr sz="1200" u="none" strike="noStrike" cap="none">
                        <a:solidFill>
                          <a:schemeClr val="bg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Intenzivní srážky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0,8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C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Extr</a:t>
                      </a:r>
                      <a:r>
                        <a:rPr lang="es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émní teploty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0,9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327411721" name="Google Shape;342;p19"/>
          <p:cNvSpPr txBox="1"/>
          <p:nvPr/>
        </p:nvSpPr>
        <p:spPr bwMode="auto">
          <a:xfrm>
            <a:off x="4925082" y="2629338"/>
            <a:ext cx="3157464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Hodnota HV se pohybuje od 0 do 1. </a:t>
            </a:r>
            <a:endParaRPr lang="cs-CZ"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HV odpovídá na otázku: </a:t>
            </a:r>
            <a:endParaRPr lang="cs-CZ"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Jak závažné je dané nebezpečí?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262117025" name="Google Shape;344;p19"/>
          <p:cNvCxnSpPr/>
          <p:nvPr/>
        </p:nvCxnSpPr>
        <p:spPr bwMode="auto">
          <a:xfrm rot="10800000" flipH="1">
            <a:off x="3982956" y="2998788"/>
            <a:ext cx="840900" cy="4200"/>
          </a:xfrm>
          <a:prstGeom prst="straightConnector1">
            <a:avLst/>
          </a:prstGeom>
          <a:noFill/>
          <a:ln w="9525" cap="flat" cmpd="sng">
            <a:solidFill>
              <a:srgbClr val="18BAA8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88391574" name="Google Shape;354;p20"/>
          <p:cNvSpPr txBox="1"/>
          <p:nvPr/>
        </p:nvSpPr>
        <p:spPr bwMode="auto">
          <a:xfrm>
            <a:off x="492186" y="1471608"/>
            <a:ext cx="1159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1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Možnost</a:t>
            </a:r>
            <a:r>
              <a:rPr lang="es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1</a:t>
            </a:r>
            <a:endParaRPr sz="1200" b="1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419028" name="Google Shape;351;p20"/>
          <p:cNvSpPr txBox="1"/>
          <p:nvPr/>
        </p:nvSpPr>
        <p:spPr bwMode="auto">
          <a:xfrm>
            <a:off x="492186" y="1802612"/>
            <a:ext cx="8159628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Alternativně lze pro určení HV použít klimatické ukazatele. Následuje příklad pro 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hazard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A – Intenzivní srážky.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67614940" name="Google Shape;352;p20"/>
          <p:cNvGraphicFramePr>
            <a:graphicFrameLocks xmlns:a="http://schemas.openxmlformats.org/drawingml/2006/main"/>
          </p:cNvGraphicFramePr>
          <p:nvPr/>
        </p:nvGraphicFramePr>
        <p:xfrm rot="0">
          <a:off x="576262" y="2427288"/>
          <a:ext cx="8123238" cy="1462919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767466"/>
                <a:gridCol w="1460028"/>
                <a:gridCol w="3845325"/>
                <a:gridCol w="1090013"/>
                <a:gridCol w="960406"/>
              </a:tblGrid>
              <a:tr h="306176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Ozn</a:t>
                      </a: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.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Kritérium rizika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Indikátor rizika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Jednotky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</a:tr>
              <a:tr h="306176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H.A1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R20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Počet dní se srážkami ≥ 20 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číslo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06176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H.A2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SDII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Jednoduchý denní index intenzity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mm/day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8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60229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H.A3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RX1DAY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Maximální celkové srážky spadlé během jednoho dne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mm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60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90501180" name="Google Shape;338;p19"/>
          <p:cNvSpPr txBox="1"/>
          <p:nvPr/>
        </p:nvSpPr>
        <p:spPr bwMode="auto">
          <a:xfrm>
            <a:off x="480071" y="48602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2500"/>
          </a:bodyPr>
          <a:lstStyle/>
          <a:p>
            <a:pPr lvl="0">
              <a:buSzPts val="2800"/>
              <a:defRPr/>
            </a:pP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Praktický příklad </a:t>
            </a:r>
            <a:r>
              <a:rPr lang="es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použití nástroje </a:t>
            </a: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rgbClr val="48BAA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25799556" name="Google Shape;339;p19"/>
          <p:cNvSpPr txBox="1"/>
          <p:nvPr/>
        </p:nvSpPr>
        <p:spPr bwMode="auto">
          <a:xfrm>
            <a:off x="474015" y="857050"/>
            <a:ext cx="71313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s" sz="16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Krok 1: Přiřazení hodnot</a:t>
            </a:r>
            <a:r>
              <a:rPr lang="es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 rizika</a:t>
            </a:r>
            <a:r>
              <a:rPr lang="es" sz="16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 jednotlivým </a:t>
            </a:r>
            <a:r>
              <a:rPr lang="cs-CZ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hazardům</a:t>
            </a:r>
            <a:endParaRPr sz="1600" b="1" i="0" u="none" strike="noStrike" cap="none">
              <a:solidFill>
                <a:srgbClr val="18BAA8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85906883" name="Google Shape;354;p20"/>
          <p:cNvSpPr txBox="1"/>
          <p:nvPr/>
        </p:nvSpPr>
        <p:spPr bwMode="auto">
          <a:xfrm>
            <a:off x="492186" y="1471608"/>
            <a:ext cx="1159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1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Možnost</a:t>
            </a:r>
            <a:r>
              <a:rPr lang="es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2</a:t>
            </a:r>
            <a:endParaRPr sz="1200" b="1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4945263" name="Google Shape;360;p21"/>
          <p:cNvSpPr/>
          <p:nvPr/>
        </p:nvSpPr>
        <p:spPr bwMode="auto">
          <a:xfrm>
            <a:off x="5954115" y="3611350"/>
            <a:ext cx="1651200" cy="7701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B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2518570" name="Google Shape;362;p21"/>
          <p:cNvSpPr txBox="1"/>
          <p:nvPr/>
        </p:nvSpPr>
        <p:spPr bwMode="auto">
          <a:xfrm>
            <a:off x="474012" y="1801566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Hodnota klimatických nebezpečí je normalizována 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intervalu (0–1) – příklad pro H.A3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821986406" name="Google Shape;363;p21"/>
          <p:cNvGraphicFramePr>
            <a:graphicFrameLocks xmlns:a="http://schemas.openxmlformats.org/drawingml/2006/main"/>
          </p:cNvGraphicFramePr>
          <p:nvPr/>
        </p:nvGraphicFramePr>
        <p:xfrm rot="0">
          <a:off x="590001" y="2267941"/>
          <a:ext cx="8109498" cy="731459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692890"/>
                <a:gridCol w="1269328"/>
                <a:gridCol w="3975486"/>
                <a:gridCol w="1233138"/>
                <a:gridCol w="938656"/>
              </a:tblGrid>
              <a:tr h="304297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Ozn</a:t>
                      </a: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.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Kritérium rizika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              </a:t>
                      </a: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Indikátor rizika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Jednotky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</a:tr>
              <a:tr h="304297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H.A3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RX1DAY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Maximální celkové srážky spadlé během jednoho dne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mm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60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  <p:graphicFrame>
        <p:nvGraphicFramePr>
          <p:cNvPr id="2139485956" name="Google Shape;364;p21"/>
          <p:cNvGraphicFramePr>
            <a:graphicFrameLocks xmlns:a="http://schemas.openxmlformats.org/drawingml/2006/main"/>
          </p:cNvGraphicFramePr>
          <p:nvPr/>
        </p:nvGraphicFramePr>
        <p:xfrm rot="0">
          <a:off x="576263" y="3510818"/>
          <a:ext cx="4441875" cy="137148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2242225"/>
                <a:gridCol w="1648300"/>
                <a:gridCol w="551350"/>
              </a:tblGrid>
              <a:tr h="24946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Referenční hodnota 1 – Kritická</a:t>
                      </a:r>
                      <a:endParaRPr sz="105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X</a:t>
                      </a:r>
                      <a:r>
                        <a:rPr lang="es" sz="1050" u="none" strike="noStrike" cap="none" baseline="-25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max</a:t>
                      </a:r>
                      <a:endParaRPr sz="1050" u="none" strike="noStrike" cap="none" baseline="-250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100</a:t>
                      </a:r>
                      <a:endParaRPr sz="105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4946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Referenční hodnota 0 – Optimální</a:t>
                      </a:r>
                      <a:endParaRPr sz="105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X</a:t>
                      </a:r>
                      <a:r>
                        <a:rPr lang="es" sz="1050" u="none" strike="noStrike" cap="none" baseline="-25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min</a:t>
                      </a:r>
                      <a:endParaRPr sz="1050" u="none" strike="noStrike" cap="none" baseline="-250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20</a:t>
                      </a:r>
                      <a:endParaRPr sz="105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4946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ukazatele</a:t>
                      </a:r>
                      <a:endParaRPr sz="105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X</a:t>
                      </a:r>
                      <a:r>
                        <a:rPr lang="es" sz="1050" u="none" strike="noStrike" cap="none" baseline="-25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</a:t>
                      </a:r>
                      <a:endParaRPr sz="1050" u="none" strike="noStrike" cap="none" baseline="-250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60</a:t>
                      </a:r>
                      <a:endParaRPr sz="105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49463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Norma</a:t>
                      </a:r>
                      <a:r>
                        <a:rPr lang="es" sz="105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lizovaná hodnota</a:t>
                      </a:r>
                      <a:endParaRPr sz="105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0,5</a:t>
                      </a:r>
                      <a:endParaRPr sz="105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277232508" name="Google Shape;365;p21"/>
          <p:cNvSpPr txBox="1"/>
          <p:nvPr/>
        </p:nvSpPr>
        <p:spPr bwMode="auto">
          <a:xfrm>
            <a:off x="492186" y="3167811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Ty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čím nižší tím lepší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06276721" name="Google Shape;338;p19"/>
          <p:cNvSpPr txBox="1"/>
          <p:nvPr/>
        </p:nvSpPr>
        <p:spPr bwMode="auto">
          <a:xfrm>
            <a:off x="480071" y="48602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2500"/>
          </a:bodyPr>
          <a:lstStyle/>
          <a:p>
            <a:pPr lvl="0">
              <a:buSzPts val="2800"/>
              <a:defRPr/>
            </a:pP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Praktický příklad </a:t>
            </a:r>
            <a:r>
              <a:rPr lang="es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použití nástroje </a:t>
            </a: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rgbClr val="48BAA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85785443" name="Google Shape;339;p19"/>
          <p:cNvSpPr txBox="1"/>
          <p:nvPr/>
        </p:nvSpPr>
        <p:spPr bwMode="auto">
          <a:xfrm>
            <a:off x="474015" y="857050"/>
            <a:ext cx="71313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SzPts val="1600"/>
              <a:defRPr/>
            </a:pPr>
            <a:r>
              <a:rPr lang="es" sz="16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Krok 1: Přiřazení hodnot</a:t>
            </a:r>
            <a:r>
              <a:rPr lang="es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 rizika</a:t>
            </a:r>
            <a:r>
              <a:rPr lang="es" sz="16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 jednotlivým </a:t>
            </a:r>
            <a:r>
              <a:rPr lang="cs-CZ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hazardům</a:t>
            </a:r>
            <a:endParaRPr sz="1600" b="1" i="0" u="none" strike="noStrike" cap="none">
              <a:solidFill>
                <a:srgbClr val="18BAA8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12519377" name="TextovéPole 5"/>
          <p:cNvSpPr txBox="1"/>
          <p:nvPr/>
        </p:nvSpPr>
        <p:spPr bwMode="auto">
          <a:xfrm>
            <a:off x="6039223" y="3764869"/>
            <a:ext cx="1480983" cy="4396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centerGroup"/>
                    </m:oMathParaPr>
                    <m:oMath>
                      <m:sSub>
                        <m:sSubPr>
                          <m:ctrlPr>
                            <a:rPr lang="cs-CZ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𝑉</m:t>
                          </m:r>
                        </m:sub>
                      </m:sSub>
                      <m:r>
                        <m:rPr/>
                        <a:rPr lang="cs-CZ" b="0" i="1">
                          <a:solidFill>
                            <a:srgbClr val="70879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𝑚</m:t>
                              </m:r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𝑚𝑎𝑥</m:t>
                              </m:r>
                            </m:sub>
                          </m:s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𝑚</m:t>
                              </m:r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</mc:Choice>
              <mc:Fallback/>
            </mc:AlternateContent>
            <a:endParaRPr lang="cs-CZ">
              <a:solidFill>
                <a:srgbClr val="708792"/>
              </a:solidFill>
            </a:endParaRPr>
          </a:p>
        </p:txBody>
      </p:sp>
      <p:sp>
        <p:nvSpPr>
          <p:cNvPr id="951442802" name="Google Shape;354;p20"/>
          <p:cNvSpPr txBox="1"/>
          <p:nvPr/>
        </p:nvSpPr>
        <p:spPr bwMode="auto">
          <a:xfrm>
            <a:off x="492186" y="1471608"/>
            <a:ext cx="1159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1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Možnost</a:t>
            </a:r>
            <a:r>
              <a:rPr lang="es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2</a:t>
            </a:r>
            <a:endParaRPr sz="1200" b="1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0953429" name="Google Shape;378;p22"/>
          <p:cNvSpPr txBox="1"/>
          <p:nvPr/>
        </p:nvSpPr>
        <p:spPr bwMode="auto">
          <a:xfrm>
            <a:off x="471899" y="1806920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Hodnota klimatických nebezpečí je normalizována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intervalu (0–1) – příklad pro H.A3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201704313" name="Google Shape;379;p22"/>
          <p:cNvGraphicFramePr>
            <a:graphicFrameLocks xmlns:a="http://schemas.openxmlformats.org/drawingml/2006/main"/>
          </p:cNvGraphicFramePr>
          <p:nvPr/>
        </p:nvGraphicFramePr>
        <p:xfrm rot="0">
          <a:off x="576263" y="2427288"/>
          <a:ext cx="8131732" cy="202683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804050"/>
                <a:gridCol w="1185075"/>
                <a:gridCol w="2440525"/>
                <a:gridCol w="1274050"/>
                <a:gridCol w="1071571"/>
                <a:gridCol w="1356461"/>
              </a:tblGrid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Kód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Kritérium rizika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Indikátor rizika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Normalizovaná hodnota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Váha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Vážená hodnota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H.A1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R20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Počet dní se srážkami ≥ 20 mm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0,7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0,33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0,23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H.A2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SDII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Jednoduchý denní index intenzity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0,7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0,33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0,23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H.A3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RX1DAY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Maximální celkové srážky spadlé během jednoho dne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0,5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0,33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0,17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8509718" name="Google Shape;380;p22"/>
          <p:cNvSpPr txBox="1"/>
          <p:nvPr/>
        </p:nvSpPr>
        <p:spPr bwMode="auto">
          <a:xfrm>
            <a:off x="7605315" y="4453306"/>
            <a:ext cx="922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HV: 0,63</a:t>
            </a:r>
            <a:endParaRPr sz="12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8164814" name="Google Shape;381;p22"/>
          <p:cNvSpPr txBox="1"/>
          <p:nvPr/>
        </p:nvSpPr>
        <p:spPr bwMode="auto">
          <a:xfrm>
            <a:off x="576263" y="4506863"/>
            <a:ext cx="54483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1200"/>
              <a:defRPr/>
            </a:pPr>
            <a:r>
              <a:rPr lang="es" sz="12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Poznámka</a:t>
            </a:r>
            <a:r>
              <a:rPr lang="es" sz="12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s" sz="1200" b="0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Vážená hodnota = normalizovaná hodnota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/>
                        <a:rPr lang="cs-CZ" sz="1200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  <a:cs typeface="Trebuchet MS"/>
                        </a:rPr>
                        <m:t>×</m:t>
                      </m:r>
                    </m:oMath>
                  </m:oMathPara>
                </a14:m>
              </mc:Choice>
              <mc:Fallback/>
            </mc:AlternateContent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váha</a:t>
            </a:r>
            <a:endParaRPr sz="12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34606773" name="Google Shape;338;p19"/>
          <p:cNvSpPr txBox="1"/>
          <p:nvPr/>
        </p:nvSpPr>
        <p:spPr bwMode="auto">
          <a:xfrm>
            <a:off x="480071" y="48602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2500"/>
          </a:bodyPr>
          <a:lstStyle/>
          <a:p>
            <a:pPr lvl="0">
              <a:buSzPts val="2800"/>
              <a:defRPr/>
            </a:pP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Praktický příklad </a:t>
            </a:r>
            <a:r>
              <a:rPr lang="es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použití nástroje </a:t>
            </a: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rgbClr val="48BAA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15523741" name="Google Shape;339;p19"/>
          <p:cNvSpPr txBox="1"/>
          <p:nvPr/>
        </p:nvSpPr>
        <p:spPr bwMode="auto">
          <a:xfrm>
            <a:off x="474015" y="857050"/>
            <a:ext cx="71313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SzPts val="1600"/>
              <a:defRPr/>
            </a:pPr>
            <a:r>
              <a:rPr lang="es" sz="16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Krok 1: Přiřazení hodnot</a:t>
            </a:r>
            <a:r>
              <a:rPr lang="es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 rizika</a:t>
            </a:r>
            <a:r>
              <a:rPr lang="es" sz="16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 jednotlivým </a:t>
            </a:r>
            <a:r>
              <a:rPr lang="cs-CZ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hazardům</a:t>
            </a:r>
            <a:endParaRPr sz="1600" b="1" i="0" u="none" strike="noStrike" cap="none">
              <a:solidFill>
                <a:srgbClr val="18BAA8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96698924" name="Google Shape;354;p20"/>
          <p:cNvSpPr txBox="1"/>
          <p:nvPr/>
        </p:nvSpPr>
        <p:spPr bwMode="auto">
          <a:xfrm>
            <a:off x="492186" y="1471608"/>
            <a:ext cx="1159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1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Možnost</a:t>
            </a:r>
            <a:r>
              <a:rPr lang="es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2</a:t>
            </a:r>
            <a:endParaRPr sz="1200" b="1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7667501" name="Google Shape;390;p23"/>
          <p:cNvSpPr txBox="1"/>
          <p:nvPr/>
        </p:nvSpPr>
        <p:spPr bwMode="auto">
          <a:xfrm>
            <a:off x="481778" y="858398"/>
            <a:ext cx="6543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s" sz="16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Výpočet hodnoty expozice (EV) pro kategorie rizik</a:t>
            </a:r>
            <a:endParaRPr sz="1600" b="1" i="0" u="none" strike="noStrike" cap="none">
              <a:solidFill>
                <a:srgbClr val="18BAA8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0499392" name="Google Shape;391;p23"/>
          <p:cNvSpPr txBox="1"/>
          <p:nvPr/>
        </p:nvSpPr>
        <p:spPr bwMode="auto">
          <a:xfrm>
            <a:off x="480071" y="1475852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Hodnota ukazatelů expozice</a:t>
            </a:r>
            <a:r>
              <a:rPr lang="es" sz="1200" b="0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spojených s kategoriemi rizik se vypočítává na základě pravděpodobnosti výskytu a potenciálního dopadu jednotlivých rizik.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316198258" name="Google Shape;392;p23"/>
          <p:cNvGraphicFramePr>
            <a:graphicFrameLocks xmlns:a="http://schemas.openxmlformats.org/drawingml/2006/main"/>
          </p:cNvGraphicFramePr>
          <p:nvPr/>
        </p:nvGraphicFramePr>
        <p:xfrm rot="0">
          <a:off x="576263" y="2018922"/>
          <a:ext cx="8125669" cy="115815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526289"/>
                <a:gridCol w="1224748"/>
                <a:gridCol w="736952"/>
                <a:gridCol w="1467762"/>
                <a:gridCol w="1916074"/>
                <a:gridCol w="1535316"/>
                <a:gridCol w="718528"/>
              </a:tblGrid>
              <a:tr h="263998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</a:t>
                      </a:r>
                      <a:endParaRPr sz="1000" b="1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6FA8DC"/>
                    </a:solidFill>
                  </a:tcPr>
                </a:tc>
                <a:tc gridSpan="6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Intenzivní srážky</a:t>
                      </a:r>
                      <a:endParaRPr sz="1000" b="1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6FA8DC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63998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</a:t>
                      </a:r>
                      <a:endParaRPr sz="10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Fa</a:t>
                      </a:r>
                      <a:r>
                        <a:rPr lang="es" sz="10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sáda</a:t>
                      </a:r>
                      <a:endParaRPr sz="10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Kritérium expozic</a:t>
                      </a:r>
                      <a:r>
                        <a:rPr lang="es" sz="10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</a:t>
                      </a:r>
                      <a:endParaRPr sz="10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Indikátor expozice</a:t>
                      </a:r>
                      <a:endParaRPr sz="10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Jednotka</a:t>
                      </a:r>
                      <a:r>
                        <a:rPr lang="es" sz="10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endParaRPr sz="10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</a:t>
                      </a:r>
                      <a:endParaRPr sz="10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</a:tr>
              <a:tr h="384008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Fasádní otvory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E.4.2.1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Rozšíření zaskleného pláště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Celková plocha zasklených prvků v obálce budovy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zasklení 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/ </a:t>
                      </a: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m² celkové plochy obálky budovy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60%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661742308" name="Google Shape;393;p23"/>
          <p:cNvSpPr/>
          <p:nvPr/>
        </p:nvSpPr>
        <p:spPr bwMode="auto">
          <a:xfrm>
            <a:off x="6153500" y="3730468"/>
            <a:ext cx="1651200" cy="7701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B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25947146" name="Google Shape;394;p23"/>
          <p:cNvGraphicFramePr>
            <a:graphicFrameLocks xmlns:a="http://schemas.openxmlformats.org/drawingml/2006/main"/>
          </p:cNvGraphicFramePr>
          <p:nvPr/>
        </p:nvGraphicFramePr>
        <p:xfrm rot="0">
          <a:off x="576263" y="3497454"/>
          <a:ext cx="4632825" cy="1462919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2624850"/>
                <a:gridCol w="830550"/>
                <a:gridCol w="1177425"/>
              </a:tblGrid>
              <a:tr h="2677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Referenční hodnota</a:t>
                      </a: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1 - </a:t>
                      </a: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kritická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X</a:t>
                      </a:r>
                      <a:r>
                        <a:rPr lang="es" sz="1050" u="none" strike="noStrike" cap="none" baseline="-25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max</a:t>
                      </a:r>
                      <a:endParaRPr sz="1050" u="none" strike="noStrike" cap="none" baseline="-250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100%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677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Referenční hodnota</a:t>
                      </a: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0- </a:t>
                      </a: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optimální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X</a:t>
                      </a:r>
                      <a:r>
                        <a:rPr lang="es" sz="1050" u="none" strike="noStrike" cap="none" baseline="-25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min</a:t>
                      </a:r>
                      <a:endParaRPr sz="1050" u="none" strike="noStrike" cap="none" baseline="-250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0%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677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ukazatele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X</a:t>
                      </a:r>
                      <a:r>
                        <a:rPr lang="es" sz="1050" u="none" strike="noStrike" cap="none" baseline="-25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</a:t>
                      </a:r>
                      <a:endParaRPr sz="1050" u="none" strike="noStrike" cap="none" baseline="-250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60%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6770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Normali</a:t>
                      </a:r>
                      <a:r>
                        <a:rPr lang="es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zovaná hodnota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0,6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348388491" name="Google Shape;399;p23"/>
          <p:cNvSpPr txBox="1"/>
          <p:nvPr/>
        </p:nvSpPr>
        <p:spPr bwMode="auto">
          <a:xfrm>
            <a:off x="480071" y="3157313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Typ: čím </a:t>
            </a:r>
            <a:r>
              <a:rPr lang="es" sz="1200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lang="es" sz="1200" b="0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ižší </a:t>
            </a:r>
            <a:r>
              <a:rPr lang="es" sz="1200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tím</a:t>
            </a:r>
            <a:r>
              <a:rPr lang="es" sz="1200" b="0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 lepší</a:t>
            </a:r>
            <a:endParaRPr sz="12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09969652" name="Google Shape;338;p19"/>
          <p:cNvSpPr txBox="1"/>
          <p:nvPr/>
        </p:nvSpPr>
        <p:spPr bwMode="auto">
          <a:xfrm>
            <a:off x="480071" y="48602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2500"/>
          </a:bodyPr>
          <a:lstStyle/>
          <a:p>
            <a:pPr lvl="0">
              <a:buSzPts val="2800"/>
              <a:defRPr/>
            </a:pP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Praktický příklad </a:t>
            </a:r>
            <a:r>
              <a:rPr lang="es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použití nástroje </a:t>
            </a: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rgbClr val="48BAA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67173611" name="TextovéPole 2"/>
          <p:cNvSpPr txBox="1"/>
          <p:nvPr/>
        </p:nvSpPr>
        <p:spPr bwMode="auto">
          <a:xfrm>
            <a:off x="6238608" y="3889576"/>
            <a:ext cx="1480983" cy="4396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centerGroup"/>
                    </m:oMathParaPr>
                    <m:oMath>
                      <m:sSub>
                        <m:sSubPr>
                          <m:ctrlPr>
                            <a:rPr lang="cs-CZ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𝑉</m:t>
                          </m:r>
                        </m:sub>
                      </m:sSub>
                      <m:r>
                        <m:rPr/>
                        <a:rPr lang="cs-CZ" b="0" i="1">
                          <a:solidFill>
                            <a:srgbClr val="70879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𝑚</m:t>
                              </m:r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𝑚𝑎𝑥</m:t>
                              </m:r>
                            </m:sub>
                          </m:s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𝑚</m:t>
                              </m:r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</mc:Choice>
              <mc:Fallback/>
            </mc:AlternateContent>
            <a:endParaRPr lang="cs-CZ">
              <a:solidFill>
                <a:srgbClr val="70879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0423575" name="Google Shape;406;p24"/>
          <p:cNvSpPr txBox="1"/>
          <p:nvPr/>
        </p:nvSpPr>
        <p:spPr bwMode="auto">
          <a:xfrm>
            <a:off x="471899" y="1478762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Hodnota ukazatelů zranitelnosti pro kategorie rizik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(příklad pro kategorii rizik C8.1)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77525376" name="Google Shape;407;p24"/>
          <p:cNvSpPr txBox="1"/>
          <p:nvPr/>
        </p:nvSpPr>
        <p:spPr bwMode="auto">
          <a:xfrm>
            <a:off x="492180" y="868063"/>
            <a:ext cx="6307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s" sz="16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Výpočet hodnot zranitelnosti pro kategorie rizik</a:t>
            </a:r>
            <a:endParaRPr sz="1600" b="1" i="0" u="none" strike="noStrike" cap="none">
              <a:solidFill>
                <a:srgbClr val="18BAA8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92511894" name="Google Shape;408;p24"/>
          <p:cNvGraphicFramePr>
            <a:graphicFrameLocks xmlns:a="http://schemas.openxmlformats.org/drawingml/2006/main"/>
          </p:cNvGraphicFramePr>
          <p:nvPr/>
        </p:nvGraphicFramePr>
        <p:xfrm rot="0">
          <a:off x="578093" y="2047522"/>
          <a:ext cx="8129902" cy="19050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551063"/>
                <a:gridCol w="817510"/>
                <a:gridCol w="2367751"/>
                <a:gridCol w="2404085"/>
                <a:gridCol w="993123"/>
                <a:gridCol w="996370"/>
              </a:tblGrid>
              <a:tr h="381000">
                <a:tc rowSpan="5"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Fa</a:t>
                      </a: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sády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Kritérium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kátor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Jednotka</a:t>
                      </a: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</a:tr>
              <a:tr h="381000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A4.2.1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Bezpečná okna a </a:t>
                      </a:r>
                      <a:r>
                        <a:rPr lang="es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okenice</a:t>
                      </a:r>
                      <a:endParaRPr sz="12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Podíl oken chráněných proti krupobití</a:t>
                      </a:r>
                      <a:endParaRPr sz="12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1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%</a:t>
                      </a:r>
                      <a:endParaRPr sz="12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25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81000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A4.2.2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Účinnost těsnění</a:t>
                      </a:r>
                      <a:endParaRPr sz="12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Podíl otvorů s účinnou ochranou proti pronikání vody/vzduchu</a:t>
                      </a:r>
                      <a:endParaRPr sz="12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1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%</a:t>
                      </a:r>
                      <a:endParaRPr sz="12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30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81000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A4.2.3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Odolnost skla proti tlaku vody</a:t>
                      </a:r>
                      <a:endParaRPr sz="12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Podíl oken hodnocených na odolnost proti tlaku</a:t>
                      </a:r>
                      <a:endParaRPr sz="12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1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%</a:t>
                      </a:r>
                      <a:endParaRPr sz="12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15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81000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A4.2.4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Snadná demontáž a výměna materiálu</a:t>
                      </a:r>
                      <a:endParaRPr sz="12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Podíl materiálů, které lze snadno vyměnit</a:t>
                      </a:r>
                      <a:endParaRPr sz="12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1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%</a:t>
                      </a:r>
                      <a:endParaRPr sz="12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40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442304250" name="Google Shape;338;p19"/>
          <p:cNvSpPr txBox="1"/>
          <p:nvPr/>
        </p:nvSpPr>
        <p:spPr bwMode="auto">
          <a:xfrm>
            <a:off x="480071" y="48602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2500"/>
          </a:bodyPr>
          <a:lstStyle/>
          <a:p>
            <a:pPr lvl="0">
              <a:buSzPts val="2800"/>
              <a:defRPr/>
            </a:pP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Praktický příklad </a:t>
            </a:r>
            <a:r>
              <a:rPr lang="es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použití nástroje </a:t>
            </a: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rgbClr val="48BAA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2686436" name="Google Shape;415;p25"/>
          <p:cNvSpPr txBox="1"/>
          <p:nvPr/>
        </p:nvSpPr>
        <p:spPr bwMode="auto">
          <a:xfrm>
            <a:off x="480071" y="1482325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Hodnota ukazatelů zranitelnosti pro kategorie rizik je normalizována v intervalu 0–1 (příklad pro kritérium A4.2.1)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0272243" name="Google Shape;416;p25"/>
          <p:cNvSpPr txBox="1"/>
          <p:nvPr/>
        </p:nvSpPr>
        <p:spPr bwMode="auto">
          <a:xfrm>
            <a:off x="467965" y="860578"/>
            <a:ext cx="6307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s" sz="16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Krok 3/4/5 – Výpočet hodnot zranitelnosti pro kategorie rizik</a:t>
            </a:r>
            <a:endParaRPr sz="1600" b="1" i="0" u="none" strike="noStrike" cap="none">
              <a:solidFill>
                <a:srgbClr val="18BAA8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488910141" name="Google Shape;417;p25"/>
          <p:cNvGraphicFramePr>
            <a:graphicFrameLocks xmlns:a="http://schemas.openxmlformats.org/drawingml/2006/main"/>
          </p:cNvGraphicFramePr>
          <p:nvPr/>
        </p:nvGraphicFramePr>
        <p:xfrm rot="0">
          <a:off x="578638" y="2016377"/>
          <a:ext cx="8120862" cy="775474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2615456"/>
                <a:gridCol w="3341721"/>
                <a:gridCol w="1382011"/>
                <a:gridCol w="781674"/>
              </a:tblGrid>
              <a:tr h="409744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Kritérium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kátor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Jednotka</a:t>
                      </a: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</a:tr>
              <a:tr h="26674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Bezpečná okna a rolety</a:t>
                      </a:r>
                      <a:endParaRPr sz="14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Podíl oken chráněných proti krupobití</a:t>
                      </a:r>
                      <a:endParaRPr sz="14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400" b="1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%</a:t>
                      </a:r>
                      <a:endParaRPr sz="14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25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  <p:graphicFrame>
        <p:nvGraphicFramePr>
          <p:cNvPr id="2144265407" name="Google Shape;419;p25"/>
          <p:cNvGraphicFramePr>
            <a:graphicFrameLocks xmlns:a="http://schemas.openxmlformats.org/drawingml/2006/main"/>
          </p:cNvGraphicFramePr>
          <p:nvPr/>
        </p:nvGraphicFramePr>
        <p:xfrm rot="0">
          <a:off x="578638" y="3517245"/>
          <a:ext cx="4632825" cy="1462919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2546950"/>
                <a:gridCol w="908450"/>
                <a:gridCol w="1177425"/>
              </a:tblGrid>
              <a:tr h="273558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Referenční hodnota</a:t>
                      </a: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1 - </a:t>
                      </a: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kritická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X</a:t>
                      </a:r>
                      <a:r>
                        <a:rPr lang="es" sz="1050" u="none" strike="noStrike" cap="none" baseline="-25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max</a:t>
                      </a:r>
                      <a:endParaRPr sz="1050" u="none" strike="noStrike" cap="none" baseline="-250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73558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Referenční hodnota</a:t>
                      </a: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0</a:t>
                      </a: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- </a:t>
                      </a: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optimální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X</a:t>
                      </a:r>
                      <a:r>
                        <a:rPr lang="es" sz="1050" u="none" strike="noStrike" cap="none" baseline="-25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min</a:t>
                      </a:r>
                      <a:endParaRPr sz="1050" u="none" strike="noStrike" cap="none" baseline="-250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100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73558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indikátoru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X</a:t>
                      </a:r>
                      <a:r>
                        <a:rPr lang="es" sz="1050" u="none" strike="noStrike" cap="none" baseline="-25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</a:t>
                      </a:r>
                      <a:endParaRPr sz="1050" u="none" strike="noStrike" cap="none" baseline="-25000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25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73558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Norm</a:t>
                      </a:r>
                      <a:r>
                        <a:rPr lang="es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alizovaná hodnota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0,75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24899193" name="Google Shape;420;p25"/>
          <p:cNvSpPr txBox="1"/>
          <p:nvPr/>
        </p:nvSpPr>
        <p:spPr bwMode="auto">
          <a:xfrm>
            <a:off x="480071" y="3158175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Typ: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Vyšší je lepší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(HIB)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22921852" name="Google Shape;393;p23"/>
          <p:cNvSpPr/>
          <p:nvPr/>
        </p:nvSpPr>
        <p:spPr bwMode="auto">
          <a:xfrm>
            <a:off x="6153500" y="3730468"/>
            <a:ext cx="1651200" cy="7701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48B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495591" name="TextovéPole 2"/>
          <p:cNvSpPr txBox="1"/>
          <p:nvPr/>
        </p:nvSpPr>
        <p:spPr bwMode="auto">
          <a:xfrm>
            <a:off x="6238608" y="3889576"/>
            <a:ext cx="1480983" cy="4396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centerGroup"/>
                    </m:oMathParaPr>
                    <m:oMath>
                      <m:sSub>
                        <m:sSubPr>
                          <m:ctrlPr>
                            <a:rPr lang="cs-CZ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𝑉</m:t>
                          </m:r>
                        </m:sub>
                      </m:sSub>
                      <m:r>
                        <m:rPr/>
                        <a:rPr lang="cs-CZ" b="0" i="1">
                          <a:solidFill>
                            <a:srgbClr val="70879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𝑚</m:t>
                              </m:r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𝑚𝑎𝑥</m:t>
                              </m:r>
                            </m:sub>
                          </m:s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𝑚</m:t>
                              </m:r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</mc:Choice>
              <mc:Fallback/>
            </mc:AlternateContent>
            <a:endParaRPr lang="cs-CZ">
              <a:solidFill>
                <a:srgbClr val="708792"/>
              </a:solidFill>
            </a:endParaRPr>
          </a:p>
        </p:txBody>
      </p:sp>
      <p:sp>
        <p:nvSpPr>
          <p:cNvPr id="1592255159" name="Google Shape;338;p19"/>
          <p:cNvSpPr txBox="1"/>
          <p:nvPr/>
        </p:nvSpPr>
        <p:spPr bwMode="auto">
          <a:xfrm>
            <a:off x="480071" y="48602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2500"/>
          </a:bodyPr>
          <a:lstStyle/>
          <a:p>
            <a:pPr lvl="0">
              <a:buSzPts val="2800"/>
              <a:defRPr/>
            </a:pP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Praktický příklad </a:t>
            </a:r>
            <a:r>
              <a:rPr lang="es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použití nástroje </a:t>
            </a: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rgbClr val="48BAA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0449930" name="Google Shape;431;p26"/>
          <p:cNvSpPr txBox="1"/>
          <p:nvPr/>
        </p:nvSpPr>
        <p:spPr bwMode="auto">
          <a:xfrm>
            <a:off x="471899" y="1478762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Pro výpočet hodnoty zranitelnosti (VV) pro kategorie rizik je třeba přiřadit váhu indikátorům zranitelnosti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091189956" name="Google Shape;433;p26"/>
          <p:cNvGraphicFramePr>
            <a:graphicFrameLocks xmlns:a="http://schemas.openxmlformats.org/drawingml/2006/main"/>
          </p:cNvGraphicFramePr>
          <p:nvPr/>
        </p:nvGraphicFramePr>
        <p:xfrm rot="0">
          <a:off x="576262" y="2049361"/>
          <a:ext cx="4679952" cy="207261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580363"/>
                <a:gridCol w="829621"/>
                <a:gridCol w="1901468"/>
                <a:gridCol w="1368500"/>
              </a:tblGrid>
              <a:tr h="381000">
                <a:tc rowSpan="5"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Fa</a:t>
                      </a: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sády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Kritérium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Normal</a:t>
                      </a: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izovaná hodnota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</a:tr>
              <a:tr h="381000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A4.2.1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Bezpečná okna a </a:t>
                      </a:r>
                      <a:r>
                        <a:rPr lang="es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okenice</a:t>
                      </a:r>
                      <a:endParaRPr sz="14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0.75</a:t>
                      </a:r>
                      <a:endParaRPr sz="14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81000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A4.2.2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Účinnost utěsnění</a:t>
                      </a:r>
                      <a:endParaRPr sz="14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0.70</a:t>
                      </a:r>
                      <a:endParaRPr sz="14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81000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A4.2.3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Odolnost skla proti tlaku vody</a:t>
                      </a:r>
                      <a:endParaRPr sz="14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0.85</a:t>
                      </a:r>
                      <a:endParaRPr sz="14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81000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A4.2.4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Snadn</a:t>
                      </a:r>
                      <a:r>
                        <a:rPr lang="es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á</a:t>
                      </a: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demontáž a výměn</a:t>
                      </a:r>
                      <a:r>
                        <a:rPr lang="es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</a:t>
                      </a: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materiálu</a:t>
                      </a:r>
                      <a:endParaRPr sz="14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0.60</a:t>
                      </a:r>
                      <a:endParaRPr sz="14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337728696" name="Google Shape;416;p25"/>
          <p:cNvSpPr txBox="1"/>
          <p:nvPr/>
        </p:nvSpPr>
        <p:spPr bwMode="auto">
          <a:xfrm>
            <a:off x="467965" y="860578"/>
            <a:ext cx="6307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s" sz="16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Krok 3/4/5 – Výpočet hodnot zranitelnosti pro kategorie rizik</a:t>
            </a:r>
            <a:endParaRPr sz="1600" b="1" i="0" u="none" strike="noStrike" cap="none">
              <a:solidFill>
                <a:srgbClr val="18BAA8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80795033" name="Google Shape;338;p19"/>
          <p:cNvSpPr txBox="1"/>
          <p:nvPr/>
        </p:nvSpPr>
        <p:spPr bwMode="auto">
          <a:xfrm>
            <a:off x="480071" y="48602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2500"/>
          </a:bodyPr>
          <a:lstStyle/>
          <a:p>
            <a:pPr lvl="0">
              <a:buSzPts val="2800"/>
              <a:defRPr/>
            </a:pP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Praktický příklad </a:t>
            </a:r>
            <a:r>
              <a:rPr lang="es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použití nástroje </a:t>
            </a: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rgbClr val="48BAA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8217976" name="Google Shape;440;p27"/>
          <p:cNvSpPr txBox="1"/>
          <p:nvPr/>
        </p:nvSpPr>
        <p:spPr bwMode="auto">
          <a:xfrm>
            <a:off x="481132" y="1472705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Hodnota indikátorů zranitelnosti jednotlivých kategorií rizik (příklad pro kategorii rizika C8.1):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494444898" name="Google Shape;442;p27"/>
          <p:cNvGraphicFramePr>
            <a:graphicFrameLocks xmlns:a="http://schemas.openxmlformats.org/drawingml/2006/main"/>
          </p:cNvGraphicFramePr>
          <p:nvPr/>
        </p:nvGraphicFramePr>
        <p:xfrm rot="0">
          <a:off x="576263" y="2048499"/>
          <a:ext cx="6078872" cy="207261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580362"/>
                <a:gridCol w="835677"/>
                <a:gridCol w="1907523"/>
                <a:gridCol w="1356461"/>
                <a:gridCol w="1398848"/>
              </a:tblGrid>
              <a:tr h="381000">
                <a:tc rowSpan="5"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Fa</a:t>
                      </a: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sády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Kritéria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Normaliz</a:t>
                      </a: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ovaná hodnota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Váha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</a:tr>
              <a:tr h="381000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A4.2.1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Bezpečná okna a </a:t>
                      </a:r>
                      <a:r>
                        <a:rPr lang="es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okenice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0.75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0.30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81000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A4.2.2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Účinnost těsnění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0.70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0.20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81000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A4.2.3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Odolnost</a:t>
                      </a: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skla </a:t>
                      </a:r>
                      <a:r>
                        <a:rPr lang="es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</a:t>
                      </a: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roti tlaku vody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0.85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0.25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81000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A4.2.4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Snadn</a:t>
                      </a:r>
                      <a:r>
                        <a:rPr lang="es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á</a:t>
                      </a: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demontáž a výměn</a:t>
                      </a:r>
                      <a:r>
                        <a:rPr lang="es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</a:t>
                      </a: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materiálu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0.60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0.25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777553439" name="Google Shape;416;p25"/>
          <p:cNvSpPr txBox="1"/>
          <p:nvPr/>
        </p:nvSpPr>
        <p:spPr bwMode="auto">
          <a:xfrm>
            <a:off x="467965" y="860578"/>
            <a:ext cx="6307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s" sz="16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Krok 3/4/5 – Výpočet hodnot zranitelnosti pro kategorie rizik</a:t>
            </a:r>
            <a:endParaRPr sz="1600" b="1" i="0" u="none" strike="noStrike" cap="none">
              <a:solidFill>
                <a:srgbClr val="18BAA8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3571897" name="Google Shape;338;p19"/>
          <p:cNvSpPr txBox="1"/>
          <p:nvPr/>
        </p:nvSpPr>
        <p:spPr bwMode="auto">
          <a:xfrm>
            <a:off x="480071" y="48602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2500"/>
          </a:bodyPr>
          <a:lstStyle/>
          <a:p>
            <a:pPr lvl="0">
              <a:buSzPts val="2800"/>
              <a:defRPr/>
            </a:pP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Praktický příklad </a:t>
            </a:r>
            <a:r>
              <a:rPr lang="es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použití nástroje </a:t>
            </a: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rgbClr val="48BAA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4612764" name="Google Shape;451;p28"/>
          <p:cNvSpPr txBox="1"/>
          <p:nvPr/>
        </p:nvSpPr>
        <p:spPr bwMode="auto">
          <a:xfrm>
            <a:off x="7797387" y="4413808"/>
            <a:ext cx="6384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s" sz="14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0,72</a:t>
            </a:r>
            <a:endParaRPr sz="1400" b="1" i="0" u="none" strike="noStrike" cap="none">
              <a:solidFill>
                <a:srgbClr val="18BAA8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505670935" name="Google Shape;452;p28"/>
          <p:cNvGraphicFramePr>
            <a:graphicFrameLocks xmlns:a="http://schemas.openxmlformats.org/drawingml/2006/main"/>
          </p:cNvGraphicFramePr>
          <p:nvPr/>
        </p:nvGraphicFramePr>
        <p:xfrm rot="0">
          <a:off x="576263" y="2038518"/>
          <a:ext cx="8119620" cy="207261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580362"/>
                <a:gridCol w="823566"/>
                <a:gridCol w="1913579"/>
                <a:gridCol w="1368572"/>
                <a:gridCol w="1398850"/>
                <a:gridCol w="2034691"/>
              </a:tblGrid>
              <a:tr h="381000">
                <a:tc rowSpan="5"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Fa</a:t>
                      </a: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sády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Kritérium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Normaliz</a:t>
                      </a: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ovaná hodnota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Váha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váhy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</a:tr>
              <a:tr h="381000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A4.2.1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Bezpečná okna a okenic</a:t>
                      </a:r>
                      <a:r>
                        <a:rPr lang="es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0.75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0.30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0.22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81000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A4.2.2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Účinnost řešení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0.70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0.20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0.14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81000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A4.2.3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Síla skla o</a:t>
                      </a:r>
                      <a:r>
                        <a:rPr lang="es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proti talku vody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0.85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0.25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0.21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81000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A4.2.4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Snad</a:t>
                      </a:r>
                      <a:r>
                        <a:rPr lang="es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nost demontáže a výměny materiálu 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0.60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0.25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s" sz="12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0.15</a:t>
                      </a:r>
                      <a:endParaRPr sz="1400" u="none" strike="noStrike" cap="none"/>
                    </a:p>
                  </a:txBody>
                  <a:tcPr marL="22850" marR="22850" marT="0" marB="0" anchor="ctr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83667443" name="Google Shape;416;p25"/>
          <p:cNvSpPr txBox="1"/>
          <p:nvPr/>
        </p:nvSpPr>
        <p:spPr bwMode="auto">
          <a:xfrm>
            <a:off x="467965" y="860578"/>
            <a:ext cx="6307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s" sz="16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Krok 3/4/5 – Výpočet hodnot zranitelnosti pro kategorie rizik</a:t>
            </a:r>
            <a:endParaRPr sz="1600" b="1" i="0" u="none" strike="noStrike" cap="none">
              <a:solidFill>
                <a:srgbClr val="18BAA8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72868752" name="Google Shape;338;p19"/>
          <p:cNvSpPr txBox="1"/>
          <p:nvPr/>
        </p:nvSpPr>
        <p:spPr bwMode="auto">
          <a:xfrm>
            <a:off x="480071" y="48602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2500"/>
          </a:bodyPr>
          <a:lstStyle/>
          <a:p>
            <a:pPr lvl="0">
              <a:buSzPts val="2800"/>
              <a:defRPr/>
            </a:pP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Praktický příklad </a:t>
            </a:r>
            <a:r>
              <a:rPr lang="es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použití nástroje </a:t>
            </a: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rgbClr val="48BAA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3695690" name="Google Shape;440;p27"/>
          <p:cNvSpPr txBox="1"/>
          <p:nvPr/>
        </p:nvSpPr>
        <p:spPr bwMode="auto">
          <a:xfrm>
            <a:off x="481132" y="1472705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Hodnota indikátorů zranitelnosti jednotlivých kategorií rizik (příklad pro kategorii rizika C8.1):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0083063" name="Google Shape;459;p29"/>
          <p:cNvSpPr txBox="1"/>
          <p:nvPr/>
        </p:nvSpPr>
        <p:spPr bwMode="auto">
          <a:xfrm>
            <a:off x="471899" y="1478762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Hodnota rizika (Risk Value) pro kategorie rizik se vypočítá jako vážený geometrický průměr hodnot HV, EV a VV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(příklad pro kategorii rizika A4)</a:t>
            </a:r>
            <a:endParaRPr sz="1200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879964274" name="Google Shape;461;p29"/>
          <p:cNvGraphicFramePr>
            <a:graphicFrameLocks xmlns:a="http://schemas.openxmlformats.org/drawingml/2006/main"/>
          </p:cNvGraphicFramePr>
          <p:nvPr/>
        </p:nvGraphicFramePr>
        <p:xfrm rot="0">
          <a:off x="2757450" y="2038888"/>
          <a:ext cx="3490000" cy="182865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1679700"/>
                <a:gridCol w="893925"/>
                <a:gridCol w="916375"/>
              </a:tblGrid>
              <a:tr h="311078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Fa</a:t>
                      </a: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sády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Váha</a:t>
                      </a: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</a:tr>
              <a:tr h="311078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(HV)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0,63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0,25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11078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Expo</a:t>
                      </a:r>
                      <a:r>
                        <a:rPr lang="es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zice</a:t>
                      </a: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(EV)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0,6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0,25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11078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Zranitelnost</a:t>
                      </a: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(VV)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0,68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0,5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11078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b="1">
                          <a:solidFill>
                            <a:srgbClr val="18BAA8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kategorie </a:t>
                      </a:r>
                      <a:r>
                        <a:rPr lang="cs-CZ" sz="1200" b="1">
                          <a:solidFill>
                            <a:srgbClr val="18BAA8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rizika</a:t>
                      </a:r>
                      <a:endParaRPr sz="1200" b="1" u="none" strike="noStrike" cap="none">
                        <a:solidFill>
                          <a:srgbClr val="18BAA8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0,61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506371642" name="Google Shape;462;p29"/>
          <p:cNvSpPr txBox="1"/>
          <p:nvPr/>
        </p:nvSpPr>
        <p:spPr bwMode="auto">
          <a:xfrm>
            <a:off x="480071" y="4395013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Poznámka</a:t>
            </a:r>
            <a:r>
              <a:rPr lang="es" sz="12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s" sz="1200" b="0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Váhy jsou přiřazeny uživatelem, celková hodnota musí být 1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73544594" name="Google Shape;416;p25"/>
          <p:cNvSpPr txBox="1"/>
          <p:nvPr/>
        </p:nvSpPr>
        <p:spPr bwMode="auto">
          <a:xfrm>
            <a:off x="467965" y="860578"/>
            <a:ext cx="63075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6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Výpočet hodnoty rizika pro kategorie rizik</a:t>
            </a:r>
            <a:endParaRPr sz="1600" b="1" i="0" u="none" strike="noStrike" cap="none">
              <a:solidFill>
                <a:srgbClr val="18BAA8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71382339" name="Google Shape;338;p19"/>
          <p:cNvSpPr txBox="1"/>
          <p:nvPr/>
        </p:nvSpPr>
        <p:spPr bwMode="auto">
          <a:xfrm>
            <a:off x="480071" y="48602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2500"/>
          </a:bodyPr>
          <a:lstStyle/>
          <a:p>
            <a:pPr lvl="0">
              <a:buSzPts val="2800"/>
              <a:defRPr/>
            </a:pP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Praktický příklad </a:t>
            </a:r>
            <a:r>
              <a:rPr lang="es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použití nástroje </a:t>
            </a: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rgbClr val="48BAA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5072382" name="Google Shape;469;p30"/>
          <p:cNvSpPr txBox="1"/>
          <p:nvPr/>
        </p:nvSpPr>
        <p:spPr bwMode="auto">
          <a:xfrm>
            <a:off x="475076" y="1479952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Hodnota rizika makro kategorií se vypočítá jako vážený součet hodnot rizik jednotlivých kategorií.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42297709" name="Google Shape;470;p30"/>
          <p:cNvSpPr txBox="1"/>
          <p:nvPr/>
        </p:nvSpPr>
        <p:spPr bwMode="auto">
          <a:xfrm>
            <a:off x="475076" y="864465"/>
            <a:ext cx="7534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s" sz="16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Výpočet hodnoty rizika pro prvek budovy (makro kategorii) </a:t>
            </a:r>
            <a:endParaRPr sz="1600" b="1" i="0" u="none" strike="noStrike" cap="none">
              <a:solidFill>
                <a:srgbClr val="18BAA8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737199275" name="Google Shape;471;p30"/>
          <p:cNvGraphicFramePr>
            <a:graphicFrameLocks xmlns:a="http://schemas.openxmlformats.org/drawingml/2006/main"/>
          </p:cNvGraphicFramePr>
          <p:nvPr/>
        </p:nvGraphicFramePr>
        <p:xfrm rot="0">
          <a:off x="576263" y="2045592"/>
          <a:ext cx="8123237" cy="219441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795667"/>
                <a:gridCol w="3920690"/>
                <a:gridCol w="1459406"/>
                <a:gridCol w="993123"/>
                <a:gridCol w="954350"/>
              </a:tblGrid>
              <a:tr h="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Fa</a:t>
                      </a: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sády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Úroveň kategorie rizika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Váha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Vážená hodnota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</a:tr>
              <a:tr h="38668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A4.1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Riziko poškození u vnějších stěnových systémů, obkladů a stínících prvků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0,67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0,5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0,33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A4.2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Riziko poškození u otvorů ve fasádě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0,71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0,25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0,18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9001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A4.3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Riziko poškození vnějších nátěrů, povlaků a omítek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0,81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0,25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0,2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0">
                <a:tc gridSpan="4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b="1" u="none" strike="noStrike" cap="none">
                          <a:solidFill>
                            <a:srgbClr val="18BAA8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Ma</a:t>
                      </a:r>
                      <a:r>
                        <a:rPr lang="es" sz="1200" b="1">
                          <a:solidFill>
                            <a:srgbClr val="18BAA8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kro kategorie hodnoty rizik</a:t>
                      </a:r>
                      <a:endParaRPr sz="1200" b="1" u="none" strike="noStrike" cap="none">
                        <a:solidFill>
                          <a:srgbClr val="18BAA8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53656D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0,71</a:t>
                      </a:r>
                      <a:endParaRPr sz="1200" u="none" strike="noStrike" cap="none">
                        <a:solidFill>
                          <a:srgbClr val="53656D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645185573" name="Google Shape;338;p19"/>
          <p:cNvSpPr txBox="1"/>
          <p:nvPr/>
        </p:nvSpPr>
        <p:spPr bwMode="auto">
          <a:xfrm>
            <a:off x="480071" y="48602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2500"/>
          </a:bodyPr>
          <a:lstStyle/>
          <a:p>
            <a:pPr lvl="0">
              <a:buSzPts val="2800"/>
              <a:defRPr/>
            </a:pP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Praktický příklad </a:t>
            </a:r>
            <a:r>
              <a:rPr lang="es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použití nástroje </a:t>
            </a: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rgbClr val="48BAA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69585174" name="Google Shape;462;p29"/>
          <p:cNvSpPr txBox="1"/>
          <p:nvPr/>
        </p:nvSpPr>
        <p:spPr bwMode="auto">
          <a:xfrm>
            <a:off x="480071" y="4395013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Poznámka</a:t>
            </a:r>
            <a:r>
              <a:rPr lang="es" sz="12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s" sz="1200" b="0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Váhy jsou přiřazeny uživatelem, celková hodnota musí být 1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65070510" name="Google Shape;479;p31"/>
          <p:cNvSpPr txBox="1"/>
          <p:nvPr/>
        </p:nvSpPr>
        <p:spPr bwMode="auto">
          <a:xfrm>
            <a:off x="481132" y="1479860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Hodnota rizika vzhledem k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se vypočítá jako vážený součet hodnot rizik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makro kategorií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(příklad pro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hazard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A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– Intenzivní srážky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200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250632332" name="Google Shape;481;p31"/>
          <p:cNvGraphicFramePr>
            <a:graphicFrameLocks xmlns:a="http://schemas.openxmlformats.org/drawingml/2006/main"/>
          </p:cNvGraphicFramePr>
          <p:nvPr/>
        </p:nvGraphicFramePr>
        <p:xfrm rot="0">
          <a:off x="576263" y="2054475"/>
          <a:ext cx="8123237" cy="1462919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795667"/>
                <a:gridCol w="2091889"/>
                <a:gridCol w="2718252"/>
                <a:gridCol w="1119557"/>
                <a:gridCol w="1397871"/>
              </a:tblGrid>
              <a:tr h="246363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Intenzivní srážky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Ma</a:t>
                      </a: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kro k</a:t>
                      </a:r>
                      <a:r>
                        <a:rPr lang="es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atego</a:t>
                      </a: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rie úrovně rizika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Váha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Vážená hodnota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</a:tr>
              <a:tr h="246363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A4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Fa</a:t>
                      </a:r>
                      <a:r>
                        <a:rPr lang="es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sáda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0,71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0,5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0,35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46363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A5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Střecha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0,65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0,5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0,32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46363">
                <a:tc gridSpan="4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b="1" u="none" strike="noStrike" cap="none">
                          <a:solidFill>
                            <a:srgbClr val="18BAA8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rizika </a:t>
                      </a:r>
                      <a:r>
                        <a:rPr lang="cs-CZ" sz="1200" b="1" u="none" strike="noStrike" cap="none">
                          <a:solidFill>
                            <a:srgbClr val="18BAA8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hazardu</a:t>
                      </a:r>
                      <a:endParaRPr sz="1200" b="1" u="none" strike="noStrike" cap="none">
                        <a:solidFill>
                          <a:srgbClr val="18BAA8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0,68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408993667" name="Google Shape;470;p30"/>
          <p:cNvSpPr txBox="1"/>
          <p:nvPr/>
        </p:nvSpPr>
        <p:spPr bwMode="auto">
          <a:xfrm>
            <a:off x="475076" y="864465"/>
            <a:ext cx="75345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SzPts val="1600"/>
              <a:defRPr/>
            </a:pPr>
            <a:r>
              <a:rPr lang="cs-CZ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Výpočet hodnoty rizika pro hazard </a:t>
            </a:r>
            <a:endParaRPr/>
          </a:p>
        </p:txBody>
      </p:sp>
      <p:sp>
        <p:nvSpPr>
          <p:cNvPr id="940666180" name="Google Shape;338;p19"/>
          <p:cNvSpPr txBox="1"/>
          <p:nvPr/>
        </p:nvSpPr>
        <p:spPr bwMode="auto">
          <a:xfrm>
            <a:off x="480071" y="48602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2500"/>
          </a:bodyPr>
          <a:lstStyle/>
          <a:p>
            <a:pPr lvl="0">
              <a:buSzPts val="2800"/>
              <a:defRPr/>
            </a:pP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Praktický příklad </a:t>
            </a:r>
            <a:r>
              <a:rPr lang="es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použití nástroje </a:t>
            </a: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rgbClr val="48BAA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04646216" name="Google Shape;462;p29"/>
          <p:cNvSpPr txBox="1"/>
          <p:nvPr/>
        </p:nvSpPr>
        <p:spPr bwMode="auto">
          <a:xfrm>
            <a:off x="480071" y="4395013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Poznámka</a:t>
            </a:r>
            <a:r>
              <a:rPr lang="es" sz="12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s" sz="1200" b="0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Váhy jsou přiřazeny uživatelem, celková hodnota musí být 1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231276" name="Google Shape;489;p32"/>
          <p:cNvSpPr txBox="1"/>
          <p:nvPr/>
        </p:nvSpPr>
        <p:spPr bwMode="auto">
          <a:xfrm>
            <a:off x="487188" y="1478762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Celková hodnota rizika se vypočítá jako vážený součet hodnot rizik jednotlivých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hazardů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525240503" name="Google Shape;491;p32"/>
          <p:cNvGraphicFramePr>
            <a:graphicFrameLocks xmlns:a="http://schemas.openxmlformats.org/drawingml/2006/main"/>
          </p:cNvGraphicFramePr>
          <p:nvPr/>
        </p:nvGraphicFramePr>
        <p:xfrm rot="0">
          <a:off x="576263" y="2032000"/>
          <a:ext cx="8123236" cy="147816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795667"/>
                <a:gridCol w="2702697"/>
                <a:gridCol w="2107444"/>
                <a:gridCol w="1119557"/>
                <a:gridCol w="1397871"/>
              </a:tblGrid>
              <a:tr h="287228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Kód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rizika </a:t>
                      </a: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hazardu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Váha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Vážená hodnota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</a:tr>
              <a:tr h="287228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Intenzivní srážky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0,68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0,4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0,27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87228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C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E</a:t>
                      </a:r>
                      <a:r>
                        <a:rPr lang="es" sz="12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xtrémní teploty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0,75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0,6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0,45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99197">
                <a:tc gridSpan="4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  <a:defRPr/>
                      </a:pPr>
                      <a:r>
                        <a:rPr lang="es" sz="1300" b="1" u="none" strike="noStrike" cap="none">
                          <a:solidFill>
                            <a:srgbClr val="18BAA8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Celková hodnota rizika</a:t>
                      </a:r>
                      <a:endParaRPr sz="1300" b="1" u="none" strike="noStrike" cap="none">
                        <a:solidFill>
                          <a:srgbClr val="18BAA8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s" sz="12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0,72</a:t>
                      </a:r>
                      <a:endParaRPr sz="12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387041612" name="Google Shape;470;p30"/>
          <p:cNvSpPr txBox="1"/>
          <p:nvPr/>
        </p:nvSpPr>
        <p:spPr bwMode="auto">
          <a:xfrm>
            <a:off x="475076" y="864465"/>
            <a:ext cx="75345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SzPts val="1600"/>
              <a:defRPr/>
            </a:pPr>
            <a:r>
              <a:rPr lang="cs-CZ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Výpočet celkové hodnoty rizika </a:t>
            </a:r>
            <a:endParaRPr/>
          </a:p>
        </p:txBody>
      </p:sp>
      <p:sp>
        <p:nvSpPr>
          <p:cNvPr id="1821635898" name="Google Shape;338;p19"/>
          <p:cNvSpPr txBox="1"/>
          <p:nvPr/>
        </p:nvSpPr>
        <p:spPr bwMode="auto">
          <a:xfrm>
            <a:off x="480071" y="48602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2500"/>
          </a:bodyPr>
          <a:lstStyle/>
          <a:p>
            <a:pPr lvl="0">
              <a:buSzPts val="2800"/>
              <a:defRPr/>
            </a:pP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Praktický příklad </a:t>
            </a:r>
            <a:r>
              <a:rPr lang="es" sz="2800" b="1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použití nástroje </a:t>
            </a:r>
            <a:r>
              <a:rPr lang="es" sz="2800" b="1" i="0" u="none" strike="noStrike" cap="none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rgbClr val="48BAA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59185937" name="Google Shape;462;p29"/>
          <p:cNvSpPr txBox="1"/>
          <p:nvPr/>
        </p:nvSpPr>
        <p:spPr bwMode="auto">
          <a:xfrm>
            <a:off x="480071" y="4395013"/>
            <a:ext cx="8200200" cy="4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Poznámka</a:t>
            </a:r>
            <a:r>
              <a:rPr lang="es" sz="1200" b="1" i="0" u="none" strike="noStrike" cap="none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s" sz="1200" b="0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Váhy jsou přiřazeny uživatelem, celková hodnota musí být 1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7859032" name="Google Shape;498;p33"/>
          <p:cNvSpPr/>
          <p:nvPr/>
        </p:nvSpPr>
        <p:spPr bwMode="auto">
          <a:xfrm>
            <a:off x="4093605" y="1205069"/>
            <a:ext cx="4709170" cy="3302505"/>
          </a:xfrm>
          <a:prstGeom prst="rect">
            <a:avLst/>
          </a:prstGeom>
          <a:noFill/>
          <a:ln w="38100" cap="flat" cmpd="sng">
            <a:solidFill>
              <a:srgbClr val="48B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/>
            </a:pPr>
            <a:endParaRPr sz="115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39186643" name="Google Shape;500;p33"/>
          <p:cNvSpPr txBox="1"/>
          <p:nvPr/>
        </p:nvSpPr>
        <p:spPr bwMode="auto">
          <a:xfrm>
            <a:off x="559163" y="1784061"/>
            <a:ext cx="2877395" cy="87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240" marR="0" lvl="0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rgbClr val="708792"/>
              </a:buClr>
              <a:buSzPts val="1200"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Hodnoticí systém poskytuje výsledky na úrovni vystavených prvků (Exposed Elements) uvnitř budovy.</a:t>
            </a:r>
            <a:b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</a:b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32229104" name="Google Shape;501;p33"/>
          <p:cNvSpPr txBox="1"/>
          <p:nvPr/>
        </p:nvSpPr>
        <p:spPr bwMode="auto">
          <a:xfrm>
            <a:off x="4289593" y="1608305"/>
            <a:ext cx="2038356" cy="6314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Riziko poškození vnějších stěnových systémů, obkladů a stínících prvků</a:t>
            </a:r>
            <a:endParaRPr sz="12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87127711" name="Google Shape;502;p33"/>
          <p:cNvSpPr txBox="1"/>
          <p:nvPr/>
        </p:nvSpPr>
        <p:spPr bwMode="auto">
          <a:xfrm>
            <a:off x="4289599" y="2571749"/>
            <a:ext cx="2136183" cy="6314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Riziko poškození výplní otvorů ve fasádě (oken a dveří)</a:t>
            </a:r>
            <a:endParaRPr sz="12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58995564" name="Google Shape;503;p33"/>
          <p:cNvSpPr txBox="1"/>
          <p:nvPr/>
        </p:nvSpPr>
        <p:spPr bwMode="auto">
          <a:xfrm>
            <a:off x="7082827" y="1297425"/>
            <a:ext cx="1159800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1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RI</a:t>
            </a:r>
            <a:r>
              <a:rPr lang="es" sz="1200" b="1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ZIKO</a:t>
            </a:r>
            <a:r>
              <a:rPr lang="es" sz="1200" b="1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 0,67 </a:t>
            </a:r>
            <a:endParaRPr sz="14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70762104" name="Google Shape;504;p33"/>
          <p:cNvPicPr/>
          <p:nvPr/>
        </p:nvPicPr>
        <p:blipFill rotWithShape="1">
          <a:blip r:embed="rId3">
            <a:alphaModFix/>
          </a:blip>
          <a:srcRect l="0" t="21482" r="0" b="0"/>
          <a:stretch/>
        </p:blipFill>
        <p:spPr bwMode="auto">
          <a:xfrm>
            <a:off x="6482025" y="1701581"/>
            <a:ext cx="2166675" cy="328896"/>
          </a:xfrm>
          <a:prstGeom prst="rect">
            <a:avLst/>
          </a:prstGeom>
          <a:noFill/>
          <a:ln>
            <a:noFill/>
          </a:ln>
        </p:spPr>
      </p:pic>
      <p:sp>
        <p:nvSpPr>
          <p:cNvPr id="519131496" name="Google Shape;505;p33"/>
          <p:cNvSpPr/>
          <p:nvPr/>
        </p:nvSpPr>
        <p:spPr bwMode="auto">
          <a:xfrm>
            <a:off x="7742675" y="1603312"/>
            <a:ext cx="135625" cy="98263"/>
          </a:xfrm>
          <a:prstGeom prst="flowChartMerge">
            <a:avLst/>
          </a:prstGeom>
          <a:solidFill>
            <a:srgbClr val="FFBE00"/>
          </a:solidFill>
          <a:ln w="254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30615779" name="Google Shape;506;p33"/>
          <p:cNvSpPr/>
          <p:nvPr/>
        </p:nvSpPr>
        <p:spPr bwMode="auto">
          <a:xfrm>
            <a:off x="1573953" y="2839987"/>
            <a:ext cx="525900" cy="694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8BAA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5896580" name="Google Shape;507;p33"/>
          <p:cNvSpPr txBox="1"/>
          <p:nvPr/>
        </p:nvSpPr>
        <p:spPr bwMode="auto">
          <a:xfrm>
            <a:off x="685022" y="3731851"/>
            <a:ext cx="25677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es" sz="1800" b="1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Kategorie rizik</a:t>
            </a:r>
            <a:endParaRPr sz="1400" b="0" i="0" u="none" strike="noStrike" cap="none">
              <a:solidFill>
                <a:srgbClr val="48BAA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09573520" name="Google Shape;509;p33"/>
          <p:cNvSpPr txBox="1"/>
          <p:nvPr/>
        </p:nvSpPr>
        <p:spPr bwMode="auto">
          <a:xfrm>
            <a:off x="4289586" y="3593269"/>
            <a:ext cx="2038363" cy="6314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Riziko poškození vnějších nátěrů, povrchových úprav a omítek </a:t>
            </a:r>
            <a:endParaRPr sz="14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90874933" name="Google Shape;510;p33"/>
          <p:cNvSpPr txBox="1"/>
          <p:nvPr/>
        </p:nvSpPr>
        <p:spPr bwMode="auto">
          <a:xfrm>
            <a:off x="7082829" y="2376725"/>
            <a:ext cx="1261800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1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RI</a:t>
            </a:r>
            <a:r>
              <a:rPr lang="es" sz="1200" b="1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ZIKO</a:t>
            </a:r>
            <a:r>
              <a:rPr lang="es" sz="1200" b="1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 0,71 </a:t>
            </a:r>
            <a:endParaRPr sz="14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028196952" name="Google Shape;511;p33"/>
          <p:cNvPicPr/>
          <p:nvPr/>
        </p:nvPicPr>
        <p:blipFill rotWithShape="1">
          <a:blip r:embed="rId3">
            <a:alphaModFix/>
          </a:blip>
          <a:srcRect l="0" t="21482" r="0" b="0"/>
          <a:stretch/>
        </p:blipFill>
        <p:spPr bwMode="auto">
          <a:xfrm>
            <a:off x="6482025" y="2780882"/>
            <a:ext cx="2166675" cy="328896"/>
          </a:xfrm>
          <a:prstGeom prst="rect">
            <a:avLst/>
          </a:prstGeom>
          <a:noFill/>
          <a:ln>
            <a:noFill/>
          </a:ln>
        </p:spPr>
      </p:pic>
      <p:sp>
        <p:nvSpPr>
          <p:cNvPr id="213342154" name="Google Shape;512;p33"/>
          <p:cNvSpPr/>
          <p:nvPr/>
        </p:nvSpPr>
        <p:spPr bwMode="auto">
          <a:xfrm>
            <a:off x="7971275" y="2682612"/>
            <a:ext cx="135625" cy="98263"/>
          </a:xfrm>
          <a:prstGeom prst="flowChartMerge">
            <a:avLst/>
          </a:prstGeom>
          <a:solidFill>
            <a:srgbClr val="FFBE00"/>
          </a:solidFill>
          <a:ln w="254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04512182" name="Google Shape;513;p33"/>
          <p:cNvSpPr txBox="1"/>
          <p:nvPr/>
        </p:nvSpPr>
        <p:spPr bwMode="auto">
          <a:xfrm>
            <a:off x="7082828" y="3436225"/>
            <a:ext cx="1159800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1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RI</a:t>
            </a:r>
            <a:r>
              <a:rPr lang="es" sz="1200" b="1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ZIKO</a:t>
            </a:r>
            <a:r>
              <a:rPr lang="es" sz="1200" b="1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 0,82 </a:t>
            </a:r>
            <a:endParaRPr sz="14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663167704" name="Google Shape;514;p33"/>
          <p:cNvPicPr/>
          <p:nvPr/>
        </p:nvPicPr>
        <p:blipFill rotWithShape="1">
          <a:blip r:embed="rId3">
            <a:alphaModFix/>
          </a:blip>
          <a:srcRect l="0" t="21482" r="0" b="0"/>
          <a:stretch/>
        </p:blipFill>
        <p:spPr bwMode="auto">
          <a:xfrm>
            <a:off x="6482025" y="3840370"/>
            <a:ext cx="2166675" cy="328896"/>
          </a:xfrm>
          <a:prstGeom prst="rect">
            <a:avLst/>
          </a:prstGeom>
          <a:noFill/>
          <a:ln>
            <a:noFill/>
          </a:ln>
        </p:spPr>
      </p:pic>
      <p:sp>
        <p:nvSpPr>
          <p:cNvPr id="383050268" name="Google Shape;515;p33"/>
          <p:cNvSpPr/>
          <p:nvPr/>
        </p:nvSpPr>
        <p:spPr bwMode="auto">
          <a:xfrm>
            <a:off x="8106900" y="3720260"/>
            <a:ext cx="135625" cy="98263"/>
          </a:xfrm>
          <a:prstGeom prst="flowChartMerge">
            <a:avLst/>
          </a:prstGeom>
          <a:solidFill>
            <a:srgbClr val="FFBE00"/>
          </a:solidFill>
          <a:ln w="254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43777752" name="Google Shape;516;p33"/>
          <p:cNvSpPr/>
          <p:nvPr/>
        </p:nvSpPr>
        <p:spPr bwMode="auto">
          <a:xfrm rot="-5400000">
            <a:off x="3269847" y="3451981"/>
            <a:ext cx="525900" cy="9219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8BAA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51692020" name="Google Shape;470;p30"/>
          <p:cNvSpPr txBox="1"/>
          <p:nvPr/>
        </p:nvSpPr>
        <p:spPr bwMode="auto">
          <a:xfrm>
            <a:off x="475076" y="864465"/>
            <a:ext cx="75345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SzPts val="1600"/>
              <a:defRPr/>
            </a:pPr>
            <a:r>
              <a:rPr lang="cs-CZ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Stavební komponent: Fasády</a:t>
            </a:r>
            <a:endParaRPr/>
          </a:p>
        </p:txBody>
      </p:sp>
      <p:sp>
        <p:nvSpPr>
          <p:cNvPr id="1651370082" name="Google Shape;338;p19"/>
          <p:cNvSpPr txBox="1"/>
          <p:nvPr/>
        </p:nvSpPr>
        <p:spPr bwMode="auto">
          <a:xfrm>
            <a:off x="298832" y="486025"/>
            <a:ext cx="8188853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216000" lvl="0">
              <a:buSzPts val="2500"/>
              <a:defRPr/>
            </a:pPr>
            <a:r>
              <a:rPr lang="pl-PL" sz="28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Výsledky hodnocení rizik dle kategorií</a:t>
            </a:r>
            <a:endParaRPr lang="pl-PL" sz="3200" b="1">
              <a:solidFill>
                <a:srgbClr val="18BAA8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2870607" name="Google Shape;470;p30"/>
          <p:cNvSpPr txBox="1"/>
          <p:nvPr/>
        </p:nvSpPr>
        <p:spPr bwMode="auto">
          <a:xfrm>
            <a:off x="475076" y="864465"/>
            <a:ext cx="7534500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SzPts val="1600"/>
              <a:defRPr/>
            </a:pPr>
            <a:r>
              <a:rPr lang="cs-CZ" sz="16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Hazard: Intenzivní srážky</a:t>
            </a:r>
            <a:endParaRPr/>
          </a:p>
        </p:txBody>
      </p:sp>
      <p:sp>
        <p:nvSpPr>
          <p:cNvPr id="1647166984" name="Google Shape;524;p34"/>
          <p:cNvSpPr txBox="1"/>
          <p:nvPr/>
        </p:nvSpPr>
        <p:spPr bwMode="auto">
          <a:xfrm>
            <a:off x="561273" y="1787952"/>
            <a:ext cx="3371400" cy="1254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240" marR="0" lvl="0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rgbClr val="708792"/>
              </a:buClr>
              <a:buSzPts val="1200"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Pro každ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ý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klimatick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ý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hazard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uvádí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RBTool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skóre, které udává úroveň rizika pro stavební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prvky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zahrnut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é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do hodnocení.</a:t>
            </a:r>
            <a:b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</a:b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20651762" name="Google Shape;526;p34"/>
          <p:cNvSpPr txBox="1"/>
          <p:nvPr/>
        </p:nvSpPr>
        <p:spPr bwMode="auto">
          <a:xfrm>
            <a:off x="4715224" y="2513219"/>
            <a:ext cx="1940100" cy="2929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Fa</a:t>
            </a:r>
            <a:r>
              <a:rPr lang="es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sády</a:t>
            </a:r>
            <a:endParaRPr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96354469" name="Google Shape;527;p34"/>
          <p:cNvSpPr txBox="1"/>
          <p:nvPr/>
        </p:nvSpPr>
        <p:spPr bwMode="auto">
          <a:xfrm>
            <a:off x="4794968" y="3689333"/>
            <a:ext cx="1545599" cy="2929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Střechy</a:t>
            </a:r>
            <a:endParaRPr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15266260" name="Google Shape;528;p34"/>
          <p:cNvSpPr txBox="1"/>
          <p:nvPr/>
        </p:nvSpPr>
        <p:spPr bwMode="auto">
          <a:xfrm>
            <a:off x="6945750" y="2189089"/>
            <a:ext cx="1063500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1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RI</a:t>
            </a:r>
            <a:r>
              <a:rPr lang="es" sz="1200" b="1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ZIKO</a:t>
            </a:r>
            <a:r>
              <a:rPr lang="es" sz="1200" b="1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 0,71 </a:t>
            </a:r>
            <a:endParaRPr sz="14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244019589" name="Google Shape;529;p34"/>
          <p:cNvPicPr/>
          <p:nvPr/>
        </p:nvPicPr>
        <p:blipFill rotWithShape="1">
          <a:blip r:embed="rId3">
            <a:alphaModFix/>
          </a:blip>
          <a:srcRect l="0" t="21482" r="0" b="0"/>
          <a:stretch/>
        </p:blipFill>
        <p:spPr bwMode="auto">
          <a:xfrm>
            <a:off x="6024825" y="2593245"/>
            <a:ext cx="2166675" cy="328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3700395" name="Google Shape;530;p34"/>
          <p:cNvPicPr/>
          <p:nvPr/>
        </p:nvPicPr>
        <p:blipFill rotWithShape="1">
          <a:blip r:embed="rId3">
            <a:alphaModFix/>
          </a:blip>
          <a:srcRect l="0" t="21482" r="0" b="0"/>
          <a:stretch/>
        </p:blipFill>
        <p:spPr bwMode="auto">
          <a:xfrm>
            <a:off x="6024825" y="3799146"/>
            <a:ext cx="2166675" cy="32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397953196" name="Google Shape;531;p34"/>
          <p:cNvSpPr txBox="1"/>
          <p:nvPr/>
        </p:nvSpPr>
        <p:spPr bwMode="auto">
          <a:xfrm>
            <a:off x="6945750" y="3343814"/>
            <a:ext cx="1063500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1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RI</a:t>
            </a:r>
            <a:r>
              <a:rPr lang="es" sz="1200" b="1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ZIKO</a:t>
            </a:r>
            <a:r>
              <a:rPr lang="es" sz="1200" b="1" i="0" u="none" strike="noStrike" cap="none">
                <a:solidFill>
                  <a:srgbClr val="53656D"/>
                </a:solidFill>
                <a:latin typeface="Trebuchet MS"/>
                <a:ea typeface="Trebuchet MS"/>
                <a:cs typeface="Trebuchet MS"/>
              </a:rPr>
              <a:t> 0,65 </a:t>
            </a:r>
            <a:endParaRPr sz="1400" b="0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41693847" name="Google Shape;532;p34"/>
          <p:cNvSpPr/>
          <p:nvPr/>
        </p:nvSpPr>
        <p:spPr bwMode="auto">
          <a:xfrm>
            <a:off x="7437875" y="2494976"/>
            <a:ext cx="135625" cy="98263"/>
          </a:xfrm>
          <a:prstGeom prst="flowChartMerge">
            <a:avLst/>
          </a:prstGeom>
          <a:solidFill>
            <a:srgbClr val="FFBE00"/>
          </a:solidFill>
          <a:ln w="254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52041445" name="Google Shape;533;p34"/>
          <p:cNvSpPr/>
          <p:nvPr/>
        </p:nvSpPr>
        <p:spPr bwMode="auto">
          <a:xfrm>
            <a:off x="7341875" y="3700882"/>
            <a:ext cx="135625" cy="98263"/>
          </a:xfrm>
          <a:prstGeom prst="flowChartMerge">
            <a:avLst/>
          </a:prstGeom>
          <a:solidFill>
            <a:srgbClr val="FFBE00"/>
          </a:solidFill>
          <a:ln w="254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10921225" name="Google Shape;506;p33"/>
          <p:cNvSpPr/>
          <p:nvPr/>
        </p:nvSpPr>
        <p:spPr bwMode="auto">
          <a:xfrm>
            <a:off x="1573953" y="2839987"/>
            <a:ext cx="525900" cy="694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8BAA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768134" name="Google Shape;507;p33"/>
          <p:cNvSpPr txBox="1"/>
          <p:nvPr/>
        </p:nvSpPr>
        <p:spPr bwMode="auto">
          <a:xfrm>
            <a:off x="685022" y="3731851"/>
            <a:ext cx="25677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800" b="1">
                <a:solidFill>
                  <a:srgbClr val="48BAA2"/>
                </a:solidFill>
                <a:latin typeface="Trebuchet MS"/>
                <a:ea typeface="Trebuchet MS"/>
                <a:cs typeface="Trebuchet MS"/>
              </a:rPr>
              <a:t>Stavební prvek</a:t>
            </a:r>
            <a:endParaRPr sz="1400" b="0" i="0" u="none" strike="noStrike" cap="none">
              <a:solidFill>
                <a:srgbClr val="48BAA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4436868" name="Google Shape;516;p33"/>
          <p:cNvSpPr/>
          <p:nvPr/>
        </p:nvSpPr>
        <p:spPr bwMode="auto">
          <a:xfrm rot="-5400000">
            <a:off x="3269847" y="3451981"/>
            <a:ext cx="525900" cy="9219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8BAA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2368273" name="Google Shape;338;p19"/>
          <p:cNvSpPr txBox="1"/>
          <p:nvPr/>
        </p:nvSpPr>
        <p:spPr bwMode="auto">
          <a:xfrm>
            <a:off x="298832" y="486025"/>
            <a:ext cx="8621109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216000" lvl="0">
              <a:buSzPts val="2500"/>
              <a:defRPr/>
            </a:pPr>
            <a:r>
              <a:rPr lang="pl-PL" sz="28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Výsledky hodnocení rizik dle stavebních prvků</a:t>
            </a:r>
            <a:endParaRPr/>
          </a:p>
        </p:txBody>
      </p:sp>
      <p:sp>
        <p:nvSpPr>
          <p:cNvPr id="1780945128" name="Google Shape;498;p33"/>
          <p:cNvSpPr/>
          <p:nvPr/>
        </p:nvSpPr>
        <p:spPr bwMode="auto">
          <a:xfrm>
            <a:off x="4093605" y="1640032"/>
            <a:ext cx="4709170" cy="2867542"/>
          </a:xfrm>
          <a:prstGeom prst="rect">
            <a:avLst/>
          </a:prstGeom>
          <a:noFill/>
          <a:ln w="38100" cap="flat" cmpd="sng">
            <a:solidFill>
              <a:srgbClr val="48B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/>
            </a:pPr>
            <a:endParaRPr sz="115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276544481" name="Google Shape;172;p6" title="ChatGPT Image 12 ago 2025, 10_55_32.png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3071847" y="1017161"/>
            <a:ext cx="543301" cy="543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1526775" name="Google Shape;172;p6" title="ChatGPT Image 12 ago 2025, 10_55_32.pn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797948" y="2850651"/>
            <a:ext cx="543301" cy="54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5217834" name="Google Shape;176;p6" title="ChatGPT Image 12 ago 2025, 10_58_21.png"/>
          <p:cNvPicPr/>
          <p:nvPr/>
        </p:nvPicPr>
        <p:blipFill rotWithShape="1">
          <a:blip r:embed="rId4">
            <a:alphaModFix/>
          </a:blip>
          <a:srcRect l="66215" t="6785" r="10063" b="59322"/>
          <a:stretch/>
        </p:blipFill>
        <p:spPr bwMode="auto">
          <a:xfrm>
            <a:off x="4797947" y="1839682"/>
            <a:ext cx="543302" cy="517604"/>
          </a:xfrm>
          <a:prstGeom prst="rect">
            <a:avLst/>
          </a:prstGeom>
          <a:noFill/>
          <a:ln>
            <a:noFill/>
          </a:ln>
        </p:spPr>
      </p:pic>
      <p:sp>
        <p:nvSpPr>
          <p:cNvPr id="553501017" name="Google Shape;543;p35"/>
          <p:cNvSpPr/>
          <p:nvPr/>
        </p:nvSpPr>
        <p:spPr bwMode="auto">
          <a:xfrm>
            <a:off x="4488049" y="1113052"/>
            <a:ext cx="3891000" cy="2280900"/>
          </a:xfrm>
          <a:prstGeom prst="rect">
            <a:avLst/>
          </a:prstGeom>
          <a:noFill/>
          <a:ln w="38100" cap="flat" cmpd="sng">
            <a:solidFill>
              <a:srgbClr val="48B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/>
            </a:pPr>
            <a:endParaRPr sz="115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62277047" name="Google Shape;544;p35"/>
          <p:cNvSpPr/>
          <p:nvPr/>
        </p:nvSpPr>
        <p:spPr bwMode="auto">
          <a:xfrm>
            <a:off x="4497949" y="3541929"/>
            <a:ext cx="3891000" cy="1362600"/>
          </a:xfrm>
          <a:prstGeom prst="rect">
            <a:avLst/>
          </a:prstGeom>
          <a:noFill/>
          <a:ln w="38100" cap="flat" cmpd="sng">
            <a:solidFill>
              <a:srgbClr val="48B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/>
            </a:pPr>
            <a:endParaRPr sz="115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28921943" name="Google Shape;546;p35"/>
          <p:cNvSpPr txBox="1"/>
          <p:nvPr/>
        </p:nvSpPr>
        <p:spPr bwMode="auto">
          <a:xfrm>
            <a:off x="575756" y="1569429"/>
            <a:ext cx="3371400" cy="2437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Výsledkem hodnoticího nástroje je skóre (0,1), které vyjadřuje: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705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08792"/>
              </a:buClr>
              <a:buSzPts val="1200"/>
              <a:buFont typeface="Trebuchet MS"/>
              <a:buChar char="•"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Celkovou úroveň rizika budovy</a:t>
            </a:r>
            <a:endParaRPr/>
          </a:p>
          <a:p>
            <a:pPr marL="45720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705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08792"/>
              </a:buClr>
              <a:buSzPts val="1200"/>
              <a:buFont typeface="Trebuchet MS"/>
              <a:buChar char="•"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Riziko spojené s jednotlivými oblastmi</a:t>
            </a:r>
            <a:endParaRPr/>
          </a:p>
          <a:p>
            <a:pPr marL="45720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705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08792"/>
              </a:buClr>
              <a:buSzPts val="1200"/>
              <a:buFont typeface="Trebuchet MS"/>
              <a:buChar char="•"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Riziko podle stavební komponenty</a:t>
            </a:r>
            <a:endParaRPr/>
          </a:p>
          <a:p>
            <a:pPr marL="45720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705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708792"/>
              </a:buClr>
              <a:buSzPts val="1200"/>
              <a:buFont typeface="Trebuchet MS"/>
              <a:buChar char="•"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Riziko týkající se konkrétních vystavených prvků (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Exposed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Elements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)</a:t>
            </a:r>
            <a:b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</a:br>
            <a:endParaRPr lang="cs-CZ"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  <a:defRPr/>
            </a:pPr>
            <a:b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</a:b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412063693" name="Google Shape;547;p35"/>
          <p:cNvPicPr/>
          <p:nvPr/>
        </p:nvPicPr>
        <p:blipFill rotWithShape="1">
          <a:blip r:embed="rId5">
            <a:alphaModFix/>
          </a:blip>
          <a:srcRect l="0" t="21482" r="0" b="0"/>
          <a:stretch/>
        </p:blipFill>
        <p:spPr bwMode="auto">
          <a:xfrm>
            <a:off x="4559098" y="4093878"/>
            <a:ext cx="3737378" cy="567335"/>
          </a:xfrm>
          <a:prstGeom prst="rect">
            <a:avLst/>
          </a:prstGeom>
          <a:noFill/>
          <a:ln>
            <a:noFill/>
          </a:ln>
        </p:spPr>
      </p:pic>
      <p:sp>
        <p:nvSpPr>
          <p:cNvPr id="2009404339" name="Google Shape;548;p35"/>
          <p:cNvSpPr/>
          <p:nvPr/>
        </p:nvSpPr>
        <p:spPr bwMode="auto">
          <a:xfrm>
            <a:off x="7177527" y="3931484"/>
            <a:ext cx="246721" cy="178754"/>
          </a:xfrm>
          <a:prstGeom prst="flowChartMerge">
            <a:avLst/>
          </a:prstGeom>
          <a:solidFill>
            <a:srgbClr val="FFBE00"/>
          </a:solidFill>
          <a:ln w="254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21755525" name="Google Shape;549;p35"/>
          <p:cNvSpPr txBox="1"/>
          <p:nvPr/>
        </p:nvSpPr>
        <p:spPr bwMode="auto">
          <a:xfrm>
            <a:off x="4776770" y="3541929"/>
            <a:ext cx="3302033" cy="354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800" b="1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CELKOVÉ RIZIKO:     </a:t>
            </a:r>
            <a:r>
              <a:rPr lang="es" sz="18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0,72</a:t>
            </a:r>
            <a:endParaRPr sz="18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08287133" name="Google Shape;551;p35"/>
          <p:cNvSpPr txBox="1"/>
          <p:nvPr/>
        </p:nvSpPr>
        <p:spPr bwMode="auto">
          <a:xfrm>
            <a:off x="4701174" y="1214829"/>
            <a:ext cx="2762699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es" sz="18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RI</a:t>
            </a:r>
            <a:r>
              <a:rPr lang="es" sz="1800" b="1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ZIKO</a:t>
            </a:r>
            <a:r>
              <a:rPr lang="es" sz="18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P</a:t>
            </a:r>
            <a:r>
              <a:rPr lang="es" sz="1800" b="1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ODLE </a:t>
            </a:r>
            <a:r>
              <a:rPr lang="cs-CZ" sz="1800" b="1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HAZARDU</a:t>
            </a:r>
            <a:endParaRPr sz="18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75732515" name="Google Shape;552;p35"/>
          <p:cNvSpPr txBox="1"/>
          <p:nvPr/>
        </p:nvSpPr>
        <p:spPr bwMode="auto">
          <a:xfrm>
            <a:off x="4701598" y="1577482"/>
            <a:ext cx="1940100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Extr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émní teploty</a:t>
            </a:r>
            <a:endParaRPr sz="14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10681555" name="Google Shape;553;p35"/>
          <p:cNvSpPr txBox="1"/>
          <p:nvPr/>
        </p:nvSpPr>
        <p:spPr bwMode="auto">
          <a:xfrm>
            <a:off x="4781341" y="2532196"/>
            <a:ext cx="1545599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Intenzivní srážky </a:t>
            </a:r>
            <a:endParaRPr sz="14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57895078" name="Google Shape;554;p35"/>
          <p:cNvSpPr txBox="1"/>
          <p:nvPr/>
        </p:nvSpPr>
        <p:spPr bwMode="auto">
          <a:xfrm>
            <a:off x="6932124" y="1558151"/>
            <a:ext cx="1151400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RI</a:t>
            </a:r>
            <a:r>
              <a:rPr lang="es" sz="1200" b="1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ZIKO</a:t>
            </a:r>
            <a:r>
              <a:rPr lang="es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0,75 </a:t>
            </a:r>
            <a:endParaRPr sz="14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465984716" name="Google Shape;555;p35"/>
          <p:cNvPicPr/>
          <p:nvPr/>
        </p:nvPicPr>
        <p:blipFill rotWithShape="1">
          <a:blip r:embed="rId5">
            <a:alphaModFix/>
          </a:blip>
          <a:srcRect l="0" t="21482" r="0" b="0"/>
          <a:stretch/>
        </p:blipFill>
        <p:spPr bwMode="auto">
          <a:xfrm>
            <a:off x="6011198" y="2016812"/>
            <a:ext cx="2166675" cy="328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0245925" name="Google Shape;556;p35"/>
          <p:cNvPicPr/>
          <p:nvPr/>
        </p:nvPicPr>
        <p:blipFill rotWithShape="1">
          <a:blip r:embed="rId5">
            <a:alphaModFix/>
          </a:blip>
          <a:srcRect l="0" t="21482" r="0" b="0"/>
          <a:stretch/>
        </p:blipFill>
        <p:spPr bwMode="auto">
          <a:xfrm>
            <a:off x="6011198" y="3015809"/>
            <a:ext cx="2166675" cy="32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815670799" name="Google Shape;557;p35"/>
          <p:cNvSpPr txBox="1"/>
          <p:nvPr/>
        </p:nvSpPr>
        <p:spPr bwMode="auto">
          <a:xfrm>
            <a:off x="6932124" y="2560477"/>
            <a:ext cx="1063500" cy="26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RI</a:t>
            </a:r>
            <a:r>
              <a:rPr lang="es" sz="1200" b="1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ZIKO</a:t>
            </a:r>
            <a:r>
              <a:rPr lang="es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0,68</a:t>
            </a:r>
            <a:endParaRPr sz="14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72339272" name="Google Shape;558;p35"/>
          <p:cNvSpPr/>
          <p:nvPr/>
        </p:nvSpPr>
        <p:spPr bwMode="auto">
          <a:xfrm>
            <a:off x="7424249" y="1864038"/>
            <a:ext cx="135625" cy="98263"/>
          </a:xfrm>
          <a:prstGeom prst="flowChartMerge">
            <a:avLst/>
          </a:prstGeom>
          <a:solidFill>
            <a:srgbClr val="FFBE00"/>
          </a:solidFill>
          <a:ln w="254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21811371" name="Google Shape;559;p35"/>
          <p:cNvSpPr/>
          <p:nvPr/>
        </p:nvSpPr>
        <p:spPr bwMode="auto">
          <a:xfrm>
            <a:off x="7356436" y="2869094"/>
            <a:ext cx="135625" cy="98263"/>
          </a:xfrm>
          <a:prstGeom prst="flowChartMerge">
            <a:avLst/>
          </a:prstGeom>
          <a:solidFill>
            <a:srgbClr val="FFBE00"/>
          </a:solidFill>
          <a:ln w="254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99524592" name="Google Shape;338;p19"/>
          <p:cNvSpPr txBox="1"/>
          <p:nvPr/>
        </p:nvSpPr>
        <p:spPr bwMode="auto">
          <a:xfrm>
            <a:off x="298832" y="486025"/>
            <a:ext cx="8621109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216000" lvl="0">
              <a:buSzPts val="2500"/>
              <a:defRPr/>
            </a:pPr>
            <a:r>
              <a:rPr lang="pl-PL" sz="2800" b="1">
                <a:solidFill>
                  <a:srgbClr val="18BAA8"/>
                </a:solidFill>
                <a:latin typeface="Trebuchet MS"/>
                <a:ea typeface="Trebuchet MS"/>
                <a:cs typeface="Trebuchet MS"/>
              </a:rPr>
              <a:t>Výsledky hodnocení rizik dle rizik a celkové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664959828" name="Google Shape;591;p37"/>
          <p:cNvGraphicFramePr>
            <a:graphicFrameLocks xmlns:a="http://schemas.openxmlformats.org/drawingml/2006/main"/>
          </p:cNvGraphicFramePr>
          <p:nvPr/>
        </p:nvGraphicFramePr>
        <p:xfrm rot="0">
          <a:off x="5092785" y="248280"/>
          <a:ext cx="3606716" cy="45769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1921638"/>
                <a:gridCol w="1685078"/>
              </a:tblGrid>
              <a:tr h="209673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Ma</a:t>
                      </a:r>
                      <a:r>
                        <a:rPr lang="es" sz="10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kro kategorie</a:t>
                      </a:r>
                      <a:endParaRPr sz="10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Sektor města</a:t>
                      </a:r>
                      <a:endParaRPr sz="10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Základy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Bu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dovy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32044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Nosný konstrukční rám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Bu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dovy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Nenosné prvky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Bu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dovy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Fa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sáda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Bu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dovy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Střecha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udovy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</a:t>
                      </a: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nteriérové vybavení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Bu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dovy</a:t>
                      </a: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voda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32044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</a:t>
                      </a: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ntegrované světelné systémy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Energ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ie</a:t>
                      </a: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zdraví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Energ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etické systémy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Energ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ie, zdraví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Ventil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ační systémy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Energ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ie, zdraví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Sanit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ární systémy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Energ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ie, zdraví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Další systémy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Energ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ie, zdraví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Infrastruktura služeb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Energ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ie, zdraví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36828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Úpravy krajiny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Životní prostředí a biodiverzita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byvatelé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Zdraví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Lo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kalita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Bu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dovy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36828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Komunita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Ochrana občanů a nouzové situace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715644860" name="Google Shape;590;p37"/>
          <p:cNvSpPr txBox="1"/>
          <p:nvPr/>
        </p:nvSpPr>
        <p:spPr bwMode="auto">
          <a:xfrm>
            <a:off x="369782" y="1750541"/>
            <a:ext cx="4462610" cy="143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14300" marR="0" lvl="0" indent="0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RBTool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RNTool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používají stejný systém kategorizace městských sektorů, což umožňuje, aby data byla konzistentní a plánování koordinované na úrovni budov i čtvrtí.</a:t>
            </a:r>
            <a:endParaRPr/>
          </a:p>
          <a:p>
            <a:pPr marL="114300" marR="0" lvl="0" indent="0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Díky tomu lze opatření na úrovni budov směřovat k posílení odolnosti celého města a strategie čtvrtí vycházejí z konkrétních informací o zranitelnosti jednotlivých budov.</a:t>
            </a:r>
            <a:endParaRPr sz="16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71560929" name="Google Shape;329;p18"/>
          <p:cNvSpPr txBox="1">
            <a:spLocks noGrp="1"/>
          </p:cNvSpPr>
          <p:nvPr>
            <p:ph type="title"/>
          </p:nvPr>
        </p:nvSpPr>
        <p:spPr bwMode="auto">
          <a:xfrm>
            <a:off x="481733" y="485820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444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Hodnocení napříč měřítky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5912323" name="Google Shape;599;p38"/>
          <p:cNvSpPr txBox="1"/>
          <p:nvPr/>
        </p:nvSpPr>
        <p:spPr bwMode="auto">
          <a:xfrm>
            <a:off x="481733" y="1459709"/>
            <a:ext cx="5612392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Kritéria zranitelnosti a 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hazardů</a:t>
            </a: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RBTool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jsou podobná těm v RNTool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, což zajišťuje hodnocení napříč měřítky – umožňuje analyzovat stejný sektor (např. voda, energie, doprava)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komplexně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-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od jeho zdrojů v budovách až po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jeho řízení na úrovni sousedství.</a:t>
            </a:r>
            <a:endParaRPr sz="1200" b="0" i="0" u="none" strike="noStrike" cap="none">
              <a:solidFill>
                <a:srgbClr val="000000"/>
              </a:solidFill>
              <a:latin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Expozice je hodnocena pomocí jediného kvalitativního kritéria:</a:t>
            </a:r>
            <a:endParaRPr sz="12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450850" lvl="0" indent="-171450" algn="just">
              <a:lnSpc>
                <a:spcPct val="150000"/>
              </a:lnSpc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Úroveň expozice: </a:t>
            </a: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očet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prvků vystavených riziku.</a:t>
            </a:r>
            <a:endParaRPr/>
          </a:p>
          <a:p>
            <a:pPr marL="450850" lvl="0" indent="-171450" algn="just">
              <a:lnSpc>
                <a:spcPct val="150000"/>
              </a:lnSpc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Normalizovaná škála: od 0,1 (velmi málo prvků) do 0,9 (dominantní přítomnost).</a:t>
            </a: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520911892" name="Google Shape;600;p38" descr="Analyzing Context Icon Design 43272621 Vector Art at Vecteezy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094125" y="1597478"/>
            <a:ext cx="2636550" cy="2636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8583774" name="Google Shape;329;p18"/>
          <p:cNvSpPr txBox="1"/>
          <p:nvPr/>
        </p:nvSpPr>
        <p:spPr bwMode="auto">
          <a:xfrm>
            <a:off x="481733" y="485820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00000"/>
              </a:lnSpc>
              <a:buClr>
                <a:srgbClr val="48BAA2"/>
              </a:buClr>
              <a:buSzPts val="4444"/>
              <a:defRPr/>
            </a:pPr>
            <a:r>
              <a:rPr lang="es">
                <a:solidFill>
                  <a:schemeClr val="accent4"/>
                </a:solidFill>
              </a:rPr>
              <a:t>Specifičnost indikátorů nástroje RBTool</a:t>
            </a:r>
            <a:endParaRPr lang="cs-CZ">
              <a:solidFill>
                <a:schemeClr val="accent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2788853" name="Google Shape;608;p39"/>
          <p:cNvSpPr txBox="1"/>
          <p:nvPr/>
        </p:nvSpPr>
        <p:spPr bwMode="auto">
          <a:xfrm>
            <a:off x="630600" y="2076450"/>
            <a:ext cx="518237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53010204" name="Google Shape;609;p39"/>
          <p:cNvSpPr/>
          <p:nvPr/>
        </p:nvSpPr>
        <p:spPr bwMode="auto">
          <a:xfrm>
            <a:off x="481732" y="1047369"/>
            <a:ext cx="8217767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Hodnoty rizika poskytované na 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více</a:t>
            </a: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úrovních:</a:t>
            </a:r>
            <a:endParaRPr sz="1200" b="1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Arial"/>
              <a:buChar char="•"/>
              <a:defRPr/>
            </a:pPr>
            <a:r>
              <a:rPr lang="cs-CZ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lang="es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le kategorie rizika: </a:t>
            </a:r>
            <a:r>
              <a:rPr lang="es" sz="120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Umožňuje podrobně porozumět konkrétním typům klimatických rizik, která ovlivňují budovu (např. riziko záplav, tepelný stres, poškození větrem).</a:t>
            </a:r>
            <a:endParaRPr sz="1200" b="1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Arial"/>
              <a:buChar char="•"/>
              <a:defRPr/>
            </a:pPr>
            <a:r>
              <a:rPr lang="cs-CZ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lang="es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le </a:t>
            </a:r>
            <a:r>
              <a:rPr lang="es" sz="1200" b="1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makro kategorie</a:t>
            </a:r>
            <a:r>
              <a:rPr lang="es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(např. fasáda, střecha): </a:t>
            </a:r>
            <a:r>
              <a:rPr lang="es" sz="120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Usnadňuje cílené hodnocení stavebních </a:t>
            </a:r>
            <a:r>
              <a:rPr lang="cs-CZ" sz="120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prvků</a:t>
            </a:r>
            <a:r>
              <a:rPr lang="es" sz="120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a pomáhá identifikovat, které konstrukční </a:t>
            </a:r>
            <a:r>
              <a:rPr lang="cs-CZ" sz="120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části</a:t>
            </a:r>
            <a:r>
              <a:rPr lang="es" sz="120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jsou nejvíce zranitelné.</a:t>
            </a:r>
            <a:endParaRPr sz="1200" b="1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Celkové riziko budovy: </a:t>
            </a:r>
            <a:r>
              <a:rPr lang="es" sz="120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Agreguje všechny kategorie do jednoho ukazatele a poskytuje komplexní pohled na celkové klimatické riziko budovy.</a:t>
            </a:r>
            <a:endParaRPr sz="120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Podpora rozhodování pro:</a:t>
            </a:r>
            <a:endParaRPr sz="1200" b="1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171450" indent="-171450">
              <a:lnSpc>
                <a:spcPct val="150000"/>
              </a:lnSpc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1">
                <a:solidFill>
                  <a:srgbClr val="708792"/>
                </a:solidFill>
                <a:latin typeface="Trebuchet MS"/>
              </a:rPr>
              <a:t>Renovace budov odolných vůči klimatu: </a:t>
            </a:r>
            <a:r>
              <a:rPr lang="cs-CZ" sz="1200">
                <a:solidFill>
                  <a:srgbClr val="708792"/>
                </a:solidFill>
                <a:latin typeface="Trebuchet MS"/>
              </a:rPr>
              <a:t>Vede návrh a realizaci adaptačních opatření ke zvýšení odolnosti budovy vůči očekávaným klimatickým hazardům.</a:t>
            </a:r>
            <a:endParaRPr/>
          </a:p>
          <a:p>
            <a:pPr marL="171450" indent="-171450">
              <a:lnSpc>
                <a:spcPct val="150000"/>
              </a:lnSpc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1">
                <a:solidFill>
                  <a:srgbClr val="708792"/>
                </a:solidFill>
                <a:latin typeface="Trebuchet MS"/>
              </a:rPr>
              <a:t>Prioritizace zásahů: </a:t>
            </a:r>
            <a:r>
              <a:rPr lang="cs-CZ" sz="1200">
                <a:solidFill>
                  <a:srgbClr val="708792"/>
                </a:solidFill>
                <a:latin typeface="Trebuchet MS"/>
              </a:rPr>
              <a:t>Pomáhá zainteresovaným stranám efektivně alokovat zdroje identifikací nejurgentnějších a nejúčinnějších opatření.</a:t>
            </a:r>
            <a:endParaRPr/>
          </a:p>
          <a:p>
            <a:pPr marL="171450" indent="-171450">
              <a:lnSpc>
                <a:spcPct val="150000"/>
              </a:lnSpc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1">
                <a:solidFill>
                  <a:srgbClr val="708792"/>
                </a:solidFill>
                <a:latin typeface="Trebuchet MS"/>
              </a:rPr>
              <a:t>Integrace s výsledky RNTool na úrovni </a:t>
            </a:r>
            <a:r>
              <a:rPr lang="cs-CZ" sz="1200" b="1">
                <a:solidFill>
                  <a:srgbClr val="708792"/>
                </a:solidFill>
                <a:latin typeface="Trebuchet MS"/>
              </a:rPr>
              <a:t>čtvrtí</a:t>
            </a:r>
            <a:r>
              <a:rPr lang="es" sz="1200" b="1">
                <a:solidFill>
                  <a:srgbClr val="708792"/>
                </a:solidFill>
                <a:latin typeface="Trebuchet MS"/>
              </a:rPr>
              <a:t>: </a:t>
            </a:r>
            <a:r>
              <a:rPr lang="cs-CZ" sz="1200">
                <a:solidFill>
                  <a:srgbClr val="708792"/>
                </a:solidFill>
                <a:latin typeface="Trebuchet MS"/>
              </a:rPr>
              <a:t>Zajišťuje konzistenci mezi hodnocením budov a širšími strategiemi odolnosti čtvrtí, podporuje koordinované plánování klimatické adaptace.</a:t>
            </a:r>
            <a:endParaRPr sz="1200" b="1">
              <a:solidFill>
                <a:srgbClr val="708792"/>
              </a:solidFill>
              <a:latin typeface="Trebuchet MS"/>
            </a:endParaRPr>
          </a:p>
        </p:txBody>
      </p:sp>
      <p:sp>
        <p:nvSpPr>
          <p:cNvPr id="468319036" name="Google Shape;329;p18"/>
          <p:cNvSpPr txBox="1"/>
          <p:nvPr/>
        </p:nvSpPr>
        <p:spPr bwMode="auto">
          <a:xfrm>
            <a:off x="481733" y="485820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00000"/>
              </a:lnSpc>
              <a:buClr>
                <a:srgbClr val="48BAA2"/>
              </a:buClr>
              <a:buSzPts val="4444"/>
              <a:defRPr/>
            </a:pPr>
            <a:r>
              <a:rPr lang="cs-CZ">
                <a:solidFill>
                  <a:schemeClr val="accent4"/>
                </a:solidFill>
              </a:rPr>
              <a:t>Výstupy a jejich využití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1_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c2a36568b5ac5f00a10fd9c6256ab4a8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e0725038332f900d7d414276a9ed63f0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53A02A1-733A-46ED-A05B-180134DC0942}">
  <ds:schemaRefs>
    <ds:schemaRef ds:uri="http://purl.org/dc/terms/"/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d3b63abe-a700-4914-8878-a8a488c562b0"/>
    <ds:schemaRef ds:uri="http://schemas.microsoft.com/office/infopath/2007/PartnerControls"/>
    <ds:schemaRef ds:uri="http://schemas.openxmlformats.org/package/2006/metadata/core-properties"/>
    <ds:schemaRef ds:uri="ce60cd6d-3977-486f-a814-132bf722bbce"/>
    <ds:schemaRef ds:uri="http://schemas.microsoft.com/office/2006/metadata/properties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01F131EF-FFCE-4E6F-BCCB-CD57DC6730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4936A2-0358-4FFA-82A5-BBB8E4222C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ONLYOFFICE/9.1.0.167</Application>
  <PresentationFormat>On-screen Show (4:3)</PresentationFormat>
  <Paragraphs>0</Paragraphs>
  <Slides>37</Slides>
  <Notes>37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Barbora Hejtmánková</cp:lastModifiedBy>
  <cp:revision>6</cp:revision>
  <dcterms:created xsi:type="dcterms:W3CDTF">2025-03-18T17:43:02Z</dcterms:created>
  <dcterms:modified xsi:type="dcterms:W3CDTF">2025-11-21T08:49:55Z</dcterms:modified>
</cp:coreProperties>
</file>