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notesSlides/notesSlide4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ppt/notesSlides/notesSlide11.xml" ContentType="application/vnd.openxmlformats-officedocument.presentationml.notesSlide+xml"/>
  <Override PartName="/customXml/itemProps2.xml" ContentType="application/vnd.openxmlformats-officedocument.customXmlPropertie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customXml/itemProps3.xml" ContentType="application/vnd.openxmlformats-officedocument.customXmlProperties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trictFirstAndLastChars="0">
  <p:sldMasterIdLst>
    <p:sldMasterId id="2147483648" r:id="rId4"/>
  </p:sldMasterIdLst>
  <p:notesMasterIdLst>
    <p:notesMasterId r:id="rId1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77E30349-5E1A-49CF-952B-62E8A4017177}">
  <a:tblStyle styleId="{77E30349-5E1A-49CF-952B-62E8A4017177}" styleName="Table_0">
    <a:wholeTbl>
      <a:tcTxStyle>
        <a:srgbClr val="000000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</a:ln>
          </a:left>
          <a:right>
            <a:ln w="9525">
              <a:solidFill>
                <a:srgbClr val="000000">
                  <a:alpha val="0"/>
                </a:srgbClr>
              </a:solidFill>
            </a:ln>
          </a:right>
          <a:top>
            <a:ln w="9525">
              <a:solidFill>
                <a:srgbClr val="000000">
                  <a:alpha val="0"/>
                </a:srgbClr>
              </a:solidFill>
            </a:ln>
          </a:top>
          <a:bottom>
            <a:ln w="9525">
              <a:solidFill>
                <a:srgbClr val="000000">
                  <a:alpha val="0"/>
                </a:srgbClr>
              </a:solidFill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67"/>
      </p:cViewPr>
      <p:guideLst>
        <p:guide pos="599" orient="horz"/>
        <p:guide pos="826" orient="horz"/>
        <p:guide pos="1053" orient="horz"/>
        <p:guide pos="363"/>
        <p:guide pos="1497"/>
        <p:guide pos="998"/>
        <p:guide pos="3402"/>
        <p:guide pos="5488"/>
        <p:guide pos="1280" orient="horz"/>
        <p:guide pos="4218"/>
        <p:guide pos="4853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3152153" name="Google Shape;3;n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4946474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9462360" name="Google Shape;51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3554714" name="Google Shape;52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8919474" name="Google Shape;68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3969645" name="Google Shape;69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1257681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4424190" name="Google Shape;16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1781381" name="Google Shape;108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189154" name="Google Shape;109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9876799" name="Google Shape;136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9237926" name="Google Shape;137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2087544" name="Google Shape;15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0510461" name="Google Shape;16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9652974" name="Google Shape;171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5635762" name="Google Shape;172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3768460" name="Google Shape;184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5346681" name="Google Shape;185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8601034" name="Google Shape;208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86811" name="Google Shape;209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1340312" name="Google Shape;220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322759" name="Google Shape;221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3342871" name="Google Shape;250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7129444" name="Google Shape;251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" preserve="0" showMasterPhAnim="0" showMasterSp="1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7640960" name="Google Shape;10;p40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552342644" name="Google Shape;11;p40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691053586" name="Google Shape;12;p4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body" preserve="0" showMasterPhAnim="0" showMasterSp="1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2045188" name="Google Shape;14;p4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0194390" name="Google Shape;15;p4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02516298" name="Google Shape;16;p4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header" preserve="0" showMasterPhAnim="0" showMasterSp="1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4207782" name="Google Shape;18;p42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538688546" name="Google Shape;19;p4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and two columns" preserve="0" showMasterPhAnim="0" showMasterSp="1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4905392" name="Google Shape;21;p43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68562595" name="Google Shape;22;p43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628699830" name="Google Shape;23;p43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643412050" name="Google Shape;24;p4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only" preserve="0" showMasterPhAnim="0" showMasterSp="1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5326980" name="Google Shape;26;p4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98280124" name="Google Shape;27;p4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One column text" preserve="0" showMasterPhAnim="0" showMasterSp="1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762579" name="Google Shape;29;p45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111234354" name="Google Shape;30;p45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1694490618" name="Google Shape;31;p4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Main point" preserve="0" showMasterPhAnim="0" showMasterSp="1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6959001" name="Google Shape;33;p46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1137248431" name="Google Shape;34;p4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Section title and description" preserve="0" showMasterPhAnim="0" showMasterSp="1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7382383" name="Google Shape;36;p47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412397" name="Google Shape;37;p47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449624650" name="Google Shape;38;p47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2083776609" name="Google Shape;39;p47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4962133" name="Google Shape;40;p4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aption" preserve="0" showMasterPhAnim="0" showMasterSp="1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7753557" name="Google Shape;42;p48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1868635158" name="Google Shape;43;p4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ig number" preserve="0" showMasterPhAnim="0" showMasterSp="1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6820098" name="Google Shape;45;p49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rPr/>
              <a:t>xx%</a:t>
            </a:r>
            <a:endParaRPr/>
          </a:p>
        </p:txBody>
      </p:sp>
      <p:sp>
        <p:nvSpPr>
          <p:cNvPr id="854917298" name="Google Shape;46;p49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75416381" name="Google Shape;47;p4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Blank" preserve="0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7426276" name="Google Shape;49;p5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simple-light-2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184886" name="Google Shape;6;p39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57638030" name="Google Shape;7;p39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42517668" name="Google Shape;8;p3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2307075" name="Google Shape;54;p1"/>
          <p:cNvSpPr txBox="1"/>
          <p:nvPr/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es" sz="24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SuPeRBE Training Material</a:t>
            </a:r>
            <a:endParaRPr sz="2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endParaRPr sz="2400" b="1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42960160" name="Google Shape;55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53040341" name="Google Shape;56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s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87623441" name="Google Shape;57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es"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69289668" name="Google Shape;58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283053825" name="Google Shape;59;p1"/>
          <p:cNvSpPr txBox="1"/>
          <p:nvPr/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endParaRPr sz="9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s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s" sz="10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ktivita</a:t>
            </a:r>
            <a:r>
              <a:rPr lang="es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3.2</a:t>
            </a:r>
            <a:endParaRPr sz="2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s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SuPeRBE Project (CE0200768)</a:t>
            </a:r>
            <a:endParaRPr sz="10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1729492" name="Google Shape;60;p1"/>
          <p:cNvSpPr txBox="1"/>
          <p:nvPr/>
        </p:nvSpPr>
        <p:spPr bwMode="auto">
          <a:xfrm>
            <a:off x="520080" y="1420989"/>
            <a:ext cx="6963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s" sz="30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Škol</a:t>
            </a:r>
            <a:r>
              <a:rPr lang="cs-CZ" sz="30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3000" b="1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cí materiál </a:t>
            </a:r>
            <a:r>
              <a:rPr lang="es" sz="3000" b="1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SuPeRBE </a:t>
            </a:r>
            <a:endParaRPr sz="30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endParaRPr sz="3000" b="1" i="0" u="none" strike="noStrike" cap="none">
              <a:solidFill>
                <a:srgbClr val="53656D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5183400" name="Google Shape;61;p1"/>
          <p:cNvSpPr txBox="1"/>
          <p:nvPr/>
        </p:nvSpPr>
        <p:spPr bwMode="auto">
          <a:xfrm>
            <a:off x="5607675" y="3573125"/>
            <a:ext cx="3816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es"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Kompetenční úroveň: </a:t>
            </a:r>
            <a:r>
              <a:rPr lang="cs-CZ"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1</a:t>
            </a:r>
            <a:endParaRPr sz="20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83381757" name="Google Shape;62;p1"/>
          <p:cNvSpPr txBox="1"/>
          <p:nvPr/>
        </p:nvSpPr>
        <p:spPr bwMode="auto">
          <a:xfrm>
            <a:off x="6189552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s" sz="10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es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A</a:t>
            </a:r>
            <a:r>
              <a:rPr lang="cs-CZ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s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2.3 </a:t>
            </a:r>
            <a:r>
              <a:rPr lang="es" sz="10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podle</a:t>
            </a:r>
            <a:endParaRPr sz="2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r>
              <a:rPr lang="es" sz="10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CEN Workshop Agreement 17939</a:t>
            </a:r>
            <a:endParaRPr sz="24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8598573" name="Google Shape;63;p1"/>
          <p:cNvSpPr txBox="1"/>
          <p:nvPr/>
        </p:nvSpPr>
        <p:spPr bwMode="auto">
          <a:xfrm>
            <a:off x="494520" y="22318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2 Hodnot</a:t>
            </a:r>
            <a:r>
              <a:rPr lang="cs-CZ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cí </a:t>
            </a: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systém RBE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0738917" name="Google Shape;64;p1"/>
          <p:cNvSpPr txBox="1"/>
          <p:nvPr/>
        </p:nvSpPr>
        <p:spPr bwMode="auto">
          <a:xfrm>
            <a:off x="463670" y="29294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920"/>
              <a:buFont typeface="Noto Sans Symbols"/>
              <a:buNone/>
              <a:defRPr/>
            </a:pP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2.3 </a:t>
            </a:r>
            <a:r>
              <a:rPr lang="cs-CZ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Nástroj </a:t>
            </a:r>
            <a:r>
              <a:rPr lang="es" sz="24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es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9514446" name="Google Shape;65;p1"/>
          <p:cNvSpPr txBox="1"/>
          <p:nvPr/>
        </p:nvSpPr>
        <p:spPr bwMode="auto">
          <a:xfrm>
            <a:off x="516270" y="19745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920"/>
              <a:buFont typeface="Noto Sans Symbols"/>
              <a:buNone/>
              <a:defRPr/>
            </a:pPr>
            <a:r>
              <a:rPr lang="es" sz="17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s" sz="17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es" sz="17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ro </a:t>
            </a:r>
            <a:r>
              <a:rPr lang="es" sz="17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oblast</a:t>
            </a:r>
            <a:r>
              <a:rPr lang="es" sz="17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es" sz="17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dbornosti</a:t>
            </a:r>
            <a:r>
              <a:rPr lang="es" sz="17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544152" name="Google Shape;66;p1"/>
          <p:cNvSpPr txBox="1"/>
          <p:nvPr/>
        </p:nvSpPr>
        <p:spPr bwMode="auto">
          <a:xfrm>
            <a:off x="490719" y="2695375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920"/>
              <a:buFont typeface="Noto Sans Symbols"/>
              <a:buNone/>
              <a:defRPr/>
            </a:pPr>
            <a:r>
              <a:rPr lang="es" sz="17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es" sz="17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8314831" name="Google Shape;71;p2"/>
          <p:cNvSpPr txBox="1"/>
          <p:nvPr/>
        </p:nvSpPr>
        <p:spPr bwMode="auto">
          <a:xfrm>
            <a:off x="498227" y="1172653"/>
            <a:ext cx="5233200" cy="13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Resilient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Neighbourhood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Tool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 je rámec, který aplikuje metodiku RBE na úrovni urbanistických celků a městských čtvrtí.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Převádí metodologickou strukturu RBE do nástroje schopného hodnotit celkovou úroveň klimatického rizika napříč různými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městskými sektory a ohroženými prvky.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35397000" name="Google Shape;73;p2"/>
          <p:cNvSpPr txBox="1"/>
          <p:nvPr/>
        </p:nvSpPr>
        <p:spPr bwMode="auto">
          <a:xfrm>
            <a:off x="498222" y="2588406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s" sz="16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Nástroj </a:t>
            </a:r>
            <a:r>
              <a:rPr lang="es" sz="16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 - klíčová charakteristika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7114860" name="Google Shape;74;p2"/>
          <p:cNvSpPr txBox="1"/>
          <p:nvPr/>
        </p:nvSpPr>
        <p:spPr bwMode="auto">
          <a:xfrm>
            <a:off x="512469" y="3285353"/>
            <a:ext cx="5615828" cy="12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marR="0" lvl="0" indent="-171450" algn="l" rtl="0">
              <a:lnSpc>
                <a:spcPct val="150000"/>
              </a:lnSpc>
              <a:spcAft>
                <a:spcPts val="0"/>
              </a:spcAft>
              <a:buClr>
                <a:srgbClr val="708792"/>
              </a:buClr>
              <a:buSzPts val="1200"/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dulární a adaptabilní struktura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Aft>
                <a:spcPts val="0"/>
              </a:spcAft>
              <a:buClr>
                <a:srgbClr val="708792"/>
              </a:buClr>
              <a:buSzPts val="1200"/>
              <a:buFont typeface="Arial"/>
              <a:buChar char="•"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7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klimatických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84 kategorií rizk,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více než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1000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hodnot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cích kritérií.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171450" marR="0" lvl="0" indent="-171450" algn="l" rtl="0">
              <a:lnSpc>
                <a:spcPct val="150000"/>
              </a:lnSpc>
              <a:spcAft>
                <a:spcPts val="1200"/>
              </a:spcAft>
              <a:buClr>
                <a:srgbClr val="708792"/>
              </a:buClr>
              <a:buSzPts val="1400"/>
              <a:buFont typeface="Arial"/>
              <a:buChar char="•"/>
              <a:defRPr/>
            </a:pPr>
            <a:r>
              <a:rPr lang="es" sz="12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Cíl</a:t>
            </a:r>
            <a:r>
              <a:rPr lang="es" sz="12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poskytnout městům přizpůsobitelný a prakticky využitelný nástroj pro adaptaci na klimatickou změnu.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982751745" name="Google Shape;75;p2" title="rntool portada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095134" y="647800"/>
            <a:ext cx="2618568" cy="39278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4104077" name="Google Shape;76;p2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77" name="Google Shape;77;p2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78" name="Google Shape;78;p2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9" name="Google Shape;79;p2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84630310" name="Google Shape;80;p2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2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8725498" name="Google Shape;140;p3"/>
          <p:cNvSpPr txBox="1"/>
          <p:nvPr/>
        </p:nvSpPr>
        <p:spPr bwMode="auto">
          <a:xfrm>
            <a:off x="498222" y="47570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lnSpc>
                <a:spcPct val="100000"/>
              </a:lnSpc>
              <a:buClr>
                <a:srgbClr val="48BAA2"/>
              </a:buClr>
              <a:buSzPts val="4000"/>
              <a:defRPr/>
            </a:pPr>
            <a:r>
              <a:rPr lang="es">
                <a:solidFill>
                  <a:srgbClr val="9ACA3C"/>
                </a:solidFill>
              </a:rPr>
              <a:t>Co je nástroj R</a:t>
            </a:r>
            <a:r>
              <a:rPr lang="cs-CZ">
                <a:solidFill>
                  <a:srgbClr val="9ACA3C"/>
                </a:solidFill>
              </a:rPr>
              <a:t>N</a:t>
            </a:r>
            <a:r>
              <a:rPr lang="es">
                <a:solidFill>
                  <a:srgbClr val="9ACA3C"/>
                </a:solidFill>
              </a:rPr>
              <a:t>Tool?</a:t>
            </a:r>
            <a:endParaRPr lang="cs-CZ">
              <a:solidFill>
                <a:srgbClr val="9ACA3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0900275" name="Google Shape;162;p6"/>
          <p:cNvSpPr txBox="1"/>
          <p:nvPr/>
        </p:nvSpPr>
        <p:spPr bwMode="auto">
          <a:xfrm>
            <a:off x="576263" y="1565425"/>
            <a:ext cx="7261451" cy="2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265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Středoevropská verze nástroje RNTool podporuje hodnocení klimatických rizik ve vztahu k následujícím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oblastem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07353527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s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ISSUES)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19118816" name="Google Shape;179;p6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80" name="Google Shape;180;p6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81" name="Google Shape;181;p6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2" name="Google Shape;182;p6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87058546" name="Google Shape;183;p6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3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81180220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71090030" name="Google Shape;164;p6"/>
          <p:cNvSpPr txBox="1"/>
          <p:nvPr/>
        </p:nvSpPr>
        <p:spPr bwMode="auto">
          <a:xfrm>
            <a:off x="1559625" y="3242850"/>
            <a:ext cx="1226099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3430875" name="Google Shape;165;p6"/>
          <p:cNvSpPr txBox="1"/>
          <p:nvPr/>
        </p:nvSpPr>
        <p:spPr bwMode="auto">
          <a:xfrm>
            <a:off x="1559625" y="4068150"/>
            <a:ext cx="174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C Extr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émní teploty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8198044" name="Google Shape;166;p6"/>
          <p:cNvSpPr txBox="1"/>
          <p:nvPr/>
        </p:nvSpPr>
        <p:spPr bwMode="auto">
          <a:xfrm>
            <a:off x="4110538" y="2382734"/>
            <a:ext cx="1226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9646275" name="Google Shape;167;p6"/>
          <p:cNvSpPr txBox="1"/>
          <p:nvPr/>
        </p:nvSpPr>
        <p:spPr bwMode="auto">
          <a:xfrm>
            <a:off x="4110538" y="3243894"/>
            <a:ext cx="105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Bouře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0003808" name="Google Shape;169;p6"/>
          <p:cNvSpPr txBox="1"/>
          <p:nvPr/>
        </p:nvSpPr>
        <p:spPr bwMode="auto">
          <a:xfrm>
            <a:off x="6455436" y="2387100"/>
            <a:ext cx="1654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G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63597771" name="Google Shape;170;p6"/>
          <p:cNvSpPr txBox="1"/>
          <p:nvPr/>
        </p:nvSpPr>
        <p:spPr bwMode="auto">
          <a:xfrm>
            <a:off x="1559625" y="2303932"/>
            <a:ext cx="19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8216062" name="Google Shape;172;p6" title="ChatGPT Image 12 ago 2025, 10_55_32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016319" y="2300099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358291" name="Google Shape;173;p6" title="ChatGPT Image 12 ago 2025, 11_12_31.png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82042" y="3939762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7212058" name="Google Shape;174;p6" title="ChatGPT Image 12 ago 2025, 11_12_37.png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482025" y="3176060"/>
            <a:ext cx="543301" cy="543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238220" name="Google Shape;175;p6" title="ChatGPT Image 12 ago 2025, 10_57_27.png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016320" y="3136657"/>
            <a:ext cx="543301" cy="54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995454" name="Google Shape;176;p6" title="ChatGPT Image 12 ago 2025, 10_58_21.png"/>
          <p:cNvPicPr/>
          <p:nvPr/>
        </p:nvPicPr>
        <p:blipFill rotWithShape="1">
          <a:blip r:embed="rId7">
            <a:alphaModFix/>
          </a:blip>
          <a:srcRect l="66215" t="6785" r="10063" b="59322"/>
          <a:stretch/>
        </p:blipFill>
        <p:spPr bwMode="auto">
          <a:xfrm>
            <a:off x="1016313" y="3939762"/>
            <a:ext cx="543302" cy="517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742958" name="Google Shape;177;p6" title="ChatGPT Image 12 ago 2025, 10_58_21.png"/>
          <p:cNvPicPr/>
          <p:nvPr/>
        </p:nvPicPr>
        <p:blipFill rotWithShape="1">
          <a:blip r:embed="rId7">
            <a:alphaModFix/>
          </a:blip>
          <a:srcRect l="11409" t="52082" r="65322" b="11001"/>
          <a:stretch/>
        </p:blipFill>
        <p:spPr bwMode="auto">
          <a:xfrm>
            <a:off x="3482029" y="2264019"/>
            <a:ext cx="543302" cy="57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598616" name="Google Shape;178;p6" title="ChatGPT Image 12 ago 2025, 11_45_50.png"/>
          <p:cNvPicPr/>
          <p:nvPr/>
        </p:nvPicPr>
        <p:blipFill rotWithShape="1">
          <a:blip r:embed="rId8">
            <a:alphaModFix/>
          </a:blip>
          <a:srcRect l="9328" t="9328" r="9715" b="9653"/>
          <a:stretch/>
        </p:blipFill>
        <p:spPr bwMode="auto">
          <a:xfrm>
            <a:off x="5884622" y="2308858"/>
            <a:ext cx="485076" cy="485453"/>
          </a:xfrm>
          <a:prstGeom prst="rect">
            <a:avLst/>
          </a:prstGeom>
          <a:noFill/>
          <a:ln>
            <a:noFill/>
          </a:ln>
        </p:spPr>
      </p:pic>
      <p:sp>
        <p:nvSpPr>
          <p:cNvPr id="733032084" name="Google Shape;168;p6"/>
          <p:cNvSpPr txBox="1"/>
          <p:nvPr/>
        </p:nvSpPr>
        <p:spPr bwMode="auto">
          <a:xfrm flipH="0" flipV="0">
            <a:off x="4110549" y="4068149"/>
            <a:ext cx="2428635" cy="39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0" marR="215264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F Přírodní požáry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2888228" name="Google Shape;113;p4"/>
          <p:cNvSpPr txBox="1"/>
          <p:nvPr/>
        </p:nvSpPr>
        <p:spPr bwMode="auto">
          <a:xfrm>
            <a:off x="6045580" y="3320719"/>
            <a:ext cx="2949076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urismus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(intenzivní srážky,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extrémní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teploty, sesuvy půdy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3207325" name="Google Shape;114;p4"/>
          <p:cNvSpPr txBox="1"/>
          <p:nvPr/>
        </p:nvSpPr>
        <p:spPr bwMode="auto">
          <a:xfrm>
            <a:off x="5972552" y="2077174"/>
            <a:ext cx="2963665" cy="81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Záchranné sl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ožky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srážky,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extrémní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sucho, bouře, přírodní požáry, sesuvy půdy)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1796769" name="Google Shape;115;p4"/>
          <p:cNvSpPr txBox="1"/>
          <p:nvPr/>
        </p:nvSpPr>
        <p:spPr bwMode="auto">
          <a:xfrm>
            <a:off x="3363677" y="4337971"/>
            <a:ext cx="2847092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srážky,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extrémní teploty, sucho, bouře)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9760391" name="Google Shape;116;p4"/>
          <p:cNvSpPr txBox="1"/>
          <p:nvPr/>
        </p:nvSpPr>
        <p:spPr bwMode="auto">
          <a:xfrm flipH="0" flipV="0">
            <a:off x="3238030" y="3286441"/>
            <a:ext cx="3099103" cy="603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Životní prostředí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iodiver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zita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extrémní teploty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263850" name="Google Shape;117;p4"/>
          <p:cNvSpPr txBox="1"/>
          <p:nvPr/>
        </p:nvSpPr>
        <p:spPr bwMode="auto">
          <a:xfrm>
            <a:off x="3560504" y="2156088"/>
            <a:ext cx="2485076" cy="39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Vo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6214571" name="Google Shape;118;p4"/>
          <p:cNvSpPr txBox="1"/>
          <p:nvPr/>
        </p:nvSpPr>
        <p:spPr bwMode="auto">
          <a:xfrm>
            <a:off x="579790" y="3286442"/>
            <a:ext cx="2461192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Energ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ie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(intenzivní srážky,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extrémní teploty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bouře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459633688" name="Google Shape;119;p4"/>
          <p:cNvSpPr txBox="1"/>
          <p:nvPr/>
        </p:nvSpPr>
        <p:spPr bwMode="auto">
          <a:xfrm>
            <a:off x="400160" y="4337970"/>
            <a:ext cx="3054787" cy="81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Doprava (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srážky,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extrémní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bouře,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přírodní 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požáry, sesuvy půdy)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0932493" name="Google Shape;120;p4"/>
          <p:cNvSpPr txBox="1"/>
          <p:nvPr/>
        </p:nvSpPr>
        <p:spPr bwMode="auto">
          <a:xfrm>
            <a:off x="546306" y="2077175"/>
            <a:ext cx="3014198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Budovy (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srážky, 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extrémní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teploty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bouře, sesuvy půdy)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61186754" name="Google Shape;122;p4" title="ChatGPT Image 12 ago 2025, 11_54_10.png"/>
          <p:cNvPicPr/>
          <p:nvPr/>
        </p:nvPicPr>
        <p:blipFill rotWithShape="1">
          <a:blip r:embed="rId3">
            <a:alphaModFix/>
          </a:blip>
          <a:srcRect l="26527" t="8259" r="51071" b="61159"/>
          <a:stretch/>
        </p:blipFill>
        <p:spPr bwMode="auto">
          <a:xfrm>
            <a:off x="1540123" y="2832829"/>
            <a:ext cx="540526" cy="4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747769" name="Google Shape;123;p4" title="ChatGPT Image 12 ago 2025, 11_54_10.png"/>
          <p:cNvPicPr/>
          <p:nvPr/>
        </p:nvPicPr>
        <p:blipFill rotWithShape="1">
          <a:blip r:embed="rId3">
            <a:alphaModFix/>
          </a:blip>
          <a:srcRect l="29353" t="52161" r="54094" b="19137"/>
          <a:stretch/>
        </p:blipFill>
        <p:spPr bwMode="auto">
          <a:xfrm>
            <a:off x="4416767" y="3932144"/>
            <a:ext cx="443251" cy="512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3818522" name="Google Shape;124;p4" title="ChatGPT Image 12 ago 2025, 11_54_10.png"/>
          <p:cNvPicPr/>
          <p:nvPr/>
        </p:nvPicPr>
        <p:blipFill rotWithShape="1">
          <a:blip r:embed="rId3">
            <a:alphaModFix/>
          </a:blip>
          <a:srcRect l="74769" t="54134" r="6858" b="20652"/>
          <a:stretch/>
        </p:blipFill>
        <p:spPr bwMode="auto">
          <a:xfrm>
            <a:off x="7231142" y="2935118"/>
            <a:ext cx="443251" cy="40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102657" name="Google Shape;125;p4" title="ChatGPT Image 12 ago 2025, 11_54_10.png"/>
          <p:cNvPicPr/>
          <p:nvPr/>
        </p:nvPicPr>
        <p:blipFill rotWithShape="1">
          <a:blip r:embed="rId3">
            <a:alphaModFix/>
          </a:blip>
          <a:srcRect l="74569" t="7066" r="7057" b="60371"/>
          <a:stretch/>
        </p:blipFill>
        <p:spPr bwMode="auto">
          <a:xfrm>
            <a:off x="4394830" y="1715075"/>
            <a:ext cx="443251" cy="5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659717" name="Google Shape;126;p4" title="ChatGPT Image 12 ago 2025, 11_54_10.png"/>
          <p:cNvPicPr/>
          <p:nvPr/>
        </p:nvPicPr>
        <p:blipFill rotWithShape="1">
          <a:blip r:embed="rId3">
            <a:alphaModFix/>
          </a:blip>
          <a:srcRect l="51558" t="7542" r="27649" b="59906"/>
          <a:stretch/>
        </p:blipFill>
        <p:spPr bwMode="auto">
          <a:xfrm>
            <a:off x="1564961" y="3912521"/>
            <a:ext cx="490852" cy="51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149759" name="Google Shape;127;p4" title="ChatGPT Image 12 ago 2025, 11_54_10.png"/>
          <p:cNvPicPr/>
          <p:nvPr/>
        </p:nvPicPr>
        <p:blipFill rotWithShape="1">
          <a:blip r:embed="rId3">
            <a:alphaModFix/>
          </a:blip>
          <a:srcRect l="4946" t="52429" r="75692" b="22354"/>
          <a:stretch/>
        </p:blipFill>
        <p:spPr bwMode="auto">
          <a:xfrm>
            <a:off x="4314792" y="2816892"/>
            <a:ext cx="603341" cy="5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9595072" name="Google Shape;128;p4" title="ChatGPT Image 12 ago 2025, 11_54_10.png"/>
          <p:cNvPicPr/>
          <p:nvPr/>
        </p:nvPicPr>
        <p:blipFill rotWithShape="1">
          <a:blip r:embed="rId3">
            <a:alphaModFix/>
          </a:blip>
          <a:srcRect l="5130" t="6339" r="75507" b="61097"/>
          <a:stretch/>
        </p:blipFill>
        <p:spPr bwMode="auto">
          <a:xfrm>
            <a:off x="1576811" y="1661513"/>
            <a:ext cx="467174" cy="5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5523931" name="Google Shape;129;p4" title="ChatGPT Image 12 ago 2025, 11_54_10.png"/>
          <p:cNvPicPr/>
          <p:nvPr/>
        </p:nvPicPr>
        <p:blipFill rotWithShape="1">
          <a:blip r:embed="rId3">
            <a:alphaModFix/>
          </a:blip>
          <a:srcRect l="51555" t="52620" r="29083" b="22162"/>
          <a:stretch/>
        </p:blipFill>
        <p:spPr bwMode="auto">
          <a:xfrm>
            <a:off x="7220864" y="1691388"/>
            <a:ext cx="467174" cy="405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9100448" name="Google Shape;130;p4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31" name="Google Shape;131;p4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32" name="Google Shape;132;p4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3" name="Google Shape;133;p4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8797277" name="Google Shape;134;p4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4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8520135" name="Google Shape;188;p7"/>
          <p:cNvSpPr txBox="1"/>
          <p:nvPr/>
        </p:nvSpPr>
        <p:spPr bwMode="auto">
          <a:xfrm>
            <a:off x="490895" y="1384914"/>
            <a:ext cx="8467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R="215265" lvl="0" algn="just">
              <a:lnSpc>
                <a:spcPct val="114999"/>
              </a:lnSpc>
              <a:spcBef>
                <a:spcPts val="600"/>
              </a:spcBef>
              <a:buSzPts val="1200"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Klíčové městské sektory (8), které jsou řešeny v nástroji RNTool pro střední Evropu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200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2036717775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58272462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MAKRO KATEGORIE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4300887" name="Google Shape;142;p5"/>
          <p:cNvSpPr txBox="1"/>
          <p:nvPr/>
        </p:nvSpPr>
        <p:spPr bwMode="auto">
          <a:xfrm>
            <a:off x="464429" y="4170575"/>
            <a:ext cx="8049495" cy="898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R="215265" algn="just">
              <a:lnSpc>
                <a:spcPct val="114999"/>
              </a:lnSpc>
              <a:spcBef>
                <a:spcPts val="600"/>
              </a:spcBef>
              <a:buSzPts val="1200"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</a:rPr>
              <a:t>Ve středoevropské verzi nástroje 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RNTool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 bylo definováno </a:t>
            </a:r>
            <a:r>
              <a:rPr lang="cs-CZ" sz="1200" b="1">
                <a:solidFill>
                  <a:srgbClr val="9ACA3C"/>
                </a:solidFill>
                <a:latin typeface="Trebuchet MS"/>
              </a:rPr>
              <a:t>84 kategorií rizik</a:t>
            </a:r>
            <a:r>
              <a:rPr lang="cs-CZ" sz="1200">
                <a:solidFill>
                  <a:srgbClr val="708792"/>
                </a:solidFill>
                <a:latin typeface="Trebuchet MS"/>
              </a:rPr>
              <a:t>. Tyto kategorie pokrývají všech sedm tematických oblastí (klimatických hazardů), které nástroj zohledňuje, a zahrnují klíčové městské sektory nejvíce relevantní pro adaptaci na změnu klimatu na úrovni čtvrtí a urbanistických celků.</a:t>
            </a:r>
            <a:endParaRPr sz="1200">
              <a:solidFill>
                <a:srgbClr val="708792"/>
              </a:solidFill>
              <a:latin typeface="Trebuchet MS"/>
            </a:endParaRPr>
          </a:p>
        </p:txBody>
      </p:sp>
      <p:sp>
        <p:nvSpPr>
          <p:cNvPr id="1409960268" name="Google Shape;143;p5"/>
          <p:cNvSpPr txBox="1"/>
          <p:nvPr/>
        </p:nvSpPr>
        <p:spPr bwMode="auto">
          <a:xfrm>
            <a:off x="464430" y="2991710"/>
            <a:ext cx="1784099" cy="68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Oblast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3187764" name="Google Shape;144;p5"/>
          <p:cNvSpPr txBox="1"/>
          <p:nvPr/>
        </p:nvSpPr>
        <p:spPr bwMode="auto">
          <a:xfrm>
            <a:off x="5276197" y="3782299"/>
            <a:ext cx="268089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Městský sektor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Voda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80170688" name="Google Shape;145;p5"/>
          <p:cNvSpPr txBox="1"/>
          <p:nvPr/>
        </p:nvSpPr>
        <p:spPr bwMode="auto">
          <a:xfrm>
            <a:off x="6466775" y="2990559"/>
            <a:ext cx="2393400" cy="76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Expo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novaný prvek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</a:t>
            </a: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Podíl nepropustných povrchů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623795124" name="Google Shape;153;p5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54" name="Google Shape;154;p5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55" name="Google Shape;155;p5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56" name="Google Shape;156;p5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47433627" name="Google Shape;157;p5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5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2753470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63112313" name="Google Shape;171;p6"/>
          <p:cNvSpPr txBox="1"/>
          <p:nvPr/>
        </p:nvSpPr>
        <p:spPr bwMode="auto">
          <a:xfrm>
            <a:off x="464430" y="986007"/>
            <a:ext cx="2521200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</a:t>
            </a:r>
            <a:endParaRPr sz="1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9816382" name="Google Shape;220;p8"/>
          <p:cNvSpPr txBox="1"/>
          <p:nvPr/>
        </p:nvSpPr>
        <p:spPr bwMode="auto">
          <a:xfrm>
            <a:off x="490895" y="1361814"/>
            <a:ext cx="7997039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R="215265" lvl="0" algn="just">
              <a:lnSpc>
                <a:spcPct val="150000"/>
              </a:lnSpc>
              <a:spcBef>
                <a:spcPts val="600"/>
              </a:spcBef>
              <a:buSzPts val="1200"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Kategorie rizika představuje konkrétní riziko vyplývající ze vzájemného působení oblasti a exponovaného prvku (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Exposed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Element) v rámci určitého městského sektoru (makro kategorie).</a:t>
            </a:r>
            <a:endParaRPr/>
          </a:p>
        </p:txBody>
      </p:sp>
      <p:sp>
        <p:nvSpPr>
          <p:cNvPr id="1790717054" name="Google Shape;227;p8"/>
          <p:cNvSpPr txBox="1"/>
          <p:nvPr/>
        </p:nvSpPr>
        <p:spPr bwMode="auto">
          <a:xfrm>
            <a:off x="2930924" y="2174699"/>
            <a:ext cx="3282869" cy="393519"/>
          </a:xfrm>
          <a:prstGeom prst="rect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14999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s" sz="11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s" sz="11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11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A4.2</a:t>
            </a: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200" b="0" i="0" u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Poškození vodovodní sítě</a:t>
            </a:r>
            <a:endParaRPr/>
          </a:p>
        </p:txBody>
      </p:sp>
      <p:cxnSp>
        <p:nvCxnSpPr>
          <p:cNvPr id="1205741942" name="Google Shape;228;p8"/>
          <p:cNvCxnSpPr/>
          <p:nvPr/>
        </p:nvCxnSpPr>
        <p:spPr bwMode="auto">
          <a:xfrm>
            <a:off x="2240075" y="3361700"/>
            <a:ext cx="4226700" cy="600"/>
          </a:xfrm>
          <a:prstGeom prst="curvedConnector3">
            <a:avLst>
              <a:gd name="adj1" fmla="val 49999"/>
            </a:avLst>
          </a:prstGeom>
          <a:noFill/>
          <a:ln w="9525" cap="flat" cmpd="sng">
            <a:solidFill>
              <a:srgbClr val="9ACA3C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2095206134" name="Google Shape;229;p8"/>
          <p:cNvSpPr txBox="1"/>
          <p:nvPr/>
        </p:nvSpPr>
        <p:spPr bwMode="auto">
          <a:xfrm>
            <a:off x="3095699" y="3281700"/>
            <a:ext cx="295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Představuje interakci mezi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113877909" name="Google Shape;230;p8"/>
          <p:cNvCxnSpPr>
            <a:stCxn id="1790717054" idx="2"/>
            <a:endCxn id="2095206134" idx="0"/>
          </p:cNvCxnSpPr>
          <p:nvPr/>
        </p:nvCxnSpPr>
        <p:spPr bwMode="auto">
          <a:xfrm flipH="1">
            <a:off x="4571999" y="2861011"/>
            <a:ext cx="1" cy="420689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04073786" name="Google Shape;231;p8"/>
          <p:cNvSpPr txBox="1"/>
          <p:nvPr/>
        </p:nvSpPr>
        <p:spPr bwMode="auto">
          <a:xfrm>
            <a:off x="3645600" y="3755200"/>
            <a:ext cx="17840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konkrétně</a:t>
            </a:r>
            <a:endParaRPr sz="1400" b="0" i="0" u="none" strike="noStrike" cap="none">
              <a:solidFill>
                <a:srgbClr val="9ACA3C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308209789" name="Google Shape;232;p8"/>
          <p:cNvCxnSpPr/>
          <p:nvPr/>
        </p:nvCxnSpPr>
        <p:spPr bwMode="auto">
          <a:xfrm>
            <a:off x="4572000" y="3533788"/>
            <a:ext cx="0" cy="31290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916470433" name="Google Shape;233;p8"/>
          <p:cNvCxnSpPr/>
          <p:nvPr/>
        </p:nvCxnSpPr>
        <p:spPr bwMode="auto">
          <a:xfrm>
            <a:off x="5133075" y="3966950"/>
            <a:ext cx="432600" cy="0"/>
          </a:xfrm>
          <a:prstGeom prst="straightConnector1">
            <a:avLst/>
          </a:prstGeom>
          <a:noFill/>
          <a:ln w="9525" cap="flat" cmpd="sng">
            <a:solidFill>
              <a:srgbClr val="9ACA3C"/>
            </a:solidFill>
            <a:prstDash val="solid"/>
            <a:round/>
            <a:headEnd type="none" w="sm" len="sm"/>
            <a:tailEnd type="stealth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8098366" name="Google Shape;162;p6"/>
          <p:cNvPicPr/>
          <p:nvPr/>
        </p:nvPicPr>
        <p:blipFill rotWithShape="1">
          <a:blip r:embed="rId3">
            <a:alphaModFix/>
          </a:blip>
          <a:srcRect l="0" t="0" r="7296" b="0"/>
          <a:stretch/>
        </p:blipFill>
        <p:spPr bwMode="auto">
          <a:xfrm>
            <a:off x="266700" y="293102"/>
            <a:ext cx="2666693" cy="452437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6098943" name="Google Shape;163;p6"/>
          <p:cNvPicPr/>
          <p:nvPr/>
        </p:nvPicPr>
        <p:blipFill rotWithShape="1">
          <a:blip r:embed="rId4">
            <a:alphaModFix/>
          </a:blip>
          <a:srcRect l="0" t="375" r="7296" b="0"/>
          <a:stretch/>
        </p:blipFill>
        <p:spPr bwMode="auto">
          <a:xfrm>
            <a:off x="3165656" y="1287463"/>
            <a:ext cx="2666693" cy="3530014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32079764" name="Google Shape;164;p6"/>
          <p:cNvPicPr/>
          <p:nvPr/>
        </p:nvPicPr>
        <p:blipFill rotWithShape="1">
          <a:blip r:embed="rId5">
            <a:alphaModFix/>
          </a:blip>
          <a:srcRect l="0" t="0" r="5159" b="762"/>
          <a:stretch/>
        </p:blipFill>
        <p:spPr bwMode="auto">
          <a:xfrm>
            <a:off x="6064613" y="1285877"/>
            <a:ext cx="2812687" cy="35316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07727996" name="Google Shape;165;p6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66" name="Google Shape;166;p6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67" name="Google Shape;167;p6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68" name="Google Shape;168;p6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0399741" name="Google Shape;169;p6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6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6662131" name="Google Shape;142;p3"/>
          <p:cNvSpPr txBox="1"/>
          <p:nvPr/>
        </p:nvSpPr>
        <p:spPr bwMode="auto">
          <a:xfrm>
            <a:off x="3046370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25101629" name="Google Shape;174;p7"/>
          <p:cNvPicPr/>
          <p:nvPr/>
        </p:nvPicPr>
        <p:blipFill rotWithShape="1">
          <a:blip r:embed="rId3">
            <a:alphaModFix/>
          </a:blip>
          <a:srcRect l="0" t="0" r="15194" b="0"/>
          <a:stretch/>
        </p:blipFill>
        <p:spPr bwMode="auto">
          <a:xfrm>
            <a:off x="576263" y="1157635"/>
            <a:ext cx="2439440" cy="180975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82823974" name="Google Shape;175;p7"/>
          <p:cNvPicPr/>
          <p:nvPr/>
        </p:nvPicPr>
        <p:blipFill rotWithShape="1">
          <a:blip r:embed="rId4">
            <a:alphaModFix/>
          </a:blip>
          <a:srcRect l="0" t="0" r="13444" b="0"/>
          <a:stretch/>
        </p:blipFill>
        <p:spPr bwMode="auto">
          <a:xfrm>
            <a:off x="3218236" y="1157635"/>
            <a:ext cx="2489850" cy="269557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0165770" name="Google Shape;176;p7"/>
          <p:cNvPicPr/>
          <p:nvPr/>
        </p:nvPicPr>
        <p:blipFill rotWithShape="1">
          <a:blip r:embed="rId5">
            <a:alphaModFix/>
          </a:blip>
          <a:srcRect l="0" t="0" r="13444" b="0"/>
          <a:stretch/>
        </p:blipFill>
        <p:spPr bwMode="auto">
          <a:xfrm>
            <a:off x="5910620" y="1157635"/>
            <a:ext cx="2489850" cy="88582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75292225" name="Google Shape;177;p7"/>
          <p:cNvPicPr/>
          <p:nvPr/>
        </p:nvPicPr>
        <p:blipFill rotWithShape="1">
          <a:blip r:embed="rId6">
            <a:alphaModFix/>
          </a:blip>
          <a:srcRect l="0" t="-1" r="13444" b="766"/>
          <a:stretch/>
        </p:blipFill>
        <p:spPr bwMode="auto">
          <a:xfrm>
            <a:off x="5910620" y="2119036"/>
            <a:ext cx="2489850" cy="223071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4515418" name="Google Shape;178;p7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179" name="Google Shape;179;p7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180" name="Google Shape;180;p7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1" name="Google Shape;181;p7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36661906" name="Google Shape;182;p7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7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79737796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1596846" name="Google Shape;187;p8"/>
          <p:cNvSpPr txBox="1"/>
          <p:nvPr/>
        </p:nvSpPr>
        <p:spPr bwMode="auto">
          <a:xfrm>
            <a:off x="4164150" y="2729925"/>
            <a:ext cx="4821874" cy="2292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899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Počet kritérií zranitelnosti a expozice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každ</a:t>
            </a: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ou oblast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(Issue):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0" marR="215899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lang="cs-CZ"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457200" marR="215899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Intenzivní srážky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240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457200" marR="2158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300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457200" marR="2158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Extrémní teploty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157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457200" marR="2158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Sucho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36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0764828" name="Google Shape;188;p8"/>
          <p:cNvSpPr/>
          <p:nvPr/>
        </p:nvSpPr>
        <p:spPr bwMode="auto">
          <a:xfrm>
            <a:off x="538525" y="3646949"/>
            <a:ext cx="3000000" cy="675000"/>
          </a:xfrm>
          <a:prstGeom prst="roundRect">
            <a:avLst>
              <a:gd name="adj" fmla="val 16667"/>
            </a:avLst>
          </a:prstGeom>
          <a:solidFill>
            <a:srgbClr val="18BA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  <a:defRPr/>
            </a:pPr>
            <a:r>
              <a:rPr lang="cs-CZ" sz="1200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Trebuchet MS"/>
                <a:cs typeface="Trebuchet MS"/>
              </a:rPr>
              <a:t>952</a:t>
            </a:r>
            <a:r>
              <a:rPr lang="cs-CZ" sz="12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Trebuchet MS"/>
                <a:cs typeface="Trebuchet MS"/>
              </a:rPr>
              <a:t> kritérií zranitelnosti a expozice (přímo spojených s kategorií rizik)</a:t>
            </a:r>
            <a:endParaRPr/>
          </a:p>
        </p:txBody>
      </p:sp>
      <p:sp>
        <p:nvSpPr>
          <p:cNvPr id="150355580" name="Google Shape;189;p8"/>
          <p:cNvSpPr/>
          <p:nvPr/>
        </p:nvSpPr>
        <p:spPr bwMode="auto">
          <a:xfrm>
            <a:off x="538525" y="4398125"/>
            <a:ext cx="3000000" cy="594900"/>
          </a:xfrm>
          <a:prstGeom prst="roundRect">
            <a:avLst>
              <a:gd name="adj" fmla="val 16667"/>
            </a:avLst>
          </a:prstGeom>
          <a:solidFill>
            <a:srgbClr val="9ACA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400"/>
              <a:defRPr/>
            </a:pPr>
            <a:r>
              <a:rPr lang="cs-CZ" sz="1200" b="1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Trebuchet MS"/>
                <a:cs typeface="Trebuchet MS"/>
              </a:rPr>
              <a:t>70</a:t>
            </a:r>
            <a:r>
              <a:rPr lang="cs-CZ" sz="12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Trebuchet MS"/>
                <a:cs typeface="Trebuchet MS"/>
              </a:rPr>
              <a:t> kritérií rizik (spojených s jednotlivými oblastmi/</a:t>
            </a:r>
            <a:r>
              <a:rPr lang="cs-CZ" sz="12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Trebuchet MS"/>
                <a:cs typeface="Trebuchet MS"/>
              </a:rPr>
              <a:t>Issue</a:t>
            </a:r>
            <a:r>
              <a:rPr lang="cs-CZ" sz="1200">
                <a:solidFill>
                  <a:schemeClr val="tx1">
                    <a:lumMod val="65000"/>
                    <a:lumOff val="35000"/>
                  </a:schemeClr>
                </a:solidFill>
                <a:latin typeface="Trebuchet MS"/>
                <a:ea typeface="Trebuchet MS"/>
                <a:cs typeface="Trebuchet MS"/>
              </a:rPr>
              <a:t>)</a:t>
            </a:r>
            <a:endParaRPr/>
          </a:p>
        </p:txBody>
      </p:sp>
      <p:sp>
        <p:nvSpPr>
          <p:cNvPr id="1474788523" name="Google Shape;191;p8"/>
          <p:cNvSpPr txBox="1"/>
          <p:nvPr/>
        </p:nvSpPr>
        <p:spPr bwMode="auto">
          <a:xfrm>
            <a:off x="490895" y="1578125"/>
            <a:ext cx="8427430" cy="5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215899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Každá </a:t>
            </a: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 nástroji 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je hodnocena pomocí </a:t>
            </a: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strukturované sady kritérií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, která jsou převedena do praxe prostřednictvím </a:t>
            </a:r>
            <a:r>
              <a:rPr lang="cs-CZ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indikátorů</a:t>
            </a:r>
            <a:r>
              <a:rPr lang="cs-CZ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. Tyto indikátory představují základní jednotky pro měření úrovně zranitelnosti, expozice a nebezpečí na úrovni městské čtvrti.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767735746" name="Google Shape;194;p8" title="ChatGPT Image 12 ago 2025, 10_55_32.pn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408174" y="3388517"/>
            <a:ext cx="242865" cy="24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993246" name="Google Shape;195;p8" title="ChatGPT Image 12 ago 2025, 11_12_31.png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939336" y="3735852"/>
            <a:ext cx="242865" cy="24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589566" name="Google Shape;196;p8" title="ChatGPT Image 12 ago 2025, 11_12_37.png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6939328" y="3372482"/>
            <a:ext cx="242865" cy="24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267585" name="Google Shape;197;p8" title="ChatGPT Image 12 ago 2025, 10_57_27.png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4408174" y="3735845"/>
            <a:ext cx="242865" cy="242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1372" name="Google Shape;198;p8" title="ChatGPT Image 12 ago 2025, 10_58_21.png"/>
          <p:cNvPicPr/>
          <p:nvPr/>
        </p:nvPicPr>
        <p:blipFill rotWithShape="1">
          <a:blip r:embed="rId7">
            <a:alphaModFix/>
          </a:blip>
          <a:srcRect l="66215" t="6785" r="10063" b="59322"/>
          <a:stretch/>
        </p:blipFill>
        <p:spPr bwMode="auto">
          <a:xfrm>
            <a:off x="4408171" y="4117424"/>
            <a:ext cx="242872" cy="231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852071" name="Google Shape;199;p8" title="ChatGPT Image 12 ago 2025, 10_58_21.png"/>
          <p:cNvPicPr/>
          <p:nvPr/>
        </p:nvPicPr>
        <p:blipFill rotWithShape="1">
          <a:blip r:embed="rId7">
            <a:alphaModFix/>
          </a:blip>
          <a:srcRect l="11409" t="52082" r="65322" b="11001"/>
          <a:stretch/>
        </p:blipFill>
        <p:spPr bwMode="auto">
          <a:xfrm>
            <a:off x="4408171" y="4487528"/>
            <a:ext cx="242872" cy="256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647596" name="Google Shape;200;p8" title="ChatGPT Image 12 ago 2025, 11_45_50.png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6926829" y="4099195"/>
            <a:ext cx="267853" cy="267853"/>
          </a:xfrm>
          <a:prstGeom prst="rect">
            <a:avLst/>
          </a:prstGeom>
          <a:noFill/>
          <a:ln>
            <a:noFill/>
          </a:ln>
        </p:spPr>
      </p:pic>
      <p:sp>
        <p:nvSpPr>
          <p:cNvPr id="198113513" name="Google Shape;201;p8"/>
          <p:cNvSpPr txBox="1"/>
          <p:nvPr/>
        </p:nvSpPr>
        <p:spPr bwMode="auto">
          <a:xfrm>
            <a:off x="490895" y="2774475"/>
            <a:ext cx="3047630" cy="815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898" lvl="0" indent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Verze RNTool pro střední Evropu obsahuje celkem </a:t>
            </a: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1 022 hodnoticích kritérií,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 rozdělených následovně:</a:t>
            </a: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26523816" name="Google Shape;202;p8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203" name="Google Shape;203;p8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204" name="Google Shape;204;p8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05" name="Google Shape;205;p8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18897192" name="Google Shape;206;p8"/>
          <p:cNvSpPr txBox="1"/>
          <p:nvPr/>
        </p:nvSpPr>
        <p:spPr bwMode="auto">
          <a:xfrm>
            <a:off x="8354976" y="4754655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8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42328321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5496626" name="Google Shape;171;p6"/>
          <p:cNvSpPr txBox="1"/>
          <p:nvPr/>
        </p:nvSpPr>
        <p:spPr bwMode="auto">
          <a:xfrm>
            <a:off x="464429" y="986007"/>
            <a:ext cx="347172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KRITÉRIA A INDIKÁTORY</a:t>
            </a:r>
            <a:endParaRPr/>
          </a:p>
        </p:txBody>
      </p:sp>
      <p:sp>
        <p:nvSpPr>
          <p:cNvPr id="1869723716" name="Google Shape;190;p8"/>
          <p:cNvSpPr txBox="1"/>
          <p:nvPr/>
        </p:nvSpPr>
        <p:spPr bwMode="auto">
          <a:xfrm>
            <a:off x="6739023" y="3332166"/>
            <a:ext cx="2250598" cy="109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spAutoFit/>
          </a:bodyPr>
          <a:lstStyle/>
          <a:p>
            <a:pPr marL="457200" marR="21589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124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457200" marR="21589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Přírodní požáry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15</a:t>
            </a:r>
            <a:b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</a:br>
            <a:endParaRPr sz="1200" b="0" i="0" u="none" strike="noStrike" cap="none">
              <a:solidFill>
                <a:srgbClr val="708792"/>
              </a:solidFill>
              <a:latin typeface="Trebuchet MS"/>
              <a:ea typeface="Trebuchet MS"/>
              <a:cs typeface="Trebuchet MS"/>
            </a:endParaRPr>
          </a:p>
          <a:p>
            <a:pPr marL="457200" marR="21589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Sesuvy půdy</a:t>
            </a:r>
            <a:r>
              <a:rPr lang="es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rPr>
              <a:t>: 80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006770113" name="Google Shape;213;p9"/>
          <p:cNvGraphicFramePr>
            <a:graphicFrameLocks xmlns:a="http://schemas.openxmlformats.org/drawingml/2006/main"/>
          </p:cNvGraphicFramePr>
          <p:nvPr/>
        </p:nvGraphicFramePr>
        <p:xfrm rot="0">
          <a:off x="578005" y="1671638"/>
          <a:ext cx="8140336" cy="24768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{77E30349-5E1A-49CF-952B-62E8A4017177}</a:tableStyleId>
                <a:noFill/>
              </a:tblPr>
              <a:tblGrid>
                <a:gridCol w="905624"/>
                <a:gridCol w="1568408"/>
                <a:gridCol w="3354819"/>
                <a:gridCol w="2311485"/>
              </a:tblGrid>
              <a:tr h="14439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G10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T w="17325" algn="ctr">
                      <a:solidFill>
                        <a:srgbClr val="000000"/>
                      </a:solidFill>
                    </a:lnT>
                    <a:lnB w="17325" algn="ctr">
                      <a:solidFill>
                        <a:srgbClr val="000000"/>
                      </a:solidFill>
                    </a:lnB>
                    <a:solidFill>
                      <a:srgbClr val="996633"/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T</a:t>
                      </a:r>
                      <a:r>
                        <a:rPr lang="es" sz="1000" b="1">
                          <a:solidFill>
                            <a:srgbClr val="FFFFFF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URISMUS</a:t>
                      </a:r>
                      <a:endParaRPr sz="1000" b="1" u="none" strike="noStrike" cap="none">
                        <a:solidFill>
                          <a:srgbClr val="FFFFFF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T w="17325" algn="ctr">
                      <a:solidFill>
                        <a:srgbClr val="000000"/>
                      </a:solidFill>
                    </a:lnT>
                    <a:lnB w="17325" algn="ctr">
                      <a:solidFill>
                        <a:srgbClr val="000000"/>
                      </a:solidFill>
                    </a:lnB>
                    <a:solidFill>
                      <a:srgbClr val="996633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4439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G10.1</a:t>
                      </a:r>
                      <a:endParaRPr sz="10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173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Riziko poškození hotelů a rekreačních zařízení</a:t>
                      </a:r>
                      <a:endParaRPr sz="10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173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44394">
                <a:tc grid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>
                          <a:solidFill>
                            <a:srgbClr val="996633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ZRANITELNOST</a:t>
                      </a:r>
                      <a:endParaRPr sz="1000" b="1" u="none" strike="noStrike" cap="none">
                        <a:solidFill>
                          <a:srgbClr val="996633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4439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>
                          <a:latin typeface="Trebuchet MS"/>
                          <a:ea typeface="Trebuchet MS"/>
                          <a:cs typeface="Trebuchet MS"/>
                        </a:rPr>
                        <a:t>Kód</a:t>
                      </a:r>
                      <a:endParaRPr sz="10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>
                          <a:latin typeface="Trebuchet MS"/>
                          <a:ea typeface="Trebuchet MS"/>
                          <a:cs typeface="Trebuchet MS"/>
                        </a:rPr>
                        <a:t>Kritérium</a:t>
                      </a:r>
                      <a:endParaRPr sz="10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Indi</a:t>
                      </a:r>
                      <a:r>
                        <a:rPr lang="es" sz="1000" b="1">
                          <a:latin typeface="Trebuchet MS"/>
                          <a:ea typeface="Trebuchet MS"/>
                          <a:cs typeface="Trebuchet MS"/>
                        </a:rPr>
                        <a:t>kátor</a:t>
                      </a:r>
                      <a:endParaRPr sz="10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>
                          <a:latin typeface="Trebuchet MS"/>
                          <a:ea typeface="Trebuchet MS"/>
                          <a:cs typeface="Trebuchet MS"/>
                        </a:rPr>
                        <a:t>Jednotka</a:t>
                      </a:r>
                      <a:endParaRPr sz="1000" b="1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144394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G10.1.1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Hřeben nebo pata svahu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Vzdálenost od hřebene nebo paty svahu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Met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ry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(m)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18079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G10.1.2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Odvodňovací systémy na pozemku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Přítomnost odvodňovacího systému v dané oblasti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Kapacita v litrech za sekundu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(L/s); 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Stav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(dobrý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/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průměrný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/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špatný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18079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G10.1.3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Opěrné konstrukce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Přítomnost opěrných konstrukcí nebo systémů stabilizace svahů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(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Ano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/N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e</a:t>
                      </a: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44394">
                <a:tc gridSpan="4"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b="1" u="none" strike="noStrike" cap="none">
                          <a:solidFill>
                            <a:srgbClr val="996633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EXPO</a:t>
                      </a:r>
                      <a:r>
                        <a:rPr lang="es" sz="1000" b="1">
                          <a:solidFill>
                            <a:srgbClr val="996633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ZICE</a:t>
                      </a:r>
                      <a:endParaRPr sz="1000" b="1" u="none" strike="noStrike" cap="none">
                        <a:solidFill>
                          <a:srgbClr val="996633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9525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8079"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G10.1-E1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173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17325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Husto</a:t>
                      </a:r>
                      <a:r>
                        <a:rPr lang="es" sz="1000">
                          <a:latin typeface="Trebuchet MS"/>
                          <a:ea typeface="Trebuchet MS"/>
                          <a:cs typeface="Trebuchet MS"/>
                        </a:rPr>
                        <a:t>ta hotelů a resortů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17325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Celkový zastavěný objem hotelů a resortů dělený rozlohou městské oblasti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17325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s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m3/m2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91425" marR="91425" marT="36000" marB="36000" anchor="ctr">
                    <a:lnL w="9525" algn="ctr">
                      <a:solidFill>
                        <a:srgbClr val="000000"/>
                      </a:solidFill>
                    </a:lnL>
                    <a:lnR w="9525" algn="ctr">
                      <a:solidFill>
                        <a:srgbClr val="000000"/>
                      </a:solidFill>
                    </a:lnR>
                    <a:lnT w="9525" algn="ctr">
                      <a:solidFill>
                        <a:srgbClr val="000000"/>
                      </a:solidFill>
                    </a:lnT>
                    <a:lnB w="17325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grpSp>
        <p:nvGrpSpPr>
          <p:cNvPr id="1891124047" name="Google Shape;214;p9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215" name="Google Shape;215;p9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216" name="Google Shape;216;p9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17" name="Google Shape;217;p9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992855697" name="Google Shape;218;p9"/>
          <p:cNvSpPr txBox="1"/>
          <p:nvPr/>
        </p:nvSpPr>
        <p:spPr bwMode="auto">
          <a:xfrm>
            <a:off x="8348547" y="4765438"/>
            <a:ext cx="2174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9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77462427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29673852" name="Google Shape;171;p6"/>
          <p:cNvSpPr txBox="1"/>
          <p:nvPr/>
        </p:nvSpPr>
        <p:spPr bwMode="auto">
          <a:xfrm>
            <a:off x="464429" y="986007"/>
            <a:ext cx="3471729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KRITÉRIA A INDIKÁTORY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2840062" name="Google Shape;234;p10"/>
          <p:cNvSpPr/>
          <p:nvPr/>
        </p:nvSpPr>
        <p:spPr bwMode="auto">
          <a:xfrm>
            <a:off x="576263" y="1438135"/>
            <a:ext cx="2498851" cy="1527599"/>
          </a:xfrm>
          <a:prstGeom prst="roundRect">
            <a:avLst>
              <a:gd name="adj" fmla="val 16667"/>
            </a:avLst>
          </a:prstGeom>
          <a:solidFill>
            <a:srgbClr val="9ACA3C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R="215899" lvl="0" algn="ctr">
              <a:buSzPts val="12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Popis indikátoru a měrná jednotku (pokud je relevantní)</a:t>
            </a:r>
            <a:endParaRPr/>
          </a:p>
        </p:txBody>
      </p:sp>
      <p:sp>
        <p:nvSpPr>
          <p:cNvPr id="1881285247" name="Google Shape;224;p10"/>
          <p:cNvSpPr/>
          <p:nvPr/>
        </p:nvSpPr>
        <p:spPr bwMode="auto">
          <a:xfrm>
            <a:off x="6208390" y="3154685"/>
            <a:ext cx="2503810" cy="1595700"/>
          </a:xfrm>
          <a:prstGeom prst="roundRect">
            <a:avLst>
              <a:gd name="adj" fmla="val 16667"/>
            </a:avLst>
          </a:prstGeom>
          <a:solidFill>
            <a:srgbClr val="18BAA8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R="215899" lvl="0">
              <a:buSzPts val="1600"/>
              <a:defRPr/>
            </a:pPr>
            <a:r>
              <a:rPr lang="cs-CZ" sz="12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Reference: </a:t>
            </a:r>
            <a:endParaRPr/>
          </a:p>
          <a:p>
            <a:pPr marR="215899" lvl="0">
              <a:buSzPts val="16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vědecká literatura, technické standardy, </a:t>
            </a:r>
            <a:endParaRPr/>
          </a:p>
          <a:p>
            <a:pPr marR="215899" lvl="0">
              <a:buSzPts val="16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další relevantní zdroje</a:t>
            </a: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28681230" name="Google Shape;225;p10"/>
          <p:cNvSpPr/>
          <p:nvPr/>
        </p:nvSpPr>
        <p:spPr bwMode="auto">
          <a:xfrm>
            <a:off x="3387366" y="3154685"/>
            <a:ext cx="2503810" cy="1595700"/>
          </a:xfrm>
          <a:prstGeom prst="roundRect">
            <a:avLst>
              <a:gd name="adj" fmla="val 16667"/>
            </a:avLst>
          </a:prstGeom>
          <a:solidFill>
            <a:srgbClr val="F68A42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>
              <a:buSzPts val="1400"/>
              <a:defRPr/>
            </a:pPr>
            <a:r>
              <a:rPr lang="pl-PL" sz="12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Zdroje dat a doporučení</a:t>
            </a:r>
            <a:r>
              <a:rPr lang="pl-PL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, kde je najít nebo jak je sbírat.</a:t>
            </a:r>
            <a:endParaRPr/>
          </a:p>
        </p:txBody>
      </p:sp>
      <p:sp>
        <p:nvSpPr>
          <p:cNvPr id="48349526" name="Google Shape;226;p10"/>
          <p:cNvSpPr/>
          <p:nvPr/>
        </p:nvSpPr>
        <p:spPr bwMode="auto">
          <a:xfrm>
            <a:off x="566340" y="3154685"/>
            <a:ext cx="2503811" cy="1595700"/>
          </a:xfrm>
          <a:prstGeom prst="roundRect">
            <a:avLst>
              <a:gd name="adj" fmla="val 16667"/>
            </a:avLst>
          </a:prstGeom>
          <a:solidFill>
            <a:srgbClr val="9ACA3C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R="215899" lvl="0" algn="ctr">
              <a:buSzPts val="1600"/>
              <a:defRPr/>
            </a:pPr>
            <a:r>
              <a:rPr lang="cs-CZ" sz="12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Metodika hodnocení </a:t>
            </a:r>
            <a:endParaRPr/>
          </a:p>
          <a:p>
            <a:pPr marR="215899" lvl="0" algn="ctr">
              <a:buSzPts val="16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popis výpočtu jednotlivých indikátorů</a:t>
            </a:r>
            <a:endParaRPr/>
          </a:p>
        </p:txBody>
      </p:sp>
      <p:sp>
        <p:nvSpPr>
          <p:cNvPr id="2124734731" name="Google Shape;232;p10"/>
          <p:cNvSpPr/>
          <p:nvPr/>
        </p:nvSpPr>
        <p:spPr bwMode="auto">
          <a:xfrm>
            <a:off x="6208390" y="1438135"/>
            <a:ext cx="2498850" cy="1527599"/>
          </a:xfrm>
          <a:prstGeom prst="roundRect">
            <a:avLst>
              <a:gd name="adj" fmla="val 16667"/>
            </a:avLst>
          </a:prstGeom>
          <a:solidFill>
            <a:srgbClr val="18BAA8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R="215898" lvl="0">
              <a:buSzPts val="1100"/>
              <a:defRPr/>
            </a:pPr>
            <a:r>
              <a:rPr lang="cs-CZ" sz="12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Referenční hodnoty:</a:t>
            </a:r>
            <a:endParaRPr/>
          </a:p>
          <a:p>
            <a:pPr marR="215898" lvl="0">
              <a:buSzPts val="11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hodnota 0 = optimální stav (normalizované skóre = 0)</a:t>
            </a:r>
            <a:endParaRPr/>
          </a:p>
          <a:p>
            <a:pPr marR="215899" lvl="0">
              <a:buSzPts val="11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hodnota 1 = kritický stav (normalizované skóre = 1)</a:t>
            </a:r>
            <a:endParaRPr/>
          </a:p>
        </p:txBody>
      </p:sp>
      <p:sp>
        <p:nvSpPr>
          <p:cNvPr id="881714634" name="Google Shape;233;p10"/>
          <p:cNvSpPr/>
          <p:nvPr/>
        </p:nvSpPr>
        <p:spPr bwMode="auto">
          <a:xfrm>
            <a:off x="3392327" y="1438135"/>
            <a:ext cx="2498850" cy="1527599"/>
          </a:xfrm>
          <a:prstGeom prst="roundRect">
            <a:avLst>
              <a:gd name="adj" fmla="val 16667"/>
            </a:avLst>
          </a:prstGeom>
          <a:solidFill>
            <a:srgbClr val="F68A42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66700">
              <a:buSzPts val="1400"/>
              <a:defRPr/>
            </a:pPr>
            <a:r>
              <a:rPr lang="cs-CZ" sz="1200" b="1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Směr výkonnosti: </a:t>
            </a:r>
            <a:endParaRPr/>
          </a:p>
          <a:p>
            <a:pPr marL="266700">
              <a:buSzPts val="14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HIB = čím vyšší tím lepší,</a:t>
            </a:r>
            <a:endParaRPr/>
          </a:p>
          <a:p>
            <a:pPr marL="266700">
              <a:buSzPts val="1400"/>
              <a:defRPr/>
            </a:pPr>
            <a:r>
              <a:rPr lang="cs-CZ" sz="1200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LIB = čím nižší tím lepší, nebo kvalitativní</a:t>
            </a:r>
            <a:endParaRPr/>
          </a:p>
        </p:txBody>
      </p:sp>
      <p:sp>
        <p:nvSpPr>
          <p:cNvPr id="276329686" name="Google Shape;242;p10"/>
          <p:cNvSpPr txBox="1"/>
          <p:nvPr/>
        </p:nvSpPr>
        <p:spPr bwMode="auto">
          <a:xfrm>
            <a:off x="1252900" y="4707300"/>
            <a:ext cx="7303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899" lvl="0" indent="0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/>
            </a:pPr>
            <a:r>
              <a:rPr lang="es" sz="900" b="1">
                <a:solidFill>
                  <a:srgbClr val="90ABB1"/>
                </a:solidFill>
                <a:latin typeface="Trebuchet MS"/>
                <a:ea typeface="Trebuchet MS"/>
                <a:cs typeface="Trebuchet MS"/>
              </a:rPr>
              <a:t>Poznámka</a:t>
            </a:r>
            <a:r>
              <a:rPr lang="es" sz="900" b="1" i="0" u="none" strike="noStrike" cap="none">
                <a:solidFill>
                  <a:srgbClr val="90ABB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s" sz="900" b="0" i="0" u="none" strike="noStrike" cap="none">
                <a:solidFill>
                  <a:srgbClr val="90ABB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900">
                <a:solidFill>
                  <a:srgbClr val="90ABB1"/>
                </a:solidFill>
                <a:latin typeface="Trebuchet MS"/>
                <a:ea typeface="Trebuchet MS"/>
                <a:cs typeface="Trebuchet MS"/>
              </a:rPr>
              <a:t>Referenční hodnoty</a:t>
            </a:r>
            <a:r>
              <a:rPr lang="es" sz="900" b="0" i="0" u="none" strike="noStrike" cap="none">
                <a:solidFill>
                  <a:srgbClr val="90ABB1"/>
                </a:solidFill>
                <a:latin typeface="Trebuchet MS"/>
                <a:ea typeface="Trebuchet MS"/>
                <a:cs typeface="Trebuchet MS"/>
              </a:rPr>
              <a:t> jsou definovány v RNTool, ale jsou určeny k přizpůsobení místním podmínkám pro efektivní využití</a:t>
            </a:r>
            <a:endParaRPr sz="900" b="0" i="0" u="none" strike="noStrike" cap="none">
              <a:solidFill>
                <a:srgbClr val="90ABB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65838217" name="Google Shape;244;p10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245" name="Google Shape;245;p10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246" name="Google Shape;246;p10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47" name="Google Shape;247;p10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17845302" name="Google Shape;248;p10"/>
          <p:cNvSpPr txBox="1"/>
          <p:nvPr/>
        </p:nvSpPr>
        <p:spPr bwMode="auto">
          <a:xfrm>
            <a:off x="8296970" y="4765438"/>
            <a:ext cx="41027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10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1492096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Struktura nástroje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18857462" name="Google Shape;171;p6"/>
          <p:cNvSpPr txBox="1"/>
          <p:nvPr/>
        </p:nvSpPr>
        <p:spPr bwMode="auto">
          <a:xfrm>
            <a:off x="464429" y="986007"/>
            <a:ext cx="4949303" cy="503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265" lvl="0" indent="0" algn="just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Pro každý indikátor </a:t>
            </a: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RNTool</a:t>
            </a:r>
            <a:r>
              <a:rPr lang="cs-CZ" sz="18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definuje:</a:t>
            </a:r>
            <a:endParaRPr/>
          </a:p>
        </p:txBody>
      </p:sp>
      <p:sp>
        <p:nvSpPr>
          <p:cNvPr id="1070118136" name="Google Shape;238;p10"/>
          <p:cNvSpPr/>
          <p:nvPr/>
        </p:nvSpPr>
        <p:spPr bwMode="auto">
          <a:xfrm>
            <a:off x="7223815" y="1474241"/>
            <a:ext cx="468000" cy="468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 sz="2000" b="1">
                <a:solidFill>
                  <a:schemeClr val="bg1"/>
                </a:solidFill>
                <a:latin typeface="Trebuchet MS"/>
              </a:rPr>
              <a:t>3</a:t>
            </a:r>
            <a:endParaRPr sz="2000" b="1" i="0" u="none" strike="noStrike" cap="none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003641938" name="Google Shape;238;p10"/>
          <p:cNvSpPr/>
          <p:nvPr/>
        </p:nvSpPr>
        <p:spPr bwMode="auto">
          <a:xfrm>
            <a:off x="4338000" y="1474241"/>
            <a:ext cx="468000" cy="468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 sz="2000" b="1">
                <a:solidFill>
                  <a:schemeClr val="bg1"/>
                </a:solidFill>
                <a:latin typeface="Trebuchet MS"/>
              </a:rPr>
              <a:t>2</a:t>
            </a:r>
            <a:endParaRPr sz="2000" b="1" i="0" u="none" strike="noStrike" cap="none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093937219" name="Google Shape;238;p10"/>
          <p:cNvSpPr/>
          <p:nvPr/>
        </p:nvSpPr>
        <p:spPr bwMode="auto">
          <a:xfrm>
            <a:off x="1584245" y="1474241"/>
            <a:ext cx="468000" cy="468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 sz="2000" b="1" i="0" u="none" strike="noStrike" cap="none">
                <a:solidFill>
                  <a:schemeClr val="bg1"/>
                </a:solidFill>
                <a:latin typeface="Trebuchet MS"/>
              </a:rPr>
              <a:t>1</a:t>
            </a:r>
            <a:endParaRPr sz="2000" b="1" i="0" u="none" strike="noStrike" cap="none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2077350311" name="Google Shape;238;p10"/>
          <p:cNvSpPr/>
          <p:nvPr/>
        </p:nvSpPr>
        <p:spPr bwMode="auto">
          <a:xfrm>
            <a:off x="7223815" y="3243480"/>
            <a:ext cx="468000" cy="468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 sz="2000" b="1">
                <a:solidFill>
                  <a:schemeClr val="bg1"/>
                </a:solidFill>
                <a:latin typeface="Trebuchet MS"/>
              </a:rPr>
              <a:t>6</a:t>
            </a:r>
            <a:endParaRPr sz="2000" b="1" i="0" u="none" strike="noStrike" cap="none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57498519" name="Google Shape;238;p10"/>
          <p:cNvSpPr/>
          <p:nvPr/>
        </p:nvSpPr>
        <p:spPr bwMode="auto">
          <a:xfrm>
            <a:off x="4338000" y="3243480"/>
            <a:ext cx="468000" cy="468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 sz="2000" b="1">
                <a:solidFill>
                  <a:schemeClr val="bg1"/>
                </a:solidFill>
                <a:latin typeface="Trebuchet MS"/>
              </a:rPr>
              <a:t>5</a:t>
            </a:r>
            <a:endParaRPr sz="2000" b="1" i="0" u="none" strike="noStrike" cap="none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39142589" name="Google Shape;238;p10"/>
          <p:cNvSpPr/>
          <p:nvPr/>
        </p:nvSpPr>
        <p:spPr bwMode="auto">
          <a:xfrm>
            <a:off x="1584245" y="3243480"/>
            <a:ext cx="468000" cy="468000"/>
          </a:xfrm>
          <a:prstGeom prst="ellipse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cs-CZ" sz="2000" b="1">
                <a:solidFill>
                  <a:schemeClr val="bg1"/>
                </a:solidFill>
                <a:latin typeface="Trebuchet MS"/>
              </a:rPr>
              <a:t>4</a:t>
            </a:r>
            <a:endParaRPr sz="2000" b="1" i="0" u="none" strike="noStrike" cap="none">
              <a:solidFill>
                <a:schemeClr val="bg1"/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6563383" name="Google Shape;254;p11"/>
          <p:cNvSpPr txBox="1"/>
          <p:nvPr/>
        </p:nvSpPr>
        <p:spPr bwMode="auto">
          <a:xfrm>
            <a:off x="473928" y="1362411"/>
            <a:ext cx="4141200" cy="323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898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Nástroj 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RNTool je obecný rámec pro hodnocení, který poskytuje komplexní strukturu pro posuzování klimatických rizik na úrovni čtvrtí</a:t>
            </a:r>
            <a:r>
              <a:rPr lang="cs-CZ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 (urbanistických celků)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0" marR="215898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0" marR="215898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Aby se však RNTool </a:t>
            </a:r>
            <a:r>
              <a:rPr lang="es" sz="1200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mohl stát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prakticky využitelným 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nástrojem, musí projít procesem kontextualizace. Tento proces převádí obecný rámec do podoby funkčního </a:t>
            </a:r>
            <a:r>
              <a:rPr lang="es" sz="1200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hodnotícího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 nástroje</a:t>
            </a:r>
            <a:r>
              <a:rPr lang="cs-CZ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 pro konkrétní oblast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0" marR="215898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0" marR="215899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Proces kontextualizace zahrnuje několik</a:t>
            </a:r>
            <a:r>
              <a:rPr lang="es" sz="12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klíčových kroků, 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z nichž každý přispívá k přizpůsobení RNTool jedinečným charakteristikám místního kontextu.</a:t>
            </a:r>
            <a:endParaRPr sz="1200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0" marR="215899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429474452" name="Google Shape;255;p11"/>
          <p:cNvGrpSpPr/>
          <p:nvPr/>
        </p:nvGrpSpPr>
        <p:grpSpPr bwMode="auto">
          <a:xfrm>
            <a:off x="8305799" y="4495700"/>
            <a:ext cx="838201" cy="594981"/>
            <a:chOff x="6739053" y="4087216"/>
            <a:chExt cx="838201" cy="594981"/>
          </a:xfrm>
        </p:grpSpPr>
        <p:sp>
          <p:nvSpPr>
            <p:cNvPr id="256" name="Google Shape;256;p11"/>
            <p:cNvSpPr/>
            <p:nvPr/>
          </p:nvSpPr>
          <p:spPr bwMode="auto">
            <a:xfrm>
              <a:off x="6739053" y="4317924"/>
              <a:ext cx="364273" cy="364273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cxnSp>
          <p:nvCxnSpPr>
            <p:cNvPr id="257" name="Google Shape;257;p11"/>
            <p:cNvCxnSpPr/>
            <p:nvPr/>
          </p:nvCxnSpPr>
          <p:spPr bwMode="auto">
            <a:xfrm rot="10800000" flipH="1">
              <a:off x="7051287" y="4226855"/>
              <a:ext cx="367991" cy="182137"/>
            </a:xfrm>
            <a:prstGeom prst="straightConnector1">
              <a:avLst/>
            </a:prstGeom>
            <a:noFill/>
            <a:ln w="952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8" name="Google Shape;258;p11"/>
            <p:cNvSpPr/>
            <p:nvPr/>
          </p:nvSpPr>
          <p:spPr bwMode="auto">
            <a:xfrm>
              <a:off x="7395116" y="4087216"/>
              <a:ext cx="182138" cy="182138"/>
            </a:xfrm>
            <a:prstGeom prst="ellipse">
              <a:avLst/>
            </a:prstGeom>
            <a:noFill/>
            <a:ln w="254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81994536" name="Google Shape;259;p11"/>
          <p:cNvSpPr txBox="1"/>
          <p:nvPr/>
        </p:nvSpPr>
        <p:spPr bwMode="auto">
          <a:xfrm>
            <a:off x="8296970" y="4765438"/>
            <a:ext cx="41027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11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37471292" name="Google Shape;260;p11"/>
          <p:cNvSpPr txBox="1"/>
          <p:nvPr/>
        </p:nvSpPr>
        <p:spPr bwMode="auto">
          <a:xfrm>
            <a:off x="4951140" y="1362411"/>
            <a:ext cx="3850800" cy="2462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215899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es" sz="1200" b="1">
                <a:solidFill>
                  <a:srgbClr val="92D050"/>
                </a:solidFill>
                <a:latin typeface="Trebuchet MS"/>
                <a:ea typeface="Trebuchet MS"/>
                <a:cs typeface="Trebuchet MS"/>
              </a:rPr>
              <a:t>Základní kroky</a:t>
            </a:r>
            <a:r>
              <a:rPr lang="es" sz="1200" b="1" i="0" u="none" strike="noStrike" cap="none">
                <a:solidFill>
                  <a:srgbClr val="92D05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215899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92D050"/>
              </a:solidFill>
              <a:latin typeface="Trebuchet MS"/>
              <a:ea typeface="Trebuchet MS"/>
              <a:cs typeface="Trebuchet MS"/>
            </a:endParaRPr>
          </a:p>
          <a:p>
            <a:pPr marL="228600" marR="215898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AutoNum type="arabicPeriod"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Výběr relevantních </a:t>
            </a:r>
            <a:r>
              <a:rPr lang="cs-CZ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oblastí (hazardů)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228600" marR="215898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AutoNum type="arabicPeriod"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Výběr </a:t>
            </a:r>
            <a:r>
              <a:rPr lang="es" sz="1200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makro kategorií</a:t>
            </a: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 (městských sektorů)</a:t>
            </a: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228600" marR="215898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AutoNum type="arabicPeriod"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Výběr kategorií rizik</a:t>
            </a: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228600" marR="215898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AutoNum type="arabicPeriod"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Stanovení referenčních kritérií (benchmarking kritérií)</a:t>
            </a: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228600" marR="215899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Arial"/>
              <a:buAutoNum type="arabicPeriod"/>
              <a:defRPr/>
            </a:pPr>
            <a:r>
              <a:rPr lang="es" sz="1200" b="0" i="0" u="none" strike="noStrike" cap="none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Přiřazení v</a:t>
            </a:r>
            <a:r>
              <a:rPr lang="es" sz="1200">
                <a:solidFill>
                  <a:schemeClr val="accent3"/>
                </a:solidFill>
                <a:latin typeface="Trebuchet MS"/>
                <a:ea typeface="Trebuchet MS"/>
                <a:cs typeface="Trebuchet MS"/>
              </a:rPr>
              <a:t>áhy</a:t>
            </a:r>
            <a:endParaRPr sz="1200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  <a:p>
            <a:pPr marL="0" marR="215898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endParaRPr sz="1200" b="0" i="0" u="none" strike="noStrike" cap="none">
              <a:solidFill>
                <a:schemeClr val="accent3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19195039" name="Google Shape;142;p3"/>
          <p:cNvSpPr txBox="1"/>
          <p:nvPr/>
        </p:nvSpPr>
        <p:spPr bwMode="auto">
          <a:xfrm>
            <a:off x="490895" y="48307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Kontextualizace</a:t>
            </a: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cs-CZ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lang="es" sz="28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Tool</a:t>
            </a:r>
            <a:endParaRPr sz="28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D29A7496-1F08-4D34-9A5E-F67C959204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E4FEC4-DE78-417E-9B53-CC16CF1F23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F2C8E382-B03C-4DD3-A72A-FB031CFA8DB7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d3b63abe-a700-4914-8878-a8a488c562b0"/>
    <ds:schemaRef ds:uri="http://schemas.microsoft.com/office/infopath/2007/PartnerControls"/>
    <ds:schemaRef ds:uri="ce60cd6d-3977-486f-a814-132bf722bbce"/>
    <ds:schemaRef ds:uri="http://purl.org/dc/elements/1.1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Barbora Hejtmánková</cp:lastModifiedBy>
  <cp:revision>8</cp:revision>
  <dcterms:modified xsi:type="dcterms:W3CDTF">2025-11-21T08:52:29Z</dcterms:modified>
</cp:coreProperties>
</file>