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38.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2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20.xml" ContentType="application/vnd.openxmlformats-officedocument.presentationml.slide+xml"/>
  <Override PartName="/ppt/slides/slide28.xml" ContentType="application/vnd.openxmlformats-officedocument.presentationml.slide+xml"/>
  <Override PartName="/ppt/notesSlides/notesSlide13.xml" ContentType="application/vnd.openxmlformats-officedocument.presentationml.notesSlide+xml"/>
  <Override PartName="/ppt/notesMasters/notesMaster1.xml" ContentType="application/vnd.openxmlformats-officedocument.presentationml.notesMaster+xml"/>
  <Override PartName="/ppt/slideLayouts/slideLayout11.xml" ContentType="application/vnd.openxmlformats-officedocument.presentationml.slideLayout+xml"/>
  <Override PartName="/ppt/slides/slide22.xml" ContentType="application/vnd.openxmlformats-officedocument.presentationml.slide+xml"/>
  <Override PartName="/ppt/notesSlides/notesSlide30.xml" ContentType="application/vnd.openxmlformats-officedocument.presentationml.notesSlide+xml"/>
  <Override PartName="/ppt/slideLayouts/slideLayout10.xml" ContentType="application/vnd.openxmlformats-officedocument.presentationml.slideLayout+xml"/>
  <Override PartName="/ppt/slides/slide7.xml" ContentType="application/vnd.openxmlformats-officedocument.presentationml.slide+xml"/>
  <Override PartName="/ppt/slideLayouts/slideLayout5.xml" ContentType="application/vnd.openxmlformats-officedocument.presentationml.slideLayout+xml"/>
  <Override PartName="/ppt/slides/slide32.xml" ContentType="application/vnd.openxmlformats-officedocument.presentationml.slide+xml"/>
  <Override PartName="/ppt/slides/slide19.xml" ContentType="application/vnd.openxmlformats-officedocument.presentationml.slide+xml"/>
  <Override PartName="/ppt/slides/slide4.xml" ContentType="application/vnd.openxmlformats-officedocument.presentationml.slide+xml"/>
  <Override PartName="/ppt/notesSlides/notesSlide6.xml" ContentType="application/vnd.openxmlformats-officedocument.presentationml.notesSlide+xml"/>
  <Override PartName="/customXml/itemProps2.xml" ContentType="application/vnd.openxmlformats-officedocument.customXmlProperties+xml"/>
  <Override PartName="/ppt/slides/slide12.xml" ContentType="application/vnd.openxmlformats-officedocument.presentationml.slide+xml"/>
  <Override PartName="/ppt/slides/slide17.xml" ContentType="application/vnd.openxmlformats-officedocument.presentationml.slide+xml"/>
  <Override PartName="/ppt/tableStyles.xml" ContentType="application/vnd.openxmlformats-officedocument.presentationml.tableStyles+xml"/>
  <Override PartName="/ppt/notesSlides/notesSlide4.xml" ContentType="application/vnd.openxmlformats-officedocument.presentationml.notesSlide+xml"/>
  <Override PartName="/docProps/app.xml" ContentType="application/vnd.openxmlformats-officedocument.extended-properties+xml"/>
  <Override PartName="/ppt/slides/slide2.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37.xml" ContentType="application/vnd.openxmlformats-officedocument.presentationml.notesSlide+xml"/>
  <Override PartName="/ppt/notesSlides/notesSlide7.xml" ContentType="application/vnd.openxmlformats-officedocument.presentationml.notesSlide+xml"/>
  <Override PartName="/ppt/slides/slide10.xml" ContentType="application/vnd.openxmlformats-officedocument.presentationml.slide+xml"/>
  <Override PartName="/ppt/notesSlides/notesSlide11.xml" ContentType="application/vnd.openxmlformats-officedocument.presentationml.notesSlide+xml"/>
  <Override PartName="/ppt/slides/slide6.xml" ContentType="application/vnd.openxmlformats-officedocument.presentationml.slide+xml"/>
  <Override PartName="/customXml/itemProps3.xml" ContentType="application/vnd.openxmlformats-officedocument.customXmlProperties+xml"/>
  <Override PartName="/ppt/notesSlides/notesSlide19.xml" ContentType="application/vnd.openxmlformats-officedocument.presentationml.notes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28.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slideLayouts/slideLayout4.xml" ContentType="application/vnd.openxmlformats-officedocument.presentationml.slideLayout+xml"/>
  <Override PartName="/ppt/notesSlides/notesSlide22.xml" ContentType="application/vnd.openxmlformats-officedocument.presentationml.notesSlide+xml"/>
  <Override PartName="/ppt/slides/slide3.xml" ContentType="application/vnd.openxmlformats-officedocument.presentationml.slide+xml"/>
  <Override PartName="/ppt/notesSlides/notesSlide32.xml" ContentType="application/vnd.openxmlformats-officedocument.presentationml.notesSlide+xml"/>
  <Override PartName="/ppt/theme/theme1.xml" ContentType="application/vnd.openxmlformats-officedocument.theme+xml"/>
  <Override PartName="/ppt/notesSlides/notesSlide15.xml" ContentType="application/vnd.openxmlformats-officedocument.presentationml.notesSlide+xml"/>
  <Override PartName="/ppt/slides/slide13.xml" ContentType="application/vnd.openxmlformats-officedocument.presentationml.slid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notesSlides/notesSlide34.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1.xml" ContentType="application/vnd.openxmlformats-officedocument.presentationml.slide+xml"/>
  <Override PartName="/customXml/itemProps1.xml" ContentType="application/vnd.openxmlformats-officedocument.customXmlProperties+xml"/>
  <Override PartName="/ppt/slides/slide25.xml" ContentType="application/vnd.openxmlformats-officedocument.presentationml.slide+xml"/>
  <Override PartName="/ppt/notesSlides/notesSlide14.xml" ContentType="application/vnd.openxmlformats-officedocument.presentationml.notesSlide+xml"/>
  <Override PartName="/ppt/notesSlides/notesSlide21.xml" ContentType="application/vnd.openxmlformats-officedocument.presentationml.notesSlide+xml"/>
  <Override PartName="/ppt/slides/slide26.xml" ContentType="application/vnd.openxmlformats-officedocument.presentationml.slide+xml"/>
  <Override PartName="/ppt/theme/theme2.xml" ContentType="application/vnd.openxmlformats-officedocument.theme+xml"/>
  <Override PartName="/ppt/slides/slide30.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1.xml" ContentType="application/vnd.openxmlformats-officedocument.presentationml.notesSlide+xml"/>
  <Override PartName="/ppt/slides/slide5.xml" ContentType="application/vnd.openxmlformats-officedocument.presentationml.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slides/slide9.xml" ContentType="application/vnd.openxmlformats-officedocument.presentationml.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presProps.xml" ContentType="application/vnd.openxmlformats-officedocument.presentationml.presProps+xml"/>
  <Override PartName="/ppt/slides/slide21.xml" ContentType="application/vnd.openxmlformats-officedocument.presentationml.slide+xml"/>
  <Override PartName="/ppt/notesSlides/notesSlide27.xml" ContentType="application/vnd.openxmlformats-officedocument.presentationml.notesSlide+xml"/>
  <Override PartName="/ppt/notesSlides/notesSlide29.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saveSubsetFonts="1" strictFirstAndLastChars="0">
  <p:sldMasterIdLst>
    <p:sldMasterId id="2147483648" r:id="rId4"/>
  </p:sldMasterIdLst>
  <p:notesMasterIdLst>
    <p:notesMasterId r:id="rId4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x="9144000" cy="5143500" type="screen16x9"/>
  <p:notesSz cx="6858000" cy="9144000"/>
  <p:custDataLst>
    <p:custData r:id="rId1"/>
    <p:custData r:id="rId2"/>
    <p:custData r:id="rId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77E30349-5E1A-49CF-952B-62E8A4017177}">
  <a:tblStyle styleId="{77E30349-5E1A-49CF-952B-62E8A4017177}" styleName="Table_0">
    <a:wholeTbl>
      <a:tcTxStyle>
        <a:srgbClr val="000000"/>
      </a:tcTxStyle>
      <a:tcStyle>
        <a:tcBdr>
          <a:left>
            <a:ln w="9525">
              <a:solidFill>
                <a:srgbClr val="000000">
                  <a:alpha val="0"/>
                </a:srgbClr>
              </a:solidFill>
            </a:ln>
          </a:left>
          <a:right>
            <a:ln w="9525">
              <a:solidFill>
                <a:srgbClr val="000000">
                  <a:alpha val="0"/>
                </a:srgbClr>
              </a:solidFill>
            </a:ln>
          </a:right>
          <a:top>
            <a:ln w="9525">
              <a:solidFill>
                <a:srgbClr val="000000">
                  <a:alpha val="0"/>
                </a:srgbClr>
              </a:solidFill>
            </a:ln>
          </a:top>
          <a:bottom>
            <a:ln w="9525">
              <a:solidFill>
                <a:srgbClr val="000000">
                  <a:alpha val="0"/>
                </a:srgbClr>
              </a:solid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B05D987B-12CF-4478-AFC1-6915FD3E9324}" styleName="Table_1">
    <a:wholeTbl>
      <a:tcTxStyle>
        <a:srgbClr val="000000"/>
      </a:tcTxStyle>
      <a:tcStyle>
        <a:tcBdr>
          <a:left>
            <a:ln w="9525">
              <a:solidFill>
                <a:srgbClr val="9E9E9E"/>
              </a:solidFill>
            </a:ln>
          </a:left>
          <a:right>
            <a:ln w="9525">
              <a:solidFill>
                <a:srgbClr val="9E9E9E"/>
              </a:solidFill>
            </a:ln>
          </a:right>
          <a:top>
            <a:ln w="9525">
              <a:solidFill>
                <a:srgbClr val="9E9E9E"/>
              </a:solidFill>
            </a:ln>
          </a:top>
          <a:bottom>
            <a:ln w="9525">
              <a:solidFill>
                <a:srgbClr val="9E9E9E"/>
              </a:solidFill>
            </a:ln>
          </a:bottom>
          <a:insideH>
            <a:ln w="9525">
              <a:solidFill>
                <a:srgbClr val="9E9E9E"/>
              </a:solidFill>
            </a:ln>
          </a:insideH>
          <a:insideV>
            <a:ln w="9525">
              <a:solidFill>
                <a:srgbClr val="9E9E9E"/>
              </a:solidFill>
            </a:ln>
          </a:insideV>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3" d="100"/>
          <a:sy n="103" d="100"/>
        </p:scale>
        <p:origin x="922" y="67"/>
      </p:cViewPr>
      <p:guideLst>
        <p:guide pos="599" orient="horz"/>
        <p:guide pos="826" orient="horz"/>
        <p:guide pos="1053" orient="horz"/>
        <p:guide pos="363"/>
        <p:guide pos="1497"/>
        <p:guide pos="998"/>
        <p:guide pos="3402"/>
        <p:guide pos="5488"/>
        <p:guide pos="1280" orient="horz"/>
        <p:guide pos="4218"/>
        <p:guide pos="4853"/>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theme" Target="theme/theme1.xml"/><Relationship Id="rId6" Type="http://schemas.openxmlformats.org/officeDocument/2006/relationships/theme" Target="theme/theme2.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notesMaster" Target="notesMasters/notesMaster1.xml"/><Relationship Id="rId46" Type="http://schemas.openxmlformats.org/officeDocument/2006/relationships/presProps" Target="presProps.xml" /><Relationship Id="rId47" Type="http://schemas.openxmlformats.org/officeDocument/2006/relationships/tableStyles" Target="tableStyles.xml" /><Relationship Id="rId48"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1590419006" name="Google Shape;3;n"/>
          <p:cNvSpPr>
            <a:spLocks noChangeAspect="1" noGrp="1" noRot="1"/>
          </p:cNvSpPr>
          <p:nvPr>
            <p:ph type="sldImg" idx="2"/>
          </p:nvPr>
        </p:nvSpPr>
        <p:spPr bwMode="auto">
          <a:xfrm>
            <a:off x="381300" y="685800"/>
            <a:ext cx="6096075"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7571930" name="Google Shape;4;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9pPr>
          </a:lstStyle>
          <a:p>
            <a:pPr>
              <a:defRPr/>
            </a:pPr>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30589074" name="Google Shape;51;p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2354784" name="Google Shape;52;p1: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04392862" name="Google Shape;68;p2: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4065816" name="Google Shape;69;p2: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83578586" name="Google Shape;159;p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3869219" name="Google Shape;160;p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26926457" name="Google Shape;108;p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0701300" name="Google Shape;109;p4: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8533457" name="Google Shape;136;p5: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0989281" name="Google Shape;137;p5: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9940337" name="Google Shape;159;p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2467026" name="Google Shape;160;p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97957775" name="Google Shape;171;p7: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7916759" name="Google Shape;172;p7: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70432079" name="Google Shape;184;p8: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1163633" name="Google Shape;185;p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52643132" name="Google Shape;208;p9: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5403825" name="Google Shape;209;p9: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96148723" name="Google Shape;220;p10: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8674304" name="Google Shape;221;p1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98431613" name="Google Shape;250;p1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6123657" name="Google Shape;251;p11: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85420982" name="Google Shape;262;p12: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2696869" name="Google Shape;263;p12: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59205967" name="Google Shape;285;p13: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0364724" name="Google Shape;286;p13: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0745284" name="Google Shape;305;p1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2404552" name="Google Shape;306;p14: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81395419" name="Google Shape;325;p15: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91858" name="Google Shape;326;p15: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5259000" name="Google Shape;352;p1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7166322" name="Google Shape;353;p1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44121982" name="Google Shape;372;p17: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7024932" name="Google Shape;373;p17: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28280685" name="Google Shape;335;p19: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6908075" name="Google Shape;336;p19: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72719181" name="Google Shape;347;p20: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4665799" name="Google Shape;348;p2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18841573" name="Google Shape;357;p2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599546" name="Google Shape;358;p21: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88180533" name="Google Shape;374;p22: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7054709" name="Google Shape;375;p22: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14592573" name="Google Shape;477;p22: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3046456" name="Google Shape;478;p22: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314688" name="Google Shape;491;p23: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6626200" name="Google Shape;492;p23: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27469196" name="Google Shape;505;p2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4487082" name="Google Shape;506;p24: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28470151" name="Google Shape;526;p25: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1811056" name="Google Shape;527;p25: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58368493" name="Google Shape;540;p2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0176351" name="Google Shape;541;p2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52820952" name="Google Shape;554;p27: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6018031" name="Google Shape;555;p27: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20506687" name="Google Shape;568;p28: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1719138" name="Google Shape;569;p2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32354676" name="Google Shape;589;p29: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653406" name="Google Shape;590;p29: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63700775" name="Google Shape;603;p30: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6314552" name="Google Shape;604;p3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67426425" name="Google Shape;617;p3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9254068" name="Google Shape;618;p31: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46112580" name="Google Shape;632;p32: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6062139" name="Google Shape;633;p32: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08618574" name="Google Shape;647;p33: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0762048" name="Google Shape;648;p33: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27886273" name="Google Shape;662;p3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1415544" name="Google Shape;663;p34: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34918119" name="Google Shape;677;p35: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8753485" name="Google Shape;678;p35: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36472372" name="Google Shape;692;p3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1589078" name="Google Shape;693;p3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28960074" name="Google Shape;721;p37: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6293350" name="Google Shape;722;p37: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91929814" name="Google Shape;747;p38: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5080944" name="Google Shape;748;p3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preserve="0" showMasterPhAnim="0" showMasterSp="1" type="title" userDrawn="1">
  <p:cSld name="TITLE">
    <p:spTree>
      <p:nvGrpSpPr>
        <p:cNvPr id="1" name=""/>
        <p:cNvGrpSpPr/>
        <p:nvPr/>
      </p:nvGrpSpPr>
      <p:grpSpPr bwMode="auto">
        <a:xfrm>
          <a:off x="0" y="0"/>
          <a:ext cx="0" cy="0"/>
          <a:chOff x="0" y="0"/>
          <a:chExt cx="0" cy="0"/>
        </a:xfrm>
      </p:grpSpPr>
      <p:sp>
        <p:nvSpPr>
          <p:cNvPr id="239865319" name="Google Shape;10;p40"/>
          <p:cNvSpPr txBox="1">
            <a:spLocks noGrp="1"/>
          </p:cNvSpPr>
          <p:nvPr>
            <p:ph type="ctrTitle"/>
          </p:nvPr>
        </p:nvSpPr>
        <p:spPr bwMode="auto">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pPr>
              <a:defRPr/>
            </a:pPr>
            <a:endParaRPr/>
          </a:p>
        </p:txBody>
      </p:sp>
      <p:sp>
        <p:nvSpPr>
          <p:cNvPr id="1827443988" name="Google Shape;11;p40"/>
          <p:cNvSpPr txBox="1">
            <a:spLocks noGrp="1"/>
          </p:cNvSpPr>
          <p:nvPr>
            <p:ph type="subTitle" idx="1"/>
          </p:nvPr>
        </p:nvSpPr>
        <p:spPr bwMode="auto">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pPr>
              <a:defRPr/>
            </a:pPr>
            <a:endParaRPr/>
          </a:p>
        </p:txBody>
      </p:sp>
      <p:sp>
        <p:nvSpPr>
          <p:cNvPr id="1733342281" name="Google Shape;12;p40"/>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body" preserve="0" showMasterPhAnim="0" showMasterSp="1" type="tx" userDrawn="1">
  <p:cSld name="TITLE_AND_BODY">
    <p:spTree>
      <p:nvGrpSpPr>
        <p:cNvPr id="1" name=""/>
        <p:cNvGrpSpPr/>
        <p:nvPr/>
      </p:nvGrpSpPr>
      <p:grpSpPr bwMode="auto">
        <a:xfrm>
          <a:off x="0" y="0"/>
          <a:ext cx="0" cy="0"/>
          <a:chOff x="0" y="0"/>
          <a:chExt cx="0" cy="0"/>
        </a:xfrm>
      </p:grpSpPr>
      <p:sp>
        <p:nvSpPr>
          <p:cNvPr id="1437603157" name="Google Shape;14;p41"/>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pPr>
              <a:defRPr/>
            </a:pPr>
            <a:endParaRPr/>
          </a:p>
        </p:txBody>
      </p:sp>
      <p:sp>
        <p:nvSpPr>
          <p:cNvPr id="2030294461" name="Google Shape;15;p41"/>
          <p:cNvSpPr txBox="1">
            <a:spLocks noGrp="1"/>
          </p:cNvSpPr>
          <p:nvPr>
            <p:ph type="body" idx="1"/>
          </p:nvPr>
        </p:nvSpPr>
        <p:spPr bwMode="auto">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4999"/>
              </a:lnSpc>
              <a:spcBef>
                <a:spcPts val="0"/>
              </a:spcBef>
              <a:spcAft>
                <a:spcPts val="0"/>
              </a:spcAft>
              <a:buSzPts val="1800"/>
              <a:buChar char="●"/>
              <a:defRPr/>
            </a:lvl1pPr>
            <a:lvl2pPr marL="914400" lvl="1" indent="-317500" algn="l">
              <a:lnSpc>
                <a:spcPct val="114999"/>
              </a:lnSpc>
              <a:spcBef>
                <a:spcPts val="0"/>
              </a:spcBef>
              <a:spcAft>
                <a:spcPts val="0"/>
              </a:spcAft>
              <a:buSzPts val="1400"/>
              <a:buChar char="○"/>
              <a:defRPr/>
            </a:lvl2pPr>
            <a:lvl3pPr marL="1371600" lvl="2" indent="-317500" algn="l">
              <a:lnSpc>
                <a:spcPct val="114999"/>
              </a:lnSpc>
              <a:spcBef>
                <a:spcPts val="0"/>
              </a:spcBef>
              <a:spcAft>
                <a:spcPts val="0"/>
              </a:spcAft>
              <a:buSzPts val="1400"/>
              <a:buChar char="■"/>
              <a:defRPr/>
            </a:lvl3pPr>
            <a:lvl4pPr marL="1828800" lvl="3" indent="-317500" algn="l">
              <a:lnSpc>
                <a:spcPct val="114999"/>
              </a:lnSpc>
              <a:spcBef>
                <a:spcPts val="0"/>
              </a:spcBef>
              <a:spcAft>
                <a:spcPts val="0"/>
              </a:spcAft>
              <a:buSzPts val="1400"/>
              <a:buChar char="●"/>
              <a:defRPr/>
            </a:lvl4pPr>
            <a:lvl5pPr marL="2286000" lvl="4" indent="-317500" algn="l">
              <a:lnSpc>
                <a:spcPct val="114999"/>
              </a:lnSpc>
              <a:spcBef>
                <a:spcPts val="0"/>
              </a:spcBef>
              <a:spcAft>
                <a:spcPts val="0"/>
              </a:spcAft>
              <a:buSzPts val="1400"/>
              <a:buChar char="○"/>
              <a:defRPr/>
            </a:lvl5pPr>
            <a:lvl6pPr marL="2743200" lvl="5" indent="-317500" algn="l">
              <a:lnSpc>
                <a:spcPct val="114999"/>
              </a:lnSpc>
              <a:spcBef>
                <a:spcPts val="0"/>
              </a:spcBef>
              <a:spcAft>
                <a:spcPts val="0"/>
              </a:spcAft>
              <a:buSzPts val="1400"/>
              <a:buChar char="■"/>
              <a:defRPr/>
            </a:lvl6pPr>
            <a:lvl7pPr marL="3200400" lvl="6" indent="-317500" algn="l">
              <a:lnSpc>
                <a:spcPct val="114999"/>
              </a:lnSpc>
              <a:spcBef>
                <a:spcPts val="0"/>
              </a:spcBef>
              <a:spcAft>
                <a:spcPts val="0"/>
              </a:spcAft>
              <a:buSzPts val="1400"/>
              <a:buChar char="●"/>
              <a:defRPr/>
            </a:lvl7pPr>
            <a:lvl8pPr marL="3657600" lvl="7" indent="-317500" algn="l">
              <a:lnSpc>
                <a:spcPct val="114999"/>
              </a:lnSpc>
              <a:spcBef>
                <a:spcPts val="0"/>
              </a:spcBef>
              <a:spcAft>
                <a:spcPts val="0"/>
              </a:spcAft>
              <a:buSzPts val="1400"/>
              <a:buChar char="○"/>
              <a:defRPr/>
            </a:lvl8pPr>
            <a:lvl9pPr marL="4114800" lvl="8" indent="-317500" algn="l">
              <a:lnSpc>
                <a:spcPct val="114999"/>
              </a:lnSpc>
              <a:spcBef>
                <a:spcPts val="0"/>
              </a:spcBef>
              <a:spcAft>
                <a:spcPts val="0"/>
              </a:spcAft>
              <a:buSzPts val="1400"/>
              <a:buChar char="■"/>
              <a:defRPr/>
            </a:lvl9pPr>
          </a:lstStyle>
          <a:p>
            <a:pPr>
              <a:defRPr/>
            </a:pPr>
            <a:endParaRPr/>
          </a:p>
        </p:txBody>
      </p:sp>
      <p:sp>
        <p:nvSpPr>
          <p:cNvPr id="604354643" name="Google Shape;16;p41"/>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Section header" preserve="0" showMasterPhAnim="0" showMasterSp="1" type="secHead" userDrawn="1">
  <p:cSld name="SECTION_HEADER">
    <p:spTree>
      <p:nvGrpSpPr>
        <p:cNvPr id="1" name=""/>
        <p:cNvGrpSpPr/>
        <p:nvPr/>
      </p:nvGrpSpPr>
      <p:grpSpPr bwMode="auto">
        <a:xfrm>
          <a:off x="0" y="0"/>
          <a:ext cx="0" cy="0"/>
          <a:chOff x="0" y="0"/>
          <a:chExt cx="0" cy="0"/>
        </a:xfrm>
      </p:grpSpPr>
      <p:sp>
        <p:nvSpPr>
          <p:cNvPr id="5859423" name="Google Shape;18;p42"/>
          <p:cNvSpPr txBox="1">
            <a:spLocks noGrp="1"/>
          </p:cNvSpPr>
          <p:nvPr>
            <p:ph type="title"/>
          </p:nvPr>
        </p:nvSpPr>
        <p:spPr bwMode="auto">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pPr>
              <a:defRPr/>
            </a:pPr>
            <a:endParaRPr/>
          </a:p>
        </p:txBody>
      </p:sp>
      <p:sp>
        <p:nvSpPr>
          <p:cNvPr id="738335197" name="Google Shape;19;p42"/>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two columns" preserve="0" showMasterPhAnim="0" showMasterSp="1" type="twoColTx" userDrawn="1">
  <p:cSld name="TITLE_AND_TWO_COLUMNS">
    <p:spTree>
      <p:nvGrpSpPr>
        <p:cNvPr id="1" name=""/>
        <p:cNvGrpSpPr/>
        <p:nvPr/>
      </p:nvGrpSpPr>
      <p:grpSpPr bwMode="auto">
        <a:xfrm>
          <a:off x="0" y="0"/>
          <a:ext cx="0" cy="0"/>
          <a:chOff x="0" y="0"/>
          <a:chExt cx="0" cy="0"/>
        </a:xfrm>
      </p:grpSpPr>
      <p:sp>
        <p:nvSpPr>
          <p:cNvPr id="1859896868" name="Google Shape;21;p43"/>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pPr>
              <a:defRPr/>
            </a:pPr>
            <a:endParaRPr/>
          </a:p>
        </p:txBody>
      </p:sp>
      <p:sp>
        <p:nvSpPr>
          <p:cNvPr id="50834930" name="Google Shape;22;p43"/>
          <p:cNvSpPr txBox="1">
            <a:spLocks noGrp="1"/>
          </p:cNvSpPr>
          <p:nvPr>
            <p:ph type="body" idx="1"/>
          </p:nvPr>
        </p:nvSpPr>
        <p:spPr bwMode="auto">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4999"/>
              </a:lnSpc>
              <a:spcBef>
                <a:spcPts val="0"/>
              </a:spcBef>
              <a:spcAft>
                <a:spcPts val="0"/>
              </a:spcAft>
              <a:buSzPts val="1400"/>
              <a:buChar char="●"/>
              <a:defRPr sz="1400"/>
            </a:lvl1pPr>
            <a:lvl2pPr marL="914400" lvl="1" indent="-304800" algn="l">
              <a:lnSpc>
                <a:spcPct val="114999"/>
              </a:lnSpc>
              <a:spcBef>
                <a:spcPts val="0"/>
              </a:spcBef>
              <a:spcAft>
                <a:spcPts val="0"/>
              </a:spcAft>
              <a:buSzPts val="1200"/>
              <a:buChar char="○"/>
              <a:defRPr sz="1200"/>
            </a:lvl2pPr>
            <a:lvl3pPr marL="1371600" lvl="2" indent="-304800" algn="l">
              <a:lnSpc>
                <a:spcPct val="114999"/>
              </a:lnSpc>
              <a:spcBef>
                <a:spcPts val="0"/>
              </a:spcBef>
              <a:spcAft>
                <a:spcPts val="0"/>
              </a:spcAft>
              <a:buSzPts val="1200"/>
              <a:buChar char="■"/>
              <a:defRPr sz="1200"/>
            </a:lvl3pPr>
            <a:lvl4pPr marL="1828800" lvl="3" indent="-304800" algn="l">
              <a:lnSpc>
                <a:spcPct val="114999"/>
              </a:lnSpc>
              <a:spcBef>
                <a:spcPts val="0"/>
              </a:spcBef>
              <a:spcAft>
                <a:spcPts val="0"/>
              </a:spcAft>
              <a:buSzPts val="1200"/>
              <a:buChar char="●"/>
              <a:defRPr sz="1200"/>
            </a:lvl4pPr>
            <a:lvl5pPr marL="2286000" lvl="4" indent="-304800" algn="l">
              <a:lnSpc>
                <a:spcPct val="114999"/>
              </a:lnSpc>
              <a:spcBef>
                <a:spcPts val="0"/>
              </a:spcBef>
              <a:spcAft>
                <a:spcPts val="0"/>
              </a:spcAft>
              <a:buSzPts val="1200"/>
              <a:buChar char="○"/>
              <a:defRPr sz="1200"/>
            </a:lvl5pPr>
            <a:lvl6pPr marL="2743200" lvl="5" indent="-304800" algn="l">
              <a:lnSpc>
                <a:spcPct val="114999"/>
              </a:lnSpc>
              <a:spcBef>
                <a:spcPts val="0"/>
              </a:spcBef>
              <a:spcAft>
                <a:spcPts val="0"/>
              </a:spcAft>
              <a:buSzPts val="1200"/>
              <a:buChar char="■"/>
              <a:defRPr sz="1200"/>
            </a:lvl6pPr>
            <a:lvl7pPr marL="3200400" lvl="6" indent="-304800" algn="l">
              <a:lnSpc>
                <a:spcPct val="114999"/>
              </a:lnSpc>
              <a:spcBef>
                <a:spcPts val="0"/>
              </a:spcBef>
              <a:spcAft>
                <a:spcPts val="0"/>
              </a:spcAft>
              <a:buSzPts val="1200"/>
              <a:buChar char="●"/>
              <a:defRPr sz="1200"/>
            </a:lvl7pPr>
            <a:lvl8pPr marL="3657600" lvl="7" indent="-304800" algn="l">
              <a:lnSpc>
                <a:spcPct val="114999"/>
              </a:lnSpc>
              <a:spcBef>
                <a:spcPts val="0"/>
              </a:spcBef>
              <a:spcAft>
                <a:spcPts val="0"/>
              </a:spcAft>
              <a:buSzPts val="1200"/>
              <a:buChar char="○"/>
              <a:defRPr sz="1200"/>
            </a:lvl8pPr>
            <a:lvl9pPr marL="4114800" lvl="8" indent="-304800" algn="l">
              <a:lnSpc>
                <a:spcPct val="114999"/>
              </a:lnSpc>
              <a:spcBef>
                <a:spcPts val="0"/>
              </a:spcBef>
              <a:spcAft>
                <a:spcPts val="0"/>
              </a:spcAft>
              <a:buSzPts val="1200"/>
              <a:buChar char="■"/>
              <a:defRPr sz="1200"/>
            </a:lvl9pPr>
          </a:lstStyle>
          <a:p>
            <a:pPr>
              <a:defRPr/>
            </a:pPr>
            <a:endParaRPr/>
          </a:p>
        </p:txBody>
      </p:sp>
      <p:sp>
        <p:nvSpPr>
          <p:cNvPr id="1919550679" name="Google Shape;23;p43"/>
          <p:cNvSpPr txBox="1">
            <a:spLocks noGrp="1"/>
          </p:cNvSpPr>
          <p:nvPr>
            <p:ph type="body" idx="2"/>
          </p:nvPr>
        </p:nvSpPr>
        <p:spPr bwMode="auto">
          <a:xfrm>
            <a:off x="4832399"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4999"/>
              </a:lnSpc>
              <a:spcBef>
                <a:spcPts val="0"/>
              </a:spcBef>
              <a:spcAft>
                <a:spcPts val="0"/>
              </a:spcAft>
              <a:buSzPts val="1400"/>
              <a:buChar char="●"/>
              <a:defRPr sz="1400"/>
            </a:lvl1pPr>
            <a:lvl2pPr marL="914400" lvl="1" indent="-304800" algn="l">
              <a:lnSpc>
                <a:spcPct val="114999"/>
              </a:lnSpc>
              <a:spcBef>
                <a:spcPts val="0"/>
              </a:spcBef>
              <a:spcAft>
                <a:spcPts val="0"/>
              </a:spcAft>
              <a:buSzPts val="1200"/>
              <a:buChar char="○"/>
              <a:defRPr sz="1200"/>
            </a:lvl2pPr>
            <a:lvl3pPr marL="1371600" lvl="2" indent="-304800" algn="l">
              <a:lnSpc>
                <a:spcPct val="114999"/>
              </a:lnSpc>
              <a:spcBef>
                <a:spcPts val="0"/>
              </a:spcBef>
              <a:spcAft>
                <a:spcPts val="0"/>
              </a:spcAft>
              <a:buSzPts val="1200"/>
              <a:buChar char="■"/>
              <a:defRPr sz="1200"/>
            </a:lvl3pPr>
            <a:lvl4pPr marL="1828800" lvl="3" indent="-304800" algn="l">
              <a:lnSpc>
                <a:spcPct val="114999"/>
              </a:lnSpc>
              <a:spcBef>
                <a:spcPts val="0"/>
              </a:spcBef>
              <a:spcAft>
                <a:spcPts val="0"/>
              </a:spcAft>
              <a:buSzPts val="1200"/>
              <a:buChar char="●"/>
              <a:defRPr sz="1200"/>
            </a:lvl4pPr>
            <a:lvl5pPr marL="2286000" lvl="4" indent="-304800" algn="l">
              <a:lnSpc>
                <a:spcPct val="114999"/>
              </a:lnSpc>
              <a:spcBef>
                <a:spcPts val="0"/>
              </a:spcBef>
              <a:spcAft>
                <a:spcPts val="0"/>
              </a:spcAft>
              <a:buSzPts val="1200"/>
              <a:buChar char="○"/>
              <a:defRPr sz="1200"/>
            </a:lvl5pPr>
            <a:lvl6pPr marL="2743200" lvl="5" indent="-304800" algn="l">
              <a:lnSpc>
                <a:spcPct val="114999"/>
              </a:lnSpc>
              <a:spcBef>
                <a:spcPts val="0"/>
              </a:spcBef>
              <a:spcAft>
                <a:spcPts val="0"/>
              </a:spcAft>
              <a:buSzPts val="1200"/>
              <a:buChar char="■"/>
              <a:defRPr sz="1200"/>
            </a:lvl6pPr>
            <a:lvl7pPr marL="3200400" lvl="6" indent="-304800" algn="l">
              <a:lnSpc>
                <a:spcPct val="114999"/>
              </a:lnSpc>
              <a:spcBef>
                <a:spcPts val="0"/>
              </a:spcBef>
              <a:spcAft>
                <a:spcPts val="0"/>
              </a:spcAft>
              <a:buSzPts val="1200"/>
              <a:buChar char="●"/>
              <a:defRPr sz="1200"/>
            </a:lvl7pPr>
            <a:lvl8pPr marL="3657600" lvl="7" indent="-304800" algn="l">
              <a:lnSpc>
                <a:spcPct val="114999"/>
              </a:lnSpc>
              <a:spcBef>
                <a:spcPts val="0"/>
              </a:spcBef>
              <a:spcAft>
                <a:spcPts val="0"/>
              </a:spcAft>
              <a:buSzPts val="1200"/>
              <a:buChar char="○"/>
              <a:defRPr sz="1200"/>
            </a:lvl8pPr>
            <a:lvl9pPr marL="4114800" lvl="8" indent="-304800" algn="l">
              <a:lnSpc>
                <a:spcPct val="114999"/>
              </a:lnSpc>
              <a:spcBef>
                <a:spcPts val="0"/>
              </a:spcBef>
              <a:spcAft>
                <a:spcPts val="0"/>
              </a:spcAft>
              <a:buSzPts val="1200"/>
              <a:buChar char="■"/>
              <a:defRPr sz="1200"/>
            </a:lvl9pPr>
          </a:lstStyle>
          <a:p>
            <a:pPr>
              <a:defRPr/>
            </a:pPr>
            <a:endParaRPr/>
          </a:p>
        </p:txBody>
      </p:sp>
      <p:sp>
        <p:nvSpPr>
          <p:cNvPr id="1918308909" name="Google Shape;24;p43"/>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only" preserve="0" showMasterPhAnim="0" showMasterSp="1" type="titleOnly" userDrawn="1">
  <p:cSld name="TITLE_ONLY">
    <p:spTree>
      <p:nvGrpSpPr>
        <p:cNvPr id="1" name=""/>
        <p:cNvGrpSpPr/>
        <p:nvPr/>
      </p:nvGrpSpPr>
      <p:grpSpPr bwMode="auto">
        <a:xfrm>
          <a:off x="0" y="0"/>
          <a:ext cx="0" cy="0"/>
          <a:chOff x="0" y="0"/>
          <a:chExt cx="0" cy="0"/>
        </a:xfrm>
      </p:grpSpPr>
      <p:sp>
        <p:nvSpPr>
          <p:cNvPr id="197538811" name="Google Shape;26;p44"/>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pPr>
              <a:defRPr/>
            </a:pPr>
            <a:endParaRPr/>
          </a:p>
        </p:txBody>
      </p:sp>
      <p:sp>
        <p:nvSpPr>
          <p:cNvPr id="577199529" name="Google Shape;27;p44"/>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One column text" preserve="0" showMasterPhAnim="0" showMasterSp="1" userDrawn="1">
  <p:cSld name="ONE_COLUMN_TEXT">
    <p:spTree>
      <p:nvGrpSpPr>
        <p:cNvPr id="1" name=""/>
        <p:cNvGrpSpPr/>
        <p:nvPr/>
      </p:nvGrpSpPr>
      <p:grpSpPr bwMode="auto">
        <a:xfrm>
          <a:off x="0" y="0"/>
          <a:ext cx="0" cy="0"/>
          <a:chOff x="0" y="0"/>
          <a:chExt cx="0" cy="0"/>
        </a:xfrm>
      </p:grpSpPr>
      <p:sp>
        <p:nvSpPr>
          <p:cNvPr id="1381844944" name="Google Shape;29;p45"/>
          <p:cNvSpPr txBox="1">
            <a:spLocks noGrp="1"/>
          </p:cNvSpPr>
          <p:nvPr>
            <p:ph type="title"/>
          </p:nvPr>
        </p:nvSpPr>
        <p:spPr bwMode="auto">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pPr>
              <a:defRPr/>
            </a:pPr>
            <a:endParaRPr/>
          </a:p>
        </p:txBody>
      </p:sp>
      <p:sp>
        <p:nvSpPr>
          <p:cNvPr id="1530386444" name="Google Shape;30;p45"/>
          <p:cNvSpPr txBox="1">
            <a:spLocks noGrp="1"/>
          </p:cNvSpPr>
          <p:nvPr>
            <p:ph type="body" idx="1"/>
          </p:nvPr>
        </p:nvSpPr>
        <p:spPr bwMode="auto">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4999"/>
              </a:lnSpc>
              <a:spcBef>
                <a:spcPts val="0"/>
              </a:spcBef>
              <a:spcAft>
                <a:spcPts val="0"/>
              </a:spcAft>
              <a:buSzPts val="1200"/>
              <a:buChar char="●"/>
              <a:defRPr sz="1200"/>
            </a:lvl1pPr>
            <a:lvl2pPr marL="914400" lvl="1" indent="-304800" algn="l">
              <a:lnSpc>
                <a:spcPct val="114999"/>
              </a:lnSpc>
              <a:spcBef>
                <a:spcPts val="0"/>
              </a:spcBef>
              <a:spcAft>
                <a:spcPts val="0"/>
              </a:spcAft>
              <a:buSzPts val="1200"/>
              <a:buChar char="○"/>
              <a:defRPr sz="1200"/>
            </a:lvl2pPr>
            <a:lvl3pPr marL="1371600" lvl="2" indent="-304800" algn="l">
              <a:lnSpc>
                <a:spcPct val="114999"/>
              </a:lnSpc>
              <a:spcBef>
                <a:spcPts val="0"/>
              </a:spcBef>
              <a:spcAft>
                <a:spcPts val="0"/>
              </a:spcAft>
              <a:buSzPts val="1200"/>
              <a:buChar char="■"/>
              <a:defRPr sz="1200"/>
            </a:lvl3pPr>
            <a:lvl4pPr marL="1828800" lvl="3" indent="-304800" algn="l">
              <a:lnSpc>
                <a:spcPct val="114999"/>
              </a:lnSpc>
              <a:spcBef>
                <a:spcPts val="0"/>
              </a:spcBef>
              <a:spcAft>
                <a:spcPts val="0"/>
              </a:spcAft>
              <a:buSzPts val="1200"/>
              <a:buChar char="●"/>
              <a:defRPr sz="1200"/>
            </a:lvl4pPr>
            <a:lvl5pPr marL="2286000" lvl="4" indent="-304800" algn="l">
              <a:lnSpc>
                <a:spcPct val="114999"/>
              </a:lnSpc>
              <a:spcBef>
                <a:spcPts val="0"/>
              </a:spcBef>
              <a:spcAft>
                <a:spcPts val="0"/>
              </a:spcAft>
              <a:buSzPts val="1200"/>
              <a:buChar char="○"/>
              <a:defRPr sz="1200"/>
            </a:lvl5pPr>
            <a:lvl6pPr marL="2743200" lvl="5" indent="-304800" algn="l">
              <a:lnSpc>
                <a:spcPct val="114999"/>
              </a:lnSpc>
              <a:spcBef>
                <a:spcPts val="0"/>
              </a:spcBef>
              <a:spcAft>
                <a:spcPts val="0"/>
              </a:spcAft>
              <a:buSzPts val="1200"/>
              <a:buChar char="■"/>
              <a:defRPr sz="1200"/>
            </a:lvl6pPr>
            <a:lvl7pPr marL="3200400" lvl="6" indent="-304800" algn="l">
              <a:lnSpc>
                <a:spcPct val="114999"/>
              </a:lnSpc>
              <a:spcBef>
                <a:spcPts val="0"/>
              </a:spcBef>
              <a:spcAft>
                <a:spcPts val="0"/>
              </a:spcAft>
              <a:buSzPts val="1200"/>
              <a:buChar char="●"/>
              <a:defRPr sz="1200"/>
            </a:lvl7pPr>
            <a:lvl8pPr marL="3657600" lvl="7" indent="-304800" algn="l">
              <a:lnSpc>
                <a:spcPct val="114999"/>
              </a:lnSpc>
              <a:spcBef>
                <a:spcPts val="0"/>
              </a:spcBef>
              <a:spcAft>
                <a:spcPts val="0"/>
              </a:spcAft>
              <a:buSzPts val="1200"/>
              <a:buChar char="○"/>
              <a:defRPr sz="1200"/>
            </a:lvl8pPr>
            <a:lvl9pPr marL="4114800" lvl="8" indent="-304800" algn="l">
              <a:lnSpc>
                <a:spcPct val="114999"/>
              </a:lnSpc>
              <a:spcBef>
                <a:spcPts val="0"/>
              </a:spcBef>
              <a:spcAft>
                <a:spcPts val="0"/>
              </a:spcAft>
              <a:buSzPts val="1200"/>
              <a:buChar char="■"/>
              <a:defRPr sz="1200"/>
            </a:lvl9pPr>
          </a:lstStyle>
          <a:p>
            <a:pPr>
              <a:defRPr/>
            </a:pPr>
            <a:endParaRPr/>
          </a:p>
        </p:txBody>
      </p:sp>
      <p:sp>
        <p:nvSpPr>
          <p:cNvPr id="739516840" name="Google Shape;31;p45"/>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Main point" preserve="0" showMasterPhAnim="0" showMasterSp="1" userDrawn="1">
  <p:cSld name="MAIN_POINT">
    <p:spTree>
      <p:nvGrpSpPr>
        <p:cNvPr id="1" name=""/>
        <p:cNvGrpSpPr/>
        <p:nvPr/>
      </p:nvGrpSpPr>
      <p:grpSpPr bwMode="auto">
        <a:xfrm>
          <a:off x="0" y="0"/>
          <a:ext cx="0" cy="0"/>
          <a:chOff x="0" y="0"/>
          <a:chExt cx="0" cy="0"/>
        </a:xfrm>
      </p:grpSpPr>
      <p:sp>
        <p:nvSpPr>
          <p:cNvPr id="1549964904" name="Google Shape;33;p46"/>
          <p:cNvSpPr txBox="1">
            <a:spLocks noGrp="1"/>
          </p:cNvSpPr>
          <p:nvPr>
            <p:ph type="title"/>
          </p:nvPr>
        </p:nvSpPr>
        <p:spPr bwMode="auto">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pPr>
              <a:defRPr/>
            </a:pPr>
            <a:endParaRPr/>
          </a:p>
        </p:txBody>
      </p:sp>
      <p:sp>
        <p:nvSpPr>
          <p:cNvPr id="1483820934" name="Google Shape;34;p46"/>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Section title and description" preserve="0" showMasterPhAnim="0" showMasterSp="1" userDrawn="1">
  <p:cSld name="SECTION_TITLE_AND_DESCRIPTION">
    <p:spTree>
      <p:nvGrpSpPr>
        <p:cNvPr id="1" name=""/>
        <p:cNvGrpSpPr/>
        <p:nvPr/>
      </p:nvGrpSpPr>
      <p:grpSpPr bwMode="auto">
        <a:xfrm>
          <a:off x="0" y="0"/>
          <a:ext cx="0" cy="0"/>
          <a:chOff x="0" y="0"/>
          <a:chExt cx="0" cy="0"/>
        </a:xfrm>
      </p:grpSpPr>
      <p:sp>
        <p:nvSpPr>
          <p:cNvPr id="451376234" name="Google Shape;36;p47"/>
          <p:cNvSpPr/>
          <p:nvPr/>
        </p:nvSpPr>
        <p:spPr bwMode="auto">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Arial"/>
              <a:ea typeface="Arial"/>
              <a:cs typeface="Arial"/>
            </a:endParaRPr>
          </a:p>
        </p:txBody>
      </p:sp>
      <p:sp>
        <p:nvSpPr>
          <p:cNvPr id="595387375" name="Google Shape;37;p47"/>
          <p:cNvSpPr txBox="1">
            <a:spLocks noGrp="1"/>
          </p:cNvSpPr>
          <p:nvPr>
            <p:ph type="title"/>
          </p:nvPr>
        </p:nvSpPr>
        <p:spPr bwMode="auto">
          <a:xfrm>
            <a:off x="265500" y="1233175"/>
            <a:ext cx="4045199"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pPr>
              <a:defRPr/>
            </a:pPr>
            <a:endParaRPr/>
          </a:p>
        </p:txBody>
      </p:sp>
      <p:sp>
        <p:nvSpPr>
          <p:cNvPr id="168139061" name="Google Shape;38;p47"/>
          <p:cNvSpPr txBox="1">
            <a:spLocks noGrp="1"/>
          </p:cNvSpPr>
          <p:nvPr>
            <p:ph type="subTitle" idx="1"/>
          </p:nvPr>
        </p:nvSpPr>
        <p:spPr bwMode="auto">
          <a:xfrm>
            <a:off x="265500" y="2803075"/>
            <a:ext cx="4045199" cy="1235099"/>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pPr>
              <a:defRPr/>
            </a:pPr>
            <a:endParaRPr/>
          </a:p>
        </p:txBody>
      </p:sp>
      <p:sp>
        <p:nvSpPr>
          <p:cNvPr id="1260982282" name="Google Shape;39;p47"/>
          <p:cNvSpPr txBox="1">
            <a:spLocks noGrp="1"/>
          </p:cNvSpPr>
          <p:nvPr>
            <p:ph type="body" idx="2"/>
          </p:nvPr>
        </p:nvSpPr>
        <p:spPr bwMode="auto">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4999"/>
              </a:lnSpc>
              <a:spcBef>
                <a:spcPts val="0"/>
              </a:spcBef>
              <a:spcAft>
                <a:spcPts val="0"/>
              </a:spcAft>
              <a:buSzPts val="1800"/>
              <a:buChar char="●"/>
              <a:defRPr/>
            </a:lvl1pPr>
            <a:lvl2pPr marL="914400" lvl="1" indent="-317500" algn="l">
              <a:lnSpc>
                <a:spcPct val="114999"/>
              </a:lnSpc>
              <a:spcBef>
                <a:spcPts val="0"/>
              </a:spcBef>
              <a:spcAft>
                <a:spcPts val="0"/>
              </a:spcAft>
              <a:buSzPts val="1400"/>
              <a:buChar char="○"/>
              <a:defRPr/>
            </a:lvl2pPr>
            <a:lvl3pPr marL="1371600" lvl="2" indent="-317500" algn="l">
              <a:lnSpc>
                <a:spcPct val="114999"/>
              </a:lnSpc>
              <a:spcBef>
                <a:spcPts val="0"/>
              </a:spcBef>
              <a:spcAft>
                <a:spcPts val="0"/>
              </a:spcAft>
              <a:buSzPts val="1400"/>
              <a:buChar char="■"/>
              <a:defRPr/>
            </a:lvl3pPr>
            <a:lvl4pPr marL="1828800" lvl="3" indent="-317500" algn="l">
              <a:lnSpc>
                <a:spcPct val="114999"/>
              </a:lnSpc>
              <a:spcBef>
                <a:spcPts val="0"/>
              </a:spcBef>
              <a:spcAft>
                <a:spcPts val="0"/>
              </a:spcAft>
              <a:buSzPts val="1400"/>
              <a:buChar char="●"/>
              <a:defRPr/>
            </a:lvl4pPr>
            <a:lvl5pPr marL="2286000" lvl="4" indent="-317500" algn="l">
              <a:lnSpc>
                <a:spcPct val="114999"/>
              </a:lnSpc>
              <a:spcBef>
                <a:spcPts val="0"/>
              </a:spcBef>
              <a:spcAft>
                <a:spcPts val="0"/>
              </a:spcAft>
              <a:buSzPts val="1400"/>
              <a:buChar char="○"/>
              <a:defRPr/>
            </a:lvl5pPr>
            <a:lvl6pPr marL="2743200" lvl="5" indent="-317500" algn="l">
              <a:lnSpc>
                <a:spcPct val="114999"/>
              </a:lnSpc>
              <a:spcBef>
                <a:spcPts val="0"/>
              </a:spcBef>
              <a:spcAft>
                <a:spcPts val="0"/>
              </a:spcAft>
              <a:buSzPts val="1400"/>
              <a:buChar char="■"/>
              <a:defRPr/>
            </a:lvl6pPr>
            <a:lvl7pPr marL="3200400" lvl="6" indent="-317500" algn="l">
              <a:lnSpc>
                <a:spcPct val="114999"/>
              </a:lnSpc>
              <a:spcBef>
                <a:spcPts val="0"/>
              </a:spcBef>
              <a:spcAft>
                <a:spcPts val="0"/>
              </a:spcAft>
              <a:buSzPts val="1400"/>
              <a:buChar char="●"/>
              <a:defRPr/>
            </a:lvl7pPr>
            <a:lvl8pPr marL="3657600" lvl="7" indent="-317500" algn="l">
              <a:lnSpc>
                <a:spcPct val="114999"/>
              </a:lnSpc>
              <a:spcBef>
                <a:spcPts val="0"/>
              </a:spcBef>
              <a:spcAft>
                <a:spcPts val="0"/>
              </a:spcAft>
              <a:buSzPts val="1400"/>
              <a:buChar char="○"/>
              <a:defRPr/>
            </a:lvl8pPr>
            <a:lvl9pPr marL="4114800" lvl="8" indent="-317500" algn="l">
              <a:lnSpc>
                <a:spcPct val="114999"/>
              </a:lnSpc>
              <a:spcBef>
                <a:spcPts val="0"/>
              </a:spcBef>
              <a:spcAft>
                <a:spcPts val="0"/>
              </a:spcAft>
              <a:buSzPts val="1400"/>
              <a:buChar char="■"/>
              <a:defRPr/>
            </a:lvl9pPr>
          </a:lstStyle>
          <a:p>
            <a:pPr>
              <a:defRPr/>
            </a:pPr>
            <a:endParaRPr/>
          </a:p>
        </p:txBody>
      </p:sp>
      <p:sp>
        <p:nvSpPr>
          <p:cNvPr id="150902696" name="Google Shape;40;p47"/>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aption" preserve="0" showMasterPhAnim="0" showMasterSp="1" userDrawn="1">
  <p:cSld name="CAPTION_ONLY">
    <p:spTree>
      <p:nvGrpSpPr>
        <p:cNvPr id="1" name=""/>
        <p:cNvGrpSpPr/>
        <p:nvPr/>
      </p:nvGrpSpPr>
      <p:grpSpPr bwMode="auto">
        <a:xfrm>
          <a:off x="0" y="0"/>
          <a:ext cx="0" cy="0"/>
          <a:chOff x="0" y="0"/>
          <a:chExt cx="0" cy="0"/>
        </a:xfrm>
      </p:grpSpPr>
      <p:sp>
        <p:nvSpPr>
          <p:cNvPr id="1979574748" name="Google Shape;42;p48"/>
          <p:cNvSpPr txBox="1">
            <a:spLocks noGrp="1"/>
          </p:cNvSpPr>
          <p:nvPr>
            <p:ph type="body" idx="1"/>
          </p:nvPr>
        </p:nvSpPr>
        <p:spPr bwMode="auto">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pPr>
              <a:defRPr/>
            </a:pPr>
            <a:endParaRPr/>
          </a:p>
        </p:txBody>
      </p:sp>
      <p:sp>
        <p:nvSpPr>
          <p:cNvPr id="851478864" name="Google Shape;43;p48"/>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Big number" preserve="0" showMasterPhAnim="0" showMasterSp="1" userDrawn="1">
  <p:cSld name="BIG_NUMBER">
    <p:spTree>
      <p:nvGrpSpPr>
        <p:cNvPr id="1" name=""/>
        <p:cNvGrpSpPr/>
        <p:nvPr/>
      </p:nvGrpSpPr>
      <p:grpSpPr bwMode="auto">
        <a:xfrm>
          <a:off x="0" y="0"/>
          <a:ext cx="0" cy="0"/>
          <a:chOff x="0" y="0"/>
          <a:chExt cx="0" cy="0"/>
        </a:xfrm>
      </p:grpSpPr>
      <p:sp>
        <p:nvSpPr>
          <p:cNvPr id="2045257467" name="Google Shape;45;p49"/>
          <p:cNvSpPr txBox="1">
            <a:spLocks noGrp="1"/>
          </p:cNvSpPr>
          <p:nvPr>
            <p:ph type="title" hasCustomPrompt="1"/>
          </p:nvPr>
        </p:nvSpPr>
        <p:spPr bwMode="auto">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pPr>
              <a:defRPr/>
            </a:pPr>
            <a:r>
              <a:rPr/>
              <a:t>xx%</a:t>
            </a:r>
            <a:endParaRPr/>
          </a:p>
        </p:txBody>
      </p:sp>
      <p:sp>
        <p:nvSpPr>
          <p:cNvPr id="983009612" name="Google Shape;46;p49"/>
          <p:cNvSpPr txBox="1">
            <a:spLocks noGrp="1"/>
          </p:cNvSpPr>
          <p:nvPr>
            <p:ph type="body" idx="1"/>
          </p:nvPr>
        </p:nvSpPr>
        <p:spPr bwMode="auto">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4999"/>
              </a:lnSpc>
              <a:spcBef>
                <a:spcPts val="0"/>
              </a:spcBef>
              <a:spcAft>
                <a:spcPts val="0"/>
              </a:spcAft>
              <a:buSzPts val="1800"/>
              <a:buChar char="●"/>
              <a:defRPr/>
            </a:lvl1pPr>
            <a:lvl2pPr marL="914400" lvl="1" indent="-317500" algn="ctr">
              <a:lnSpc>
                <a:spcPct val="114999"/>
              </a:lnSpc>
              <a:spcBef>
                <a:spcPts val="0"/>
              </a:spcBef>
              <a:spcAft>
                <a:spcPts val="0"/>
              </a:spcAft>
              <a:buSzPts val="1400"/>
              <a:buChar char="○"/>
              <a:defRPr/>
            </a:lvl2pPr>
            <a:lvl3pPr marL="1371600" lvl="2" indent="-317500" algn="ctr">
              <a:lnSpc>
                <a:spcPct val="114999"/>
              </a:lnSpc>
              <a:spcBef>
                <a:spcPts val="0"/>
              </a:spcBef>
              <a:spcAft>
                <a:spcPts val="0"/>
              </a:spcAft>
              <a:buSzPts val="1400"/>
              <a:buChar char="■"/>
              <a:defRPr/>
            </a:lvl3pPr>
            <a:lvl4pPr marL="1828800" lvl="3" indent="-317500" algn="ctr">
              <a:lnSpc>
                <a:spcPct val="114999"/>
              </a:lnSpc>
              <a:spcBef>
                <a:spcPts val="0"/>
              </a:spcBef>
              <a:spcAft>
                <a:spcPts val="0"/>
              </a:spcAft>
              <a:buSzPts val="1400"/>
              <a:buChar char="●"/>
              <a:defRPr/>
            </a:lvl4pPr>
            <a:lvl5pPr marL="2286000" lvl="4" indent="-317500" algn="ctr">
              <a:lnSpc>
                <a:spcPct val="114999"/>
              </a:lnSpc>
              <a:spcBef>
                <a:spcPts val="0"/>
              </a:spcBef>
              <a:spcAft>
                <a:spcPts val="0"/>
              </a:spcAft>
              <a:buSzPts val="1400"/>
              <a:buChar char="○"/>
              <a:defRPr/>
            </a:lvl5pPr>
            <a:lvl6pPr marL="2743200" lvl="5" indent="-317500" algn="ctr">
              <a:lnSpc>
                <a:spcPct val="114999"/>
              </a:lnSpc>
              <a:spcBef>
                <a:spcPts val="0"/>
              </a:spcBef>
              <a:spcAft>
                <a:spcPts val="0"/>
              </a:spcAft>
              <a:buSzPts val="1400"/>
              <a:buChar char="■"/>
              <a:defRPr/>
            </a:lvl6pPr>
            <a:lvl7pPr marL="3200400" lvl="6" indent="-317500" algn="ctr">
              <a:lnSpc>
                <a:spcPct val="114999"/>
              </a:lnSpc>
              <a:spcBef>
                <a:spcPts val="0"/>
              </a:spcBef>
              <a:spcAft>
                <a:spcPts val="0"/>
              </a:spcAft>
              <a:buSzPts val="1400"/>
              <a:buChar char="●"/>
              <a:defRPr/>
            </a:lvl7pPr>
            <a:lvl8pPr marL="3657600" lvl="7" indent="-317500" algn="ctr">
              <a:lnSpc>
                <a:spcPct val="114999"/>
              </a:lnSpc>
              <a:spcBef>
                <a:spcPts val="0"/>
              </a:spcBef>
              <a:spcAft>
                <a:spcPts val="0"/>
              </a:spcAft>
              <a:buSzPts val="1400"/>
              <a:buChar char="○"/>
              <a:defRPr/>
            </a:lvl8pPr>
            <a:lvl9pPr marL="4114800" lvl="8" indent="-317500" algn="ctr">
              <a:lnSpc>
                <a:spcPct val="114999"/>
              </a:lnSpc>
              <a:spcBef>
                <a:spcPts val="0"/>
              </a:spcBef>
              <a:spcAft>
                <a:spcPts val="0"/>
              </a:spcAft>
              <a:buSzPts val="1400"/>
              <a:buChar char="■"/>
              <a:defRPr/>
            </a:lvl9pPr>
          </a:lstStyle>
          <a:p>
            <a:pPr>
              <a:defRPr/>
            </a:pPr>
            <a:endParaRPr/>
          </a:p>
        </p:txBody>
      </p:sp>
      <p:sp>
        <p:nvSpPr>
          <p:cNvPr id="1636523177" name="Google Shape;47;p49"/>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Blank" preserve="0" showMasterPhAnim="0" showMasterSp="1" type="blank" userDrawn="1">
  <p:cSld name="BLANK">
    <p:spTree>
      <p:nvGrpSpPr>
        <p:cNvPr id="1" name=""/>
        <p:cNvGrpSpPr/>
        <p:nvPr/>
      </p:nvGrpSpPr>
      <p:grpSpPr bwMode="auto">
        <a:xfrm>
          <a:off x="0" y="0"/>
          <a:ext cx="0" cy="0"/>
          <a:chOff x="0" y="0"/>
          <a:chExt cx="0" cy="0"/>
        </a:xfrm>
      </p:grpSpPr>
      <p:sp>
        <p:nvSpPr>
          <p:cNvPr id="422634868" name="Google Shape;49;p50"/>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simple-light-2">
    <p:bg>
      <p:bgPr shadeToTitle="0">
        <a:solidFill>
          <a:schemeClr val="lt1"/>
        </a:solidFill>
      </p:bgPr>
    </p:bg>
    <p:spTree>
      <p:nvGrpSpPr>
        <p:cNvPr id="1" name=""/>
        <p:cNvGrpSpPr/>
        <p:nvPr/>
      </p:nvGrpSpPr>
      <p:grpSpPr bwMode="auto">
        <a:xfrm>
          <a:off x="0" y="0"/>
          <a:ext cx="0" cy="0"/>
          <a:chOff x="0" y="0"/>
          <a:chExt cx="0" cy="0"/>
        </a:xfrm>
      </p:grpSpPr>
      <p:sp>
        <p:nvSpPr>
          <p:cNvPr id="1684923698" name="Google Shape;6;p39"/>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9pPr>
          </a:lstStyle>
          <a:p>
            <a:pPr>
              <a:defRPr/>
            </a:pPr>
            <a:endParaRPr/>
          </a:p>
        </p:txBody>
      </p:sp>
      <p:sp>
        <p:nvSpPr>
          <p:cNvPr id="516602321" name="Google Shape;7;p39"/>
          <p:cNvSpPr txBox="1">
            <a:spLocks noGrp="1"/>
          </p:cNvSpPr>
          <p:nvPr>
            <p:ph type="body" idx="1"/>
          </p:nvPr>
        </p:nvSpPr>
        <p:spPr bwMode="auto">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4999"/>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defRPr>
            </a:lvl1pPr>
            <a:lvl2pPr marL="914400" marR="0" lvl="1"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a:defRPr/>
            </a:pPr>
            <a:endParaRPr/>
          </a:p>
        </p:txBody>
      </p:sp>
      <p:sp>
        <p:nvSpPr>
          <p:cNvPr id="1530479796" name="Google Shape;8;p39"/>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17.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8.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8.png"/><Relationship Id="rId4" Type="http://schemas.openxmlformats.org/officeDocument/2006/relationships/image" Target="../media/image3.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8.png"/><Relationship Id="rId4" Type="http://schemas.openxmlformats.org/officeDocument/2006/relationships/image" Target="../media/image3.png"/><Relationship Id="rId5"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1536668" name="Google Shape;54;p1"/>
          <p:cNvSpPr txBox="1"/>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2400"/>
              <a:buFont typeface="Arial"/>
              <a:buNone/>
              <a:defRPr/>
            </a:pPr>
            <a:r>
              <a:rPr lang="es" sz="2400" b="1" i="0" u="none" strike="noStrike" cap="none">
                <a:solidFill>
                  <a:srgbClr val="708792"/>
                </a:solidFill>
                <a:latin typeface="Trebuchet MS"/>
                <a:ea typeface="Trebuchet MS"/>
                <a:cs typeface="Trebuchet MS"/>
              </a:rPr>
              <a:t>SuPeRBE Training Material</a:t>
            </a:r>
            <a:endParaRPr sz="24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400"/>
              <a:buFont typeface="Arial"/>
              <a:buNone/>
              <a:defRPr/>
            </a:pPr>
            <a:endParaRPr sz="2400" b="1" i="0" u="none" strike="noStrike" cap="none">
              <a:solidFill>
                <a:srgbClr val="53656D"/>
              </a:solidFill>
              <a:latin typeface="Trebuchet MS"/>
              <a:ea typeface="Trebuchet MS"/>
              <a:cs typeface="Trebuchet MS"/>
            </a:endParaRPr>
          </a:p>
        </p:txBody>
      </p:sp>
      <p:sp>
        <p:nvSpPr>
          <p:cNvPr id="1326551993" name="Google Shape;55;p1"/>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2400" b="1" i="0" u="none" strike="noStrike" cap="none">
                <a:solidFill>
                  <a:srgbClr val="9ACA3C"/>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177400964" name="Google Shape;56;p1"/>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2400" b="1" i="0" u="none" strike="noStrike" cap="none">
                <a:solidFill>
                  <a:srgbClr val="9ACA3C"/>
                </a:solidFill>
                <a:latin typeface="Trebuchet MS"/>
                <a:ea typeface="Trebuchet MS"/>
                <a:cs typeface="Trebuchet MS"/>
              </a:rPr>
              <a:t>Fundamentals of climate change</a:t>
            </a:r>
            <a:r>
              <a:rPr lang="es" sz="1800" b="1" i="0" u="none" strike="noStrike" cap="none">
                <a:solidFill>
                  <a:srgbClr val="9ACA3C"/>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2061281716" name="Google Shape;57;p1"/>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lang="es" sz="2000" b="1" i="0" u="none" strike="noStrike" cap="none">
                <a:solidFill>
                  <a:srgbClr val="9ACA3C"/>
                </a:solidFill>
                <a:latin typeface="Trebuchet MS"/>
                <a:ea typeface="Trebuchet MS"/>
                <a:cs typeface="Trebuchet MS"/>
              </a:rPr>
              <a:t>Level of competence: 2</a:t>
            </a:r>
            <a:endParaRPr sz="2000" b="1" i="0" u="none" strike="noStrike" cap="none">
              <a:solidFill>
                <a:srgbClr val="9ACA3C"/>
              </a:solidFill>
              <a:latin typeface="Trebuchet MS"/>
              <a:ea typeface="Trebuchet MS"/>
              <a:cs typeface="Trebuchet MS"/>
            </a:endParaRPr>
          </a:p>
        </p:txBody>
      </p:sp>
      <p:pic>
        <p:nvPicPr>
          <p:cNvPr id="1843739965" name="Google Shape;58;p1" title="superbe copertina.jpg"/>
          <p:cNvPicPr/>
          <p:nvPr/>
        </p:nvPicPr>
        <p:blipFill rotWithShape="1">
          <a:blip r:embed="rId3">
            <a:alphaModFix/>
          </a:blip>
          <a:stretch/>
        </p:blipFill>
        <p:spPr bwMode="auto">
          <a:xfrm>
            <a:off x="0" y="-17815"/>
            <a:ext cx="9168625" cy="5260328"/>
          </a:xfrm>
          <a:prstGeom prst="rect">
            <a:avLst/>
          </a:prstGeom>
          <a:noFill/>
          <a:ln>
            <a:noFill/>
          </a:ln>
        </p:spPr>
      </p:pic>
      <p:sp>
        <p:nvSpPr>
          <p:cNvPr id="1301551174" name="Google Shape;59;p1"/>
          <p:cNvSpPr txBox="1"/>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900"/>
              <a:buFont typeface="Arial"/>
              <a:buNone/>
              <a:defRPr/>
            </a:pPr>
            <a:endParaRPr sz="9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000"/>
              <a:buFont typeface="Arial"/>
              <a:buNone/>
              <a:defRPr/>
            </a:pPr>
            <a:r>
              <a:rPr lang="es" sz="1000" b="0" i="0" u="none" strike="noStrike" cap="none">
                <a:solidFill>
                  <a:srgbClr val="708792"/>
                </a:solidFill>
                <a:latin typeface="Trebuchet MS"/>
                <a:ea typeface="Trebuchet MS"/>
                <a:cs typeface="Trebuchet MS"/>
              </a:rPr>
              <a:t>A</a:t>
            </a:r>
            <a:r>
              <a:rPr lang="es" sz="1000">
                <a:solidFill>
                  <a:srgbClr val="708792"/>
                </a:solidFill>
                <a:latin typeface="Trebuchet MS"/>
                <a:ea typeface="Trebuchet MS"/>
                <a:cs typeface="Trebuchet MS"/>
              </a:rPr>
              <a:t>ktivita</a:t>
            </a:r>
            <a:r>
              <a:rPr lang="es" sz="1000" b="0" i="0" u="none" strike="noStrike" cap="none">
                <a:solidFill>
                  <a:srgbClr val="708792"/>
                </a:solidFill>
                <a:latin typeface="Trebuchet MS"/>
                <a:ea typeface="Trebuchet MS"/>
                <a:cs typeface="Trebuchet MS"/>
              </a:rPr>
              <a:t> 3.2</a:t>
            </a:r>
            <a:endParaRPr sz="24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000"/>
              <a:buFont typeface="Arial"/>
              <a:buNone/>
              <a:defRPr/>
            </a:pPr>
            <a:r>
              <a:rPr lang="es" sz="1000" b="0" i="0" u="none" strike="noStrike" cap="none">
                <a:solidFill>
                  <a:srgbClr val="708792"/>
                </a:solidFill>
                <a:latin typeface="Trebuchet MS"/>
                <a:ea typeface="Trebuchet MS"/>
                <a:cs typeface="Trebuchet MS"/>
              </a:rPr>
              <a:t>SuPeRBE Project (CE0200768)</a:t>
            </a:r>
            <a:endParaRPr sz="1000" b="0" i="0" u="none" strike="noStrike" cap="none">
              <a:solidFill>
                <a:srgbClr val="708792"/>
              </a:solidFill>
              <a:latin typeface="Trebuchet MS"/>
              <a:ea typeface="Trebuchet MS"/>
              <a:cs typeface="Trebuchet MS"/>
            </a:endParaRPr>
          </a:p>
        </p:txBody>
      </p:sp>
      <p:sp>
        <p:nvSpPr>
          <p:cNvPr id="1726935275" name="Google Shape;60;p1"/>
          <p:cNvSpPr txBox="1"/>
          <p:nvPr/>
        </p:nvSpPr>
        <p:spPr bwMode="auto">
          <a:xfrm>
            <a:off x="520080" y="1420989"/>
            <a:ext cx="69636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3000"/>
              <a:buFont typeface="Arial"/>
              <a:buNone/>
              <a:defRPr/>
            </a:pPr>
            <a:r>
              <a:rPr lang="es" sz="3000" b="1">
                <a:solidFill>
                  <a:srgbClr val="708792"/>
                </a:solidFill>
                <a:latin typeface="Trebuchet MS"/>
                <a:ea typeface="Trebuchet MS"/>
                <a:cs typeface="Trebuchet MS"/>
              </a:rPr>
              <a:t>Škol</a:t>
            </a:r>
            <a:r>
              <a:rPr lang="cs-CZ" sz="3000" b="1">
                <a:solidFill>
                  <a:srgbClr val="708792"/>
                </a:solidFill>
                <a:latin typeface="Trebuchet MS"/>
                <a:ea typeface="Trebuchet MS"/>
                <a:cs typeface="Trebuchet MS"/>
              </a:rPr>
              <a:t>i</a:t>
            </a:r>
            <a:r>
              <a:rPr lang="es" sz="3000" b="1">
                <a:solidFill>
                  <a:srgbClr val="708792"/>
                </a:solidFill>
                <a:latin typeface="Trebuchet MS"/>
                <a:ea typeface="Trebuchet MS"/>
                <a:cs typeface="Trebuchet MS"/>
              </a:rPr>
              <a:t>cí materiál </a:t>
            </a:r>
            <a:r>
              <a:rPr lang="es" sz="3000" b="1" i="0" u="none" strike="noStrike" cap="none">
                <a:solidFill>
                  <a:srgbClr val="708792"/>
                </a:solidFill>
                <a:latin typeface="Trebuchet MS"/>
                <a:ea typeface="Trebuchet MS"/>
                <a:cs typeface="Trebuchet MS"/>
              </a:rPr>
              <a:t>SuPeRBE </a:t>
            </a:r>
            <a:endParaRPr sz="30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3000"/>
              <a:buFont typeface="Arial"/>
              <a:buNone/>
              <a:defRPr/>
            </a:pPr>
            <a:endParaRPr sz="3000" b="1" i="0" u="none" strike="noStrike" cap="none">
              <a:solidFill>
                <a:srgbClr val="53656D"/>
              </a:solidFill>
              <a:latin typeface="Trebuchet MS"/>
              <a:ea typeface="Trebuchet MS"/>
              <a:cs typeface="Trebuchet MS"/>
            </a:endParaRPr>
          </a:p>
        </p:txBody>
      </p:sp>
      <p:sp>
        <p:nvSpPr>
          <p:cNvPr id="2044733222" name="Google Shape;61;p1"/>
          <p:cNvSpPr txBox="1"/>
          <p:nvPr/>
        </p:nvSpPr>
        <p:spPr bwMode="auto">
          <a:xfrm>
            <a:off x="5529970" y="3573125"/>
            <a:ext cx="38166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lang="es" sz="2000" b="1" i="0" u="none" strike="noStrike" cap="none">
                <a:solidFill>
                  <a:srgbClr val="9ACA3C"/>
                </a:solidFill>
                <a:latin typeface="Trebuchet MS"/>
                <a:ea typeface="Trebuchet MS"/>
                <a:cs typeface="Trebuchet MS"/>
              </a:rPr>
              <a:t>Kompetenční úroveň: 3</a:t>
            </a:r>
            <a:endParaRPr sz="2000" b="1" i="0" u="none" strike="noStrike" cap="none">
              <a:solidFill>
                <a:srgbClr val="9ACA3C"/>
              </a:solidFill>
              <a:latin typeface="Trebuchet MS"/>
              <a:ea typeface="Trebuchet MS"/>
              <a:cs typeface="Trebuchet MS"/>
            </a:endParaRPr>
          </a:p>
        </p:txBody>
      </p:sp>
      <p:sp>
        <p:nvSpPr>
          <p:cNvPr id="1097810011" name="Google Shape;62;p1"/>
          <p:cNvSpPr txBox="1"/>
          <p:nvPr/>
        </p:nvSpPr>
        <p:spPr bwMode="auto">
          <a:xfrm>
            <a:off x="6111847" y="4618112"/>
            <a:ext cx="2436900" cy="677100"/>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000000"/>
              </a:buClr>
              <a:buSzPts val="1000"/>
              <a:buFont typeface="Arial"/>
              <a:buNone/>
              <a:defRPr/>
            </a:pPr>
            <a:r>
              <a:rPr lang="es" sz="1000">
                <a:solidFill>
                  <a:srgbClr val="708792"/>
                </a:solidFill>
                <a:latin typeface="Trebuchet MS"/>
                <a:ea typeface="Trebuchet MS"/>
                <a:cs typeface="Trebuchet MS"/>
              </a:rPr>
              <a:t>Oblast odbornosti</a:t>
            </a:r>
            <a:r>
              <a:rPr lang="es" sz="1000" b="0" i="0" u="none" strike="noStrike" cap="none">
                <a:solidFill>
                  <a:srgbClr val="708792"/>
                </a:solidFill>
                <a:latin typeface="Trebuchet MS"/>
                <a:ea typeface="Trebuchet MS"/>
                <a:cs typeface="Trebuchet MS"/>
              </a:rPr>
              <a:t>: A</a:t>
            </a:r>
            <a:r>
              <a:rPr lang="cs-CZ" sz="1000" b="0" i="0" u="none" strike="noStrike" cap="none">
                <a:solidFill>
                  <a:srgbClr val="708792"/>
                </a:solidFill>
                <a:latin typeface="Trebuchet MS"/>
                <a:ea typeface="Trebuchet MS"/>
                <a:cs typeface="Trebuchet MS"/>
              </a:rPr>
              <a:t>E</a:t>
            </a:r>
            <a:r>
              <a:rPr lang="es" sz="1000" b="0" i="0" u="none" strike="noStrike" cap="none">
                <a:solidFill>
                  <a:srgbClr val="708792"/>
                </a:solidFill>
                <a:latin typeface="Trebuchet MS"/>
                <a:ea typeface="Trebuchet MS"/>
                <a:cs typeface="Trebuchet MS"/>
              </a:rPr>
              <a:t>2.3 </a:t>
            </a:r>
            <a:r>
              <a:rPr lang="es" sz="1000">
                <a:solidFill>
                  <a:srgbClr val="708792"/>
                </a:solidFill>
                <a:latin typeface="Trebuchet MS"/>
                <a:ea typeface="Trebuchet MS"/>
                <a:cs typeface="Trebuchet MS"/>
              </a:rPr>
              <a:t>podle</a:t>
            </a:r>
            <a:endParaRPr sz="2400" b="0" i="0" u="none" strike="noStrike" cap="none">
              <a:solidFill>
                <a:srgbClr val="708792"/>
              </a:solidFill>
              <a:latin typeface="Trebuchet MS"/>
              <a:ea typeface="Trebuchet MS"/>
              <a:cs typeface="Trebuchet MS"/>
            </a:endParaRPr>
          </a:p>
          <a:p>
            <a:pPr marL="0" marR="0" lvl="0" indent="0" algn="r" rtl="0">
              <a:lnSpc>
                <a:spcPct val="100000"/>
              </a:lnSpc>
              <a:spcBef>
                <a:spcPts val="0"/>
              </a:spcBef>
              <a:spcAft>
                <a:spcPts val="0"/>
              </a:spcAft>
              <a:buClr>
                <a:srgbClr val="000000"/>
              </a:buClr>
              <a:buSzPts val="1000"/>
              <a:buFont typeface="Arial"/>
              <a:buNone/>
              <a:defRPr/>
            </a:pPr>
            <a:r>
              <a:rPr lang="es" sz="1000" b="0" i="0" u="none" strike="noStrike" cap="none">
                <a:solidFill>
                  <a:srgbClr val="708792"/>
                </a:solidFill>
                <a:latin typeface="Trebuchet MS"/>
                <a:ea typeface="Trebuchet MS"/>
                <a:cs typeface="Trebuchet MS"/>
              </a:rPr>
              <a:t>CEN Workshop Agreement 17939</a:t>
            </a:r>
            <a:endParaRPr sz="24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800"/>
              <a:buFont typeface="Arial"/>
              <a:buNone/>
              <a:defRPr/>
            </a:pPr>
            <a:endParaRPr sz="1800" b="0" i="0" u="none" strike="noStrike" cap="none">
              <a:solidFill>
                <a:srgbClr val="000000"/>
              </a:solidFill>
              <a:latin typeface="Arial"/>
              <a:ea typeface="Arial"/>
              <a:cs typeface="Arial"/>
            </a:endParaRPr>
          </a:p>
        </p:txBody>
      </p:sp>
      <p:sp>
        <p:nvSpPr>
          <p:cNvPr id="38062386" name="Google Shape;63;p1"/>
          <p:cNvSpPr txBox="1"/>
          <p:nvPr/>
        </p:nvSpPr>
        <p:spPr bwMode="auto">
          <a:xfrm>
            <a:off x="494520" y="22318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2400" b="1" i="0" u="none" strike="noStrike" cap="none">
                <a:solidFill>
                  <a:srgbClr val="9ACA3C"/>
                </a:solidFill>
                <a:latin typeface="Trebuchet MS"/>
                <a:ea typeface="Trebuchet MS"/>
                <a:cs typeface="Trebuchet MS"/>
              </a:rPr>
              <a:t>2 Hodnot</a:t>
            </a:r>
            <a:r>
              <a:rPr lang="cs-CZ" sz="2400" b="1" i="0" u="none" strike="noStrike" cap="none">
                <a:solidFill>
                  <a:srgbClr val="9ACA3C"/>
                </a:solidFill>
                <a:latin typeface="Trebuchet MS"/>
                <a:ea typeface="Trebuchet MS"/>
                <a:cs typeface="Trebuchet MS"/>
              </a:rPr>
              <a:t>i</a:t>
            </a:r>
            <a:r>
              <a:rPr lang="es" sz="2400" b="1" i="0" u="none" strike="noStrike" cap="none">
                <a:solidFill>
                  <a:srgbClr val="9ACA3C"/>
                </a:solidFill>
                <a:latin typeface="Trebuchet MS"/>
                <a:ea typeface="Trebuchet MS"/>
                <a:cs typeface="Trebuchet MS"/>
              </a:rPr>
              <a:t>cí </a:t>
            </a:r>
            <a:r>
              <a:rPr lang="es" sz="2400" b="1" i="0" u="none" strike="noStrike" cap="none">
                <a:solidFill>
                  <a:srgbClr val="9ACA3C"/>
                </a:solidFill>
                <a:latin typeface="Trebuchet MS"/>
                <a:ea typeface="Trebuchet MS"/>
                <a:cs typeface="Trebuchet MS"/>
              </a:rPr>
              <a:t>systém RBE</a:t>
            </a:r>
            <a:endParaRPr sz="1400" b="0" i="0" u="none" strike="noStrike" cap="none">
              <a:solidFill>
                <a:srgbClr val="000000"/>
              </a:solidFill>
              <a:latin typeface="Arial"/>
              <a:ea typeface="Arial"/>
              <a:cs typeface="Arial"/>
            </a:endParaRPr>
          </a:p>
        </p:txBody>
      </p:sp>
      <p:sp>
        <p:nvSpPr>
          <p:cNvPr id="389180081" name="Google Shape;64;p1"/>
          <p:cNvSpPr txBox="1"/>
          <p:nvPr/>
        </p:nvSpPr>
        <p:spPr bwMode="auto">
          <a:xfrm>
            <a:off x="463670" y="29294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2400" b="1" i="0" u="none" strike="noStrike" cap="none">
                <a:solidFill>
                  <a:srgbClr val="9ACA3C"/>
                </a:solidFill>
                <a:latin typeface="Trebuchet MS"/>
                <a:ea typeface="Trebuchet MS"/>
                <a:cs typeface="Trebuchet MS"/>
              </a:rPr>
              <a:t>2.3 </a:t>
            </a:r>
            <a:r>
              <a:rPr lang="cs-CZ" sz="2400" b="1" i="0" u="none" strike="noStrike" cap="none">
                <a:solidFill>
                  <a:srgbClr val="9ACA3C"/>
                </a:solidFill>
                <a:latin typeface="Trebuchet MS"/>
                <a:ea typeface="Trebuchet MS"/>
                <a:cs typeface="Trebuchet MS"/>
              </a:rPr>
              <a:t>Nástroj </a:t>
            </a:r>
            <a:r>
              <a:rPr lang="es" sz="2400" b="1" i="0" u="none" strike="noStrike" cap="none">
                <a:solidFill>
                  <a:srgbClr val="9ACA3C"/>
                </a:solidFill>
                <a:latin typeface="Trebuchet MS"/>
                <a:ea typeface="Trebuchet MS"/>
                <a:cs typeface="Trebuchet MS"/>
              </a:rPr>
              <a:t>RNTool</a:t>
            </a:r>
            <a:r>
              <a:rPr lang="es" sz="1800" b="1" i="0" u="none" strike="noStrike" cap="none">
                <a:solidFill>
                  <a:srgbClr val="9ACA3C"/>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710715207" name="Google Shape;65;p1"/>
          <p:cNvSpPr txBox="1"/>
          <p:nvPr/>
        </p:nvSpPr>
        <p:spPr bwMode="auto">
          <a:xfrm>
            <a:off x="516270" y="19745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1700" b="1" i="0" u="none" strike="noStrike" cap="none">
                <a:solidFill>
                  <a:srgbClr val="9ACA3C"/>
                </a:solidFill>
                <a:latin typeface="Trebuchet MS"/>
                <a:ea typeface="Trebuchet MS"/>
                <a:cs typeface="Trebuchet MS"/>
              </a:rPr>
              <a:t>Ma</a:t>
            </a:r>
            <a:r>
              <a:rPr lang="es" sz="1700" b="1">
                <a:solidFill>
                  <a:srgbClr val="9ACA3C"/>
                </a:solidFill>
                <a:latin typeface="Trebuchet MS"/>
                <a:ea typeface="Trebuchet MS"/>
                <a:cs typeface="Trebuchet MS"/>
              </a:rPr>
              <a:t>k</a:t>
            </a:r>
            <a:r>
              <a:rPr lang="es" sz="1700" b="1" i="0" u="none" strike="noStrike" cap="none">
                <a:solidFill>
                  <a:srgbClr val="9ACA3C"/>
                </a:solidFill>
                <a:latin typeface="Trebuchet MS"/>
                <a:ea typeface="Trebuchet MS"/>
                <a:cs typeface="Trebuchet MS"/>
              </a:rPr>
              <a:t>ro </a:t>
            </a:r>
            <a:r>
              <a:rPr lang="es" sz="1700" b="1">
                <a:solidFill>
                  <a:srgbClr val="9ACA3C"/>
                </a:solidFill>
                <a:latin typeface="Trebuchet MS"/>
                <a:ea typeface="Trebuchet MS"/>
                <a:cs typeface="Trebuchet MS"/>
              </a:rPr>
              <a:t>oblast</a:t>
            </a:r>
            <a:r>
              <a:rPr lang="es" sz="1700" b="1" i="0" u="none" strike="noStrike" cap="none">
                <a:solidFill>
                  <a:srgbClr val="9ACA3C"/>
                </a:solidFill>
                <a:latin typeface="Trebuchet MS"/>
                <a:ea typeface="Trebuchet MS"/>
                <a:cs typeface="Trebuchet MS"/>
              </a:rPr>
              <a:t> o</a:t>
            </a:r>
            <a:r>
              <a:rPr lang="es" sz="1700" b="1">
                <a:solidFill>
                  <a:srgbClr val="9ACA3C"/>
                </a:solidFill>
                <a:latin typeface="Trebuchet MS"/>
                <a:ea typeface="Trebuchet MS"/>
                <a:cs typeface="Trebuchet MS"/>
              </a:rPr>
              <a:t>dbornosti</a:t>
            </a:r>
            <a:r>
              <a:rPr lang="es" sz="1700" b="1" i="0" u="none" strike="noStrike" cap="none">
                <a:solidFill>
                  <a:srgbClr val="9ACA3C"/>
                </a:solidFill>
                <a:latin typeface="Trebuchet MS"/>
                <a:ea typeface="Trebuchet MS"/>
                <a:cs typeface="Trebuchet MS"/>
              </a:rPr>
              <a:t>:</a:t>
            </a:r>
            <a:endParaRPr sz="700" b="0" i="0" u="none" strike="noStrike" cap="none">
              <a:solidFill>
                <a:srgbClr val="000000"/>
              </a:solidFill>
              <a:latin typeface="Arial"/>
              <a:ea typeface="Arial"/>
              <a:cs typeface="Arial"/>
            </a:endParaRPr>
          </a:p>
        </p:txBody>
      </p:sp>
      <p:sp>
        <p:nvSpPr>
          <p:cNvPr id="918746015" name="Google Shape;66;p1"/>
          <p:cNvSpPr txBox="1"/>
          <p:nvPr/>
        </p:nvSpPr>
        <p:spPr bwMode="auto">
          <a:xfrm>
            <a:off x="490719" y="269537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1700" b="1">
                <a:solidFill>
                  <a:srgbClr val="9ACA3C"/>
                </a:solidFill>
                <a:latin typeface="Trebuchet MS"/>
                <a:ea typeface="Trebuchet MS"/>
                <a:cs typeface="Trebuchet MS"/>
              </a:rPr>
              <a:t>Oblast odbornosti</a:t>
            </a:r>
            <a:r>
              <a:rPr lang="es" sz="1700" b="1" i="0" u="none" strike="noStrike" cap="none">
                <a:solidFill>
                  <a:srgbClr val="9ACA3C"/>
                </a:solidFill>
                <a:latin typeface="Trebuchet MS"/>
                <a:ea typeface="Trebuchet MS"/>
                <a:cs typeface="Trebuchet MS"/>
              </a:rPr>
              <a:t>:</a:t>
            </a:r>
            <a:endParaRPr sz="7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72189531" name="Google Shape;71;p2"/>
          <p:cNvSpPr txBox="1"/>
          <p:nvPr/>
        </p:nvSpPr>
        <p:spPr bwMode="auto">
          <a:xfrm>
            <a:off x="498227" y="1172653"/>
            <a:ext cx="5233200" cy="13938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50000"/>
              </a:lnSpc>
              <a:spcBef>
                <a:spcPts val="600"/>
              </a:spcBef>
              <a:spcAft>
                <a:spcPts val="0"/>
              </a:spcAft>
              <a:buClr>
                <a:schemeClr val="dk1"/>
              </a:buClr>
              <a:buSzPts val="1100"/>
              <a:buFont typeface="Arial"/>
              <a:buNone/>
              <a:defRPr/>
            </a:pPr>
            <a:r>
              <a:rPr lang="cs-CZ" sz="1200" b="0" i="0" u="none" strike="noStrike" cap="none">
                <a:solidFill>
                  <a:srgbClr val="708792"/>
                </a:solidFill>
                <a:latin typeface="Trebuchet MS"/>
                <a:ea typeface="Trebuchet MS"/>
                <a:cs typeface="Trebuchet MS"/>
              </a:rPr>
              <a:t>RNTool</a:t>
            </a:r>
            <a:r>
              <a:rPr lang="cs-CZ" sz="1200" b="0" i="0" u="none" strike="noStrike" cap="none">
                <a:solidFill>
                  <a:srgbClr val="708792"/>
                </a:solidFill>
                <a:latin typeface="Trebuchet MS"/>
                <a:ea typeface="Trebuchet MS"/>
                <a:cs typeface="Trebuchet MS"/>
              </a:rPr>
              <a:t> (</a:t>
            </a:r>
            <a:r>
              <a:rPr lang="cs-CZ" sz="1200" b="0" i="0" u="none" strike="noStrike" cap="none">
                <a:solidFill>
                  <a:srgbClr val="708792"/>
                </a:solidFill>
                <a:latin typeface="Trebuchet MS"/>
                <a:ea typeface="Trebuchet MS"/>
                <a:cs typeface="Trebuchet MS"/>
              </a:rPr>
              <a:t>Resilient</a:t>
            </a:r>
            <a:r>
              <a:rPr lang="cs-CZ" sz="1200" b="0" i="0" u="none" strike="noStrike" cap="none">
                <a:solidFill>
                  <a:srgbClr val="708792"/>
                </a:solidFill>
                <a:latin typeface="Trebuchet MS"/>
                <a:ea typeface="Trebuchet MS"/>
                <a:cs typeface="Trebuchet MS"/>
              </a:rPr>
              <a:t> </a:t>
            </a:r>
            <a:r>
              <a:rPr lang="cs-CZ" sz="1200" b="0" i="0" u="none" strike="noStrike" cap="none">
                <a:solidFill>
                  <a:srgbClr val="708792"/>
                </a:solidFill>
                <a:latin typeface="Trebuchet MS"/>
                <a:ea typeface="Trebuchet MS"/>
                <a:cs typeface="Trebuchet MS"/>
              </a:rPr>
              <a:t>Neighbourhood</a:t>
            </a:r>
            <a:r>
              <a:rPr lang="cs-CZ" sz="1200" b="0" i="0" u="none" strike="noStrike" cap="none">
                <a:solidFill>
                  <a:srgbClr val="708792"/>
                </a:solidFill>
                <a:latin typeface="Trebuchet MS"/>
                <a:ea typeface="Trebuchet MS"/>
                <a:cs typeface="Trebuchet MS"/>
              </a:rPr>
              <a:t> </a:t>
            </a:r>
            <a:r>
              <a:rPr lang="cs-CZ" sz="1200" b="0" i="0" u="none" strike="noStrike" cap="none">
                <a:solidFill>
                  <a:srgbClr val="708792"/>
                </a:solidFill>
                <a:latin typeface="Trebuchet MS"/>
                <a:ea typeface="Trebuchet MS"/>
                <a:cs typeface="Trebuchet MS"/>
              </a:rPr>
              <a:t>Tool</a:t>
            </a:r>
            <a:r>
              <a:rPr lang="cs-CZ" sz="1200" b="0" i="0" u="none" strike="noStrike" cap="none">
                <a:solidFill>
                  <a:srgbClr val="708792"/>
                </a:solidFill>
                <a:latin typeface="Trebuchet MS"/>
                <a:ea typeface="Trebuchet MS"/>
                <a:cs typeface="Trebuchet MS"/>
              </a:rPr>
              <a:t>) je rámec, který aplikuje metodiku RBE na úrovni urbanistických celků a městských čtvrtí. </a:t>
            </a:r>
            <a:r>
              <a:rPr lang="es" sz="1200" b="0" i="0" u="none" strike="noStrike" cap="none">
                <a:solidFill>
                  <a:srgbClr val="708792"/>
                </a:solidFill>
                <a:latin typeface="Trebuchet MS"/>
                <a:ea typeface="Trebuchet MS"/>
                <a:cs typeface="Trebuchet MS"/>
              </a:rPr>
              <a:t> Převádí metodologickou strukturu RBE do nástroje schopného hodnotit celkovou úroveň klimatického rizika napříč různými </a:t>
            </a:r>
            <a:r>
              <a:rPr lang="cs-CZ" sz="1200" b="0" i="0" u="none" strike="noStrike" cap="none">
                <a:solidFill>
                  <a:srgbClr val="708792"/>
                </a:solidFill>
                <a:latin typeface="Trebuchet MS"/>
                <a:ea typeface="Trebuchet MS"/>
                <a:cs typeface="Trebuchet MS"/>
              </a:rPr>
              <a:t>hazardy</a:t>
            </a:r>
            <a:r>
              <a:rPr lang="es" sz="1200" b="0" i="0" u="none" strike="noStrike" cap="none">
                <a:solidFill>
                  <a:srgbClr val="708792"/>
                </a:solidFill>
                <a:latin typeface="Trebuchet MS"/>
                <a:ea typeface="Trebuchet MS"/>
                <a:cs typeface="Trebuchet MS"/>
              </a:rPr>
              <a:t>, městskými sektory a ohroženými prvky.</a:t>
            </a:r>
            <a:endParaRPr sz="1200" b="0" i="0" u="none" strike="noStrike" cap="none">
              <a:solidFill>
                <a:srgbClr val="708792"/>
              </a:solidFill>
              <a:latin typeface="Trebuchet MS"/>
              <a:ea typeface="Trebuchet MS"/>
              <a:cs typeface="Trebuchet MS"/>
            </a:endParaRPr>
          </a:p>
        </p:txBody>
      </p:sp>
      <p:sp>
        <p:nvSpPr>
          <p:cNvPr id="1338722803" name="Google Shape;73;p2"/>
          <p:cNvSpPr txBox="1"/>
          <p:nvPr/>
        </p:nvSpPr>
        <p:spPr bwMode="auto">
          <a:xfrm>
            <a:off x="498222" y="2588406"/>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es" sz="1600" b="1">
                <a:solidFill>
                  <a:srgbClr val="9ACA3C"/>
                </a:solidFill>
                <a:latin typeface="Trebuchet MS"/>
                <a:ea typeface="Trebuchet MS"/>
                <a:cs typeface="Trebuchet MS"/>
              </a:rPr>
              <a:t>Nástroj </a:t>
            </a:r>
            <a:r>
              <a:rPr lang="es" sz="1600" b="1" i="0" u="none" strike="noStrike" cap="none">
                <a:solidFill>
                  <a:srgbClr val="9ACA3C"/>
                </a:solidFill>
                <a:latin typeface="Trebuchet MS"/>
                <a:ea typeface="Trebuchet MS"/>
                <a:cs typeface="Trebuchet MS"/>
              </a:rPr>
              <a:t>RNTool - klíčová charakteristika</a:t>
            </a:r>
            <a:endParaRPr sz="1400" b="0" i="0" u="none" strike="noStrike" cap="none">
              <a:solidFill>
                <a:srgbClr val="000000"/>
              </a:solidFill>
              <a:latin typeface="Arial"/>
              <a:ea typeface="Arial"/>
              <a:cs typeface="Arial"/>
            </a:endParaRPr>
          </a:p>
        </p:txBody>
      </p:sp>
      <p:sp>
        <p:nvSpPr>
          <p:cNvPr id="1378764057" name="Google Shape;74;p2"/>
          <p:cNvSpPr txBox="1"/>
          <p:nvPr/>
        </p:nvSpPr>
        <p:spPr bwMode="auto">
          <a:xfrm>
            <a:off x="512469" y="3285353"/>
            <a:ext cx="5615828" cy="1290300"/>
          </a:xfrm>
          <a:prstGeom prst="rect">
            <a:avLst/>
          </a:prstGeom>
          <a:noFill/>
          <a:ln>
            <a:noFill/>
          </a:ln>
        </p:spPr>
        <p:txBody>
          <a:bodyPr spcFirstLastPara="1" wrap="square" lIns="68550" tIns="34275" rIns="68550" bIns="34275" anchor="ctr" anchorCtr="0">
            <a:noAutofit/>
          </a:bodyPr>
          <a:lstStyle/>
          <a:p>
            <a:pPr marL="171450" marR="0" lvl="0" indent="-171450" algn="l" rtl="0">
              <a:lnSpc>
                <a:spcPct val="150000"/>
              </a:lnSpc>
              <a:spcAft>
                <a:spcPts val="0"/>
              </a:spcAft>
              <a:buClr>
                <a:srgbClr val="708792"/>
              </a:buClr>
              <a:buSzPts val="1200"/>
              <a:buFont typeface="Arial"/>
              <a:buChar char="•"/>
              <a:defRPr/>
            </a:pPr>
            <a:r>
              <a:rPr lang="es" sz="1200" b="0" i="0" u="none" strike="noStrike" cap="none">
                <a:solidFill>
                  <a:srgbClr val="708792"/>
                </a:solidFill>
                <a:latin typeface="Trebuchet MS"/>
                <a:ea typeface="Trebuchet MS"/>
                <a:cs typeface="Trebuchet MS"/>
              </a:rPr>
              <a:t>Mo</a:t>
            </a:r>
            <a:r>
              <a:rPr lang="es" sz="1200">
                <a:solidFill>
                  <a:srgbClr val="708792"/>
                </a:solidFill>
                <a:latin typeface="Trebuchet MS"/>
                <a:ea typeface="Trebuchet MS"/>
                <a:cs typeface="Trebuchet MS"/>
              </a:rPr>
              <a:t>dulární a adaptabilní struktura</a:t>
            </a:r>
            <a:r>
              <a:rPr lang="es" sz="1200" b="0" i="0" u="none" strike="noStrike" cap="none">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a:p>
            <a:pPr marL="171450" marR="0" lvl="0" indent="-171450" algn="l" rtl="0">
              <a:lnSpc>
                <a:spcPct val="150000"/>
              </a:lnSpc>
              <a:spcAft>
                <a:spcPts val="0"/>
              </a:spcAft>
              <a:buClr>
                <a:srgbClr val="708792"/>
              </a:buClr>
              <a:buSzPts val="1200"/>
              <a:buFont typeface="Arial"/>
              <a:buChar char="•"/>
              <a:defRPr/>
            </a:pPr>
            <a:r>
              <a:rPr lang="es" sz="1200" b="0" i="0" u="none" strike="noStrike" cap="none">
                <a:solidFill>
                  <a:srgbClr val="708792"/>
                </a:solidFill>
                <a:latin typeface="Trebuchet MS"/>
                <a:ea typeface="Trebuchet MS"/>
                <a:cs typeface="Trebuchet MS"/>
              </a:rPr>
              <a:t>7 </a:t>
            </a:r>
            <a:r>
              <a:rPr lang="cs-CZ" sz="1200" b="0" i="0" u="none" strike="noStrike" cap="none">
                <a:solidFill>
                  <a:srgbClr val="708792"/>
                </a:solidFill>
                <a:latin typeface="Trebuchet MS"/>
                <a:ea typeface="Trebuchet MS"/>
                <a:cs typeface="Trebuchet MS"/>
              </a:rPr>
              <a:t>klimatických </a:t>
            </a:r>
            <a:r>
              <a:rPr lang="cs-CZ" sz="1200">
                <a:solidFill>
                  <a:srgbClr val="708792"/>
                </a:solidFill>
                <a:latin typeface="Trebuchet MS"/>
                <a:ea typeface="Trebuchet MS"/>
                <a:cs typeface="Trebuchet MS"/>
              </a:rPr>
              <a:t>hazardů</a:t>
            </a:r>
            <a:r>
              <a:rPr lang="es" sz="1200" b="0" i="0" u="none" strike="noStrike" cap="none">
                <a:solidFill>
                  <a:srgbClr val="708792"/>
                </a:solidFill>
                <a:latin typeface="Trebuchet MS"/>
                <a:ea typeface="Trebuchet MS"/>
                <a:cs typeface="Trebuchet MS"/>
              </a:rPr>
              <a:t>, 84 kategorií rizk, </a:t>
            </a:r>
            <a:r>
              <a:rPr lang="cs-CZ" sz="1200" b="0" i="0" u="none" strike="noStrike" cap="none">
                <a:solidFill>
                  <a:srgbClr val="708792"/>
                </a:solidFill>
                <a:latin typeface="Trebuchet MS"/>
                <a:ea typeface="Trebuchet MS"/>
                <a:cs typeface="Trebuchet MS"/>
              </a:rPr>
              <a:t> více než </a:t>
            </a:r>
            <a:r>
              <a:rPr lang="es" sz="1200" b="0" i="0" u="none" strike="noStrike" cap="none">
                <a:solidFill>
                  <a:srgbClr val="708792"/>
                </a:solidFill>
                <a:latin typeface="Trebuchet MS"/>
                <a:ea typeface="Trebuchet MS"/>
                <a:cs typeface="Trebuchet MS"/>
              </a:rPr>
              <a:t>1000 </a:t>
            </a:r>
            <a:r>
              <a:rPr lang="es" sz="1200">
                <a:solidFill>
                  <a:srgbClr val="708792"/>
                </a:solidFill>
                <a:latin typeface="Trebuchet MS"/>
                <a:ea typeface="Trebuchet MS"/>
                <a:cs typeface="Trebuchet MS"/>
              </a:rPr>
              <a:t>hodnot</a:t>
            </a:r>
            <a:r>
              <a:rPr lang="cs-CZ" sz="1200">
                <a:solidFill>
                  <a:srgbClr val="708792"/>
                </a:solidFill>
                <a:latin typeface="Trebuchet MS"/>
                <a:ea typeface="Trebuchet MS"/>
                <a:cs typeface="Trebuchet MS"/>
              </a:rPr>
              <a:t>i</a:t>
            </a:r>
            <a:r>
              <a:rPr lang="es" sz="1200">
                <a:solidFill>
                  <a:srgbClr val="708792"/>
                </a:solidFill>
                <a:latin typeface="Trebuchet MS"/>
                <a:ea typeface="Trebuchet MS"/>
                <a:cs typeface="Trebuchet MS"/>
              </a:rPr>
              <a:t>cích kritérií.</a:t>
            </a:r>
            <a:endParaRPr sz="1200" b="0" i="0" u="none" strike="noStrike" cap="none">
              <a:solidFill>
                <a:srgbClr val="708792"/>
              </a:solidFill>
              <a:latin typeface="Trebuchet MS"/>
              <a:ea typeface="Trebuchet MS"/>
              <a:cs typeface="Trebuchet MS"/>
            </a:endParaRPr>
          </a:p>
          <a:p>
            <a:pPr marL="171450" marR="0" lvl="0" indent="-171450" algn="l" rtl="0">
              <a:lnSpc>
                <a:spcPct val="150000"/>
              </a:lnSpc>
              <a:spcAft>
                <a:spcPts val="1200"/>
              </a:spcAft>
              <a:buClr>
                <a:srgbClr val="708792"/>
              </a:buClr>
              <a:buSzPts val="1400"/>
              <a:buFont typeface="Arial"/>
              <a:buChar char="•"/>
              <a:defRPr/>
            </a:pPr>
            <a:r>
              <a:rPr lang="es" sz="1200" b="1">
                <a:solidFill>
                  <a:srgbClr val="9ACA3C"/>
                </a:solidFill>
                <a:latin typeface="Trebuchet MS"/>
                <a:ea typeface="Trebuchet MS"/>
                <a:cs typeface="Trebuchet MS"/>
              </a:rPr>
              <a:t>Cíl</a:t>
            </a:r>
            <a:r>
              <a:rPr lang="es" sz="1200" b="1" i="0" u="none" strike="noStrike" cap="none">
                <a:solidFill>
                  <a:srgbClr val="9ACA3C"/>
                </a:solidFill>
                <a:latin typeface="Trebuchet MS"/>
                <a:ea typeface="Trebuchet MS"/>
                <a:cs typeface="Trebuchet MS"/>
              </a:rPr>
              <a:t>:</a:t>
            </a:r>
            <a:r>
              <a:rPr lang="es" sz="1200" b="0" i="0" u="none" strike="noStrike" cap="none">
                <a:solidFill>
                  <a:srgbClr val="708792"/>
                </a:solidFill>
                <a:latin typeface="Trebuchet MS"/>
                <a:ea typeface="Trebuchet MS"/>
                <a:cs typeface="Trebuchet MS"/>
              </a:rPr>
              <a:t> </a:t>
            </a:r>
            <a:r>
              <a:rPr lang="cs-CZ" sz="1200" b="0" i="0" u="none" strike="noStrike" cap="none">
                <a:solidFill>
                  <a:srgbClr val="708792"/>
                </a:solidFill>
                <a:latin typeface="Trebuchet MS"/>
                <a:ea typeface="Trebuchet MS"/>
                <a:cs typeface="Trebuchet MS"/>
              </a:rPr>
              <a:t>poskytnout městům přizpůsobitelný a prakticky využitelný nástroj pro adaptaci na klimatickou změnu.</a:t>
            </a:r>
            <a:endParaRPr sz="1200" b="0" i="0" u="none" strike="noStrike" cap="none">
              <a:solidFill>
                <a:srgbClr val="708792"/>
              </a:solidFill>
              <a:latin typeface="Trebuchet MS"/>
              <a:ea typeface="Trebuchet MS"/>
              <a:cs typeface="Trebuchet MS"/>
            </a:endParaRPr>
          </a:p>
        </p:txBody>
      </p:sp>
      <p:pic>
        <p:nvPicPr>
          <p:cNvPr id="1719903361" name="Google Shape;75;p2" title="rntool portada.png"/>
          <p:cNvPicPr/>
          <p:nvPr/>
        </p:nvPicPr>
        <p:blipFill rotWithShape="1">
          <a:blip r:embed="rId3">
            <a:alphaModFix/>
          </a:blip>
          <a:stretch/>
        </p:blipFill>
        <p:spPr bwMode="auto">
          <a:xfrm>
            <a:off x="6095134" y="647800"/>
            <a:ext cx="2618568" cy="3927852"/>
          </a:xfrm>
          <a:prstGeom prst="rect">
            <a:avLst/>
          </a:prstGeom>
          <a:noFill/>
          <a:ln>
            <a:noFill/>
          </a:ln>
        </p:spPr>
      </p:pic>
      <p:grpSp>
        <p:nvGrpSpPr>
          <p:cNvPr id="648461026" name="Google Shape;76;p2"/>
          <p:cNvGrpSpPr/>
          <p:nvPr/>
        </p:nvGrpSpPr>
        <p:grpSpPr bwMode="auto">
          <a:xfrm>
            <a:off x="8305799" y="4495700"/>
            <a:ext cx="838201" cy="594981"/>
            <a:chOff x="6739053" y="4087216"/>
            <a:chExt cx="838201" cy="594981"/>
          </a:xfrm>
        </p:grpSpPr>
        <p:sp>
          <p:nvSpPr>
            <p:cNvPr id="77" name="Google Shape;77;p2"/>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78" name="Google Shape;78;p2"/>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79" name="Google Shape;79;p2"/>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862012123" name="Google Shape;80;p2"/>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a:t>
            </a:r>
            <a:endParaRPr sz="1400" b="0" i="0" u="none" strike="noStrike" cap="none">
              <a:solidFill>
                <a:schemeClr val="lt1"/>
              </a:solidFill>
              <a:latin typeface="Arial"/>
              <a:ea typeface="Arial"/>
              <a:cs typeface="Arial"/>
            </a:endParaRPr>
          </a:p>
        </p:txBody>
      </p:sp>
      <p:sp>
        <p:nvSpPr>
          <p:cNvPr id="2085739007" name="Google Shape;140;p3"/>
          <p:cNvSpPr txBox="1"/>
          <p:nvPr/>
        </p:nvSpPr>
        <p:spPr bwMode="auto">
          <a:xfrm>
            <a:off x="498222" y="47570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s">
                <a:solidFill>
                  <a:srgbClr val="9ACA3C"/>
                </a:solidFill>
              </a:rPr>
              <a:t>Co je nástroj R</a:t>
            </a:r>
            <a:r>
              <a:rPr lang="cs-CZ">
                <a:solidFill>
                  <a:srgbClr val="9ACA3C"/>
                </a:solidFill>
              </a:rPr>
              <a:t>N</a:t>
            </a:r>
            <a:r>
              <a:rPr lang="es">
                <a:solidFill>
                  <a:srgbClr val="9ACA3C"/>
                </a:solidFill>
              </a:rPr>
              <a:t>Tool?</a:t>
            </a:r>
            <a:endParaRPr lang="cs-CZ">
              <a:solidFill>
                <a:srgbClr val="9ACA3C"/>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64243180" name="Google Shape;162;p6"/>
          <p:cNvSpPr txBox="1"/>
          <p:nvPr/>
        </p:nvSpPr>
        <p:spPr bwMode="auto">
          <a:xfrm>
            <a:off x="576263" y="1565425"/>
            <a:ext cx="7261451" cy="2643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5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Středoevropská verze nástroje RNTool podporuje hodnocení klimatických rizik ve vztahu k následujícím </a:t>
            </a:r>
            <a:r>
              <a:rPr lang="cs-CZ" sz="1200" b="0" i="0" u="none" strike="noStrike" cap="none">
                <a:solidFill>
                  <a:srgbClr val="708792"/>
                </a:solidFill>
                <a:latin typeface="Trebuchet MS"/>
                <a:ea typeface="Trebuchet MS"/>
                <a:cs typeface="Trebuchet MS"/>
              </a:rPr>
              <a:t>oblastem</a:t>
            </a:r>
            <a:r>
              <a:rPr lang="es" sz="1200" b="0" i="0" u="none" strike="noStrike" cap="none">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p:txBody>
      </p:sp>
      <p:sp>
        <p:nvSpPr>
          <p:cNvPr id="954772561" name="Google Shape;171;p6"/>
          <p:cNvSpPr txBox="1"/>
          <p:nvPr/>
        </p:nvSpPr>
        <p:spPr bwMode="auto">
          <a:xfrm>
            <a:off x="464430" y="986007"/>
            <a:ext cx="25212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OBLASTI</a:t>
            </a:r>
            <a:r>
              <a:rPr lang="es" sz="1800" b="1">
                <a:solidFill>
                  <a:srgbClr val="9ACA3C"/>
                </a:solidFill>
                <a:latin typeface="Trebuchet MS"/>
                <a:ea typeface="Trebuchet MS"/>
                <a:cs typeface="Trebuchet MS"/>
              </a:rPr>
              <a:t> (</a:t>
            </a:r>
            <a:r>
              <a:rPr lang="es" sz="1800" b="1" i="0" u="none" strike="noStrike" cap="none">
                <a:solidFill>
                  <a:srgbClr val="9ACA3C"/>
                </a:solidFill>
                <a:latin typeface="Trebuchet MS"/>
                <a:ea typeface="Trebuchet MS"/>
                <a:cs typeface="Trebuchet MS"/>
              </a:rPr>
              <a:t>ISSUES)</a:t>
            </a:r>
            <a:endParaRPr sz="1800" b="1" i="0" u="none" strike="noStrike" cap="none">
              <a:solidFill>
                <a:srgbClr val="9ACA3C"/>
              </a:solidFill>
              <a:latin typeface="Trebuchet MS"/>
              <a:ea typeface="Trebuchet MS"/>
              <a:cs typeface="Trebuchet MS"/>
            </a:endParaRPr>
          </a:p>
        </p:txBody>
      </p:sp>
      <p:grpSp>
        <p:nvGrpSpPr>
          <p:cNvPr id="804602331" name="Google Shape;179;p6"/>
          <p:cNvGrpSpPr/>
          <p:nvPr/>
        </p:nvGrpSpPr>
        <p:grpSpPr bwMode="auto">
          <a:xfrm>
            <a:off x="8305799" y="4495700"/>
            <a:ext cx="838201" cy="594981"/>
            <a:chOff x="6739053" y="4087216"/>
            <a:chExt cx="838201" cy="594981"/>
          </a:xfrm>
        </p:grpSpPr>
        <p:sp>
          <p:nvSpPr>
            <p:cNvPr id="180" name="Google Shape;180;p6"/>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81" name="Google Shape;181;p6"/>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82" name="Google Shape;182;p6"/>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794012952" name="Google Shape;183;p6"/>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a:t>
            </a:r>
            <a:endParaRPr sz="1400" b="0" i="0" u="none" strike="noStrike" cap="none">
              <a:solidFill>
                <a:schemeClr val="lt1"/>
              </a:solidFill>
              <a:latin typeface="Arial"/>
              <a:ea typeface="Arial"/>
              <a:cs typeface="Arial"/>
            </a:endParaRPr>
          </a:p>
        </p:txBody>
      </p:sp>
      <p:sp>
        <p:nvSpPr>
          <p:cNvPr id="227658772"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RNTool</a:t>
            </a:r>
            <a:endParaRPr sz="2800" b="1" i="0" u="none" strike="noStrike" cap="none">
              <a:solidFill>
                <a:srgbClr val="9ACA3C"/>
              </a:solidFill>
              <a:latin typeface="Trebuchet MS"/>
              <a:ea typeface="Trebuchet MS"/>
              <a:cs typeface="Trebuchet MS"/>
            </a:endParaRPr>
          </a:p>
        </p:txBody>
      </p:sp>
      <p:sp>
        <p:nvSpPr>
          <p:cNvPr id="1816005491" name="Google Shape;164;p6"/>
          <p:cNvSpPr txBox="1"/>
          <p:nvPr/>
        </p:nvSpPr>
        <p:spPr bwMode="auto">
          <a:xfrm>
            <a:off x="1559625" y="3242850"/>
            <a:ext cx="1226099"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B </a:t>
            </a:r>
            <a:r>
              <a:rPr lang="cs-CZ" sz="1200">
                <a:solidFill>
                  <a:srgbClr val="708792"/>
                </a:solidFill>
                <a:latin typeface="Trebuchet MS"/>
                <a:ea typeface="Trebuchet MS"/>
                <a:cs typeface="Trebuchet MS"/>
              </a:rPr>
              <a:t>Povodně</a:t>
            </a:r>
            <a:endParaRPr sz="1400" b="0" i="0" u="none" strike="noStrike" cap="none">
              <a:solidFill>
                <a:srgbClr val="000000"/>
              </a:solidFill>
              <a:latin typeface="Arial"/>
              <a:ea typeface="Arial"/>
              <a:cs typeface="Arial"/>
            </a:endParaRPr>
          </a:p>
        </p:txBody>
      </p:sp>
      <p:sp>
        <p:nvSpPr>
          <p:cNvPr id="456356140" name="Google Shape;165;p6"/>
          <p:cNvSpPr txBox="1"/>
          <p:nvPr/>
        </p:nvSpPr>
        <p:spPr bwMode="auto">
          <a:xfrm>
            <a:off x="1559625" y="4068150"/>
            <a:ext cx="17448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C Extr</a:t>
            </a:r>
            <a:r>
              <a:rPr lang="es" sz="1200">
                <a:solidFill>
                  <a:srgbClr val="708792"/>
                </a:solidFill>
                <a:latin typeface="Trebuchet MS"/>
                <a:ea typeface="Trebuchet MS"/>
                <a:cs typeface="Trebuchet MS"/>
              </a:rPr>
              <a:t>émní teploty</a:t>
            </a:r>
            <a:endParaRPr sz="1400" b="0" i="0" u="none" strike="noStrike" cap="none">
              <a:solidFill>
                <a:schemeClr val="dk1"/>
              </a:solidFill>
              <a:latin typeface="Arial"/>
              <a:ea typeface="Arial"/>
              <a:cs typeface="Arial"/>
            </a:endParaRPr>
          </a:p>
        </p:txBody>
      </p:sp>
      <p:sp>
        <p:nvSpPr>
          <p:cNvPr id="81286427" name="Google Shape;166;p6"/>
          <p:cNvSpPr txBox="1"/>
          <p:nvPr/>
        </p:nvSpPr>
        <p:spPr bwMode="auto">
          <a:xfrm>
            <a:off x="4110538" y="2382734"/>
            <a:ext cx="1226099"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D </a:t>
            </a:r>
            <a:r>
              <a:rPr lang="es" sz="1200">
                <a:solidFill>
                  <a:srgbClr val="708792"/>
                </a:solidFill>
                <a:latin typeface="Trebuchet MS"/>
                <a:ea typeface="Trebuchet MS"/>
                <a:cs typeface="Trebuchet MS"/>
              </a:rPr>
              <a:t>Sucho</a:t>
            </a:r>
            <a:endParaRPr sz="1400" b="0" i="0" u="none" strike="noStrike" cap="none">
              <a:solidFill>
                <a:schemeClr val="dk1"/>
              </a:solidFill>
              <a:latin typeface="Arial"/>
              <a:ea typeface="Arial"/>
              <a:cs typeface="Arial"/>
            </a:endParaRPr>
          </a:p>
        </p:txBody>
      </p:sp>
      <p:sp>
        <p:nvSpPr>
          <p:cNvPr id="1089315162" name="Google Shape;167;p6"/>
          <p:cNvSpPr txBox="1"/>
          <p:nvPr/>
        </p:nvSpPr>
        <p:spPr bwMode="auto">
          <a:xfrm>
            <a:off x="4110538" y="3243894"/>
            <a:ext cx="10557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E </a:t>
            </a:r>
            <a:r>
              <a:rPr lang="es" sz="1200">
                <a:solidFill>
                  <a:srgbClr val="708792"/>
                </a:solidFill>
                <a:latin typeface="Trebuchet MS"/>
                <a:ea typeface="Trebuchet MS"/>
                <a:cs typeface="Trebuchet MS"/>
              </a:rPr>
              <a:t>Bouře</a:t>
            </a:r>
            <a:endParaRPr sz="1400" b="0" i="0" u="none" strike="noStrike" cap="none">
              <a:solidFill>
                <a:srgbClr val="000000"/>
              </a:solidFill>
              <a:latin typeface="Arial"/>
              <a:ea typeface="Arial"/>
              <a:cs typeface="Arial"/>
            </a:endParaRPr>
          </a:p>
        </p:txBody>
      </p:sp>
      <p:sp>
        <p:nvSpPr>
          <p:cNvPr id="1743050260" name="Google Shape;169;p6"/>
          <p:cNvSpPr txBox="1"/>
          <p:nvPr/>
        </p:nvSpPr>
        <p:spPr bwMode="auto">
          <a:xfrm>
            <a:off x="6455436" y="2387100"/>
            <a:ext cx="16545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G </a:t>
            </a:r>
            <a:r>
              <a:rPr lang="es" sz="1200">
                <a:solidFill>
                  <a:srgbClr val="708792"/>
                </a:solidFill>
                <a:latin typeface="Trebuchet MS"/>
                <a:ea typeface="Trebuchet MS"/>
                <a:cs typeface="Trebuchet MS"/>
              </a:rPr>
              <a:t>Sesuvy půdy</a:t>
            </a:r>
            <a:endParaRPr sz="1400" b="0" i="0" u="none" strike="noStrike" cap="none">
              <a:solidFill>
                <a:srgbClr val="000000"/>
              </a:solidFill>
              <a:latin typeface="Arial"/>
              <a:ea typeface="Arial"/>
              <a:cs typeface="Arial"/>
            </a:endParaRPr>
          </a:p>
        </p:txBody>
      </p:sp>
      <p:sp>
        <p:nvSpPr>
          <p:cNvPr id="1089197163" name="Google Shape;170;p6"/>
          <p:cNvSpPr txBox="1"/>
          <p:nvPr/>
        </p:nvSpPr>
        <p:spPr bwMode="auto">
          <a:xfrm>
            <a:off x="1559625" y="2303932"/>
            <a:ext cx="19224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A </a:t>
            </a:r>
            <a:r>
              <a:rPr lang="es" sz="1200">
                <a:solidFill>
                  <a:srgbClr val="708792"/>
                </a:solidFill>
                <a:latin typeface="Trebuchet MS"/>
                <a:ea typeface="Trebuchet MS"/>
                <a:cs typeface="Trebuchet MS"/>
              </a:rPr>
              <a:t>Intenzivní srážky</a:t>
            </a:r>
            <a:endParaRPr sz="1400" b="0" i="0" u="none" strike="noStrike" cap="none">
              <a:solidFill>
                <a:srgbClr val="000000"/>
              </a:solidFill>
              <a:latin typeface="Arial"/>
              <a:ea typeface="Arial"/>
              <a:cs typeface="Arial"/>
            </a:endParaRPr>
          </a:p>
        </p:txBody>
      </p:sp>
      <p:pic>
        <p:nvPicPr>
          <p:cNvPr id="1723455929" name="Google Shape;172;p6" title="ChatGPT Image 12 ago 2025, 10_55_32.png"/>
          <p:cNvPicPr/>
          <p:nvPr/>
        </p:nvPicPr>
        <p:blipFill rotWithShape="1">
          <a:blip r:embed="rId3">
            <a:alphaModFix/>
          </a:blip>
          <a:stretch/>
        </p:blipFill>
        <p:spPr bwMode="auto">
          <a:xfrm>
            <a:off x="1016319" y="2300099"/>
            <a:ext cx="543301" cy="543301"/>
          </a:xfrm>
          <a:prstGeom prst="rect">
            <a:avLst/>
          </a:prstGeom>
          <a:noFill/>
          <a:ln>
            <a:noFill/>
          </a:ln>
        </p:spPr>
      </p:pic>
      <p:pic>
        <p:nvPicPr>
          <p:cNvPr id="2126496517" name="Google Shape;173;p6" title="ChatGPT Image 12 ago 2025, 11_12_31.png"/>
          <p:cNvPicPr/>
          <p:nvPr/>
        </p:nvPicPr>
        <p:blipFill rotWithShape="1">
          <a:blip r:embed="rId4">
            <a:alphaModFix/>
          </a:blip>
          <a:stretch/>
        </p:blipFill>
        <p:spPr bwMode="auto">
          <a:xfrm>
            <a:off x="3482042" y="3939762"/>
            <a:ext cx="543301" cy="543301"/>
          </a:xfrm>
          <a:prstGeom prst="rect">
            <a:avLst/>
          </a:prstGeom>
          <a:noFill/>
          <a:ln>
            <a:noFill/>
          </a:ln>
        </p:spPr>
      </p:pic>
      <p:pic>
        <p:nvPicPr>
          <p:cNvPr id="185469863" name="Google Shape;174;p6" title="ChatGPT Image 12 ago 2025, 11_12_37.png"/>
          <p:cNvPicPr/>
          <p:nvPr/>
        </p:nvPicPr>
        <p:blipFill rotWithShape="1">
          <a:blip r:embed="rId5">
            <a:alphaModFix/>
          </a:blip>
          <a:stretch/>
        </p:blipFill>
        <p:spPr bwMode="auto">
          <a:xfrm>
            <a:off x="3482025" y="3176060"/>
            <a:ext cx="543301" cy="543332"/>
          </a:xfrm>
          <a:prstGeom prst="rect">
            <a:avLst/>
          </a:prstGeom>
          <a:noFill/>
          <a:ln>
            <a:noFill/>
          </a:ln>
        </p:spPr>
      </p:pic>
      <p:pic>
        <p:nvPicPr>
          <p:cNvPr id="744171694" name="Google Shape;175;p6" title="ChatGPT Image 12 ago 2025, 10_57_27.png"/>
          <p:cNvPicPr/>
          <p:nvPr/>
        </p:nvPicPr>
        <p:blipFill rotWithShape="1">
          <a:blip r:embed="rId6">
            <a:alphaModFix/>
          </a:blip>
          <a:stretch/>
        </p:blipFill>
        <p:spPr bwMode="auto">
          <a:xfrm>
            <a:off x="1016320" y="3136657"/>
            <a:ext cx="543301" cy="543301"/>
          </a:xfrm>
          <a:prstGeom prst="rect">
            <a:avLst/>
          </a:prstGeom>
          <a:noFill/>
          <a:ln>
            <a:noFill/>
          </a:ln>
        </p:spPr>
      </p:pic>
      <p:pic>
        <p:nvPicPr>
          <p:cNvPr id="1850219694" name="Google Shape;176;p6" title="ChatGPT Image 12 ago 2025, 10_58_21.png"/>
          <p:cNvPicPr/>
          <p:nvPr/>
        </p:nvPicPr>
        <p:blipFill rotWithShape="1">
          <a:blip r:embed="rId7">
            <a:alphaModFix/>
          </a:blip>
          <a:srcRect l="66215" t="6785" r="10063" b="59322"/>
          <a:stretch/>
        </p:blipFill>
        <p:spPr bwMode="auto">
          <a:xfrm>
            <a:off x="1016313" y="3939762"/>
            <a:ext cx="543302" cy="517604"/>
          </a:xfrm>
          <a:prstGeom prst="rect">
            <a:avLst/>
          </a:prstGeom>
          <a:noFill/>
          <a:ln>
            <a:noFill/>
          </a:ln>
        </p:spPr>
      </p:pic>
      <p:pic>
        <p:nvPicPr>
          <p:cNvPr id="1480284231" name="Google Shape;177;p6" title="ChatGPT Image 12 ago 2025, 10_58_21.png"/>
          <p:cNvPicPr/>
          <p:nvPr/>
        </p:nvPicPr>
        <p:blipFill rotWithShape="1">
          <a:blip r:embed="rId7">
            <a:alphaModFix/>
          </a:blip>
          <a:srcRect l="11409" t="52082" r="65322" b="11001"/>
          <a:stretch/>
        </p:blipFill>
        <p:spPr bwMode="auto">
          <a:xfrm>
            <a:off x="3482029" y="2264019"/>
            <a:ext cx="543302" cy="574643"/>
          </a:xfrm>
          <a:prstGeom prst="rect">
            <a:avLst/>
          </a:prstGeom>
          <a:noFill/>
          <a:ln>
            <a:noFill/>
          </a:ln>
        </p:spPr>
      </p:pic>
      <p:pic>
        <p:nvPicPr>
          <p:cNvPr id="498613994" name="Google Shape;178;p6" title="ChatGPT Image 12 ago 2025, 11_45_50.png"/>
          <p:cNvPicPr/>
          <p:nvPr/>
        </p:nvPicPr>
        <p:blipFill rotWithShape="1">
          <a:blip r:embed="rId8">
            <a:alphaModFix/>
          </a:blip>
          <a:srcRect l="9328" t="9328" r="9715" b="9653"/>
          <a:stretch/>
        </p:blipFill>
        <p:spPr bwMode="auto">
          <a:xfrm>
            <a:off x="5884622" y="2308858"/>
            <a:ext cx="485076" cy="485453"/>
          </a:xfrm>
          <a:prstGeom prst="rect">
            <a:avLst/>
          </a:prstGeom>
          <a:noFill/>
          <a:ln>
            <a:noFill/>
          </a:ln>
        </p:spPr>
      </p:pic>
      <p:sp>
        <p:nvSpPr>
          <p:cNvPr id="874629080" name="Google Shape;168;p6"/>
          <p:cNvSpPr txBox="1"/>
          <p:nvPr/>
        </p:nvSpPr>
        <p:spPr bwMode="auto">
          <a:xfrm flipH="0" flipV="0">
            <a:off x="4110549" y="4068149"/>
            <a:ext cx="2428635" cy="393519"/>
          </a:xfrm>
          <a:prstGeom prst="rect">
            <a:avLst/>
          </a:prstGeom>
          <a:noFill/>
          <a:ln>
            <a:noFill/>
          </a:ln>
        </p:spPr>
        <p:txBody>
          <a:bodyPr spcFirstLastPara="1" wrap="square" lIns="91424" tIns="91424" rIns="91424" bIns="91424" anchor="t" anchorCtr="0">
            <a:spAutoFit/>
          </a:bodyPr>
          <a:lstStyle/>
          <a:p>
            <a:pPr marL="0" marR="215264"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F Přírodní požáry</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0196141" name="Google Shape;113;p4"/>
          <p:cNvSpPr txBox="1"/>
          <p:nvPr/>
        </p:nvSpPr>
        <p:spPr bwMode="auto">
          <a:xfrm>
            <a:off x="6045580" y="3320719"/>
            <a:ext cx="2949076" cy="609367"/>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T</a:t>
            </a:r>
            <a:r>
              <a:rPr lang="es" sz="1200">
                <a:solidFill>
                  <a:srgbClr val="708792"/>
                </a:solidFill>
                <a:latin typeface="Trebuchet MS"/>
                <a:ea typeface="Trebuchet MS"/>
                <a:cs typeface="Trebuchet MS"/>
              </a:rPr>
              <a:t>urismus</a:t>
            </a:r>
            <a:r>
              <a:rPr lang="es" sz="1200" b="0" i="0" u="none" strike="noStrike" cap="none">
                <a:solidFill>
                  <a:srgbClr val="708792"/>
                </a:solidFill>
                <a:latin typeface="Trebuchet MS"/>
                <a:ea typeface="Trebuchet MS"/>
                <a:cs typeface="Trebuchet MS"/>
              </a:rPr>
              <a:t> (intenzivní srážky, </a:t>
            </a:r>
            <a:r>
              <a:rPr lang="es" sz="1200">
                <a:solidFill>
                  <a:srgbClr val="708792"/>
                </a:solidFill>
                <a:latin typeface="Trebuchet MS"/>
                <a:ea typeface="Trebuchet MS"/>
                <a:cs typeface="Trebuchet MS"/>
              </a:rPr>
              <a:t>extrémní</a:t>
            </a:r>
            <a:r>
              <a:rPr lang="es" sz="1200" b="0" i="0" u="none" strike="noStrike" cap="none">
                <a:solidFill>
                  <a:srgbClr val="708792"/>
                </a:solidFill>
                <a:latin typeface="Trebuchet MS"/>
                <a:ea typeface="Trebuchet MS"/>
                <a:cs typeface="Trebuchet MS"/>
              </a:rPr>
              <a:t> teploty, sesuvy půdy</a:t>
            </a:r>
            <a:r>
              <a:rPr lang="es" sz="1200">
                <a:solidFill>
                  <a:srgbClr val="708792"/>
                </a:solidFill>
                <a:latin typeface="Trebuchet MS"/>
                <a:ea typeface="Trebuchet MS"/>
                <a:cs typeface="Trebuchet MS"/>
              </a:rPr>
              <a:t>)</a:t>
            </a:r>
            <a:endParaRPr sz="1400" b="0" i="0" u="none" strike="noStrike" cap="none">
              <a:solidFill>
                <a:srgbClr val="000000"/>
              </a:solidFill>
              <a:latin typeface="Arial"/>
              <a:ea typeface="Arial"/>
              <a:cs typeface="Arial"/>
            </a:endParaRPr>
          </a:p>
        </p:txBody>
      </p:sp>
      <p:sp>
        <p:nvSpPr>
          <p:cNvPr id="1862208756" name="Google Shape;115;p4"/>
          <p:cNvSpPr txBox="1"/>
          <p:nvPr/>
        </p:nvSpPr>
        <p:spPr bwMode="auto">
          <a:xfrm>
            <a:off x="3363677" y="4337971"/>
            <a:ext cx="2847092" cy="609367"/>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Zdraví</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intenzivní srážky, </a:t>
            </a:r>
            <a:r>
              <a:rPr lang="cs-CZ" sz="1200">
                <a:solidFill>
                  <a:srgbClr val="708792"/>
                </a:solidFill>
                <a:latin typeface="Trebuchet MS"/>
                <a:ea typeface="Trebuchet MS"/>
                <a:cs typeface="Trebuchet MS"/>
              </a:rPr>
              <a:t>povodně</a:t>
            </a:r>
            <a:r>
              <a:rPr lang="es" sz="1200">
                <a:solidFill>
                  <a:srgbClr val="708792"/>
                </a:solidFill>
                <a:latin typeface="Trebuchet MS"/>
                <a:ea typeface="Trebuchet MS"/>
                <a:cs typeface="Trebuchet MS"/>
              </a:rPr>
              <a:t>, extrémní teploty, sucho, bouře)</a:t>
            </a:r>
            <a:endParaRPr sz="1400" b="0" i="0" u="none" strike="noStrike" cap="none">
              <a:solidFill>
                <a:srgbClr val="000000"/>
              </a:solidFill>
              <a:latin typeface="Arial"/>
              <a:ea typeface="Arial"/>
              <a:cs typeface="Arial"/>
            </a:endParaRPr>
          </a:p>
        </p:txBody>
      </p:sp>
      <p:sp>
        <p:nvSpPr>
          <p:cNvPr id="348260855" name="Google Shape;117;p4"/>
          <p:cNvSpPr txBox="1"/>
          <p:nvPr/>
        </p:nvSpPr>
        <p:spPr bwMode="auto">
          <a:xfrm>
            <a:off x="3560504" y="2156088"/>
            <a:ext cx="2485076" cy="39700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Vo</a:t>
            </a:r>
            <a:r>
              <a:rPr lang="cs-CZ" sz="1200">
                <a:solidFill>
                  <a:srgbClr val="708792"/>
                </a:solidFill>
                <a:latin typeface="Trebuchet MS"/>
                <a:ea typeface="Trebuchet MS"/>
                <a:cs typeface="Trebuchet MS"/>
              </a:rPr>
              <a:t>d</a:t>
            </a:r>
            <a:r>
              <a:rPr lang="es" sz="1200">
                <a:solidFill>
                  <a:srgbClr val="708792"/>
                </a:solidFill>
                <a:latin typeface="Trebuchet MS"/>
                <a:ea typeface="Trebuchet MS"/>
                <a:cs typeface="Trebuchet MS"/>
              </a:rPr>
              <a:t>a</a:t>
            </a:r>
            <a:r>
              <a:rPr lang="es" sz="1200" b="0" i="0" u="none" strike="noStrike" cap="none">
                <a:solidFill>
                  <a:srgbClr val="708792"/>
                </a:solidFill>
                <a:latin typeface="Trebuchet MS"/>
                <a:ea typeface="Trebuchet MS"/>
                <a:cs typeface="Trebuchet MS"/>
              </a:rPr>
              <a:t> (</a:t>
            </a:r>
            <a:r>
              <a:rPr lang="cs-CZ" sz="1200">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sucho</a:t>
            </a:r>
            <a:r>
              <a:rPr lang="es" sz="1200" b="0" i="0" u="none" strike="noStrike" cap="none">
                <a:solidFill>
                  <a:srgbClr val="708792"/>
                </a:solidFill>
                <a:latin typeface="Trebuchet MS"/>
                <a:ea typeface="Trebuchet MS"/>
                <a:cs typeface="Trebuchet MS"/>
              </a:rPr>
              <a:t>)</a:t>
            </a:r>
            <a:endParaRPr sz="1400" b="0" i="0" u="none" strike="noStrike" cap="none">
              <a:solidFill>
                <a:srgbClr val="000000"/>
              </a:solidFill>
              <a:latin typeface="Arial"/>
              <a:ea typeface="Arial"/>
              <a:cs typeface="Arial"/>
            </a:endParaRPr>
          </a:p>
        </p:txBody>
      </p:sp>
      <p:sp>
        <p:nvSpPr>
          <p:cNvPr id="1600056457" name="Google Shape;118;p4"/>
          <p:cNvSpPr txBox="1"/>
          <p:nvPr/>
        </p:nvSpPr>
        <p:spPr bwMode="auto">
          <a:xfrm>
            <a:off x="579790" y="3286442"/>
            <a:ext cx="2461192" cy="609367"/>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Energ</a:t>
            </a:r>
            <a:r>
              <a:rPr lang="es" sz="1200">
                <a:solidFill>
                  <a:srgbClr val="708792"/>
                </a:solidFill>
                <a:latin typeface="Trebuchet MS"/>
                <a:ea typeface="Trebuchet MS"/>
                <a:cs typeface="Trebuchet MS"/>
              </a:rPr>
              <a:t>ie</a:t>
            </a:r>
            <a:r>
              <a:rPr lang="es" sz="1200" b="0" i="0" u="none" strike="noStrike" cap="none">
                <a:solidFill>
                  <a:srgbClr val="708792"/>
                </a:solidFill>
                <a:latin typeface="Trebuchet MS"/>
                <a:ea typeface="Trebuchet MS"/>
                <a:cs typeface="Trebuchet MS"/>
              </a:rPr>
              <a:t> (intenzivní srážky, </a:t>
            </a:r>
            <a:r>
              <a:rPr lang="es" sz="1200">
                <a:solidFill>
                  <a:srgbClr val="708792"/>
                </a:solidFill>
                <a:latin typeface="Trebuchet MS"/>
                <a:ea typeface="Trebuchet MS"/>
                <a:cs typeface="Trebuchet MS"/>
              </a:rPr>
              <a:t>extrémní teploty</a:t>
            </a:r>
            <a:r>
              <a:rPr lang="es" sz="1200" b="0" i="0" u="none" strike="noStrike" cap="none">
                <a:solidFill>
                  <a:srgbClr val="708792"/>
                </a:solidFill>
                <a:latin typeface="Trebuchet MS"/>
                <a:ea typeface="Trebuchet MS"/>
                <a:cs typeface="Trebuchet MS"/>
              </a:rPr>
              <a:t>, bouře</a:t>
            </a:r>
            <a:r>
              <a:rPr lang="es" sz="1200">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p:txBody>
      </p:sp>
      <p:sp>
        <p:nvSpPr>
          <p:cNvPr id="568154064" name="Google Shape;120;p4"/>
          <p:cNvSpPr txBox="1"/>
          <p:nvPr/>
        </p:nvSpPr>
        <p:spPr bwMode="auto">
          <a:xfrm>
            <a:off x="546306" y="2077175"/>
            <a:ext cx="3014198" cy="68631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Budovy (</a:t>
            </a:r>
            <a:r>
              <a:rPr lang="es" sz="1200">
                <a:solidFill>
                  <a:srgbClr val="708792"/>
                </a:solidFill>
                <a:latin typeface="Trebuchet MS"/>
                <a:ea typeface="Trebuchet MS"/>
                <a:cs typeface="Trebuchet MS"/>
              </a:rPr>
              <a:t>intenzivní</a:t>
            </a:r>
            <a:r>
              <a:rPr lang="es" sz="1200" b="0" i="0" u="none" strike="noStrike" cap="none">
                <a:solidFill>
                  <a:srgbClr val="708792"/>
                </a:solidFill>
                <a:latin typeface="Trebuchet MS"/>
                <a:ea typeface="Trebuchet MS"/>
                <a:cs typeface="Trebuchet MS"/>
              </a:rPr>
              <a:t> srážky, </a:t>
            </a:r>
            <a:r>
              <a:rPr lang="cs-CZ" sz="1200">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extrémní </a:t>
            </a:r>
            <a:r>
              <a:rPr lang="es" sz="1200">
                <a:solidFill>
                  <a:srgbClr val="708792"/>
                </a:solidFill>
                <a:latin typeface="Trebuchet MS"/>
                <a:ea typeface="Trebuchet MS"/>
                <a:cs typeface="Trebuchet MS"/>
              </a:rPr>
              <a:t>teploty</a:t>
            </a:r>
            <a:r>
              <a:rPr lang="es" sz="1200" b="0" i="0" u="none" strike="noStrike" cap="none">
                <a:solidFill>
                  <a:srgbClr val="708792"/>
                </a:solidFill>
                <a:latin typeface="Trebuchet MS"/>
                <a:ea typeface="Trebuchet MS"/>
                <a:cs typeface="Trebuchet MS"/>
              </a:rPr>
              <a:t>, bouře, sesuvy půdy) </a:t>
            </a:r>
            <a:endParaRPr sz="1400" b="0" i="0" u="none" strike="noStrike" cap="none">
              <a:solidFill>
                <a:srgbClr val="000000"/>
              </a:solidFill>
              <a:latin typeface="Arial"/>
              <a:ea typeface="Arial"/>
              <a:cs typeface="Arial"/>
            </a:endParaRPr>
          </a:p>
        </p:txBody>
      </p:sp>
      <p:pic>
        <p:nvPicPr>
          <p:cNvPr id="924707540" name="Google Shape;122;p4" title="ChatGPT Image 12 ago 2025, 11_54_10.png"/>
          <p:cNvPicPr/>
          <p:nvPr/>
        </p:nvPicPr>
        <p:blipFill rotWithShape="1">
          <a:blip r:embed="rId3">
            <a:alphaModFix/>
          </a:blip>
          <a:srcRect l="26527" t="8259" r="51071" b="61159"/>
          <a:stretch/>
        </p:blipFill>
        <p:spPr bwMode="auto">
          <a:xfrm>
            <a:off x="1540123" y="2832829"/>
            <a:ext cx="540526" cy="491950"/>
          </a:xfrm>
          <a:prstGeom prst="rect">
            <a:avLst/>
          </a:prstGeom>
          <a:noFill/>
          <a:ln>
            <a:noFill/>
          </a:ln>
        </p:spPr>
      </p:pic>
      <p:pic>
        <p:nvPicPr>
          <p:cNvPr id="782621464" name="Google Shape;123;p4" title="ChatGPT Image 12 ago 2025, 11_54_10.png"/>
          <p:cNvPicPr/>
          <p:nvPr/>
        </p:nvPicPr>
        <p:blipFill rotWithShape="1">
          <a:blip r:embed="rId3">
            <a:alphaModFix/>
          </a:blip>
          <a:srcRect l="29353" t="52161" r="54094" b="19137"/>
          <a:stretch/>
        </p:blipFill>
        <p:spPr bwMode="auto">
          <a:xfrm>
            <a:off x="4416767" y="3932144"/>
            <a:ext cx="443251" cy="512389"/>
          </a:xfrm>
          <a:prstGeom prst="rect">
            <a:avLst/>
          </a:prstGeom>
          <a:noFill/>
          <a:ln>
            <a:noFill/>
          </a:ln>
        </p:spPr>
      </p:pic>
      <p:pic>
        <p:nvPicPr>
          <p:cNvPr id="1906425580" name="Google Shape;124;p4" title="ChatGPT Image 12 ago 2025, 11_54_10.png"/>
          <p:cNvPicPr/>
          <p:nvPr/>
        </p:nvPicPr>
        <p:blipFill rotWithShape="1">
          <a:blip r:embed="rId3">
            <a:alphaModFix/>
          </a:blip>
          <a:srcRect l="74769" t="54134" r="6858" b="20652"/>
          <a:stretch/>
        </p:blipFill>
        <p:spPr bwMode="auto">
          <a:xfrm>
            <a:off x="7231142" y="2935118"/>
            <a:ext cx="443251" cy="405599"/>
          </a:xfrm>
          <a:prstGeom prst="rect">
            <a:avLst/>
          </a:prstGeom>
          <a:noFill/>
          <a:ln>
            <a:noFill/>
          </a:ln>
        </p:spPr>
      </p:pic>
      <p:pic>
        <p:nvPicPr>
          <p:cNvPr id="1104473825" name="Google Shape;125;p4" title="ChatGPT Image 12 ago 2025, 11_54_10.png"/>
          <p:cNvPicPr/>
          <p:nvPr/>
        </p:nvPicPr>
        <p:blipFill rotWithShape="1">
          <a:blip r:embed="rId3">
            <a:alphaModFix/>
          </a:blip>
          <a:srcRect l="74569" t="7066" r="7057" b="60371"/>
          <a:stretch/>
        </p:blipFill>
        <p:spPr bwMode="auto">
          <a:xfrm>
            <a:off x="4394830" y="1715075"/>
            <a:ext cx="443251" cy="523825"/>
          </a:xfrm>
          <a:prstGeom prst="rect">
            <a:avLst/>
          </a:prstGeom>
          <a:noFill/>
          <a:ln>
            <a:noFill/>
          </a:ln>
        </p:spPr>
      </p:pic>
      <p:pic>
        <p:nvPicPr>
          <p:cNvPr id="647954948" name="Google Shape;126;p4" title="ChatGPT Image 12 ago 2025, 11_54_10.png"/>
          <p:cNvPicPr/>
          <p:nvPr/>
        </p:nvPicPr>
        <p:blipFill rotWithShape="1">
          <a:blip r:embed="rId3">
            <a:alphaModFix/>
          </a:blip>
          <a:srcRect l="51558" t="7542" r="27649" b="59906"/>
          <a:stretch/>
        </p:blipFill>
        <p:spPr bwMode="auto">
          <a:xfrm>
            <a:off x="1564961" y="3912521"/>
            <a:ext cx="490852" cy="512399"/>
          </a:xfrm>
          <a:prstGeom prst="rect">
            <a:avLst/>
          </a:prstGeom>
          <a:noFill/>
          <a:ln>
            <a:noFill/>
          </a:ln>
        </p:spPr>
      </p:pic>
      <p:pic>
        <p:nvPicPr>
          <p:cNvPr id="1360479835" name="Google Shape;127;p4" title="ChatGPT Image 12 ago 2025, 11_54_10.png"/>
          <p:cNvPicPr/>
          <p:nvPr/>
        </p:nvPicPr>
        <p:blipFill rotWithShape="1">
          <a:blip r:embed="rId3">
            <a:alphaModFix/>
          </a:blip>
          <a:srcRect l="4946" t="52429" r="75692" b="22354"/>
          <a:stretch/>
        </p:blipFill>
        <p:spPr bwMode="auto">
          <a:xfrm>
            <a:off x="4314792" y="2816892"/>
            <a:ext cx="603341" cy="523825"/>
          </a:xfrm>
          <a:prstGeom prst="rect">
            <a:avLst/>
          </a:prstGeom>
          <a:noFill/>
          <a:ln>
            <a:noFill/>
          </a:ln>
        </p:spPr>
      </p:pic>
      <p:pic>
        <p:nvPicPr>
          <p:cNvPr id="656425997" name="Google Shape;128;p4" title="ChatGPT Image 12 ago 2025, 11_54_10.png"/>
          <p:cNvPicPr/>
          <p:nvPr/>
        </p:nvPicPr>
        <p:blipFill rotWithShape="1">
          <a:blip r:embed="rId3">
            <a:alphaModFix/>
          </a:blip>
          <a:srcRect l="5130" t="6339" r="75507" b="61097"/>
          <a:stretch/>
        </p:blipFill>
        <p:spPr bwMode="auto">
          <a:xfrm>
            <a:off x="1576811" y="1661513"/>
            <a:ext cx="467174" cy="523825"/>
          </a:xfrm>
          <a:prstGeom prst="rect">
            <a:avLst/>
          </a:prstGeom>
          <a:noFill/>
          <a:ln>
            <a:noFill/>
          </a:ln>
        </p:spPr>
      </p:pic>
      <p:pic>
        <p:nvPicPr>
          <p:cNvPr id="1418180360" name="Google Shape;129;p4" title="ChatGPT Image 12 ago 2025, 11_54_10.png"/>
          <p:cNvPicPr/>
          <p:nvPr/>
        </p:nvPicPr>
        <p:blipFill rotWithShape="1">
          <a:blip r:embed="rId3">
            <a:alphaModFix/>
          </a:blip>
          <a:srcRect l="51555" t="52620" r="29083" b="22162"/>
          <a:stretch/>
        </p:blipFill>
        <p:spPr bwMode="auto">
          <a:xfrm>
            <a:off x="7220864" y="1691388"/>
            <a:ext cx="467174" cy="405601"/>
          </a:xfrm>
          <a:prstGeom prst="rect">
            <a:avLst/>
          </a:prstGeom>
          <a:noFill/>
          <a:ln>
            <a:noFill/>
          </a:ln>
        </p:spPr>
      </p:pic>
      <p:grpSp>
        <p:nvGrpSpPr>
          <p:cNvPr id="213021714" name="Google Shape;130;p4"/>
          <p:cNvGrpSpPr/>
          <p:nvPr/>
        </p:nvGrpSpPr>
        <p:grpSpPr bwMode="auto">
          <a:xfrm>
            <a:off x="8305799" y="4495700"/>
            <a:ext cx="838201" cy="594981"/>
            <a:chOff x="6739053" y="4087216"/>
            <a:chExt cx="838201" cy="594981"/>
          </a:xfrm>
        </p:grpSpPr>
        <p:sp>
          <p:nvSpPr>
            <p:cNvPr id="131" name="Google Shape;131;p4"/>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32" name="Google Shape;132;p4"/>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33" name="Google Shape;133;p4"/>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512066014" name="Google Shape;134;p4"/>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4</a:t>
            </a:r>
            <a:endParaRPr sz="1400" b="0" i="0" u="none" strike="noStrike" cap="none">
              <a:solidFill>
                <a:schemeClr val="lt1"/>
              </a:solidFill>
              <a:latin typeface="Arial"/>
              <a:ea typeface="Arial"/>
              <a:cs typeface="Arial"/>
            </a:endParaRPr>
          </a:p>
        </p:txBody>
      </p:sp>
      <p:sp>
        <p:nvSpPr>
          <p:cNvPr id="326070377" name="Google Shape;188;p7"/>
          <p:cNvSpPr txBox="1"/>
          <p:nvPr/>
        </p:nvSpPr>
        <p:spPr bwMode="auto">
          <a:xfrm>
            <a:off x="490895" y="1384914"/>
            <a:ext cx="8467500" cy="405600"/>
          </a:xfrm>
          <a:prstGeom prst="rect">
            <a:avLst/>
          </a:prstGeom>
          <a:noFill/>
          <a:ln>
            <a:noFill/>
          </a:ln>
        </p:spPr>
        <p:txBody>
          <a:bodyPr spcFirstLastPara="1" wrap="square" lIns="68550" tIns="34275" rIns="68550" bIns="34275" anchor="ctr" anchorCtr="0">
            <a:noAutofit/>
          </a:bodyPr>
          <a:lstStyle/>
          <a:p>
            <a:pPr marR="215265" lvl="0" algn="just">
              <a:lnSpc>
                <a:spcPct val="114999"/>
              </a:lnSpc>
              <a:spcBef>
                <a:spcPts val="600"/>
              </a:spcBef>
              <a:buSzPts val="1200"/>
              <a:defRPr/>
            </a:pPr>
            <a:r>
              <a:rPr lang="es" sz="1200">
                <a:solidFill>
                  <a:srgbClr val="708792"/>
                </a:solidFill>
                <a:latin typeface="Trebuchet MS"/>
                <a:ea typeface="Trebuchet MS"/>
                <a:cs typeface="Trebuchet MS"/>
              </a:rPr>
              <a:t>Klíčové městské sektory (8), které jsou řešeny v nástroji RNTool pro střední Evropu</a:t>
            </a:r>
            <a:r>
              <a:rPr lang="cs-CZ" sz="1200">
                <a:solidFill>
                  <a:srgbClr val="708792"/>
                </a:solidFill>
                <a:latin typeface="Trebuchet MS"/>
                <a:ea typeface="Trebuchet MS"/>
                <a:cs typeface="Trebuchet MS"/>
              </a:rPr>
              <a:t>:</a:t>
            </a:r>
            <a:endParaRPr sz="1200">
              <a:solidFill>
                <a:srgbClr val="708792"/>
              </a:solidFill>
              <a:latin typeface="Trebuchet MS"/>
            </a:endParaRPr>
          </a:p>
        </p:txBody>
      </p:sp>
      <p:sp>
        <p:nvSpPr>
          <p:cNvPr id="1629752541"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509999631" name="Google Shape;171;p6"/>
          <p:cNvSpPr txBox="1"/>
          <p:nvPr/>
        </p:nvSpPr>
        <p:spPr bwMode="auto">
          <a:xfrm>
            <a:off x="464430" y="986007"/>
            <a:ext cx="25212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MAKRO KATEGORIE</a:t>
            </a:r>
            <a:endParaRPr sz="1800" b="1" i="0" u="none" strike="noStrike" cap="none">
              <a:solidFill>
                <a:srgbClr val="9ACA3C"/>
              </a:solidFill>
              <a:latin typeface="Trebuchet MS"/>
              <a:ea typeface="Trebuchet MS"/>
              <a:cs typeface="Trebuchet MS"/>
            </a:endParaRPr>
          </a:p>
        </p:txBody>
      </p:sp>
      <p:sp>
        <p:nvSpPr>
          <p:cNvPr id="800805117" name="Google Shape;116;p4"/>
          <p:cNvSpPr txBox="1"/>
          <p:nvPr/>
        </p:nvSpPr>
        <p:spPr bwMode="auto">
          <a:xfrm flipH="0" flipV="0">
            <a:off x="3286488" y="3286441"/>
            <a:ext cx="3002544" cy="603830"/>
          </a:xfrm>
          <a:prstGeom prst="rect">
            <a:avLst/>
          </a:prstGeom>
          <a:noFill/>
          <a:ln>
            <a:noFill/>
          </a:ln>
        </p:spPr>
        <p:txBody>
          <a:bodyPr spcFirstLastPara="1" wrap="square" lIns="91424" tIns="91424" rIns="91424" bIns="91424" anchor="t" anchorCtr="0">
            <a:spAutoFit/>
          </a:bodyPr>
          <a:lstStyle/>
          <a:p>
            <a:pPr marL="0" marR="215264" lvl="0" indent="0" algn="ctr" rtl="0">
              <a:lnSpc>
                <a:spcPct val="114999"/>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Životní prostředí</a:t>
            </a:r>
            <a:r>
              <a:rPr lang="es" sz="1200" b="0" i="0" u="none" strike="noStrike" cap="none">
                <a:solidFill>
                  <a:srgbClr val="708792"/>
                </a:solidFill>
                <a:latin typeface="Trebuchet MS"/>
                <a:ea typeface="Trebuchet MS"/>
                <a:cs typeface="Trebuchet MS"/>
              </a:rPr>
              <a:t> a </a:t>
            </a:r>
            <a:r>
              <a:rPr lang="es" sz="1200">
                <a:solidFill>
                  <a:srgbClr val="708792"/>
                </a:solidFill>
                <a:latin typeface="Trebuchet MS"/>
                <a:ea typeface="Trebuchet MS"/>
                <a:cs typeface="Trebuchet MS"/>
              </a:rPr>
              <a:t>b</a:t>
            </a:r>
            <a:r>
              <a:rPr lang="es" sz="1200" b="0" i="0" u="none" strike="noStrike" cap="none">
                <a:solidFill>
                  <a:srgbClr val="708792"/>
                </a:solidFill>
                <a:latin typeface="Trebuchet MS"/>
                <a:ea typeface="Trebuchet MS"/>
                <a:cs typeface="Trebuchet MS"/>
              </a:rPr>
              <a:t>iodiver</a:t>
            </a:r>
            <a:r>
              <a:rPr lang="es" sz="1200">
                <a:solidFill>
                  <a:srgbClr val="708792"/>
                </a:solidFill>
                <a:latin typeface="Trebuchet MS"/>
                <a:ea typeface="Trebuchet MS"/>
                <a:cs typeface="Trebuchet MS"/>
              </a:rPr>
              <a:t>zita</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extrémní teploty</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sucho</a:t>
            </a:r>
            <a:r>
              <a:rPr lang="es" sz="1200" b="0" i="0" u="none" strike="noStrike" cap="none">
                <a:solidFill>
                  <a:srgbClr val="708792"/>
                </a:solidFill>
                <a:latin typeface="Trebuchet MS"/>
                <a:ea typeface="Trebuchet MS"/>
                <a:cs typeface="Trebuchet MS"/>
              </a:rPr>
              <a:t>)</a:t>
            </a:r>
            <a:endParaRPr sz="1400" b="0" i="0" u="none" strike="noStrike" cap="none">
              <a:solidFill>
                <a:srgbClr val="000000"/>
              </a:solidFill>
              <a:latin typeface="Arial"/>
              <a:ea typeface="Arial"/>
              <a:cs typeface="Arial"/>
            </a:endParaRPr>
          </a:p>
        </p:txBody>
      </p:sp>
      <p:sp>
        <p:nvSpPr>
          <p:cNvPr id="232076662" name="Google Shape;114;p4"/>
          <p:cNvSpPr txBox="1"/>
          <p:nvPr/>
        </p:nvSpPr>
        <p:spPr bwMode="auto">
          <a:xfrm>
            <a:off x="5972552" y="2077174"/>
            <a:ext cx="2964385" cy="814140"/>
          </a:xfrm>
          <a:prstGeom prst="rect">
            <a:avLst/>
          </a:prstGeom>
          <a:noFill/>
          <a:ln>
            <a:noFill/>
          </a:ln>
        </p:spPr>
        <p:txBody>
          <a:bodyPr spcFirstLastPara="1" wrap="square" lIns="91424" tIns="91424" rIns="91424" bIns="91424" anchor="t" anchorCtr="0">
            <a:spAutoFit/>
          </a:bodyPr>
          <a:lstStyle/>
          <a:p>
            <a:pPr marL="0" marR="215264" lvl="0" indent="0" algn="ctr"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Záchranné sl</a:t>
            </a:r>
            <a:r>
              <a:rPr lang="cs-CZ" sz="1200" b="0" i="0" u="none" strike="noStrike" cap="none">
                <a:solidFill>
                  <a:srgbClr val="708792"/>
                </a:solidFill>
                <a:latin typeface="Trebuchet MS"/>
                <a:ea typeface="Trebuchet MS"/>
                <a:cs typeface="Trebuchet MS"/>
              </a:rPr>
              <a:t>ožky</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intenzivní</a:t>
            </a:r>
            <a:r>
              <a:rPr lang="es" sz="1200" b="0" i="0" u="none" strike="noStrike" cap="none">
                <a:solidFill>
                  <a:srgbClr val="708792"/>
                </a:solidFill>
                <a:latin typeface="Trebuchet MS"/>
                <a:ea typeface="Trebuchet MS"/>
                <a:cs typeface="Trebuchet MS"/>
              </a:rPr>
              <a:t> srážky, </a:t>
            </a:r>
            <a:r>
              <a:rPr lang="cs-CZ" sz="1200">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extrémní </a:t>
            </a:r>
            <a:r>
              <a:rPr lang="es" sz="1200">
                <a:solidFill>
                  <a:srgbClr val="708792"/>
                </a:solidFill>
                <a:latin typeface="Trebuchet MS"/>
                <a:ea typeface="Trebuchet MS"/>
                <a:cs typeface="Trebuchet MS"/>
              </a:rPr>
              <a:t>teploty</a:t>
            </a:r>
            <a:r>
              <a:rPr lang="es" sz="1200" b="0" i="0" u="none" strike="noStrike" cap="none">
                <a:solidFill>
                  <a:srgbClr val="708792"/>
                </a:solidFill>
                <a:latin typeface="Trebuchet MS"/>
                <a:ea typeface="Trebuchet MS"/>
                <a:cs typeface="Trebuchet MS"/>
              </a:rPr>
              <a:t>, sucho, bouře, přírodní požáry, sesuvy půdy)</a:t>
            </a:r>
            <a:endParaRPr sz="1400" b="0" i="0" u="none" strike="noStrike" cap="none">
              <a:solidFill>
                <a:srgbClr val="000000"/>
              </a:solidFill>
              <a:latin typeface="Arial"/>
              <a:ea typeface="Arial"/>
              <a:cs typeface="Arial"/>
            </a:endParaRPr>
          </a:p>
        </p:txBody>
      </p:sp>
      <p:sp>
        <p:nvSpPr>
          <p:cNvPr id="850446467" name="Google Shape;119;p4"/>
          <p:cNvSpPr txBox="1"/>
          <p:nvPr/>
        </p:nvSpPr>
        <p:spPr bwMode="auto">
          <a:xfrm>
            <a:off x="400160" y="4337970"/>
            <a:ext cx="3055507" cy="814140"/>
          </a:xfrm>
          <a:prstGeom prst="rect">
            <a:avLst/>
          </a:prstGeom>
          <a:noFill/>
          <a:ln>
            <a:noFill/>
          </a:ln>
        </p:spPr>
        <p:txBody>
          <a:bodyPr spcFirstLastPara="1" wrap="square" lIns="91424" tIns="91424" rIns="91424" bIns="91424" anchor="t" anchorCtr="0">
            <a:spAutoFit/>
          </a:bodyPr>
          <a:lstStyle/>
          <a:p>
            <a:pPr marL="0" marR="215264" lvl="0" indent="0" algn="ctr"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Doprava (</a:t>
            </a:r>
            <a:r>
              <a:rPr lang="es" sz="1200">
                <a:solidFill>
                  <a:srgbClr val="708792"/>
                </a:solidFill>
                <a:latin typeface="Trebuchet MS"/>
                <a:ea typeface="Trebuchet MS"/>
                <a:cs typeface="Trebuchet MS"/>
              </a:rPr>
              <a:t>intenzivní</a:t>
            </a:r>
            <a:r>
              <a:rPr lang="es" sz="1200" b="0" i="0" u="none" strike="noStrike" cap="none">
                <a:solidFill>
                  <a:srgbClr val="708792"/>
                </a:solidFill>
                <a:latin typeface="Trebuchet MS"/>
                <a:ea typeface="Trebuchet MS"/>
                <a:cs typeface="Trebuchet MS"/>
              </a:rPr>
              <a:t> srážky, </a:t>
            </a:r>
            <a:r>
              <a:rPr lang="cs-CZ" sz="1200" b="0" i="0" u="none" strike="noStrike" cap="none">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extrémní </a:t>
            </a:r>
            <a:r>
              <a:rPr lang="cs-CZ" sz="1200" b="0" i="0" u="none" strike="noStrike" cap="none">
                <a:solidFill>
                  <a:srgbClr val="708792"/>
                </a:solidFill>
                <a:latin typeface="Trebuchet MS"/>
                <a:ea typeface="Trebuchet MS"/>
                <a:cs typeface="Trebuchet MS"/>
              </a:rPr>
              <a:t>teploty</a:t>
            </a:r>
            <a:r>
              <a:rPr lang="es" sz="1200" b="0" i="0" u="none" strike="noStrike" cap="none">
                <a:solidFill>
                  <a:srgbClr val="708792"/>
                </a:solidFill>
                <a:latin typeface="Trebuchet MS"/>
                <a:ea typeface="Trebuchet MS"/>
                <a:cs typeface="Trebuchet MS"/>
              </a:rPr>
              <a:t>, bouře, </a:t>
            </a:r>
            <a:r>
              <a:rPr lang="cs-CZ" sz="1200" b="0" i="0" u="none" strike="noStrike" cap="none">
                <a:solidFill>
                  <a:srgbClr val="708792"/>
                </a:solidFill>
                <a:latin typeface="Trebuchet MS"/>
                <a:ea typeface="Trebuchet MS"/>
                <a:cs typeface="Trebuchet MS"/>
              </a:rPr>
              <a:t>přírodní </a:t>
            </a:r>
            <a:r>
              <a:rPr lang="es" sz="1200" b="0" i="0" u="none" strike="noStrike" cap="none">
                <a:solidFill>
                  <a:srgbClr val="708792"/>
                </a:solidFill>
                <a:latin typeface="Trebuchet MS"/>
                <a:ea typeface="Trebuchet MS"/>
                <a:cs typeface="Trebuchet MS"/>
              </a:rPr>
              <a:t>požáry, sesuvy půdy)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70237133" name="Google Shape;142;p5"/>
          <p:cNvSpPr txBox="1"/>
          <p:nvPr/>
        </p:nvSpPr>
        <p:spPr bwMode="auto">
          <a:xfrm>
            <a:off x="464429" y="4170575"/>
            <a:ext cx="8049495" cy="898677"/>
          </a:xfrm>
          <a:prstGeom prst="rect">
            <a:avLst/>
          </a:prstGeom>
          <a:noFill/>
          <a:ln>
            <a:noFill/>
          </a:ln>
        </p:spPr>
        <p:txBody>
          <a:bodyPr spcFirstLastPara="1" wrap="square" lIns="91425" tIns="91425" rIns="91425" bIns="91425" anchor="t" anchorCtr="0">
            <a:spAutoFit/>
          </a:bodyPr>
          <a:lstStyle/>
          <a:p>
            <a:pPr marR="215265" algn="just">
              <a:lnSpc>
                <a:spcPct val="114999"/>
              </a:lnSpc>
              <a:spcBef>
                <a:spcPts val="600"/>
              </a:spcBef>
              <a:buSzPts val="1200"/>
              <a:defRPr/>
            </a:pPr>
            <a:r>
              <a:rPr lang="cs-CZ" sz="1200">
                <a:solidFill>
                  <a:srgbClr val="708792"/>
                </a:solidFill>
                <a:latin typeface="Trebuchet MS"/>
              </a:rPr>
              <a:t>Ve středoevropské verzi nástroje </a:t>
            </a:r>
            <a:r>
              <a:rPr lang="cs-CZ" sz="1200">
                <a:solidFill>
                  <a:srgbClr val="708792"/>
                </a:solidFill>
                <a:latin typeface="Trebuchet MS"/>
              </a:rPr>
              <a:t>RNTool</a:t>
            </a:r>
            <a:r>
              <a:rPr lang="cs-CZ" sz="1200">
                <a:solidFill>
                  <a:srgbClr val="708792"/>
                </a:solidFill>
                <a:latin typeface="Trebuchet MS"/>
              </a:rPr>
              <a:t> bylo definováno </a:t>
            </a:r>
            <a:r>
              <a:rPr lang="cs-CZ" sz="1200" b="1">
                <a:solidFill>
                  <a:srgbClr val="9ACA3C"/>
                </a:solidFill>
                <a:latin typeface="Trebuchet MS"/>
              </a:rPr>
              <a:t>84 kategorií rizik</a:t>
            </a:r>
            <a:r>
              <a:rPr lang="cs-CZ" sz="1200">
                <a:solidFill>
                  <a:srgbClr val="708792"/>
                </a:solidFill>
                <a:latin typeface="Trebuchet MS"/>
              </a:rPr>
              <a:t>. Tyto kategorie pokrývají všech sedm tematických oblastí (klimatických hazardů), které nástroj zohledňuje, a zahrnují klíčové městské sektory nejvíce relevantní pro adaptaci na změnu klimatu na úrovni čtvrtí a urbanistických celků.</a:t>
            </a:r>
            <a:endParaRPr sz="1200">
              <a:solidFill>
                <a:srgbClr val="708792"/>
              </a:solidFill>
              <a:latin typeface="Trebuchet MS"/>
            </a:endParaRPr>
          </a:p>
        </p:txBody>
      </p:sp>
      <p:sp>
        <p:nvSpPr>
          <p:cNvPr id="875479416" name="Google Shape;143;p5"/>
          <p:cNvSpPr txBox="1"/>
          <p:nvPr/>
        </p:nvSpPr>
        <p:spPr bwMode="auto">
          <a:xfrm>
            <a:off x="464430" y="2991710"/>
            <a:ext cx="1784099" cy="68631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Oblast</a:t>
            </a:r>
            <a:r>
              <a:rPr lang="es" sz="1200" b="0" i="0" u="none" strike="noStrike" cap="none">
                <a:solidFill>
                  <a:srgbClr val="708792"/>
                </a:solidFill>
                <a:latin typeface="Trebuchet MS"/>
                <a:ea typeface="Trebuchet MS"/>
                <a:cs typeface="Trebuchet MS"/>
              </a:rPr>
              <a:t>: </a:t>
            </a:r>
            <a:br>
              <a:rPr lang="es" sz="1200" b="0" i="0" u="none" strike="noStrike" cap="none">
                <a:solidFill>
                  <a:srgbClr val="708792"/>
                </a:solidFill>
                <a:latin typeface="Trebuchet MS"/>
                <a:ea typeface="Trebuchet MS"/>
                <a:cs typeface="Trebuchet MS"/>
              </a:rPr>
            </a:br>
            <a:r>
              <a:rPr lang="es" sz="1200">
                <a:solidFill>
                  <a:srgbClr val="708792"/>
                </a:solidFill>
                <a:latin typeface="Trebuchet MS"/>
                <a:ea typeface="Trebuchet MS"/>
                <a:cs typeface="Trebuchet MS"/>
              </a:rPr>
              <a:t>Intenzivní srážky</a:t>
            </a:r>
            <a:endParaRPr sz="1400" b="0" i="0" u="none" strike="noStrike" cap="none">
              <a:solidFill>
                <a:srgbClr val="000000"/>
              </a:solidFill>
              <a:latin typeface="Arial"/>
              <a:ea typeface="Arial"/>
              <a:cs typeface="Arial"/>
            </a:endParaRPr>
          </a:p>
        </p:txBody>
      </p:sp>
      <p:sp>
        <p:nvSpPr>
          <p:cNvPr id="2002084371" name="Google Shape;144;p5"/>
          <p:cNvSpPr txBox="1"/>
          <p:nvPr/>
        </p:nvSpPr>
        <p:spPr bwMode="auto">
          <a:xfrm>
            <a:off x="5276197" y="3782299"/>
            <a:ext cx="2680899" cy="369302"/>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Městský sektor</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Voda</a:t>
            </a:r>
            <a:endParaRPr sz="1400" b="0" i="0" u="none" strike="noStrike" cap="none">
              <a:solidFill>
                <a:srgbClr val="000000"/>
              </a:solidFill>
              <a:latin typeface="Arial"/>
              <a:ea typeface="Arial"/>
              <a:cs typeface="Arial"/>
            </a:endParaRPr>
          </a:p>
        </p:txBody>
      </p:sp>
      <p:sp>
        <p:nvSpPr>
          <p:cNvPr id="1557154532" name="Google Shape;145;p5"/>
          <p:cNvSpPr txBox="1"/>
          <p:nvPr/>
        </p:nvSpPr>
        <p:spPr bwMode="auto">
          <a:xfrm>
            <a:off x="6466775" y="2990559"/>
            <a:ext cx="2393400" cy="763256"/>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Expo</a:t>
            </a:r>
            <a:r>
              <a:rPr lang="es" sz="1200">
                <a:solidFill>
                  <a:srgbClr val="708792"/>
                </a:solidFill>
                <a:latin typeface="Trebuchet MS"/>
                <a:ea typeface="Trebuchet MS"/>
                <a:cs typeface="Trebuchet MS"/>
              </a:rPr>
              <a:t>novaný prvek</a:t>
            </a:r>
            <a:r>
              <a:rPr lang="es" sz="1200" b="0" i="0" u="none" strike="noStrike" cap="none">
                <a:solidFill>
                  <a:srgbClr val="708792"/>
                </a:solidFill>
                <a:latin typeface="Trebuchet MS"/>
                <a:ea typeface="Trebuchet MS"/>
                <a:cs typeface="Trebuchet MS"/>
              </a:rPr>
              <a:t>: </a:t>
            </a:r>
            <a:endParaRPr lang="cs-CZ" sz="1200" b="0" i="0" u="none" strike="noStrike" cap="none">
              <a:solidFill>
                <a:srgbClr val="708792"/>
              </a:solidFill>
              <a:latin typeface="Trebuchet MS"/>
              <a:ea typeface="Trebuchet MS"/>
              <a:cs typeface="Trebuchet MS"/>
            </a:endParaRPr>
          </a:p>
          <a:p>
            <a:pPr marL="0" marR="215265" lvl="0" indent="0" algn="ctr" rtl="0">
              <a:lnSpc>
                <a:spcPct val="114999"/>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Podíl nepropustných povrchů</a:t>
            </a:r>
            <a:endParaRPr sz="1400" b="0" i="0" u="none" strike="noStrike" cap="none">
              <a:solidFill>
                <a:srgbClr val="000000"/>
              </a:solidFill>
              <a:latin typeface="Arial"/>
              <a:ea typeface="Arial"/>
              <a:cs typeface="Arial"/>
            </a:endParaRPr>
          </a:p>
        </p:txBody>
      </p:sp>
      <p:grpSp>
        <p:nvGrpSpPr>
          <p:cNvPr id="1524324861" name="Google Shape;153;p5"/>
          <p:cNvGrpSpPr/>
          <p:nvPr/>
        </p:nvGrpSpPr>
        <p:grpSpPr bwMode="auto">
          <a:xfrm>
            <a:off x="8305799" y="4495700"/>
            <a:ext cx="838201" cy="594981"/>
            <a:chOff x="6739053" y="4087216"/>
            <a:chExt cx="838201" cy="594981"/>
          </a:xfrm>
        </p:grpSpPr>
        <p:sp>
          <p:nvSpPr>
            <p:cNvPr id="154" name="Google Shape;154;p5"/>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55" name="Google Shape;155;p5"/>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56" name="Google Shape;156;p5"/>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998964085" name="Google Shape;157;p5"/>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5</a:t>
            </a:r>
            <a:endParaRPr sz="1400" b="0" i="0" u="none" strike="noStrike" cap="none">
              <a:solidFill>
                <a:schemeClr val="lt1"/>
              </a:solidFill>
              <a:latin typeface="Arial"/>
              <a:ea typeface="Arial"/>
              <a:cs typeface="Arial"/>
            </a:endParaRPr>
          </a:p>
        </p:txBody>
      </p:sp>
      <p:sp>
        <p:nvSpPr>
          <p:cNvPr id="1660214981"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RNTool</a:t>
            </a:r>
            <a:endParaRPr sz="2800" b="1" i="0" u="none" strike="noStrike" cap="none">
              <a:solidFill>
                <a:srgbClr val="9ACA3C"/>
              </a:solidFill>
              <a:latin typeface="Trebuchet MS"/>
              <a:ea typeface="Trebuchet MS"/>
              <a:cs typeface="Trebuchet MS"/>
            </a:endParaRPr>
          </a:p>
        </p:txBody>
      </p:sp>
      <p:sp>
        <p:nvSpPr>
          <p:cNvPr id="1608172063" name="Google Shape;171;p6"/>
          <p:cNvSpPr txBox="1"/>
          <p:nvPr/>
        </p:nvSpPr>
        <p:spPr bwMode="auto">
          <a:xfrm>
            <a:off x="464430" y="986007"/>
            <a:ext cx="25212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i="0" u="none" strike="noStrike" cap="none">
                <a:solidFill>
                  <a:srgbClr val="9ACA3C"/>
                </a:solidFill>
                <a:latin typeface="Trebuchet MS"/>
                <a:ea typeface="Trebuchet MS"/>
                <a:cs typeface="Trebuchet MS"/>
              </a:rPr>
              <a:t>Kategorie rizik</a:t>
            </a:r>
            <a:endParaRPr sz="1800" b="1" i="0" u="none" strike="noStrike" cap="none">
              <a:solidFill>
                <a:srgbClr val="9ACA3C"/>
              </a:solidFill>
              <a:latin typeface="Trebuchet MS"/>
              <a:ea typeface="Trebuchet MS"/>
              <a:cs typeface="Trebuchet MS"/>
            </a:endParaRPr>
          </a:p>
        </p:txBody>
      </p:sp>
      <p:sp>
        <p:nvSpPr>
          <p:cNvPr id="1550614723" name="Google Shape;220;p8"/>
          <p:cNvSpPr txBox="1"/>
          <p:nvPr/>
        </p:nvSpPr>
        <p:spPr bwMode="auto">
          <a:xfrm>
            <a:off x="490895" y="1361814"/>
            <a:ext cx="7997039" cy="409500"/>
          </a:xfrm>
          <a:prstGeom prst="rect">
            <a:avLst/>
          </a:prstGeom>
          <a:noFill/>
          <a:ln>
            <a:noFill/>
          </a:ln>
        </p:spPr>
        <p:txBody>
          <a:bodyPr spcFirstLastPara="1" wrap="square" lIns="68550" tIns="34275" rIns="68550" bIns="34275" anchor="t" anchorCtr="0">
            <a:noAutofit/>
          </a:bodyPr>
          <a:lstStyle/>
          <a:p>
            <a:pPr marR="215265" lvl="0" algn="just">
              <a:lnSpc>
                <a:spcPct val="150000"/>
              </a:lnSpc>
              <a:spcBef>
                <a:spcPts val="600"/>
              </a:spcBef>
              <a:buSzPts val="1200"/>
              <a:defRPr/>
            </a:pPr>
            <a:r>
              <a:rPr lang="cs-CZ" sz="1200">
                <a:solidFill>
                  <a:srgbClr val="708792"/>
                </a:solidFill>
                <a:latin typeface="Trebuchet MS"/>
                <a:ea typeface="Trebuchet MS"/>
                <a:cs typeface="Trebuchet MS"/>
              </a:rPr>
              <a:t>Kategorie rizika představuje konkrétní riziko vyplývající ze vzájemného působení oblasti a exponovaného prvku (</a:t>
            </a:r>
            <a:r>
              <a:rPr lang="cs-CZ" sz="1200">
                <a:solidFill>
                  <a:srgbClr val="708792"/>
                </a:solidFill>
                <a:latin typeface="Trebuchet MS"/>
                <a:ea typeface="Trebuchet MS"/>
                <a:cs typeface="Trebuchet MS"/>
              </a:rPr>
              <a:t>Exposed</a:t>
            </a:r>
            <a:r>
              <a:rPr lang="cs-CZ" sz="1200">
                <a:solidFill>
                  <a:srgbClr val="708792"/>
                </a:solidFill>
                <a:latin typeface="Trebuchet MS"/>
                <a:ea typeface="Trebuchet MS"/>
                <a:cs typeface="Trebuchet MS"/>
              </a:rPr>
              <a:t> Element) v rámci určitého městského sektoru (makro kategorie).</a:t>
            </a:r>
            <a:endParaRPr/>
          </a:p>
        </p:txBody>
      </p:sp>
      <p:sp>
        <p:nvSpPr>
          <p:cNvPr id="2140776797" name="Google Shape;227;p8"/>
          <p:cNvSpPr txBox="1"/>
          <p:nvPr/>
        </p:nvSpPr>
        <p:spPr bwMode="auto">
          <a:xfrm>
            <a:off x="2930924" y="2174699"/>
            <a:ext cx="3282869" cy="393519"/>
          </a:xfrm>
          <a:prstGeom prst="rect">
            <a:avLst/>
          </a:prstGeom>
          <a:noFill/>
          <a:ln w="9525" cap="flat" cmpd="sng">
            <a:solidFill>
              <a:srgbClr val="9ACA3C"/>
            </a:solidFill>
            <a:prstDash val="solid"/>
            <a:round/>
            <a:headEnd type="none" w="sm" len="sm"/>
            <a:tailEnd type="none" w="sm" len="sm"/>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None/>
              <a:defRPr/>
            </a:pPr>
            <a:r>
              <a:rPr lang="es" sz="1100" b="1">
                <a:solidFill>
                  <a:srgbClr val="9ACA3C"/>
                </a:solidFill>
                <a:latin typeface="Trebuchet MS"/>
                <a:ea typeface="Trebuchet MS"/>
                <a:cs typeface="Trebuchet MS"/>
              </a:rPr>
              <a:t>Kategorie</a:t>
            </a:r>
            <a:r>
              <a:rPr lang="es" sz="1100" b="1" i="0" u="none" strike="noStrike" cap="none">
                <a:solidFill>
                  <a:srgbClr val="9ACA3C"/>
                </a:solidFill>
                <a:latin typeface="Trebuchet MS"/>
                <a:ea typeface="Trebuchet MS"/>
                <a:cs typeface="Trebuchet MS"/>
              </a:rPr>
              <a:t>:</a:t>
            </a:r>
            <a:r>
              <a:rPr lang="es" sz="1100" b="0" i="0" u="none" strike="noStrike" cap="none">
                <a:solidFill>
                  <a:srgbClr val="708792"/>
                </a:solidFill>
                <a:latin typeface="Trebuchet MS"/>
                <a:ea typeface="Trebuchet MS"/>
                <a:cs typeface="Trebuchet MS"/>
              </a:rPr>
              <a:t> A4.2</a:t>
            </a:r>
            <a:r>
              <a:rPr lang="es" sz="1200">
                <a:solidFill>
                  <a:srgbClr val="708792"/>
                </a:solidFill>
                <a:latin typeface="Trebuchet MS"/>
                <a:ea typeface="Trebuchet MS"/>
                <a:cs typeface="Trebuchet MS"/>
              </a:rPr>
              <a:t> </a:t>
            </a:r>
            <a:r>
              <a:rPr sz="1200" b="0" i="0" u="none">
                <a:solidFill>
                  <a:srgbClr val="708792"/>
                </a:solidFill>
                <a:latin typeface="Trebuchet MS"/>
                <a:ea typeface="Trebuchet MS"/>
                <a:cs typeface="Trebuchet MS"/>
              </a:rPr>
              <a:t>Poškození vodovodní sítě</a:t>
            </a:r>
            <a:endParaRPr/>
          </a:p>
        </p:txBody>
      </p:sp>
      <p:cxnSp>
        <p:nvCxnSpPr>
          <p:cNvPr id="1850827376" name="Google Shape;228;p8"/>
          <p:cNvCxnSpPr/>
          <p:nvPr/>
        </p:nvCxnSpPr>
        <p:spPr bwMode="auto">
          <a:xfrm>
            <a:off x="2240075" y="3361700"/>
            <a:ext cx="4226700" cy="600"/>
          </a:xfrm>
          <a:prstGeom prst="curvedConnector3">
            <a:avLst>
              <a:gd name="adj1" fmla="val 49999"/>
            </a:avLst>
          </a:prstGeom>
          <a:noFill/>
          <a:ln w="9525" cap="flat" cmpd="sng">
            <a:solidFill>
              <a:srgbClr val="9ACA3C"/>
            </a:solidFill>
            <a:prstDash val="solid"/>
            <a:round/>
            <a:headEnd type="stealth" w="med" len="med"/>
            <a:tailEnd type="stealth" w="med" len="med"/>
          </a:ln>
        </p:spPr>
      </p:cxnSp>
      <p:sp>
        <p:nvSpPr>
          <p:cNvPr id="1549351796" name="Google Shape;229;p8"/>
          <p:cNvSpPr txBox="1"/>
          <p:nvPr/>
        </p:nvSpPr>
        <p:spPr bwMode="auto">
          <a:xfrm>
            <a:off x="3095699" y="3281700"/>
            <a:ext cx="2952600"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defRPr/>
            </a:pPr>
            <a:r>
              <a:rPr lang="es" sz="1200" b="0" i="0" u="none" strike="noStrike" cap="none">
                <a:solidFill>
                  <a:srgbClr val="9ACA3C"/>
                </a:solidFill>
                <a:latin typeface="Trebuchet MS"/>
                <a:ea typeface="Trebuchet MS"/>
                <a:cs typeface="Trebuchet MS"/>
              </a:rPr>
              <a:t>Představuje interakci mezi</a:t>
            </a:r>
            <a:endParaRPr sz="1400" b="0" i="0" u="none" strike="noStrike" cap="none">
              <a:solidFill>
                <a:srgbClr val="9ACA3C"/>
              </a:solidFill>
              <a:latin typeface="Arial"/>
              <a:ea typeface="Arial"/>
              <a:cs typeface="Arial"/>
            </a:endParaRPr>
          </a:p>
        </p:txBody>
      </p:sp>
      <p:cxnSp>
        <p:nvCxnSpPr>
          <p:cNvPr id="247609663" name="Google Shape;230;p8"/>
          <p:cNvCxnSpPr>
            <a:stCxn id="2140776797" idx="2"/>
            <a:endCxn id="1549351796" idx="0"/>
          </p:cNvCxnSpPr>
          <p:nvPr/>
        </p:nvCxnSpPr>
        <p:spPr bwMode="auto">
          <a:xfrm flipH="1">
            <a:off x="4571999" y="2861011"/>
            <a:ext cx="1" cy="420689"/>
          </a:xfrm>
          <a:prstGeom prst="straightConnector1">
            <a:avLst/>
          </a:prstGeom>
          <a:noFill/>
          <a:ln w="9525" cap="flat" cmpd="sng">
            <a:solidFill>
              <a:srgbClr val="9ACA3C"/>
            </a:solidFill>
            <a:prstDash val="solid"/>
            <a:round/>
            <a:headEnd type="none" w="sm" len="sm"/>
            <a:tailEnd type="stealth" w="med" len="med"/>
          </a:ln>
        </p:spPr>
      </p:cxnSp>
      <p:sp>
        <p:nvSpPr>
          <p:cNvPr id="843905847" name="Google Shape;231;p8"/>
          <p:cNvSpPr txBox="1"/>
          <p:nvPr/>
        </p:nvSpPr>
        <p:spPr bwMode="auto">
          <a:xfrm>
            <a:off x="3645600" y="3755200"/>
            <a:ext cx="1784099"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defRPr/>
            </a:pPr>
            <a:r>
              <a:rPr lang="cs-CZ" sz="1200" b="0" i="0" u="none" strike="noStrike" cap="none">
                <a:solidFill>
                  <a:srgbClr val="9ACA3C"/>
                </a:solidFill>
                <a:latin typeface="Trebuchet MS"/>
                <a:ea typeface="Trebuchet MS"/>
                <a:cs typeface="Trebuchet MS"/>
              </a:rPr>
              <a:t>konkrétně</a:t>
            </a:r>
            <a:endParaRPr sz="1400" b="0" i="0" u="none" strike="noStrike" cap="none">
              <a:solidFill>
                <a:srgbClr val="9ACA3C"/>
              </a:solidFill>
              <a:latin typeface="Arial"/>
              <a:ea typeface="Arial"/>
              <a:cs typeface="Arial"/>
            </a:endParaRPr>
          </a:p>
        </p:txBody>
      </p:sp>
      <p:cxnSp>
        <p:nvCxnSpPr>
          <p:cNvPr id="675013719" name="Google Shape;232;p8"/>
          <p:cNvCxnSpPr/>
          <p:nvPr/>
        </p:nvCxnSpPr>
        <p:spPr bwMode="auto">
          <a:xfrm>
            <a:off x="4572000" y="3533788"/>
            <a:ext cx="0" cy="312900"/>
          </a:xfrm>
          <a:prstGeom prst="straightConnector1">
            <a:avLst/>
          </a:prstGeom>
          <a:noFill/>
          <a:ln w="9525" cap="flat" cmpd="sng">
            <a:solidFill>
              <a:srgbClr val="9ACA3C"/>
            </a:solidFill>
            <a:prstDash val="solid"/>
            <a:round/>
            <a:headEnd type="none" w="sm" len="sm"/>
            <a:tailEnd type="stealth" w="med" len="med"/>
          </a:ln>
        </p:spPr>
      </p:cxnSp>
      <p:cxnSp>
        <p:nvCxnSpPr>
          <p:cNvPr id="1440757282" name="Google Shape;233;p8"/>
          <p:cNvCxnSpPr/>
          <p:nvPr/>
        </p:nvCxnSpPr>
        <p:spPr bwMode="auto">
          <a:xfrm>
            <a:off x="5133075" y="3966950"/>
            <a:ext cx="432600" cy="0"/>
          </a:xfrm>
          <a:prstGeom prst="straightConnector1">
            <a:avLst/>
          </a:prstGeom>
          <a:noFill/>
          <a:ln w="9525" cap="flat" cmpd="sng">
            <a:solidFill>
              <a:srgbClr val="9ACA3C"/>
            </a:solidFill>
            <a:prstDash val="solid"/>
            <a:round/>
            <a:headEnd type="none" w="sm" len="sm"/>
            <a:tailEnd type="stealth" w="med" len="med"/>
          </a:ln>
        </p:spPr>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758986756" name="Google Shape;162;p6"/>
          <p:cNvPicPr/>
          <p:nvPr/>
        </p:nvPicPr>
        <p:blipFill rotWithShape="1">
          <a:blip r:embed="rId3">
            <a:alphaModFix/>
          </a:blip>
          <a:srcRect l="0" t="0" r="7296" b="0"/>
          <a:stretch/>
        </p:blipFill>
        <p:spPr bwMode="auto">
          <a:xfrm>
            <a:off x="266700" y="293102"/>
            <a:ext cx="2666693" cy="4524375"/>
          </a:xfrm>
          <a:prstGeom prst="rect">
            <a:avLst/>
          </a:prstGeom>
          <a:noFill/>
          <a:ln w="19050">
            <a:solidFill>
              <a:schemeClr val="tx1"/>
            </a:solidFill>
          </a:ln>
          <a:effectLst>
            <a:outerShdw blurRad="50800" dist="38100" dir="2700000" algn="tl" rotWithShape="0">
              <a:prstClr val="black">
                <a:alpha val="40000"/>
              </a:prstClr>
            </a:outerShdw>
          </a:effectLst>
        </p:spPr>
      </p:pic>
      <p:pic>
        <p:nvPicPr>
          <p:cNvPr id="59086784" name="Google Shape;163;p6"/>
          <p:cNvPicPr/>
          <p:nvPr/>
        </p:nvPicPr>
        <p:blipFill rotWithShape="1">
          <a:blip r:embed="rId4">
            <a:alphaModFix/>
          </a:blip>
          <a:srcRect l="0" t="375" r="7296" b="0"/>
          <a:stretch/>
        </p:blipFill>
        <p:spPr bwMode="auto">
          <a:xfrm>
            <a:off x="3165656" y="1287463"/>
            <a:ext cx="2666693" cy="3530014"/>
          </a:xfrm>
          <a:prstGeom prst="rect">
            <a:avLst/>
          </a:prstGeom>
          <a:noFill/>
          <a:ln w="19050">
            <a:solidFill>
              <a:schemeClr val="tx1"/>
            </a:solidFill>
          </a:ln>
          <a:effectLst>
            <a:outerShdw blurRad="50800" dist="38100" dir="2700000" algn="tl" rotWithShape="0">
              <a:prstClr val="black">
                <a:alpha val="40000"/>
              </a:prstClr>
            </a:outerShdw>
          </a:effectLst>
        </p:spPr>
      </p:pic>
      <p:pic>
        <p:nvPicPr>
          <p:cNvPr id="729856076" name="Google Shape;164;p6"/>
          <p:cNvPicPr/>
          <p:nvPr/>
        </p:nvPicPr>
        <p:blipFill rotWithShape="1">
          <a:blip r:embed="rId5">
            <a:alphaModFix/>
          </a:blip>
          <a:srcRect l="0" t="0" r="5159" b="762"/>
          <a:stretch/>
        </p:blipFill>
        <p:spPr bwMode="auto">
          <a:xfrm>
            <a:off x="6064613" y="1285877"/>
            <a:ext cx="2812687" cy="3531600"/>
          </a:xfrm>
          <a:prstGeom prst="rect">
            <a:avLst/>
          </a:prstGeom>
          <a:noFill/>
          <a:ln w="19050">
            <a:solidFill>
              <a:schemeClr val="tx1"/>
            </a:solidFill>
          </a:ln>
          <a:effectLst>
            <a:outerShdw blurRad="50800" dist="38100" dir="2700000" algn="tl" rotWithShape="0">
              <a:prstClr val="black">
                <a:alpha val="40000"/>
              </a:prstClr>
            </a:outerShdw>
          </a:effectLst>
        </p:spPr>
      </p:pic>
      <p:grpSp>
        <p:nvGrpSpPr>
          <p:cNvPr id="199729046" name="Google Shape;165;p6"/>
          <p:cNvGrpSpPr/>
          <p:nvPr/>
        </p:nvGrpSpPr>
        <p:grpSpPr bwMode="auto">
          <a:xfrm>
            <a:off x="8305799" y="4495700"/>
            <a:ext cx="838201" cy="594981"/>
            <a:chOff x="6739053" y="4087216"/>
            <a:chExt cx="838201" cy="594981"/>
          </a:xfrm>
        </p:grpSpPr>
        <p:sp>
          <p:nvSpPr>
            <p:cNvPr id="166" name="Google Shape;166;p6"/>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67" name="Google Shape;167;p6"/>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68" name="Google Shape;168;p6"/>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764885372" name="Google Shape;169;p6"/>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6</a:t>
            </a:r>
            <a:endParaRPr sz="1400" b="0" i="0" u="none" strike="noStrike" cap="none">
              <a:solidFill>
                <a:schemeClr val="lt1"/>
              </a:solidFill>
              <a:latin typeface="Arial"/>
              <a:ea typeface="Arial"/>
              <a:cs typeface="Arial"/>
            </a:endParaRPr>
          </a:p>
        </p:txBody>
      </p:sp>
      <p:sp>
        <p:nvSpPr>
          <p:cNvPr id="1659160977" name="Google Shape;142;p3"/>
          <p:cNvSpPr txBox="1"/>
          <p:nvPr/>
        </p:nvSpPr>
        <p:spPr bwMode="auto">
          <a:xfrm>
            <a:off x="3046370"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RNTool</a:t>
            </a:r>
            <a:endParaRPr sz="2800" b="1" i="0" u="none" strike="noStrike" cap="none">
              <a:solidFill>
                <a:srgbClr val="9ACA3C"/>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116742143" name="Google Shape;174;p7"/>
          <p:cNvPicPr/>
          <p:nvPr/>
        </p:nvPicPr>
        <p:blipFill rotWithShape="1">
          <a:blip r:embed="rId3">
            <a:alphaModFix/>
          </a:blip>
          <a:srcRect l="0" t="0" r="15194" b="0"/>
          <a:stretch/>
        </p:blipFill>
        <p:spPr bwMode="auto">
          <a:xfrm>
            <a:off x="576263" y="1157635"/>
            <a:ext cx="2439440" cy="1809750"/>
          </a:xfrm>
          <a:prstGeom prst="rect">
            <a:avLst/>
          </a:prstGeom>
          <a:noFill/>
          <a:ln w="12700">
            <a:solidFill>
              <a:schemeClr val="tx1"/>
            </a:solidFill>
          </a:ln>
          <a:effectLst>
            <a:outerShdw blurRad="50800" dist="38100" dir="2700000" algn="tl" rotWithShape="0">
              <a:prstClr val="black">
                <a:alpha val="40000"/>
              </a:prstClr>
            </a:outerShdw>
          </a:effectLst>
        </p:spPr>
      </p:pic>
      <p:pic>
        <p:nvPicPr>
          <p:cNvPr id="2050430982" name="Google Shape;175;p7"/>
          <p:cNvPicPr/>
          <p:nvPr/>
        </p:nvPicPr>
        <p:blipFill rotWithShape="1">
          <a:blip r:embed="rId4">
            <a:alphaModFix/>
          </a:blip>
          <a:srcRect l="0" t="0" r="13444" b="0"/>
          <a:stretch/>
        </p:blipFill>
        <p:spPr bwMode="auto">
          <a:xfrm>
            <a:off x="3218236" y="1157635"/>
            <a:ext cx="2489850" cy="2695575"/>
          </a:xfrm>
          <a:prstGeom prst="rect">
            <a:avLst/>
          </a:prstGeom>
          <a:noFill/>
          <a:ln w="12700">
            <a:solidFill>
              <a:schemeClr val="tx1"/>
            </a:solidFill>
          </a:ln>
          <a:effectLst>
            <a:outerShdw blurRad="50800" dist="38100" dir="2700000" algn="tl" rotWithShape="0">
              <a:prstClr val="black">
                <a:alpha val="40000"/>
              </a:prstClr>
            </a:outerShdw>
          </a:effectLst>
        </p:spPr>
      </p:pic>
      <p:pic>
        <p:nvPicPr>
          <p:cNvPr id="849832051" name="Google Shape;176;p7"/>
          <p:cNvPicPr/>
          <p:nvPr/>
        </p:nvPicPr>
        <p:blipFill rotWithShape="1">
          <a:blip r:embed="rId5">
            <a:alphaModFix/>
          </a:blip>
          <a:srcRect l="0" t="0" r="13444" b="0"/>
          <a:stretch/>
        </p:blipFill>
        <p:spPr bwMode="auto">
          <a:xfrm>
            <a:off x="5910620" y="1157635"/>
            <a:ext cx="2489850" cy="885825"/>
          </a:xfrm>
          <a:prstGeom prst="rect">
            <a:avLst/>
          </a:prstGeom>
          <a:noFill/>
          <a:ln w="12700">
            <a:solidFill>
              <a:schemeClr val="tx1"/>
            </a:solidFill>
          </a:ln>
          <a:effectLst>
            <a:outerShdw blurRad="50800" dist="38100" dir="2700000" algn="tl" rotWithShape="0">
              <a:prstClr val="black">
                <a:alpha val="40000"/>
              </a:prstClr>
            </a:outerShdw>
          </a:effectLst>
        </p:spPr>
      </p:pic>
      <p:pic>
        <p:nvPicPr>
          <p:cNvPr id="1898396305" name="Google Shape;177;p7"/>
          <p:cNvPicPr/>
          <p:nvPr/>
        </p:nvPicPr>
        <p:blipFill rotWithShape="1">
          <a:blip r:embed="rId6">
            <a:alphaModFix/>
          </a:blip>
          <a:srcRect l="0" t="-1" r="13444" b="766"/>
          <a:stretch/>
        </p:blipFill>
        <p:spPr bwMode="auto">
          <a:xfrm>
            <a:off x="5910620" y="2119036"/>
            <a:ext cx="2489850" cy="2230714"/>
          </a:xfrm>
          <a:prstGeom prst="rect">
            <a:avLst/>
          </a:prstGeom>
          <a:noFill/>
          <a:ln w="12700">
            <a:solidFill>
              <a:schemeClr val="tx1"/>
            </a:solidFill>
          </a:ln>
          <a:effectLst>
            <a:outerShdw blurRad="50800" dist="38100" dir="2700000" algn="tl" rotWithShape="0">
              <a:prstClr val="black">
                <a:alpha val="40000"/>
              </a:prstClr>
            </a:outerShdw>
          </a:effectLst>
        </p:spPr>
      </p:pic>
      <p:grpSp>
        <p:nvGrpSpPr>
          <p:cNvPr id="1853356206" name="Google Shape;178;p7"/>
          <p:cNvGrpSpPr/>
          <p:nvPr/>
        </p:nvGrpSpPr>
        <p:grpSpPr bwMode="auto">
          <a:xfrm>
            <a:off x="8305799" y="4495700"/>
            <a:ext cx="838201" cy="594981"/>
            <a:chOff x="6739053" y="4087216"/>
            <a:chExt cx="838201" cy="594981"/>
          </a:xfrm>
        </p:grpSpPr>
        <p:sp>
          <p:nvSpPr>
            <p:cNvPr id="179" name="Google Shape;179;p7"/>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80" name="Google Shape;180;p7"/>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81" name="Google Shape;181;p7"/>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374618547" name="Google Shape;182;p7"/>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7</a:t>
            </a:r>
            <a:endParaRPr sz="1400" b="0" i="0" u="none" strike="noStrike" cap="none">
              <a:solidFill>
                <a:schemeClr val="lt1"/>
              </a:solidFill>
              <a:latin typeface="Arial"/>
              <a:ea typeface="Arial"/>
              <a:cs typeface="Arial"/>
            </a:endParaRPr>
          </a:p>
        </p:txBody>
      </p:sp>
      <p:sp>
        <p:nvSpPr>
          <p:cNvPr id="787481081"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RNTool</a:t>
            </a:r>
            <a:endParaRPr sz="2800" b="1" i="0" u="none" strike="noStrike" cap="none">
              <a:solidFill>
                <a:srgbClr val="9ACA3C"/>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82097003" name="Google Shape;187;p8"/>
          <p:cNvSpPr txBox="1"/>
          <p:nvPr/>
        </p:nvSpPr>
        <p:spPr bwMode="auto">
          <a:xfrm>
            <a:off x="4164150" y="2729925"/>
            <a:ext cx="4821874" cy="2292905"/>
          </a:xfrm>
          <a:prstGeom prst="rect">
            <a:avLst/>
          </a:prstGeom>
          <a:noFill/>
          <a:ln>
            <a:noFill/>
          </a:ln>
        </p:spPr>
        <p:txBody>
          <a:bodyPr spcFirstLastPara="1" wrap="square" lIns="91425" tIns="91425" rIns="91425" bIns="91425" anchor="t" anchorCtr="0">
            <a:spAutoFit/>
          </a:bodyPr>
          <a:lstStyle/>
          <a:p>
            <a:pPr marL="0" marR="215899" lvl="0" indent="0" algn="l" rtl="0">
              <a:lnSpc>
                <a:spcPct val="10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Počet kritérií zranitelnosti a expozice </a:t>
            </a:r>
            <a:r>
              <a:rPr lang="cs-CZ" sz="1200" b="0" i="0" u="none" strike="noStrike" cap="none">
                <a:solidFill>
                  <a:srgbClr val="708792"/>
                </a:solidFill>
                <a:latin typeface="Trebuchet MS"/>
                <a:ea typeface="Trebuchet MS"/>
                <a:cs typeface="Trebuchet MS"/>
              </a:rPr>
              <a:t>pro</a:t>
            </a:r>
            <a:r>
              <a:rPr lang="es" sz="1200" b="0" i="0" u="none" strike="noStrike" cap="none">
                <a:solidFill>
                  <a:srgbClr val="708792"/>
                </a:solidFill>
                <a:latin typeface="Trebuchet MS"/>
                <a:ea typeface="Trebuchet MS"/>
                <a:cs typeface="Trebuchet MS"/>
              </a:rPr>
              <a:t> každ</a:t>
            </a:r>
            <a:r>
              <a:rPr lang="cs-CZ" sz="1200">
                <a:solidFill>
                  <a:srgbClr val="708792"/>
                </a:solidFill>
                <a:latin typeface="Trebuchet MS"/>
                <a:ea typeface="Trebuchet MS"/>
                <a:cs typeface="Trebuchet MS"/>
              </a:rPr>
              <a:t>ou oblast</a:t>
            </a:r>
            <a:r>
              <a:rPr lang="es" sz="1200" b="0" i="0" u="none" strike="noStrike" cap="none">
                <a:solidFill>
                  <a:srgbClr val="708792"/>
                </a:solidFill>
                <a:latin typeface="Trebuchet MS"/>
                <a:ea typeface="Trebuchet MS"/>
                <a:cs typeface="Trebuchet MS"/>
              </a:rPr>
              <a:t> (Issue):</a:t>
            </a:r>
            <a:endParaRPr sz="1200" b="0" i="0" u="none" strike="noStrike" cap="none">
              <a:solidFill>
                <a:srgbClr val="708792"/>
              </a:solidFill>
              <a:latin typeface="Trebuchet MS"/>
              <a:ea typeface="Trebuchet MS"/>
              <a:cs typeface="Trebuchet MS"/>
            </a:endParaRPr>
          </a:p>
          <a:p>
            <a:pPr marL="0" marR="215899" lvl="0" indent="0" algn="l" rtl="0">
              <a:lnSpc>
                <a:spcPct val="100000"/>
              </a:lnSpc>
              <a:spcBef>
                <a:spcPts val="600"/>
              </a:spcBef>
              <a:spcAft>
                <a:spcPts val="0"/>
              </a:spcAft>
              <a:buClr>
                <a:srgbClr val="000000"/>
              </a:buClr>
              <a:buSzPts val="1200"/>
              <a:buFont typeface="Arial"/>
              <a:buNone/>
              <a:defRPr/>
            </a:pPr>
            <a:endParaRPr lang="cs-CZ"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60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Intenzivní srážky</a:t>
            </a:r>
            <a:r>
              <a:rPr lang="es" sz="1200" b="0" i="0" u="none" strike="noStrike" cap="none">
                <a:solidFill>
                  <a:srgbClr val="708792"/>
                </a:solidFill>
                <a:latin typeface="Trebuchet MS"/>
                <a:ea typeface="Trebuchet MS"/>
                <a:cs typeface="Trebuchet MS"/>
              </a:rPr>
              <a:t>: 240</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0"/>
              </a:spcBef>
              <a:spcAft>
                <a:spcPts val="0"/>
              </a:spcAft>
              <a:buClr>
                <a:srgbClr val="000000"/>
              </a:buClr>
              <a:buSzPts val="1200"/>
              <a:buFont typeface="Arial"/>
              <a:buNone/>
              <a:defRPr/>
            </a:pPr>
            <a:r>
              <a:rPr lang="cs-CZ" sz="1200">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300</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Extrémní teploty</a:t>
            </a:r>
            <a:r>
              <a:rPr lang="es" sz="1200" b="0" i="0" u="none" strike="noStrike" cap="none">
                <a:solidFill>
                  <a:srgbClr val="708792"/>
                </a:solidFill>
                <a:latin typeface="Trebuchet MS"/>
                <a:ea typeface="Trebuchet MS"/>
                <a:cs typeface="Trebuchet MS"/>
              </a:rPr>
              <a:t>: 157</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Sucho</a:t>
            </a:r>
            <a:r>
              <a:rPr lang="es" sz="1200" b="0" i="0" u="none" strike="noStrike" cap="none">
                <a:solidFill>
                  <a:srgbClr val="708792"/>
                </a:solidFill>
                <a:latin typeface="Trebuchet MS"/>
                <a:ea typeface="Trebuchet MS"/>
                <a:cs typeface="Trebuchet MS"/>
              </a:rPr>
              <a:t>: 36</a:t>
            </a:r>
            <a:br>
              <a:rPr lang="es" sz="1200" b="0" i="0" u="none" strike="noStrike" cap="none">
                <a:solidFill>
                  <a:srgbClr val="708792"/>
                </a:solidFill>
                <a:latin typeface="Trebuchet MS"/>
                <a:ea typeface="Trebuchet MS"/>
                <a:cs typeface="Trebuchet MS"/>
              </a:rPr>
            </a:br>
            <a:endParaRPr sz="1400" b="0" i="0" u="none" strike="noStrike" cap="none">
              <a:solidFill>
                <a:srgbClr val="000000"/>
              </a:solidFill>
              <a:latin typeface="Arial"/>
              <a:ea typeface="Arial"/>
              <a:cs typeface="Arial"/>
            </a:endParaRPr>
          </a:p>
        </p:txBody>
      </p:sp>
      <p:sp>
        <p:nvSpPr>
          <p:cNvPr id="248704911" name="Google Shape;188;p8"/>
          <p:cNvSpPr/>
          <p:nvPr/>
        </p:nvSpPr>
        <p:spPr bwMode="auto">
          <a:xfrm>
            <a:off x="538525" y="3646949"/>
            <a:ext cx="3000000" cy="675000"/>
          </a:xfrm>
          <a:prstGeom prst="roundRect">
            <a:avLst>
              <a:gd name="adj" fmla="val 16667"/>
            </a:avLst>
          </a:prstGeom>
          <a:solidFill>
            <a:srgbClr val="18BAA8"/>
          </a:solidFill>
          <a:ln>
            <a:noFill/>
          </a:ln>
        </p:spPr>
        <p:txBody>
          <a:bodyPr spcFirstLastPara="1" wrap="square" lIns="91425" tIns="45700" rIns="91425" bIns="45700" anchor="ctr" anchorCtr="0">
            <a:noAutofit/>
          </a:bodyPr>
          <a:lstStyle/>
          <a:p>
            <a:pPr algn="ctr">
              <a:buSzPts val="1400"/>
              <a:defRPr/>
            </a:pPr>
            <a:r>
              <a:rPr lang="cs-CZ" sz="1200" b="1">
                <a:solidFill>
                  <a:schemeClr val="tx1">
                    <a:lumMod val="65000"/>
                    <a:lumOff val="35000"/>
                  </a:schemeClr>
                </a:solidFill>
                <a:latin typeface="Trebuchet MS"/>
                <a:ea typeface="Trebuchet MS"/>
                <a:cs typeface="Trebuchet MS"/>
              </a:rPr>
              <a:t>952</a:t>
            </a:r>
            <a:r>
              <a:rPr lang="cs-CZ" sz="1200">
                <a:solidFill>
                  <a:schemeClr val="tx1">
                    <a:lumMod val="65000"/>
                    <a:lumOff val="35000"/>
                  </a:schemeClr>
                </a:solidFill>
                <a:latin typeface="Trebuchet MS"/>
                <a:ea typeface="Trebuchet MS"/>
                <a:cs typeface="Trebuchet MS"/>
              </a:rPr>
              <a:t> kritérií zranitelnosti a expozice (přímo spojených s kategorií rizik)</a:t>
            </a:r>
            <a:endParaRPr/>
          </a:p>
        </p:txBody>
      </p:sp>
      <p:sp>
        <p:nvSpPr>
          <p:cNvPr id="712763065" name="Google Shape;189;p8"/>
          <p:cNvSpPr/>
          <p:nvPr/>
        </p:nvSpPr>
        <p:spPr bwMode="auto">
          <a:xfrm>
            <a:off x="538525" y="4398125"/>
            <a:ext cx="3000000" cy="594900"/>
          </a:xfrm>
          <a:prstGeom prst="roundRect">
            <a:avLst>
              <a:gd name="adj" fmla="val 16667"/>
            </a:avLst>
          </a:prstGeom>
          <a:solidFill>
            <a:srgbClr val="9ACA3C"/>
          </a:solidFill>
          <a:ln>
            <a:noFill/>
          </a:ln>
        </p:spPr>
        <p:txBody>
          <a:bodyPr spcFirstLastPara="1" wrap="square" lIns="91425" tIns="45700" rIns="91425" bIns="45700" anchor="ctr" anchorCtr="0">
            <a:noAutofit/>
          </a:bodyPr>
          <a:lstStyle/>
          <a:p>
            <a:pPr algn="ctr">
              <a:buSzPts val="1400"/>
              <a:defRPr/>
            </a:pPr>
            <a:r>
              <a:rPr lang="cs-CZ" sz="1200" b="1">
                <a:solidFill>
                  <a:schemeClr val="tx1">
                    <a:lumMod val="65000"/>
                    <a:lumOff val="35000"/>
                  </a:schemeClr>
                </a:solidFill>
                <a:latin typeface="Trebuchet MS"/>
                <a:ea typeface="Trebuchet MS"/>
                <a:cs typeface="Trebuchet MS"/>
              </a:rPr>
              <a:t>70</a:t>
            </a:r>
            <a:r>
              <a:rPr lang="cs-CZ" sz="1200">
                <a:solidFill>
                  <a:schemeClr val="tx1">
                    <a:lumMod val="65000"/>
                    <a:lumOff val="35000"/>
                  </a:schemeClr>
                </a:solidFill>
                <a:latin typeface="Trebuchet MS"/>
                <a:ea typeface="Trebuchet MS"/>
                <a:cs typeface="Trebuchet MS"/>
              </a:rPr>
              <a:t> kritérií rizik (spojených s jednotlivými oblastmi/</a:t>
            </a:r>
            <a:r>
              <a:rPr lang="cs-CZ" sz="1200">
                <a:solidFill>
                  <a:schemeClr val="tx1">
                    <a:lumMod val="65000"/>
                    <a:lumOff val="35000"/>
                  </a:schemeClr>
                </a:solidFill>
                <a:latin typeface="Trebuchet MS"/>
                <a:ea typeface="Trebuchet MS"/>
                <a:cs typeface="Trebuchet MS"/>
              </a:rPr>
              <a:t>Issue</a:t>
            </a:r>
            <a:r>
              <a:rPr lang="cs-CZ" sz="1200">
                <a:solidFill>
                  <a:schemeClr val="tx1">
                    <a:lumMod val="65000"/>
                    <a:lumOff val="35000"/>
                  </a:schemeClr>
                </a:solidFill>
                <a:latin typeface="Trebuchet MS"/>
                <a:ea typeface="Trebuchet MS"/>
                <a:cs typeface="Trebuchet MS"/>
              </a:rPr>
              <a:t>)</a:t>
            </a:r>
            <a:endParaRPr/>
          </a:p>
        </p:txBody>
      </p:sp>
      <p:sp>
        <p:nvSpPr>
          <p:cNvPr id="1830286503" name="Google Shape;190;p8"/>
          <p:cNvSpPr txBox="1"/>
          <p:nvPr/>
        </p:nvSpPr>
        <p:spPr bwMode="auto">
          <a:xfrm>
            <a:off x="6739023" y="3332166"/>
            <a:ext cx="2250239" cy="1097609"/>
          </a:xfrm>
          <a:prstGeom prst="rect">
            <a:avLst/>
          </a:prstGeom>
          <a:noFill/>
          <a:ln>
            <a:noFill/>
          </a:ln>
        </p:spPr>
        <p:txBody>
          <a:bodyPr spcFirstLastPara="1" wrap="square" lIns="91425" tIns="91425" rIns="91425" bIns="91425" anchor="t" anchorCtr="0">
            <a:spAutoFit/>
          </a:bodyPr>
          <a:lstStyle/>
          <a:p>
            <a:pPr marL="457200" marR="215899"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Bouře</a:t>
            </a:r>
            <a:r>
              <a:rPr lang="es" sz="1200" b="0" i="0" u="none" strike="noStrike" cap="none">
                <a:solidFill>
                  <a:srgbClr val="708792"/>
                </a:solidFill>
                <a:latin typeface="Trebuchet MS"/>
                <a:ea typeface="Trebuchet MS"/>
                <a:cs typeface="Trebuchet MS"/>
              </a:rPr>
              <a:t>: 124</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Přírodní požáry</a:t>
            </a:r>
            <a:r>
              <a:rPr lang="es" sz="1200" b="0" i="0" u="none" strike="noStrike" cap="none">
                <a:solidFill>
                  <a:srgbClr val="708792"/>
                </a:solidFill>
                <a:latin typeface="Trebuchet MS"/>
                <a:ea typeface="Trebuchet MS"/>
                <a:cs typeface="Trebuchet MS"/>
              </a:rPr>
              <a:t>: 15</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Sesuvy půdy</a:t>
            </a:r>
            <a:r>
              <a:rPr lang="es" sz="1200" b="0" i="0" u="none" strike="noStrike" cap="none">
                <a:solidFill>
                  <a:srgbClr val="708792"/>
                </a:solidFill>
                <a:latin typeface="Trebuchet MS"/>
                <a:ea typeface="Trebuchet MS"/>
                <a:cs typeface="Trebuchet MS"/>
              </a:rPr>
              <a:t>: 80</a:t>
            </a:r>
            <a:endParaRPr sz="1400" b="0" i="0" u="none" strike="noStrike" cap="none">
              <a:solidFill>
                <a:srgbClr val="000000"/>
              </a:solidFill>
              <a:latin typeface="Arial"/>
              <a:ea typeface="Arial"/>
              <a:cs typeface="Arial"/>
            </a:endParaRPr>
          </a:p>
        </p:txBody>
      </p:sp>
      <p:sp>
        <p:nvSpPr>
          <p:cNvPr id="2121282360" name="Google Shape;191;p8"/>
          <p:cNvSpPr txBox="1"/>
          <p:nvPr/>
        </p:nvSpPr>
        <p:spPr bwMode="auto">
          <a:xfrm>
            <a:off x="490895" y="1578125"/>
            <a:ext cx="8427430" cy="584400"/>
          </a:xfrm>
          <a:prstGeom prst="rect">
            <a:avLst/>
          </a:prstGeom>
          <a:noFill/>
          <a:ln>
            <a:noFill/>
          </a:ln>
        </p:spPr>
        <p:txBody>
          <a:bodyPr spcFirstLastPara="1" wrap="square" lIns="68550" tIns="34275" rIns="68550" bIns="34275" anchor="ctr" anchorCtr="0">
            <a:noAutofit/>
          </a:bodyPr>
          <a:lstStyle/>
          <a:p>
            <a:pPr marL="0" marR="215899" lvl="0" indent="0" algn="just" rtl="0">
              <a:lnSpc>
                <a:spcPct val="100000"/>
              </a:lnSpc>
              <a:spcBef>
                <a:spcPts val="120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Každá </a:t>
            </a:r>
            <a:r>
              <a:rPr lang="cs-CZ" sz="1200" b="0" i="0" u="none" strike="noStrike" cap="none">
                <a:solidFill>
                  <a:srgbClr val="9ACA3C"/>
                </a:solidFill>
                <a:latin typeface="Trebuchet MS"/>
                <a:ea typeface="Trebuchet MS"/>
                <a:cs typeface="Trebuchet MS"/>
              </a:rPr>
              <a:t>kategorie rizika </a:t>
            </a:r>
            <a:r>
              <a:rPr lang="cs-CZ" sz="1200" b="0" i="0" u="none" strike="noStrike" cap="none">
                <a:solidFill>
                  <a:srgbClr val="708792"/>
                </a:solidFill>
                <a:latin typeface="Trebuchet MS"/>
                <a:ea typeface="Trebuchet MS"/>
                <a:cs typeface="Trebuchet MS"/>
              </a:rPr>
              <a:t>v nástroji </a:t>
            </a:r>
            <a:r>
              <a:rPr lang="cs-CZ" sz="1200" b="0" i="0" u="none" strike="noStrike" cap="none">
                <a:solidFill>
                  <a:srgbClr val="708792"/>
                </a:solidFill>
                <a:latin typeface="Trebuchet MS"/>
                <a:ea typeface="Trebuchet MS"/>
                <a:cs typeface="Trebuchet MS"/>
              </a:rPr>
              <a:t>RNTool</a:t>
            </a:r>
            <a:r>
              <a:rPr lang="cs-CZ" sz="1200" b="0" i="0" u="none" strike="noStrike" cap="none">
                <a:solidFill>
                  <a:srgbClr val="708792"/>
                </a:solidFill>
                <a:latin typeface="Trebuchet MS"/>
                <a:ea typeface="Trebuchet MS"/>
                <a:cs typeface="Trebuchet MS"/>
              </a:rPr>
              <a:t> je hodnocena pomocí </a:t>
            </a:r>
            <a:r>
              <a:rPr lang="cs-CZ" sz="1200" b="0" i="0" u="none" strike="noStrike" cap="none">
                <a:solidFill>
                  <a:srgbClr val="9ACA3C"/>
                </a:solidFill>
                <a:latin typeface="Trebuchet MS"/>
                <a:ea typeface="Trebuchet MS"/>
                <a:cs typeface="Trebuchet MS"/>
              </a:rPr>
              <a:t>strukturované sady kritérií</a:t>
            </a:r>
            <a:r>
              <a:rPr lang="cs-CZ" sz="1200" b="0" i="0" u="none" strike="noStrike" cap="none">
                <a:solidFill>
                  <a:srgbClr val="708792"/>
                </a:solidFill>
                <a:latin typeface="Trebuchet MS"/>
                <a:ea typeface="Trebuchet MS"/>
                <a:cs typeface="Trebuchet MS"/>
              </a:rPr>
              <a:t>, která jsou převedena do praxe prostřednictvím </a:t>
            </a:r>
            <a:r>
              <a:rPr lang="cs-CZ" sz="1200" b="0" i="0" u="none" strike="noStrike" cap="none">
                <a:solidFill>
                  <a:srgbClr val="9ACA3C"/>
                </a:solidFill>
                <a:latin typeface="Trebuchet MS"/>
                <a:ea typeface="Trebuchet MS"/>
                <a:cs typeface="Trebuchet MS"/>
              </a:rPr>
              <a:t>indikátorů</a:t>
            </a:r>
            <a:r>
              <a:rPr lang="cs-CZ" sz="1200" b="0" i="0" u="none" strike="noStrike" cap="none">
                <a:solidFill>
                  <a:srgbClr val="708792"/>
                </a:solidFill>
                <a:latin typeface="Trebuchet MS"/>
                <a:ea typeface="Trebuchet MS"/>
                <a:cs typeface="Trebuchet MS"/>
              </a:rPr>
              <a:t>. Tyto indikátory představují základní jednotky pro měření úrovně zranitelnosti, expozice a nebezpečí na úrovni městské čtvrti.</a:t>
            </a:r>
            <a:endParaRPr sz="1200" b="0" i="0" u="none" strike="noStrike" cap="none">
              <a:solidFill>
                <a:srgbClr val="708792"/>
              </a:solidFill>
              <a:latin typeface="Trebuchet MS"/>
              <a:ea typeface="Trebuchet MS"/>
              <a:cs typeface="Trebuchet MS"/>
            </a:endParaRPr>
          </a:p>
        </p:txBody>
      </p:sp>
      <p:pic>
        <p:nvPicPr>
          <p:cNvPr id="104038206" name="Google Shape;194;p8" title="ChatGPT Image 12 ago 2025, 10_55_32.png"/>
          <p:cNvPicPr/>
          <p:nvPr/>
        </p:nvPicPr>
        <p:blipFill rotWithShape="1">
          <a:blip r:embed="rId3">
            <a:alphaModFix/>
          </a:blip>
          <a:stretch/>
        </p:blipFill>
        <p:spPr bwMode="auto">
          <a:xfrm>
            <a:off x="4408174" y="3388517"/>
            <a:ext cx="242865" cy="242865"/>
          </a:xfrm>
          <a:prstGeom prst="rect">
            <a:avLst/>
          </a:prstGeom>
          <a:noFill/>
          <a:ln>
            <a:noFill/>
          </a:ln>
        </p:spPr>
      </p:pic>
      <p:pic>
        <p:nvPicPr>
          <p:cNvPr id="881634352" name="Google Shape;195;p8" title="ChatGPT Image 12 ago 2025, 11_12_31.png"/>
          <p:cNvPicPr/>
          <p:nvPr/>
        </p:nvPicPr>
        <p:blipFill rotWithShape="1">
          <a:blip r:embed="rId4">
            <a:alphaModFix/>
          </a:blip>
          <a:stretch/>
        </p:blipFill>
        <p:spPr bwMode="auto">
          <a:xfrm>
            <a:off x="6939336" y="3735852"/>
            <a:ext cx="242865" cy="242865"/>
          </a:xfrm>
          <a:prstGeom prst="rect">
            <a:avLst/>
          </a:prstGeom>
          <a:noFill/>
          <a:ln>
            <a:noFill/>
          </a:ln>
        </p:spPr>
      </p:pic>
      <p:pic>
        <p:nvPicPr>
          <p:cNvPr id="2084133812" name="Google Shape;196;p8" title="ChatGPT Image 12 ago 2025, 11_12_37.png"/>
          <p:cNvPicPr/>
          <p:nvPr/>
        </p:nvPicPr>
        <p:blipFill rotWithShape="1">
          <a:blip r:embed="rId5">
            <a:alphaModFix/>
          </a:blip>
          <a:stretch/>
        </p:blipFill>
        <p:spPr bwMode="auto">
          <a:xfrm>
            <a:off x="6939328" y="3372482"/>
            <a:ext cx="242865" cy="242880"/>
          </a:xfrm>
          <a:prstGeom prst="rect">
            <a:avLst/>
          </a:prstGeom>
          <a:noFill/>
          <a:ln>
            <a:noFill/>
          </a:ln>
        </p:spPr>
      </p:pic>
      <p:pic>
        <p:nvPicPr>
          <p:cNvPr id="482692093" name="Google Shape;197;p8" title="ChatGPT Image 12 ago 2025, 10_57_27.png"/>
          <p:cNvPicPr/>
          <p:nvPr/>
        </p:nvPicPr>
        <p:blipFill rotWithShape="1">
          <a:blip r:embed="rId6">
            <a:alphaModFix/>
          </a:blip>
          <a:stretch/>
        </p:blipFill>
        <p:spPr bwMode="auto">
          <a:xfrm>
            <a:off x="4408174" y="3735845"/>
            <a:ext cx="242865" cy="242865"/>
          </a:xfrm>
          <a:prstGeom prst="rect">
            <a:avLst/>
          </a:prstGeom>
          <a:noFill/>
          <a:ln>
            <a:noFill/>
          </a:ln>
        </p:spPr>
      </p:pic>
      <p:pic>
        <p:nvPicPr>
          <p:cNvPr id="1062131630" name="Google Shape;198;p8" title="ChatGPT Image 12 ago 2025, 10_58_21.png"/>
          <p:cNvPicPr/>
          <p:nvPr/>
        </p:nvPicPr>
        <p:blipFill rotWithShape="1">
          <a:blip r:embed="rId7">
            <a:alphaModFix/>
          </a:blip>
          <a:srcRect l="66215" t="6785" r="10063" b="59322"/>
          <a:stretch/>
        </p:blipFill>
        <p:spPr bwMode="auto">
          <a:xfrm>
            <a:off x="4408171" y="4117424"/>
            <a:ext cx="242872" cy="231380"/>
          </a:xfrm>
          <a:prstGeom prst="rect">
            <a:avLst/>
          </a:prstGeom>
          <a:noFill/>
          <a:ln>
            <a:noFill/>
          </a:ln>
        </p:spPr>
      </p:pic>
      <p:pic>
        <p:nvPicPr>
          <p:cNvPr id="472088889" name="Google Shape;199;p8" title="ChatGPT Image 12 ago 2025, 10_58_21.png"/>
          <p:cNvPicPr/>
          <p:nvPr/>
        </p:nvPicPr>
        <p:blipFill rotWithShape="1">
          <a:blip r:embed="rId7">
            <a:alphaModFix/>
          </a:blip>
          <a:srcRect l="11409" t="52082" r="65322" b="11001"/>
          <a:stretch/>
        </p:blipFill>
        <p:spPr bwMode="auto">
          <a:xfrm>
            <a:off x="4408171" y="4487528"/>
            <a:ext cx="242872" cy="256878"/>
          </a:xfrm>
          <a:prstGeom prst="rect">
            <a:avLst/>
          </a:prstGeom>
          <a:noFill/>
          <a:ln>
            <a:noFill/>
          </a:ln>
        </p:spPr>
      </p:pic>
      <p:pic>
        <p:nvPicPr>
          <p:cNvPr id="2083147833" name="Google Shape;200;p8" title="ChatGPT Image 12 ago 2025, 11_45_50.png"/>
          <p:cNvPicPr/>
          <p:nvPr/>
        </p:nvPicPr>
        <p:blipFill rotWithShape="1">
          <a:blip r:embed="rId8">
            <a:alphaModFix/>
          </a:blip>
          <a:stretch/>
        </p:blipFill>
        <p:spPr bwMode="auto">
          <a:xfrm>
            <a:off x="6926829" y="4099195"/>
            <a:ext cx="267853" cy="267853"/>
          </a:xfrm>
          <a:prstGeom prst="rect">
            <a:avLst/>
          </a:prstGeom>
          <a:noFill/>
          <a:ln>
            <a:noFill/>
          </a:ln>
        </p:spPr>
      </p:pic>
      <p:sp>
        <p:nvSpPr>
          <p:cNvPr id="554042425" name="Google Shape;201;p8"/>
          <p:cNvSpPr txBox="1"/>
          <p:nvPr/>
        </p:nvSpPr>
        <p:spPr bwMode="auto">
          <a:xfrm>
            <a:off x="490895" y="2774475"/>
            <a:ext cx="3047630" cy="815578"/>
          </a:xfrm>
          <a:prstGeom prst="rect">
            <a:avLst/>
          </a:prstGeom>
          <a:noFill/>
          <a:ln>
            <a:noFill/>
          </a:ln>
        </p:spPr>
        <p:txBody>
          <a:bodyPr spcFirstLastPara="1" wrap="square" lIns="91425" tIns="91425" rIns="91425" bIns="91425" anchor="t" anchorCtr="0">
            <a:spAutoFit/>
          </a:bodyPr>
          <a:lstStyle/>
          <a:p>
            <a:pPr marL="0" marR="215898" lvl="0" indent="0" rtl="0">
              <a:lnSpc>
                <a:spcPct val="10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Verze RNTool pro střední Evropu obsahuje celkem </a:t>
            </a:r>
            <a:r>
              <a:rPr lang="es" sz="1200" b="0" i="0" u="none" strike="noStrike" cap="none">
                <a:solidFill>
                  <a:srgbClr val="9ACA3C"/>
                </a:solidFill>
                <a:latin typeface="Trebuchet MS"/>
                <a:ea typeface="Trebuchet MS"/>
                <a:cs typeface="Trebuchet MS"/>
              </a:rPr>
              <a:t>1 022 hodnoticích kritérií,</a:t>
            </a:r>
            <a:r>
              <a:rPr lang="es" sz="1200" b="0" i="0" u="none" strike="noStrike" cap="none">
                <a:solidFill>
                  <a:srgbClr val="708792"/>
                </a:solidFill>
                <a:latin typeface="Trebuchet MS"/>
                <a:ea typeface="Trebuchet MS"/>
                <a:cs typeface="Trebuchet MS"/>
              </a:rPr>
              <a:t> rozdělených následovně:</a:t>
            </a:r>
            <a:endParaRPr sz="1200" b="0" i="0" u="none" strike="noStrike" cap="none">
              <a:solidFill>
                <a:srgbClr val="708792"/>
              </a:solidFill>
              <a:latin typeface="Trebuchet MS"/>
              <a:ea typeface="Trebuchet MS"/>
              <a:cs typeface="Trebuchet MS"/>
            </a:endParaRPr>
          </a:p>
        </p:txBody>
      </p:sp>
      <p:grpSp>
        <p:nvGrpSpPr>
          <p:cNvPr id="1058976635" name="Google Shape;202;p8"/>
          <p:cNvGrpSpPr/>
          <p:nvPr/>
        </p:nvGrpSpPr>
        <p:grpSpPr bwMode="auto">
          <a:xfrm>
            <a:off x="8305799" y="4495700"/>
            <a:ext cx="838201" cy="594981"/>
            <a:chOff x="6739053" y="4087216"/>
            <a:chExt cx="838201" cy="594981"/>
          </a:xfrm>
        </p:grpSpPr>
        <p:sp>
          <p:nvSpPr>
            <p:cNvPr id="203" name="Google Shape;203;p8"/>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04" name="Google Shape;204;p8"/>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05" name="Google Shape;205;p8"/>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306117267" name="Google Shape;206;p8"/>
          <p:cNvSpPr txBox="1"/>
          <p:nvPr/>
        </p:nvSpPr>
        <p:spPr bwMode="auto">
          <a:xfrm>
            <a:off x="8354976" y="4754655"/>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8</a:t>
            </a:r>
            <a:endParaRPr sz="1400" b="0" i="0" u="none" strike="noStrike" cap="none">
              <a:solidFill>
                <a:schemeClr val="lt1"/>
              </a:solidFill>
              <a:latin typeface="Arial"/>
              <a:ea typeface="Arial"/>
              <a:cs typeface="Arial"/>
            </a:endParaRPr>
          </a:p>
        </p:txBody>
      </p:sp>
      <p:sp>
        <p:nvSpPr>
          <p:cNvPr id="1697654005"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645803888" name="Google Shape;171;p6"/>
          <p:cNvSpPr txBox="1"/>
          <p:nvPr/>
        </p:nvSpPr>
        <p:spPr bwMode="auto">
          <a:xfrm>
            <a:off x="464429" y="986007"/>
            <a:ext cx="3471729"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KRITÉRIA A INDIKÁTORY</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701070707" name="Google Shape;213;p9"/>
          <p:cNvGraphicFramePr>
            <a:graphicFrameLocks xmlns:a="http://schemas.openxmlformats.org/drawingml/2006/main"/>
          </p:cNvGraphicFramePr>
          <p:nvPr/>
        </p:nvGraphicFramePr>
        <p:xfrm rot="0">
          <a:off x="578005" y="1671638"/>
          <a:ext cx="8140336" cy="2476800"/>
        </p:xfrm>
        <a:graphic>
          <a:graphicData uri="http://schemas.openxmlformats.org/drawingml/2006/table">
            <a:tbl>
              <a:tblPr firstRow="0" firstCol="0" lastRow="0" lastCol="0" bandRow="0" bandCol="0">
                <a:tableStyleId>{77E30349-5E1A-49CF-952B-62E8A4017177}</a:tableStyleId>
                <a:noFill/>
              </a:tblPr>
              <a:tblGrid>
                <a:gridCol w="905624"/>
                <a:gridCol w="1568408"/>
                <a:gridCol w="3354819"/>
                <a:gridCol w="2311485"/>
              </a:tblGrid>
              <a:tr h="144394">
                <a:tc>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solidFill>
                            <a:srgbClr val="FFFFFF"/>
                          </a:solidFill>
                          <a:latin typeface="Trebuchet MS"/>
                          <a:ea typeface="Trebuchet MS"/>
                          <a:cs typeface="Trebuchet MS"/>
                        </a:rPr>
                        <a:t>G10</a:t>
                      </a:r>
                      <a:endParaRPr sz="1000" b="1" u="none" strike="noStrike" cap="none">
                        <a:solidFill>
                          <a:srgbClr val="FFFFFF"/>
                        </a:solidFill>
                        <a:latin typeface="Trebuchet MS"/>
                        <a:ea typeface="Trebuchet MS"/>
                        <a:cs typeface="Trebuchet MS"/>
                      </a:endParaRPr>
                    </a:p>
                  </a:txBody>
                  <a:tcPr marL="91425" marR="91425" marT="36000" marB="36000" anchor="ctr">
                    <a:lnL w="9525" algn="ctr">
                      <a:solidFill>
                        <a:srgbClr val="000000"/>
                      </a:solidFill>
                    </a:lnL>
                    <a:lnT w="17325" algn="ctr">
                      <a:solidFill>
                        <a:srgbClr val="000000"/>
                      </a:solidFill>
                    </a:lnT>
                    <a:lnB w="17325" algn="ctr">
                      <a:solidFill>
                        <a:srgbClr val="000000"/>
                      </a:solidFill>
                    </a:lnB>
                    <a:solidFill>
                      <a:srgbClr val="996633"/>
                    </a:solidFill>
                  </a:tcPr>
                </a:tc>
                <a:tc gridSpan="3">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solidFill>
                            <a:srgbClr val="FFFFFF"/>
                          </a:solidFill>
                          <a:latin typeface="Trebuchet MS"/>
                          <a:ea typeface="Trebuchet MS"/>
                          <a:cs typeface="Trebuchet MS"/>
                        </a:rPr>
                        <a:t>T</a:t>
                      </a:r>
                      <a:r>
                        <a:rPr lang="es" sz="1000" b="1">
                          <a:solidFill>
                            <a:srgbClr val="FFFFFF"/>
                          </a:solidFill>
                          <a:latin typeface="Trebuchet MS"/>
                          <a:ea typeface="Trebuchet MS"/>
                          <a:cs typeface="Trebuchet MS"/>
                        </a:rPr>
                        <a:t>URISMUS</a:t>
                      </a:r>
                      <a:endParaRPr sz="1000" b="1" u="none" strike="noStrike" cap="none">
                        <a:solidFill>
                          <a:srgbClr val="FFFFFF"/>
                        </a:solidFill>
                        <a:latin typeface="Trebuchet MS"/>
                        <a:ea typeface="Trebuchet MS"/>
                        <a:cs typeface="Trebuchet MS"/>
                      </a:endParaRPr>
                    </a:p>
                  </a:txBody>
                  <a:tcPr marL="91425" marR="91425" marT="36000" marB="36000" anchor="ctr">
                    <a:lnT w="17325" algn="ctr">
                      <a:solidFill>
                        <a:srgbClr val="000000"/>
                      </a:solidFill>
                    </a:lnT>
                    <a:lnB w="17325" algn="ctr">
                      <a:solidFill>
                        <a:srgbClr val="000000"/>
                      </a:solidFill>
                    </a:lnB>
                    <a:solidFill>
                      <a:srgbClr val="996633"/>
                    </a:solidFill>
                  </a:tcPr>
                </a:tc>
                <a:tc hMerge="1">
                  <a:txBody>
                    <a:bodyPr/>
                    <a:p>
                      <a:endParaRPr/>
                    </a:p>
                  </a:txBody>
                </a:tc>
                <a:tc hMerge="1">
                  <a:txBody>
                    <a:bodyPr/>
                    <a:p>
                      <a:endParaRPr/>
                    </a:p>
                  </a:txBody>
                </a:tc>
              </a:tr>
              <a:tr h="144394">
                <a:tc>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latin typeface="Trebuchet MS"/>
                          <a:ea typeface="Trebuchet MS"/>
                          <a:cs typeface="Trebuchet MS"/>
                        </a:rPr>
                        <a:t>G10.1</a:t>
                      </a:r>
                      <a:endParaRPr sz="1000" b="1"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17325" algn="ctr">
                      <a:solidFill>
                        <a:srgbClr val="000000"/>
                      </a:solidFill>
                    </a:lnT>
                    <a:lnB w="9525" algn="ctr">
                      <a:solidFill>
                        <a:srgbClr val="000000"/>
                      </a:solidFill>
                    </a:lnB>
                    <a:solidFill>
                      <a:srgbClr val="F2F2F2"/>
                    </a:solidFill>
                  </a:tcPr>
                </a:tc>
                <a:tc gridSpan="3">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latin typeface="Trebuchet MS"/>
                          <a:ea typeface="Trebuchet MS"/>
                          <a:cs typeface="Trebuchet MS"/>
                        </a:rPr>
                        <a:t>Riziko poškození hotelů a rekreačních zařízení</a:t>
                      </a:r>
                      <a:endParaRPr sz="1000" b="1"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17325" algn="ctr">
                      <a:solidFill>
                        <a:srgbClr val="000000"/>
                      </a:solidFill>
                    </a:lnT>
                    <a:lnB w="9525" algn="ctr">
                      <a:solidFill>
                        <a:srgbClr val="000000"/>
                      </a:solidFill>
                    </a:lnB>
                    <a:solidFill>
                      <a:srgbClr val="F2F2F2"/>
                    </a:solidFill>
                  </a:tcPr>
                </a:tc>
                <a:tc hMerge="1">
                  <a:txBody>
                    <a:bodyPr/>
                    <a:p>
                      <a:endParaRPr/>
                    </a:p>
                  </a:txBody>
                </a:tc>
                <a:tc hMerge="1">
                  <a:txBody>
                    <a:bodyPr/>
                    <a:p>
                      <a:endParaRPr/>
                    </a:p>
                  </a:txBody>
                </a:tc>
              </a:tr>
              <a:tr h="144394">
                <a:tc gridSpan="4">
                  <a:txBody>
                    <a:bodyPr/>
                    <a:p>
                      <a:pPr marL="0" marR="0" lvl="0" indent="0" algn="ctr" rtl="0">
                        <a:lnSpc>
                          <a:spcPct val="100000"/>
                        </a:lnSpc>
                        <a:spcBef>
                          <a:spcPts val="0"/>
                        </a:spcBef>
                        <a:spcAft>
                          <a:spcPts val="0"/>
                        </a:spcAft>
                        <a:buClr>
                          <a:srgbClr val="000000"/>
                        </a:buClr>
                        <a:buSzPts val="1000"/>
                        <a:buFont typeface="Arial"/>
                        <a:buNone/>
                        <a:defRPr/>
                      </a:pPr>
                      <a:r>
                        <a:rPr lang="es" sz="1000" b="1">
                          <a:solidFill>
                            <a:srgbClr val="996633"/>
                          </a:solidFill>
                          <a:latin typeface="Trebuchet MS"/>
                          <a:ea typeface="Trebuchet MS"/>
                          <a:cs typeface="Trebuchet MS"/>
                        </a:rPr>
                        <a:t>ZRANITELNOST</a:t>
                      </a:r>
                      <a:endParaRPr sz="1000" b="1" u="none" strike="noStrike" cap="none">
                        <a:solidFill>
                          <a:srgbClr val="996633"/>
                        </a:solidFill>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tcPr>
                </a:tc>
                <a:tc hMerge="1">
                  <a:txBody>
                    <a:bodyPr/>
                    <a:p>
                      <a:endParaRPr/>
                    </a:p>
                  </a:txBody>
                </a:tc>
                <a:tc hMerge="1">
                  <a:txBody>
                    <a:bodyPr/>
                    <a:p>
                      <a:endParaRPr/>
                    </a:p>
                  </a:txBody>
                </a:tc>
                <a:tc hMerge="1">
                  <a:txBody>
                    <a:bodyPr/>
                    <a:p>
                      <a:endParaRPr/>
                    </a:p>
                  </a:txBody>
                </a:tc>
              </a:tr>
              <a:tr h="144394">
                <a:tc>
                  <a:txBody>
                    <a:bodyPr/>
                    <a:p>
                      <a:pPr marL="0" marR="0" lvl="0" indent="0" algn="ctr" rtl="0">
                        <a:lnSpc>
                          <a:spcPct val="100000"/>
                        </a:lnSpc>
                        <a:spcBef>
                          <a:spcPts val="0"/>
                        </a:spcBef>
                        <a:spcAft>
                          <a:spcPts val="0"/>
                        </a:spcAft>
                        <a:buClr>
                          <a:srgbClr val="000000"/>
                        </a:buClr>
                        <a:buSzPts val="1000"/>
                        <a:buFont typeface="Arial"/>
                        <a:buNone/>
                        <a:defRPr/>
                      </a:pPr>
                      <a:r>
                        <a:rPr lang="es" sz="1000" b="1">
                          <a:latin typeface="Trebuchet MS"/>
                          <a:ea typeface="Trebuchet MS"/>
                          <a:cs typeface="Trebuchet MS"/>
                        </a:rPr>
                        <a:t>Kód</a:t>
                      </a:r>
                      <a:endParaRPr sz="1000" b="1"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b="1">
                          <a:latin typeface="Trebuchet MS"/>
                          <a:ea typeface="Trebuchet MS"/>
                          <a:cs typeface="Trebuchet MS"/>
                        </a:rPr>
                        <a:t>Kritérium</a:t>
                      </a:r>
                      <a:endParaRPr sz="1000" b="1"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latin typeface="Trebuchet MS"/>
                          <a:ea typeface="Trebuchet MS"/>
                          <a:cs typeface="Trebuchet MS"/>
                        </a:rPr>
                        <a:t>Indi</a:t>
                      </a:r>
                      <a:r>
                        <a:rPr lang="es" sz="1000" b="1">
                          <a:latin typeface="Trebuchet MS"/>
                          <a:ea typeface="Trebuchet MS"/>
                          <a:cs typeface="Trebuchet MS"/>
                        </a:rPr>
                        <a:t>kátor</a:t>
                      </a:r>
                      <a:endParaRPr sz="1000" b="1"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b="1">
                          <a:latin typeface="Trebuchet MS"/>
                          <a:ea typeface="Trebuchet MS"/>
                          <a:cs typeface="Trebuchet MS"/>
                        </a:rPr>
                        <a:t>Jednotka</a:t>
                      </a:r>
                      <a:endParaRPr sz="1000" b="1"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r>
              <a:tr h="144394">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G10.1.1</a:t>
                      </a:r>
                      <a:endParaRPr sz="1000"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a:latin typeface="Trebuchet MS"/>
                          <a:ea typeface="Trebuchet MS"/>
                          <a:cs typeface="Trebuchet MS"/>
                        </a:rPr>
                        <a:t>Hřeben nebo pata svahu</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Vzdálenost od hřebene nebo paty svahu</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Met</a:t>
                      </a:r>
                      <a:r>
                        <a:rPr lang="es" sz="1000">
                          <a:latin typeface="Trebuchet MS"/>
                          <a:ea typeface="Trebuchet MS"/>
                          <a:cs typeface="Trebuchet MS"/>
                        </a:rPr>
                        <a:t>ry</a:t>
                      </a:r>
                      <a:r>
                        <a:rPr lang="es" sz="1000" u="none" strike="noStrike" cap="none">
                          <a:latin typeface="Trebuchet MS"/>
                          <a:ea typeface="Trebuchet MS"/>
                          <a:cs typeface="Trebuchet MS"/>
                        </a:rPr>
                        <a:t> (m)</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r>
              <a:tr h="218079">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G10.1.2</a:t>
                      </a:r>
                      <a:endParaRPr sz="1000"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Odvodňovací systémy na pozemku</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Přítomnost odvodňovacího systému v dané oblasti</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a:latin typeface="Trebuchet MS"/>
                          <a:ea typeface="Trebuchet MS"/>
                          <a:cs typeface="Trebuchet MS"/>
                        </a:rPr>
                        <a:t>Kapacita v litrech za sekundu</a:t>
                      </a:r>
                      <a:r>
                        <a:rPr lang="es" sz="1000" u="none" strike="noStrike" cap="none">
                          <a:latin typeface="Trebuchet MS"/>
                          <a:ea typeface="Trebuchet MS"/>
                          <a:cs typeface="Trebuchet MS"/>
                        </a:rPr>
                        <a:t> (L/s); </a:t>
                      </a:r>
                      <a:r>
                        <a:rPr lang="es" sz="1000">
                          <a:latin typeface="Trebuchet MS"/>
                          <a:ea typeface="Trebuchet MS"/>
                          <a:cs typeface="Trebuchet MS"/>
                        </a:rPr>
                        <a:t>Stav</a:t>
                      </a:r>
                      <a:r>
                        <a:rPr lang="es" sz="1000" u="none" strike="noStrike" cap="none">
                          <a:latin typeface="Trebuchet MS"/>
                          <a:ea typeface="Trebuchet MS"/>
                          <a:cs typeface="Trebuchet MS"/>
                        </a:rPr>
                        <a:t> </a:t>
                      </a:r>
                      <a:r>
                        <a:rPr lang="es" sz="1000">
                          <a:latin typeface="Trebuchet MS"/>
                          <a:ea typeface="Trebuchet MS"/>
                          <a:cs typeface="Trebuchet MS"/>
                        </a:rPr>
                        <a:t>(dobrý</a:t>
                      </a:r>
                      <a:r>
                        <a:rPr lang="es" sz="1000" u="none" strike="noStrike" cap="none">
                          <a:latin typeface="Trebuchet MS"/>
                          <a:ea typeface="Trebuchet MS"/>
                          <a:cs typeface="Trebuchet MS"/>
                        </a:rPr>
                        <a:t>/</a:t>
                      </a:r>
                      <a:r>
                        <a:rPr lang="es" sz="1000">
                          <a:latin typeface="Trebuchet MS"/>
                          <a:ea typeface="Trebuchet MS"/>
                          <a:cs typeface="Trebuchet MS"/>
                        </a:rPr>
                        <a:t>průměrný</a:t>
                      </a:r>
                      <a:r>
                        <a:rPr lang="es" sz="1000" u="none" strike="noStrike" cap="none">
                          <a:latin typeface="Trebuchet MS"/>
                          <a:ea typeface="Trebuchet MS"/>
                          <a:cs typeface="Trebuchet MS"/>
                        </a:rPr>
                        <a:t>/</a:t>
                      </a:r>
                      <a:r>
                        <a:rPr lang="es" sz="1000">
                          <a:latin typeface="Trebuchet MS"/>
                          <a:ea typeface="Trebuchet MS"/>
                          <a:cs typeface="Trebuchet MS"/>
                        </a:rPr>
                        <a:t>špatný</a:t>
                      </a:r>
                      <a:r>
                        <a:rPr lang="es" sz="1000" u="none" strike="noStrike" cap="none">
                          <a:latin typeface="Trebuchet MS"/>
                          <a:ea typeface="Trebuchet MS"/>
                          <a:cs typeface="Trebuchet MS"/>
                        </a:rPr>
                        <a:t>)</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r>
              <a:tr h="218079">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G10.1.3</a:t>
                      </a:r>
                      <a:endParaRPr sz="1000"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Opěrné konstrukce</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Přítomnost opěrných konstrukcí nebo systémů stabilizace svahů</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a:t>
                      </a:r>
                      <a:r>
                        <a:rPr lang="es" sz="1000">
                          <a:latin typeface="Trebuchet MS"/>
                          <a:ea typeface="Trebuchet MS"/>
                          <a:cs typeface="Trebuchet MS"/>
                        </a:rPr>
                        <a:t>Ano</a:t>
                      </a:r>
                      <a:r>
                        <a:rPr lang="es" sz="1000" u="none" strike="noStrike" cap="none">
                          <a:latin typeface="Trebuchet MS"/>
                          <a:ea typeface="Trebuchet MS"/>
                          <a:cs typeface="Trebuchet MS"/>
                        </a:rPr>
                        <a:t>/N</a:t>
                      </a:r>
                      <a:r>
                        <a:rPr lang="es" sz="1000">
                          <a:latin typeface="Trebuchet MS"/>
                          <a:ea typeface="Trebuchet MS"/>
                          <a:cs typeface="Trebuchet MS"/>
                        </a:rPr>
                        <a:t>e</a:t>
                      </a:r>
                      <a:r>
                        <a:rPr lang="es" sz="1000" u="none" strike="noStrike" cap="none">
                          <a:latin typeface="Trebuchet MS"/>
                          <a:ea typeface="Trebuchet MS"/>
                          <a:cs typeface="Trebuchet MS"/>
                        </a:rPr>
                        <a:t>)</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r>
              <a:tr h="144394">
                <a:tc gridSpan="4">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solidFill>
                            <a:srgbClr val="996633"/>
                          </a:solidFill>
                          <a:latin typeface="Trebuchet MS"/>
                          <a:ea typeface="Trebuchet MS"/>
                          <a:cs typeface="Trebuchet MS"/>
                        </a:rPr>
                        <a:t>EXPO</a:t>
                      </a:r>
                      <a:r>
                        <a:rPr lang="es" sz="1000" b="1">
                          <a:solidFill>
                            <a:srgbClr val="996633"/>
                          </a:solidFill>
                          <a:latin typeface="Trebuchet MS"/>
                          <a:ea typeface="Trebuchet MS"/>
                          <a:cs typeface="Trebuchet MS"/>
                        </a:rPr>
                        <a:t>ZICE</a:t>
                      </a:r>
                      <a:endParaRPr sz="1000" b="1" u="none" strike="noStrike" cap="none">
                        <a:solidFill>
                          <a:srgbClr val="996633"/>
                        </a:solidFill>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hMerge="1">
                  <a:txBody>
                    <a:bodyPr/>
                    <a:p>
                      <a:endParaRPr/>
                    </a:p>
                  </a:txBody>
                </a:tc>
                <a:tc hMerge="1">
                  <a:txBody>
                    <a:bodyPr/>
                    <a:p>
                      <a:endParaRPr/>
                    </a:p>
                  </a:txBody>
                </a:tc>
                <a:tc hMerge="1">
                  <a:txBody>
                    <a:bodyPr/>
                    <a:p>
                      <a:endParaRPr/>
                    </a:p>
                  </a:txBody>
                </a:tc>
              </a:tr>
              <a:tr h="218079">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G10.1-E1</a:t>
                      </a:r>
                      <a:endParaRPr sz="1000"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17325" algn="ctr">
                      <a:solidFill>
                        <a:srgbClr val="000000"/>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Husto</a:t>
                      </a:r>
                      <a:r>
                        <a:rPr lang="es" sz="1000">
                          <a:latin typeface="Trebuchet MS"/>
                          <a:ea typeface="Trebuchet MS"/>
                          <a:cs typeface="Trebuchet MS"/>
                        </a:rPr>
                        <a:t>ta hotelů a resortů</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17325" algn="ctr">
                      <a:solidFill>
                        <a:srgbClr val="000000"/>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Celkový zastavěný objem hotelů a resortů dělený rozlohou městské oblasti</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17325" algn="ctr">
                      <a:solidFill>
                        <a:srgbClr val="000000"/>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m3/m2</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17325" algn="ctr">
                      <a:solidFill>
                        <a:srgbClr val="000000"/>
                      </a:solidFill>
                    </a:lnB>
                  </a:tcPr>
                </a:tc>
              </a:tr>
            </a:tbl>
          </a:graphicData>
        </a:graphic>
      </p:graphicFrame>
      <p:grpSp>
        <p:nvGrpSpPr>
          <p:cNvPr id="2098728661" name="Google Shape;214;p9"/>
          <p:cNvGrpSpPr/>
          <p:nvPr/>
        </p:nvGrpSpPr>
        <p:grpSpPr bwMode="auto">
          <a:xfrm>
            <a:off x="8305799" y="4495700"/>
            <a:ext cx="838201" cy="594981"/>
            <a:chOff x="6739053" y="4087216"/>
            <a:chExt cx="838201" cy="594981"/>
          </a:xfrm>
        </p:grpSpPr>
        <p:sp>
          <p:nvSpPr>
            <p:cNvPr id="215" name="Google Shape;215;p9"/>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16" name="Google Shape;216;p9"/>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17" name="Google Shape;217;p9"/>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420548449" name="Google Shape;218;p9"/>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9</a:t>
            </a:r>
            <a:endParaRPr sz="1400" b="0" i="0" u="none" strike="noStrike" cap="none">
              <a:solidFill>
                <a:schemeClr val="lt1"/>
              </a:solidFill>
              <a:latin typeface="Arial"/>
              <a:ea typeface="Arial"/>
              <a:cs typeface="Arial"/>
            </a:endParaRPr>
          </a:p>
        </p:txBody>
      </p:sp>
      <p:sp>
        <p:nvSpPr>
          <p:cNvPr id="1723779914"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820435393" name="Google Shape;171;p6"/>
          <p:cNvSpPr txBox="1"/>
          <p:nvPr/>
        </p:nvSpPr>
        <p:spPr bwMode="auto">
          <a:xfrm>
            <a:off x="464429" y="986007"/>
            <a:ext cx="3471729"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KRITÉRIA A INDIKÁTORY</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40445079" name="Google Shape;234;p10"/>
          <p:cNvSpPr/>
          <p:nvPr/>
        </p:nvSpPr>
        <p:spPr bwMode="auto">
          <a:xfrm>
            <a:off x="576263" y="1438135"/>
            <a:ext cx="2498851" cy="1527599"/>
          </a:xfrm>
          <a:prstGeom prst="roundRect">
            <a:avLst>
              <a:gd name="adj" fmla="val 16667"/>
            </a:avLst>
          </a:prstGeom>
          <a:solidFill>
            <a:srgbClr val="9ACA3C"/>
          </a:solidFill>
          <a:ln>
            <a:noFill/>
          </a:ln>
        </p:spPr>
        <p:txBody>
          <a:bodyPr spcFirstLastPara="1" wrap="square" lIns="91425" tIns="45700" rIns="91425" bIns="45700" anchor="b" anchorCtr="0">
            <a:noAutofit/>
          </a:bodyPr>
          <a:lstStyle/>
          <a:p>
            <a:pPr marR="215899" lvl="0" algn="ctr">
              <a:buSzPts val="1200"/>
              <a:defRPr/>
            </a:pPr>
            <a:r>
              <a:rPr lang="cs-CZ" sz="1200">
                <a:solidFill>
                  <a:schemeClr val="lt1"/>
                </a:solidFill>
                <a:latin typeface="Trebuchet MS"/>
                <a:ea typeface="Trebuchet MS"/>
                <a:cs typeface="Trebuchet MS"/>
              </a:rPr>
              <a:t>Popis indikátoru a měrná jednotku (pokud je relevantní)</a:t>
            </a:r>
            <a:endParaRPr/>
          </a:p>
        </p:txBody>
      </p:sp>
      <p:sp>
        <p:nvSpPr>
          <p:cNvPr id="1150520902" name="Google Shape;224;p10"/>
          <p:cNvSpPr/>
          <p:nvPr/>
        </p:nvSpPr>
        <p:spPr bwMode="auto">
          <a:xfrm>
            <a:off x="6208390" y="3154685"/>
            <a:ext cx="2503810" cy="1595700"/>
          </a:xfrm>
          <a:prstGeom prst="roundRect">
            <a:avLst>
              <a:gd name="adj" fmla="val 16667"/>
            </a:avLst>
          </a:prstGeom>
          <a:solidFill>
            <a:srgbClr val="18BAA8"/>
          </a:solidFill>
          <a:ln>
            <a:noFill/>
          </a:ln>
        </p:spPr>
        <p:txBody>
          <a:bodyPr spcFirstLastPara="1" wrap="square" lIns="91425" tIns="45700" rIns="91425" bIns="45700" anchor="b" anchorCtr="0">
            <a:noAutofit/>
          </a:bodyPr>
          <a:lstStyle/>
          <a:p>
            <a:pPr marR="215899" lvl="0">
              <a:buSzPts val="1600"/>
              <a:defRPr/>
            </a:pPr>
            <a:r>
              <a:rPr lang="cs-CZ" sz="1200" b="1">
                <a:solidFill>
                  <a:schemeClr val="lt1"/>
                </a:solidFill>
                <a:latin typeface="Trebuchet MS"/>
                <a:ea typeface="Trebuchet MS"/>
                <a:cs typeface="Trebuchet MS"/>
              </a:rPr>
              <a:t>Reference: </a:t>
            </a:r>
            <a:endParaRPr/>
          </a:p>
          <a:p>
            <a:pPr marR="215899" lvl="0">
              <a:buSzPts val="1600"/>
              <a:defRPr/>
            </a:pPr>
            <a:r>
              <a:rPr lang="cs-CZ" sz="1200">
                <a:solidFill>
                  <a:schemeClr val="lt1"/>
                </a:solidFill>
                <a:latin typeface="Trebuchet MS"/>
                <a:ea typeface="Trebuchet MS"/>
                <a:cs typeface="Trebuchet MS"/>
              </a:rPr>
              <a:t>vědecká literatura, technické standardy, </a:t>
            </a:r>
            <a:endParaRPr/>
          </a:p>
          <a:p>
            <a:pPr marR="215899" lvl="0">
              <a:buSzPts val="1600"/>
              <a:defRPr/>
            </a:pPr>
            <a:r>
              <a:rPr lang="cs-CZ" sz="1200">
                <a:solidFill>
                  <a:schemeClr val="lt1"/>
                </a:solidFill>
                <a:latin typeface="Trebuchet MS"/>
                <a:ea typeface="Trebuchet MS"/>
                <a:cs typeface="Trebuchet MS"/>
              </a:rPr>
              <a:t>další relevantní zdroje</a:t>
            </a:r>
            <a:endParaRPr sz="1200" b="0" i="0" u="none" strike="noStrike" cap="none">
              <a:solidFill>
                <a:srgbClr val="FFFFFF"/>
              </a:solidFill>
              <a:latin typeface="Arial"/>
              <a:ea typeface="Arial"/>
              <a:cs typeface="Arial"/>
            </a:endParaRPr>
          </a:p>
        </p:txBody>
      </p:sp>
      <p:sp>
        <p:nvSpPr>
          <p:cNvPr id="354383790" name="Google Shape;225;p10"/>
          <p:cNvSpPr/>
          <p:nvPr/>
        </p:nvSpPr>
        <p:spPr bwMode="auto">
          <a:xfrm>
            <a:off x="3387366" y="3154685"/>
            <a:ext cx="2503810" cy="1595700"/>
          </a:xfrm>
          <a:prstGeom prst="roundRect">
            <a:avLst>
              <a:gd name="adj" fmla="val 16667"/>
            </a:avLst>
          </a:prstGeom>
          <a:solidFill>
            <a:srgbClr val="F68A42"/>
          </a:solidFill>
          <a:ln>
            <a:noFill/>
          </a:ln>
        </p:spPr>
        <p:txBody>
          <a:bodyPr spcFirstLastPara="1" wrap="square" lIns="91425" tIns="45700" rIns="91425" bIns="45700" anchor="b" anchorCtr="0">
            <a:noAutofit/>
          </a:bodyPr>
          <a:lstStyle/>
          <a:p>
            <a:pPr algn="ctr">
              <a:buSzPts val="1400"/>
              <a:defRPr/>
            </a:pPr>
            <a:r>
              <a:rPr lang="pl-PL" sz="1200" b="1">
                <a:solidFill>
                  <a:schemeClr val="lt1"/>
                </a:solidFill>
                <a:latin typeface="Trebuchet MS"/>
                <a:ea typeface="Trebuchet MS"/>
                <a:cs typeface="Trebuchet MS"/>
              </a:rPr>
              <a:t>Zdroje dat a doporučení</a:t>
            </a:r>
            <a:r>
              <a:rPr lang="pl-PL" sz="1200">
                <a:solidFill>
                  <a:schemeClr val="lt1"/>
                </a:solidFill>
                <a:latin typeface="Trebuchet MS"/>
                <a:ea typeface="Trebuchet MS"/>
                <a:cs typeface="Trebuchet MS"/>
              </a:rPr>
              <a:t>, kde je najít nebo jak je sbírat.</a:t>
            </a:r>
            <a:endParaRPr/>
          </a:p>
        </p:txBody>
      </p:sp>
      <p:sp>
        <p:nvSpPr>
          <p:cNvPr id="1172999268" name="Google Shape;226;p10"/>
          <p:cNvSpPr/>
          <p:nvPr/>
        </p:nvSpPr>
        <p:spPr bwMode="auto">
          <a:xfrm>
            <a:off x="566340" y="3154685"/>
            <a:ext cx="2503811" cy="1595700"/>
          </a:xfrm>
          <a:prstGeom prst="roundRect">
            <a:avLst>
              <a:gd name="adj" fmla="val 16667"/>
            </a:avLst>
          </a:prstGeom>
          <a:solidFill>
            <a:srgbClr val="9ACA3C"/>
          </a:solidFill>
          <a:ln>
            <a:noFill/>
          </a:ln>
        </p:spPr>
        <p:txBody>
          <a:bodyPr spcFirstLastPara="1" wrap="square" lIns="91425" tIns="45700" rIns="91425" bIns="45700" anchor="b" anchorCtr="0">
            <a:noAutofit/>
          </a:bodyPr>
          <a:lstStyle/>
          <a:p>
            <a:pPr marR="215899" lvl="0" algn="ctr">
              <a:buSzPts val="1600"/>
              <a:defRPr/>
            </a:pPr>
            <a:r>
              <a:rPr lang="cs-CZ" sz="1200" b="1">
                <a:solidFill>
                  <a:schemeClr val="lt1"/>
                </a:solidFill>
                <a:latin typeface="Trebuchet MS"/>
                <a:ea typeface="Trebuchet MS"/>
                <a:cs typeface="Trebuchet MS"/>
              </a:rPr>
              <a:t>Metodika hodnocení </a:t>
            </a:r>
            <a:endParaRPr/>
          </a:p>
          <a:p>
            <a:pPr marR="215899" lvl="0" algn="ctr">
              <a:buSzPts val="1600"/>
              <a:defRPr/>
            </a:pPr>
            <a:r>
              <a:rPr lang="cs-CZ" sz="1200">
                <a:solidFill>
                  <a:schemeClr val="lt1"/>
                </a:solidFill>
                <a:latin typeface="Trebuchet MS"/>
                <a:ea typeface="Trebuchet MS"/>
                <a:cs typeface="Trebuchet MS"/>
              </a:rPr>
              <a:t>popis výpočtu jednotlivých indikátorů</a:t>
            </a:r>
            <a:endParaRPr/>
          </a:p>
        </p:txBody>
      </p:sp>
      <p:sp>
        <p:nvSpPr>
          <p:cNvPr id="1587159765" name="Google Shape;232;p10"/>
          <p:cNvSpPr/>
          <p:nvPr/>
        </p:nvSpPr>
        <p:spPr bwMode="auto">
          <a:xfrm>
            <a:off x="6208390" y="1438135"/>
            <a:ext cx="2498850" cy="1527599"/>
          </a:xfrm>
          <a:prstGeom prst="roundRect">
            <a:avLst>
              <a:gd name="adj" fmla="val 16667"/>
            </a:avLst>
          </a:prstGeom>
          <a:solidFill>
            <a:srgbClr val="18BAA8"/>
          </a:solidFill>
          <a:ln>
            <a:noFill/>
          </a:ln>
        </p:spPr>
        <p:txBody>
          <a:bodyPr spcFirstLastPara="1" wrap="square" lIns="91425" tIns="45700" rIns="91425" bIns="45700" anchor="b" anchorCtr="0">
            <a:noAutofit/>
          </a:bodyPr>
          <a:lstStyle/>
          <a:p>
            <a:pPr marR="215898" lvl="0">
              <a:buSzPts val="1100"/>
              <a:defRPr/>
            </a:pPr>
            <a:r>
              <a:rPr lang="cs-CZ" sz="1200" b="1">
                <a:solidFill>
                  <a:schemeClr val="lt1"/>
                </a:solidFill>
                <a:latin typeface="Trebuchet MS"/>
                <a:ea typeface="Trebuchet MS"/>
                <a:cs typeface="Trebuchet MS"/>
              </a:rPr>
              <a:t>Referenční hodnoty:</a:t>
            </a:r>
            <a:endParaRPr/>
          </a:p>
          <a:p>
            <a:pPr marR="215898" lvl="0">
              <a:buSzPts val="1100"/>
              <a:defRPr/>
            </a:pPr>
            <a:r>
              <a:rPr lang="cs-CZ" sz="1200">
                <a:solidFill>
                  <a:schemeClr val="lt1"/>
                </a:solidFill>
                <a:latin typeface="Trebuchet MS"/>
                <a:ea typeface="Trebuchet MS"/>
                <a:cs typeface="Trebuchet MS"/>
              </a:rPr>
              <a:t>hodnota 0 = optimální stav (normalizované skóre = 0)</a:t>
            </a:r>
            <a:endParaRPr/>
          </a:p>
          <a:p>
            <a:pPr marR="215899" lvl="0">
              <a:buSzPts val="1100"/>
              <a:defRPr/>
            </a:pPr>
            <a:r>
              <a:rPr lang="cs-CZ" sz="1200">
                <a:solidFill>
                  <a:schemeClr val="lt1"/>
                </a:solidFill>
                <a:latin typeface="Trebuchet MS"/>
                <a:ea typeface="Trebuchet MS"/>
                <a:cs typeface="Trebuchet MS"/>
              </a:rPr>
              <a:t>hodnota 1 = kritický stav (normalizované skóre = 1)</a:t>
            </a:r>
            <a:endParaRPr/>
          </a:p>
        </p:txBody>
      </p:sp>
      <p:sp>
        <p:nvSpPr>
          <p:cNvPr id="62342483" name="Google Shape;233;p10"/>
          <p:cNvSpPr/>
          <p:nvPr/>
        </p:nvSpPr>
        <p:spPr bwMode="auto">
          <a:xfrm>
            <a:off x="3392327" y="1438135"/>
            <a:ext cx="2498850" cy="1527599"/>
          </a:xfrm>
          <a:prstGeom prst="roundRect">
            <a:avLst>
              <a:gd name="adj" fmla="val 16667"/>
            </a:avLst>
          </a:prstGeom>
          <a:solidFill>
            <a:srgbClr val="F68A42"/>
          </a:solidFill>
          <a:ln>
            <a:noFill/>
          </a:ln>
        </p:spPr>
        <p:txBody>
          <a:bodyPr spcFirstLastPara="1" wrap="square" lIns="91425" tIns="45700" rIns="91425" bIns="45700" anchor="b" anchorCtr="0">
            <a:noAutofit/>
          </a:bodyPr>
          <a:lstStyle/>
          <a:p>
            <a:pPr marL="266700">
              <a:buSzPts val="1400"/>
              <a:defRPr/>
            </a:pPr>
            <a:r>
              <a:rPr lang="cs-CZ" sz="1200" b="1">
                <a:solidFill>
                  <a:schemeClr val="lt1"/>
                </a:solidFill>
                <a:latin typeface="Trebuchet MS"/>
                <a:ea typeface="Trebuchet MS"/>
                <a:cs typeface="Trebuchet MS"/>
              </a:rPr>
              <a:t>Směr výkonnosti: </a:t>
            </a:r>
            <a:endParaRPr/>
          </a:p>
          <a:p>
            <a:pPr marL="266700">
              <a:buSzPts val="1400"/>
              <a:defRPr/>
            </a:pPr>
            <a:r>
              <a:rPr lang="cs-CZ" sz="1200">
                <a:solidFill>
                  <a:schemeClr val="lt1"/>
                </a:solidFill>
                <a:latin typeface="Trebuchet MS"/>
                <a:ea typeface="Trebuchet MS"/>
                <a:cs typeface="Trebuchet MS"/>
              </a:rPr>
              <a:t>HIB = čím vyšší tím lepší,</a:t>
            </a:r>
            <a:endParaRPr/>
          </a:p>
          <a:p>
            <a:pPr marL="266700">
              <a:buSzPts val="1400"/>
              <a:defRPr/>
            </a:pPr>
            <a:r>
              <a:rPr lang="cs-CZ" sz="1200">
                <a:solidFill>
                  <a:schemeClr val="lt1"/>
                </a:solidFill>
                <a:latin typeface="Trebuchet MS"/>
                <a:ea typeface="Trebuchet MS"/>
                <a:cs typeface="Trebuchet MS"/>
              </a:rPr>
              <a:t>LIB = čím nižší tím lepší, nebo kvalitativní</a:t>
            </a:r>
            <a:endParaRPr/>
          </a:p>
        </p:txBody>
      </p:sp>
      <p:sp>
        <p:nvSpPr>
          <p:cNvPr id="600653965" name="Google Shape;242;p10"/>
          <p:cNvSpPr txBox="1"/>
          <p:nvPr/>
        </p:nvSpPr>
        <p:spPr bwMode="auto">
          <a:xfrm>
            <a:off x="1252900" y="4707300"/>
            <a:ext cx="7303200" cy="323100"/>
          </a:xfrm>
          <a:prstGeom prst="rect">
            <a:avLst/>
          </a:prstGeom>
          <a:noFill/>
          <a:ln>
            <a:noFill/>
          </a:ln>
        </p:spPr>
        <p:txBody>
          <a:bodyPr spcFirstLastPara="1" wrap="square" lIns="91425" tIns="91425" rIns="91425" bIns="91425" anchor="t" anchorCtr="0">
            <a:spAutoFit/>
          </a:bodyPr>
          <a:lstStyle/>
          <a:p>
            <a:pPr marL="0" marR="215899" lvl="0" indent="0" algn="r" rtl="0">
              <a:lnSpc>
                <a:spcPct val="100000"/>
              </a:lnSpc>
              <a:spcBef>
                <a:spcPts val="600"/>
              </a:spcBef>
              <a:spcAft>
                <a:spcPts val="0"/>
              </a:spcAft>
              <a:buClr>
                <a:srgbClr val="000000"/>
              </a:buClr>
              <a:buSzPts val="900"/>
              <a:buFont typeface="Arial"/>
              <a:buNone/>
              <a:defRPr/>
            </a:pPr>
            <a:r>
              <a:rPr lang="es" sz="900" b="1">
                <a:solidFill>
                  <a:srgbClr val="90ABB1"/>
                </a:solidFill>
                <a:latin typeface="Trebuchet MS"/>
                <a:ea typeface="Trebuchet MS"/>
                <a:cs typeface="Trebuchet MS"/>
              </a:rPr>
              <a:t>Poznámka</a:t>
            </a:r>
            <a:r>
              <a:rPr lang="es" sz="900" b="1" i="0" u="none" strike="noStrike" cap="none">
                <a:solidFill>
                  <a:srgbClr val="90ABB1"/>
                </a:solidFill>
                <a:latin typeface="Trebuchet MS"/>
                <a:ea typeface="Trebuchet MS"/>
                <a:cs typeface="Trebuchet MS"/>
              </a:rPr>
              <a:t>:</a:t>
            </a:r>
            <a:r>
              <a:rPr lang="es" sz="900" b="0" i="0" u="none" strike="noStrike" cap="none">
                <a:solidFill>
                  <a:srgbClr val="90ABB1"/>
                </a:solidFill>
                <a:latin typeface="Trebuchet MS"/>
                <a:ea typeface="Trebuchet MS"/>
                <a:cs typeface="Trebuchet MS"/>
              </a:rPr>
              <a:t> </a:t>
            </a:r>
            <a:r>
              <a:rPr lang="es" sz="900">
                <a:solidFill>
                  <a:srgbClr val="90ABB1"/>
                </a:solidFill>
                <a:latin typeface="Trebuchet MS"/>
                <a:ea typeface="Trebuchet MS"/>
                <a:cs typeface="Trebuchet MS"/>
              </a:rPr>
              <a:t>Referenční hodnoty</a:t>
            </a:r>
            <a:r>
              <a:rPr lang="es" sz="900" b="0" i="0" u="none" strike="noStrike" cap="none">
                <a:solidFill>
                  <a:srgbClr val="90ABB1"/>
                </a:solidFill>
                <a:latin typeface="Trebuchet MS"/>
                <a:ea typeface="Trebuchet MS"/>
                <a:cs typeface="Trebuchet MS"/>
              </a:rPr>
              <a:t> jsou definovány v RNTool, ale jsou určeny k přizpůsobení místním podmínkám pro efektivní využití</a:t>
            </a:r>
            <a:endParaRPr sz="900" b="0" i="0" u="none" strike="noStrike" cap="none">
              <a:solidFill>
                <a:srgbClr val="90ABB1"/>
              </a:solidFill>
              <a:latin typeface="Trebuchet MS"/>
              <a:ea typeface="Trebuchet MS"/>
              <a:cs typeface="Trebuchet MS"/>
            </a:endParaRPr>
          </a:p>
        </p:txBody>
      </p:sp>
      <p:grpSp>
        <p:nvGrpSpPr>
          <p:cNvPr id="1665768759" name="Google Shape;244;p10"/>
          <p:cNvGrpSpPr/>
          <p:nvPr/>
        </p:nvGrpSpPr>
        <p:grpSpPr bwMode="auto">
          <a:xfrm>
            <a:off x="8305799" y="4495700"/>
            <a:ext cx="838201" cy="594981"/>
            <a:chOff x="6739053" y="4087216"/>
            <a:chExt cx="838201" cy="594981"/>
          </a:xfrm>
        </p:grpSpPr>
        <p:sp>
          <p:nvSpPr>
            <p:cNvPr id="245" name="Google Shape;245;p10"/>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46" name="Google Shape;246;p10"/>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47" name="Google Shape;247;p10"/>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674248743" name="Google Shape;248;p10"/>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10</a:t>
            </a:r>
            <a:endParaRPr sz="1400" b="0" i="0" u="none" strike="noStrike" cap="none">
              <a:solidFill>
                <a:schemeClr val="lt1"/>
              </a:solidFill>
              <a:latin typeface="Arial"/>
              <a:ea typeface="Arial"/>
              <a:cs typeface="Arial"/>
            </a:endParaRPr>
          </a:p>
        </p:txBody>
      </p:sp>
      <p:sp>
        <p:nvSpPr>
          <p:cNvPr id="1379212879"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648208464" name="Google Shape;171;p6"/>
          <p:cNvSpPr txBox="1"/>
          <p:nvPr/>
        </p:nvSpPr>
        <p:spPr bwMode="auto">
          <a:xfrm>
            <a:off x="464429" y="986007"/>
            <a:ext cx="4949303"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Pro každý indikátor </a:t>
            </a:r>
            <a:r>
              <a:rPr lang="cs-CZ" sz="1800" b="1">
                <a:solidFill>
                  <a:srgbClr val="9ACA3C"/>
                </a:solidFill>
                <a:latin typeface="Trebuchet MS"/>
                <a:ea typeface="Trebuchet MS"/>
                <a:cs typeface="Trebuchet MS"/>
              </a:rPr>
              <a:t>RNTool</a:t>
            </a:r>
            <a:r>
              <a:rPr lang="cs-CZ" sz="1800" b="1">
                <a:solidFill>
                  <a:srgbClr val="9ACA3C"/>
                </a:solidFill>
                <a:latin typeface="Trebuchet MS"/>
                <a:ea typeface="Trebuchet MS"/>
                <a:cs typeface="Trebuchet MS"/>
              </a:rPr>
              <a:t> definuje:</a:t>
            </a:r>
            <a:endParaRPr/>
          </a:p>
        </p:txBody>
      </p:sp>
      <p:sp>
        <p:nvSpPr>
          <p:cNvPr id="630475873" name="Google Shape;238;p10"/>
          <p:cNvSpPr/>
          <p:nvPr/>
        </p:nvSpPr>
        <p:spPr bwMode="auto">
          <a:xfrm>
            <a:off x="7223815" y="1474241"/>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3</a:t>
            </a:r>
            <a:endParaRPr sz="2000" b="1" i="0" u="none" strike="noStrike" cap="none">
              <a:solidFill>
                <a:schemeClr val="bg1"/>
              </a:solidFill>
              <a:latin typeface="Trebuchet MS"/>
            </a:endParaRPr>
          </a:p>
        </p:txBody>
      </p:sp>
      <p:sp>
        <p:nvSpPr>
          <p:cNvPr id="39840785" name="Google Shape;238;p10"/>
          <p:cNvSpPr/>
          <p:nvPr/>
        </p:nvSpPr>
        <p:spPr bwMode="auto">
          <a:xfrm>
            <a:off x="4338000" y="1474241"/>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2</a:t>
            </a:r>
            <a:endParaRPr sz="2000" b="1" i="0" u="none" strike="noStrike" cap="none">
              <a:solidFill>
                <a:schemeClr val="bg1"/>
              </a:solidFill>
              <a:latin typeface="Trebuchet MS"/>
            </a:endParaRPr>
          </a:p>
        </p:txBody>
      </p:sp>
      <p:sp>
        <p:nvSpPr>
          <p:cNvPr id="1675467059" name="Google Shape;238;p10"/>
          <p:cNvSpPr/>
          <p:nvPr/>
        </p:nvSpPr>
        <p:spPr bwMode="auto">
          <a:xfrm>
            <a:off x="1584245" y="1474241"/>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i="0" u="none" strike="noStrike" cap="none">
                <a:solidFill>
                  <a:schemeClr val="bg1"/>
                </a:solidFill>
                <a:latin typeface="Trebuchet MS"/>
              </a:rPr>
              <a:t>1</a:t>
            </a:r>
            <a:endParaRPr sz="2000" b="1" i="0" u="none" strike="noStrike" cap="none">
              <a:solidFill>
                <a:schemeClr val="bg1"/>
              </a:solidFill>
              <a:latin typeface="Trebuchet MS"/>
            </a:endParaRPr>
          </a:p>
        </p:txBody>
      </p:sp>
      <p:sp>
        <p:nvSpPr>
          <p:cNvPr id="1847943878" name="Google Shape;238;p10"/>
          <p:cNvSpPr/>
          <p:nvPr/>
        </p:nvSpPr>
        <p:spPr bwMode="auto">
          <a:xfrm>
            <a:off x="7223815" y="3243480"/>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6</a:t>
            </a:r>
            <a:endParaRPr sz="2000" b="1" i="0" u="none" strike="noStrike" cap="none">
              <a:solidFill>
                <a:schemeClr val="bg1"/>
              </a:solidFill>
              <a:latin typeface="Trebuchet MS"/>
            </a:endParaRPr>
          </a:p>
        </p:txBody>
      </p:sp>
      <p:sp>
        <p:nvSpPr>
          <p:cNvPr id="22798381" name="Google Shape;238;p10"/>
          <p:cNvSpPr/>
          <p:nvPr/>
        </p:nvSpPr>
        <p:spPr bwMode="auto">
          <a:xfrm>
            <a:off x="4338000" y="3243480"/>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5</a:t>
            </a:r>
            <a:endParaRPr sz="2000" b="1" i="0" u="none" strike="noStrike" cap="none">
              <a:solidFill>
                <a:schemeClr val="bg1"/>
              </a:solidFill>
              <a:latin typeface="Trebuchet MS"/>
            </a:endParaRPr>
          </a:p>
        </p:txBody>
      </p:sp>
      <p:sp>
        <p:nvSpPr>
          <p:cNvPr id="458702037" name="Google Shape;238;p10"/>
          <p:cNvSpPr/>
          <p:nvPr/>
        </p:nvSpPr>
        <p:spPr bwMode="auto">
          <a:xfrm>
            <a:off x="1584245" y="3243480"/>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4</a:t>
            </a:r>
            <a:endParaRPr sz="2000" b="1" i="0" u="none" strike="noStrike" cap="none">
              <a:solidFill>
                <a:schemeClr val="bg1"/>
              </a:solidFill>
              <a:latin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8648770" name="Google Shape;254;p11"/>
          <p:cNvSpPr txBox="1"/>
          <p:nvPr/>
        </p:nvSpPr>
        <p:spPr bwMode="auto">
          <a:xfrm>
            <a:off x="473928" y="1362411"/>
            <a:ext cx="4141200" cy="3231624"/>
          </a:xfrm>
          <a:prstGeom prst="rect">
            <a:avLst/>
          </a:prstGeom>
          <a:noFill/>
          <a:ln>
            <a:noFill/>
          </a:ln>
        </p:spPr>
        <p:txBody>
          <a:bodyPr spcFirstLastPara="1" wrap="square" lIns="91425" tIns="91425" rIns="91425" bIns="91425" anchor="t" anchorCtr="0">
            <a:spAutoFit/>
          </a:bodyPr>
          <a:lstStyle/>
          <a:p>
            <a:pPr marL="0" marR="215898" lvl="0" indent="0" algn="just" rtl="0">
              <a:lnSpc>
                <a:spcPct val="100000"/>
              </a:lnSpc>
              <a:spcBef>
                <a:spcPts val="600"/>
              </a:spcBef>
              <a:spcAft>
                <a:spcPts val="0"/>
              </a:spcAft>
              <a:buClr>
                <a:srgbClr val="000000"/>
              </a:buClr>
              <a:buSzPts val="1200"/>
              <a:buFont typeface="Arial"/>
              <a:buNone/>
              <a:defRPr/>
            </a:pPr>
            <a:r>
              <a:rPr lang="es" sz="1200">
                <a:solidFill>
                  <a:schemeClr val="accent3"/>
                </a:solidFill>
                <a:latin typeface="Trebuchet MS"/>
                <a:ea typeface="Trebuchet MS"/>
                <a:cs typeface="Trebuchet MS"/>
              </a:rPr>
              <a:t>Nástroj </a:t>
            </a:r>
            <a:r>
              <a:rPr lang="es" sz="1200" b="0" i="0" u="none" strike="noStrike" cap="none">
                <a:solidFill>
                  <a:schemeClr val="accent3"/>
                </a:solidFill>
                <a:latin typeface="Trebuchet MS"/>
                <a:ea typeface="Trebuchet MS"/>
                <a:cs typeface="Trebuchet MS"/>
              </a:rPr>
              <a:t>RNTool je obecný rámec pro hodnocení, který poskytuje komplexní strukturu pro posuzování klimatických rizik na úrovni čtvrtí</a:t>
            </a:r>
            <a:r>
              <a:rPr lang="cs-CZ" sz="1200" b="0" i="0" u="none" strike="noStrike" cap="none">
                <a:solidFill>
                  <a:schemeClr val="accent3"/>
                </a:solidFill>
                <a:latin typeface="Trebuchet MS"/>
                <a:ea typeface="Trebuchet MS"/>
                <a:cs typeface="Trebuchet MS"/>
              </a:rPr>
              <a:t> (urbanistických celků)</a:t>
            </a:r>
            <a:r>
              <a:rPr lang="es" sz="1200" b="0" i="0" u="none" strike="noStrike" cap="none">
                <a:solidFill>
                  <a:schemeClr val="accent3"/>
                </a:solidFill>
                <a:latin typeface="Trebuchet MS"/>
                <a:ea typeface="Trebuchet MS"/>
                <a:cs typeface="Trebuchet MS"/>
              </a:rPr>
              <a:t>.</a:t>
            </a:r>
            <a:endParaRPr sz="1200" b="0" i="0" u="none" strike="noStrike" cap="none">
              <a:solidFill>
                <a:schemeClr val="accent3"/>
              </a:solidFill>
              <a:latin typeface="Trebuchet MS"/>
              <a:ea typeface="Trebuchet MS"/>
              <a:cs typeface="Trebuchet MS"/>
            </a:endParaRPr>
          </a:p>
          <a:p>
            <a:pPr marL="0" marR="215898" lvl="0" indent="0" algn="just" rtl="0">
              <a:lnSpc>
                <a:spcPct val="100000"/>
              </a:lnSpc>
              <a:spcBef>
                <a:spcPts val="600"/>
              </a:spcBef>
              <a:spcAft>
                <a:spcPts val="0"/>
              </a:spcAft>
              <a:buClr>
                <a:srgbClr val="000000"/>
              </a:buClr>
              <a:buSzPts val="1200"/>
              <a:buFont typeface="Arial"/>
              <a:buNone/>
              <a:defRPr/>
            </a:pPr>
            <a:endParaRPr sz="1200" b="0" i="0" u="none" strike="noStrike" cap="none">
              <a:solidFill>
                <a:schemeClr val="accent3"/>
              </a:solidFill>
              <a:latin typeface="Trebuchet MS"/>
              <a:ea typeface="Trebuchet MS"/>
              <a:cs typeface="Trebuchet MS"/>
            </a:endParaRPr>
          </a:p>
          <a:p>
            <a:pPr marL="0" marR="215898" lvl="0" indent="0" algn="just" rtl="0">
              <a:lnSpc>
                <a:spcPct val="100000"/>
              </a:lnSpc>
              <a:spcBef>
                <a:spcPts val="600"/>
              </a:spcBef>
              <a:spcAft>
                <a:spcPts val="0"/>
              </a:spcAft>
              <a:buClr>
                <a:srgbClr val="000000"/>
              </a:buClr>
              <a:buSzPts val="1200"/>
              <a:buFont typeface="Arial"/>
              <a:buNone/>
              <a:defRPr/>
            </a:pPr>
            <a:r>
              <a:rPr lang="es" sz="1200" b="0" i="0" u="none" strike="noStrike" cap="none">
                <a:solidFill>
                  <a:schemeClr val="accent3"/>
                </a:solidFill>
                <a:latin typeface="Trebuchet MS"/>
                <a:ea typeface="Trebuchet MS"/>
                <a:cs typeface="Trebuchet MS"/>
              </a:rPr>
              <a:t>Aby se však RNTool </a:t>
            </a:r>
            <a:r>
              <a:rPr lang="es" sz="1200">
                <a:solidFill>
                  <a:schemeClr val="accent3"/>
                </a:solidFill>
                <a:latin typeface="Trebuchet MS"/>
                <a:ea typeface="Trebuchet MS"/>
                <a:cs typeface="Trebuchet MS"/>
              </a:rPr>
              <a:t>mohl stát</a:t>
            </a:r>
            <a:r>
              <a:rPr lang="es" sz="1200" b="0" i="0" u="none" strike="noStrike" cap="none">
                <a:solidFill>
                  <a:schemeClr val="accent3"/>
                </a:solidFill>
                <a:latin typeface="Trebuchet MS"/>
                <a:ea typeface="Trebuchet MS"/>
                <a:cs typeface="Trebuchet MS"/>
              </a:rPr>
              <a:t> </a:t>
            </a:r>
            <a:r>
              <a:rPr lang="es" sz="1200" b="0" i="0" u="none" strike="noStrike" cap="none">
                <a:solidFill>
                  <a:srgbClr val="9ACA3C"/>
                </a:solidFill>
                <a:latin typeface="Trebuchet MS"/>
                <a:ea typeface="Trebuchet MS"/>
                <a:cs typeface="Trebuchet MS"/>
              </a:rPr>
              <a:t>prakticky využitelným </a:t>
            </a:r>
            <a:r>
              <a:rPr lang="es" sz="1200" b="0" i="0" u="none" strike="noStrike" cap="none">
                <a:solidFill>
                  <a:schemeClr val="accent3"/>
                </a:solidFill>
                <a:latin typeface="Trebuchet MS"/>
                <a:ea typeface="Trebuchet MS"/>
                <a:cs typeface="Trebuchet MS"/>
              </a:rPr>
              <a:t>nástrojem, musí projít procesem kontextualizace. Tento proces převádí obecný rámec do podoby funkčního </a:t>
            </a:r>
            <a:r>
              <a:rPr lang="es" sz="1200">
                <a:solidFill>
                  <a:schemeClr val="accent3"/>
                </a:solidFill>
                <a:latin typeface="Trebuchet MS"/>
                <a:ea typeface="Trebuchet MS"/>
                <a:cs typeface="Trebuchet MS"/>
              </a:rPr>
              <a:t>hodnotícího</a:t>
            </a:r>
            <a:r>
              <a:rPr lang="es" sz="1200" b="0" i="0" u="none" strike="noStrike" cap="none">
                <a:solidFill>
                  <a:schemeClr val="accent3"/>
                </a:solidFill>
                <a:latin typeface="Trebuchet MS"/>
                <a:ea typeface="Trebuchet MS"/>
                <a:cs typeface="Trebuchet MS"/>
              </a:rPr>
              <a:t> nástroje</a:t>
            </a:r>
            <a:r>
              <a:rPr lang="cs-CZ" sz="1200" b="0" i="0" u="none" strike="noStrike" cap="none">
                <a:solidFill>
                  <a:schemeClr val="accent3"/>
                </a:solidFill>
                <a:latin typeface="Trebuchet MS"/>
                <a:ea typeface="Trebuchet MS"/>
                <a:cs typeface="Trebuchet MS"/>
              </a:rPr>
              <a:t> pro konkrétní oblast</a:t>
            </a:r>
            <a:r>
              <a:rPr lang="es" sz="1200" b="0" i="0" u="none" strike="noStrike" cap="none">
                <a:solidFill>
                  <a:schemeClr val="accent3"/>
                </a:solidFill>
                <a:latin typeface="Trebuchet MS"/>
                <a:ea typeface="Trebuchet MS"/>
                <a:cs typeface="Trebuchet MS"/>
              </a:rPr>
              <a:t>.</a:t>
            </a:r>
            <a:endParaRPr sz="1200" b="0" i="0" u="none" strike="noStrike" cap="none">
              <a:solidFill>
                <a:schemeClr val="accent3"/>
              </a:solidFill>
              <a:latin typeface="Trebuchet MS"/>
              <a:ea typeface="Trebuchet MS"/>
              <a:cs typeface="Trebuchet MS"/>
            </a:endParaRPr>
          </a:p>
          <a:p>
            <a:pPr marL="0" marR="215898" lvl="0" indent="0" algn="just" rtl="0">
              <a:lnSpc>
                <a:spcPct val="100000"/>
              </a:lnSpc>
              <a:spcBef>
                <a:spcPts val="600"/>
              </a:spcBef>
              <a:spcAft>
                <a:spcPts val="0"/>
              </a:spcAft>
              <a:buClr>
                <a:srgbClr val="000000"/>
              </a:buClr>
              <a:buSzPts val="1200"/>
              <a:buFont typeface="Arial"/>
              <a:buNone/>
              <a:defRPr/>
            </a:pPr>
            <a:endParaRPr sz="1200" b="0" i="0" u="none" strike="noStrike" cap="none">
              <a:solidFill>
                <a:schemeClr val="accent3"/>
              </a:solidFill>
              <a:latin typeface="Trebuchet MS"/>
              <a:ea typeface="Trebuchet MS"/>
              <a:cs typeface="Trebuchet MS"/>
            </a:endParaRPr>
          </a:p>
          <a:p>
            <a:pPr marL="0" marR="215899" lvl="0" indent="0" algn="just" rtl="0">
              <a:lnSpc>
                <a:spcPct val="100000"/>
              </a:lnSpc>
              <a:spcBef>
                <a:spcPts val="600"/>
              </a:spcBef>
              <a:spcAft>
                <a:spcPts val="0"/>
              </a:spcAft>
              <a:buClr>
                <a:srgbClr val="000000"/>
              </a:buClr>
              <a:buSzPts val="1200"/>
              <a:buFont typeface="Arial"/>
              <a:buNone/>
              <a:defRPr/>
            </a:pPr>
            <a:r>
              <a:rPr lang="es" sz="1200" b="0" i="0" u="none" strike="noStrike" cap="none">
                <a:solidFill>
                  <a:schemeClr val="accent3"/>
                </a:solidFill>
                <a:latin typeface="Trebuchet MS"/>
                <a:ea typeface="Trebuchet MS"/>
                <a:cs typeface="Trebuchet MS"/>
              </a:rPr>
              <a:t>Proces kontextualizace zahrnuje několik</a:t>
            </a:r>
            <a:r>
              <a:rPr lang="es" sz="1200" b="0" i="0" u="none" strike="noStrike" cap="none">
                <a:solidFill>
                  <a:srgbClr val="9ACA3C"/>
                </a:solidFill>
                <a:latin typeface="Trebuchet MS"/>
                <a:ea typeface="Trebuchet MS"/>
                <a:cs typeface="Trebuchet MS"/>
              </a:rPr>
              <a:t> klíčových kroků, </a:t>
            </a:r>
            <a:r>
              <a:rPr lang="es" sz="1200" b="0" i="0" u="none" strike="noStrike" cap="none">
                <a:solidFill>
                  <a:schemeClr val="accent3"/>
                </a:solidFill>
                <a:latin typeface="Trebuchet MS"/>
                <a:ea typeface="Trebuchet MS"/>
                <a:cs typeface="Trebuchet MS"/>
              </a:rPr>
              <a:t>z nichž každý přispívá k přizpůsobení RNTool jedinečným charakteristikám místního kontextu.</a:t>
            </a:r>
            <a:endParaRPr sz="1200">
              <a:solidFill>
                <a:schemeClr val="accent3"/>
              </a:solidFill>
              <a:latin typeface="Trebuchet MS"/>
              <a:ea typeface="Trebuchet MS"/>
              <a:cs typeface="Trebuchet MS"/>
            </a:endParaRPr>
          </a:p>
          <a:p>
            <a:pPr marL="0" marR="215899" lvl="0" indent="0" algn="just" rtl="0">
              <a:lnSpc>
                <a:spcPct val="100000"/>
              </a:lnSpc>
              <a:spcBef>
                <a:spcPts val="600"/>
              </a:spcBef>
              <a:spcAft>
                <a:spcPts val="0"/>
              </a:spcAft>
              <a:buClr>
                <a:srgbClr val="000000"/>
              </a:buClr>
              <a:buSzPts val="1200"/>
              <a:buFont typeface="Arial"/>
              <a:buNone/>
              <a:defRPr/>
            </a:pPr>
            <a:endParaRPr sz="1200" b="0" i="0" u="none" strike="noStrike" cap="none">
              <a:solidFill>
                <a:schemeClr val="accent3"/>
              </a:solidFill>
              <a:latin typeface="Trebuchet MS"/>
              <a:ea typeface="Trebuchet MS"/>
              <a:cs typeface="Trebuchet MS"/>
            </a:endParaRPr>
          </a:p>
        </p:txBody>
      </p:sp>
      <p:grpSp>
        <p:nvGrpSpPr>
          <p:cNvPr id="147582927" name="Google Shape;255;p11"/>
          <p:cNvGrpSpPr/>
          <p:nvPr/>
        </p:nvGrpSpPr>
        <p:grpSpPr bwMode="auto">
          <a:xfrm>
            <a:off x="8305799" y="4495700"/>
            <a:ext cx="838201" cy="594981"/>
            <a:chOff x="6739053" y="4087216"/>
            <a:chExt cx="838201" cy="594981"/>
          </a:xfrm>
        </p:grpSpPr>
        <p:sp>
          <p:nvSpPr>
            <p:cNvPr id="256" name="Google Shape;256;p11"/>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57" name="Google Shape;257;p11"/>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58" name="Google Shape;258;p11"/>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659319368" name="Google Shape;259;p11"/>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11</a:t>
            </a:r>
            <a:endParaRPr sz="1400" b="0" i="0" u="none" strike="noStrike" cap="none">
              <a:solidFill>
                <a:schemeClr val="lt1"/>
              </a:solidFill>
              <a:latin typeface="Arial"/>
              <a:ea typeface="Arial"/>
              <a:cs typeface="Arial"/>
            </a:endParaRPr>
          </a:p>
        </p:txBody>
      </p:sp>
      <p:sp>
        <p:nvSpPr>
          <p:cNvPr id="1330284431" name="Google Shape;260;p11"/>
          <p:cNvSpPr txBox="1"/>
          <p:nvPr/>
        </p:nvSpPr>
        <p:spPr bwMode="auto">
          <a:xfrm>
            <a:off x="4951140" y="1362411"/>
            <a:ext cx="3850800" cy="2462182"/>
          </a:xfrm>
          <a:prstGeom prst="rect">
            <a:avLst/>
          </a:prstGeom>
          <a:noFill/>
          <a:ln>
            <a:noFill/>
          </a:ln>
        </p:spPr>
        <p:txBody>
          <a:bodyPr spcFirstLastPara="1" wrap="square" lIns="91425" tIns="91425" rIns="91425" bIns="91425" anchor="t" anchorCtr="0">
            <a:spAutoFit/>
          </a:bodyPr>
          <a:lstStyle/>
          <a:p>
            <a:pPr marL="0" marR="215899" lvl="0" indent="0" algn="l" rtl="0">
              <a:lnSpc>
                <a:spcPct val="100000"/>
              </a:lnSpc>
              <a:spcBef>
                <a:spcPts val="600"/>
              </a:spcBef>
              <a:spcAft>
                <a:spcPts val="0"/>
              </a:spcAft>
              <a:buClr>
                <a:srgbClr val="000000"/>
              </a:buClr>
              <a:buSzPts val="1200"/>
              <a:buFont typeface="Arial"/>
              <a:buNone/>
              <a:defRPr/>
            </a:pPr>
            <a:r>
              <a:rPr lang="es" sz="1200" b="1">
                <a:solidFill>
                  <a:srgbClr val="92D050"/>
                </a:solidFill>
                <a:latin typeface="Trebuchet MS"/>
                <a:ea typeface="Trebuchet MS"/>
                <a:cs typeface="Trebuchet MS"/>
              </a:rPr>
              <a:t>Základní kroky</a:t>
            </a:r>
            <a:r>
              <a:rPr lang="es" sz="1200" b="1" i="0" u="none" strike="noStrike" cap="none">
                <a:solidFill>
                  <a:srgbClr val="92D050"/>
                </a:solidFill>
                <a:latin typeface="Trebuchet MS"/>
                <a:ea typeface="Trebuchet MS"/>
                <a:cs typeface="Trebuchet MS"/>
              </a:rPr>
              <a:t>:</a:t>
            </a:r>
            <a:endParaRPr sz="1400" b="1" i="0" u="none" strike="noStrike" cap="none">
              <a:solidFill>
                <a:srgbClr val="000000"/>
              </a:solidFill>
              <a:latin typeface="Arial"/>
              <a:ea typeface="Arial"/>
              <a:cs typeface="Arial"/>
            </a:endParaRPr>
          </a:p>
          <a:p>
            <a:pPr marL="0" marR="215899" lvl="0" indent="0" algn="l" rtl="0">
              <a:lnSpc>
                <a:spcPct val="100000"/>
              </a:lnSpc>
              <a:spcBef>
                <a:spcPts val="600"/>
              </a:spcBef>
              <a:spcAft>
                <a:spcPts val="0"/>
              </a:spcAft>
              <a:buClr>
                <a:srgbClr val="000000"/>
              </a:buClr>
              <a:buSzPts val="1200"/>
              <a:buFont typeface="Arial"/>
              <a:buNone/>
              <a:defRPr/>
            </a:pPr>
            <a:endParaRPr sz="1200" b="0" i="0" u="none" strike="noStrike" cap="none">
              <a:solidFill>
                <a:srgbClr val="92D050"/>
              </a:solidFill>
              <a:latin typeface="Trebuchet MS"/>
              <a:ea typeface="Trebuchet MS"/>
              <a:cs typeface="Trebuchet MS"/>
            </a:endParaRPr>
          </a:p>
          <a:p>
            <a:pPr marL="228600" marR="215898"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Výběr relevantních </a:t>
            </a:r>
            <a:r>
              <a:rPr lang="cs-CZ" sz="1200" b="0" i="0" u="none" strike="noStrike" cap="none">
                <a:solidFill>
                  <a:schemeClr val="accent3"/>
                </a:solidFill>
                <a:latin typeface="Trebuchet MS"/>
                <a:ea typeface="Trebuchet MS"/>
                <a:cs typeface="Trebuchet MS"/>
              </a:rPr>
              <a:t>oblastí (hazardů)</a:t>
            </a:r>
            <a:r>
              <a:rPr lang="es" sz="1200" b="0" i="0" u="none" strike="noStrike" cap="none">
                <a:solidFill>
                  <a:schemeClr val="accent3"/>
                </a:solidFill>
                <a:latin typeface="Trebuchet MS"/>
                <a:ea typeface="Trebuchet MS"/>
                <a:cs typeface="Trebuchet MS"/>
              </a:rPr>
              <a:t> </a:t>
            </a:r>
            <a:endParaRPr sz="1200" b="0" i="0" u="none" strike="noStrike" cap="none">
              <a:solidFill>
                <a:schemeClr val="accent3"/>
              </a:solidFill>
              <a:latin typeface="Trebuchet MS"/>
              <a:ea typeface="Trebuchet MS"/>
              <a:cs typeface="Trebuchet MS"/>
            </a:endParaRPr>
          </a:p>
          <a:p>
            <a:pPr marL="228600" marR="215898"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Výběr </a:t>
            </a:r>
            <a:r>
              <a:rPr lang="es" sz="1200">
                <a:solidFill>
                  <a:schemeClr val="accent3"/>
                </a:solidFill>
                <a:latin typeface="Trebuchet MS"/>
                <a:ea typeface="Trebuchet MS"/>
                <a:cs typeface="Trebuchet MS"/>
              </a:rPr>
              <a:t>makro kategorií</a:t>
            </a:r>
            <a:r>
              <a:rPr lang="es" sz="1200" b="0" i="0" u="none" strike="noStrike" cap="none">
                <a:solidFill>
                  <a:schemeClr val="accent3"/>
                </a:solidFill>
                <a:latin typeface="Trebuchet MS"/>
                <a:ea typeface="Trebuchet MS"/>
                <a:cs typeface="Trebuchet MS"/>
              </a:rPr>
              <a:t> (městských sektorů)</a:t>
            </a:r>
            <a:endParaRPr sz="1200" b="0" i="0" u="none" strike="noStrike" cap="none">
              <a:solidFill>
                <a:schemeClr val="accent3"/>
              </a:solidFill>
              <a:latin typeface="Trebuchet MS"/>
              <a:ea typeface="Trebuchet MS"/>
              <a:cs typeface="Trebuchet MS"/>
            </a:endParaRPr>
          </a:p>
          <a:p>
            <a:pPr marL="228600" marR="215898"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Výběr kategorií rizik</a:t>
            </a:r>
            <a:endParaRPr sz="1200" b="0" i="0" u="none" strike="noStrike" cap="none">
              <a:solidFill>
                <a:schemeClr val="accent3"/>
              </a:solidFill>
              <a:latin typeface="Trebuchet MS"/>
              <a:ea typeface="Trebuchet MS"/>
              <a:cs typeface="Trebuchet MS"/>
            </a:endParaRPr>
          </a:p>
          <a:p>
            <a:pPr marL="228600" marR="215898"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Stanovení referenčních kritérií (benchmarking kritérií)</a:t>
            </a:r>
            <a:endParaRPr sz="1200" b="0" i="0" u="none" strike="noStrike" cap="none">
              <a:solidFill>
                <a:schemeClr val="accent3"/>
              </a:solidFill>
              <a:latin typeface="Trebuchet MS"/>
              <a:ea typeface="Trebuchet MS"/>
              <a:cs typeface="Trebuchet MS"/>
            </a:endParaRPr>
          </a:p>
          <a:p>
            <a:pPr marL="228600" marR="215899"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Přiřazení v</a:t>
            </a:r>
            <a:r>
              <a:rPr lang="es" sz="1200">
                <a:solidFill>
                  <a:schemeClr val="accent3"/>
                </a:solidFill>
                <a:latin typeface="Trebuchet MS"/>
                <a:ea typeface="Trebuchet MS"/>
                <a:cs typeface="Trebuchet MS"/>
              </a:rPr>
              <a:t>áhy</a:t>
            </a:r>
            <a:endParaRPr sz="1200">
              <a:solidFill>
                <a:schemeClr val="accent3"/>
              </a:solidFill>
              <a:latin typeface="Trebuchet MS"/>
              <a:ea typeface="Trebuchet MS"/>
              <a:cs typeface="Trebuchet MS"/>
            </a:endParaRPr>
          </a:p>
          <a:p>
            <a:pPr marL="0" marR="215898" lvl="0" indent="0" algn="l" rtl="0">
              <a:lnSpc>
                <a:spcPct val="100000"/>
              </a:lnSpc>
              <a:spcBef>
                <a:spcPts val="600"/>
              </a:spcBef>
              <a:spcAft>
                <a:spcPts val="0"/>
              </a:spcAft>
              <a:buNone/>
              <a:defRPr/>
            </a:pPr>
            <a:endParaRPr sz="1200" b="0" i="0" u="none" strike="noStrike" cap="none">
              <a:solidFill>
                <a:schemeClr val="accent3"/>
              </a:solidFill>
              <a:latin typeface="Trebuchet MS"/>
              <a:ea typeface="Trebuchet MS"/>
              <a:cs typeface="Trebuchet MS"/>
            </a:endParaRPr>
          </a:p>
        </p:txBody>
      </p:sp>
      <p:sp>
        <p:nvSpPr>
          <p:cNvPr id="178421203"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02593025" name="Google Shape;267;p12"/>
          <p:cNvSpPr txBox="1"/>
          <p:nvPr/>
        </p:nvSpPr>
        <p:spPr bwMode="auto">
          <a:xfrm>
            <a:off x="514412" y="1224710"/>
            <a:ext cx="8066700" cy="1243800"/>
          </a:xfrm>
          <a:prstGeom prst="rect">
            <a:avLst/>
          </a:prstGeom>
          <a:noFill/>
          <a:ln>
            <a:noFill/>
          </a:ln>
        </p:spPr>
        <p:txBody>
          <a:bodyPr spcFirstLastPara="1" wrap="square" lIns="68550" tIns="34275" rIns="68550" bIns="34275" anchor="ctr" anchorCtr="0">
            <a:noAutofit/>
          </a:bodyPr>
          <a:lstStyle/>
          <a:p>
            <a:pPr marL="0" marR="215899" lvl="0" indent="0" algn="just" rtl="0">
              <a:lnSpc>
                <a:spcPct val="15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Aby se RNTool stal prakticky využitelným nástrojem, musí projít procesem kontextualizace. Tento proces převádí obecný rámec do podoby funkčního hodnoticího nástroje. Proces kontextualizace zahrnuje několik klíčových kroků, z nichž každý přispívá k přizpůsobení RNTool jedinečným charakteristikám místního kontextu.</a:t>
            </a:r>
            <a:endParaRPr sz="1200" b="0" i="0" u="none" strike="noStrike" cap="none">
              <a:solidFill>
                <a:srgbClr val="708792"/>
              </a:solidFill>
              <a:latin typeface="Trebuchet MS"/>
              <a:ea typeface="Trebuchet MS"/>
              <a:cs typeface="Trebuchet MS"/>
            </a:endParaRPr>
          </a:p>
        </p:txBody>
      </p:sp>
      <p:sp>
        <p:nvSpPr>
          <p:cNvPr id="1523189571" name="Google Shape;269;p12"/>
          <p:cNvSpPr txBox="1"/>
          <p:nvPr/>
        </p:nvSpPr>
        <p:spPr bwMode="auto">
          <a:xfrm>
            <a:off x="490895" y="2215938"/>
            <a:ext cx="8392200" cy="1092577"/>
          </a:xfrm>
          <a:prstGeom prst="rect">
            <a:avLst/>
          </a:prstGeom>
          <a:noFill/>
          <a:ln>
            <a:noFill/>
          </a:ln>
        </p:spPr>
        <p:txBody>
          <a:bodyPr spcFirstLastPara="1" wrap="square" lIns="91425" tIns="91425" rIns="91425" bIns="91425" anchor="t" anchorCtr="0">
            <a:spAutoFit/>
          </a:bodyPr>
          <a:lstStyle/>
          <a:p>
            <a:pPr marL="0" marR="215899" lvl="0" indent="0" algn="l" rtl="0">
              <a:lnSpc>
                <a:spcPct val="150000"/>
              </a:lnSpc>
              <a:spcBef>
                <a:spcPts val="600"/>
              </a:spcBef>
              <a:spcAft>
                <a:spcPts val="0"/>
              </a:spcAft>
              <a:buClr>
                <a:srgbClr val="000000"/>
              </a:buClr>
              <a:buSzPts val="1200"/>
              <a:buFont typeface="Arial"/>
              <a:buNone/>
              <a:defRPr/>
            </a:pPr>
            <a:r>
              <a:rPr lang="es" sz="1200" b="1">
                <a:solidFill>
                  <a:srgbClr val="9ACA3C"/>
                </a:solidFill>
                <a:latin typeface="Trebuchet MS"/>
                <a:ea typeface="Trebuchet MS"/>
                <a:cs typeface="Trebuchet MS"/>
              </a:rPr>
              <a:t>První krok</a:t>
            </a:r>
            <a:r>
              <a:rPr lang="es" sz="1200" b="1" i="0" u="none" strike="noStrike" cap="none">
                <a:solidFill>
                  <a:srgbClr val="9ACA3C"/>
                </a:solidFill>
                <a:latin typeface="Trebuchet MS"/>
                <a:ea typeface="Trebuchet MS"/>
                <a:cs typeface="Trebuchet MS"/>
              </a:rPr>
              <a:t>:</a:t>
            </a:r>
            <a:r>
              <a:rPr lang="es" sz="1200" b="0" i="0" u="none" strike="noStrike" cap="none">
                <a:solidFill>
                  <a:srgbClr val="9ACA3C"/>
                </a:solidFill>
                <a:latin typeface="Trebuchet MS"/>
                <a:ea typeface="Trebuchet MS"/>
                <a:cs typeface="Trebuchet MS"/>
              </a:rPr>
              <a:t> </a:t>
            </a:r>
            <a:br>
              <a:rPr lang="es" sz="1200" b="0" i="0" u="none" strike="noStrike" cap="none">
                <a:solidFill>
                  <a:srgbClr val="708792"/>
                </a:solidFill>
                <a:latin typeface="Trebuchet MS"/>
                <a:ea typeface="Trebuchet MS"/>
                <a:cs typeface="Trebuchet MS"/>
              </a:rPr>
            </a:br>
            <a:r>
              <a:rPr lang="es" sz="1200" b="0" i="0" u="none" strike="noStrike" cap="none">
                <a:solidFill>
                  <a:srgbClr val="708792"/>
                </a:solidFill>
                <a:latin typeface="Trebuchet MS"/>
                <a:ea typeface="Trebuchet MS"/>
                <a:cs typeface="Trebuchet MS"/>
              </a:rPr>
              <a:t>Výběr relevantních </a:t>
            </a:r>
            <a:r>
              <a:rPr lang="cs-CZ" sz="1200" b="0" i="0" u="none" strike="noStrike" cap="none">
                <a:solidFill>
                  <a:srgbClr val="708792"/>
                </a:solidFill>
                <a:latin typeface="Trebuchet MS"/>
                <a:ea typeface="Trebuchet MS"/>
                <a:cs typeface="Trebuchet MS"/>
              </a:rPr>
              <a:t>oblastí </a:t>
            </a:r>
            <a:r>
              <a:rPr lang="cs-CZ" sz="1200">
                <a:solidFill>
                  <a:srgbClr val="708792"/>
                </a:solidFill>
                <a:latin typeface="Trebuchet MS"/>
                <a:ea typeface="Trebuchet MS"/>
                <a:cs typeface="Trebuchet MS"/>
              </a:rPr>
              <a:t>(</a:t>
            </a:r>
            <a:r>
              <a:rPr lang="cs-CZ" sz="1200" b="0" i="0" u="none" strike="noStrike" cap="none">
                <a:solidFill>
                  <a:srgbClr val="708792"/>
                </a:solidFill>
                <a:latin typeface="Trebuchet MS"/>
                <a:ea typeface="Trebuchet MS"/>
                <a:cs typeface="Trebuchet MS"/>
              </a:rPr>
              <a:t>hazardů)</a:t>
            </a:r>
            <a:r>
              <a:rPr lang="es" sz="1200" b="0" i="0" u="none" strike="noStrike" cap="none">
                <a:solidFill>
                  <a:srgbClr val="708792"/>
                </a:solidFill>
                <a:latin typeface="Trebuchet MS"/>
                <a:ea typeface="Trebuchet MS"/>
                <a:cs typeface="Trebuchet MS"/>
              </a:rPr>
              <a:t>, které jsou nejvýznamnější pro specifický kontext dané </a:t>
            </a:r>
            <a:r>
              <a:rPr lang="cs-CZ" sz="1200" b="0" i="0" u="none" strike="noStrike" cap="none">
                <a:solidFill>
                  <a:srgbClr val="708792"/>
                </a:solidFill>
                <a:latin typeface="Trebuchet MS"/>
                <a:ea typeface="Trebuchet MS"/>
                <a:cs typeface="Trebuchet MS"/>
              </a:rPr>
              <a:t>lokality</a:t>
            </a:r>
            <a:r>
              <a:rPr lang="es" sz="1200" b="0" i="0" u="none" strike="noStrike" cap="none">
                <a:solidFill>
                  <a:srgbClr val="708792"/>
                </a:solidFill>
                <a:latin typeface="Trebuchet MS"/>
                <a:ea typeface="Trebuchet MS"/>
                <a:cs typeface="Trebuchet MS"/>
              </a:rPr>
              <a:t>. Tento výběr může být řízen následujícími faktory:</a:t>
            </a:r>
            <a:endParaRPr sz="1200" b="0" i="0" u="none" strike="noStrike" cap="none">
              <a:solidFill>
                <a:srgbClr val="708792"/>
              </a:solidFill>
              <a:latin typeface="Trebuchet MS"/>
              <a:ea typeface="Trebuchet MS"/>
              <a:cs typeface="Trebuchet MS"/>
            </a:endParaRPr>
          </a:p>
        </p:txBody>
      </p:sp>
      <p:grpSp>
        <p:nvGrpSpPr>
          <p:cNvPr id="171686195" name="Google Shape;279;p12"/>
          <p:cNvGrpSpPr/>
          <p:nvPr/>
        </p:nvGrpSpPr>
        <p:grpSpPr bwMode="auto">
          <a:xfrm>
            <a:off x="8305799" y="4495700"/>
            <a:ext cx="838201" cy="594981"/>
            <a:chOff x="6739053" y="4087216"/>
            <a:chExt cx="838201" cy="594981"/>
          </a:xfrm>
        </p:grpSpPr>
        <p:sp>
          <p:nvSpPr>
            <p:cNvPr id="280" name="Google Shape;280;p12"/>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81" name="Google Shape;281;p12"/>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82" name="Google Shape;282;p12"/>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762971769" name="Google Shape;283;p12"/>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12</a:t>
            </a:r>
            <a:endParaRPr sz="1400" b="0" i="0" u="none" strike="noStrike" cap="none">
              <a:solidFill>
                <a:schemeClr val="lt1"/>
              </a:solidFill>
              <a:latin typeface="Arial"/>
              <a:ea typeface="Arial"/>
              <a:cs typeface="Arial"/>
            </a:endParaRPr>
          </a:p>
        </p:txBody>
      </p:sp>
      <p:sp>
        <p:nvSpPr>
          <p:cNvPr id="816709073"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199546796" name="Google Shape;171;p6"/>
          <p:cNvSpPr txBox="1"/>
          <p:nvPr/>
        </p:nvSpPr>
        <p:spPr bwMode="auto">
          <a:xfrm>
            <a:off x="464430" y="986007"/>
            <a:ext cx="5669922"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i="0" u="none" strike="noStrike" cap="none">
                <a:solidFill>
                  <a:srgbClr val="9ACA3C"/>
                </a:solidFill>
                <a:latin typeface="Trebuchet MS"/>
                <a:ea typeface="Trebuchet MS"/>
                <a:cs typeface="Trebuchet MS"/>
              </a:rPr>
              <a:t>Výběr relevantních oblastí (hazardů)</a:t>
            </a:r>
            <a:endParaRPr sz="1800" b="1" i="0" u="none" strike="noStrike" cap="none">
              <a:solidFill>
                <a:srgbClr val="9ACA3C"/>
              </a:solidFill>
              <a:latin typeface="Trebuchet MS"/>
              <a:ea typeface="Trebuchet MS"/>
              <a:cs typeface="Trebuchet MS"/>
            </a:endParaRPr>
          </a:p>
        </p:txBody>
      </p:sp>
      <p:sp>
        <p:nvSpPr>
          <p:cNvPr id="1247869943" name="Google Shape;295;p13"/>
          <p:cNvSpPr/>
          <p:nvPr/>
        </p:nvSpPr>
        <p:spPr bwMode="auto">
          <a:xfrm>
            <a:off x="576263" y="3361661"/>
            <a:ext cx="1593827"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Stávající </a:t>
            </a:r>
            <a:r>
              <a:rPr lang="cs-CZ" sz="1200">
                <a:solidFill>
                  <a:srgbClr val="708792"/>
                </a:solidFill>
                <a:latin typeface="Trebuchet MS"/>
                <a:ea typeface="Trebuchet MS"/>
                <a:cs typeface="Trebuchet MS"/>
              </a:rPr>
              <a:t>SECAPy</a:t>
            </a:r>
            <a:r>
              <a:rPr lang="cs-CZ" sz="1200">
                <a:solidFill>
                  <a:srgbClr val="708792"/>
                </a:solidFill>
                <a:latin typeface="Trebuchet MS"/>
                <a:ea typeface="Trebuchet MS"/>
                <a:cs typeface="Trebuchet MS"/>
              </a:rPr>
              <a:t> (Akční plány pro udržitelnou energii a klima)</a:t>
            </a:r>
            <a:endParaRPr/>
          </a:p>
        </p:txBody>
      </p:sp>
      <p:sp>
        <p:nvSpPr>
          <p:cNvPr id="915723777" name="Google Shape;295;p13"/>
          <p:cNvSpPr/>
          <p:nvPr/>
        </p:nvSpPr>
        <p:spPr bwMode="auto">
          <a:xfrm>
            <a:off x="2667415" y="3361661"/>
            <a:ext cx="1593827"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Regionální nebo národní plány a strategie adaptace na změnu klimatu</a:t>
            </a:r>
            <a:endParaRPr/>
          </a:p>
        </p:txBody>
      </p:sp>
      <p:sp>
        <p:nvSpPr>
          <p:cNvPr id="1667973409" name="Google Shape;295;p13"/>
          <p:cNvSpPr/>
          <p:nvPr/>
        </p:nvSpPr>
        <p:spPr bwMode="auto">
          <a:xfrm>
            <a:off x="4733417" y="3355663"/>
            <a:ext cx="1593827"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Historická data o extrémních jevech počasí</a:t>
            </a:r>
            <a:endParaRPr/>
          </a:p>
        </p:txBody>
      </p:sp>
      <p:sp>
        <p:nvSpPr>
          <p:cNvPr id="2135962660" name="Google Shape;295;p13"/>
          <p:cNvSpPr/>
          <p:nvPr/>
        </p:nvSpPr>
        <p:spPr bwMode="auto">
          <a:xfrm>
            <a:off x="6799419" y="3353257"/>
            <a:ext cx="1593827"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Konzultace s místními odborníky a zástupci stakeholderů.</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4798270" name="Google Shape;295;p13"/>
          <p:cNvSpPr/>
          <p:nvPr/>
        </p:nvSpPr>
        <p:spPr bwMode="auto">
          <a:xfrm>
            <a:off x="3246494"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050">
                <a:solidFill>
                  <a:srgbClr val="708792"/>
                </a:solidFill>
                <a:latin typeface="Trebuchet MS"/>
                <a:ea typeface="Trebuchet MS"/>
                <a:cs typeface="Trebuchet MS"/>
              </a:rPr>
              <a:t>Závislost služeb na ohrožené infrastruktuře. Pokud správná funkce určitého sektoru (např. zdravotnictví) závisí na infrastruktuře, která je ohrožena konkrétním hazardem, měl by být tento infrastrukturní sektor (např. energetika, vodní hospodářství, doprava) zahrnut do hodnocení, i když není primárním cílem hazardu. </a:t>
            </a:r>
            <a:endParaRPr lang="cs-CZ" sz="1050"/>
          </a:p>
        </p:txBody>
      </p:sp>
      <p:sp>
        <p:nvSpPr>
          <p:cNvPr id="567931492" name="Google Shape;303;p13"/>
          <p:cNvSpPr txBox="1"/>
          <p:nvPr/>
        </p:nvSpPr>
        <p:spPr bwMode="auto">
          <a:xfrm>
            <a:off x="8296970" y="7328557"/>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13</a:t>
            </a:r>
            <a:endParaRPr sz="1400" b="0" i="0" u="none" strike="noStrike" cap="none">
              <a:solidFill>
                <a:schemeClr val="lt1"/>
              </a:solidFill>
              <a:latin typeface="Arial"/>
              <a:ea typeface="Arial"/>
              <a:cs typeface="Arial"/>
            </a:endParaRPr>
          </a:p>
        </p:txBody>
      </p:sp>
      <p:sp>
        <p:nvSpPr>
          <p:cNvPr id="1713962125" name="Google Shape;269;p12"/>
          <p:cNvSpPr txBox="1"/>
          <p:nvPr/>
        </p:nvSpPr>
        <p:spPr bwMode="auto">
          <a:xfrm>
            <a:off x="490895" y="1122974"/>
            <a:ext cx="8392200" cy="1523464"/>
          </a:xfrm>
          <a:prstGeom prst="rect">
            <a:avLst/>
          </a:prstGeom>
          <a:noFill/>
          <a:ln>
            <a:noFill/>
          </a:ln>
        </p:spPr>
        <p:txBody>
          <a:bodyPr spcFirstLastPara="1" wrap="square" lIns="91425" tIns="91425" rIns="91425" bIns="91425" anchor="t" anchorCtr="0">
            <a:spAutoFit/>
          </a:bodyPr>
          <a:lstStyle/>
          <a:p>
            <a:pPr marL="0" marR="215899" lvl="0" indent="0" algn="l" rtl="0">
              <a:lnSpc>
                <a:spcPct val="150000"/>
              </a:lnSpc>
              <a:spcBef>
                <a:spcPts val="600"/>
              </a:spcBef>
              <a:spcAft>
                <a:spcPts val="0"/>
              </a:spcAft>
              <a:buClr>
                <a:srgbClr val="000000"/>
              </a:buClr>
              <a:buSzPts val="1200"/>
              <a:buFont typeface="Arial"/>
              <a:buNone/>
              <a:defRPr/>
            </a:pPr>
            <a:endParaRPr lang="cs-CZ" sz="1200" b="0" i="0" u="none" strike="noStrike" cap="none">
              <a:solidFill>
                <a:srgbClr val="708792"/>
              </a:solidFill>
              <a:latin typeface="Trebuchet MS"/>
              <a:ea typeface="Trebuchet MS"/>
              <a:cs typeface="Trebuchet MS"/>
            </a:endParaRPr>
          </a:p>
          <a:p>
            <a:pPr marL="0" marR="215899" lvl="0" indent="0" algn="l" rtl="0">
              <a:lnSpc>
                <a:spcPct val="150000"/>
              </a:lnSpc>
              <a:spcBef>
                <a:spcPts val="60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Pro každou vybranou oblast (hazard) je dalším krokem identifikace městských sektorů (makro kategorií), které jsou mu vystaveny a mohou být potenciálně ovlivněny. Tento výběr je založen na:</a:t>
            </a:r>
            <a:endParaRPr/>
          </a:p>
          <a:p>
            <a:pPr marL="0" marR="215899" lvl="0" indent="0" algn="l" rtl="0">
              <a:lnSpc>
                <a:spcPct val="150000"/>
              </a:lnSpc>
              <a:spcBef>
                <a:spcPts val="600"/>
              </a:spcBef>
              <a:spcAft>
                <a:spcPts val="0"/>
              </a:spcAft>
              <a:buClr>
                <a:srgbClr val="000000"/>
              </a:buClr>
              <a:buSzPts val="1200"/>
              <a:buFont typeface="Arial"/>
              <a:buNone/>
              <a:defRPr/>
            </a:pPr>
            <a:endParaRPr lang="cs-CZ" sz="1200" b="0" i="0" u="none" strike="noStrike" cap="none">
              <a:solidFill>
                <a:srgbClr val="708792"/>
              </a:solidFill>
              <a:latin typeface="Trebuchet MS"/>
              <a:ea typeface="Trebuchet MS"/>
              <a:cs typeface="Trebuchet MS"/>
            </a:endParaRPr>
          </a:p>
        </p:txBody>
      </p:sp>
      <p:sp>
        <p:nvSpPr>
          <p:cNvPr id="1340826204"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294214124" name="Google Shape;171;p6"/>
          <p:cNvSpPr txBox="1"/>
          <p:nvPr/>
        </p:nvSpPr>
        <p:spPr bwMode="auto">
          <a:xfrm>
            <a:off x="464430" y="986007"/>
            <a:ext cx="71985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i="0" u="none" strike="noStrike" cap="none">
                <a:solidFill>
                  <a:srgbClr val="9ACA3C"/>
                </a:solidFill>
                <a:latin typeface="Trebuchet MS"/>
                <a:ea typeface="Trebuchet MS"/>
                <a:cs typeface="Trebuchet MS"/>
              </a:rPr>
              <a:t>Druhý krok: Výběr makro kategorií (městských sektorů)</a:t>
            </a:r>
            <a:endParaRPr sz="1800" b="1" i="0" u="none" strike="noStrike" cap="none">
              <a:solidFill>
                <a:srgbClr val="9ACA3C"/>
              </a:solidFill>
              <a:latin typeface="Trebuchet MS"/>
              <a:ea typeface="Trebuchet MS"/>
              <a:cs typeface="Trebuchet MS"/>
            </a:endParaRPr>
          </a:p>
        </p:txBody>
      </p:sp>
      <p:sp>
        <p:nvSpPr>
          <p:cNvPr id="1625919380" name="Google Shape;295;p13"/>
          <p:cNvSpPr/>
          <p:nvPr/>
        </p:nvSpPr>
        <p:spPr bwMode="auto">
          <a:xfrm>
            <a:off x="576263"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050">
                <a:solidFill>
                  <a:srgbClr val="708792"/>
                </a:solidFill>
                <a:latin typeface="Trebuchet MS"/>
                <a:ea typeface="Trebuchet MS"/>
                <a:cs typeface="Trebuchet MS"/>
              </a:rPr>
              <a:t>Přítomnost a kritičnost městských funkcí v obci (např. doprava, zdravotnictví, vodní hospodářství)</a:t>
            </a:r>
            <a:endParaRPr lang="cs-CZ" sz="1050"/>
          </a:p>
        </p:txBody>
      </p:sp>
      <p:sp>
        <p:nvSpPr>
          <p:cNvPr id="1061456667" name="Google Shape;295;p13"/>
          <p:cNvSpPr/>
          <p:nvPr/>
        </p:nvSpPr>
        <p:spPr bwMode="auto">
          <a:xfrm>
            <a:off x="5916725"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050">
                <a:solidFill>
                  <a:srgbClr val="708792"/>
                </a:solidFill>
                <a:latin typeface="Trebuchet MS"/>
                <a:ea typeface="Trebuchet MS"/>
                <a:cs typeface="Trebuchet MS"/>
              </a:rPr>
              <a:t>Institucionální kapacita k zavádění adaptačních opatření v jednotlivých sektorech.</a:t>
            </a:r>
            <a:endParaRPr lang="cs-CZ" sz="1050"/>
          </a:p>
        </p:txBody>
      </p:sp>
      <p:grpSp>
        <p:nvGrpSpPr>
          <p:cNvPr id="1552225100" name="Google Shape;299;p13"/>
          <p:cNvGrpSpPr/>
          <p:nvPr/>
        </p:nvGrpSpPr>
        <p:grpSpPr bwMode="auto">
          <a:xfrm>
            <a:off x="8305799" y="4495700"/>
            <a:ext cx="838201" cy="594981"/>
            <a:chOff x="6739053" y="4087216"/>
            <a:chExt cx="838201" cy="594981"/>
          </a:xfrm>
        </p:grpSpPr>
        <p:sp>
          <p:nvSpPr>
            <p:cNvPr id="12" name="Google Shape;300;p13"/>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400" b="0" i="0" u="none" strike="noStrike" cap="none">
                <a:solidFill>
                  <a:schemeClr val="lt1"/>
                </a:solidFill>
                <a:latin typeface="Arial"/>
                <a:ea typeface="Arial"/>
                <a:cs typeface="Arial"/>
              </a:endParaRPr>
            </a:p>
          </p:txBody>
        </p:sp>
        <p:cxnSp>
          <p:nvCxnSpPr>
            <p:cNvPr id="13" name="Google Shape;301;p13"/>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4" name="Google Shape;302;p13"/>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400" b="0" i="0" u="none" strike="noStrike" cap="none">
                <a:solidFill>
                  <a:schemeClr val="lt1"/>
                </a:solidFill>
                <a:latin typeface="Arial"/>
                <a:ea typeface="Arial"/>
                <a:cs typeface="Arial"/>
              </a:endParaRPr>
            </a:p>
          </p:txBody>
        </p:sp>
      </p:grpSp>
      <p:sp>
        <p:nvSpPr>
          <p:cNvPr id="1330666582" name="Google Shape;303;p13"/>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s" sz="1400" b="0" i="0" u="none" strike="noStrike" cap="none">
                <a:solidFill>
                  <a:schemeClr val="lt1"/>
                </a:solidFill>
                <a:latin typeface="Arial"/>
                <a:ea typeface="Arial"/>
                <a:cs typeface="Arial"/>
              </a:rPr>
              <a:t>13</a:t>
            </a: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06901908" name="Google Shape;312;p14"/>
          <p:cNvSpPr txBox="1"/>
          <p:nvPr/>
        </p:nvSpPr>
        <p:spPr bwMode="auto">
          <a:xfrm>
            <a:off x="490895" y="1130366"/>
            <a:ext cx="7998000" cy="1723518"/>
          </a:xfrm>
          <a:prstGeom prst="rect">
            <a:avLst/>
          </a:prstGeom>
          <a:noFill/>
          <a:ln>
            <a:noFill/>
          </a:ln>
        </p:spPr>
        <p:txBody>
          <a:bodyPr spcFirstLastPara="1" wrap="square" lIns="91425" tIns="91425" rIns="91425" bIns="91425" anchor="t" anchorCtr="0">
            <a:spAutoFit/>
          </a:bodyPr>
          <a:lstStyle/>
          <a:p>
            <a:pPr marL="0" marR="215899" lvl="0" indent="0" algn="just" rtl="0">
              <a:lnSpc>
                <a:spcPct val="150000"/>
              </a:lnSpc>
              <a:spcBef>
                <a:spcPts val="600"/>
              </a:spcBef>
              <a:spcAft>
                <a:spcPts val="0"/>
              </a:spcAft>
              <a:buClr>
                <a:srgbClr val="000000"/>
              </a:buClr>
              <a:buSzPts val="1200"/>
              <a:buFont typeface="Arial"/>
              <a:buNone/>
              <a:defRPr/>
            </a:pPr>
            <a:endParaRPr lang="cs-CZ" sz="1200">
              <a:solidFill>
                <a:srgbClr val="708792"/>
              </a:solidFill>
              <a:latin typeface="Trebuchet MS"/>
              <a:ea typeface="Trebuchet MS"/>
              <a:cs typeface="Trebuchet MS"/>
            </a:endParaRPr>
          </a:p>
          <a:p>
            <a:pPr marL="0" marR="215899" lvl="0" indent="0" algn="just" rtl="0">
              <a:lnSpc>
                <a:spcPct val="150000"/>
              </a:lnSpc>
              <a:spcBef>
                <a:spcPts val="60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Poté co</a:t>
            </a:r>
            <a:r>
              <a:rPr lang="es" sz="1200" b="0" i="0" u="none" strike="noStrike" cap="none">
                <a:solidFill>
                  <a:srgbClr val="708792"/>
                </a:solidFill>
                <a:latin typeface="Trebuchet MS"/>
                <a:ea typeface="Trebuchet MS"/>
                <a:cs typeface="Trebuchet MS"/>
              </a:rPr>
              <a:t> jsou vybrány relevantní městské sektory, dalším krokem je stanovení kategorií rizik, které představují konkrétní interakce mezi </a:t>
            </a:r>
            <a:r>
              <a:rPr lang="cs-CZ" sz="1200" b="0" i="0" u="none" strike="noStrike" cap="none">
                <a:solidFill>
                  <a:srgbClr val="708792"/>
                </a:solidFill>
                <a:latin typeface="Trebuchet MS"/>
                <a:ea typeface="Trebuchet MS"/>
                <a:cs typeface="Trebuchet MS"/>
              </a:rPr>
              <a:t>hazardy</a:t>
            </a:r>
            <a:r>
              <a:rPr lang="es" sz="1200" b="0" i="0" u="none" strike="noStrike" cap="none">
                <a:solidFill>
                  <a:srgbClr val="708792"/>
                </a:solidFill>
                <a:latin typeface="Trebuchet MS"/>
                <a:ea typeface="Trebuchet MS"/>
                <a:cs typeface="Trebuchet MS"/>
              </a:rPr>
              <a:t> a ohroženými prvky a vyjadřují konkrétní a hodnotitelné klimatické riziko. Do hodnocení by měly být zahrnuty pouze nejrelevantnější a hodnotitelné kategorie rizik, přičemž výběr se zakládá na: </a:t>
            </a:r>
            <a:endParaRPr sz="1200" b="0" i="0" u="none" strike="noStrike" cap="none">
              <a:solidFill>
                <a:srgbClr val="708792"/>
              </a:solidFill>
              <a:latin typeface="Trebuchet MS"/>
              <a:ea typeface="Trebuchet MS"/>
              <a:cs typeface="Trebuchet MS"/>
            </a:endParaRPr>
          </a:p>
        </p:txBody>
      </p:sp>
      <p:grpSp>
        <p:nvGrpSpPr>
          <p:cNvPr id="1554931566" name="Google Shape;319;p14"/>
          <p:cNvGrpSpPr/>
          <p:nvPr/>
        </p:nvGrpSpPr>
        <p:grpSpPr bwMode="auto">
          <a:xfrm>
            <a:off x="8305799" y="4495700"/>
            <a:ext cx="838201" cy="594981"/>
            <a:chOff x="6739053" y="4087216"/>
            <a:chExt cx="838201" cy="594981"/>
          </a:xfrm>
        </p:grpSpPr>
        <p:sp>
          <p:nvSpPr>
            <p:cNvPr id="320" name="Google Shape;320;p14"/>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321" name="Google Shape;321;p14"/>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22" name="Google Shape;322;p14"/>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546594121" name="Google Shape;323;p14"/>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14</a:t>
            </a:r>
            <a:endParaRPr sz="1400" b="0" i="0" u="none" strike="noStrike" cap="none">
              <a:solidFill>
                <a:schemeClr val="lt1"/>
              </a:solidFill>
              <a:latin typeface="Arial"/>
              <a:ea typeface="Arial"/>
              <a:cs typeface="Arial"/>
            </a:endParaRPr>
          </a:p>
        </p:txBody>
      </p:sp>
      <p:sp>
        <p:nvSpPr>
          <p:cNvPr id="694833887"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930514216" name="Google Shape;171;p6"/>
          <p:cNvSpPr txBox="1"/>
          <p:nvPr/>
        </p:nvSpPr>
        <p:spPr bwMode="auto">
          <a:xfrm>
            <a:off x="464430" y="986007"/>
            <a:ext cx="71985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i="0" u="none" strike="noStrike" cap="none">
                <a:solidFill>
                  <a:srgbClr val="9ACA3C"/>
                </a:solidFill>
                <a:latin typeface="Trebuchet MS"/>
                <a:ea typeface="Trebuchet MS"/>
                <a:cs typeface="Trebuchet MS"/>
              </a:rPr>
              <a:t>Třetí krok: Výběr kategorie rizik</a:t>
            </a:r>
            <a:endParaRPr sz="1800" b="1" i="0" u="none" strike="noStrike" cap="none">
              <a:solidFill>
                <a:srgbClr val="9ACA3C"/>
              </a:solidFill>
              <a:latin typeface="Trebuchet MS"/>
              <a:ea typeface="Trebuchet MS"/>
              <a:cs typeface="Trebuchet MS"/>
            </a:endParaRPr>
          </a:p>
        </p:txBody>
      </p:sp>
      <p:sp>
        <p:nvSpPr>
          <p:cNvPr id="1403490500" name="Google Shape;295;p13"/>
          <p:cNvSpPr/>
          <p:nvPr/>
        </p:nvSpPr>
        <p:spPr bwMode="auto">
          <a:xfrm>
            <a:off x="3246494" y="3235175"/>
            <a:ext cx="2514114" cy="850522"/>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Strategické relevanci pro místní plánování</a:t>
            </a:r>
            <a:endParaRPr/>
          </a:p>
        </p:txBody>
      </p:sp>
      <p:sp>
        <p:nvSpPr>
          <p:cNvPr id="1681116856" name="Google Shape;295;p13"/>
          <p:cNvSpPr/>
          <p:nvPr/>
        </p:nvSpPr>
        <p:spPr bwMode="auto">
          <a:xfrm>
            <a:off x="576263" y="3235175"/>
            <a:ext cx="2514114" cy="850521"/>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Dostupnosti dat</a:t>
            </a:r>
            <a:endParaRPr/>
          </a:p>
        </p:txBody>
      </p:sp>
      <p:sp>
        <p:nvSpPr>
          <p:cNvPr id="1255770736" name="Google Shape;295;p13"/>
          <p:cNvSpPr/>
          <p:nvPr/>
        </p:nvSpPr>
        <p:spPr bwMode="auto">
          <a:xfrm>
            <a:off x="5916725" y="3235173"/>
            <a:ext cx="2514114" cy="850523"/>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Prioritách zúčastněných stran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4210814" name="Google Shape;329;p15"/>
          <p:cNvSpPr txBox="1"/>
          <p:nvPr/>
        </p:nvSpPr>
        <p:spPr bwMode="auto">
          <a:xfrm>
            <a:off x="464430" y="1222519"/>
            <a:ext cx="7656300" cy="1046410"/>
          </a:xfrm>
          <a:prstGeom prst="rect">
            <a:avLst/>
          </a:prstGeom>
          <a:noFill/>
          <a:ln>
            <a:noFill/>
          </a:ln>
        </p:spPr>
        <p:txBody>
          <a:bodyPr spcFirstLastPara="1" wrap="square" lIns="91425" tIns="91425" rIns="91425" bIns="91425" anchor="t" anchorCtr="0">
            <a:spAutoFit/>
          </a:bodyPr>
          <a:lstStyle/>
          <a:p>
            <a:pPr marL="0" marR="215899" lvl="0" indent="0" algn="just" rtl="0">
              <a:lnSpc>
                <a:spcPct val="150000"/>
              </a:lnSpc>
              <a:spcBef>
                <a:spcPts val="1200"/>
              </a:spcBef>
              <a:spcAft>
                <a:spcPts val="120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Každá kategorie rizika je hodnocena pomocí souboru kritérií (</a:t>
            </a:r>
            <a:r>
              <a:rPr lang="cs-CZ" sz="1200" b="0" i="0" u="none" strike="noStrike" cap="none">
                <a:solidFill>
                  <a:srgbClr val="708792"/>
                </a:solidFill>
                <a:latin typeface="Trebuchet MS"/>
                <a:ea typeface="Trebuchet MS"/>
                <a:cs typeface="Trebuchet MS"/>
              </a:rPr>
              <a:t>hazard</a:t>
            </a:r>
            <a:r>
              <a:rPr lang="es" sz="1200" b="0" i="0" u="none" strike="noStrike" cap="none">
                <a:solidFill>
                  <a:srgbClr val="708792"/>
                </a:solidFill>
                <a:latin typeface="Trebuchet MS"/>
                <a:ea typeface="Trebuchet MS"/>
                <a:cs typeface="Trebuchet MS"/>
              </a:rPr>
              <a:t>, expozice a zranitelnost), z nichž každé je propojeno s konkrétním </a:t>
            </a:r>
            <a:r>
              <a:rPr lang="cs-CZ" sz="1200" b="0" i="0" u="none" strike="noStrike" cap="none">
                <a:solidFill>
                  <a:srgbClr val="708792"/>
                </a:solidFill>
                <a:latin typeface="Trebuchet MS"/>
                <a:ea typeface="Trebuchet MS"/>
                <a:cs typeface="Trebuchet MS"/>
              </a:rPr>
              <a:t>indikátorem</a:t>
            </a:r>
            <a:r>
              <a:rPr lang="es" sz="1200" b="0" i="0" u="none" strike="noStrike" cap="none">
                <a:solidFill>
                  <a:srgbClr val="708792"/>
                </a:solidFill>
                <a:latin typeface="Trebuchet MS"/>
                <a:ea typeface="Trebuchet MS"/>
                <a:cs typeface="Trebuchet MS"/>
              </a:rPr>
              <a:t>. Proces kontextualizace vyžaduje:</a:t>
            </a:r>
            <a:endParaRPr sz="1200" b="0" i="0" u="none" strike="noStrike" cap="none">
              <a:solidFill>
                <a:srgbClr val="708792"/>
              </a:solidFill>
              <a:latin typeface="Trebuchet MS"/>
              <a:ea typeface="Trebuchet MS"/>
              <a:cs typeface="Trebuchet MS"/>
            </a:endParaRPr>
          </a:p>
        </p:txBody>
      </p:sp>
      <p:sp>
        <p:nvSpPr>
          <p:cNvPr id="684838402" name="Google Shape;333;p15"/>
          <p:cNvSpPr txBox="1"/>
          <p:nvPr/>
        </p:nvSpPr>
        <p:spPr bwMode="auto">
          <a:xfrm>
            <a:off x="496249" y="3371576"/>
            <a:ext cx="7656300" cy="446246"/>
          </a:xfrm>
          <a:prstGeom prst="rect">
            <a:avLst/>
          </a:prstGeom>
          <a:noFill/>
          <a:ln>
            <a:noFill/>
          </a:ln>
        </p:spPr>
        <p:txBody>
          <a:bodyPr spcFirstLastPara="1" wrap="square" lIns="91425" tIns="91425" rIns="91425" bIns="91425" anchor="t" anchorCtr="0">
            <a:spAutoFit/>
          </a:bodyPr>
          <a:lstStyle/>
          <a:p>
            <a:pPr marL="0" marR="215899" lvl="0" indent="0" algn="just" rtl="0">
              <a:lnSpc>
                <a:spcPct val="10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Při </a:t>
            </a:r>
            <a:r>
              <a:rPr lang="cs-CZ" sz="1200" b="0" i="0" u="none" strike="noStrike" cap="none">
                <a:solidFill>
                  <a:srgbClr val="708792"/>
                </a:solidFill>
                <a:latin typeface="Trebuchet MS"/>
                <a:ea typeface="Trebuchet MS"/>
                <a:cs typeface="Trebuchet MS"/>
              </a:rPr>
              <a:t>kontextualizaci</a:t>
            </a:r>
            <a:r>
              <a:rPr lang="es" sz="1200" b="0" i="0" u="none" strike="noStrike" cap="none">
                <a:solidFill>
                  <a:srgbClr val="708792"/>
                </a:solidFill>
                <a:latin typeface="Trebuchet MS"/>
                <a:ea typeface="Trebuchet MS"/>
                <a:cs typeface="Trebuchet MS"/>
              </a:rPr>
              <a:t> referenčních hodnot a metod by měla být respektována následující hierarchie zdrojů:</a:t>
            </a:r>
            <a:endParaRPr sz="1400" b="0" i="0" u="none" strike="noStrike" cap="none">
              <a:solidFill>
                <a:srgbClr val="000000"/>
              </a:solidFill>
              <a:latin typeface="Arial"/>
              <a:ea typeface="Arial"/>
              <a:cs typeface="Arial"/>
            </a:endParaRPr>
          </a:p>
        </p:txBody>
      </p:sp>
      <p:grpSp>
        <p:nvGrpSpPr>
          <p:cNvPr id="290429053" name="Google Shape;346;p15"/>
          <p:cNvGrpSpPr/>
          <p:nvPr/>
        </p:nvGrpSpPr>
        <p:grpSpPr bwMode="auto">
          <a:xfrm>
            <a:off x="8305799" y="4495700"/>
            <a:ext cx="838201" cy="594981"/>
            <a:chOff x="6739053" y="4087216"/>
            <a:chExt cx="838201" cy="594981"/>
          </a:xfrm>
        </p:grpSpPr>
        <p:sp>
          <p:nvSpPr>
            <p:cNvPr id="347" name="Google Shape;347;p15"/>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348" name="Google Shape;348;p15"/>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49" name="Google Shape;349;p15"/>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2053648411" name="Google Shape;350;p15"/>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15</a:t>
            </a:r>
            <a:endParaRPr sz="1400" b="0" i="0" u="none" strike="noStrike" cap="none">
              <a:solidFill>
                <a:schemeClr val="lt1"/>
              </a:solidFill>
              <a:latin typeface="Arial"/>
              <a:ea typeface="Arial"/>
              <a:cs typeface="Arial"/>
            </a:endParaRPr>
          </a:p>
        </p:txBody>
      </p:sp>
      <p:sp>
        <p:nvSpPr>
          <p:cNvPr id="1805375443"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625878814" name="Google Shape;171;p6"/>
          <p:cNvSpPr txBox="1"/>
          <p:nvPr/>
        </p:nvSpPr>
        <p:spPr bwMode="auto">
          <a:xfrm>
            <a:off x="464430" y="986007"/>
            <a:ext cx="7198500" cy="503184"/>
          </a:xfrm>
          <a:prstGeom prst="rect">
            <a:avLst/>
          </a:prstGeom>
          <a:noFill/>
          <a:ln>
            <a:noFill/>
          </a:ln>
        </p:spPr>
        <p:txBody>
          <a:bodyPr spcFirstLastPara="1" wrap="square" lIns="91425" tIns="91425" rIns="91425" bIns="91425" anchor="t" anchorCtr="0">
            <a:spAutoFit/>
          </a:bodyPr>
          <a:lstStyle/>
          <a:p>
            <a:pPr marR="215265" lvl="0" algn="just">
              <a:lnSpc>
                <a:spcPct val="114999"/>
              </a:lnSpc>
              <a:buSzPts val="1800"/>
              <a:defRPr/>
            </a:pPr>
            <a:r>
              <a:rPr lang="cs-CZ" sz="1800" b="1" i="0" u="none" strike="noStrike" cap="none">
                <a:solidFill>
                  <a:srgbClr val="9ACA3C"/>
                </a:solidFill>
                <a:latin typeface="Trebuchet MS"/>
                <a:ea typeface="Trebuchet MS"/>
                <a:cs typeface="Trebuchet MS"/>
              </a:rPr>
              <a:t>Čtvrtý krok: </a:t>
            </a:r>
            <a:r>
              <a:rPr lang="es" sz="1800" b="1">
                <a:solidFill>
                  <a:srgbClr val="9ACA3C"/>
                </a:solidFill>
                <a:latin typeface="Trebuchet MS"/>
              </a:rPr>
              <a:t>Stanovení referenčních kritérií</a:t>
            </a:r>
            <a:endParaRPr sz="1800" b="1">
              <a:solidFill>
                <a:srgbClr val="9ACA3C"/>
              </a:solidFill>
              <a:latin typeface="Trebuchet MS"/>
            </a:endParaRPr>
          </a:p>
        </p:txBody>
      </p:sp>
      <p:sp>
        <p:nvSpPr>
          <p:cNvPr id="1317679693" name="Google Shape;295;p13"/>
          <p:cNvSpPr/>
          <p:nvPr/>
        </p:nvSpPr>
        <p:spPr bwMode="auto">
          <a:xfrm>
            <a:off x="576263" y="2117576"/>
            <a:ext cx="3684979"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Stanovení místních referenčních hodnot </a:t>
            </a:r>
            <a:endParaRPr/>
          </a:p>
          <a:p>
            <a:pPr algn="ctr">
              <a:buSzPts val="1400"/>
              <a:defRPr/>
            </a:pPr>
            <a:r>
              <a:rPr lang="cs-CZ" sz="1200">
                <a:solidFill>
                  <a:srgbClr val="708792"/>
                </a:solidFill>
                <a:latin typeface="Trebuchet MS"/>
                <a:ea typeface="Trebuchet MS"/>
                <a:cs typeface="Trebuchet MS"/>
              </a:rPr>
              <a:t>(0 = optimální výkon, 1 = kritický výkon)</a:t>
            </a:r>
            <a:endParaRPr/>
          </a:p>
        </p:txBody>
      </p:sp>
      <p:sp>
        <p:nvSpPr>
          <p:cNvPr id="1483616812" name="Google Shape;295;p13"/>
          <p:cNvSpPr/>
          <p:nvPr/>
        </p:nvSpPr>
        <p:spPr bwMode="auto">
          <a:xfrm>
            <a:off x="4733417" y="2109172"/>
            <a:ext cx="3659829"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en-US" sz="1200">
                <a:solidFill>
                  <a:srgbClr val="708792"/>
                </a:solidFill>
                <a:latin typeface="Trebuchet MS"/>
                <a:ea typeface="Trebuchet MS"/>
                <a:cs typeface="Trebuchet MS"/>
              </a:rPr>
              <a:t>Stanovení</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nebo</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úprava</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hodnoticí</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metod</a:t>
            </a:r>
            <a:r>
              <a:rPr lang="cs-CZ" sz="1200">
                <a:solidFill>
                  <a:srgbClr val="708792"/>
                </a:solidFill>
                <a:latin typeface="Trebuchet MS"/>
                <a:ea typeface="Trebuchet MS"/>
                <a:cs typeface="Trebuchet MS"/>
              </a:rPr>
              <a:t>ik</a:t>
            </a:r>
            <a:r>
              <a:rPr lang="en-US" sz="1200">
                <a:solidFill>
                  <a:srgbClr val="708792"/>
                </a:solidFill>
                <a:latin typeface="Trebuchet MS"/>
                <a:ea typeface="Trebuchet MS"/>
                <a:cs typeface="Trebuchet MS"/>
              </a:rPr>
              <a:t>y pro </a:t>
            </a:r>
            <a:r>
              <a:rPr lang="en-US" sz="1200">
                <a:solidFill>
                  <a:srgbClr val="708792"/>
                </a:solidFill>
                <a:latin typeface="Trebuchet MS"/>
                <a:ea typeface="Trebuchet MS"/>
                <a:cs typeface="Trebuchet MS"/>
              </a:rPr>
              <a:t>výpočet</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hodnoty</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indikátoru</a:t>
            </a:r>
            <a:r>
              <a:rPr lang="en-US" sz="1200">
                <a:solidFill>
                  <a:srgbClr val="708792"/>
                </a:solidFill>
                <a:latin typeface="Trebuchet MS"/>
                <a:ea typeface="Trebuchet MS"/>
                <a:cs typeface="Trebuchet MS"/>
              </a:rPr>
              <a:t>.</a:t>
            </a:r>
            <a:endParaRPr lang="cs-CZ" sz="1200">
              <a:solidFill>
                <a:srgbClr val="708792"/>
              </a:solidFill>
              <a:latin typeface="Trebuchet MS"/>
              <a:ea typeface="Trebuchet MS"/>
              <a:cs typeface="Trebuchet MS"/>
            </a:endParaRPr>
          </a:p>
        </p:txBody>
      </p:sp>
      <p:sp>
        <p:nvSpPr>
          <p:cNvPr id="850879501" name="Google Shape;295;p13"/>
          <p:cNvSpPr/>
          <p:nvPr/>
        </p:nvSpPr>
        <p:spPr bwMode="auto">
          <a:xfrm>
            <a:off x="576263" y="3983248"/>
            <a:ext cx="1841633" cy="909866"/>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2000" b="1">
                <a:solidFill>
                  <a:srgbClr val="9ACA3C"/>
                </a:solidFill>
                <a:latin typeface="Trebuchet MS"/>
                <a:ea typeface="Trebuchet MS"/>
                <a:cs typeface="Trebuchet MS"/>
              </a:rPr>
              <a:t>1</a:t>
            </a:r>
            <a:endParaRPr lang="cs-CZ" sz="1200" b="1">
              <a:solidFill>
                <a:srgbClr val="9ACA3C"/>
              </a:solidFill>
              <a:latin typeface="Trebuchet MS"/>
              <a:ea typeface="Trebuchet MS"/>
              <a:cs typeface="Trebuchet MS"/>
            </a:endParaRPr>
          </a:p>
          <a:p>
            <a:pPr algn="ctr">
              <a:buSzPts val="1400"/>
              <a:defRPr/>
            </a:pPr>
            <a:r>
              <a:rPr lang="cs-CZ" sz="1200">
                <a:solidFill>
                  <a:srgbClr val="708792"/>
                </a:solidFill>
                <a:latin typeface="Trebuchet MS"/>
                <a:ea typeface="Trebuchet MS"/>
                <a:cs typeface="Trebuchet MS"/>
              </a:rPr>
              <a:t>Závazné předpisy (stavební normy a zákony)</a:t>
            </a:r>
            <a:endParaRPr/>
          </a:p>
        </p:txBody>
      </p:sp>
      <p:sp>
        <p:nvSpPr>
          <p:cNvPr id="949952804" name="Google Shape;295;p13"/>
          <p:cNvSpPr/>
          <p:nvPr/>
        </p:nvSpPr>
        <p:spPr bwMode="auto">
          <a:xfrm>
            <a:off x="2555069" y="3983248"/>
            <a:ext cx="1841633" cy="909866"/>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2000" b="1">
                <a:solidFill>
                  <a:srgbClr val="9ACA3C"/>
                </a:solidFill>
                <a:latin typeface="Trebuchet MS"/>
                <a:ea typeface="Trebuchet MS"/>
                <a:cs typeface="Trebuchet MS"/>
              </a:rPr>
              <a:t>2</a:t>
            </a:r>
            <a:endParaRPr lang="cs-CZ" sz="900" b="1">
              <a:solidFill>
                <a:srgbClr val="9ACA3C"/>
              </a:solidFill>
              <a:latin typeface="Trebuchet MS"/>
              <a:ea typeface="Trebuchet MS"/>
              <a:cs typeface="Trebuchet MS"/>
            </a:endParaRPr>
          </a:p>
          <a:p>
            <a:pPr algn="ctr">
              <a:buSzPts val="1400"/>
              <a:defRPr/>
            </a:pPr>
            <a:r>
              <a:rPr lang="cs-CZ" sz="1200">
                <a:solidFill>
                  <a:srgbClr val="708792"/>
                </a:solidFill>
                <a:latin typeface="Trebuchet MS"/>
                <a:ea typeface="Trebuchet MS"/>
                <a:cs typeface="Trebuchet MS"/>
              </a:rPr>
              <a:t>Uznávané technické normy (ISO, CEN, národní normy)</a:t>
            </a:r>
            <a:endParaRPr/>
          </a:p>
        </p:txBody>
      </p:sp>
      <p:sp>
        <p:nvSpPr>
          <p:cNvPr id="1165790868" name="Google Shape;295;p13"/>
          <p:cNvSpPr/>
          <p:nvPr/>
        </p:nvSpPr>
        <p:spPr bwMode="auto">
          <a:xfrm>
            <a:off x="4597957" y="3977250"/>
            <a:ext cx="1841633" cy="909866"/>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2000" b="1">
                <a:solidFill>
                  <a:srgbClr val="9ACA3C"/>
                </a:solidFill>
                <a:latin typeface="Trebuchet MS"/>
                <a:ea typeface="Trebuchet MS"/>
                <a:cs typeface="Trebuchet MS"/>
              </a:rPr>
              <a:t>3</a:t>
            </a:r>
            <a:endParaRPr lang="cs-CZ" sz="900" b="1">
              <a:solidFill>
                <a:srgbClr val="9ACA3C"/>
              </a:solidFill>
              <a:latin typeface="Trebuchet MS"/>
              <a:ea typeface="Trebuchet MS"/>
              <a:cs typeface="Trebuchet MS"/>
            </a:endParaRPr>
          </a:p>
          <a:p>
            <a:pPr algn="ctr">
              <a:buSzPts val="1400"/>
              <a:defRPr/>
            </a:pPr>
            <a:r>
              <a:rPr lang="cs-CZ" sz="1200">
                <a:solidFill>
                  <a:srgbClr val="708792"/>
                </a:solidFill>
                <a:latin typeface="Trebuchet MS"/>
                <a:ea typeface="Trebuchet MS"/>
                <a:cs typeface="Trebuchet MS"/>
              </a:rPr>
              <a:t> Závazné směrnice (národní dokumenty, zprávy EU)</a:t>
            </a:r>
            <a:endParaRPr/>
          </a:p>
        </p:txBody>
      </p:sp>
      <p:sp>
        <p:nvSpPr>
          <p:cNvPr id="472659293" name="Google Shape;295;p13"/>
          <p:cNvSpPr/>
          <p:nvPr/>
        </p:nvSpPr>
        <p:spPr bwMode="auto">
          <a:xfrm>
            <a:off x="6551613" y="3974844"/>
            <a:ext cx="1841634" cy="909866"/>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2000" b="1">
                <a:solidFill>
                  <a:srgbClr val="9ACA3C"/>
                </a:solidFill>
                <a:latin typeface="Trebuchet MS"/>
                <a:ea typeface="Trebuchet MS"/>
                <a:cs typeface="Trebuchet MS"/>
              </a:rPr>
              <a:t>4</a:t>
            </a:r>
            <a:endParaRPr lang="cs-CZ" sz="900" b="1">
              <a:solidFill>
                <a:srgbClr val="9ACA3C"/>
              </a:solidFill>
              <a:latin typeface="Trebuchet MS"/>
              <a:ea typeface="Trebuchet MS"/>
              <a:cs typeface="Trebuchet MS"/>
            </a:endParaRPr>
          </a:p>
          <a:p>
            <a:pPr algn="ctr">
              <a:buSzPts val="1400"/>
              <a:defRPr/>
            </a:pPr>
            <a:r>
              <a:rPr lang="cs-CZ" sz="1200">
                <a:solidFill>
                  <a:srgbClr val="708792"/>
                </a:solidFill>
                <a:latin typeface="Trebuchet MS"/>
                <a:ea typeface="Trebuchet MS"/>
                <a:cs typeface="Trebuchet MS"/>
              </a:rPr>
              <a:t>Recenzovaná vědecká literatura a další technické zdroje.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44617816" name="Google Shape;356;p16"/>
          <p:cNvSpPr txBox="1"/>
          <p:nvPr/>
        </p:nvSpPr>
        <p:spPr bwMode="auto">
          <a:xfrm>
            <a:off x="464430" y="1223310"/>
            <a:ext cx="7737600" cy="1446520"/>
          </a:xfrm>
          <a:prstGeom prst="rect">
            <a:avLst/>
          </a:prstGeom>
          <a:noFill/>
          <a:ln>
            <a:noFill/>
          </a:ln>
        </p:spPr>
        <p:txBody>
          <a:bodyPr spcFirstLastPara="1" wrap="square" lIns="91425" tIns="91425" rIns="91425" bIns="91425" anchor="t" anchorCtr="0">
            <a:spAutoFit/>
          </a:bodyPr>
          <a:lstStyle/>
          <a:p>
            <a:pPr marL="0" marR="215899" lvl="0" indent="0" algn="just" rtl="0">
              <a:lnSpc>
                <a:spcPct val="150000"/>
              </a:lnSpc>
              <a:spcBef>
                <a:spcPts val="12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Přiřazení v</a:t>
            </a:r>
            <a:r>
              <a:rPr lang="es" sz="1200">
                <a:solidFill>
                  <a:srgbClr val="708792"/>
                </a:solidFill>
                <a:latin typeface="Trebuchet MS"/>
                <a:ea typeface="Trebuchet MS"/>
                <a:cs typeface="Trebuchet MS"/>
              </a:rPr>
              <a:t>áhy</a:t>
            </a:r>
            <a:r>
              <a:rPr lang="es" sz="1200" b="0" i="0" u="none" strike="noStrike" cap="none">
                <a:solidFill>
                  <a:srgbClr val="708792"/>
                </a:solidFill>
                <a:latin typeface="Trebuchet MS"/>
                <a:ea typeface="Trebuchet MS"/>
                <a:cs typeface="Trebuchet MS"/>
              </a:rPr>
              <a:t> na </a:t>
            </a:r>
            <a:r>
              <a:rPr lang="es" sz="1200">
                <a:solidFill>
                  <a:srgbClr val="708792"/>
                </a:solidFill>
                <a:latin typeface="Trebuchet MS"/>
                <a:ea typeface="Trebuchet MS"/>
                <a:cs typeface="Trebuchet MS"/>
              </a:rPr>
              <a:t>více</a:t>
            </a:r>
            <a:r>
              <a:rPr lang="es" sz="1200" b="0" i="0" u="none" strike="noStrike" cap="none">
                <a:solidFill>
                  <a:srgbClr val="708792"/>
                </a:solidFill>
                <a:latin typeface="Trebuchet MS"/>
                <a:ea typeface="Trebuchet MS"/>
                <a:cs typeface="Trebuchet MS"/>
              </a:rPr>
              <a:t> úrovních procesu výpočtu rizik. Váh</a:t>
            </a:r>
            <a:r>
              <a:rPr lang="es" sz="1200">
                <a:solidFill>
                  <a:srgbClr val="708792"/>
                </a:solidFill>
                <a:latin typeface="Trebuchet MS"/>
                <a:ea typeface="Trebuchet MS"/>
                <a:cs typeface="Trebuchet MS"/>
              </a:rPr>
              <a:t>a</a:t>
            </a:r>
            <a:r>
              <a:rPr lang="es" sz="1200" b="0" i="0" u="none" strike="noStrike" cap="none">
                <a:solidFill>
                  <a:srgbClr val="708792"/>
                </a:solidFill>
                <a:latin typeface="Trebuchet MS"/>
                <a:ea typeface="Trebuchet MS"/>
                <a:cs typeface="Trebuchet MS"/>
              </a:rPr>
              <a:t> ovlivňuj</a:t>
            </a:r>
            <a:r>
              <a:rPr lang="es" sz="1200">
                <a:solidFill>
                  <a:srgbClr val="708792"/>
                </a:solidFill>
                <a:latin typeface="Trebuchet MS"/>
                <a:ea typeface="Trebuchet MS"/>
                <a:cs typeface="Trebuchet MS"/>
              </a:rPr>
              <a:t>e</a:t>
            </a:r>
            <a:r>
              <a:rPr lang="es" sz="1200" b="0" i="0" u="none" strike="noStrike" cap="none">
                <a:solidFill>
                  <a:srgbClr val="708792"/>
                </a:solidFill>
                <a:latin typeface="Trebuchet MS"/>
                <a:ea typeface="Trebuchet MS"/>
                <a:cs typeface="Trebuchet MS"/>
              </a:rPr>
              <a:t> relativní důležitost jednotlivých kritérií a složek rizika, čímž mají dopad na výpočet a interpretaci konečných hodnot rizik. Pro zajištění transparentnosti, konzistence a relevance by při přiřazování vah v nástroji RNTool měly být dodržovány následující obecné zásady:</a:t>
            </a:r>
            <a:endParaRPr sz="1200" b="0" i="0" u="none" strike="noStrike" cap="none">
              <a:solidFill>
                <a:srgbClr val="708792"/>
              </a:solidFill>
              <a:latin typeface="Trebuchet MS"/>
              <a:ea typeface="Trebuchet MS"/>
              <a:cs typeface="Trebuchet MS"/>
            </a:endParaRPr>
          </a:p>
        </p:txBody>
      </p:sp>
      <p:grpSp>
        <p:nvGrpSpPr>
          <p:cNvPr id="996813652" name="Google Shape;366;p16"/>
          <p:cNvGrpSpPr/>
          <p:nvPr/>
        </p:nvGrpSpPr>
        <p:grpSpPr bwMode="auto">
          <a:xfrm>
            <a:off x="8305799" y="4495700"/>
            <a:ext cx="838201" cy="594981"/>
            <a:chOff x="6739053" y="4087216"/>
            <a:chExt cx="838201" cy="594981"/>
          </a:xfrm>
        </p:grpSpPr>
        <p:sp>
          <p:nvSpPr>
            <p:cNvPr id="367" name="Google Shape;367;p16"/>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368" name="Google Shape;368;p16"/>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69" name="Google Shape;369;p16"/>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609705843" name="Google Shape;370;p16"/>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16</a:t>
            </a:r>
            <a:endParaRPr sz="1400" b="0" i="0" u="none" strike="noStrike" cap="none">
              <a:solidFill>
                <a:schemeClr val="lt1"/>
              </a:solidFill>
              <a:latin typeface="Arial"/>
              <a:ea typeface="Arial"/>
              <a:cs typeface="Arial"/>
            </a:endParaRPr>
          </a:p>
        </p:txBody>
      </p:sp>
      <p:sp>
        <p:nvSpPr>
          <p:cNvPr id="190451436"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523328838" name="Google Shape;171;p6"/>
          <p:cNvSpPr txBox="1"/>
          <p:nvPr/>
        </p:nvSpPr>
        <p:spPr bwMode="auto">
          <a:xfrm>
            <a:off x="464430" y="986007"/>
            <a:ext cx="7198500" cy="503184"/>
          </a:xfrm>
          <a:prstGeom prst="rect">
            <a:avLst/>
          </a:prstGeom>
          <a:noFill/>
          <a:ln>
            <a:noFill/>
          </a:ln>
        </p:spPr>
        <p:txBody>
          <a:bodyPr spcFirstLastPara="1" wrap="square" lIns="91425" tIns="91425" rIns="91425" bIns="91425" anchor="t" anchorCtr="0">
            <a:spAutoFit/>
          </a:bodyPr>
          <a:lstStyle/>
          <a:p>
            <a:pPr marR="215265" lvl="0" algn="just">
              <a:lnSpc>
                <a:spcPct val="114999"/>
              </a:lnSpc>
              <a:buSzPts val="1800"/>
              <a:defRPr/>
            </a:pPr>
            <a:r>
              <a:rPr lang="cs-CZ" sz="1800" b="1" i="0" u="none" strike="noStrike" cap="none">
                <a:solidFill>
                  <a:srgbClr val="9ACA3C"/>
                </a:solidFill>
                <a:latin typeface="Trebuchet MS"/>
                <a:ea typeface="Trebuchet MS"/>
                <a:cs typeface="Trebuchet MS"/>
              </a:rPr>
              <a:t>Pátý krok: </a:t>
            </a:r>
            <a:r>
              <a:rPr lang="cs-CZ" sz="1800" b="1">
                <a:solidFill>
                  <a:srgbClr val="9ACA3C"/>
                </a:solidFill>
                <a:latin typeface="Trebuchet MS"/>
              </a:rPr>
              <a:t>Přiřazení váhy</a:t>
            </a:r>
            <a:endParaRPr sz="1800" b="1">
              <a:solidFill>
                <a:srgbClr val="9ACA3C"/>
              </a:solidFill>
              <a:latin typeface="Trebuchet MS"/>
            </a:endParaRPr>
          </a:p>
        </p:txBody>
      </p:sp>
      <p:sp>
        <p:nvSpPr>
          <p:cNvPr id="884001518" name="Google Shape;295;p13"/>
          <p:cNvSpPr/>
          <p:nvPr/>
        </p:nvSpPr>
        <p:spPr bwMode="auto">
          <a:xfrm>
            <a:off x="3246494"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b="1">
                <a:solidFill>
                  <a:srgbClr val="9ACA3C"/>
                </a:solidFill>
                <a:latin typeface="Trebuchet MS"/>
                <a:ea typeface="Trebuchet MS"/>
                <a:cs typeface="Trebuchet MS"/>
              </a:rPr>
              <a:t>Participativní.</a:t>
            </a:r>
            <a:r>
              <a:rPr lang="cs-CZ" sz="1200">
                <a:solidFill>
                  <a:srgbClr val="708792"/>
                </a:solidFill>
                <a:latin typeface="Trebuchet MS"/>
                <a:ea typeface="Trebuchet MS"/>
                <a:cs typeface="Trebuchet MS"/>
              </a:rPr>
              <a:t> Váhy by měly být ideálně stanoveny na základě konzultací s místními odborníky, zainteresovanými stranami a mezioborovými týmy (např. urbanisté, složky IZS, environmentální agentury…).</a:t>
            </a:r>
            <a:endParaRPr/>
          </a:p>
        </p:txBody>
      </p:sp>
      <p:sp>
        <p:nvSpPr>
          <p:cNvPr id="9650094" name="Google Shape;295;p13"/>
          <p:cNvSpPr/>
          <p:nvPr/>
        </p:nvSpPr>
        <p:spPr bwMode="auto">
          <a:xfrm>
            <a:off x="576263"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b="1">
                <a:solidFill>
                  <a:srgbClr val="9ACA3C"/>
                </a:solidFill>
                <a:latin typeface="Trebuchet MS"/>
                <a:ea typeface="Trebuchet MS"/>
                <a:cs typeface="Trebuchet MS"/>
              </a:rPr>
              <a:t>Zaměřeno na cíl. </a:t>
            </a:r>
            <a:r>
              <a:rPr lang="cs-CZ" sz="1200">
                <a:solidFill>
                  <a:srgbClr val="708792"/>
                </a:solidFill>
                <a:latin typeface="Trebuchet MS"/>
                <a:ea typeface="Trebuchet MS"/>
                <a:cs typeface="Trebuchet MS"/>
              </a:rPr>
              <a:t>Váhy by měly odrážet lokální politické priority, vnímanou závažnost dopadů a spolehlivost dostupných dat.</a:t>
            </a:r>
            <a:endParaRPr/>
          </a:p>
        </p:txBody>
      </p:sp>
      <p:sp>
        <p:nvSpPr>
          <p:cNvPr id="542295027" name="Google Shape;295;p13"/>
          <p:cNvSpPr/>
          <p:nvPr/>
        </p:nvSpPr>
        <p:spPr bwMode="auto">
          <a:xfrm>
            <a:off x="5916725"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b="1">
                <a:solidFill>
                  <a:srgbClr val="9ACA3C"/>
                </a:solidFill>
                <a:latin typeface="Trebuchet MS"/>
                <a:ea typeface="Trebuchet MS"/>
                <a:cs typeface="Trebuchet MS"/>
              </a:rPr>
              <a:t>Transparentní</a:t>
            </a:r>
            <a:r>
              <a:rPr lang="cs-CZ" sz="1200">
                <a:solidFill>
                  <a:srgbClr val="708792"/>
                </a:solidFill>
                <a:latin typeface="Trebuchet MS"/>
                <a:ea typeface="Trebuchet MS"/>
                <a:cs typeface="Trebuchet MS"/>
              </a:rPr>
              <a:t>: Odůvodnění každé váhy musí být zdokumentováno, aby bylo možné provádět budoucí aktualizace nebo audity.</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252353961" name="Google Shape;400;p17"/>
          <p:cNvGrpSpPr/>
          <p:nvPr/>
        </p:nvGrpSpPr>
        <p:grpSpPr bwMode="auto">
          <a:xfrm>
            <a:off x="8305799" y="4495700"/>
            <a:ext cx="838201" cy="594981"/>
            <a:chOff x="6739053" y="4087216"/>
            <a:chExt cx="838201" cy="594981"/>
          </a:xfrm>
        </p:grpSpPr>
        <p:sp>
          <p:nvSpPr>
            <p:cNvPr id="401" name="Google Shape;401;p17"/>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402" name="Google Shape;402;p17"/>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03" name="Google Shape;403;p17"/>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2024251289" name="Google Shape;404;p17"/>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17</a:t>
            </a:r>
            <a:endParaRPr sz="1400" b="0" i="0" u="none" strike="noStrike" cap="none">
              <a:solidFill>
                <a:schemeClr val="lt1"/>
              </a:solidFill>
              <a:latin typeface="Arial"/>
              <a:ea typeface="Arial"/>
              <a:cs typeface="Arial"/>
            </a:endParaRPr>
          </a:p>
        </p:txBody>
      </p:sp>
      <p:sp>
        <p:nvSpPr>
          <p:cNvPr id="1762792928"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Výstupy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037924315" name="Google Shape;295;p13"/>
          <p:cNvSpPr/>
          <p:nvPr/>
        </p:nvSpPr>
        <p:spPr bwMode="auto">
          <a:xfrm>
            <a:off x="576263" y="1671639"/>
            <a:ext cx="1593827" cy="526174"/>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Kategorie</a:t>
            </a:r>
            <a:endParaRPr/>
          </a:p>
        </p:txBody>
      </p:sp>
      <p:sp>
        <p:nvSpPr>
          <p:cNvPr id="154389385" name="Google Shape;295;p13"/>
          <p:cNvSpPr/>
          <p:nvPr/>
        </p:nvSpPr>
        <p:spPr bwMode="auto">
          <a:xfrm>
            <a:off x="2667415" y="1671639"/>
            <a:ext cx="1593827" cy="526174"/>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Městský sektor</a:t>
            </a:r>
            <a:endParaRPr/>
          </a:p>
        </p:txBody>
      </p:sp>
      <p:sp>
        <p:nvSpPr>
          <p:cNvPr id="545322578" name="Google Shape;295;p13"/>
          <p:cNvSpPr/>
          <p:nvPr/>
        </p:nvSpPr>
        <p:spPr bwMode="auto">
          <a:xfrm>
            <a:off x="4733417" y="1665641"/>
            <a:ext cx="1593827" cy="526174"/>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Hazard</a:t>
            </a:r>
            <a:endParaRPr/>
          </a:p>
        </p:txBody>
      </p:sp>
      <p:sp>
        <p:nvSpPr>
          <p:cNvPr id="2022100812" name="Google Shape;295;p13"/>
          <p:cNvSpPr/>
          <p:nvPr/>
        </p:nvSpPr>
        <p:spPr bwMode="auto">
          <a:xfrm>
            <a:off x="6799419" y="1663235"/>
            <a:ext cx="1593827" cy="526174"/>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Celkové riziko</a:t>
            </a:r>
            <a:endParaRPr/>
          </a:p>
        </p:txBody>
      </p:sp>
      <p:sp>
        <p:nvSpPr>
          <p:cNvPr id="1306448633" name="Google Shape;295;p13"/>
          <p:cNvSpPr/>
          <p:nvPr/>
        </p:nvSpPr>
        <p:spPr bwMode="auto">
          <a:xfrm>
            <a:off x="3246494" y="4123613"/>
            <a:ext cx="2514114" cy="526175"/>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Evropské nebo národní financování (např. PNRR)</a:t>
            </a:r>
            <a:endParaRPr/>
          </a:p>
        </p:txBody>
      </p:sp>
      <p:sp>
        <p:nvSpPr>
          <p:cNvPr id="2009251579" name="Google Shape;295;p13"/>
          <p:cNvSpPr/>
          <p:nvPr/>
        </p:nvSpPr>
        <p:spPr bwMode="auto">
          <a:xfrm>
            <a:off x="576263" y="4123613"/>
            <a:ext cx="2514114" cy="526175"/>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Plány adaptace</a:t>
            </a:r>
            <a:endParaRPr/>
          </a:p>
        </p:txBody>
      </p:sp>
      <p:sp>
        <p:nvSpPr>
          <p:cNvPr id="563645906" name="Google Shape;295;p13"/>
          <p:cNvSpPr/>
          <p:nvPr/>
        </p:nvSpPr>
        <p:spPr bwMode="auto">
          <a:xfrm>
            <a:off x="5916725" y="4123613"/>
            <a:ext cx="2514114" cy="526175"/>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Integrované městské strategie</a:t>
            </a:r>
            <a:endParaRPr/>
          </a:p>
        </p:txBody>
      </p:sp>
      <p:sp>
        <p:nvSpPr>
          <p:cNvPr id="993061725" name="Google Shape;295;p13"/>
          <p:cNvSpPr/>
          <p:nvPr/>
        </p:nvSpPr>
        <p:spPr bwMode="auto">
          <a:xfrm>
            <a:off x="3246494" y="2945688"/>
            <a:ext cx="2514114" cy="526175"/>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b="1">
                <a:solidFill>
                  <a:srgbClr val="708792"/>
                </a:solidFill>
                <a:latin typeface="Trebuchet MS"/>
                <a:ea typeface="Trebuchet MS"/>
                <a:cs typeface="Trebuchet MS"/>
              </a:rPr>
              <a:t>Možnosti využití</a:t>
            </a:r>
            <a:endParaRPr/>
          </a:p>
        </p:txBody>
      </p:sp>
      <p:cxnSp>
        <p:nvCxnSpPr>
          <p:cNvPr id="1765607032" name="Přímá spojnice se šipkou 31"/>
          <p:cNvCxnSpPr>
            <a:stCxn id="993061725" idx="2"/>
            <a:endCxn id="1306448633" idx="0"/>
          </p:cNvCxnSpPr>
          <p:nvPr/>
        </p:nvCxnSpPr>
        <p:spPr bwMode="auto">
          <a:xfrm>
            <a:off x="4503551" y="3471863"/>
            <a:ext cx="0" cy="651750"/>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762847535" name="Přímá spojnice 33"/>
          <p:cNvCxnSpPr/>
          <p:nvPr/>
        </p:nvCxnSpPr>
        <p:spPr bwMode="auto">
          <a:xfrm>
            <a:off x="1833320" y="3774354"/>
            <a:ext cx="5340462" cy="0"/>
          </a:xfrm>
          <a:prstGeom prst="line">
            <a:avLst/>
          </a:prstGeom>
          <a:ln w="12700">
            <a:solidFill>
              <a:srgbClr val="9ACA3C"/>
            </a:solidFill>
          </a:ln>
        </p:spPr>
        <p:style>
          <a:lnRef idx="1">
            <a:schemeClr val="accent1"/>
          </a:lnRef>
          <a:fillRef idx="0">
            <a:schemeClr val="accent1"/>
          </a:fillRef>
          <a:effectRef idx="0">
            <a:schemeClr val="accent1"/>
          </a:effectRef>
          <a:fontRef idx="minor">
            <a:schemeClr val="tx1"/>
          </a:fontRef>
        </p:style>
      </p:cxnSp>
      <p:cxnSp>
        <p:nvCxnSpPr>
          <p:cNvPr id="1329256213" name="Přímá spojnice se šipkou 34"/>
          <p:cNvCxnSpPr>
            <a:endCxn id="2009251579" idx="0"/>
          </p:cNvCxnSpPr>
          <p:nvPr/>
        </p:nvCxnSpPr>
        <p:spPr bwMode="auto">
          <a:xfrm>
            <a:off x="1833320" y="3774354"/>
            <a:ext cx="0" cy="349259"/>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1704883824" name="Přímá spojnice se šipkou 37"/>
          <p:cNvCxnSpPr/>
          <p:nvPr/>
        </p:nvCxnSpPr>
        <p:spPr bwMode="auto">
          <a:xfrm>
            <a:off x="7173782" y="3774353"/>
            <a:ext cx="0" cy="349259"/>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1923071789" name="Přímá spojnice se šipkou 39"/>
          <p:cNvCxnSpPr>
            <a:stCxn id="1037924315" idx="3"/>
            <a:endCxn id="154389385" idx="1"/>
          </p:cNvCxnSpPr>
          <p:nvPr/>
        </p:nvCxnSpPr>
        <p:spPr bwMode="auto">
          <a:xfrm>
            <a:off x="2170090" y="1934726"/>
            <a:ext cx="497325" cy="0"/>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2102127284" name="Přímá spojnice se šipkou 41"/>
          <p:cNvCxnSpPr/>
          <p:nvPr/>
        </p:nvCxnSpPr>
        <p:spPr bwMode="auto">
          <a:xfrm>
            <a:off x="4254888" y="1934726"/>
            <a:ext cx="497325" cy="0"/>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1202724908" name="Přímá spojnice se šipkou 42"/>
          <p:cNvCxnSpPr/>
          <p:nvPr/>
        </p:nvCxnSpPr>
        <p:spPr bwMode="auto">
          <a:xfrm>
            <a:off x="6327244" y="1934726"/>
            <a:ext cx="497325" cy="0"/>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sp>
        <p:nvSpPr>
          <p:cNvPr id="1849198709" name="Google Shape;356;p16"/>
          <p:cNvSpPr txBox="1"/>
          <p:nvPr/>
        </p:nvSpPr>
        <p:spPr bwMode="auto">
          <a:xfrm>
            <a:off x="464430" y="976989"/>
            <a:ext cx="7737600" cy="615523"/>
          </a:xfrm>
          <a:prstGeom prst="rect">
            <a:avLst/>
          </a:prstGeom>
          <a:noFill/>
          <a:ln>
            <a:noFill/>
          </a:ln>
        </p:spPr>
        <p:txBody>
          <a:bodyPr spcFirstLastPara="1" wrap="square" lIns="91425" tIns="91425" rIns="91425" bIns="91425" anchor="t" anchorCtr="0">
            <a:spAutoFit/>
          </a:bodyPr>
          <a:lstStyle/>
          <a:p>
            <a:pPr marL="0" marR="215899" lvl="0" indent="0" algn="just" rtl="0">
              <a:lnSpc>
                <a:spcPct val="150000"/>
              </a:lnSpc>
              <a:spcBef>
                <a:spcPts val="120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Hodnoty rizika pro: </a:t>
            </a:r>
            <a:endParaRPr sz="1200" b="0" i="0" u="none" strike="noStrike" cap="none">
              <a:solidFill>
                <a:srgbClr val="70879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2062927"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400426066"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marL="0" marR="0" lvl="0" indent="0" algn="l" rtl="0">
              <a:lnSpc>
                <a:spcPct val="114999"/>
              </a:lnSpc>
              <a:spcBef>
                <a:spcPts val="1200"/>
              </a:spcBef>
              <a:spcAft>
                <a:spcPts val="1200"/>
              </a:spcAft>
              <a:buClr>
                <a:srgbClr val="000000"/>
              </a:buClr>
              <a:buSzPts val="1600"/>
              <a:buFont typeface="Arial"/>
              <a:buNone/>
              <a:defRPr/>
            </a:pPr>
            <a:r>
              <a:rPr lang="es" sz="1600" b="1" i="0" u="none" strike="noStrike" cap="none">
                <a:solidFill>
                  <a:srgbClr val="18BAA8"/>
                </a:solidFill>
                <a:latin typeface="Trebuchet MS"/>
                <a:ea typeface="Trebuchet MS"/>
                <a:cs typeface="Trebuchet MS"/>
              </a:rPr>
              <a:t>Krok 1: Přiřazení hodnot</a:t>
            </a:r>
            <a:r>
              <a:rPr lang="es" sz="1600" b="1">
                <a:solidFill>
                  <a:srgbClr val="18BAA8"/>
                </a:solidFill>
                <a:latin typeface="Trebuchet MS"/>
                <a:ea typeface="Trebuchet MS"/>
                <a:cs typeface="Trebuchet MS"/>
              </a:rPr>
              <a:t> </a:t>
            </a:r>
            <a:r>
              <a:rPr lang="cs-CZ" sz="1600" b="1">
                <a:solidFill>
                  <a:srgbClr val="18BAA8"/>
                </a:solidFill>
                <a:latin typeface="Trebuchet MS"/>
                <a:ea typeface="Trebuchet MS"/>
                <a:cs typeface="Trebuchet MS"/>
              </a:rPr>
              <a:t>hazardu</a:t>
            </a:r>
            <a:r>
              <a:rPr lang="es" sz="1600" b="1" i="0" u="none" strike="noStrike" cap="none">
                <a:solidFill>
                  <a:srgbClr val="18BAA8"/>
                </a:solidFill>
                <a:latin typeface="Trebuchet MS"/>
                <a:ea typeface="Trebuchet MS"/>
                <a:cs typeface="Trebuchet MS"/>
              </a:rPr>
              <a:t> jednotlivým </a:t>
            </a:r>
            <a:r>
              <a:rPr lang="cs-CZ" sz="1600" b="1">
                <a:solidFill>
                  <a:srgbClr val="18BAA8"/>
                </a:solidFill>
                <a:latin typeface="Trebuchet MS"/>
                <a:ea typeface="Trebuchet MS"/>
                <a:cs typeface="Trebuchet MS"/>
              </a:rPr>
              <a:t>oblastem</a:t>
            </a:r>
            <a:endParaRPr sz="1600" b="1" i="0" u="none" strike="noStrike" cap="none">
              <a:solidFill>
                <a:srgbClr val="18BAA8"/>
              </a:solidFill>
              <a:latin typeface="Trebuchet MS"/>
              <a:ea typeface="Trebuchet MS"/>
              <a:cs typeface="Trebuchet MS"/>
            </a:endParaRPr>
          </a:p>
        </p:txBody>
      </p:sp>
      <p:sp>
        <p:nvSpPr>
          <p:cNvPr id="925816395" name="Google Shape;340;p19"/>
          <p:cNvSpPr txBox="1"/>
          <p:nvPr/>
        </p:nvSpPr>
        <p:spPr bwMode="auto">
          <a:xfrm>
            <a:off x="474014" y="1805489"/>
            <a:ext cx="5437185" cy="384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a:t>
            </a:r>
            <a:r>
              <a:rPr lang="es" sz="1200" b="0" i="0" u="none" strike="noStrike" cap="none">
                <a:solidFill>
                  <a:srgbClr val="708792"/>
                </a:solidFill>
                <a:latin typeface="Trebuchet MS"/>
                <a:ea typeface="Trebuchet MS"/>
                <a:cs typeface="Trebuchet MS"/>
              </a:rPr>
              <a:t>odnota </a:t>
            </a:r>
            <a:r>
              <a:rPr lang="cs-CZ" sz="1200" b="0" i="0" u="none" strike="noStrike" cap="none">
                <a:solidFill>
                  <a:srgbClr val="708792"/>
                </a:solidFill>
                <a:latin typeface="Trebuchet MS"/>
                <a:ea typeface="Trebuchet MS"/>
                <a:cs typeface="Trebuchet MS"/>
              </a:rPr>
              <a:t>je přiřazena na základě </a:t>
            </a:r>
            <a:r>
              <a:rPr lang="es" sz="1200" b="0" i="0" u="none" strike="noStrike" cap="none">
                <a:solidFill>
                  <a:srgbClr val="708792"/>
                </a:solidFill>
                <a:latin typeface="Trebuchet MS"/>
                <a:ea typeface="Trebuchet MS"/>
                <a:cs typeface="Trebuchet MS"/>
              </a:rPr>
              <a:t>pravděpodobnosti výskytu </a:t>
            </a:r>
            <a:r>
              <a:rPr lang="cs-CZ" sz="1200">
                <a:solidFill>
                  <a:srgbClr val="708792"/>
                </a:solidFill>
                <a:latin typeface="Trebuchet MS"/>
                <a:ea typeface="Trebuchet MS"/>
                <a:cs typeface="Trebuchet MS"/>
              </a:rPr>
              <a:t>hazardu</a:t>
            </a:r>
            <a:r>
              <a:rPr lang="es" sz="1200" b="0" i="0" u="none" strike="noStrike" cap="none">
                <a:solidFill>
                  <a:srgbClr val="708792"/>
                </a:solidFill>
                <a:latin typeface="Trebuchet MS"/>
                <a:ea typeface="Trebuchet MS"/>
                <a:cs typeface="Trebuchet MS"/>
              </a:rPr>
              <a:t> (HV)</a:t>
            </a:r>
            <a:endParaRPr sz="1200" b="0" i="0" u="none" strike="noStrike" cap="none">
              <a:solidFill>
                <a:srgbClr val="708792"/>
              </a:solidFill>
              <a:latin typeface="Trebuchet MS"/>
              <a:ea typeface="Trebuchet MS"/>
              <a:cs typeface="Trebuchet MS"/>
            </a:endParaRPr>
          </a:p>
        </p:txBody>
      </p:sp>
      <p:graphicFrame>
        <p:nvGraphicFramePr>
          <p:cNvPr id="1022227748" name="Google Shape;341;p19"/>
          <p:cNvGraphicFramePr>
            <a:graphicFrameLocks xmlns:a="http://schemas.openxmlformats.org/drawingml/2006/main"/>
          </p:cNvGraphicFramePr>
          <p:nvPr/>
        </p:nvGraphicFramePr>
        <p:xfrm rot="0">
          <a:off x="576263" y="2427288"/>
          <a:ext cx="3272275" cy="1143000"/>
        </p:xfrm>
        <a:graphic>
          <a:graphicData uri="http://schemas.openxmlformats.org/drawingml/2006/table">
            <a:tbl>
              <a:tblPr firstRow="0" firstCol="0" lastRow="0" lastCol="0" bandRow="0" bandCol="0">
                <a:noFill/>
              </a:tblPr>
              <a:tblGrid>
                <a:gridCol w="821598"/>
                <a:gridCol w="1847602"/>
                <a:gridCol w="603075"/>
              </a:tblGrid>
              <a:tr h="381000">
                <a:tc>
                  <a:txBody>
                    <a:bodyPr/>
                    <a:p>
                      <a:pPr marL="0" marR="0" lvl="0" indent="0" algn="ctr" rtl="0">
                        <a:lnSpc>
                          <a:spcPct val="100000"/>
                        </a:lnSpc>
                        <a:spcBef>
                          <a:spcPts val="0"/>
                        </a:spcBef>
                        <a:spcAft>
                          <a:spcPts val="0"/>
                        </a:spcAft>
                        <a:buClr>
                          <a:srgbClr val="000000"/>
                        </a:buClr>
                        <a:buSzPts val="1200"/>
                        <a:buFont typeface="Arial"/>
                        <a:buNone/>
                        <a:defRPr/>
                      </a:pPr>
                      <a:r>
                        <a:rPr lang="cs-CZ" sz="1200">
                          <a:solidFill>
                            <a:schemeClr val="bg1"/>
                          </a:solidFill>
                          <a:latin typeface="Trebuchet MS"/>
                          <a:ea typeface="Trebuchet MS"/>
                          <a:cs typeface="Trebuchet MS"/>
                        </a:rPr>
                        <a:t>Označení</a:t>
                      </a:r>
                      <a:endParaRPr sz="1200" u="none" strike="noStrike" cap="none">
                        <a:solidFill>
                          <a:schemeClr val="bg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cs-CZ" sz="1200" u="none" strike="noStrike" cap="none">
                          <a:solidFill>
                            <a:schemeClr val="bg1"/>
                          </a:solidFill>
                          <a:latin typeface="Trebuchet MS"/>
                          <a:ea typeface="Trebuchet MS"/>
                          <a:cs typeface="Trebuchet MS"/>
                        </a:rPr>
                        <a:t>Hazard</a:t>
                      </a:r>
                      <a:endParaRPr sz="1200" u="none" strike="noStrike" cap="none">
                        <a:solidFill>
                          <a:schemeClr val="bg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bg1"/>
                          </a:solidFill>
                          <a:latin typeface="Trebuchet MS"/>
                          <a:ea typeface="Trebuchet MS"/>
                          <a:cs typeface="Trebuchet MS"/>
                        </a:rPr>
                        <a:t>HV</a:t>
                      </a:r>
                      <a:endParaRPr sz="1200" u="none" strike="noStrike" cap="none">
                        <a:solidFill>
                          <a:schemeClr val="bg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Intenzivní srážky</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0,8</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Extr</a:t>
                      </a:r>
                      <a:r>
                        <a:rPr lang="es" sz="1200">
                          <a:solidFill>
                            <a:srgbClr val="708792"/>
                          </a:solidFill>
                          <a:latin typeface="Trebuchet MS"/>
                          <a:ea typeface="Trebuchet MS"/>
                          <a:cs typeface="Trebuchet MS"/>
                        </a:rPr>
                        <a:t>émní teploty</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0,9</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bl>
          </a:graphicData>
        </a:graphic>
      </p:graphicFrame>
      <p:sp>
        <p:nvSpPr>
          <p:cNvPr id="75213833" name="Google Shape;342;p19"/>
          <p:cNvSpPr txBox="1"/>
          <p:nvPr/>
        </p:nvSpPr>
        <p:spPr bwMode="auto">
          <a:xfrm>
            <a:off x="4925082" y="2629338"/>
            <a:ext cx="3157464"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Hodnota HV se pohybuje od 0 do 1. </a:t>
            </a:r>
            <a:endParaRPr lang="cs-CZ" sz="12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HV odpovídá na otázku: </a:t>
            </a:r>
            <a:endParaRPr lang="cs-CZ" sz="12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Jak závažné je dané nebezpečí?</a:t>
            </a:r>
            <a:endParaRPr sz="1200" b="0" i="0" u="none" strike="noStrike" cap="none">
              <a:solidFill>
                <a:srgbClr val="708792"/>
              </a:solidFill>
              <a:latin typeface="Trebuchet MS"/>
              <a:ea typeface="Trebuchet MS"/>
              <a:cs typeface="Trebuchet MS"/>
            </a:endParaRPr>
          </a:p>
        </p:txBody>
      </p:sp>
      <p:cxnSp>
        <p:nvCxnSpPr>
          <p:cNvPr id="1249445216" name="Google Shape;344;p19"/>
          <p:cNvCxnSpPr/>
          <p:nvPr/>
        </p:nvCxnSpPr>
        <p:spPr bwMode="auto">
          <a:xfrm rot="10800000" flipH="1">
            <a:off x="3982956" y="2998788"/>
            <a:ext cx="840900" cy="4200"/>
          </a:xfrm>
          <a:prstGeom prst="straightConnector1">
            <a:avLst/>
          </a:prstGeom>
          <a:noFill/>
          <a:ln w="9525" cap="flat" cmpd="sng">
            <a:solidFill>
              <a:srgbClr val="18BAA8"/>
            </a:solidFill>
            <a:prstDash val="solid"/>
            <a:round/>
            <a:headEnd type="none" w="sm" len="sm"/>
            <a:tailEnd type="triangle" w="med" len="med"/>
          </a:ln>
        </p:spPr>
      </p:cxnSp>
      <p:sp>
        <p:nvSpPr>
          <p:cNvPr id="335215095" name="Google Shape;354;p20"/>
          <p:cNvSpPr txBox="1"/>
          <p:nvPr/>
        </p:nvSpPr>
        <p:spPr bwMode="auto">
          <a:xfrm>
            <a:off x="492186" y="1471608"/>
            <a:ext cx="11598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1">
                <a:solidFill>
                  <a:srgbClr val="708792"/>
                </a:solidFill>
                <a:latin typeface="Trebuchet MS"/>
                <a:ea typeface="Trebuchet MS"/>
                <a:cs typeface="Trebuchet MS"/>
              </a:rPr>
              <a:t>Možnost</a:t>
            </a:r>
            <a:r>
              <a:rPr lang="es" sz="1200" b="1" i="0" u="none" strike="noStrike" cap="none">
                <a:solidFill>
                  <a:srgbClr val="708792"/>
                </a:solidFill>
                <a:latin typeface="Trebuchet MS"/>
                <a:ea typeface="Trebuchet MS"/>
                <a:cs typeface="Trebuchet MS"/>
              </a:rPr>
              <a:t> </a:t>
            </a:r>
            <a:r>
              <a:rPr lang="cs-CZ" sz="1200" b="1" i="0" u="none" strike="noStrike" cap="none">
                <a:solidFill>
                  <a:srgbClr val="708792"/>
                </a:solidFill>
                <a:latin typeface="Trebuchet MS"/>
                <a:ea typeface="Trebuchet MS"/>
                <a:cs typeface="Trebuchet MS"/>
              </a:rPr>
              <a:t>1</a:t>
            </a:r>
            <a:endParaRPr sz="1200" b="1" i="0" u="none" strike="noStrike" cap="none">
              <a:solidFill>
                <a:srgbClr val="708792"/>
              </a:solidFill>
              <a:latin typeface="Trebuchet MS"/>
              <a:ea typeface="Trebuchet MS"/>
              <a:cs typeface="Trebuchet MS"/>
            </a:endParaRPr>
          </a:p>
        </p:txBody>
      </p:sp>
      <p:grpSp>
        <p:nvGrpSpPr>
          <p:cNvPr id="582218491" name="Google Shape;417;p18"/>
          <p:cNvGrpSpPr/>
          <p:nvPr/>
        </p:nvGrpSpPr>
        <p:grpSpPr bwMode="auto">
          <a:xfrm>
            <a:off x="8305799" y="4495700"/>
            <a:ext cx="838201" cy="594981"/>
            <a:chOff x="6739053" y="4087216"/>
            <a:chExt cx="838201" cy="594981"/>
          </a:xfrm>
        </p:grpSpPr>
        <p:sp>
          <p:nvSpPr>
            <p:cNvPr id="4" name="Google Shape;418;p18"/>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5" name="Google Shape;419;p18"/>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 name="Google Shape;420;p18"/>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834677498" name="Google Shape;421;p18"/>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18</a:t>
            </a: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56214724" name="Google Shape;351;p20"/>
          <p:cNvSpPr txBox="1"/>
          <p:nvPr/>
        </p:nvSpPr>
        <p:spPr bwMode="auto">
          <a:xfrm>
            <a:off x="492186" y="1802612"/>
            <a:ext cx="8159628"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Alternativně lze pro určení HV použít klimatické ukazatele. Následuje příklad pro </a:t>
            </a:r>
            <a:r>
              <a:rPr lang="cs-CZ" sz="1200">
                <a:solidFill>
                  <a:srgbClr val="708792"/>
                </a:solidFill>
                <a:latin typeface="Trebuchet MS"/>
                <a:ea typeface="Trebuchet MS"/>
                <a:cs typeface="Trebuchet MS"/>
              </a:rPr>
              <a:t>hazard</a:t>
            </a:r>
            <a:r>
              <a:rPr lang="es" sz="1200" b="0" i="0" u="none" strike="noStrike" cap="none">
                <a:solidFill>
                  <a:srgbClr val="708792"/>
                </a:solidFill>
                <a:latin typeface="Trebuchet MS"/>
                <a:ea typeface="Trebuchet MS"/>
                <a:cs typeface="Trebuchet MS"/>
              </a:rPr>
              <a:t> A – Intenzivní srážky.</a:t>
            </a:r>
            <a:endParaRPr sz="1200" b="0" i="0" u="none" strike="noStrike" cap="none">
              <a:solidFill>
                <a:srgbClr val="708792"/>
              </a:solidFill>
              <a:latin typeface="Trebuchet MS"/>
              <a:ea typeface="Trebuchet MS"/>
              <a:cs typeface="Trebuchet MS"/>
            </a:endParaRPr>
          </a:p>
        </p:txBody>
      </p:sp>
      <p:graphicFrame>
        <p:nvGraphicFramePr>
          <p:cNvPr id="1479958982" name="Google Shape;352;p20"/>
          <p:cNvGraphicFramePr>
            <a:graphicFrameLocks xmlns:a="http://schemas.openxmlformats.org/drawingml/2006/main"/>
          </p:cNvGraphicFramePr>
          <p:nvPr/>
        </p:nvGraphicFramePr>
        <p:xfrm rot="0">
          <a:off x="576262" y="2427288"/>
          <a:ext cx="8123238" cy="1462919"/>
        </p:xfrm>
        <a:graphic>
          <a:graphicData uri="http://schemas.openxmlformats.org/drawingml/2006/table">
            <a:tbl>
              <a:tblPr firstRow="0" firstCol="0" lastRow="0" lastCol="0" bandRow="0" bandCol="0">
                <a:noFill/>
              </a:tblPr>
              <a:tblGrid>
                <a:gridCol w="767466"/>
                <a:gridCol w="1460028"/>
                <a:gridCol w="3845325"/>
                <a:gridCol w="1090013"/>
                <a:gridCol w="960406"/>
              </a:tblGrid>
              <a:tr h="306176">
                <a:tc>
                  <a:txBody>
                    <a:bodyPr/>
                    <a:p>
                      <a:pPr marL="0" marR="0" lvl="0" indent="0" algn="ctr" rtl="0">
                        <a:lnSpc>
                          <a:spcPct val="100000"/>
                        </a:lnSpc>
                        <a:spcBef>
                          <a:spcPts val="0"/>
                        </a:spcBef>
                        <a:spcAft>
                          <a:spcPts val="0"/>
                        </a:spcAft>
                        <a:buClr>
                          <a:srgbClr val="000000"/>
                        </a:buClr>
                        <a:buSzPts val="1200"/>
                        <a:buFont typeface="Arial"/>
                        <a:buNone/>
                        <a:defRPr/>
                      </a:pPr>
                      <a:r>
                        <a:rPr lang="cs-CZ" sz="1200">
                          <a:solidFill>
                            <a:schemeClr val="lt1"/>
                          </a:solidFill>
                          <a:latin typeface="Trebuchet MS"/>
                          <a:ea typeface="Trebuchet MS"/>
                          <a:cs typeface="Trebuchet MS"/>
                        </a:rPr>
                        <a:t>Ozn</a:t>
                      </a:r>
                      <a:r>
                        <a:rPr lang="cs-CZ" sz="1200">
                          <a:solidFill>
                            <a:schemeClr val="lt1"/>
                          </a:solidFill>
                          <a:latin typeface="Trebuchet MS"/>
                          <a:ea typeface="Trebuchet MS"/>
                          <a:cs typeface="Trebuchet MS"/>
                        </a:rPr>
                        <a:t>.</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Kritérium rizika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Indikátor rizika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cs-CZ" sz="1200" u="none" strike="noStrike" cap="none">
                          <a:solidFill>
                            <a:schemeClr val="lt1"/>
                          </a:solidFill>
                          <a:latin typeface="Trebuchet MS"/>
                          <a:ea typeface="Trebuchet MS"/>
                          <a:cs typeface="Trebuchet MS"/>
                        </a:rPr>
                        <a:t>Jednotky</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Hodnota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r>
              <a:tr h="306176">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H.A1</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R20</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Počet dní se srážkami ≥ 20 </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číslo</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2</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306176">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H.A2</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SDII</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Jednoduchý denní index intenzity</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mm/day</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8</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360229">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H.A3</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RX1DAY</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Maximální celkové srážky spadlé během jednoho dne</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mm</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60</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bl>
          </a:graphicData>
        </a:graphic>
      </p:graphicFrame>
      <p:sp>
        <p:nvSpPr>
          <p:cNvPr id="1602376868"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60420653" name="Google Shape;354;p20"/>
          <p:cNvSpPr txBox="1"/>
          <p:nvPr/>
        </p:nvSpPr>
        <p:spPr bwMode="auto">
          <a:xfrm>
            <a:off x="492186" y="1471608"/>
            <a:ext cx="11598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1">
                <a:solidFill>
                  <a:srgbClr val="708792"/>
                </a:solidFill>
                <a:latin typeface="Trebuchet MS"/>
                <a:ea typeface="Trebuchet MS"/>
                <a:cs typeface="Trebuchet MS"/>
              </a:rPr>
              <a:t>Možnost</a:t>
            </a:r>
            <a:r>
              <a:rPr lang="es" sz="1200" b="1" i="0" u="none" strike="noStrike" cap="none">
                <a:solidFill>
                  <a:srgbClr val="708792"/>
                </a:solidFill>
                <a:latin typeface="Trebuchet MS"/>
                <a:ea typeface="Trebuchet MS"/>
                <a:cs typeface="Trebuchet MS"/>
              </a:rPr>
              <a:t> 2</a:t>
            </a:r>
            <a:endParaRPr sz="1200" b="1" i="0" u="none" strike="noStrike" cap="none">
              <a:solidFill>
                <a:srgbClr val="708792"/>
              </a:solidFill>
              <a:latin typeface="Trebuchet MS"/>
              <a:ea typeface="Trebuchet MS"/>
              <a:cs typeface="Trebuchet MS"/>
            </a:endParaRPr>
          </a:p>
        </p:txBody>
      </p:sp>
      <p:grpSp>
        <p:nvGrpSpPr>
          <p:cNvPr id="1586214224" name="Google Shape;432;p19"/>
          <p:cNvGrpSpPr/>
          <p:nvPr/>
        </p:nvGrpSpPr>
        <p:grpSpPr bwMode="auto">
          <a:xfrm>
            <a:off x="8305799" y="4495700"/>
            <a:ext cx="838201" cy="594981"/>
            <a:chOff x="6739053" y="4087216"/>
            <a:chExt cx="838201" cy="594981"/>
          </a:xfrm>
        </p:grpSpPr>
        <p:sp>
          <p:nvSpPr>
            <p:cNvPr id="433" name="Google Shape;433;p19"/>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434" name="Google Shape;434;p19"/>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35" name="Google Shape;435;p19"/>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341772555" name="Google Shape;436;p19"/>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19</a:t>
            </a:r>
            <a:endParaRPr sz="1400" b="0" i="0" u="none" strike="noStrike" cap="none">
              <a:solidFill>
                <a:schemeClr val="lt1"/>
              </a:solidFill>
              <a:latin typeface="Arial"/>
              <a:ea typeface="Arial"/>
              <a:cs typeface="Arial"/>
            </a:endParaRPr>
          </a:p>
        </p:txBody>
      </p:sp>
      <p:sp>
        <p:nvSpPr>
          <p:cNvPr id="1766596527"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marL="0" marR="0" lvl="0" indent="0" algn="l" rtl="0">
              <a:lnSpc>
                <a:spcPct val="114999"/>
              </a:lnSpc>
              <a:spcBef>
                <a:spcPts val="1200"/>
              </a:spcBef>
              <a:spcAft>
                <a:spcPts val="1200"/>
              </a:spcAft>
              <a:buClr>
                <a:srgbClr val="000000"/>
              </a:buClr>
              <a:buSzPts val="1600"/>
              <a:buFont typeface="Arial"/>
              <a:buNone/>
              <a:defRPr/>
            </a:pPr>
            <a:r>
              <a:rPr lang="es" sz="1600" b="1" i="0" u="none" strike="noStrike" cap="none">
                <a:solidFill>
                  <a:srgbClr val="18BAA8"/>
                </a:solidFill>
                <a:latin typeface="Trebuchet MS"/>
                <a:ea typeface="Trebuchet MS"/>
                <a:cs typeface="Trebuchet MS"/>
              </a:rPr>
              <a:t>Krok 1: Přiřazení hodnot</a:t>
            </a:r>
            <a:r>
              <a:rPr lang="es" sz="1600" b="1">
                <a:solidFill>
                  <a:srgbClr val="18BAA8"/>
                </a:solidFill>
                <a:latin typeface="Trebuchet MS"/>
                <a:ea typeface="Trebuchet MS"/>
                <a:cs typeface="Trebuchet MS"/>
              </a:rPr>
              <a:t> </a:t>
            </a:r>
            <a:r>
              <a:rPr lang="cs-CZ" sz="1600" b="1">
                <a:solidFill>
                  <a:srgbClr val="18BAA8"/>
                </a:solidFill>
                <a:latin typeface="Trebuchet MS"/>
                <a:ea typeface="Trebuchet MS"/>
                <a:cs typeface="Trebuchet MS"/>
              </a:rPr>
              <a:t>hazardu</a:t>
            </a:r>
            <a:r>
              <a:rPr lang="es" sz="1600" b="1" i="0" u="none" strike="noStrike" cap="none">
                <a:solidFill>
                  <a:srgbClr val="18BAA8"/>
                </a:solidFill>
                <a:latin typeface="Trebuchet MS"/>
                <a:ea typeface="Trebuchet MS"/>
                <a:cs typeface="Trebuchet MS"/>
              </a:rPr>
              <a:t> jednotlivým </a:t>
            </a:r>
            <a:r>
              <a:rPr lang="cs-CZ" sz="1600" b="1">
                <a:solidFill>
                  <a:srgbClr val="18BAA8"/>
                </a:solidFill>
                <a:latin typeface="Trebuchet MS"/>
                <a:ea typeface="Trebuchet MS"/>
                <a:cs typeface="Trebuchet MS"/>
              </a:rPr>
              <a:t>oblastem</a:t>
            </a:r>
            <a:endParaRPr sz="1600" b="1" i="0" u="none" strike="noStrike" cap="none">
              <a:solidFill>
                <a:srgbClr val="18BAA8"/>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9241655" name="Google Shape;360;p21"/>
          <p:cNvSpPr/>
          <p:nvPr/>
        </p:nvSpPr>
        <p:spPr bwMode="auto">
          <a:xfrm>
            <a:off x="5954115" y="361135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Arial"/>
              <a:ea typeface="Arial"/>
              <a:cs typeface="Arial"/>
            </a:endParaRPr>
          </a:p>
        </p:txBody>
      </p:sp>
      <p:sp>
        <p:nvSpPr>
          <p:cNvPr id="2129231936" name="Google Shape;362;p21"/>
          <p:cNvSpPr txBox="1"/>
          <p:nvPr/>
        </p:nvSpPr>
        <p:spPr bwMode="auto">
          <a:xfrm>
            <a:off x="474012" y="1801566"/>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Hodnota klimatických nebezpečí je normalizována </a:t>
            </a:r>
            <a:r>
              <a:rPr lang="cs-CZ" sz="1200">
                <a:solidFill>
                  <a:srgbClr val="708792"/>
                </a:solidFill>
                <a:latin typeface="Trebuchet MS"/>
                <a:ea typeface="Trebuchet MS"/>
                <a:cs typeface="Trebuchet MS"/>
              </a:rPr>
              <a:t>v</a:t>
            </a:r>
            <a:r>
              <a:rPr lang="es" sz="1200" b="0" i="0" u="none" strike="noStrike" cap="none">
                <a:solidFill>
                  <a:srgbClr val="708792"/>
                </a:solidFill>
                <a:latin typeface="Trebuchet MS"/>
                <a:ea typeface="Trebuchet MS"/>
                <a:cs typeface="Trebuchet MS"/>
              </a:rPr>
              <a:t> intervalu (0–1) – příklad pro H.A3</a:t>
            </a:r>
            <a:endParaRPr sz="1200" b="0" i="0" u="none" strike="noStrike" cap="none">
              <a:solidFill>
                <a:srgbClr val="708792"/>
              </a:solidFill>
              <a:latin typeface="Trebuchet MS"/>
              <a:ea typeface="Trebuchet MS"/>
              <a:cs typeface="Trebuchet MS"/>
            </a:endParaRPr>
          </a:p>
        </p:txBody>
      </p:sp>
      <p:graphicFrame>
        <p:nvGraphicFramePr>
          <p:cNvPr id="641880" name="Google Shape;363;p21"/>
          <p:cNvGraphicFramePr>
            <a:graphicFrameLocks xmlns:a="http://schemas.openxmlformats.org/drawingml/2006/main"/>
          </p:cNvGraphicFramePr>
          <p:nvPr/>
        </p:nvGraphicFramePr>
        <p:xfrm rot="0">
          <a:off x="590001" y="2267941"/>
          <a:ext cx="8109498" cy="731459"/>
        </p:xfrm>
        <a:graphic>
          <a:graphicData uri="http://schemas.openxmlformats.org/drawingml/2006/table">
            <a:tbl>
              <a:tblPr firstRow="0" firstCol="0" lastRow="0" lastCol="0" bandRow="0" bandCol="0">
                <a:noFill/>
              </a:tblPr>
              <a:tblGrid>
                <a:gridCol w="692890"/>
                <a:gridCol w="1269328"/>
                <a:gridCol w="3975486"/>
                <a:gridCol w="1233138"/>
                <a:gridCol w="938656"/>
              </a:tblGrid>
              <a:tr h="304297">
                <a:tc>
                  <a:txBody>
                    <a:bodyPr/>
                    <a:p>
                      <a:pPr marL="0" marR="0" lvl="0" indent="0" algn="ctr" rtl="0">
                        <a:lnSpc>
                          <a:spcPct val="100000"/>
                        </a:lnSpc>
                        <a:spcBef>
                          <a:spcPts val="0"/>
                        </a:spcBef>
                        <a:spcAft>
                          <a:spcPts val="0"/>
                        </a:spcAft>
                        <a:buClr>
                          <a:srgbClr val="000000"/>
                        </a:buClr>
                        <a:buSzPts val="1200"/>
                        <a:buFont typeface="Arial"/>
                        <a:buNone/>
                        <a:defRPr/>
                      </a:pPr>
                      <a:r>
                        <a:rPr lang="cs-CZ" sz="1200">
                          <a:solidFill>
                            <a:schemeClr val="lt1"/>
                          </a:solidFill>
                          <a:latin typeface="Trebuchet MS"/>
                          <a:ea typeface="Trebuchet MS"/>
                          <a:cs typeface="Trebuchet MS"/>
                        </a:rPr>
                        <a:t>Ozn</a:t>
                      </a:r>
                      <a:r>
                        <a:rPr lang="cs-CZ" sz="1200">
                          <a:solidFill>
                            <a:schemeClr val="lt1"/>
                          </a:solidFill>
                          <a:latin typeface="Trebuchet MS"/>
                          <a:ea typeface="Trebuchet MS"/>
                          <a:cs typeface="Trebuchet MS"/>
                        </a:rPr>
                        <a:t>.</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Kritérium rizika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               </a:t>
                      </a:r>
                      <a:r>
                        <a:rPr lang="es" sz="1200" u="none" strike="noStrike" cap="none">
                          <a:solidFill>
                            <a:schemeClr val="lt1"/>
                          </a:solidFill>
                          <a:latin typeface="Trebuchet MS"/>
                          <a:ea typeface="Trebuchet MS"/>
                          <a:cs typeface="Trebuchet MS"/>
                        </a:rPr>
                        <a:t>Indikátor rizika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l" rtl="0">
                        <a:lnSpc>
                          <a:spcPct val="100000"/>
                        </a:lnSpc>
                        <a:spcBef>
                          <a:spcPts val="0"/>
                        </a:spcBef>
                        <a:spcAft>
                          <a:spcPts val="0"/>
                        </a:spcAft>
                        <a:buClr>
                          <a:srgbClr val="000000"/>
                        </a:buClr>
                        <a:buSzPts val="1200"/>
                        <a:buFont typeface="Arial"/>
                        <a:buNone/>
                        <a:defRPr/>
                      </a:pPr>
                      <a:r>
                        <a:rPr lang="cs-CZ" sz="1200" u="none" strike="noStrike" cap="none">
                          <a:solidFill>
                            <a:schemeClr val="lt1"/>
                          </a:solidFill>
                          <a:latin typeface="Trebuchet MS"/>
                          <a:ea typeface="Trebuchet MS"/>
                          <a:cs typeface="Trebuchet MS"/>
                        </a:rPr>
                        <a:t>Jednotky</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Hodnota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r>
              <a:tr h="304297">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H.A3</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RX1DAY</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Maximální celkové srážky spadlé během jednoho dne</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mm</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60</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bl>
          </a:graphicData>
        </a:graphic>
      </p:graphicFrame>
      <p:graphicFrame>
        <p:nvGraphicFramePr>
          <p:cNvPr id="1386666476" name="Google Shape;364;p21"/>
          <p:cNvGraphicFramePr>
            <a:graphicFrameLocks xmlns:a="http://schemas.openxmlformats.org/drawingml/2006/main"/>
          </p:cNvGraphicFramePr>
          <p:nvPr/>
        </p:nvGraphicFramePr>
        <p:xfrm rot="0">
          <a:off x="576263" y="3510818"/>
          <a:ext cx="4441875" cy="1371480"/>
        </p:xfrm>
        <a:graphic>
          <a:graphicData uri="http://schemas.openxmlformats.org/drawingml/2006/table">
            <a:tbl>
              <a:tblPr firstRow="0" firstCol="0" lastRow="0" lastCol="0" bandRow="0" bandCol="0">
                <a:noFill/>
              </a:tblPr>
              <a:tblGrid>
                <a:gridCol w="2242225"/>
                <a:gridCol w="1648300"/>
                <a:gridCol w="551350"/>
              </a:tblGrid>
              <a:tr h="249463">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chemeClr val="lt1"/>
                          </a:solidFill>
                          <a:latin typeface="Trebuchet MS"/>
                          <a:ea typeface="Trebuchet MS"/>
                          <a:cs typeface="Trebuchet MS"/>
                        </a:rPr>
                        <a:t>Referenční hodnota 1 – Kritická</a:t>
                      </a:r>
                      <a:endParaRPr sz="105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max</a:t>
                      </a:r>
                      <a:endParaRPr sz="1050" u="none" strike="noStrike" cap="none" baseline="-25000">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100</a:t>
                      </a:r>
                      <a:endParaRPr sz="105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249463">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chemeClr val="lt1"/>
                          </a:solidFill>
                          <a:latin typeface="Trebuchet MS"/>
                          <a:ea typeface="Trebuchet MS"/>
                          <a:cs typeface="Trebuchet MS"/>
                        </a:rPr>
                        <a:t>Referenční hodnota 0 – Optimální</a:t>
                      </a:r>
                      <a:endParaRPr sz="105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min</a:t>
                      </a:r>
                      <a:endParaRPr sz="1050" u="none" strike="noStrike" cap="none" baseline="-25000">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20</a:t>
                      </a:r>
                      <a:endParaRPr sz="105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249463">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chemeClr val="lt1"/>
                          </a:solidFill>
                          <a:latin typeface="Trebuchet MS"/>
                          <a:ea typeface="Trebuchet MS"/>
                          <a:cs typeface="Trebuchet MS"/>
                        </a:rPr>
                        <a:t>Hodnota ukazatele</a:t>
                      </a:r>
                      <a:endParaRPr sz="105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i</a:t>
                      </a:r>
                      <a:endParaRPr sz="1050" u="none" strike="noStrike" cap="none" baseline="-25000">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60</a:t>
                      </a:r>
                      <a:endParaRPr sz="105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249463">
                <a:tc gridSpan="2">
                  <a:txBody>
                    <a:bodyPr/>
                    <a:p>
                      <a:pPr marL="0" marR="0" lvl="0" indent="0" algn="ctr"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Norma</a:t>
                      </a:r>
                      <a:r>
                        <a:rPr lang="es" sz="1050">
                          <a:solidFill>
                            <a:srgbClr val="708792"/>
                          </a:solidFill>
                          <a:latin typeface="Trebuchet MS"/>
                          <a:ea typeface="Trebuchet MS"/>
                          <a:cs typeface="Trebuchet MS"/>
                        </a:rPr>
                        <a:t>lizovaná hodnota</a:t>
                      </a:r>
                      <a:endParaRPr sz="105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hMerge="1">
                  <a:txBody>
                    <a:bodyPr/>
                    <a:p>
                      <a:endParaRPr/>
                    </a:p>
                  </a:txBody>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0,5</a:t>
                      </a:r>
                      <a:endParaRPr sz="105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bl>
          </a:graphicData>
        </a:graphic>
      </p:graphicFrame>
      <p:sp>
        <p:nvSpPr>
          <p:cNvPr id="966238529" name="Google Shape;365;p21"/>
          <p:cNvSpPr txBox="1"/>
          <p:nvPr/>
        </p:nvSpPr>
        <p:spPr bwMode="auto">
          <a:xfrm>
            <a:off x="492186" y="3167811"/>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Ty</a:t>
            </a:r>
            <a:r>
              <a:rPr lang="es" sz="1200">
                <a:solidFill>
                  <a:srgbClr val="708792"/>
                </a:solidFill>
                <a:latin typeface="Trebuchet MS"/>
                <a:ea typeface="Trebuchet MS"/>
                <a:cs typeface="Trebuchet MS"/>
              </a:rPr>
              <a:t>p</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čím nižší tím lepší</a:t>
            </a:r>
            <a:endParaRPr sz="1200" b="0" i="0" u="none" strike="noStrike" cap="none">
              <a:solidFill>
                <a:srgbClr val="708792"/>
              </a:solidFill>
              <a:latin typeface="Trebuchet MS"/>
              <a:ea typeface="Trebuchet MS"/>
              <a:cs typeface="Trebuchet MS"/>
            </a:endParaRPr>
          </a:p>
        </p:txBody>
      </p:sp>
      <p:sp>
        <p:nvSpPr>
          <p:cNvPr id="1021471112"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358171703" name="TextovéPole 5"/>
          <p:cNvSpPr txBox="1"/>
          <p:nvPr/>
        </p:nvSpPr>
        <p:spPr bwMode="auto">
          <a:xfrm>
            <a:off x="6039223" y="3764869"/>
            <a:ext cx="1480983" cy="439672"/>
          </a:xfrm>
          <a:prstGeom prst="rect">
            <a:avLst/>
          </a:prstGeom>
          <a:noFill/>
        </p:spPr>
        <p:txBody>
          <a:bodyPr wrap="none" lIns="0" tIns="0" rIns="0" bIns="0" rtlCol="0">
            <a:spAutoFit/>
          </a:bodyPr>
          <a:lstStyle/>
          <a:p>
            <a:pPr>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sSub>
                        <m:sSubPr>
                          <m:ctrlPr>
                            <a:rPr lang="cs-CZ" i="1">
                              <a:solidFill>
                                <a:srgbClr val="708792"/>
                              </a:solidFill>
                              <a:latin typeface="Cambria Math"/>
                              <a:ea typeface="Cambria Math"/>
                              <a:cs typeface="Cambria Math"/>
                            </a:rPr>
                          </m:ctrlPr>
                        </m:sSubPr>
                        <m:e>
                          <m:r>
                            <m:rPr/>
                            <a:rPr lang="cs-CZ" b="0" i="1">
                              <a:solidFill>
                                <a:srgbClr val="708792"/>
                              </a:solidFill>
                              <a:latin typeface="Cambria Math"/>
                            </a:rPr>
                            <m:t>𝑁</m:t>
                          </m:r>
                        </m:e>
                        <m:sub>
                          <m:r>
                            <m:rPr/>
                            <a:rPr lang="cs-CZ" b="0" i="1">
                              <a:solidFill>
                                <a:srgbClr val="708792"/>
                              </a:solidFill>
                              <a:latin typeface="Cambria Math"/>
                            </a:rPr>
                            <m:t>𝑉</m:t>
                          </m:r>
                        </m:sub>
                      </m:sSub>
                      <m:r>
                        <m:rPr/>
                        <a:rPr lang="cs-CZ" b="0" i="1">
                          <a:solidFill>
                            <a:srgbClr val="708792"/>
                          </a:solidFill>
                          <a:latin typeface="Cambria Math"/>
                        </a:rPr>
                        <m:t>=</m:t>
                      </m:r>
                      <m:f>
                        <m:fPr>
                          <m:ctrlPr>
                            <a:rPr lang="cs-CZ" b="0" i="1">
                              <a:solidFill>
                                <a:srgbClr val="708792"/>
                              </a:solidFill>
                              <a:latin typeface="Cambria Math"/>
                              <a:ea typeface="Cambria Math"/>
                              <a:cs typeface="Cambria Math"/>
                            </a:rPr>
                          </m:ctrlPr>
                        </m:fPr>
                        <m:num>
                          <m:sSub>
                            <m:sSubPr>
                              <m:ctrlPr>
                                <a:rPr lang="cs-CZ" b="0" i="1">
                                  <a:solidFill>
                                    <a:srgbClr val="708792"/>
                                  </a:solidFill>
                                  <a:latin typeface="Cambria Math"/>
                                  <a:ea typeface="Cambria Math"/>
                                  <a:cs typeface="Cambria Math"/>
                                </a:rPr>
                              </m:ctrlPr>
                            </m:sSubPr>
                            <m:e>
                              <m:r>
                                <m:rPr/>
                                <a:rPr lang="cs-CZ" b="0" i="1">
                                  <a:solidFill>
                                    <a:srgbClr val="708792"/>
                                  </a:solidFill>
                                  <a:latin typeface="Cambria Math"/>
                                </a:rPr>
                                <m:t>𝑋</m:t>
                              </m:r>
                            </m:e>
                            <m:sub>
                              <m:r>
                                <m:rPr/>
                                <a:rPr lang="cs-CZ" b="0" i="1">
                                  <a:solidFill>
                                    <a:srgbClr val="708792"/>
                                  </a:solidFill>
                                  <a:latin typeface="Cambria Math"/>
                                </a:rPr>
                                <m:t>𝑖</m:t>
                              </m:r>
                            </m:sub>
                          </m:sSub>
                          <m:r>
                            <m:rPr/>
                            <a:rPr lang="cs-CZ" b="0" i="1">
                              <a:solidFill>
                                <a:srgbClr val="708792"/>
                              </a:solidFill>
                              <a:latin typeface="Cambria Math"/>
                            </a:rPr>
                            <m:t>−</m:t>
                          </m:r>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m:t>
                              </m:r>
                              <m:r>
                                <m:rPr/>
                                <a:rPr lang="cs-CZ" i="1">
                                  <a:solidFill>
                                    <a:srgbClr val="708792"/>
                                  </a:solidFill>
                                  <a:latin typeface="Cambria Math"/>
                                </a:rPr>
                                <m:t>𝑖</m:t>
                              </m:r>
                              <m:r>
                                <m:rPr/>
                                <a:rPr lang="cs-CZ" b="0" i="1">
                                  <a:solidFill>
                                    <a:srgbClr val="708792"/>
                                  </a:solidFill>
                                  <a:latin typeface="Cambria Math"/>
                                </a:rPr>
                                <m:t>𝑛</m:t>
                              </m:r>
                            </m:sub>
                          </m:sSub>
                        </m:num>
                        <m:den>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𝑚𝑎𝑥</m:t>
                              </m:r>
                            </m:sub>
                          </m:sSub>
                          <m:r>
                            <m:rPr/>
                            <a:rPr lang="cs-CZ" b="0" i="1">
                              <a:solidFill>
                                <a:srgbClr val="708792"/>
                              </a:solidFill>
                              <a:latin typeface="Cambria Math"/>
                            </a:rPr>
                            <m:t>−</m:t>
                          </m:r>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m:t>
                              </m:r>
                              <m:r>
                                <m:rPr/>
                                <a:rPr lang="cs-CZ" i="1">
                                  <a:solidFill>
                                    <a:srgbClr val="708792"/>
                                  </a:solidFill>
                                  <a:latin typeface="Cambria Math"/>
                                </a:rPr>
                                <m:t>𝑖</m:t>
                              </m:r>
                              <m:r>
                                <m:rPr/>
                                <a:rPr lang="cs-CZ" b="0" i="1">
                                  <a:solidFill>
                                    <a:srgbClr val="708792"/>
                                  </a:solidFill>
                                  <a:latin typeface="Cambria Math"/>
                                </a:rPr>
                                <m:t>𝑛</m:t>
                              </m:r>
                            </m:sub>
                          </m:sSub>
                        </m:den>
                      </m:f>
                    </m:oMath>
                  </m:oMathPara>
                </a14:m>
              </mc:Choice>
              <mc:Fallback/>
            </mc:AlternateContent>
            <a:endParaRPr lang="cs-CZ">
              <a:solidFill>
                <a:srgbClr val="708792"/>
              </a:solidFill>
            </a:endParaRPr>
          </a:p>
        </p:txBody>
      </p:sp>
      <p:sp>
        <p:nvSpPr>
          <p:cNvPr id="1948066449" name="Google Shape;354;p20"/>
          <p:cNvSpPr txBox="1"/>
          <p:nvPr/>
        </p:nvSpPr>
        <p:spPr bwMode="auto">
          <a:xfrm>
            <a:off x="492186" y="1471608"/>
            <a:ext cx="11598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1">
                <a:solidFill>
                  <a:srgbClr val="708792"/>
                </a:solidFill>
                <a:latin typeface="Trebuchet MS"/>
                <a:ea typeface="Trebuchet MS"/>
                <a:cs typeface="Trebuchet MS"/>
              </a:rPr>
              <a:t>Možnost</a:t>
            </a:r>
            <a:r>
              <a:rPr lang="es" sz="1200" b="1" i="0" u="none" strike="noStrike" cap="none">
                <a:solidFill>
                  <a:srgbClr val="708792"/>
                </a:solidFill>
                <a:latin typeface="Trebuchet MS"/>
                <a:ea typeface="Trebuchet MS"/>
                <a:cs typeface="Trebuchet MS"/>
              </a:rPr>
              <a:t> 2</a:t>
            </a:r>
            <a:endParaRPr sz="1200" b="1" i="0" u="none" strike="noStrike" cap="none">
              <a:solidFill>
                <a:srgbClr val="708792"/>
              </a:solidFill>
              <a:latin typeface="Trebuchet MS"/>
              <a:ea typeface="Trebuchet MS"/>
              <a:cs typeface="Trebuchet MS"/>
            </a:endParaRPr>
          </a:p>
        </p:txBody>
      </p:sp>
      <p:grpSp>
        <p:nvGrpSpPr>
          <p:cNvPr id="922304005" name="Google Shape;454;p20"/>
          <p:cNvGrpSpPr/>
          <p:nvPr/>
        </p:nvGrpSpPr>
        <p:grpSpPr bwMode="auto">
          <a:xfrm>
            <a:off x="8305799" y="4495700"/>
            <a:ext cx="838201" cy="594981"/>
            <a:chOff x="6739053" y="4087216"/>
            <a:chExt cx="838201" cy="594981"/>
          </a:xfrm>
        </p:grpSpPr>
        <p:sp>
          <p:nvSpPr>
            <p:cNvPr id="455" name="Google Shape;455;p20"/>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456" name="Google Shape;456;p20"/>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57" name="Google Shape;457;p20"/>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886519446" name="Google Shape;458;p20"/>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20</a:t>
            </a:r>
            <a:endParaRPr sz="1400" b="0" i="0" u="none" strike="noStrike" cap="none">
              <a:solidFill>
                <a:schemeClr val="lt1"/>
              </a:solidFill>
              <a:latin typeface="Arial"/>
              <a:ea typeface="Arial"/>
              <a:cs typeface="Arial"/>
            </a:endParaRPr>
          </a:p>
        </p:txBody>
      </p:sp>
      <p:sp>
        <p:nvSpPr>
          <p:cNvPr id="1840514577"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marL="0" marR="0" lvl="0" indent="0" algn="l" rtl="0">
              <a:lnSpc>
                <a:spcPct val="114999"/>
              </a:lnSpc>
              <a:spcBef>
                <a:spcPts val="1200"/>
              </a:spcBef>
              <a:spcAft>
                <a:spcPts val="1200"/>
              </a:spcAft>
              <a:buClr>
                <a:srgbClr val="000000"/>
              </a:buClr>
              <a:buSzPts val="1600"/>
              <a:buFont typeface="Arial"/>
              <a:buNone/>
              <a:defRPr/>
            </a:pPr>
            <a:r>
              <a:rPr lang="es" sz="1600" b="1" i="0" u="none" strike="noStrike" cap="none">
                <a:solidFill>
                  <a:srgbClr val="18BAA8"/>
                </a:solidFill>
                <a:latin typeface="Trebuchet MS"/>
                <a:ea typeface="Trebuchet MS"/>
                <a:cs typeface="Trebuchet MS"/>
              </a:rPr>
              <a:t>Krok 1: Přiřazení hodnot</a:t>
            </a:r>
            <a:r>
              <a:rPr lang="es" sz="1600" b="1">
                <a:solidFill>
                  <a:srgbClr val="18BAA8"/>
                </a:solidFill>
                <a:latin typeface="Trebuchet MS"/>
                <a:ea typeface="Trebuchet MS"/>
                <a:cs typeface="Trebuchet MS"/>
              </a:rPr>
              <a:t> </a:t>
            </a:r>
            <a:r>
              <a:rPr lang="cs-CZ" sz="1600" b="1">
                <a:solidFill>
                  <a:srgbClr val="18BAA8"/>
                </a:solidFill>
                <a:latin typeface="Trebuchet MS"/>
                <a:ea typeface="Trebuchet MS"/>
                <a:cs typeface="Trebuchet MS"/>
              </a:rPr>
              <a:t>hazardu</a:t>
            </a:r>
            <a:r>
              <a:rPr lang="es" sz="1600" b="1" i="0" u="none" strike="noStrike" cap="none">
                <a:solidFill>
                  <a:srgbClr val="18BAA8"/>
                </a:solidFill>
                <a:latin typeface="Trebuchet MS"/>
                <a:ea typeface="Trebuchet MS"/>
                <a:cs typeface="Trebuchet MS"/>
              </a:rPr>
              <a:t> jednotlivým </a:t>
            </a:r>
            <a:r>
              <a:rPr lang="cs-CZ" sz="1600" b="1">
                <a:solidFill>
                  <a:srgbClr val="18BAA8"/>
                </a:solidFill>
                <a:latin typeface="Trebuchet MS"/>
                <a:ea typeface="Trebuchet MS"/>
                <a:cs typeface="Trebuchet MS"/>
              </a:rPr>
              <a:t>oblastem</a:t>
            </a:r>
            <a:endParaRPr sz="1600" b="1" i="0" u="none" strike="noStrike" cap="none">
              <a:solidFill>
                <a:srgbClr val="18BAA8"/>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52560743" name="Google Shape;378;p22"/>
          <p:cNvSpPr txBox="1"/>
          <p:nvPr/>
        </p:nvSpPr>
        <p:spPr bwMode="auto">
          <a:xfrm>
            <a:off x="471899" y="180692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Hodnota klimatických nebezpečí je normalizována </a:t>
            </a:r>
            <a:r>
              <a:rPr lang="cs-CZ" sz="1200" b="0" i="0" u="none" strike="noStrike" cap="none">
                <a:solidFill>
                  <a:srgbClr val="708792"/>
                </a:solidFill>
                <a:latin typeface="Trebuchet MS"/>
                <a:ea typeface="Trebuchet MS"/>
                <a:cs typeface="Trebuchet MS"/>
              </a:rPr>
              <a:t>v</a:t>
            </a:r>
            <a:r>
              <a:rPr lang="es" sz="1200" b="0" i="0" u="none" strike="noStrike" cap="none">
                <a:solidFill>
                  <a:srgbClr val="708792"/>
                </a:solidFill>
                <a:latin typeface="Trebuchet MS"/>
                <a:ea typeface="Trebuchet MS"/>
                <a:cs typeface="Trebuchet MS"/>
              </a:rPr>
              <a:t> intervalu (0–1) – příklad pro H.A3</a:t>
            </a:r>
            <a:endParaRPr sz="1200" b="0" i="0" u="none" strike="noStrike" cap="none">
              <a:solidFill>
                <a:srgbClr val="708792"/>
              </a:solidFill>
              <a:latin typeface="Trebuchet MS"/>
              <a:ea typeface="Trebuchet MS"/>
              <a:cs typeface="Trebuchet MS"/>
            </a:endParaRPr>
          </a:p>
        </p:txBody>
      </p:sp>
      <p:graphicFrame>
        <p:nvGraphicFramePr>
          <p:cNvPr id="1577526024" name="Google Shape;379;p22"/>
          <p:cNvGraphicFramePr>
            <a:graphicFrameLocks xmlns:a="http://schemas.openxmlformats.org/drawingml/2006/main"/>
          </p:cNvGraphicFramePr>
          <p:nvPr/>
        </p:nvGraphicFramePr>
        <p:xfrm rot="0">
          <a:off x="576263" y="2427288"/>
          <a:ext cx="8131732" cy="2011560"/>
        </p:xfrm>
        <a:graphic>
          <a:graphicData uri="http://schemas.openxmlformats.org/drawingml/2006/table">
            <a:tbl>
              <a:tblPr firstRow="0" firstCol="0" lastRow="0" lastCol="0" bandRow="0" bandCol="0">
                <a:noFill/>
              </a:tblPr>
              <a:tblGrid>
                <a:gridCol w="804050"/>
                <a:gridCol w="1185075"/>
                <a:gridCol w="2440525"/>
                <a:gridCol w="1274050"/>
                <a:gridCol w="1071571"/>
                <a:gridCol w="1356461"/>
              </a:tblGrid>
              <a:tr h="259278">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Kód</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Kritérium rizika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Indikátor rizika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Normalizovaná hodnota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Váha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Vážená hodnota</a:t>
                      </a:r>
                      <a:endParaRPr sz="1200" u="none" strike="noStrike" cap="none">
                        <a:solidFill>
                          <a:schemeClr val="lt1"/>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solidFill>
                      <a:srgbClr val="90ABB1"/>
                    </a:solidFill>
                  </a:tcPr>
                </a:tc>
              </a:tr>
              <a:tr h="0">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H.A1</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R20</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Počet dní se srážkami ≥ 20 mm</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0,33</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0,23</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259278">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H.A2</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SDII</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Jednoduchý denní index intenzity</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0,33</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0,23</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259278">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H.A3</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RX1DAY</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Maximální celkové srážky spadlé během jednoho dne</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0,5</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0,33</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0,17</a:t>
                      </a:r>
                      <a:endParaRPr sz="1200" u="none" strike="noStrike" cap="none">
                        <a:solidFill>
                          <a:srgbClr val="708792"/>
                        </a:solidFill>
                        <a:latin typeface="Trebuchet MS"/>
                        <a:ea typeface="Trebuchet MS"/>
                        <a:cs typeface="Trebuchet MS"/>
                      </a:endParaRPr>
                    </a:p>
                  </a:txBody>
                  <a:tcPr marL="91425" marR="91425" marT="91425" marB="91425">
                    <a:lnL w="12700" algn="ctr">
                      <a:solidFill>
                        <a:schemeClr val="lt2"/>
                      </a:solidFill>
                    </a:lnL>
                    <a:lnR w="12700" algn="ctr">
                      <a:solidFill>
                        <a:schemeClr val="lt2"/>
                      </a:solidFill>
                    </a:lnR>
                    <a:lnT w="12700" algn="ctr">
                      <a:solidFill>
                        <a:schemeClr val="lt2"/>
                      </a:solidFill>
                    </a:lnT>
                    <a:lnB w="12700" algn="ctr">
                      <a:solidFill>
                        <a:schemeClr val="lt2"/>
                      </a:solidFill>
                    </a:lnB>
                  </a:tcPr>
                </a:tc>
              </a:tr>
            </a:tbl>
          </a:graphicData>
        </a:graphic>
      </p:graphicFrame>
      <p:sp>
        <p:nvSpPr>
          <p:cNvPr id="651007157" name="Google Shape;380;p22"/>
          <p:cNvSpPr txBox="1"/>
          <p:nvPr/>
        </p:nvSpPr>
        <p:spPr bwMode="auto">
          <a:xfrm>
            <a:off x="7605315" y="4453306"/>
            <a:ext cx="922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HV: 0,63</a:t>
            </a:r>
            <a:endParaRPr sz="1200" b="0" i="0" u="none" strike="noStrike" cap="none">
              <a:solidFill>
                <a:srgbClr val="708792"/>
              </a:solidFill>
              <a:latin typeface="Trebuchet MS"/>
              <a:ea typeface="Trebuchet MS"/>
              <a:cs typeface="Trebuchet MS"/>
            </a:endParaRPr>
          </a:p>
        </p:txBody>
      </p:sp>
      <p:sp>
        <p:nvSpPr>
          <p:cNvPr id="1549057270" name="Google Shape;381;p22"/>
          <p:cNvSpPr txBox="1"/>
          <p:nvPr/>
        </p:nvSpPr>
        <p:spPr bwMode="auto">
          <a:xfrm>
            <a:off x="576263" y="4506863"/>
            <a:ext cx="5448300" cy="483000"/>
          </a:xfrm>
          <a:prstGeom prst="rect">
            <a:avLst/>
          </a:prstGeom>
          <a:noFill/>
          <a:ln>
            <a:noFill/>
          </a:ln>
        </p:spPr>
        <p:txBody>
          <a:bodyPr spcFirstLastPara="1" wrap="square" lIns="91425" tIns="91425" rIns="91425" bIns="91425" anchor="t" anchorCtr="0">
            <a:noAutofit/>
          </a:bodyPr>
          <a:lstStyle/>
          <a:p>
            <a:pPr lvl="0">
              <a:buSzPts val="1200"/>
              <a:defRPr/>
            </a:pPr>
            <a:r>
              <a:rPr lang="es" sz="1200" b="1">
                <a:solidFill>
                  <a:srgbClr val="18BAA8"/>
                </a:solidFill>
                <a:latin typeface="Trebuchet MS"/>
                <a:ea typeface="Trebuchet MS"/>
                <a:cs typeface="Trebuchet MS"/>
              </a:rPr>
              <a:t>Poznámka</a:t>
            </a:r>
            <a:r>
              <a:rPr lang="es" sz="1200" b="1" i="0" u="none" strike="noStrike" cap="none">
                <a:solidFill>
                  <a:srgbClr val="18BAA8"/>
                </a:solidFill>
                <a:latin typeface="Trebuchet MS"/>
                <a:ea typeface="Trebuchet MS"/>
                <a:cs typeface="Trebuchet MS"/>
              </a:rPr>
              <a:t>:</a:t>
            </a:r>
            <a:r>
              <a:rPr lang="es" sz="1200" b="0" i="0" u="none" strike="noStrike" cap="none">
                <a:solidFill>
                  <a:srgbClr val="53656D"/>
                </a:solidFill>
                <a:latin typeface="Trebuchet MS"/>
                <a:ea typeface="Trebuchet MS"/>
                <a:cs typeface="Trebuchet MS"/>
              </a:rPr>
              <a:t> </a:t>
            </a:r>
            <a:r>
              <a:rPr lang="es" sz="1200" b="0" i="0" u="none" strike="noStrike" cap="none">
                <a:solidFill>
                  <a:srgbClr val="708792"/>
                </a:solidFill>
                <a:latin typeface="Trebuchet MS"/>
                <a:ea typeface="Trebuchet MS"/>
                <a:cs typeface="Trebuchet MS"/>
              </a:rPr>
              <a:t>Vážená hodnota = normalizovaná hodnota</a:t>
            </a:r>
            <a:r>
              <a:rPr lang="cs-CZ" sz="1200" b="0" i="0" u="none" strike="noStrike" cap="none">
                <a:solidFill>
                  <a:srgbClr val="708792"/>
                </a:solidFill>
                <a:latin typeface="Trebuchet MS"/>
                <a:ea typeface="Trebuchet MS"/>
                <a:cs typeface="Trebuchet MS"/>
              </a:rPr>
              <a:t> </a:t>
            </a:r>
            <mc:AlternateContent xmlns:mc="http://schemas.openxmlformats.org/markup-compatibility/2006" xmlns:m="http://schemas.openxmlformats.org/officeDocument/2006/math">
              <mc:Choice xmlns:a14="http://schemas.microsoft.com/office/drawing/2010/main" Requires="a14">
                <a14:m>
                  <m:oMathPara>
                    <m:oMathParaPr/>
                    <m:oMath>
                      <m:r>
                        <m:rPr/>
                        <a:rPr lang="cs-CZ" sz="1200" i="1">
                          <a:solidFill>
                            <a:srgbClr val="708792"/>
                          </a:solidFill>
                          <a:latin typeface="Cambria Math"/>
                          <a:ea typeface="Cambria Math"/>
                          <a:cs typeface="Trebuchet MS"/>
                        </a:rPr>
                        <m:t>×</m:t>
                      </m:r>
                    </m:oMath>
                  </m:oMathPara>
                </a14:m>
              </mc:Choice>
              <mc:Fallback/>
            </mc:AlternateContent>
            <a:r>
              <a:rPr lang="cs-CZ" sz="1200" b="0" i="0" u="none" strike="noStrike" cap="none">
                <a:solidFill>
                  <a:srgbClr val="708792"/>
                </a:solidFill>
                <a:latin typeface="Trebuchet MS"/>
                <a:ea typeface="Trebuchet MS"/>
                <a:cs typeface="Trebuchet MS"/>
              </a:rPr>
              <a:t> váha</a:t>
            </a:r>
            <a:endParaRPr sz="1200" b="0" i="0" u="none" strike="noStrike" cap="none">
              <a:solidFill>
                <a:srgbClr val="53656D"/>
              </a:solidFill>
              <a:latin typeface="Trebuchet MS"/>
              <a:ea typeface="Trebuchet MS"/>
              <a:cs typeface="Trebuchet MS"/>
            </a:endParaRPr>
          </a:p>
        </p:txBody>
      </p:sp>
      <p:sp>
        <p:nvSpPr>
          <p:cNvPr id="365963420"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1949817776" name="Google Shape;354;p20"/>
          <p:cNvSpPr txBox="1"/>
          <p:nvPr/>
        </p:nvSpPr>
        <p:spPr bwMode="auto">
          <a:xfrm>
            <a:off x="492186" y="1471608"/>
            <a:ext cx="11598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1">
                <a:solidFill>
                  <a:srgbClr val="708792"/>
                </a:solidFill>
                <a:latin typeface="Trebuchet MS"/>
                <a:ea typeface="Trebuchet MS"/>
                <a:cs typeface="Trebuchet MS"/>
              </a:rPr>
              <a:t>Možnost</a:t>
            </a:r>
            <a:r>
              <a:rPr lang="es" sz="1200" b="1" i="0" u="none" strike="noStrike" cap="none">
                <a:solidFill>
                  <a:srgbClr val="708792"/>
                </a:solidFill>
                <a:latin typeface="Trebuchet MS"/>
                <a:ea typeface="Trebuchet MS"/>
                <a:cs typeface="Trebuchet MS"/>
              </a:rPr>
              <a:t> 2</a:t>
            </a:r>
            <a:endParaRPr sz="1200" b="1" i="0" u="none" strike="noStrike" cap="none">
              <a:solidFill>
                <a:srgbClr val="708792"/>
              </a:solidFill>
              <a:latin typeface="Trebuchet MS"/>
              <a:ea typeface="Trebuchet MS"/>
              <a:cs typeface="Trebuchet MS"/>
            </a:endParaRPr>
          </a:p>
        </p:txBody>
      </p:sp>
      <p:grpSp>
        <p:nvGrpSpPr>
          <p:cNvPr id="1144748896" name="Google Shape;454;p20"/>
          <p:cNvGrpSpPr/>
          <p:nvPr/>
        </p:nvGrpSpPr>
        <p:grpSpPr bwMode="auto">
          <a:xfrm>
            <a:off x="8305799" y="4495700"/>
            <a:ext cx="838201" cy="594981"/>
            <a:chOff x="6739053" y="4087216"/>
            <a:chExt cx="838201" cy="594981"/>
          </a:xfrm>
        </p:grpSpPr>
        <p:sp>
          <p:nvSpPr>
            <p:cNvPr id="6" name="Google Shape;455;p20"/>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7" name="Google Shape;456;p20"/>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8" name="Google Shape;457;p20"/>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98923939" name="Google Shape;458;p20"/>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a:t>
            </a:r>
            <a:r>
              <a:rPr lang="cs-CZ" sz="1400" b="0" i="0" u="none" strike="noStrike" cap="none">
                <a:solidFill>
                  <a:schemeClr val="lt1"/>
                </a:solidFill>
                <a:latin typeface="Arial"/>
                <a:ea typeface="Arial"/>
                <a:cs typeface="Arial"/>
              </a:rPr>
              <a:t>1</a:t>
            </a:r>
            <a:endParaRPr sz="1400" b="0" i="0" u="none" strike="noStrike" cap="none">
              <a:solidFill>
                <a:schemeClr val="lt1"/>
              </a:solidFill>
              <a:latin typeface="Arial"/>
              <a:ea typeface="Arial"/>
              <a:cs typeface="Arial"/>
            </a:endParaRPr>
          </a:p>
        </p:txBody>
      </p:sp>
      <p:sp>
        <p:nvSpPr>
          <p:cNvPr id="692831176"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marL="0" marR="0" lvl="0" indent="0" algn="l" rtl="0">
              <a:lnSpc>
                <a:spcPct val="114999"/>
              </a:lnSpc>
              <a:spcBef>
                <a:spcPts val="1200"/>
              </a:spcBef>
              <a:spcAft>
                <a:spcPts val="1200"/>
              </a:spcAft>
              <a:buClr>
                <a:srgbClr val="000000"/>
              </a:buClr>
              <a:buSzPts val="1600"/>
              <a:buFont typeface="Arial"/>
              <a:buNone/>
              <a:defRPr/>
            </a:pPr>
            <a:r>
              <a:rPr lang="es" sz="1600" b="1" i="0" u="none" strike="noStrike" cap="none">
                <a:solidFill>
                  <a:srgbClr val="18BAA8"/>
                </a:solidFill>
                <a:latin typeface="Trebuchet MS"/>
                <a:ea typeface="Trebuchet MS"/>
                <a:cs typeface="Trebuchet MS"/>
              </a:rPr>
              <a:t>Krok 1: Přiřazení hodnot</a:t>
            </a:r>
            <a:r>
              <a:rPr lang="es" sz="1600" b="1">
                <a:solidFill>
                  <a:srgbClr val="18BAA8"/>
                </a:solidFill>
                <a:latin typeface="Trebuchet MS"/>
                <a:ea typeface="Trebuchet MS"/>
                <a:cs typeface="Trebuchet MS"/>
              </a:rPr>
              <a:t> </a:t>
            </a:r>
            <a:r>
              <a:rPr lang="cs-CZ" sz="1600" b="1">
                <a:solidFill>
                  <a:srgbClr val="18BAA8"/>
                </a:solidFill>
                <a:latin typeface="Trebuchet MS"/>
                <a:ea typeface="Trebuchet MS"/>
                <a:cs typeface="Trebuchet MS"/>
              </a:rPr>
              <a:t>hazardu</a:t>
            </a:r>
            <a:r>
              <a:rPr lang="es" sz="1600" b="1" i="0" u="none" strike="noStrike" cap="none">
                <a:solidFill>
                  <a:srgbClr val="18BAA8"/>
                </a:solidFill>
                <a:latin typeface="Trebuchet MS"/>
                <a:ea typeface="Trebuchet MS"/>
                <a:cs typeface="Trebuchet MS"/>
              </a:rPr>
              <a:t> jednotlivým </a:t>
            </a:r>
            <a:r>
              <a:rPr lang="cs-CZ" sz="1600" b="1">
                <a:solidFill>
                  <a:srgbClr val="18BAA8"/>
                </a:solidFill>
                <a:latin typeface="Trebuchet MS"/>
                <a:ea typeface="Trebuchet MS"/>
                <a:cs typeface="Trebuchet MS"/>
              </a:rPr>
              <a:t>oblastem</a:t>
            </a:r>
            <a:endParaRPr sz="1600" b="1" i="0" u="none" strike="noStrike" cap="none">
              <a:solidFill>
                <a:srgbClr val="18BAA8"/>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51012062"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48BAA2"/>
                </a:solidFill>
                <a:latin typeface="Trebuchet MS"/>
                <a:ea typeface="Trebuchet MS"/>
                <a:cs typeface="Trebuchet MS"/>
              </a:rPr>
              <a:t>Hodnota ukazatelů expozice </a:t>
            </a:r>
            <a:r>
              <a:rPr lang="es" sz="1200" b="0" i="0" u="none" strike="noStrike" cap="none">
                <a:solidFill>
                  <a:srgbClr val="708792"/>
                </a:solidFill>
                <a:latin typeface="Trebuchet MS"/>
                <a:ea typeface="Trebuchet MS"/>
                <a:cs typeface="Trebuchet MS"/>
              </a:rPr>
              <a:t>(Exposure Indicators) spojených s kategoriemi rizik</a:t>
            </a:r>
            <a:r>
              <a:rPr lang="cs-CZ" sz="1200" b="0" i="0" u="none" strike="noStrike" cap="none">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p:txBody>
      </p:sp>
      <p:graphicFrame>
        <p:nvGraphicFramePr>
          <p:cNvPr id="1422977606" name="Google Shape;483;p22"/>
          <p:cNvGraphicFramePr>
            <a:graphicFrameLocks xmlns:a="http://schemas.openxmlformats.org/drawingml/2006/main"/>
          </p:cNvGraphicFramePr>
          <p:nvPr/>
        </p:nvGraphicFramePr>
        <p:xfrm rot="0">
          <a:off x="576263" y="1829086"/>
          <a:ext cx="8135937" cy="2683320"/>
        </p:xfrm>
        <a:graphic>
          <a:graphicData uri="http://schemas.openxmlformats.org/drawingml/2006/table">
            <a:tbl>
              <a:tblPr firstRow="0" firstCol="0" lastRow="0" lastCol="0" bandRow="0" bandCol="0">
                <a:tableStyleId>{B05D987B-12CF-4478-AFC1-6915FD3E9324}</a:tableStyleId>
                <a:noFill/>
              </a:tblPr>
              <a:tblGrid>
                <a:gridCol w="589866"/>
                <a:gridCol w="1800499"/>
                <a:gridCol w="675557"/>
                <a:gridCol w="1586202"/>
                <a:gridCol w="2055498"/>
                <a:gridCol w="721000"/>
                <a:gridCol w="707315"/>
              </a:tblGrid>
              <a:tr h="173732">
                <a:tc>
                  <a:txBody>
                    <a:bodyPr/>
                    <a:p>
                      <a:pPr marL="0" marR="0" lvl="0" indent="0" algn="ctr" rtl="0">
                        <a:lnSpc>
                          <a:spcPct val="100000"/>
                        </a:lnSpc>
                        <a:spcBef>
                          <a:spcPts val="0"/>
                        </a:spcBef>
                        <a:spcAft>
                          <a:spcPts val="0"/>
                        </a:spcAft>
                        <a:buClr>
                          <a:srgbClr val="000000"/>
                        </a:buClr>
                        <a:buSzPts val="1100"/>
                        <a:buFont typeface="Arial"/>
                        <a:buNone/>
                        <a:defRPr/>
                      </a:pPr>
                      <a:r>
                        <a:rPr lang="es" sz="1100" b="1" u="none" strike="noStrike" cap="none">
                          <a:solidFill>
                            <a:schemeClr val="lt1"/>
                          </a:solidFill>
                          <a:latin typeface="Trebuchet MS"/>
                          <a:ea typeface="Trebuchet MS"/>
                          <a:cs typeface="Trebuchet MS"/>
                        </a:rPr>
                        <a:t>A</a:t>
                      </a:r>
                      <a:endParaRPr sz="1100" b="1" u="none" strike="noStrike" cap="none">
                        <a:solidFill>
                          <a:schemeClr val="lt1"/>
                        </a:solidFill>
                        <a:latin typeface="Trebuchet MS"/>
                        <a:ea typeface="Trebuchet MS"/>
                        <a:cs typeface="Trebuchet MS"/>
                      </a:endParaRPr>
                    </a:p>
                  </a:txBody>
                  <a:tcPr marL="36000" marR="36000" marT="36000" marB="36000">
                    <a:solidFill>
                      <a:srgbClr val="6FA8DC"/>
                    </a:solidFill>
                  </a:tcPr>
                </a:tc>
                <a:tc gridSpan="6">
                  <a:txBody>
                    <a:bodyPr/>
                    <a:p>
                      <a:pPr marL="0" marR="0" lvl="0" indent="0" algn="ctr" rtl="0">
                        <a:lnSpc>
                          <a:spcPct val="100000"/>
                        </a:lnSpc>
                        <a:spcBef>
                          <a:spcPts val="0"/>
                        </a:spcBef>
                        <a:spcAft>
                          <a:spcPts val="0"/>
                        </a:spcAft>
                        <a:buClr>
                          <a:srgbClr val="000000"/>
                        </a:buClr>
                        <a:buSzPts val="1100"/>
                        <a:buFont typeface="Arial"/>
                        <a:buNone/>
                        <a:defRPr/>
                      </a:pPr>
                      <a:r>
                        <a:rPr lang="es" sz="1100" b="1">
                          <a:solidFill>
                            <a:schemeClr val="lt1"/>
                          </a:solidFill>
                          <a:latin typeface="Trebuchet MS"/>
                          <a:ea typeface="Trebuchet MS"/>
                          <a:cs typeface="Trebuchet MS"/>
                        </a:rPr>
                        <a:t>Intenzivní srážky</a:t>
                      </a:r>
                      <a:endParaRPr sz="1100" b="1" u="none" strike="noStrike" cap="none">
                        <a:solidFill>
                          <a:schemeClr val="lt1"/>
                        </a:solidFill>
                        <a:latin typeface="Trebuchet MS"/>
                        <a:ea typeface="Trebuchet MS"/>
                        <a:cs typeface="Trebuchet MS"/>
                      </a:endParaRPr>
                    </a:p>
                  </a:txBody>
                  <a:tcPr marL="36000" marR="36000" marT="36000" marB="36000">
                    <a:solidFill>
                      <a:srgbClr val="6FA8DC"/>
                    </a:solidFill>
                  </a:tcPr>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r>
              <a:tr h="220095">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A2</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Doprava</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gridSpan="2">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Kritérium expozice</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hMerge="1">
                  <a:txBody>
                    <a:bodyPr/>
                    <a:p>
                      <a:endParaRPr/>
                    </a:p>
                  </a:txBody>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Indi</a:t>
                      </a:r>
                      <a:r>
                        <a:rPr lang="es" sz="1100">
                          <a:solidFill>
                            <a:schemeClr val="lt1"/>
                          </a:solidFill>
                          <a:latin typeface="Trebuchet MS"/>
                          <a:ea typeface="Trebuchet MS"/>
                          <a:cs typeface="Trebuchet MS"/>
                        </a:rPr>
                        <a:t>kátor expozice</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Jednotka</a:t>
                      </a:r>
                      <a:r>
                        <a:rPr lang="es" sz="1100" u="none" strike="noStrike" cap="none">
                          <a:solidFill>
                            <a:schemeClr val="lt1"/>
                          </a:solidFill>
                          <a:latin typeface="Trebuchet MS"/>
                          <a:ea typeface="Trebuchet MS"/>
                          <a:cs typeface="Trebuchet MS"/>
                        </a:rPr>
                        <a:t> </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Hodnota</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r>
              <a:tr h="400528">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A2.1</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 Riziko poškození infrastruktury veřejné dopravy</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E.A2.1</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Hustota veřejné dopra</a:t>
                      </a:r>
                      <a:r>
                        <a:rPr lang="es" sz="1100">
                          <a:solidFill>
                            <a:srgbClr val="708792"/>
                          </a:solidFill>
                          <a:latin typeface="Trebuchet MS"/>
                          <a:ea typeface="Trebuchet MS"/>
                          <a:cs typeface="Trebuchet MS"/>
                        </a:rPr>
                        <a:t>vy</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Celková délka tras veřejné dopravy na jednotku plochy městské oblasti.</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km/km²</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2</a:t>
                      </a:r>
                      <a:endParaRPr sz="1100" u="none" strike="noStrike" cap="none">
                        <a:solidFill>
                          <a:srgbClr val="708792"/>
                        </a:solidFill>
                        <a:latin typeface="Trebuchet MS"/>
                        <a:ea typeface="Trebuchet MS"/>
                        <a:cs typeface="Trebuchet MS"/>
                      </a:endParaRPr>
                    </a:p>
                  </a:txBody>
                  <a:tcPr marL="36000" marR="36000" marT="36000" marB="36000"/>
                </a:tc>
              </a:tr>
              <a:tr h="400528">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A2.3</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Riziko poškození cyklistických a pěších stezek</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E.A2.3</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rgbClr val="708792"/>
                          </a:solidFill>
                          <a:latin typeface="Trebuchet MS"/>
                          <a:ea typeface="Trebuchet MS"/>
                          <a:cs typeface="Trebuchet MS"/>
                        </a:rPr>
                        <a:t>Rozsah pěších cest a cyklostezek</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Meters of bicycle and pedestrian paths per inhabitant</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m/</a:t>
                      </a:r>
                      <a:r>
                        <a:rPr lang="es" sz="1100">
                          <a:solidFill>
                            <a:srgbClr val="708792"/>
                          </a:solidFill>
                          <a:latin typeface="Trebuchet MS"/>
                          <a:ea typeface="Trebuchet MS"/>
                          <a:cs typeface="Trebuchet MS"/>
                        </a:rPr>
                        <a:t>obyvatele</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0,8</a:t>
                      </a:r>
                      <a:endParaRPr sz="1100" u="none" strike="noStrike" cap="none">
                        <a:solidFill>
                          <a:srgbClr val="708792"/>
                        </a:solidFill>
                        <a:latin typeface="Trebuchet MS"/>
                        <a:ea typeface="Trebuchet MS"/>
                        <a:cs typeface="Trebuchet MS"/>
                      </a:endParaRPr>
                    </a:p>
                  </a:txBody>
                  <a:tcPr marL="36000" marR="36000" marT="36000" marB="36000"/>
                </a:tc>
              </a:tr>
              <a:tr h="372700">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A2.4</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 Riziko poškození silniční infrastruktury</a:t>
                      </a:r>
                      <a:endParaRPr sz="1100" u="none" strike="noStrike" cap="none">
                        <a:solidFill>
                          <a:srgbClr val="708792"/>
                        </a:solidFill>
                        <a:latin typeface="Trebuchet MS"/>
                        <a:ea typeface="Trebuchet MS"/>
                        <a:cs typeface="Trebuchet MS"/>
                      </a:endParaRPr>
                    </a:p>
                  </a:txBody>
                  <a:tcPr marL="36000" marR="36000" marT="36000" marB="36000">
                    <a:lnB w="9525" algn="ctr">
                      <a:solidFill>
                        <a:srgbClr val="9E9E9E"/>
                      </a:solidFill>
                    </a:lnB>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E.A2.4</a:t>
                      </a:r>
                      <a:endParaRPr sz="1100" u="none" strike="noStrike" cap="none">
                        <a:solidFill>
                          <a:srgbClr val="708792"/>
                        </a:solidFill>
                        <a:latin typeface="Trebuchet MS"/>
                        <a:ea typeface="Trebuchet MS"/>
                        <a:cs typeface="Trebuchet MS"/>
                      </a:endParaRPr>
                    </a:p>
                  </a:txBody>
                  <a:tcPr marL="36000" marR="36000" marT="36000" marB="36000">
                    <a:lnB w="9525" algn="ctr">
                      <a:solidFill>
                        <a:srgbClr val="9E9E9E"/>
                      </a:solidFill>
                    </a:lnB>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Hustota</a:t>
                      </a:r>
                      <a:r>
                        <a:rPr lang="es" sz="1100">
                          <a:solidFill>
                            <a:srgbClr val="708792"/>
                          </a:solidFill>
                          <a:latin typeface="Trebuchet MS"/>
                          <a:ea typeface="Trebuchet MS"/>
                          <a:cs typeface="Trebuchet MS"/>
                        </a:rPr>
                        <a:t> silniční sítě</a:t>
                      </a:r>
                      <a:endParaRPr sz="1100" u="none" strike="noStrike" cap="none">
                        <a:solidFill>
                          <a:srgbClr val="708792"/>
                        </a:solidFill>
                        <a:latin typeface="Trebuchet MS"/>
                        <a:ea typeface="Trebuchet MS"/>
                        <a:cs typeface="Trebuchet MS"/>
                      </a:endParaRPr>
                    </a:p>
                  </a:txBody>
                  <a:tcPr marL="36000" marR="36000" marT="36000" marB="36000">
                    <a:lnB w="9525" algn="ctr">
                      <a:solidFill>
                        <a:srgbClr val="9E9E9E"/>
                      </a:solidFill>
                    </a:lnB>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Metry cyklistických a pěších stezek na jednoho obyvatele</a:t>
                      </a:r>
                      <a:endParaRPr sz="1100" u="none" strike="noStrike" cap="none">
                        <a:solidFill>
                          <a:srgbClr val="708792"/>
                        </a:solidFill>
                        <a:latin typeface="Trebuchet MS"/>
                        <a:ea typeface="Trebuchet MS"/>
                        <a:cs typeface="Trebuchet MS"/>
                      </a:endParaRPr>
                    </a:p>
                  </a:txBody>
                  <a:tcPr marL="36000" marR="36000" marT="36000" marB="36000">
                    <a:lnB w="9525" algn="ctr">
                      <a:solidFill>
                        <a:srgbClr val="9E9E9E"/>
                      </a:solidFill>
                    </a:lnB>
                  </a:tcPr>
                </a:tc>
                <a:tc>
                  <a:txBody>
                    <a:bodyPr/>
                    <a:p>
                      <a:pPr marL="0" marR="0" lvl="0" indent="0" algn="ctr" rtl="0">
                        <a:lnSpc>
                          <a:spcPct val="100000"/>
                        </a:lnSpc>
                        <a:spcBef>
                          <a:spcPts val="0"/>
                        </a:spcBef>
                        <a:spcAft>
                          <a:spcPts val="0"/>
                        </a:spcAft>
                        <a:buClr>
                          <a:schemeClr val="dk1"/>
                        </a:buClr>
                        <a:buSzPts val="1100"/>
                        <a:buFont typeface="Arial"/>
                        <a:buNone/>
                        <a:defRPr/>
                      </a:pPr>
                      <a:r>
                        <a:rPr lang="es" sz="1100" u="none" strike="noStrike" cap="none">
                          <a:solidFill>
                            <a:srgbClr val="708792"/>
                          </a:solidFill>
                          <a:latin typeface="Trebuchet MS"/>
                          <a:ea typeface="Trebuchet MS"/>
                          <a:cs typeface="Trebuchet MS"/>
                        </a:rPr>
                        <a:t>km/km²</a:t>
                      </a:r>
                      <a:endParaRPr sz="1100" u="none" strike="noStrike" cap="none">
                        <a:solidFill>
                          <a:srgbClr val="708792"/>
                        </a:solidFill>
                        <a:latin typeface="Trebuchet MS"/>
                        <a:ea typeface="Trebuchet MS"/>
                        <a:cs typeface="Trebuchet MS"/>
                      </a:endParaRPr>
                    </a:p>
                  </a:txBody>
                  <a:tcPr marL="36000" marR="36000" marT="36000" marB="36000">
                    <a:lnB w="9525" algn="ctr">
                      <a:solidFill>
                        <a:srgbClr val="9E9E9E"/>
                      </a:solidFill>
                    </a:lnB>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2,8</a:t>
                      </a:r>
                      <a:endParaRPr sz="1100" u="none" strike="noStrike" cap="none">
                        <a:solidFill>
                          <a:srgbClr val="708792"/>
                        </a:solidFill>
                        <a:latin typeface="Trebuchet MS"/>
                        <a:ea typeface="Trebuchet MS"/>
                        <a:cs typeface="Trebuchet MS"/>
                      </a:endParaRPr>
                    </a:p>
                  </a:txBody>
                  <a:tcPr marL="36000" marR="36000" marT="36000" marB="36000">
                    <a:lnB w="9525" algn="ctr">
                      <a:solidFill>
                        <a:srgbClr val="9E9E9E"/>
                      </a:solidFill>
                    </a:lnB>
                  </a:tcPr>
                </a:tc>
              </a:tr>
              <a:tr h="202817">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A3</a:t>
                      </a:r>
                      <a:endParaRPr sz="1100" u="none" strike="noStrike" cap="none">
                        <a:solidFill>
                          <a:schemeClr val="lt1"/>
                        </a:solidFill>
                        <a:latin typeface="Trebuchet MS"/>
                        <a:ea typeface="Trebuchet MS"/>
                        <a:cs typeface="Trebuchet MS"/>
                      </a:endParaRPr>
                    </a:p>
                  </a:txBody>
                  <a:tcPr marL="36000" marR="36000" marT="36000" marB="36000">
                    <a:lnR w="9525" algn="ctr">
                      <a:solidFill>
                        <a:srgbClr val="9E9E9E"/>
                      </a:solidFill>
                    </a:lnR>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Energ</a:t>
                      </a:r>
                      <a:r>
                        <a:rPr lang="es" sz="1100">
                          <a:solidFill>
                            <a:schemeClr val="lt1"/>
                          </a:solidFill>
                          <a:latin typeface="Trebuchet MS"/>
                          <a:ea typeface="Trebuchet MS"/>
                          <a:cs typeface="Trebuchet MS"/>
                        </a:rPr>
                        <a:t>ie</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T w="9525" algn="ctr">
                      <a:solidFill>
                        <a:srgbClr val="9E9E9E"/>
                      </a:solidFill>
                    </a:lnT>
                    <a:lnB w="9525" algn="ctr">
                      <a:solidFill>
                        <a:srgbClr val="9E9E9E"/>
                      </a:solidFill>
                    </a:lnB>
                    <a:solidFill>
                      <a:srgbClr val="90ABB1"/>
                    </a:solidFill>
                  </a:tcPr>
                </a:tc>
                <a:tc gridSpan="2">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Kritérium expozice</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T w="9525" algn="ctr">
                      <a:solidFill>
                        <a:srgbClr val="9E9E9E"/>
                      </a:solidFill>
                    </a:lnT>
                    <a:lnB w="9525" algn="ctr">
                      <a:solidFill>
                        <a:srgbClr val="9E9E9E"/>
                      </a:solidFill>
                    </a:lnB>
                    <a:solidFill>
                      <a:srgbClr val="90ABB1"/>
                    </a:solidFill>
                  </a:tcPr>
                </a:tc>
                <a:tc hMerge="1">
                  <a:txBody>
                    <a:bodyPr/>
                    <a:p>
                      <a:endParaRPr/>
                    </a:p>
                  </a:txBody>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Indikátor expozice</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T w="9525" algn="ctr">
                      <a:solidFill>
                        <a:srgbClr val="9E9E9E"/>
                      </a:solidFill>
                    </a:lnT>
                    <a:lnB w="9525" algn="ctr">
                      <a:solidFill>
                        <a:srgbClr val="9E9E9E"/>
                      </a:solidFill>
                    </a:lnB>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Jednotka</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T w="9525" algn="ctr">
                      <a:solidFill>
                        <a:srgbClr val="9E9E9E"/>
                      </a:solidFill>
                    </a:lnT>
                    <a:lnB w="9525" algn="ctr">
                      <a:solidFill>
                        <a:srgbClr val="9E9E9E"/>
                      </a:solidFill>
                    </a:lnB>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Hodnota</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T w="9525" algn="ctr">
                      <a:solidFill>
                        <a:srgbClr val="9E9E9E"/>
                      </a:solidFill>
                    </a:lnT>
                    <a:lnB w="9525" algn="ctr">
                      <a:solidFill>
                        <a:srgbClr val="9E9E9E"/>
                      </a:solidFill>
                    </a:lnB>
                    <a:solidFill>
                      <a:srgbClr val="90ABB1"/>
                    </a:solidFill>
                  </a:tcPr>
                </a:tc>
              </a:tr>
              <a:tr h="283739">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A3.1</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Riziko poškození elektrických vedení</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E.A3.1</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Ohrožená elektrická vedení</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Podíl ohrožených elektrických vedení</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90</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r>
            </a:tbl>
          </a:graphicData>
        </a:graphic>
      </p:graphicFrame>
      <p:grpSp>
        <p:nvGrpSpPr>
          <p:cNvPr id="1431217800" name="Google Shape;485;p22"/>
          <p:cNvGrpSpPr/>
          <p:nvPr/>
        </p:nvGrpSpPr>
        <p:grpSpPr bwMode="auto">
          <a:xfrm>
            <a:off x="8305799" y="4495700"/>
            <a:ext cx="838201" cy="594981"/>
            <a:chOff x="6739053" y="4087216"/>
            <a:chExt cx="838201" cy="594981"/>
          </a:xfrm>
        </p:grpSpPr>
        <p:sp>
          <p:nvSpPr>
            <p:cNvPr id="486" name="Google Shape;486;p22"/>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487" name="Google Shape;487;p22"/>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88" name="Google Shape;488;p22"/>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276514625" name="Google Shape;489;p22"/>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22</a:t>
            </a:r>
            <a:endParaRPr sz="1400" b="0" i="0" u="none" strike="noStrike" cap="none">
              <a:solidFill>
                <a:schemeClr val="lt1"/>
              </a:solidFill>
              <a:latin typeface="Arial"/>
              <a:ea typeface="Arial"/>
              <a:cs typeface="Arial"/>
            </a:endParaRPr>
          </a:p>
        </p:txBody>
      </p:sp>
      <p:sp>
        <p:nvSpPr>
          <p:cNvPr id="1604491587"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576567288"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 2: Výpočet hodnoty expozice (EV) pro kategorie rizik</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046113216" name="Google Shape;497;p23"/>
          <p:cNvGraphicFramePr>
            <a:graphicFrameLocks xmlns:a="http://schemas.openxmlformats.org/drawingml/2006/main"/>
          </p:cNvGraphicFramePr>
          <p:nvPr/>
        </p:nvGraphicFramePr>
        <p:xfrm rot="0">
          <a:off x="568350" y="1816101"/>
          <a:ext cx="8138891" cy="2611320"/>
        </p:xfrm>
        <a:graphic>
          <a:graphicData uri="http://schemas.openxmlformats.org/drawingml/2006/table">
            <a:tbl>
              <a:tblPr firstRow="0" firstCol="0" lastRow="0" lastCol="0" bandRow="0" bandCol="0">
                <a:tableStyleId>{B05D987B-12CF-4478-AFC1-6915FD3E9324}</a:tableStyleId>
                <a:noFill/>
              </a:tblPr>
              <a:tblGrid>
                <a:gridCol w="590081"/>
                <a:gridCol w="1801153"/>
                <a:gridCol w="675802"/>
                <a:gridCol w="1586777"/>
                <a:gridCol w="2004772"/>
                <a:gridCol w="765125"/>
                <a:gridCol w="715180"/>
              </a:tblGrid>
              <a:tr h="182833">
                <a:tc>
                  <a:txBody>
                    <a:bodyPr/>
                    <a:p>
                      <a:pPr marL="0" marR="0" lvl="0" indent="0" algn="ctr" rtl="0">
                        <a:lnSpc>
                          <a:spcPct val="100000"/>
                        </a:lnSpc>
                        <a:spcBef>
                          <a:spcPts val="0"/>
                        </a:spcBef>
                        <a:spcAft>
                          <a:spcPts val="0"/>
                        </a:spcAft>
                        <a:buClr>
                          <a:srgbClr val="000000"/>
                        </a:buClr>
                        <a:buSzPts val="1100"/>
                        <a:buFont typeface="Arial"/>
                        <a:buNone/>
                        <a:defRPr/>
                      </a:pPr>
                      <a:r>
                        <a:rPr lang="es" sz="1100" b="1" u="none" strike="noStrike" cap="none">
                          <a:solidFill>
                            <a:schemeClr val="lt1"/>
                          </a:solidFill>
                          <a:latin typeface="Trebuchet MS"/>
                          <a:ea typeface="Trebuchet MS"/>
                          <a:cs typeface="Trebuchet MS"/>
                        </a:rPr>
                        <a:t>C</a:t>
                      </a:r>
                      <a:endParaRPr sz="1100" b="1" u="none" strike="noStrike" cap="none">
                        <a:solidFill>
                          <a:schemeClr val="lt1"/>
                        </a:solidFill>
                        <a:latin typeface="Trebuchet MS"/>
                        <a:ea typeface="Trebuchet MS"/>
                        <a:cs typeface="Trebuchet MS"/>
                      </a:endParaRPr>
                    </a:p>
                  </a:txBody>
                  <a:tcPr marL="36000" marR="36000" marT="36000" marB="36000">
                    <a:solidFill>
                      <a:srgbClr val="F6B26B"/>
                    </a:solidFill>
                  </a:tcPr>
                </a:tc>
                <a:tc gridSpan="6">
                  <a:txBody>
                    <a:bodyPr/>
                    <a:p>
                      <a:pPr marL="0" marR="0" lvl="0" indent="0" algn="ctr" rtl="0">
                        <a:lnSpc>
                          <a:spcPct val="100000"/>
                        </a:lnSpc>
                        <a:spcBef>
                          <a:spcPts val="0"/>
                        </a:spcBef>
                        <a:spcAft>
                          <a:spcPts val="0"/>
                        </a:spcAft>
                        <a:buClr>
                          <a:srgbClr val="000000"/>
                        </a:buClr>
                        <a:buSzPts val="1100"/>
                        <a:buFont typeface="Arial"/>
                        <a:buNone/>
                        <a:defRPr/>
                      </a:pPr>
                      <a:r>
                        <a:rPr lang="es" sz="1100" b="1">
                          <a:solidFill>
                            <a:schemeClr val="lt1"/>
                          </a:solidFill>
                          <a:latin typeface="Trebuchet MS"/>
                          <a:ea typeface="Trebuchet MS"/>
                          <a:cs typeface="Trebuchet MS"/>
                        </a:rPr>
                        <a:t>Vysoké teploty</a:t>
                      </a:r>
                      <a:endParaRPr sz="1100" b="1" u="none" strike="noStrike" cap="none">
                        <a:solidFill>
                          <a:schemeClr val="lt1"/>
                        </a:solidFill>
                        <a:latin typeface="Trebuchet MS"/>
                        <a:ea typeface="Trebuchet MS"/>
                        <a:cs typeface="Trebuchet MS"/>
                      </a:endParaRPr>
                    </a:p>
                  </a:txBody>
                  <a:tcPr marL="36000" marR="36000" marT="36000" marB="36000">
                    <a:solidFill>
                      <a:srgbClr val="F6B26B"/>
                    </a:solidFill>
                  </a:tcPr>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r>
              <a:tr h="182833">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C3</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Energ</a:t>
                      </a:r>
                      <a:r>
                        <a:rPr lang="es" sz="1100">
                          <a:solidFill>
                            <a:schemeClr val="lt1"/>
                          </a:solidFill>
                          <a:latin typeface="Trebuchet MS"/>
                          <a:ea typeface="Trebuchet MS"/>
                          <a:cs typeface="Trebuchet MS"/>
                        </a:rPr>
                        <a:t>ie</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gridSpan="2">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Kritérium expozice</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hMerge="1">
                  <a:txBody>
                    <a:bodyPr/>
                    <a:p>
                      <a:endParaRPr/>
                    </a:p>
                  </a:txBody>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Indi</a:t>
                      </a:r>
                      <a:r>
                        <a:rPr lang="es" sz="1100">
                          <a:solidFill>
                            <a:schemeClr val="lt1"/>
                          </a:solidFill>
                          <a:latin typeface="Trebuchet MS"/>
                          <a:ea typeface="Trebuchet MS"/>
                          <a:cs typeface="Trebuchet MS"/>
                        </a:rPr>
                        <a:t>kátor expozice</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Jednotka</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Hodnota</a:t>
                      </a:r>
                      <a:endParaRPr sz="1100" u="none" strike="noStrike" cap="none">
                        <a:solidFill>
                          <a:schemeClr val="lt1"/>
                        </a:solidFill>
                        <a:latin typeface="Trebuchet MS"/>
                        <a:ea typeface="Trebuchet MS"/>
                        <a:cs typeface="Trebuchet MS"/>
                      </a:endParaRPr>
                    </a:p>
                  </a:txBody>
                  <a:tcPr marL="36000" marR="36000" marT="36000" marB="36000">
                    <a:solidFill>
                      <a:srgbClr val="90ABB1"/>
                    </a:solidFill>
                  </a:tcPr>
                </a:tc>
              </a:tr>
              <a:tr h="438634">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C3.1</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 Riziko poškození infrastruktury elektrické sítě</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E.C3.1</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rgbClr val="708792"/>
                          </a:solidFill>
                          <a:latin typeface="Trebuchet MS"/>
                          <a:ea typeface="Trebuchet MS"/>
                          <a:cs typeface="Trebuchet MS"/>
                        </a:rPr>
                        <a:t>Hustota sítě</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Celková délka přenosových a distribučních vedení na jednotku plochy.</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km/km²</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5,2</a:t>
                      </a:r>
                      <a:endParaRPr sz="1100" u="none" strike="noStrike" cap="none">
                        <a:solidFill>
                          <a:srgbClr val="708792"/>
                        </a:solidFill>
                        <a:latin typeface="Trebuchet MS"/>
                        <a:ea typeface="Trebuchet MS"/>
                        <a:cs typeface="Trebuchet MS"/>
                      </a:endParaRPr>
                    </a:p>
                  </a:txBody>
                  <a:tcPr marL="36000" marR="36000" marT="36000" marB="36000"/>
                </a:tc>
              </a:tr>
              <a:tr h="566535">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C3.2</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 Riziko poškození zařízení využívajících obnovitelné zdroje energie (fotovoltaika) </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E.C3.2</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Hustota fotovoltaického výkonu</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Hustota fotovoltaického výkonu na jednotku plochy</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kWp/km2</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50</a:t>
                      </a:r>
                      <a:endParaRPr sz="1100" u="none" strike="noStrike" cap="none">
                        <a:solidFill>
                          <a:srgbClr val="708792"/>
                        </a:solidFill>
                        <a:latin typeface="Trebuchet MS"/>
                        <a:ea typeface="Trebuchet MS"/>
                        <a:cs typeface="Trebuchet MS"/>
                      </a:endParaRPr>
                    </a:p>
                  </a:txBody>
                  <a:tcPr marL="36000" marR="36000" marT="36000" marB="36000"/>
                </a:tc>
              </a:tr>
              <a:tr h="182833">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C8</a:t>
                      </a:r>
                      <a:endParaRPr sz="1100" u="none" strike="noStrike" cap="none">
                        <a:solidFill>
                          <a:schemeClr val="lt1"/>
                        </a:solidFill>
                        <a:latin typeface="Trebuchet MS"/>
                        <a:ea typeface="Trebuchet MS"/>
                        <a:cs typeface="Trebuchet MS"/>
                      </a:endParaRPr>
                    </a:p>
                  </a:txBody>
                  <a:tcPr marL="36000" marR="36000" marT="36000" marB="36000">
                    <a:lnR w="9525" algn="ctr">
                      <a:solidFill>
                        <a:srgbClr val="9E9E9E"/>
                      </a:solidFill>
                    </a:lnR>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Zdraví</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B w="9525" algn="ctr">
                      <a:solidFill>
                        <a:srgbClr val="9E9E9E"/>
                      </a:solidFill>
                    </a:lnB>
                    <a:solidFill>
                      <a:srgbClr val="90ABB1"/>
                    </a:solidFill>
                  </a:tcPr>
                </a:tc>
                <a:tc gridSpan="2">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         </a:t>
                      </a:r>
                      <a:r>
                        <a:rPr lang="es" sz="1100" u="none" strike="noStrike" cap="none">
                          <a:solidFill>
                            <a:schemeClr val="lt1"/>
                          </a:solidFill>
                          <a:latin typeface="Trebuchet MS"/>
                          <a:ea typeface="Trebuchet MS"/>
                          <a:cs typeface="Trebuchet MS"/>
                        </a:rPr>
                        <a:t>Kritérium expozic</a:t>
                      </a:r>
                      <a:r>
                        <a:rPr lang="es" sz="1100">
                          <a:solidFill>
                            <a:schemeClr val="lt1"/>
                          </a:solidFill>
                          <a:latin typeface="Trebuchet MS"/>
                          <a:ea typeface="Trebuchet MS"/>
                          <a:cs typeface="Trebuchet MS"/>
                        </a:rPr>
                        <a:t>e</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B w="9525" algn="ctr">
                      <a:solidFill>
                        <a:srgbClr val="9E9E9E"/>
                      </a:solidFill>
                    </a:lnB>
                    <a:solidFill>
                      <a:srgbClr val="90ABB1"/>
                    </a:solidFill>
                  </a:tcPr>
                </a:tc>
                <a:tc hMerge="1">
                  <a:txBody>
                    <a:bodyPr/>
                    <a:p>
                      <a:endParaRPr/>
                    </a:p>
                  </a:txBody>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chemeClr val="lt1"/>
                          </a:solidFill>
                          <a:latin typeface="Trebuchet MS"/>
                          <a:ea typeface="Trebuchet MS"/>
                          <a:cs typeface="Trebuchet MS"/>
                        </a:rPr>
                        <a:t>Indi</a:t>
                      </a:r>
                      <a:r>
                        <a:rPr lang="es" sz="1100">
                          <a:solidFill>
                            <a:schemeClr val="lt1"/>
                          </a:solidFill>
                          <a:latin typeface="Trebuchet MS"/>
                          <a:ea typeface="Trebuchet MS"/>
                          <a:cs typeface="Trebuchet MS"/>
                        </a:rPr>
                        <a:t>kátor expozice</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B w="9525" algn="ctr">
                      <a:solidFill>
                        <a:srgbClr val="9E9E9E"/>
                      </a:solidFill>
                    </a:lnB>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Jednotka</a:t>
                      </a:r>
                      <a:r>
                        <a:rPr lang="es" sz="1100" u="none" strike="noStrike" cap="none">
                          <a:solidFill>
                            <a:schemeClr val="lt1"/>
                          </a:solidFill>
                          <a:latin typeface="Trebuchet MS"/>
                          <a:ea typeface="Trebuchet MS"/>
                          <a:cs typeface="Trebuchet MS"/>
                        </a:rPr>
                        <a:t> </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B w="9525" algn="ctr">
                      <a:solidFill>
                        <a:srgbClr val="9E9E9E"/>
                      </a:solidFill>
                    </a:lnB>
                    <a:solidFill>
                      <a:srgbClr val="90ABB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chemeClr val="lt1"/>
                          </a:solidFill>
                          <a:latin typeface="Trebuchet MS"/>
                          <a:ea typeface="Trebuchet MS"/>
                          <a:cs typeface="Trebuchet MS"/>
                        </a:rPr>
                        <a:t>Hodnota</a:t>
                      </a:r>
                      <a:endParaRPr sz="1100" u="none" strike="noStrike" cap="none">
                        <a:solidFill>
                          <a:schemeClr val="lt1"/>
                        </a:solidFill>
                        <a:latin typeface="Trebuchet MS"/>
                        <a:ea typeface="Trebuchet MS"/>
                        <a:cs typeface="Trebuchet MS"/>
                      </a:endParaRPr>
                    </a:p>
                  </a:txBody>
                  <a:tcPr marL="36000" marR="36000" marT="36000" marB="36000">
                    <a:lnL w="9525" algn="ctr">
                      <a:solidFill>
                        <a:srgbClr val="9E9E9E"/>
                      </a:solidFill>
                    </a:lnL>
                    <a:lnR w="9525" algn="ctr">
                      <a:solidFill>
                        <a:srgbClr val="9E9E9E"/>
                      </a:solidFill>
                    </a:lnR>
                    <a:lnB w="9525" algn="ctr">
                      <a:solidFill>
                        <a:srgbClr val="9E9E9E"/>
                      </a:solidFill>
                    </a:lnB>
                    <a:solidFill>
                      <a:srgbClr val="90ABB1"/>
                    </a:solidFill>
                  </a:tcPr>
                </a:tc>
              </a:tr>
              <a:tr h="438634">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C8.1</a:t>
                      </a:r>
                      <a:endParaRPr sz="11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rgbClr val="708792"/>
                          </a:solidFill>
                          <a:latin typeface="Trebuchet MS"/>
                          <a:ea typeface="Trebuchet MS"/>
                          <a:cs typeface="Trebuchet MS"/>
                        </a:rPr>
                        <a:t>Zdravotní rizika pro obyvatele</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E.C8.1</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rgbClr val="708792"/>
                          </a:solidFill>
                          <a:latin typeface="Trebuchet MS"/>
                          <a:ea typeface="Trebuchet MS"/>
                          <a:cs typeface="Trebuchet MS"/>
                        </a:rPr>
                        <a:t>Hustota populace</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a:solidFill>
                            <a:srgbClr val="708792"/>
                          </a:solidFill>
                          <a:latin typeface="Trebuchet MS"/>
                          <a:ea typeface="Trebuchet MS"/>
                          <a:cs typeface="Trebuchet MS"/>
                        </a:rPr>
                        <a:t>Celkový počet obyvatel dělený celkovou rozlohou městské zóny</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n/km2</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c>
                  <a:txBody>
                    <a:bodyPr/>
                    <a:p>
                      <a:pPr marL="0" marR="0" lvl="0" indent="0" algn="ctr" rtl="0">
                        <a:lnSpc>
                          <a:spcPct val="100000"/>
                        </a:lnSpc>
                        <a:spcBef>
                          <a:spcPts val="0"/>
                        </a:spcBef>
                        <a:spcAft>
                          <a:spcPts val="0"/>
                        </a:spcAft>
                        <a:buClr>
                          <a:srgbClr val="000000"/>
                        </a:buClr>
                        <a:buSzPts val="1100"/>
                        <a:buFont typeface="Arial"/>
                        <a:buNone/>
                        <a:defRPr/>
                      </a:pPr>
                      <a:r>
                        <a:rPr lang="es" sz="1100" u="none" strike="noStrike" cap="none">
                          <a:solidFill>
                            <a:srgbClr val="708792"/>
                          </a:solidFill>
                          <a:latin typeface="Trebuchet MS"/>
                          <a:ea typeface="Trebuchet MS"/>
                          <a:cs typeface="Trebuchet MS"/>
                        </a:rPr>
                        <a:t>6590</a:t>
                      </a:r>
                      <a:endParaRPr sz="1100" u="none" strike="noStrike" cap="none">
                        <a:solidFill>
                          <a:srgbClr val="708792"/>
                        </a:solidFill>
                        <a:latin typeface="Trebuchet MS"/>
                        <a:ea typeface="Trebuchet MS"/>
                        <a:cs typeface="Trebuchet MS"/>
                      </a:endParaRPr>
                    </a:p>
                  </a:txBody>
                  <a:tcPr marL="36000" marR="36000" marT="36000" marB="36000">
                    <a:lnT w="9525" algn="ctr">
                      <a:solidFill>
                        <a:srgbClr val="9E9E9E"/>
                      </a:solidFill>
                    </a:lnT>
                  </a:tcPr>
                </a:tc>
              </a:tr>
            </a:tbl>
          </a:graphicData>
        </a:graphic>
      </p:graphicFrame>
      <p:grpSp>
        <p:nvGrpSpPr>
          <p:cNvPr id="116794677" name="Google Shape;499;p23"/>
          <p:cNvGrpSpPr/>
          <p:nvPr/>
        </p:nvGrpSpPr>
        <p:grpSpPr bwMode="auto">
          <a:xfrm>
            <a:off x="8305799" y="4495700"/>
            <a:ext cx="838201" cy="594981"/>
            <a:chOff x="6739053" y="4087216"/>
            <a:chExt cx="838201" cy="594981"/>
          </a:xfrm>
        </p:grpSpPr>
        <p:sp>
          <p:nvSpPr>
            <p:cNvPr id="500" name="Google Shape;500;p23"/>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501" name="Google Shape;501;p23"/>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02" name="Google Shape;502;p23"/>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479914522" name="Google Shape;503;p23"/>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23</a:t>
            </a:r>
            <a:endParaRPr sz="1400" b="0" i="0" u="none" strike="noStrike" cap="none">
              <a:solidFill>
                <a:schemeClr val="lt1"/>
              </a:solidFill>
              <a:latin typeface="Arial"/>
              <a:ea typeface="Arial"/>
              <a:cs typeface="Arial"/>
            </a:endParaRPr>
          </a:p>
        </p:txBody>
      </p:sp>
      <p:sp>
        <p:nvSpPr>
          <p:cNvPr id="708598054"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48BAA2"/>
                </a:solidFill>
                <a:latin typeface="Trebuchet MS"/>
                <a:ea typeface="Trebuchet MS"/>
                <a:cs typeface="Trebuchet MS"/>
              </a:rPr>
              <a:t>Hodnota ukazatelů expozice </a:t>
            </a:r>
            <a:r>
              <a:rPr lang="es" sz="1200" b="0" i="0" u="none" strike="noStrike" cap="none">
                <a:solidFill>
                  <a:srgbClr val="708792"/>
                </a:solidFill>
                <a:latin typeface="Trebuchet MS"/>
                <a:ea typeface="Trebuchet MS"/>
                <a:cs typeface="Trebuchet MS"/>
              </a:rPr>
              <a:t>(Exposure Indicators) spojených s kategoriemi rizik</a:t>
            </a:r>
            <a:r>
              <a:rPr lang="cs-CZ" sz="1200" b="0" i="0" u="none" strike="noStrike" cap="none">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p:txBody>
      </p:sp>
      <p:sp>
        <p:nvSpPr>
          <p:cNvPr id="1596215130"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761705478"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 2: Výpočet hodnoty expozice (EV) pro kategorie rizik</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98337900" name="Google Shape;511;p24"/>
          <p:cNvGraphicFramePr>
            <a:graphicFrameLocks xmlns:a="http://schemas.openxmlformats.org/drawingml/2006/main"/>
          </p:cNvGraphicFramePr>
          <p:nvPr/>
        </p:nvGraphicFramePr>
        <p:xfrm rot="0">
          <a:off x="590525" y="1833623"/>
          <a:ext cx="8121674" cy="1097220"/>
        </p:xfrm>
        <a:graphic>
          <a:graphicData uri="http://schemas.openxmlformats.org/drawingml/2006/table">
            <a:tbl>
              <a:tblPr firstRow="0" firstCol="0" lastRow="0" lastCol="0" bandRow="0" bandCol="0">
                <a:tableStyleId>{B05D987B-12CF-4478-AFC1-6915FD3E9324}</a:tableStyleId>
                <a:noFill/>
              </a:tblPr>
              <a:tblGrid>
                <a:gridCol w="675222"/>
                <a:gridCol w="1329572"/>
                <a:gridCol w="1830680"/>
                <a:gridCol w="2336806"/>
                <a:gridCol w="974697"/>
                <a:gridCol w="974697"/>
              </a:tblGrid>
              <a:tr h="271101">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C8</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Zdraví</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Kritérium expozice</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I</a:t>
                      </a:r>
                      <a:r>
                        <a:rPr lang="es" sz="1200" u="none" strike="noStrike" cap="none">
                          <a:solidFill>
                            <a:schemeClr val="lt1"/>
                          </a:solidFill>
                          <a:latin typeface="Trebuchet MS"/>
                          <a:ea typeface="Trebuchet MS"/>
                          <a:cs typeface="Trebuchet MS"/>
                        </a:rPr>
                        <a:t>ndi</a:t>
                      </a:r>
                      <a:r>
                        <a:rPr lang="es" sz="1200">
                          <a:solidFill>
                            <a:schemeClr val="lt1"/>
                          </a:solidFill>
                          <a:latin typeface="Trebuchet MS"/>
                          <a:ea typeface="Trebuchet MS"/>
                          <a:cs typeface="Trebuchet MS"/>
                        </a:rPr>
                        <a:t>kátor expozice</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Jednotka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Hodnota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r>
              <a:tr h="542223">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Zd</a:t>
                      </a:r>
                      <a:r>
                        <a:rPr lang="es" sz="1200">
                          <a:solidFill>
                            <a:srgbClr val="708792"/>
                          </a:solidFill>
                          <a:latin typeface="Trebuchet MS"/>
                          <a:ea typeface="Trebuchet MS"/>
                          <a:cs typeface="Trebuchet MS"/>
                        </a:rPr>
                        <a:t>ravotní rizika pro obyvatele</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Hustota p</a:t>
                      </a:r>
                      <a:r>
                        <a:rPr lang="es" sz="1200" u="none" strike="noStrike" cap="none">
                          <a:solidFill>
                            <a:srgbClr val="708792"/>
                          </a:solidFill>
                          <a:latin typeface="Trebuchet MS"/>
                          <a:ea typeface="Trebuchet MS"/>
                          <a:cs typeface="Trebuchet MS"/>
                        </a:rPr>
                        <a:t>opula</a:t>
                      </a:r>
                      <a:r>
                        <a:rPr lang="es" sz="1200">
                          <a:solidFill>
                            <a:srgbClr val="708792"/>
                          </a:solidFill>
                          <a:latin typeface="Trebuchet MS"/>
                          <a:ea typeface="Trebuchet MS"/>
                          <a:cs typeface="Trebuchet MS"/>
                        </a:rPr>
                        <a:t>ce</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Celkový počet obyvatel dělený celkovou rozlohou městské oblasti </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n/km2</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6590</a:t>
                      </a:r>
                      <a:endParaRPr sz="1200" u="none" strike="noStrike" cap="none">
                        <a:solidFill>
                          <a:srgbClr val="708792"/>
                        </a:solidFill>
                        <a:latin typeface="Trebuchet MS"/>
                        <a:ea typeface="Trebuchet MS"/>
                        <a:cs typeface="Trebuchet MS"/>
                      </a:endParaRPr>
                    </a:p>
                  </a:txBody>
                  <a:tcPr marL="91425" marR="91425" marT="91425" marB="91425"/>
                </a:tc>
              </a:tr>
            </a:tbl>
          </a:graphicData>
        </a:graphic>
      </p:graphicFrame>
      <p:graphicFrame>
        <p:nvGraphicFramePr>
          <p:cNvPr id="158231824" name="Google Shape;512;p24"/>
          <p:cNvGraphicFramePr>
            <a:graphicFrameLocks xmlns:a="http://schemas.openxmlformats.org/drawingml/2006/main"/>
          </p:cNvGraphicFramePr>
          <p:nvPr/>
        </p:nvGraphicFramePr>
        <p:xfrm rot="0">
          <a:off x="576263" y="3556175"/>
          <a:ext cx="4632825" cy="1462919"/>
        </p:xfrm>
        <a:graphic>
          <a:graphicData uri="http://schemas.openxmlformats.org/drawingml/2006/table">
            <a:tbl>
              <a:tblPr firstRow="0" firstCol="0" lastRow="0" lastCol="0" bandRow="0" bandCol="0">
                <a:tableStyleId>{B05D987B-12CF-4478-AFC1-6915FD3E9324}</a:tableStyleId>
                <a:noFill/>
              </a:tblPr>
              <a:tblGrid>
                <a:gridCol w="2644650"/>
                <a:gridCol w="810750"/>
                <a:gridCol w="1177425"/>
              </a:tblGrid>
              <a:tr h="247941">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Referenční hodnota 1 – Kritická</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max</a:t>
                      </a:r>
                      <a:endParaRPr sz="1050" u="none" strike="noStrike" cap="none" baseline="-25000">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10000</a:t>
                      </a:r>
                      <a:endParaRPr sz="1200" u="none" strike="noStrike" cap="none">
                        <a:solidFill>
                          <a:srgbClr val="708792"/>
                        </a:solidFill>
                        <a:latin typeface="Trebuchet MS"/>
                        <a:ea typeface="Trebuchet MS"/>
                        <a:cs typeface="Trebuchet MS"/>
                      </a:endParaRPr>
                    </a:p>
                  </a:txBody>
                  <a:tcPr marL="91425" marR="91425" marT="91425" marB="91425"/>
                </a:tc>
              </a:tr>
              <a:tr h="247941">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Referenční hodnota</a:t>
                      </a:r>
                      <a:r>
                        <a:rPr lang="es" sz="1200" u="none" strike="noStrike" cap="none">
                          <a:solidFill>
                            <a:schemeClr val="lt1"/>
                          </a:solidFill>
                          <a:latin typeface="Trebuchet MS"/>
                          <a:ea typeface="Trebuchet MS"/>
                          <a:cs typeface="Trebuchet MS"/>
                        </a:rPr>
                        <a:t> 0</a:t>
                      </a:r>
                      <a:r>
                        <a:rPr lang="cs-CZ" sz="1200" u="none" strike="noStrike" cap="none">
                          <a:solidFill>
                            <a:schemeClr val="lt1"/>
                          </a:solidFill>
                          <a:latin typeface="Trebuchet MS"/>
                          <a:ea typeface="Trebuchet MS"/>
                          <a:cs typeface="Trebuchet MS"/>
                        </a:rPr>
                        <a:t> </a:t>
                      </a:r>
                      <a:r>
                        <a:rPr lang="es" sz="1200" u="none" strike="noStrike" cap="none">
                          <a:solidFill>
                            <a:schemeClr val="lt1"/>
                          </a:solidFill>
                          <a:latin typeface="Trebuchet MS"/>
                          <a:ea typeface="Trebuchet MS"/>
                          <a:cs typeface="Trebuchet MS"/>
                        </a:rPr>
                        <a:t>- Optim</a:t>
                      </a:r>
                      <a:r>
                        <a:rPr lang="es" sz="1200">
                          <a:solidFill>
                            <a:schemeClr val="lt1"/>
                          </a:solidFill>
                          <a:latin typeface="Trebuchet MS"/>
                          <a:ea typeface="Trebuchet MS"/>
                          <a:cs typeface="Trebuchet MS"/>
                        </a:rPr>
                        <a:t>ální</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min</a:t>
                      </a:r>
                      <a:endParaRPr sz="1050" u="none" strike="noStrike" cap="none" baseline="-25000">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1000</a:t>
                      </a:r>
                      <a:endParaRPr sz="1200" u="none" strike="noStrike" cap="none">
                        <a:solidFill>
                          <a:srgbClr val="708792"/>
                        </a:solidFill>
                        <a:latin typeface="Trebuchet MS"/>
                        <a:ea typeface="Trebuchet MS"/>
                        <a:cs typeface="Trebuchet MS"/>
                      </a:endParaRPr>
                    </a:p>
                  </a:txBody>
                  <a:tcPr marL="91425" marR="91425" marT="91425" marB="91425"/>
                </a:tc>
              </a:tr>
              <a:tr h="247941">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Hodnota indikátoru</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i</a:t>
                      </a:r>
                      <a:endParaRPr sz="1050" u="none" strike="noStrike" cap="none" baseline="-25000">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6590</a:t>
                      </a:r>
                      <a:endParaRPr sz="1200" u="none" strike="noStrike" cap="none">
                        <a:solidFill>
                          <a:srgbClr val="708792"/>
                        </a:solidFill>
                        <a:latin typeface="Trebuchet MS"/>
                        <a:ea typeface="Trebuchet MS"/>
                        <a:cs typeface="Trebuchet MS"/>
                      </a:endParaRPr>
                    </a:p>
                  </a:txBody>
                  <a:tcPr marL="91425" marR="91425" marT="91425" marB="91425"/>
                </a:tc>
              </a:tr>
              <a:tr h="247941">
                <a:tc gridSpan="2">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Normal</a:t>
                      </a:r>
                      <a:r>
                        <a:rPr lang="es" sz="1200">
                          <a:solidFill>
                            <a:srgbClr val="708792"/>
                          </a:solidFill>
                          <a:latin typeface="Trebuchet MS"/>
                          <a:ea typeface="Trebuchet MS"/>
                          <a:cs typeface="Trebuchet MS"/>
                        </a:rPr>
                        <a:t>izovaná hodnota</a:t>
                      </a:r>
                      <a:endParaRPr sz="1200" u="none" strike="noStrike" cap="none">
                        <a:solidFill>
                          <a:srgbClr val="708792"/>
                        </a:solidFill>
                        <a:latin typeface="Trebuchet MS"/>
                        <a:ea typeface="Trebuchet MS"/>
                        <a:cs typeface="Trebuchet MS"/>
                      </a:endParaRPr>
                    </a:p>
                  </a:txBody>
                  <a:tcPr marL="91425" marR="91425" marT="91425" marB="91425"/>
                </a:tc>
                <a:tc hMerge="1">
                  <a:txBody>
                    <a:bodyPr/>
                    <a:p>
                      <a:endParaRPr/>
                    </a:p>
                  </a:txBody>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a:t>
                      </a:r>
                      <a:endParaRPr sz="1200" u="none" strike="noStrike" cap="none">
                        <a:solidFill>
                          <a:srgbClr val="708792"/>
                        </a:solidFill>
                        <a:latin typeface="Trebuchet MS"/>
                        <a:ea typeface="Trebuchet MS"/>
                        <a:cs typeface="Trebuchet MS"/>
                      </a:endParaRPr>
                    </a:p>
                  </a:txBody>
                  <a:tcPr marL="91425" marR="91425" marT="91425" marB="91425"/>
                </a:tc>
              </a:tr>
            </a:tbl>
          </a:graphicData>
        </a:graphic>
      </p:graphicFrame>
      <p:sp>
        <p:nvSpPr>
          <p:cNvPr id="1204183377" name="Google Shape;513;p24"/>
          <p:cNvSpPr txBox="1"/>
          <p:nvPr/>
        </p:nvSpPr>
        <p:spPr bwMode="auto">
          <a:xfrm>
            <a:off x="576263" y="3181963"/>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53656D"/>
                </a:solidFill>
                <a:latin typeface="Trebuchet MS"/>
                <a:ea typeface="Trebuchet MS"/>
                <a:cs typeface="Trebuchet MS"/>
              </a:rPr>
              <a:t>Typ: Čím </a:t>
            </a:r>
            <a:r>
              <a:rPr lang="es" sz="1200">
                <a:solidFill>
                  <a:srgbClr val="53656D"/>
                </a:solidFill>
                <a:latin typeface="Trebuchet MS"/>
                <a:ea typeface="Trebuchet MS"/>
                <a:cs typeface="Trebuchet MS"/>
              </a:rPr>
              <a:t>n</a:t>
            </a:r>
            <a:r>
              <a:rPr lang="es" sz="1200" b="0" i="0" u="none" strike="noStrike" cap="none">
                <a:solidFill>
                  <a:srgbClr val="53656D"/>
                </a:solidFill>
                <a:latin typeface="Trebuchet MS"/>
                <a:ea typeface="Trebuchet MS"/>
                <a:cs typeface="Trebuchet MS"/>
              </a:rPr>
              <a:t>ižší </a:t>
            </a:r>
            <a:r>
              <a:rPr lang="es" sz="1200">
                <a:solidFill>
                  <a:srgbClr val="53656D"/>
                </a:solidFill>
                <a:latin typeface="Trebuchet MS"/>
                <a:ea typeface="Trebuchet MS"/>
                <a:cs typeface="Trebuchet MS"/>
              </a:rPr>
              <a:t>tím</a:t>
            </a:r>
            <a:r>
              <a:rPr lang="es" sz="1200" b="0" i="0" u="none" strike="noStrike" cap="none">
                <a:solidFill>
                  <a:srgbClr val="53656D"/>
                </a:solidFill>
                <a:latin typeface="Trebuchet MS"/>
                <a:ea typeface="Trebuchet MS"/>
                <a:cs typeface="Trebuchet MS"/>
              </a:rPr>
              <a:t> lepší</a:t>
            </a:r>
            <a:r>
              <a:rPr lang="cs-CZ" sz="1200" b="0" i="0" u="none" strike="noStrike" cap="none">
                <a:solidFill>
                  <a:srgbClr val="53656D"/>
                </a:solidFill>
                <a:latin typeface="Trebuchet MS"/>
                <a:ea typeface="Trebuchet MS"/>
                <a:cs typeface="Trebuchet MS"/>
              </a:rPr>
              <a:t> (LIB)</a:t>
            </a:r>
            <a:endParaRPr sz="1200" b="0" i="0" u="none" strike="noStrike" cap="none">
              <a:solidFill>
                <a:srgbClr val="53656D"/>
              </a:solidFill>
              <a:latin typeface="Trebuchet MS"/>
              <a:ea typeface="Trebuchet MS"/>
              <a:cs typeface="Trebuchet MS"/>
            </a:endParaRPr>
          </a:p>
        </p:txBody>
      </p:sp>
      <p:grpSp>
        <p:nvGrpSpPr>
          <p:cNvPr id="614615843" name="Google Shape;520;p24"/>
          <p:cNvGrpSpPr/>
          <p:nvPr/>
        </p:nvGrpSpPr>
        <p:grpSpPr bwMode="auto">
          <a:xfrm>
            <a:off x="8305799" y="4495700"/>
            <a:ext cx="838201" cy="594981"/>
            <a:chOff x="6739053" y="4087216"/>
            <a:chExt cx="838201" cy="594981"/>
          </a:xfrm>
        </p:grpSpPr>
        <p:sp>
          <p:nvSpPr>
            <p:cNvPr id="521" name="Google Shape;521;p24"/>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522" name="Google Shape;522;p24"/>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23" name="Google Shape;523;p24"/>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684512275" name="Google Shape;524;p24"/>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24</a:t>
            </a:r>
            <a:endParaRPr sz="1400" b="0" i="0" u="none" strike="noStrike" cap="none">
              <a:solidFill>
                <a:schemeClr val="lt1"/>
              </a:solidFill>
              <a:latin typeface="Arial"/>
              <a:ea typeface="Arial"/>
              <a:cs typeface="Arial"/>
            </a:endParaRPr>
          </a:p>
        </p:txBody>
      </p:sp>
      <p:sp>
        <p:nvSpPr>
          <p:cNvPr id="1868971899"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Hodnota indikátorů expozice je normalizována v intervalu 0–1 pro výpočet hodnoty expozice (EV).</a:t>
            </a:r>
            <a:endParaRPr/>
          </a:p>
        </p:txBody>
      </p:sp>
      <p:sp>
        <p:nvSpPr>
          <p:cNvPr id="687056982"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1159061513"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 2: Výpočet hodnoty expozice (EV) pro kategorie rizik</a:t>
            </a:r>
            <a:endParaRPr/>
          </a:p>
        </p:txBody>
      </p:sp>
      <p:sp>
        <p:nvSpPr>
          <p:cNvPr id="655400985" name="Google Shape;393;p23"/>
          <p:cNvSpPr/>
          <p:nvPr/>
        </p:nvSpPr>
        <p:spPr bwMode="auto">
          <a:xfrm>
            <a:off x="6153500" y="3730468"/>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Arial"/>
              <a:ea typeface="Arial"/>
              <a:cs typeface="Arial"/>
            </a:endParaRPr>
          </a:p>
        </p:txBody>
      </p:sp>
      <p:sp>
        <p:nvSpPr>
          <p:cNvPr id="883582494" name="TextovéPole 6"/>
          <p:cNvSpPr txBox="1"/>
          <p:nvPr/>
        </p:nvSpPr>
        <p:spPr bwMode="auto">
          <a:xfrm>
            <a:off x="6238608" y="3889576"/>
            <a:ext cx="1480983" cy="439672"/>
          </a:xfrm>
          <a:prstGeom prst="rect">
            <a:avLst/>
          </a:prstGeom>
          <a:noFill/>
        </p:spPr>
        <p:txBody>
          <a:bodyPr wrap="none" lIns="0" tIns="0" rIns="0" bIns="0" rtlCol="0">
            <a:spAutoFit/>
          </a:bodyPr>
          <a:lstStyle/>
          <a:p>
            <a:pPr>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sSub>
                        <m:sSubPr>
                          <m:ctrlPr>
                            <a:rPr lang="cs-CZ" i="1">
                              <a:solidFill>
                                <a:srgbClr val="708792"/>
                              </a:solidFill>
                              <a:latin typeface="Cambria Math"/>
                              <a:ea typeface="Cambria Math"/>
                              <a:cs typeface="Cambria Math"/>
                            </a:rPr>
                          </m:ctrlPr>
                        </m:sSubPr>
                        <m:e>
                          <m:r>
                            <m:rPr/>
                            <a:rPr lang="cs-CZ" b="0" i="1">
                              <a:solidFill>
                                <a:srgbClr val="708792"/>
                              </a:solidFill>
                              <a:latin typeface="Cambria Math"/>
                            </a:rPr>
                            <m:t>𝑁</m:t>
                          </m:r>
                        </m:e>
                        <m:sub>
                          <m:r>
                            <m:rPr/>
                            <a:rPr lang="cs-CZ" b="0" i="1">
                              <a:solidFill>
                                <a:srgbClr val="708792"/>
                              </a:solidFill>
                              <a:latin typeface="Cambria Math"/>
                            </a:rPr>
                            <m:t>𝑉</m:t>
                          </m:r>
                        </m:sub>
                      </m:sSub>
                      <m:r>
                        <m:rPr/>
                        <a:rPr lang="cs-CZ" b="0" i="1">
                          <a:solidFill>
                            <a:srgbClr val="708792"/>
                          </a:solidFill>
                          <a:latin typeface="Cambria Math"/>
                        </a:rPr>
                        <m:t>=</m:t>
                      </m:r>
                      <m:f>
                        <m:fPr>
                          <m:ctrlPr>
                            <a:rPr lang="cs-CZ" b="0" i="1">
                              <a:solidFill>
                                <a:srgbClr val="708792"/>
                              </a:solidFill>
                              <a:latin typeface="Cambria Math"/>
                              <a:ea typeface="Cambria Math"/>
                              <a:cs typeface="Cambria Math"/>
                            </a:rPr>
                          </m:ctrlPr>
                        </m:fPr>
                        <m:num>
                          <m:sSub>
                            <m:sSubPr>
                              <m:ctrlPr>
                                <a:rPr lang="cs-CZ" b="0" i="1">
                                  <a:solidFill>
                                    <a:srgbClr val="708792"/>
                                  </a:solidFill>
                                  <a:latin typeface="Cambria Math"/>
                                  <a:ea typeface="Cambria Math"/>
                                  <a:cs typeface="Cambria Math"/>
                                </a:rPr>
                              </m:ctrlPr>
                            </m:sSubPr>
                            <m:e>
                              <m:r>
                                <m:rPr/>
                                <a:rPr lang="cs-CZ" b="0" i="1">
                                  <a:solidFill>
                                    <a:srgbClr val="708792"/>
                                  </a:solidFill>
                                  <a:latin typeface="Cambria Math"/>
                                </a:rPr>
                                <m:t>𝑋</m:t>
                              </m:r>
                            </m:e>
                            <m:sub>
                              <m:r>
                                <m:rPr/>
                                <a:rPr lang="cs-CZ" b="0" i="1">
                                  <a:solidFill>
                                    <a:srgbClr val="708792"/>
                                  </a:solidFill>
                                  <a:latin typeface="Cambria Math"/>
                                </a:rPr>
                                <m:t>𝑖</m:t>
                              </m:r>
                            </m:sub>
                          </m:sSub>
                          <m:r>
                            <m:rPr/>
                            <a:rPr lang="cs-CZ" b="0" i="1">
                              <a:solidFill>
                                <a:srgbClr val="708792"/>
                              </a:solidFill>
                              <a:latin typeface="Cambria Math"/>
                            </a:rPr>
                            <m:t>−</m:t>
                          </m:r>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m:t>
                              </m:r>
                              <m:r>
                                <m:rPr/>
                                <a:rPr lang="cs-CZ" i="1">
                                  <a:solidFill>
                                    <a:srgbClr val="708792"/>
                                  </a:solidFill>
                                  <a:latin typeface="Cambria Math"/>
                                </a:rPr>
                                <m:t>𝑖</m:t>
                              </m:r>
                              <m:r>
                                <m:rPr/>
                                <a:rPr lang="cs-CZ" b="0" i="1">
                                  <a:solidFill>
                                    <a:srgbClr val="708792"/>
                                  </a:solidFill>
                                  <a:latin typeface="Cambria Math"/>
                                </a:rPr>
                                <m:t>𝑛</m:t>
                              </m:r>
                            </m:sub>
                          </m:sSub>
                        </m:num>
                        <m:den>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𝑚𝑎𝑥</m:t>
                              </m:r>
                            </m:sub>
                          </m:sSub>
                          <m:r>
                            <m:rPr/>
                            <a:rPr lang="cs-CZ" b="0" i="1">
                              <a:solidFill>
                                <a:srgbClr val="708792"/>
                              </a:solidFill>
                              <a:latin typeface="Cambria Math"/>
                            </a:rPr>
                            <m:t>−</m:t>
                          </m:r>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m:t>
                              </m:r>
                              <m:r>
                                <m:rPr/>
                                <a:rPr lang="cs-CZ" i="1">
                                  <a:solidFill>
                                    <a:srgbClr val="708792"/>
                                  </a:solidFill>
                                  <a:latin typeface="Cambria Math"/>
                                </a:rPr>
                                <m:t>𝑖</m:t>
                              </m:r>
                              <m:r>
                                <m:rPr/>
                                <a:rPr lang="cs-CZ" b="0" i="1">
                                  <a:solidFill>
                                    <a:srgbClr val="708792"/>
                                  </a:solidFill>
                                  <a:latin typeface="Cambria Math"/>
                                </a:rPr>
                                <m:t>𝑛</m:t>
                              </m:r>
                            </m:sub>
                          </m:sSub>
                        </m:den>
                      </m:f>
                    </m:oMath>
                  </m:oMathPara>
                </a14:m>
              </mc:Choice>
              <mc:Fallback/>
            </mc:AlternateContent>
            <a:endParaRPr lang="cs-CZ">
              <a:solidFill>
                <a:srgbClr val="708792"/>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65654415" name="Google Shape;531;p25"/>
          <p:cNvGraphicFramePr>
            <a:graphicFrameLocks xmlns:a="http://schemas.openxmlformats.org/drawingml/2006/main"/>
          </p:cNvGraphicFramePr>
          <p:nvPr/>
        </p:nvGraphicFramePr>
        <p:xfrm rot="0">
          <a:off x="576263" y="2120676"/>
          <a:ext cx="6770800" cy="2288160"/>
        </p:xfrm>
        <a:graphic>
          <a:graphicData uri="http://schemas.openxmlformats.org/drawingml/2006/table">
            <a:tbl>
              <a:tblPr firstRow="0" firstCol="0" lastRow="0" lastCol="0" bandRow="0" bandCol="0">
                <a:tableStyleId>{B05D987B-12CF-4478-AFC1-6915FD3E9324}</a:tableStyleId>
                <a:noFill/>
              </a:tblPr>
              <a:tblGrid>
                <a:gridCol w="652675"/>
                <a:gridCol w="3778975"/>
                <a:gridCol w="2339150"/>
              </a:tblGrid>
              <a:tr h="256981">
                <a:tc>
                  <a:txBody>
                    <a:bodyPr/>
                    <a:p>
                      <a:pPr marL="0" marR="0" lvl="0" indent="0" algn="ctr" rtl="0">
                        <a:lnSpc>
                          <a:spcPct val="100000"/>
                        </a:lnSpc>
                        <a:spcBef>
                          <a:spcPts val="0"/>
                        </a:spcBef>
                        <a:spcAft>
                          <a:spcPts val="0"/>
                        </a:spcAft>
                        <a:buClr>
                          <a:srgbClr val="000000"/>
                        </a:buClr>
                        <a:buSzPts val="1200"/>
                        <a:buFont typeface="Arial"/>
                        <a:buNone/>
                        <a:defRPr/>
                      </a:pPr>
                      <a:r>
                        <a:rPr lang="es" sz="1200" b="1" u="none" strike="noStrike" cap="none">
                          <a:solidFill>
                            <a:schemeClr val="lt1"/>
                          </a:solidFill>
                          <a:latin typeface="Trebuchet MS"/>
                          <a:ea typeface="Trebuchet MS"/>
                          <a:cs typeface="Trebuchet MS"/>
                        </a:rPr>
                        <a:t>A</a:t>
                      </a:r>
                      <a:endParaRPr sz="1200" b="1" u="none" strike="noStrike" cap="none">
                        <a:solidFill>
                          <a:schemeClr val="lt1"/>
                        </a:solidFill>
                        <a:latin typeface="Trebuchet MS"/>
                        <a:ea typeface="Trebuchet MS"/>
                        <a:cs typeface="Trebuchet MS"/>
                      </a:endParaRPr>
                    </a:p>
                  </a:txBody>
                  <a:tcPr marL="72000" marR="72000" marT="72000" marB="72000">
                    <a:solidFill>
                      <a:srgbClr val="6FA8DC"/>
                    </a:solidFill>
                  </a:tcPr>
                </a:tc>
                <a:tc gridSpan="2">
                  <a:txBody>
                    <a:bodyPr/>
                    <a:p>
                      <a:pPr marL="0" marR="0" lvl="0" indent="0" algn="ctr" rtl="0">
                        <a:lnSpc>
                          <a:spcPct val="100000"/>
                        </a:lnSpc>
                        <a:spcBef>
                          <a:spcPts val="0"/>
                        </a:spcBef>
                        <a:spcAft>
                          <a:spcPts val="0"/>
                        </a:spcAft>
                        <a:buClr>
                          <a:srgbClr val="000000"/>
                        </a:buClr>
                        <a:buSzPts val="1200"/>
                        <a:buFont typeface="Arial"/>
                        <a:buNone/>
                        <a:defRPr/>
                      </a:pPr>
                      <a:r>
                        <a:rPr lang="es" sz="1200" b="1">
                          <a:solidFill>
                            <a:schemeClr val="lt1"/>
                          </a:solidFill>
                          <a:latin typeface="Trebuchet MS"/>
                          <a:ea typeface="Trebuchet MS"/>
                          <a:cs typeface="Trebuchet MS"/>
                        </a:rPr>
                        <a:t>Intenzivní srážky</a:t>
                      </a:r>
                      <a:endParaRPr sz="1200" b="1" u="none" strike="noStrike" cap="none">
                        <a:solidFill>
                          <a:schemeClr val="lt1"/>
                        </a:solidFill>
                        <a:latin typeface="Trebuchet MS"/>
                        <a:ea typeface="Trebuchet MS"/>
                        <a:cs typeface="Trebuchet MS"/>
                      </a:endParaRPr>
                    </a:p>
                  </a:txBody>
                  <a:tcPr marL="72000" marR="72000" marT="72000" marB="72000">
                    <a:solidFill>
                      <a:srgbClr val="6FA8DC"/>
                    </a:solidFill>
                  </a:tcPr>
                </a:tc>
                <a:tc hMerge="1">
                  <a:txBody>
                    <a:bodyPr/>
                    <a:p>
                      <a:endParaRPr/>
                    </a:p>
                  </a:txBody>
                </a:tc>
              </a:tr>
              <a:tr h="256981">
                <a:tc>
                  <a:txBody>
                    <a:bodyPr/>
                    <a:p>
                      <a:pPr marL="0" marR="0" lvl="0" indent="0" algn="ctr" rtl="0">
                        <a:lnSpc>
                          <a:spcPct val="100000"/>
                        </a:lnSpc>
                        <a:spcBef>
                          <a:spcPts val="0"/>
                        </a:spcBef>
                        <a:spcAft>
                          <a:spcPts val="0"/>
                        </a:spcAft>
                        <a:buClr>
                          <a:srgbClr val="000000"/>
                        </a:buClr>
                        <a:buSzPts val="1200"/>
                        <a:buFont typeface="Arial"/>
                        <a:buNone/>
                        <a:defRPr/>
                      </a:pPr>
                      <a:r>
                        <a:rPr lang="es" sz="1200" b="1" u="none" strike="noStrike" cap="none">
                          <a:solidFill>
                            <a:schemeClr val="lt1"/>
                          </a:solidFill>
                          <a:latin typeface="Trebuchet MS"/>
                          <a:ea typeface="Trebuchet MS"/>
                          <a:cs typeface="Trebuchet MS"/>
                        </a:rPr>
                        <a:t>A2</a:t>
                      </a:r>
                      <a:endParaRPr sz="1200" b="1" u="none" strike="noStrike" cap="none">
                        <a:solidFill>
                          <a:schemeClr val="lt1"/>
                        </a:solidFill>
                        <a:latin typeface="Trebuchet MS"/>
                        <a:ea typeface="Trebuchet MS"/>
                        <a:cs typeface="Trebuchet MS"/>
                      </a:endParaRPr>
                    </a:p>
                  </a:txBody>
                  <a:tcPr marL="72000" marR="72000" marT="72000" marB="72000">
                    <a:solidFill>
                      <a:srgbClr val="90ABB1"/>
                    </a:solidFill>
                  </a:tcPr>
                </a:tc>
                <a:tc>
                  <a:txBody>
                    <a:bodyPr/>
                    <a:p>
                      <a:pPr marL="0" marR="0" lvl="0" indent="0" algn="ctr" rtl="0">
                        <a:lnSpc>
                          <a:spcPct val="100000"/>
                        </a:lnSpc>
                        <a:spcBef>
                          <a:spcPts val="0"/>
                        </a:spcBef>
                        <a:spcAft>
                          <a:spcPts val="0"/>
                        </a:spcAft>
                        <a:buClr>
                          <a:schemeClr val="dk1"/>
                        </a:buClr>
                        <a:buSzPts val="1100"/>
                        <a:buFont typeface="Arial"/>
                        <a:buNone/>
                        <a:defRPr/>
                      </a:pPr>
                      <a:r>
                        <a:rPr lang="es" sz="1200" b="1">
                          <a:solidFill>
                            <a:schemeClr val="lt1"/>
                          </a:solidFill>
                          <a:latin typeface="Trebuchet MS"/>
                          <a:ea typeface="Trebuchet MS"/>
                          <a:cs typeface="Trebuchet MS"/>
                        </a:rPr>
                        <a:t>Doprava</a:t>
                      </a:r>
                      <a:endParaRPr sz="1400" b="1" u="none" strike="noStrike" cap="none">
                        <a:solidFill>
                          <a:schemeClr val="lt1"/>
                        </a:solidFill>
                      </a:endParaRPr>
                    </a:p>
                  </a:txBody>
                  <a:tcPr marL="72000" marR="72000" marT="72000" marB="72000">
                    <a:solidFill>
                      <a:srgbClr val="90ABB1"/>
                    </a:solidFill>
                  </a:tcPr>
                </a:tc>
                <a:tc>
                  <a:txBody>
                    <a:bodyPr/>
                    <a:p>
                      <a:pPr marL="0" marR="0" lvl="0" indent="0" algn="ctr" rtl="0">
                        <a:lnSpc>
                          <a:spcPct val="100000"/>
                        </a:lnSpc>
                        <a:spcBef>
                          <a:spcPts val="0"/>
                        </a:spcBef>
                        <a:spcAft>
                          <a:spcPts val="0"/>
                        </a:spcAft>
                        <a:buClr>
                          <a:schemeClr val="dk1"/>
                        </a:buClr>
                        <a:buSzPts val="1100"/>
                        <a:buFont typeface="Arial"/>
                        <a:buNone/>
                        <a:defRPr/>
                      </a:pPr>
                      <a:r>
                        <a:rPr lang="es" sz="1200" b="1" u="none" strike="noStrike" cap="none">
                          <a:solidFill>
                            <a:schemeClr val="lt1"/>
                          </a:solidFill>
                          <a:latin typeface="Trebuchet MS"/>
                          <a:ea typeface="Trebuchet MS"/>
                          <a:cs typeface="Trebuchet MS"/>
                        </a:rPr>
                        <a:t>EV</a:t>
                      </a:r>
                      <a:endParaRPr sz="1400" b="1" u="none" strike="noStrike" cap="none">
                        <a:solidFill>
                          <a:schemeClr val="lt1"/>
                        </a:solidFill>
                      </a:endParaRPr>
                    </a:p>
                  </a:txBody>
                  <a:tcPr marL="72000" marR="72000" marT="72000" marB="72000">
                    <a:solidFill>
                      <a:srgbClr val="90ABB1"/>
                    </a:solidFill>
                  </a:tcPr>
                </a:tc>
              </a:tr>
              <a:tr h="256981">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A2.1</a:t>
                      </a:r>
                      <a:endParaRPr sz="1200" u="none" strike="noStrike" cap="none">
                        <a:solidFill>
                          <a:srgbClr val="53656D"/>
                        </a:solidFill>
                        <a:latin typeface="Trebuchet MS"/>
                        <a:ea typeface="Trebuchet MS"/>
                        <a:cs typeface="Trebuchet MS"/>
                      </a:endParaRPr>
                    </a:p>
                  </a:txBody>
                  <a:tcPr marL="72000" marR="72000" marT="72000" marB="72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Riziko poškození infrastruktury veřejné dopravy </a:t>
                      </a:r>
                      <a:endParaRPr sz="1200" u="none" strike="noStrike" cap="none">
                        <a:solidFill>
                          <a:srgbClr val="53656D"/>
                        </a:solidFill>
                        <a:latin typeface="Trebuchet MS"/>
                        <a:ea typeface="Trebuchet MS"/>
                        <a:cs typeface="Trebuchet MS"/>
                      </a:endParaRPr>
                    </a:p>
                  </a:txBody>
                  <a:tcPr marL="72000" marR="72000" marT="72000" marB="72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0,8</a:t>
                      </a:r>
                      <a:endParaRPr sz="1200" u="none" strike="noStrike" cap="none">
                        <a:solidFill>
                          <a:srgbClr val="53656D"/>
                        </a:solidFill>
                        <a:latin typeface="Trebuchet MS"/>
                        <a:ea typeface="Trebuchet MS"/>
                        <a:cs typeface="Trebuchet MS"/>
                      </a:endParaRPr>
                    </a:p>
                  </a:txBody>
                  <a:tcPr marL="72000" marR="72000" marT="72000" marB="72000"/>
                </a:tc>
              </a:tr>
              <a:tr h="295265">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A2.3</a:t>
                      </a:r>
                      <a:endParaRPr sz="1200" u="none" strike="noStrike" cap="none">
                        <a:solidFill>
                          <a:srgbClr val="53656D"/>
                        </a:solidFill>
                        <a:latin typeface="Trebuchet MS"/>
                        <a:ea typeface="Trebuchet MS"/>
                        <a:cs typeface="Trebuchet MS"/>
                      </a:endParaRPr>
                    </a:p>
                  </a:txBody>
                  <a:tcPr marL="72000" marR="72000" marT="72000" marB="72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Riziko poškození cyklistických a pěších tras</a:t>
                      </a:r>
                      <a:endParaRPr sz="1200" u="none" strike="noStrike" cap="none">
                        <a:solidFill>
                          <a:srgbClr val="53656D"/>
                        </a:solidFill>
                        <a:latin typeface="Trebuchet MS"/>
                        <a:ea typeface="Trebuchet MS"/>
                        <a:cs typeface="Trebuchet MS"/>
                      </a:endParaRPr>
                    </a:p>
                  </a:txBody>
                  <a:tcPr marL="72000" marR="72000" marT="72000" marB="72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0,6</a:t>
                      </a:r>
                      <a:endParaRPr sz="1200" u="none" strike="noStrike" cap="none">
                        <a:solidFill>
                          <a:srgbClr val="53656D"/>
                        </a:solidFill>
                        <a:latin typeface="Trebuchet MS"/>
                        <a:ea typeface="Trebuchet MS"/>
                        <a:cs typeface="Trebuchet MS"/>
                      </a:endParaRPr>
                    </a:p>
                  </a:txBody>
                  <a:tcPr marL="72000" marR="72000" marT="72000" marB="72000"/>
                </a:tc>
              </a:tr>
              <a:tr h="256981">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A2.4</a:t>
                      </a:r>
                      <a:endParaRPr sz="1200" u="none" strike="noStrike" cap="none">
                        <a:solidFill>
                          <a:srgbClr val="53656D"/>
                        </a:solidFill>
                        <a:latin typeface="Trebuchet MS"/>
                        <a:ea typeface="Trebuchet MS"/>
                        <a:cs typeface="Trebuchet MS"/>
                      </a:endParaRPr>
                    </a:p>
                  </a:txBody>
                  <a:tcPr marL="72000" marR="72000" marT="72000" marB="72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Riziko poškození </a:t>
                      </a:r>
                      <a:r>
                        <a:rPr lang="es" sz="1200">
                          <a:solidFill>
                            <a:srgbClr val="53656D"/>
                          </a:solidFill>
                          <a:latin typeface="Trebuchet MS"/>
                          <a:ea typeface="Trebuchet MS"/>
                          <a:cs typeface="Trebuchet MS"/>
                        </a:rPr>
                        <a:t>silniční síť</a:t>
                      </a:r>
                      <a:endParaRPr sz="1200" u="none" strike="noStrike" cap="none">
                        <a:solidFill>
                          <a:srgbClr val="53656D"/>
                        </a:solidFill>
                        <a:latin typeface="Trebuchet MS"/>
                        <a:ea typeface="Trebuchet MS"/>
                        <a:cs typeface="Trebuchet MS"/>
                      </a:endParaRPr>
                    </a:p>
                  </a:txBody>
                  <a:tcPr marL="72000" marR="72000" marT="72000" marB="72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0,7</a:t>
                      </a:r>
                      <a:endParaRPr sz="1200" u="none" strike="noStrike" cap="none">
                        <a:solidFill>
                          <a:srgbClr val="53656D"/>
                        </a:solidFill>
                        <a:latin typeface="Trebuchet MS"/>
                        <a:ea typeface="Trebuchet MS"/>
                        <a:cs typeface="Trebuchet MS"/>
                      </a:endParaRPr>
                    </a:p>
                  </a:txBody>
                  <a:tcPr marL="72000" marR="72000" marT="72000" marB="72000"/>
                </a:tc>
              </a:tr>
              <a:tr h="256981">
                <a:tc>
                  <a:txBody>
                    <a:bodyPr/>
                    <a:p>
                      <a:pPr marL="0" marR="0" lvl="0" indent="0" algn="ctr" rtl="0">
                        <a:lnSpc>
                          <a:spcPct val="100000"/>
                        </a:lnSpc>
                        <a:spcBef>
                          <a:spcPts val="0"/>
                        </a:spcBef>
                        <a:spcAft>
                          <a:spcPts val="0"/>
                        </a:spcAft>
                        <a:buClr>
                          <a:srgbClr val="000000"/>
                        </a:buClr>
                        <a:buSzPts val="1200"/>
                        <a:buFont typeface="Arial"/>
                        <a:buNone/>
                        <a:defRPr/>
                      </a:pPr>
                      <a:r>
                        <a:rPr lang="es" sz="1200" b="1" u="none" strike="noStrike" cap="none">
                          <a:solidFill>
                            <a:schemeClr val="lt1"/>
                          </a:solidFill>
                          <a:latin typeface="Trebuchet MS"/>
                          <a:ea typeface="Trebuchet MS"/>
                          <a:cs typeface="Trebuchet MS"/>
                        </a:rPr>
                        <a:t>A3</a:t>
                      </a:r>
                      <a:endParaRPr sz="1200" b="1" u="none" strike="noStrike" cap="none">
                        <a:solidFill>
                          <a:schemeClr val="lt1"/>
                        </a:solidFill>
                        <a:latin typeface="Trebuchet MS"/>
                        <a:ea typeface="Trebuchet MS"/>
                        <a:cs typeface="Trebuchet MS"/>
                      </a:endParaRPr>
                    </a:p>
                  </a:txBody>
                  <a:tcPr marL="72000" marR="72000" marT="72000" marB="72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b="1" u="none" strike="noStrike" cap="none">
                          <a:solidFill>
                            <a:schemeClr val="lt1"/>
                          </a:solidFill>
                          <a:latin typeface="Trebuchet MS"/>
                          <a:ea typeface="Trebuchet MS"/>
                          <a:cs typeface="Trebuchet MS"/>
                        </a:rPr>
                        <a:t>Energ</a:t>
                      </a:r>
                      <a:r>
                        <a:rPr lang="es" sz="1200" b="1">
                          <a:solidFill>
                            <a:schemeClr val="lt1"/>
                          </a:solidFill>
                          <a:latin typeface="Trebuchet MS"/>
                          <a:ea typeface="Trebuchet MS"/>
                          <a:cs typeface="Trebuchet MS"/>
                        </a:rPr>
                        <a:t>ie</a:t>
                      </a:r>
                      <a:endParaRPr sz="1200" b="1" u="none" strike="noStrike" cap="none">
                        <a:solidFill>
                          <a:schemeClr val="lt1"/>
                        </a:solidFill>
                        <a:latin typeface="Trebuchet MS"/>
                        <a:ea typeface="Trebuchet MS"/>
                        <a:cs typeface="Trebuchet MS"/>
                      </a:endParaRPr>
                    </a:p>
                  </a:txBody>
                  <a:tcPr marL="72000" marR="72000" marT="72000" marB="72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b="1" u="none" strike="noStrike" cap="none">
                          <a:solidFill>
                            <a:schemeClr val="lt1"/>
                          </a:solidFill>
                          <a:latin typeface="Trebuchet MS"/>
                          <a:ea typeface="Trebuchet MS"/>
                          <a:cs typeface="Trebuchet MS"/>
                        </a:rPr>
                        <a:t>EV</a:t>
                      </a:r>
                      <a:endParaRPr sz="1200" b="1" u="none" strike="noStrike" cap="none">
                        <a:solidFill>
                          <a:schemeClr val="lt1"/>
                        </a:solidFill>
                        <a:latin typeface="Trebuchet MS"/>
                        <a:ea typeface="Trebuchet MS"/>
                        <a:cs typeface="Trebuchet MS"/>
                      </a:endParaRPr>
                    </a:p>
                  </a:txBody>
                  <a:tcPr marL="72000" marR="72000" marT="72000" marB="72000">
                    <a:solidFill>
                      <a:srgbClr val="90ABB1"/>
                    </a:solidFill>
                  </a:tcPr>
                </a:tc>
              </a:tr>
              <a:tr h="256981">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A3.1</a:t>
                      </a:r>
                      <a:endParaRPr sz="1200" u="none" strike="noStrike" cap="none">
                        <a:solidFill>
                          <a:srgbClr val="53656D"/>
                        </a:solidFill>
                        <a:latin typeface="Trebuchet MS"/>
                        <a:ea typeface="Trebuchet MS"/>
                        <a:cs typeface="Trebuchet MS"/>
                      </a:endParaRPr>
                    </a:p>
                  </a:txBody>
                  <a:tcPr marL="72000" marR="72000" marT="72000" marB="72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53656D"/>
                          </a:solidFill>
                          <a:latin typeface="Trebuchet MS"/>
                          <a:ea typeface="Trebuchet MS"/>
                          <a:cs typeface="Trebuchet MS"/>
                        </a:rPr>
                        <a:t>Riziko poškození elektrických sítí</a:t>
                      </a:r>
                      <a:endParaRPr sz="1200" u="none" strike="noStrike" cap="none">
                        <a:solidFill>
                          <a:srgbClr val="53656D"/>
                        </a:solidFill>
                        <a:latin typeface="Trebuchet MS"/>
                        <a:ea typeface="Trebuchet MS"/>
                        <a:cs typeface="Trebuchet MS"/>
                      </a:endParaRPr>
                    </a:p>
                  </a:txBody>
                  <a:tcPr marL="72000" marR="72000" marT="72000" marB="72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0,8</a:t>
                      </a:r>
                      <a:endParaRPr sz="1200" u="none" strike="noStrike" cap="none">
                        <a:solidFill>
                          <a:srgbClr val="53656D"/>
                        </a:solidFill>
                        <a:latin typeface="Trebuchet MS"/>
                        <a:ea typeface="Trebuchet MS"/>
                        <a:cs typeface="Trebuchet MS"/>
                      </a:endParaRPr>
                    </a:p>
                  </a:txBody>
                  <a:tcPr marL="72000" marR="72000" marT="72000" marB="72000"/>
                </a:tc>
              </a:tr>
            </a:tbl>
          </a:graphicData>
        </a:graphic>
      </p:graphicFrame>
      <p:grpSp>
        <p:nvGrpSpPr>
          <p:cNvPr id="545066550" name="Google Shape;534;p25"/>
          <p:cNvGrpSpPr/>
          <p:nvPr/>
        </p:nvGrpSpPr>
        <p:grpSpPr bwMode="auto">
          <a:xfrm>
            <a:off x="8305799" y="4495700"/>
            <a:ext cx="838201" cy="594981"/>
            <a:chOff x="6739053" y="4087216"/>
            <a:chExt cx="838201" cy="594981"/>
          </a:xfrm>
        </p:grpSpPr>
        <p:sp>
          <p:nvSpPr>
            <p:cNvPr id="535" name="Google Shape;535;p25"/>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536" name="Google Shape;536;p25"/>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37" name="Google Shape;537;p25"/>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640052794" name="Google Shape;538;p25"/>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25</a:t>
            </a:r>
            <a:endParaRPr sz="1400" b="0" i="0" u="none" strike="noStrike" cap="none">
              <a:solidFill>
                <a:schemeClr val="lt1"/>
              </a:solidFill>
              <a:latin typeface="Arial"/>
              <a:ea typeface="Arial"/>
              <a:cs typeface="Arial"/>
            </a:endParaRPr>
          </a:p>
        </p:txBody>
      </p:sp>
      <p:sp>
        <p:nvSpPr>
          <p:cNvPr id="2098065881"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Tabulka s hodnotami expozice (EV) vypočítanými pro všechny kategorie rizik:</a:t>
            </a:r>
            <a:endParaRPr/>
          </a:p>
        </p:txBody>
      </p:sp>
      <p:sp>
        <p:nvSpPr>
          <p:cNvPr id="1316275538"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1792231565"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 2: Výpočet hodnoty expozice (EV) pro kategorie rizik</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936157009" name="Google Shape;545;p26"/>
          <p:cNvGraphicFramePr>
            <a:graphicFrameLocks xmlns:a="http://schemas.openxmlformats.org/drawingml/2006/main"/>
          </p:cNvGraphicFramePr>
          <p:nvPr/>
        </p:nvGraphicFramePr>
        <p:xfrm rot="0">
          <a:off x="576263" y="2112483"/>
          <a:ext cx="6770800" cy="2377260"/>
        </p:xfrm>
        <a:graphic>
          <a:graphicData uri="http://schemas.openxmlformats.org/drawingml/2006/table">
            <a:tbl>
              <a:tblPr firstRow="0" firstCol="0" lastRow="0" lastCol="0" bandRow="0" bandCol="0">
                <a:tableStyleId>{B05D987B-12CF-4478-AFC1-6915FD3E9324}</a:tableStyleId>
                <a:noFill/>
              </a:tblPr>
              <a:tblGrid>
                <a:gridCol w="652675"/>
                <a:gridCol w="3778975"/>
                <a:gridCol w="2339150"/>
              </a:tblGrid>
              <a:tr h="266084">
                <a:tc>
                  <a:txBody>
                    <a:bodyPr/>
                    <a:p>
                      <a:pPr marL="0" marR="0" lvl="0" indent="0" algn="ctr" rtl="0">
                        <a:lnSpc>
                          <a:spcPct val="100000"/>
                        </a:lnSpc>
                        <a:spcBef>
                          <a:spcPts val="0"/>
                        </a:spcBef>
                        <a:spcAft>
                          <a:spcPts val="0"/>
                        </a:spcAft>
                        <a:buClr>
                          <a:srgbClr val="000000"/>
                        </a:buClr>
                        <a:buSzPts val="1200"/>
                        <a:buFont typeface="Arial"/>
                        <a:buNone/>
                        <a:defRPr/>
                      </a:pPr>
                      <a:r>
                        <a:rPr lang="es" sz="1200" b="1" u="none" strike="noStrike" cap="none">
                          <a:solidFill>
                            <a:schemeClr val="lt1"/>
                          </a:solidFill>
                          <a:latin typeface="Trebuchet MS"/>
                          <a:ea typeface="Trebuchet MS"/>
                          <a:cs typeface="Trebuchet MS"/>
                        </a:rPr>
                        <a:t>C</a:t>
                      </a:r>
                      <a:endParaRPr sz="1200" b="1" u="none" strike="noStrike" cap="none">
                        <a:solidFill>
                          <a:schemeClr val="lt1"/>
                        </a:solidFill>
                        <a:latin typeface="Trebuchet MS"/>
                        <a:ea typeface="Trebuchet MS"/>
                        <a:cs typeface="Trebuchet MS"/>
                      </a:endParaRPr>
                    </a:p>
                  </a:txBody>
                  <a:tcPr marL="91425" marR="91425" marT="91425" marB="91425">
                    <a:solidFill>
                      <a:srgbClr val="F6B26B"/>
                    </a:solidFill>
                  </a:tcPr>
                </a:tc>
                <a:tc gridSpan="2">
                  <a:txBody>
                    <a:bodyPr/>
                    <a:p>
                      <a:pPr marL="0" marR="0" lvl="0" indent="0" algn="ctr" rtl="0">
                        <a:lnSpc>
                          <a:spcPct val="100000"/>
                        </a:lnSpc>
                        <a:spcBef>
                          <a:spcPts val="0"/>
                        </a:spcBef>
                        <a:spcAft>
                          <a:spcPts val="0"/>
                        </a:spcAft>
                        <a:buClr>
                          <a:srgbClr val="000000"/>
                        </a:buClr>
                        <a:buSzPts val="1200"/>
                        <a:buFont typeface="Arial"/>
                        <a:buNone/>
                        <a:defRPr/>
                      </a:pPr>
                      <a:r>
                        <a:rPr lang="es" sz="1200" b="1">
                          <a:solidFill>
                            <a:schemeClr val="lt1"/>
                          </a:solidFill>
                          <a:latin typeface="Trebuchet MS"/>
                          <a:ea typeface="Trebuchet MS"/>
                          <a:cs typeface="Trebuchet MS"/>
                        </a:rPr>
                        <a:t>Extrémní teploty</a:t>
                      </a:r>
                      <a:endParaRPr sz="1200" b="1" u="none" strike="noStrike" cap="none">
                        <a:solidFill>
                          <a:schemeClr val="lt1"/>
                        </a:solidFill>
                        <a:latin typeface="Trebuchet MS"/>
                        <a:ea typeface="Trebuchet MS"/>
                        <a:cs typeface="Trebuchet MS"/>
                      </a:endParaRPr>
                    </a:p>
                  </a:txBody>
                  <a:tcPr marL="91425" marR="91425" marT="91425" marB="91425">
                    <a:solidFill>
                      <a:srgbClr val="F6B26B"/>
                    </a:solidFill>
                  </a:tcPr>
                </a:tc>
                <a:tc hMerge="1">
                  <a:txBody>
                    <a:bodyPr/>
                    <a:p>
                      <a:endParaRPr/>
                    </a:p>
                  </a:txBody>
                </a:tc>
              </a:tr>
              <a:tr h="266084">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C3</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Energ</a:t>
                      </a:r>
                      <a:r>
                        <a:rPr lang="es" sz="1200">
                          <a:solidFill>
                            <a:schemeClr val="lt1"/>
                          </a:solidFill>
                          <a:latin typeface="Trebuchet MS"/>
                          <a:ea typeface="Trebuchet MS"/>
                          <a:cs typeface="Trebuchet MS"/>
                        </a:rPr>
                        <a:t>ie</a:t>
                      </a:r>
                      <a:endParaRPr sz="1400" u="none" strike="noStrike" cap="none">
                        <a:solidFill>
                          <a:schemeClr val="lt1"/>
                        </a:solidFill>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EV</a:t>
                      </a:r>
                      <a:endParaRPr sz="1400" u="none" strike="noStrike" cap="none">
                        <a:solidFill>
                          <a:schemeClr val="lt1"/>
                        </a:solidFill>
                      </a:endParaRPr>
                    </a:p>
                  </a:txBody>
                  <a:tcPr marL="91425" marR="91425" marT="91425" marB="91425">
                    <a:solidFill>
                      <a:srgbClr val="90ABB1"/>
                    </a:solidFill>
                  </a:tcPr>
                </a:tc>
              </a:tr>
              <a:tr h="266084">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C3.1</a:t>
                      </a:r>
                      <a:endParaRPr sz="1200" u="none" strike="noStrike" cap="none">
                        <a:solidFill>
                          <a:srgbClr val="53656D"/>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Riziko poškození infrastruktury elektrické sítě</a:t>
                      </a:r>
                      <a:endParaRPr sz="1200" u="none" strike="noStrike" cap="none">
                        <a:solidFill>
                          <a:srgbClr val="53656D"/>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0,9</a:t>
                      </a:r>
                      <a:endParaRPr sz="1200" u="none" strike="noStrike" cap="none">
                        <a:solidFill>
                          <a:srgbClr val="53656D"/>
                        </a:solidFill>
                        <a:latin typeface="Trebuchet MS"/>
                        <a:ea typeface="Trebuchet MS"/>
                        <a:cs typeface="Trebuchet MS"/>
                      </a:endParaRPr>
                    </a:p>
                  </a:txBody>
                  <a:tcPr marL="91425" marR="91425" marT="91425" marB="91425"/>
                </a:tc>
              </a:tr>
              <a:tr h="38314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C3.2</a:t>
                      </a:r>
                      <a:endParaRPr sz="1200" u="none" strike="noStrike" cap="none">
                        <a:solidFill>
                          <a:srgbClr val="53656D"/>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Riziko poškození zařízení využívajících obnovitelné zdroje energie</a:t>
                      </a:r>
                      <a:endParaRPr sz="1200" u="none" strike="noStrike" cap="none">
                        <a:solidFill>
                          <a:srgbClr val="53656D"/>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0,7</a:t>
                      </a:r>
                      <a:endParaRPr sz="1200" u="none" strike="noStrike" cap="none">
                        <a:solidFill>
                          <a:srgbClr val="53656D"/>
                        </a:solidFill>
                        <a:latin typeface="Trebuchet MS"/>
                        <a:ea typeface="Trebuchet MS"/>
                        <a:cs typeface="Trebuchet MS"/>
                      </a:endParaRPr>
                    </a:p>
                  </a:txBody>
                  <a:tcPr marL="91425" marR="91425" marT="91425" marB="91425"/>
                </a:tc>
              </a:tr>
              <a:tr h="266084">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C8</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 </a:t>
                      </a:r>
                      <a:r>
                        <a:rPr lang="es" sz="1200">
                          <a:solidFill>
                            <a:schemeClr val="lt1"/>
                          </a:solidFill>
                          <a:latin typeface="Trebuchet MS"/>
                          <a:ea typeface="Trebuchet MS"/>
                          <a:cs typeface="Trebuchet MS"/>
                        </a:rPr>
                        <a:t>Zdraví</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chemeClr val="dk1"/>
                        </a:buClr>
                        <a:buSzPts val="1100"/>
                        <a:buFont typeface="Arial"/>
                        <a:buNone/>
                        <a:defRPr/>
                      </a:pPr>
                      <a:r>
                        <a:rPr lang="es" sz="1200" u="none" strike="noStrike" cap="none">
                          <a:solidFill>
                            <a:schemeClr val="lt1"/>
                          </a:solidFill>
                          <a:latin typeface="Trebuchet MS"/>
                          <a:ea typeface="Trebuchet MS"/>
                          <a:cs typeface="Trebuchet MS"/>
                        </a:rPr>
                        <a:t>EV</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r>
              <a:tr h="266084">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C8.1</a:t>
                      </a:r>
                      <a:endParaRPr sz="1200" u="none" strike="noStrike" cap="none">
                        <a:solidFill>
                          <a:srgbClr val="53656D"/>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rgbClr val="53656D"/>
                          </a:solidFill>
                          <a:latin typeface="Trebuchet MS"/>
                          <a:ea typeface="Trebuchet MS"/>
                          <a:cs typeface="Trebuchet MS"/>
                        </a:rPr>
                        <a:t>Zdravotní rizika pro obyvatele</a:t>
                      </a:r>
                      <a:endParaRPr sz="1200" u="none" strike="noStrike" cap="none">
                        <a:solidFill>
                          <a:srgbClr val="53656D"/>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53656D"/>
                          </a:solidFill>
                          <a:latin typeface="Trebuchet MS"/>
                          <a:ea typeface="Trebuchet MS"/>
                          <a:cs typeface="Trebuchet MS"/>
                        </a:rPr>
                        <a:t>0,6</a:t>
                      </a:r>
                      <a:endParaRPr sz="1200" u="none" strike="noStrike" cap="none">
                        <a:solidFill>
                          <a:srgbClr val="53656D"/>
                        </a:solidFill>
                        <a:latin typeface="Trebuchet MS"/>
                        <a:ea typeface="Trebuchet MS"/>
                        <a:cs typeface="Trebuchet MS"/>
                      </a:endParaRPr>
                    </a:p>
                  </a:txBody>
                  <a:tcPr marL="91425" marR="91425" marT="91425" marB="91425"/>
                </a:tc>
              </a:tr>
            </a:tbl>
          </a:graphicData>
        </a:graphic>
      </p:graphicFrame>
      <p:grpSp>
        <p:nvGrpSpPr>
          <p:cNvPr id="1455996452" name="Google Shape;548;p26"/>
          <p:cNvGrpSpPr/>
          <p:nvPr/>
        </p:nvGrpSpPr>
        <p:grpSpPr bwMode="auto">
          <a:xfrm>
            <a:off x="8305799" y="4495700"/>
            <a:ext cx="838201" cy="594981"/>
            <a:chOff x="6739053" y="4087216"/>
            <a:chExt cx="838201" cy="594981"/>
          </a:xfrm>
        </p:grpSpPr>
        <p:sp>
          <p:nvSpPr>
            <p:cNvPr id="549" name="Google Shape;549;p26"/>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550" name="Google Shape;550;p26"/>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51" name="Google Shape;551;p26"/>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744823388" name="Google Shape;552;p26"/>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26</a:t>
            </a:r>
            <a:endParaRPr sz="1400" b="0" i="0" u="none" strike="noStrike" cap="none">
              <a:solidFill>
                <a:schemeClr val="lt1"/>
              </a:solidFill>
              <a:latin typeface="Arial"/>
              <a:ea typeface="Arial"/>
              <a:cs typeface="Arial"/>
            </a:endParaRPr>
          </a:p>
        </p:txBody>
      </p:sp>
      <p:sp>
        <p:nvSpPr>
          <p:cNvPr id="540884780"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Tabulka s hodnotami expozice (EV) vypočítanými pro všechny kategorie rizik:</a:t>
            </a:r>
            <a:endParaRPr/>
          </a:p>
        </p:txBody>
      </p:sp>
      <p:sp>
        <p:nvSpPr>
          <p:cNvPr id="188007016"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1652092752" name="Google Shape;339;p19"/>
          <p:cNvSpPr txBox="1"/>
          <p:nvPr/>
        </p:nvSpPr>
        <p:spPr bwMode="auto">
          <a:xfrm>
            <a:off x="474015" y="857050"/>
            <a:ext cx="7131300"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 2: Výpočet hodnoty expozice (EV) pro kategorie rizik</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56654435" name="Google Shape;558;p27"/>
          <p:cNvSpPr txBox="1"/>
          <p:nvPr/>
        </p:nvSpPr>
        <p:spPr bwMode="auto">
          <a:xfrm>
            <a:off x="474014" y="1424343"/>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Hodnota </a:t>
            </a:r>
            <a:r>
              <a:rPr lang="cs-CZ" sz="1200" b="0" i="0" u="none" strike="noStrike" cap="none">
                <a:solidFill>
                  <a:srgbClr val="708792"/>
                </a:solidFill>
                <a:latin typeface="Trebuchet MS"/>
                <a:ea typeface="Trebuchet MS"/>
                <a:cs typeface="Trebuchet MS"/>
              </a:rPr>
              <a:t>indikátorů</a:t>
            </a:r>
            <a:r>
              <a:rPr lang="es" sz="1200" b="0" i="0" u="none" strike="noStrike" cap="none">
                <a:solidFill>
                  <a:srgbClr val="708792"/>
                </a:solidFill>
                <a:latin typeface="Trebuchet MS"/>
                <a:ea typeface="Trebuchet MS"/>
                <a:cs typeface="Trebuchet MS"/>
              </a:rPr>
              <a:t> zranitelnosti pro kategorie rizik</a:t>
            </a:r>
            <a:r>
              <a:rPr lang="cs-CZ" sz="1200" b="0" i="0" u="none" strike="noStrike" cap="none">
                <a:solidFill>
                  <a:srgbClr val="708792"/>
                </a:solidFill>
                <a:latin typeface="Trebuchet MS"/>
                <a:ea typeface="Trebuchet MS"/>
                <a:cs typeface="Trebuchet MS"/>
              </a:rPr>
              <a:t> </a:t>
            </a:r>
            <a:r>
              <a:rPr lang="es" sz="1200" b="0" i="0" u="none" strike="noStrike" cap="none">
                <a:solidFill>
                  <a:srgbClr val="708792"/>
                </a:solidFill>
                <a:latin typeface="Trebuchet MS"/>
                <a:ea typeface="Trebuchet MS"/>
                <a:cs typeface="Trebuchet MS"/>
              </a:rPr>
              <a:t>(příklad pro kategorii rizik C8.1)</a:t>
            </a:r>
            <a:r>
              <a:rPr lang="cs-CZ" sz="1200" b="0" i="0" u="none" strike="noStrike" cap="none">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p:txBody>
      </p:sp>
      <p:graphicFrame>
        <p:nvGraphicFramePr>
          <p:cNvPr id="1515712055" name="Google Shape;560;p27"/>
          <p:cNvGraphicFramePr>
            <a:graphicFrameLocks xmlns:a="http://schemas.openxmlformats.org/drawingml/2006/main"/>
          </p:cNvGraphicFramePr>
          <p:nvPr/>
        </p:nvGraphicFramePr>
        <p:xfrm rot="0">
          <a:off x="576263" y="2114718"/>
          <a:ext cx="8132016" cy="2698560"/>
        </p:xfrm>
        <a:graphic>
          <a:graphicData uri="http://schemas.openxmlformats.org/drawingml/2006/table">
            <a:tbl>
              <a:tblPr firstRow="0" firstCol="0" lastRow="0" lastCol="0" bandRow="0" bandCol="0">
                <a:tableStyleId>{B05D987B-12CF-4478-AFC1-6915FD3E9324}</a:tableStyleId>
                <a:noFill/>
              </a:tblPr>
              <a:tblGrid>
                <a:gridCol w="1000525"/>
                <a:gridCol w="80178"/>
                <a:gridCol w="693472"/>
                <a:gridCol w="2393396"/>
                <a:gridCol w="2479312"/>
                <a:gridCol w="736430"/>
                <a:gridCol w="748703"/>
              </a:tblGrid>
              <a:tr h="219481">
                <a:tc rowSpan="7" gridSpan="2">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C8.1 Zdravotní rizika pro obyvatele</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h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Kód</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Kritérium</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Indi</a:t>
                      </a:r>
                      <a:r>
                        <a:rPr lang="es" sz="1200">
                          <a:solidFill>
                            <a:schemeClr val="lt1"/>
                          </a:solidFill>
                          <a:latin typeface="Trebuchet MS"/>
                          <a:ea typeface="Trebuchet MS"/>
                          <a:cs typeface="Trebuchet MS"/>
                        </a:rPr>
                        <a:t>kátor</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Jednotka</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Hodnota</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r>
              <a:tr h="313620">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C8.1.1</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zpevněných povrchů odrážet sluneční záření</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Průměrný index tepelného ostrova (SRI – Surface Reflectance Index)</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n</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16</a:t>
                      </a:r>
                      <a:endParaRPr sz="1200" u="none" strike="noStrike" cap="none">
                        <a:solidFill>
                          <a:srgbClr val="708792"/>
                        </a:solidFill>
                        <a:latin typeface="Trebuchet MS"/>
                        <a:ea typeface="Trebuchet MS"/>
                        <a:cs typeface="Trebuchet MS"/>
                      </a:endParaRPr>
                    </a:p>
                  </a:txBody>
                  <a:tcPr marL="36000" marR="36000" marT="36000" marB="36000"/>
                </a:tc>
              </a:tr>
              <a:tr h="313620">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C8.1.2</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střech odrážet sluneční záření</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Průměrný index tepelného ostrova (SRI – Surface Reflectance Index)</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n</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37</a:t>
                      </a:r>
                      <a:endParaRPr sz="1200" u="none" strike="noStrike" cap="none">
                        <a:solidFill>
                          <a:srgbClr val="708792"/>
                        </a:solidFill>
                        <a:latin typeface="Trebuchet MS"/>
                        <a:ea typeface="Trebuchet MS"/>
                        <a:cs typeface="Trebuchet MS"/>
                      </a:endParaRPr>
                    </a:p>
                  </a:txBody>
                  <a:tcPr marL="36000" marR="36000" marT="36000" marB="36000"/>
                </a:tc>
              </a:tr>
              <a:tr h="191023">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C8.1.3</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Odráživost městské oblasti</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Průměrná albedo hodnota</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n</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0,27</a:t>
                      </a:r>
                      <a:endParaRPr sz="1200" u="none" strike="noStrike" cap="none">
                        <a:solidFill>
                          <a:srgbClr val="708792"/>
                        </a:solidFill>
                        <a:latin typeface="Trebuchet MS"/>
                        <a:ea typeface="Trebuchet MS"/>
                        <a:cs typeface="Trebuchet MS"/>
                      </a:endParaRPr>
                    </a:p>
                  </a:txBody>
                  <a:tcPr marL="36000" marR="36000" marT="36000" marB="36000"/>
                </a:tc>
              </a:tr>
              <a:tr h="313620">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C8.1.4</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Stínění zpevněných povrchů</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Podíl zastíněných zpevněných ploch</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20</a:t>
                      </a:r>
                      <a:endParaRPr sz="1200" u="none" strike="noStrike" cap="none">
                        <a:solidFill>
                          <a:srgbClr val="708792"/>
                        </a:solidFill>
                        <a:latin typeface="Trebuchet MS"/>
                        <a:ea typeface="Trebuchet MS"/>
                        <a:cs typeface="Trebuchet MS"/>
                      </a:endParaRPr>
                    </a:p>
                  </a:txBody>
                  <a:tcPr marL="36000" marR="36000" marT="36000" marB="36000"/>
                </a:tc>
              </a:tr>
              <a:tr h="313620">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C8.1.5</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Viditelnost oblohy</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Průměrný faktor výhledu na oblohu (mean Sky View Factor)</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n</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0,74</a:t>
                      </a:r>
                      <a:endParaRPr sz="1200" u="none" strike="noStrike" cap="none">
                        <a:solidFill>
                          <a:srgbClr val="708792"/>
                        </a:solidFill>
                        <a:latin typeface="Trebuchet MS"/>
                        <a:ea typeface="Trebuchet MS"/>
                        <a:cs typeface="Trebuchet MS"/>
                      </a:endParaRPr>
                    </a:p>
                  </a:txBody>
                  <a:tcPr marL="36000" marR="36000" marT="36000" marB="36000"/>
                </a:tc>
              </a:tr>
              <a:tr h="313620">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Dostupnost zelených ploch</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Podíl zelených ploch na celkové ploše městské zóny</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19</a:t>
                      </a:r>
                      <a:endParaRPr sz="1200" u="none" strike="noStrike" cap="none">
                        <a:solidFill>
                          <a:srgbClr val="708792"/>
                        </a:solidFill>
                        <a:latin typeface="Trebuchet MS"/>
                        <a:ea typeface="Trebuchet MS"/>
                        <a:cs typeface="Trebuchet MS"/>
                      </a:endParaRPr>
                    </a:p>
                  </a:txBody>
                  <a:tcPr marL="36000" marR="36000" marT="36000" marB="36000"/>
                </a:tc>
              </a:tr>
            </a:tbl>
          </a:graphicData>
        </a:graphic>
      </p:graphicFrame>
      <p:grpSp>
        <p:nvGrpSpPr>
          <p:cNvPr id="512330513" name="Google Shape;562;p27"/>
          <p:cNvGrpSpPr/>
          <p:nvPr/>
        </p:nvGrpSpPr>
        <p:grpSpPr bwMode="auto">
          <a:xfrm>
            <a:off x="8305799" y="4495700"/>
            <a:ext cx="838201" cy="594981"/>
            <a:chOff x="6739053" y="4087216"/>
            <a:chExt cx="838201" cy="594981"/>
          </a:xfrm>
        </p:grpSpPr>
        <p:sp>
          <p:nvSpPr>
            <p:cNvPr id="563" name="Google Shape;563;p27"/>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564" name="Google Shape;564;p27"/>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65" name="Google Shape;565;p27"/>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745581958" name="Google Shape;566;p27"/>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27</a:t>
            </a:r>
            <a:endParaRPr sz="1400" b="0" i="0" u="none" strike="noStrike" cap="none">
              <a:solidFill>
                <a:schemeClr val="lt1"/>
              </a:solidFill>
              <a:latin typeface="Arial"/>
              <a:ea typeface="Arial"/>
              <a:cs typeface="Arial"/>
            </a:endParaRPr>
          </a:p>
        </p:txBody>
      </p:sp>
      <p:sp>
        <p:nvSpPr>
          <p:cNvPr id="316140723"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472554558"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Kroky 3/4/5: Výpočet hodnot zranitelnosti (Vulnerability </a:t>
            </a:r>
            <a:r>
              <a:rPr lang="cs-CZ" sz="1600" b="1" i="0" u="none" strike="noStrike" cap="none">
                <a:solidFill>
                  <a:srgbClr val="18BAA8"/>
                </a:solidFill>
                <a:latin typeface="Trebuchet MS"/>
                <a:ea typeface="Trebuchet MS"/>
                <a:cs typeface="Trebuchet MS"/>
              </a:rPr>
              <a:t>Values</a:t>
            </a:r>
            <a:r>
              <a:rPr lang="cs-CZ" sz="1600" b="1" i="0" u="none" strike="noStrike" cap="none">
                <a:solidFill>
                  <a:srgbClr val="18BAA8"/>
                </a:solidFill>
                <a:latin typeface="Trebuchet MS"/>
                <a:ea typeface="Trebuchet MS"/>
                <a:cs typeface="Trebuchet MS"/>
              </a:rPr>
              <a:t>) pro kategorie rizik</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022263126" name="Google Shape;574;p28"/>
          <p:cNvGraphicFramePr>
            <a:graphicFrameLocks xmlns:a="http://schemas.openxmlformats.org/drawingml/2006/main"/>
          </p:cNvGraphicFramePr>
          <p:nvPr/>
        </p:nvGraphicFramePr>
        <p:xfrm rot="0">
          <a:off x="576263" y="1827831"/>
          <a:ext cx="5975350" cy="929610"/>
        </p:xfrm>
        <a:graphic>
          <a:graphicData uri="http://schemas.openxmlformats.org/drawingml/2006/table">
            <a:tbl>
              <a:tblPr firstRow="0" firstCol="0" lastRow="0" lastCol="0" bandRow="0" bandCol="0">
                <a:tableStyleId>{B05D987B-12CF-4478-AFC1-6915FD3E9324}</a:tableStyleId>
                <a:noFill/>
              </a:tblPr>
              <a:tblGrid>
                <a:gridCol w="3128246"/>
                <a:gridCol w="1106831"/>
                <a:gridCol w="910510"/>
                <a:gridCol w="829763"/>
              </a:tblGrid>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Kritérium</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Indi</a:t>
                      </a:r>
                      <a:r>
                        <a:rPr lang="es" sz="1200">
                          <a:solidFill>
                            <a:schemeClr val="lt1"/>
                          </a:solidFill>
                          <a:latin typeface="Trebuchet MS"/>
                          <a:ea typeface="Trebuchet MS"/>
                          <a:cs typeface="Trebuchet MS"/>
                        </a:rPr>
                        <a:t>kátor</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Jednotka</a:t>
                      </a:r>
                      <a:r>
                        <a:rPr lang="es" sz="1200" u="none" strike="noStrike" cap="none">
                          <a:solidFill>
                            <a:schemeClr val="lt1"/>
                          </a:solidFill>
                          <a:latin typeface="Trebuchet MS"/>
                          <a:ea typeface="Trebuchet MS"/>
                          <a:cs typeface="Trebuchet MS"/>
                        </a:rPr>
                        <a:t> </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Hodnota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r>
              <a:tr h="381000">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zpevněných povrchů odrážet sluneční záření</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průměrný</a:t>
                      </a:r>
                      <a:r>
                        <a:rPr lang="es" sz="1200" u="none" strike="noStrike" cap="none">
                          <a:solidFill>
                            <a:srgbClr val="708792"/>
                          </a:solidFill>
                          <a:latin typeface="Trebuchet MS"/>
                          <a:ea typeface="Trebuchet MS"/>
                          <a:cs typeface="Trebuchet MS"/>
                        </a:rPr>
                        <a:t> SRI</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n</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16</a:t>
                      </a:r>
                      <a:endParaRPr sz="1200" u="none" strike="noStrike" cap="none">
                        <a:solidFill>
                          <a:srgbClr val="708792"/>
                        </a:solidFill>
                        <a:latin typeface="Trebuchet MS"/>
                        <a:ea typeface="Trebuchet MS"/>
                        <a:cs typeface="Trebuchet MS"/>
                      </a:endParaRPr>
                    </a:p>
                  </a:txBody>
                  <a:tcPr marL="91425" marR="91425" marT="91425" marB="91425"/>
                </a:tc>
              </a:tr>
            </a:tbl>
          </a:graphicData>
        </a:graphic>
      </p:graphicFrame>
      <p:grpSp>
        <p:nvGrpSpPr>
          <p:cNvPr id="1011536361" name="Google Shape;583;p28"/>
          <p:cNvGrpSpPr/>
          <p:nvPr/>
        </p:nvGrpSpPr>
        <p:grpSpPr bwMode="auto">
          <a:xfrm>
            <a:off x="8305799" y="4495700"/>
            <a:ext cx="838201" cy="594981"/>
            <a:chOff x="6739053" y="4087216"/>
            <a:chExt cx="838201" cy="594981"/>
          </a:xfrm>
        </p:grpSpPr>
        <p:sp>
          <p:nvSpPr>
            <p:cNvPr id="584" name="Google Shape;584;p28"/>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585" name="Google Shape;585;p28"/>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86" name="Google Shape;586;p28"/>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569800764" name="Google Shape;587;p28"/>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28</a:t>
            </a:r>
            <a:endParaRPr sz="1400" b="0" i="0" u="none" strike="noStrike" cap="none">
              <a:solidFill>
                <a:schemeClr val="lt1"/>
              </a:solidFill>
              <a:latin typeface="Arial"/>
              <a:ea typeface="Arial"/>
              <a:cs typeface="Arial"/>
            </a:endParaRPr>
          </a:p>
        </p:txBody>
      </p:sp>
      <p:sp>
        <p:nvSpPr>
          <p:cNvPr id="1532737277"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1350180156"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Kroky 3/4/5: Výpočet hodnot zranitelnosti (Vulnerability </a:t>
            </a:r>
            <a:r>
              <a:rPr lang="cs-CZ" sz="1600" b="1" i="0" u="none" strike="noStrike" cap="none">
                <a:solidFill>
                  <a:srgbClr val="18BAA8"/>
                </a:solidFill>
                <a:latin typeface="Trebuchet MS"/>
                <a:ea typeface="Trebuchet MS"/>
                <a:cs typeface="Trebuchet MS"/>
              </a:rPr>
              <a:t>Values</a:t>
            </a:r>
            <a:r>
              <a:rPr lang="cs-CZ" sz="1600" b="1" i="0" u="none" strike="noStrike" cap="none">
                <a:solidFill>
                  <a:srgbClr val="18BAA8"/>
                </a:solidFill>
                <a:latin typeface="Trebuchet MS"/>
                <a:ea typeface="Trebuchet MS"/>
                <a:cs typeface="Trebuchet MS"/>
              </a:rPr>
              <a:t>) pro kategorie rizik</a:t>
            </a:r>
            <a:endParaRPr/>
          </a:p>
        </p:txBody>
      </p:sp>
      <p:sp>
        <p:nvSpPr>
          <p:cNvPr id="1210883184"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Hodnota indikátorů zranitelnosti kategorií rizik je normalizována v intervalu 0–1:</a:t>
            </a:r>
            <a:endParaRPr/>
          </a:p>
        </p:txBody>
      </p:sp>
      <p:graphicFrame>
        <p:nvGraphicFramePr>
          <p:cNvPr id="1552124872" name="Google Shape;512;p24"/>
          <p:cNvGraphicFramePr>
            <a:graphicFrameLocks xmlns:a="http://schemas.openxmlformats.org/drawingml/2006/main"/>
          </p:cNvGraphicFramePr>
          <p:nvPr/>
        </p:nvGraphicFramePr>
        <p:xfrm rot="0">
          <a:off x="576263" y="3556175"/>
          <a:ext cx="4632825" cy="1462919"/>
        </p:xfrm>
        <a:graphic>
          <a:graphicData uri="http://schemas.openxmlformats.org/drawingml/2006/table">
            <a:tbl>
              <a:tblPr firstRow="0" firstCol="0" lastRow="0" lastCol="0" bandRow="0" bandCol="0">
                <a:tableStyleId>{B05D987B-12CF-4478-AFC1-6915FD3E9324}</a:tableStyleId>
                <a:noFill/>
              </a:tblPr>
              <a:tblGrid>
                <a:gridCol w="2644650"/>
                <a:gridCol w="810750"/>
                <a:gridCol w="1177425"/>
              </a:tblGrid>
              <a:tr h="247941">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Referenční hodnota 1 – Kritická</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max</a:t>
                      </a:r>
                      <a:endParaRPr sz="1050" u="none" strike="noStrike" cap="none" baseline="-25000">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cs-CZ" sz="1200" u="none" strike="noStrike" cap="none">
                          <a:solidFill>
                            <a:srgbClr val="708792"/>
                          </a:solidFill>
                          <a:latin typeface="Trebuchet MS"/>
                          <a:ea typeface="Trebuchet MS"/>
                          <a:cs typeface="Trebuchet MS"/>
                        </a:rPr>
                        <a:t>58</a:t>
                      </a:r>
                      <a:endParaRPr sz="1200" u="none" strike="noStrike" cap="none">
                        <a:solidFill>
                          <a:srgbClr val="708792"/>
                        </a:solidFill>
                        <a:latin typeface="Trebuchet MS"/>
                        <a:ea typeface="Trebuchet MS"/>
                        <a:cs typeface="Trebuchet MS"/>
                      </a:endParaRPr>
                    </a:p>
                  </a:txBody>
                  <a:tcPr marL="91425" marR="91425" marT="91425" marB="91425"/>
                </a:tc>
              </a:tr>
              <a:tr h="247941">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Referenční hodnota</a:t>
                      </a:r>
                      <a:r>
                        <a:rPr lang="es" sz="1200" u="none" strike="noStrike" cap="none">
                          <a:solidFill>
                            <a:schemeClr val="lt1"/>
                          </a:solidFill>
                          <a:latin typeface="Trebuchet MS"/>
                          <a:ea typeface="Trebuchet MS"/>
                          <a:cs typeface="Trebuchet MS"/>
                        </a:rPr>
                        <a:t> 0</a:t>
                      </a:r>
                      <a:r>
                        <a:rPr lang="cs-CZ" sz="1200" u="none" strike="noStrike" cap="none">
                          <a:solidFill>
                            <a:schemeClr val="lt1"/>
                          </a:solidFill>
                          <a:latin typeface="Trebuchet MS"/>
                          <a:ea typeface="Trebuchet MS"/>
                          <a:cs typeface="Trebuchet MS"/>
                        </a:rPr>
                        <a:t> </a:t>
                      </a:r>
                      <a:r>
                        <a:rPr lang="es" sz="1200" u="none" strike="noStrike" cap="none">
                          <a:solidFill>
                            <a:schemeClr val="lt1"/>
                          </a:solidFill>
                          <a:latin typeface="Trebuchet MS"/>
                          <a:ea typeface="Trebuchet MS"/>
                          <a:cs typeface="Trebuchet MS"/>
                        </a:rPr>
                        <a:t>- Optim</a:t>
                      </a:r>
                      <a:r>
                        <a:rPr lang="es" sz="1200">
                          <a:solidFill>
                            <a:schemeClr val="lt1"/>
                          </a:solidFill>
                          <a:latin typeface="Trebuchet MS"/>
                          <a:ea typeface="Trebuchet MS"/>
                          <a:cs typeface="Trebuchet MS"/>
                        </a:rPr>
                        <a:t>ální</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min</a:t>
                      </a:r>
                      <a:endParaRPr sz="1050" u="none" strike="noStrike" cap="none" baseline="-25000">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a:t>
                      </a:r>
                      <a:endParaRPr sz="1200" u="none" strike="noStrike" cap="none">
                        <a:solidFill>
                          <a:srgbClr val="708792"/>
                        </a:solidFill>
                        <a:latin typeface="Trebuchet MS"/>
                        <a:ea typeface="Trebuchet MS"/>
                        <a:cs typeface="Trebuchet MS"/>
                      </a:endParaRPr>
                    </a:p>
                  </a:txBody>
                  <a:tcPr marL="91425" marR="91425" marT="91425" marB="91425"/>
                </a:tc>
              </a:tr>
              <a:tr h="247941">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Hodnota indikátoru</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l" rtl="0">
                        <a:lnSpc>
                          <a:spcPct val="100000"/>
                        </a:lnSpc>
                        <a:spcBef>
                          <a:spcPts val="0"/>
                        </a:spcBef>
                        <a:spcAft>
                          <a:spcPts val="0"/>
                        </a:spcAft>
                        <a:buClr>
                          <a:srgbClr val="000000"/>
                        </a:buClr>
                        <a:buSzPts val="1050"/>
                        <a:buFont typeface="Arial"/>
                        <a:buNone/>
                        <a:defRPr/>
                      </a:pPr>
                      <a:r>
                        <a:rPr lang="es" sz="1050" u="none" strike="noStrike" cap="none">
                          <a:solidFill>
                            <a:srgbClr val="708792"/>
                          </a:solidFill>
                          <a:latin typeface="Trebuchet MS"/>
                          <a:ea typeface="Trebuchet MS"/>
                          <a:cs typeface="Trebuchet MS"/>
                        </a:rPr>
                        <a:t>X</a:t>
                      </a:r>
                      <a:r>
                        <a:rPr lang="es" sz="1050" u="none" strike="noStrike" cap="none" baseline="-25000">
                          <a:solidFill>
                            <a:srgbClr val="708792"/>
                          </a:solidFill>
                          <a:latin typeface="Trebuchet MS"/>
                          <a:ea typeface="Trebuchet MS"/>
                          <a:cs typeface="Trebuchet MS"/>
                        </a:rPr>
                        <a:t>i</a:t>
                      </a:r>
                      <a:endParaRPr sz="1050" u="none" strike="noStrike" cap="none" baseline="-25000">
                        <a:solidFill>
                          <a:srgbClr val="708792"/>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lang="cs-CZ" sz="1200" u="none" strike="noStrike" cap="none">
                          <a:solidFill>
                            <a:srgbClr val="708792"/>
                          </a:solidFill>
                          <a:latin typeface="Trebuchet MS"/>
                          <a:ea typeface="Trebuchet MS"/>
                          <a:cs typeface="Trebuchet MS"/>
                        </a:rPr>
                        <a:t>16</a:t>
                      </a:r>
                      <a:endParaRPr sz="1200" u="none" strike="noStrike" cap="none">
                        <a:solidFill>
                          <a:srgbClr val="708792"/>
                        </a:solidFill>
                        <a:latin typeface="Trebuchet MS"/>
                        <a:ea typeface="Trebuchet MS"/>
                        <a:cs typeface="Trebuchet MS"/>
                      </a:endParaRPr>
                    </a:p>
                  </a:txBody>
                  <a:tcPr marL="91425" marR="91425" marT="91425" marB="91425"/>
                </a:tc>
              </a:tr>
              <a:tr h="247941">
                <a:tc gridSpan="2">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Normal</a:t>
                      </a:r>
                      <a:r>
                        <a:rPr lang="es" sz="1200">
                          <a:solidFill>
                            <a:srgbClr val="708792"/>
                          </a:solidFill>
                          <a:latin typeface="Trebuchet MS"/>
                          <a:ea typeface="Trebuchet MS"/>
                          <a:cs typeface="Trebuchet MS"/>
                        </a:rPr>
                        <a:t>izovaná hodnota</a:t>
                      </a:r>
                      <a:endParaRPr sz="1200" u="none" strike="noStrike" cap="none">
                        <a:solidFill>
                          <a:srgbClr val="708792"/>
                        </a:solidFill>
                        <a:latin typeface="Trebuchet MS"/>
                        <a:ea typeface="Trebuchet MS"/>
                        <a:cs typeface="Trebuchet MS"/>
                      </a:endParaRPr>
                    </a:p>
                  </a:txBody>
                  <a:tcPr marL="91425" marR="91425" marT="91425" marB="91425"/>
                </a:tc>
                <a:tc hMerge="1">
                  <a:txBody>
                    <a:bodyPr/>
                    <a:p>
                      <a:endParaRPr/>
                    </a:p>
                  </a:txBody>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a:t>
                      </a:r>
                      <a:r>
                        <a:rPr lang="cs-CZ" sz="1200" u="none" strike="noStrike" cap="none">
                          <a:solidFill>
                            <a:srgbClr val="708792"/>
                          </a:solidFill>
                          <a:latin typeface="Trebuchet MS"/>
                          <a:ea typeface="Trebuchet MS"/>
                          <a:cs typeface="Trebuchet MS"/>
                        </a:rPr>
                        <a:t>7</a:t>
                      </a:r>
                      <a:endParaRPr sz="1200" u="none" strike="noStrike" cap="none">
                        <a:solidFill>
                          <a:srgbClr val="708792"/>
                        </a:solidFill>
                        <a:latin typeface="Trebuchet MS"/>
                        <a:ea typeface="Trebuchet MS"/>
                        <a:cs typeface="Trebuchet MS"/>
                      </a:endParaRPr>
                    </a:p>
                  </a:txBody>
                  <a:tcPr marL="91425" marR="91425" marT="91425" marB="91425"/>
                </a:tc>
              </a:tr>
            </a:tbl>
          </a:graphicData>
        </a:graphic>
      </p:graphicFrame>
      <p:sp>
        <p:nvSpPr>
          <p:cNvPr id="374397141" name="Google Shape;513;p24"/>
          <p:cNvSpPr txBox="1"/>
          <p:nvPr/>
        </p:nvSpPr>
        <p:spPr bwMode="auto">
          <a:xfrm>
            <a:off x="576263" y="3181963"/>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Typ: Čím </a:t>
            </a:r>
            <a:r>
              <a:rPr lang="cs-CZ" sz="1200">
                <a:solidFill>
                  <a:srgbClr val="708792"/>
                </a:solidFill>
                <a:latin typeface="Trebuchet MS"/>
                <a:ea typeface="Trebuchet MS"/>
                <a:cs typeface="Trebuchet MS"/>
              </a:rPr>
              <a:t>vyšší,</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tím</a:t>
            </a:r>
            <a:r>
              <a:rPr lang="es" sz="1200" b="0" i="0" u="none" strike="noStrike" cap="none">
                <a:solidFill>
                  <a:srgbClr val="708792"/>
                </a:solidFill>
                <a:latin typeface="Trebuchet MS"/>
                <a:ea typeface="Trebuchet MS"/>
                <a:cs typeface="Trebuchet MS"/>
              </a:rPr>
              <a:t> lepší</a:t>
            </a:r>
            <a:r>
              <a:rPr lang="cs-CZ" sz="1200" b="0" i="0" u="none" strike="noStrike" cap="none">
                <a:solidFill>
                  <a:srgbClr val="708792"/>
                </a:solidFill>
                <a:latin typeface="Trebuchet MS"/>
                <a:ea typeface="Trebuchet MS"/>
                <a:cs typeface="Trebuchet MS"/>
              </a:rPr>
              <a:t> (HIB)</a:t>
            </a:r>
            <a:endParaRPr sz="1200" b="0" i="0" u="none" strike="noStrike" cap="none">
              <a:solidFill>
                <a:srgbClr val="708792"/>
              </a:solidFill>
              <a:latin typeface="Trebuchet MS"/>
              <a:ea typeface="Trebuchet MS"/>
              <a:cs typeface="Trebuchet MS"/>
            </a:endParaRPr>
          </a:p>
        </p:txBody>
      </p:sp>
      <p:sp>
        <p:nvSpPr>
          <p:cNvPr id="1409394722" name="Google Shape;393;p23"/>
          <p:cNvSpPr/>
          <p:nvPr/>
        </p:nvSpPr>
        <p:spPr bwMode="auto">
          <a:xfrm>
            <a:off x="6153500" y="3730468"/>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Arial"/>
              <a:ea typeface="Arial"/>
              <a:cs typeface="Arial"/>
            </a:endParaRPr>
          </a:p>
        </p:txBody>
      </p:sp>
      <p:sp>
        <p:nvSpPr>
          <p:cNvPr id="1524492648" name="TextovéPole 7"/>
          <p:cNvSpPr txBox="1"/>
          <p:nvPr/>
        </p:nvSpPr>
        <p:spPr bwMode="auto">
          <a:xfrm>
            <a:off x="6238608" y="3889576"/>
            <a:ext cx="1480983" cy="439672"/>
          </a:xfrm>
          <a:prstGeom prst="rect">
            <a:avLst/>
          </a:prstGeom>
          <a:noFill/>
        </p:spPr>
        <p:txBody>
          <a:bodyPr wrap="none" lIns="0" tIns="0" rIns="0" bIns="0" rtlCol="0">
            <a:spAutoFit/>
          </a:bodyPr>
          <a:lstStyle/>
          <a:p>
            <a:pPr>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sSub>
                        <m:sSubPr>
                          <m:ctrlPr>
                            <a:rPr lang="cs-CZ" i="1">
                              <a:solidFill>
                                <a:srgbClr val="708792"/>
                              </a:solidFill>
                              <a:latin typeface="Cambria Math"/>
                              <a:ea typeface="Cambria Math"/>
                              <a:cs typeface="Cambria Math"/>
                            </a:rPr>
                          </m:ctrlPr>
                        </m:sSubPr>
                        <m:e>
                          <m:r>
                            <m:rPr/>
                            <a:rPr lang="cs-CZ" b="0" i="1">
                              <a:solidFill>
                                <a:srgbClr val="708792"/>
                              </a:solidFill>
                              <a:latin typeface="Cambria Math"/>
                            </a:rPr>
                            <m:t>𝑁</m:t>
                          </m:r>
                        </m:e>
                        <m:sub>
                          <m:r>
                            <m:rPr/>
                            <a:rPr lang="cs-CZ" b="0" i="1">
                              <a:solidFill>
                                <a:srgbClr val="708792"/>
                              </a:solidFill>
                              <a:latin typeface="Cambria Math"/>
                            </a:rPr>
                            <m:t>𝑉</m:t>
                          </m:r>
                        </m:sub>
                      </m:sSub>
                      <m:r>
                        <m:rPr/>
                        <a:rPr lang="cs-CZ" b="0" i="1">
                          <a:solidFill>
                            <a:srgbClr val="708792"/>
                          </a:solidFill>
                          <a:latin typeface="Cambria Math"/>
                        </a:rPr>
                        <m:t>=</m:t>
                      </m:r>
                      <m:f>
                        <m:fPr>
                          <m:ctrlPr>
                            <a:rPr lang="cs-CZ" b="0" i="1">
                              <a:solidFill>
                                <a:srgbClr val="708792"/>
                              </a:solidFill>
                              <a:latin typeface="Cambria Math"/>
                              <a:ea typeface="Cambria Math"/>
                              <a:cs typeface="Cambria Math"/>
                            </a:rPr>
                          </m:ctrlPr>
                        </m:fPr>
                        <m:num>
                          <m:sSub>
                            <m:sSubPr>
                              <m:ctrlPr>
                                <a:rPr lang="cs-CZ" b="0" i="1">
                                  <a:solidFill>
                                    <a:srgbClr val="708792"/>
                                  </a:solidFill>
                                  <a:latin typeface="Cambria Math"/>
                                  <a:ea typeface="Cambria Math"/>
                                  <a:cs typeface="Cambria Math"/>
                                </a:rPr>
                              </m:ctrlPr>
                            </m:sSubPr>
                            <m:e>
                              <m:r>
                                <m:rPr/>
                                <a:rPr lang="cs-CZ" b="0" i="1">
                                  <a:solidFill>
                                    <a:srgbClr val="708792"/>
                                  </a:solidFill>
                                  <a:latin typeface="Cambria Math"/>
                                </a:rPr>
                                <m:t>𝑋</m:t>
                              </m:r>
                            </m:e>
                            <m:sub>
                              <m:r>
                                <m:rPr/>
                                <a:rPr lang="cs-CZ" b="0" i="1">
                                  <a:solidFill>
                                    <a:srgbClr val="708792"/>
                                  </a:solidFill>
                                  <a:latin typeface="Cambria Math"/>
                                </a:rPr>
                                <m:t>𝑖</m:t>
                              </m:r>
                            </m:sub>
                          </m:sSub>
                          <m:r>
                            <m:rPr/>
                            <a:rPr lang="cs-CZ" b="0" i="1">
                              <a:solidFill>
                                <a:srgbClr val="708792"/>
                              </a:solidFill>
                              <a:latin typeface="Cambria Math"/>
                            </a:rPr>
                            <m:t>−</m:t>
                          </m:r>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m:t>
                              </m:r>
                              <m:r>
                                <m:rPr/>
                                <a:rPr lang="cs-CZ" i="1">
                                  <a:solidFill>
                                    <a:srgbClr val="708792"/>
                                  </a:solidFill>
                                  <a:latin typeface="Cambria Math"/>
                                </a:rPr>
                                <m:t>𝑖</m:t>
                              </m:r>
                              <m:r>
                                <m:rPr/>
                                <a:rPr lang="cs-CZ" b="0" i="1">
                                  <a:solidFill>
                                    <a:srgbClr val="708792"/>
                                  </a:solidFill>
                                  <a:latin typeface="Cambria Math"/>
                                </a:rPr>
                                <m:t>𝑛</m:t>
                              </m:r>
                            </m:sub>
                          </m:sSub>
                        </m:num>
                        <m:den>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𝑚𝑎𝑥</m:t>
                              </m:r>
                            </m:sub>
                          </m:sSub>
                          <m:r>
                            <m:rPr/>
                            <a:rPr lang="cs-CZ" b="0" i="1">
                              <a:solidFill>
                                <a:srgbClr val="708792"/>
                              </a:solidFill>
                              <a:latin typeface="Cambria Math"/>
                            </a:rPr>
                            <m:t>−</m:t>
                          </m:r>
                          <m:sSub>
                            <m:sSubPr>
                              <m:ctrlPr>
                                <a:rPr lang="cs-CZ" i="1">
                                  <a:solidFill>
                                    <a:srgbClr val="708792"/>
                                  </a:solidFill>
                                  <a:latin typeface="Cambria Math"/>
                                  <a:ea typeface="Cambria Math"/>
                                  <a:cs typeface="Cambria Math"/>
                                </a:rPr>
                              </m:ctrlPr>
                            </m:sSubPr>
                            <m:e>
                              <m:r>
                                <m:rPr/>
                                <a:rPr lang="cs-CZ" i="1">
                                  <a:solidFill>
                                    <a:srgbClr val="708792"/>
                                  </a:solidFill>
                                  <a:latin typeface="Cambria Math"/>
                                </a:rPr>
                                <m:t>𝑋</m:t>
                              </m:r>
                            </m:e>
                            <m:sub>
                              <m:r>
                                <m:rPr/>
                                <a:rPr lang="cs-CZ" b="0" i="1">
                                  <a:solidFill>
                                    <a:srgbClr val="708792"/>
                                  </a:solidFill>
                                  <a:latin typeface="Cambria Math"/>
                                </a:rPr>
                                <m:t>𝑚</m:t>
                              </m:r>
                              <m:r>
                                <m:rPr/>
                                <a:rPr lang="cs-CZ" i="1">
                                  <a:solidFill>
                                    <a:srgbClr val="708792"/>
                                  </a:solidFill>
                                  <a:latin typeface="Cambria Math"/>
                                </a:rPr>
                                <m:t>𝑖</m:t>
                              </m:r>
                              <m:r>
                                <m:rPr/>
                                <a:rPr lang="cs-CZ" b="0" i="1">
                                  <a:solidFill>
                                    <a:srgbClr val="708792"/>
                                  </a:solidFill>
                                  <a:latin typeface="Cambria Math"/>
                                </a:rPr>
                                <m:t>𝑛</m:t>
                              </m:r>
                            </m:sub>
                          </m:sSub>
                        </m:den>
                      </m:f>
                    </m:oMath>
                  </m:oMathPara>
                </a14:m>
              </mc:Choice>
              <mc:Fallback/>
            </mc:AlternateContent>
            <a:endParaRPr lang="cs-CZ">
              <a:solidFill>
                <a:srgbClr val="708792"/>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2008677317" name="Google Shape;597;p29"/>
          <p:cNvGrpSpPr/>
          <p:nvPr/>
        </p:nvGrpSpPr>
        <p:grpSpPr bwMode="auto">
          <a:xfrm>
            <a:off x="8305799" y="4495700"/>
            <a:ext cx="838201" cy="594981"/>
            <a:chOff x="6739053" y="4087216"/>
            <a:chExt cx="838201" cy="594981"/>
          </a:xfrm>
        </p:grpSpPr>
        <p:sp>
          <p:nvSpPr>
            <p:cNvPr id="598" name="Google Shape;598;p29"/>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599" name="Google Shape;599;p29"/>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00" name="Google Shape;600;p29"/>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789254387" name="Google Shape;601;p29"/>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29</a:t>
            </a:r>
            <a:endParaRPr sz="1400" b="0" i="0" u="none" strike="noStrike" cap="none">
              <a:solidFill>
                <a:schemeClr val="lt1"/>
              </a:solidFill>
              <a:latin typeface="Arial"/>
              <a:ea typeface="Arial"/>
              <a:cs typeface="Arial"/>
            </a:endParaRPr>
          </a:p>
        </p:txBody>
      </p:sp>
      <p:sp>
        <p:nvSpPr>
          <p:cNvPr id="622405697"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2010576384"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Kroky 3/4/5: Výpočet hodnot zranitelnosti (Vulnerability </a:t>
            </a:r>
            <a:r>
              <a:rPr lang="cs-CZ" sz="1600" b="1" i="0" u="none" strike="noStrike" cap="none">
                <a:solidFill>
                  <a:srgbClr val="18BAA8"/>
                </a:solidFill>
                <a:latin typeface="Trebuchet MS"/>
                <a:ea typeface="Trebuchet MS"/>
                <a:cs typeface="Trebuchet MS"/>
              </a:rPr>
              <a:t>Values</a:t>
            </a:r>
            <a:r>
              <a:rPr lang="cs-CZ" sz="1600" b="1" i="0" u="none" strike="noStrike" cap="none">
                <a:solidFill>
                  <a:srgbClr val="18BAA8"/>
                </a:solidFill>
                <a:latin typeface="Trebuchet MS"/>
                <a:ea typeface="Trebuchet MS"/>
                <a:cs typeface="Trebuchet MS"/>
              </a:rPr>
              <a:t>) pro kategorie rizik</a:t>
            </a:r>
            <a:endParaRPr/>
          </a:p>
        </p:txBody>
      </p:sp>
      <p:sp>
        <p:nvSpPr>
          <p:cNvPr id="42152773"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Pro výpočet hodnoty zranitelnosti (VV) kategorií rizik je třeba přiřadit váhu indikátorům zranitelnosti (příklad pro kategorii rizika C8).</a:t>
            </a:r>
            <a:endParaRPr/>
          </a:p>
        </p:txBody>
      </p:sp>
      <p:graphicFrame>
        <p:nvGraphicFramePr>
          <p:cNvPr id="1782412998" name="Google Shape;623;p31"/>
          <p:cNvGraphicFramePr>
            <a:graphicFrameLocks xmlns:a="http://schemas.openxmlformats.org/drawingml/2006/main"/>
          </p:cNvGraphicFramePr>
          <p:nvPr/>
        </p:nvGraphicFramePr>
        <p:xfrm rot="0">
          <a:off x="576263" y="2036653"/>
          <a:ext cx="6134278" cy="2702811"/>
        </p:xfrm>
        <a:graphic>
          <a:graphicData uri="http://schemas.openxmlformats.org/drawingml/2006/table">
            <a:tbl>
              <a:tblPr firstRow="0" firstCol="0" lastRow="0" lastCol="0" bandRow="0" bandCol="0">
                <a:tableStyleId>{B05D987B-12CF-4478-AFC1-6915FD3E9324}</a:tableStyleId>
                <a:noFill/>
              </a:tblPr>
              <a:tblGrid>
                <a:gridCol w="1009830"/>
                <a:gridCol w="793979"/>
                <a:gridCol w="3043226"/>
                <a:gridCol w="1287242"/>
              </a:tblGrid>
              <a:tr h="506903">
                <a:tc rowSpan="7">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C8.1 Zdravotní rizika pro obyvatele</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Kód</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Kritérium</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Normali</a:t>
                      </a:r>
                      <a:r>
                        <a:rPr lang="es" sz="1200">
                          <a:solidFill>
                            <a:schemeClr val="lt1"/>
                          </a:solidFill>
                          <a:latin typeface="Trebuchet MS"/>
                          <a:ea typeface="Trebuchet MS"/>
                          <a:cs typeface="Trebuchet MS"/>
                        </a:rPr>
                        <a:t>zovaná hodnota</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r>
              <a:tr h="506903">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C8.1.1</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zpevněných povrchů odrážet sluneční záření</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C8.1.2</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střech odrážet sluneční záření</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0,36</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C8.1.3</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Odráživost městské oblasti</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0,66</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C8.1.4</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Stínění zpevněných ploch</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C8.1.5</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Viditelnost oblohy</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0,26</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Dostupnost zelených ploch</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0,74</a:t>
                      </a:r>
                      <a:endParaRPr sz="1200" u="none" strike="noStrike" cap="none">
                        <a:solidFill>
                          <a:srgbClr val="708792"/>
                        </a:solidFill>
                        <a:latin typeface="Trebuchet MS"/>
                        <a:ea typeface="Trebuchet MS"/>
                        <a:cs typeface="Trebuchet MS"/>
                      </a:endParaRPr>
                    </a:p>
                  </a:txBody>
                  <a:tcPr marL="36000" marR="36000" marT="36000" marB="36000"/>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796517922" name="Google Shape;611;p30"/>
          <p:cNvGrpSpPr/>
          <p:nvPr/>
        </p:nvGrpSpPr>
        <p:grpSpPr bwMode="auto">
          <a:xfrm>
            <a:off x="8305799" y="4495700"/>
            <a:ext cx="838201" cy="594981"/>
            <a:chOff x="6739053" y="4087216"/>
            <a:chExt cx="838201" cy="594981"/>
          </a:xfrm>
        </p:grpSpPr>
        <p:sp>
          <p:nvSpPr>
            <p:cNvPr id="612" name="Google Shape;612;p30"/>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613" name="Google Shape;613;p30"/>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14" name="Google Shape;614;p30"/>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2064725767" name="Google Shape;615;p30"/>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30</a:t>
            </a:r>
            <a:endParaRPr sz="1400" b="0" i="0" u="none" strike="noStrike" cap="none">
              <a:solidFill>
                <a:schemeClr val="lt1"/>
              </a:solidFill>
              <a:latin typeface="Arial"/>
              <a:ea typeface="Arial"/>
              <a:cs typeface="Arial"/>
            </a:endParaRPr>
          </a:p>
        </p:txBody>
      </p:sp>
      <p:sp>
        <p:nvSpPr>
          <p:cNvPr id="858972035"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1594772801"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Kroky 3/4/5: Výpočet hodnot zranitelnosti (Vulnerability </a:t>
            </a:r>
            <a:r>
              <a:rPr lang="cs-CZ" sz="1600" b="1" i="0" u="none" strike="noStrike" cap="none">
                <a:solidFill>
                  <a:srgbClr val="18BAA8"/>
                </a:solidFill>
                <a:latin typeface="Trebuchet MS"/>
                <a:ea typeface="Trebuchet MS"/>
                <a:cs typeface="Trebuchet MS"/>
              </a:rPr>
              <a:t>Values</a:t>
            </a:r>
            <a:r>
              <a:rPr lang="cs-CZ" sz="1600" b="1" i="0" u="none" strike="noStrike" cap="none">
                <a:solidFill>
                  <a:srgbClr val="18BAA8"/>
                </a:solidFill>
                <a:latin typeface="Trebuchet MS"/>
                <a:ea typeface="Trebuchet MS"/>
                <a:cs typeface="Trebuchet MS"/>
              </a:rPr>
              <a:t>) pro kategorie rizik</a:t>
            </a:r>
            <a:endParaRPr/>
          </a:p>
        </p:txBody>
      </p:sp>
      <p:sp>
        <p:nvSpPr>
          <p:cNvPr id="1221643232"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Hodnota indikátorů zranitelnosti kategorií rizik (příklad pro kategorii rizika C8.1):</a:t>
            </a:r>
            <a:endParaRPr/>
          </a:p>
        </p:txBody>
      </p:sp>
      <p:graphicFrame>
        <p:nvGraphicFramePr>
          <p:cNvPr id="1035370606" name="Google Shape;623;p31"/>
          <p:cNvGraphicFramePr>
            <a:graphicFrameLocks xmlns:a="http://schemas.openxmlformats.org/drawingml/2006/main"/>
          </p:cNvGraphicFramePr>
          <p:nvPr/>
        </p:nvGraphicFramePr>
        <p:xfrm rot="0">
          <a:off x="576263" y="2032000"/>
          <a:ext cx="7135108" cy="2702811"/>
        </p:xfrm>
        <a:graphic>
          <a:graphicData uri="http://schemas.openxmlformats.org/drawingml/2006/table">
            <a:tbl>
              <a:tblPr firstRow="0" firstCol="0" lastRow="0" lastCol="0" bandRow="0" bandCol="0">
                <a:tableStyleId>{B05D987B-12CF-4478-AFC1-6915FD3E9324}</a:tableStyleId>
                <a:noFill/>
              </a:tblPr>
              <a:tblGrid>
                <a:gridCol w="1009830"/>
                <a:gridCol w="793979"/>
                <a:gridCol w="3043226"/>
                <a:gridCol w="1287242"/>
                <a:gridCol w="1000830"/>
              </a:tblGrid>
              <a:tr h="506903">
                <a:tc rowSpan="7">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C8.1 Zdravotní rizika pro obyvatele</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Kód</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Kritérium</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Normali</a:t>
                      </a:r>
                      <a:r>
                        <a:rPr lang="es" sz="1200">
                          <a:solidFill>
                            <a:schemeClr val="lt1"/>
                          </a:solidFill>
                          <a:latin typeface="Trebuchet MS"/>
                          <a:ea typeface="Trebuchet MS"/>
                          <a:cs typeface="Trebuchet MS"/>
                        </a:rPr>
                        <a:t>zovaná hodnota</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Váha</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r>
              <a:tr h="506903">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C8.1.1</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zpevněných povrchů odrážet sluneční záření</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0,25</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C8.1.2</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střech odrážet sluneční záření</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0,15</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C8.1.3</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Odráživost městské oblasti</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C8.1.4</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Stínění zpevněných ploch</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C8.1.5</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Viditelnost oblohy</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a:t>
                      </a:r>
                      <a:endParaRPr sz="1200" u="none" strike="noStrike" cap="none">
                        <a:solidFill>
                          <a:srgbClr val="708792"/>
                        </a:solidFill>
                        <a:latin typeface="Trebuchet MS"/>
                        <a:ea typeface="Trebuchet MS"/>
                        <a:cs typeface="Trebuchet MS"/>
                      </a:endParaRPr>
                    </a:p>
                  </a:txBody>
                  <a:tcPr marL="36000" marR="36000" marT="36000" marB="36000"/>
                </a:tc>
              </a:tr>
              <a:tr h="337801">
                <a:tc vMerge="1">
                  <a:txBody>
                    <a:bodyPr/>
                    <a:p>
                      <a:pPr>
                        <a:defRPr/>
                      </a:pPr>
                      <a:endParaRPr lang="cs-CZ"/>
                    </a:p>
                  </a:txBody>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Dostupnost zelených ploch</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0,74</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a:t>
                      </a:r>
                      <a:endParaRPr sz="1200" u="none" strike="noStrike" cap="none">
                        <a:solidFill>
                          <a:srgbClr val="708792"/>
                        </a:solidFill>
                        <a:latin typeface="Trebuchet MS"/>
                        <a:ea typeface="Trebuchet MS"/>
                        <a:cs typeface="Trebuchet MS"/>
                      </a:endParaRPr>
                    </a:p>
                  </a:txBody>
                  <a:tcPr marL="36000" marR="36000" marT="36000" marB="36000"/>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6165417" name="Google Shape;623;p31"/>
          <p:cNvGraphicFramePr>
            <a:graphicFrameLocks xmlns:a="http://schemas.openxmlformats.org/drawingml/2006/main"/>
          </p:cNvGraphicFramePr>
          <p:nvPr/>
        </p:nvGraphicFramePr>
        <p:xfrm rot="0">
          <a:off x="576263" y="2032000"/>
          <a:ext cx="8135938" cy="2702811"/>
        </p:xfrm>
        <a:graphic>
          <a:graphicData uri="http://schemas.openxmlformats.org/drawingml/2006/table">
            <a:tbl>
              <a:tblPr firstRow="0" firstCol="0" lastRow="0" lastCol="0" bandRow="0" bandCol="0">
                <a:tableStyleId>{B05D987B-12CF-4478-AFC1-6915FD3E9324}</a:tableStyleId>
                <a:noFill/>
              </a:tblPr>
              <a:tblGrid>
                <a:gridCol w="765424"/>
                <a:gridCol w="244406"/>
                <a:gridCol w="793979"/>
                <a:gridCol w="3043226"/>
                <a:gridCol w="1287242"/>
                <a:gridCol w="1000830"/>
                <a:gridCol w="1000830"/>
              </a:tblGrid>
              <a:tr h="506903">
                <a:tc rowSpan="7" gridSpan="2">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C8.1 Zdravotní rizika pro obyvatele</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h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Kód</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Kritérium</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Normali</a:t>
                      </a:r>
                      <a:r>
                        <a:rPr lang="es" sz="1200">
                          <a:solidFill>
                            <a:schemeClr val="lt1"/>
                          </a:solidFill>
                          <a:latin typeface="Trebuchet MS"/>
                          <a:ea typeface="Trebuchet MS"/>
                          <a:cs typeface="Trebuchet MS"/>
                        </a:rPr>
                        <a:t>zovaná hodnota</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Váha</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Vážená hodnota</a:t>
                      </a:r>
                      <a:endParaRPr sz="1200" u="none" strike="noStrike" cap="none">
                        <a:solidFill>
                          <a:schemeClr val="lt1"/>
                        </a:solidFill>
                        <a:latin typeface="Trebuchet MS"/>
                        <a:ea typeface="Trebuchet MS"/>
                        <a:cs typeface="Trebuchet MS"/>
                      </a:endParaRPr>
                    </a:p>
                  </a:txBody>
                  <a:tcPr marL="36000" marR="36000" marT="36000" marB="36000">
                    <a:solidFill>
                      <a:srgbClr val="90ABB1"/>
                    </a:solidFill>
                  </a:tcPr>
                </a:tc>
              </a:tr>
              <a:tr h="506903">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C8.1.1</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zpevněných povrchů odrážet sluneční záření</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0,25</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a:t>
                      </a:r>
                      <a:endParaRPr sz="1200" u="none" strike="noStrike" cap="none">
                        <a:solidFill>
                          <a:srgbClr val="708792"/>
                        </a:solidFill>
                        <a:latin typeface="Trebuchet MS"/>
                        <a:ea typeface="Trebuchet MS"/>
                        <a:cs typeface="Trebuchet MS"/>
                      </a:endParaRPr>
                    </a:p>
                  </a:txBody>
                  <a:tcPr marL="36000" marR="36000" marT="36000" marB="36000"/>
                </a:tc>
              </a:tr>
              <a:tr h="337801">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C8.1.2</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Schopnost střech odrážet sluneční záření</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0,15</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a:t>
                      </a:r>
                      <a:endParaRPr sz="1200" u="none" strike="noStrike" cap="none">
                        <a:solidFill>
                          <a:srgbClr val="708792"/>
                        </a:solidFill>
                        <a:latin typeface="Trebuchet MS"/>
                        <a:ea typeface="Trebuchet MS"/>
                        <a:cs typeface="Trebuchet MS"/>
                      </a:endParaRPr>
                    </a:p>
                  </a:txBody>
                  <a:tcPr marL="36000" marR="36000" marT="36000" marB="36000"/>
                </a:tc>
              </a:tr>
              <a:tr h="337801">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C8.1.3</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Odráživost městské oblasti</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a:t>
                      </a:r>
                      <a:endParaRPr sz="1200" u="none" strike="noStrike" cap="none">
                        <a:solidFill>
                          <a:srgbClr val="708792"/>
                        </a:solidFill>
                        <a:latin typeface="Trebuchet MS"/>
                        <a:ea typeface="Trebuchet MS"/>
                        <a:cs typeface="Trebuchet MS"/>
                      </a:endParaRPr>
                    </a:p>
                  </a:txBody>
                  <a:tcPr marL="36000" marR="36000" marT="36000" marB="36000"/>
                </a:tc>
              </a:tr>
              <a:tr h="337801">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C8.1.4</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Stínění zpevněných ploch</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a:t>
                      </a:r>
                      <a:endParaRPr sz="1200" u="none" strike="noStrike" cap="none">
                        <a:solidFill>
                          <a:srgbClr val="708792"/>
                        </a:solidFill>
                        <a:latin typeface="Trebuchet MS"/>
                        <a:ea typeface="Trebuchet MS"/>
                        <a:cs typeface="Trebuchet MS"/>
                      </a:endParaRPr>
                    </a:p>
                  </a:txBody>
                  <a:tcPr marL="36000" marR="36000" marT="36000" marB="36000"/>
                </a:tc>
              </a:tr>
              <a:tr h="337801">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C8.1.5</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Viditelnost oblohy</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0,02</a:t>
                      </a:r>
                      <a:endParaRPr sz="1200" u="none" strike="noStrike" cap="none">
                        <a:solidFill>
                          <a:srgbClr val="708792"/>
                        </a:solidFill>
                        <a:latin typeface="Trebuchet MS"/>
                        <a:ea typeface="Trebuchet MS"/>
                        <a:cs typeface="Trebuchet MS"/>
                      </a:endParaRPr>
                    </a:p>
                  </a:txBody>
                  <a:tcPr marL="36000" marR="36000" marT="36000" marB="36000"/>
                </a:tc>
              </a:tr>
              <a:tr h="337801">
                <a:tc gridSpan="2" vMerge="1">
                  <a:txBody>
                    <a:bodyPr/>
                    <a:p>
                      <a:pPr>
                        <a:defRPr/>
                      </a:pPr>
                      <a:endParaRPr lang="cs-CZ"/>
                    </a:p>
                  </a:txBody>
                  <a:tcPr/>
                </a:tc>
                <a:tc hMerge="1" v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C8.1.6</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Dostupnost zelených ploch</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0,74</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a:t>
                      </a:r>
                      <a:endParaRPr sz="1200" u="none" strike="noStrike" cap="none">
                        <a:solidFill>
                          <a:srgbClr val="708792"/>
                        </a:solidFill>
                        <a:latin typeface="Trebuchet MS"/>
                        <a:ea typeface="Trebuchet MS"/>
                        <a:cs typeface="Trebuchet MS"/>
                      </a:endParaRPr>
                    </a:p>
                  </a:txBody>
                  <a:tcPr marL="36000" marR="36000" marT="36000" marB="36000"/>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0,1</a:t>
                      </a:r>
                      <a:endParaRPr sz="1200" u="none" strike="noStrike" cap="none">
                        <a:solidFill>
                          <a:srgbClr val="708792"/>
                        </a:solidFill>
                        <a:latin typeface="Trebuchet MS"/>
                        <a:ea typeface="Trebuchet MS"/>
                        <a:cs typeface="Trebuchet MS"/>
                      </a:endParaRPr>
                    </a:p>
                  </a:txBody>
                  <a:tcPr marL="36000" marR="36000" marT="36000" marB="36000"/>
                </a:tc>
              </a:tr>
            </a:tbl>
          </a:graphicData>
        </a:graphic>
      </p:graphicFrame>
      <p:sp>
        <p:nvSpPr>
          <p:cNvPr id="111583988" name="Google Shape;624;p31"/>
          <p:cNvSpPr txBox="1"/>
          <p:nvPr/>
        </p:nvSpPr>
        <p:spPr bwMode="auto">
          <a:xfrm>
            <a:off x="7746480" y="4651194"/>
            <a:ext cx="638400" cy="483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es" sz="1400" b="1" i="0" u="none" strike="noStrike" cap="none">
                <a:solidFill>
                  <a:srgbClr val="18BAA8"/>
                </a:solidFill>
                <a:latin typeface="Trebuchet MS"/>
                <a:ea typeface="Trebuchet MS"/>
                <a:cs typeface="Trebuchet MS"/>
              </a:rPr>
              <a:t>0,6</a:t>
            </a:r>
            <a:endParaRPr sz="1400" b="1" i="0" u="none" strike="noStrike" cap="none">
              <a:solidFill>
                <a:srgbClr val="18BAA8"/>
              </a:solidFill>
              <a:latin typeface="Trebuchet MS"/>
              <a:ea typeface="Trebuchet MS"/>
              <a:cs typeface="Trebuchet MS"/>
            </a:endParaRPr>
          </a:p>
        </p:txBody>
      </p:sp>
      <p:grpSp>
        <p:nvGrpSpPr>
          <p:cNvPr id="852741194" name="Google Shape;626;p31"/>
          <p:cNvGrpSpPr/>
          <p:nvPr/>
        </p:nvGrpSpPr>
        <p:grpSpPr bwMode="auto">
          <a:xfrm>
            <a:off x="8305799" y="4495700"/>
            <a:ext cx="838201" cy="594981"/>
            <a:chOff x="6739053" y="4087216"/>
            <a:chExt cx="838201" cy="594981"/>
          </a:xfrm>
        </p:grpSpPr>
        <p:sp>
          <p:nvSpPr>
            <p:cNvPr id="627" name="Google Shape;627;p31"/>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628" name="Google Shape;628;p31"/>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29" name="Google Shape;629;p31"/>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871837148" name="Google Shape;630;p31"/>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31</a:t>
            </a:r>
            <a:endParaRPr sz="1400" b="0" i="0" u="none" strike="noStrike" cap="none">
              <a:solidFill>
                <a:schemeClr val="lt1"/>
              </a:solidFill>
              <a:latin typeface="Arial"/>
              <a:ea typeface="Arial"/>
              <a:cs typeface="Arial"/>
            </a:endParaRPr>
          </a:p>
        </p:txBody>
      </p:sp>
      <p:sp>
        <p:nvSpPr>
          <p:cNvPr id="1228784329"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358851621"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Kroky 3/4/5: Výpočet hodnot zranitelnosti (Vulnerability </a:t>
            </a:r>
            <a:r>
              <a:rPr lang="cs-CZ" sz="1600" b="1" i="0" u="none" strike="noStrike" cap="none">
                <a:solidFill>
                  <a:srgbClr val="18BAA8"/>
                </a:solidFill>
                <a:latin typeface="Trebuchet MS"/>
                <a:ea typeface="Trebuchet MS"/>
                <a:cs typeface="Trebuchet MS"/>
              </a:rPr>
              <a:t>Values</a:t>
            </a:r>
            <a:r>
              <a:rPr lang="cs-CZ" sz="1600" b="1" i="0" u="none" strike="noStrike" cap="none">
                <a:solidFill>
                  <a:srgbClr val="18BAA8"/>
                </a:solidFill>
                <a:latin typeface="Trebuchet MS"/>
                <a:ea typeface="Trebuchet MS"/>
                <a:cs typeface="Trebuchet MS"/>
              </a:rPr>
              <a:t>) pro kategorie rizik</a:t>
            </a:r>
            <a:endParaRPr/>
          </a:p>
        </p:txBody>
      </p:sp>
      <p:sp>
        <p:nvSpPr>
          <p:cNvPr id="1438259014" name="Google Shape;482;p22"/>
          <p:cNvSpPr txBox="1"/>
          <p:nvPr/>
        </p:nvSpPr>
        <p:spPr bwMode="auto">
          <a:xfrm>
            <a:off x="474015"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Hodnota indikátorů zranitelnosti kategorií rizik (příklad pro kategorii rizika C8.1):</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910815653" name="Google Shape;638;p32"/>
          <p:cNvGraphicFramePr>
            <a:graphicFrameLocks xmlns:a="http://schemas.openxmlformats.org/drawingml/2006/main"/>
          </p:cNvGraphicFramePr>
          <p:nvPr/>
        </p:nvGraphicFramePr>
        <p:xfrm rot="0">
          <a:off x="2757450" y="2038888"/>
          <a:ext cx="3490000" cy="1905000"/>
        </p:xfrm>
        <a:graphic>
          <a:graphicData uri="http://schemas.openxmlformats.org/drawingml/2006/table">
            <a:tbl>
              <a:tblPr firstRow="0" firstCol="0" lastRow="0" lastCol="0" bandRow="0" bandCol="0">
                <a:tableStyleId>{B05D987B-12CF-4478-AFC1-6915FD3E9324}</a:tableStyleId>
                <a:noFill/>
              </a:tblPr>
              <a:tblGrid>
                <a:gridCol w="1679700"/>
                <a:gridCol w="893925"/>
                <a:gridCol w="916375"/>
              </a:tblGrid>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C8</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Zdraví</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Váha</a:t>
                      </a:r>
                      <a:r>
                        <a:rPr lang="es" sz="1200" u="none" strike="noStrike" cap="none">
                          <a:solidFill>
                            <a:schemeClr val="lt1"/>
                          </a:solidFill>
                          <a:latin typeface="Trebuchet MS"/>
                          <a:ea typeface="Trebuchet MS"/>
                          <a:cs typeface="Trebuchet MS"/>
                        </a:rPr>
                        <a:t> </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cs-CZ" sz="1200" u="none" strike="noStrike" cap="none">
                          <a:solidFill>
                            <a:srgbClr val="708792"/>
                          </a:solidFill>
                          <a:latin typeface="Trebuchet MS"/>
                          <a:ea typeface="Trebuchet MS"/>
                          <a:cs typeface="Trebuchet MS"/>
                        </a:rPr>
                        <a:t>Hazard</a:t>
                      </a:r>
                      <a:r>
                        <a:rPr lang="es" sz="1200" u="none" strike="noStrike" cap="none">
                          <a:solidFill>
                            <a:srgbClr val="708792"/>
                          </a:solidFill>
                          <a:latin typeface="Trebuchet MS"/>
                          <a:ea typeface="Trebuchet MS"/>
                          <a:cs typeface="Trebuchet MS"/>
                        </a:rPr>
                        <a:t> (HV)</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0,9</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0,25</a:t>
                      </a:r>
                      <a:endParaRPr sz="1200" u="none" strike="noStrike" cap="none">
                        <a:solidFill>
                          <a:srgbClr val="708792"/>
                        </a:solidFill>
                        <a:latin typeface="Trebuchet MS"/>
                        <a:ea typeface="Trebuchet MS"/>
                        <a:cs typeface="Trebuchet MS"/>
                      </a:endParaRPr>
                    </a:p>
                  </a:txBody>
                  <a:tcPr marL="91425" marR="91425" marT="91425" marB="91425"/>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Expo</a:t>
                      </a:r>
                      <a:r>
                        <a:rPr lang="es" sz="1200">
                          <a:solidFill>
                            <a:srgbClr val="708792"/>
                          </a:solidFill>
                          <a:latin typeface="Trebuchet MS"/>
                          <a:ea typeface="Trebuchet MS"/>
                          <a:cs typeface="Trebuchet MS"/>
                        </a:rPr>
                        <a:t>zice</a:t>
                      </a:r>
                      <a:r>
                        <a:rPr lang="es" sz="1200" u="none" strike="noStrike" cap="none">
                          <a:solidFill>
                            <a:srgbClr val="708792"/>
                          </a:solidFill>
                          <a:latin typeface="Trebuchet MS"/>
                          <a:ea typeface="Trebuchet MS"/>
                          <a:cs typeface="Trebuchet MS"/>
                        </a:rPr>
                        <a:t> (EV)</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0,25</a:t>
                      </a:r>
                      <a:endParaRPr sz="1200" u="none" strike="noStrike" cap="none">
                        <a:solidFill>
                          <a:srgbClr val="708792"/>
                        </a:solidFill>
                        <a:latin typeface="Trebuchet MS"/>
                        <a:ea typeface="Trebuchet MS"/>
                        <a:cs typeface="Trebuchet MS"/>
                      </a:endParaRPr>
                    </a:p>
                  </a:txBody>
                  <a:tcPr marL="91425" marR="91425" marT="91425" marB="91425"/>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Zranitelnost</a:t>
                      </a:r>
                      <a:r>
                        <a:rPr lang="es" sz="1200" u="none" strike="noStrike" cap="none">
                          <a:solidFill>
                            <a:srgbClr val="708792"/>
                          </a:solidFill>
                          <a:latin typeface="Trebuchet MS"/>
                          <a:ea typeface="Trebuchet MS"/>
                          <a:cs typeface="Trebuchet MS"/>
                        </a:rPr>
                        <a:t> (VV)</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0,5</a:t>
                      </a:r>
                      <a:endParaRPr sz="1200" u="none" strike="noStrike" cap="none">
                        <a:solidFill>
                          <a:srgbClr val="708792"/>
                        </a:solidFill>
                        <a:latin typeface="Trebuchet MS"/>
                        <a:ea typeface="Trebuchet MS"/>
                        <a:cs typeface="Trebuchet MS"/>
                      </a:endParaRPr>
                    </a:p>
                  </a:txBody>
                  <a:tcPr marL="91425" marR="91425" marT="91425" marB="91425"/>
                </a:tc>
              </a:tr>
              <a:tr h="381000">
                <a:tc gridSpan="2">
                  <a:txBody>
                    <a:bodyPr/>
                    <a:p>
                      <a:pPr marL="0" marR="0" lvl="0" indent="0" algn="ctr" rtl="0">
                        <a:lnSpc>
                          <a:spcPct val="100000"/>
                        </a:lnSpc>
                        <a:spcBef>
                          <a:spcPts val="0"/>
                        </a:spcBef>
                        <a:spcAft>
                          <a:spcPts val="0"/>
                        </a:spcAft>
                        <a:buClr>
                          <a:srgbClr val="000000"/>
                        </a:buClr>
                        <a:buSzPts val="1200"/>
                        <a:buFont typeface="Arial"/>
                        <a:buNone/>
                        <a:defRPr/>
                      </a:pPr>
                      <a:r>
                        <a:rPr lang="es" sz="1200" b="1">
                          <a:solidFill>
                            <a:srgbClr val="18BAA8"/>
                          </a:solidFill>
                          <a:latin typeface="Trebuchet MS"/>
                          <a:ea typeface="Trebuchet MS"/>
                          <a:cs typeface="Trebuchet MS"/>
                        </a:rPr>
                        <a:t>Hodnota kategorie rizik</a:t>
                      </a:r>
                      <a:endParaRPr sz="1200" b="1" u="none" strike="noStrike" cap="none">
                        <a:solidFill>
                          <a:srgbClr val="18BAA8"/>
                        </a:solidFill>
                        <a:latin typeface="Trebuchet MS"/>
                        <a:ea typeface="Trebuchet MS"/>
                        <a:cs typeface="Trebuchet MS"/>
                      </a:endParaRPr>
                    </a:p>
                  </a:txBody>
                  <a:tcPr marL="91425" marR="91425" marT="91425" marB="91425"/>
                </a:tc>
                <a:tc h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0,67</a:t>
                      </a:r>
                      <a:endParaRPr sz="1200" u="none" strike="noStrike" cap="none">
                        <a:solidFill>
                          <a:srgbClr val="708792"/>
                        </a:solidFill>
                        <a:latin typeface="Trebuchet MS"/>
                        <a:ea typeface="Trebuchet MS"/>
                        <a:cs typeface="Trebuchet MS"/>
                      </a:endParaRPr>
                    </a:p>
                  </a:txBody>
                  <a:tcPr marL="91425" marR="91425" marT="91425" marB="91425"/>
                </a:tc>
              </a:tr>
            </a:tbl>
          </a:graphicData>
        </a:graphic>
      </p:graphicFrame>
      <p:sp>
        <p:nvSpPr>
          <p:cNvPr id="393161662" name="Google Shape;639;p32"/>
          <p:cNvSpPr txBox="1"/>
          <p:nvPr/>
        </p:nvSpPr>
        <p:spPr bwMode="auto">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1">
                <a:solidFill>
                  <a:srgbClr val="18BAA8"/>
                </a:solidFill>
                <a:latin typeface="Trebuchet MS"/>
                <a:ea typeface="Trebuchet MS"/>
                <a:cs typeface="Trebuchet MS"/>
              </a:rPr>
              <a:t>Poznámka</a:t>
            </a:r>
            <a:r>
              <a:rPr lang="es" sz="1200" b="1" i="0" u="none" strike="noStrike" cap="none">
                <a:solidFill>
                  <a:srgbClr val="18BAA8"/>
                </a:solidFill>
                <a:latin typeface="Trebuchet MS"/>
                <a:ea typeface="Trebuchet MS"/>
                <a:cs typeface="Trebuchet MS"/>
              </a:rPr>
              <a:t>:</a:t>
            </a:r>
            <a:r>
              <a:rPr lang="es" sz="1200" b="0" i="0" u="none" strike="noStrike" cap="none">
                <a:solidFill>
                  <a:srgbClr val="53656D"/>
                </a:solidFill>
                <a:latin typeface="Trebuchet MS"/>
                <a:ea typeface="Trebuchet MS"/>
                <a:cs typeface="Trebuchet MS"/>
              </a:rPr>
              <a:t> </a:t>
            </a:r>
            <a:r>
              <a:rPr lang="es" sz="1200" b="0" i="0" u="none" strike="noStrike" cap="none">
                <a:solidFill>
                  <a:srgbClr val="708792"/>
                </a:solidFill>
                <a:latin typeface="Trebuchet MS"/>
                <a:ea typeface="Trebuchet MS"/>
                <a:cs typeface="Trebuchet MS"/>
              </a:rPr>
              <a:t>Váhy jsou přiřazeny uživatelem, celková hodnota musí být rovna 1</a:t>
            </a:r>
            <a:endParaRPr sz="1200" b="0" i="0" u="none" strike="noStrike" cap="none">
              <a:solidFill>
                <a:srgbClr val="708792"/>
              </a:solidFill>
              <a:latin typeface="Trebuchet MS"/>
              <a:ea typeface="Trebuchet MS"/>
              <a:cs typeface="Trebuchet MS"/>
            </a:endParaRPr>
          </a:p>
        </p:txBody>
      </p:sp>
      <p:grpSp>
        <p:nvGrpSpPr>
          <p:cNvPr id="262831406" name="Google Shape;641;p32"/>
          <p:cNvGrpSpPr/>
          <p:nvPr/>
        </p:nvGrpSpPr>
        <p:grpSpPr bwMode="auto">
          <a:xfrm>
            <a:off x="8305799" y="4495700"/>
            <a:ext cx="838201" cy="594981"/>
            <a:chOff x="6739053" y="4087216"/>
            <a:chExt cx="838201" cy="594981"/>
          </a:xfrm>
        </p:grpSpPr>
        <p:sp>
          <p:nvSpPr>
            <p:cNvPr id="642" name="Google Shape;642;p32"/>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643" name="Google Shape;643;p32"/>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44" name="Google Shape;644;p32"/>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383217787" name="Google Shape;645;p32"/>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32</a:t>
            </a:r>
            <a:endParaRPr sz="1400" b="0" i="0" u="none" strike="noStrike" cap="none">
              <a:solidFill>
                <a:schemeClr val="lt1"/>
              </a:solidFill>
              <a:latin typeface="Arial"/>
              <a:ea typeface="Arial"/>
              <a:cs typeface="Arial"/>
            </a:endParaRPr>
          </a:p>
        </p:txBody>
      </p:sp>
      <p:sp>
        <p:nvSpPr>
          <p:cNvPr id="1063996079"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762650085"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 6: Výpočet hodnoty rizika pro kategorie rizik</a:t>
            </a:r>
            <a:endParaRPr/>
          </a:p>
        </p:txBody>
      </p:sp>
      <p:sp>
        <p:nvSpPr>
          <p:cNvPr id="126731825" name="Google Shape;482;p22"/>
          <p:cNvSpPr txBox="1"/>
          <p:nvPr/>
        </p:nvSpPr>
        <p:spPr bwMode="auto">
          <a:xfrm>
            <a:off x="474015" y="1376487"/>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Hodnota rizika kategorií rizik je vypočítána jako vážený geometrický průměr hodnot HV, EV a VV (příklad pro kategorii rizika C8).</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433044546" name="Google Shape;654;p33"/>
          <p:cNvGraphicFramePr>
            <a:graphicFrameLocks xmlns:a="http://schemas.openxmlformats.org/drawingml/2006/main"/>
          </p:cNvGraphicFramePr>
          <p:nvPr/>
        </p:nvGraphicFramePr>
        <p:xfrm rot="0">
          <a:off x="786850" y="2009650"/>
          <a:ext cx="7187375" cy="2392560"/>
        </p:xfrm>
        <a:graphic>
          <a:graphicData uri="http://schemas.openxmlformats.org/drawingml/2006/table">
            <a:tbl>
              <a:tblPr firstRow="0" firstCol="0" lastRow="0" lastCol="0" bandRow="0" bandCol="0">
                <a:tableStyleId>{B05D987B-12CF-4478-AFC1-6915FD3E9324}</a:tableStyleId>
                <a:noFill/>
              </a:tblPr>
              <a:tblGrid>
                <a:gridCol w="704000"/>
                <a:gridCol w="2391325"/>
                <a:gridCol w="1864650"/>
                <a:gridCol w="990575"/>
                <a:gridCol w="1236825"/>
              </a:tblGrid>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A2</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Doprava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Úrove</a:t>
                      </a:r>
                      <a:r>
                        <a:rPr lang="es" sz="1200">
                          <a:solidFill>
                            <a:schemeClr val="lt1"/>
                          </a:solidFill>
                          <a:latin typeface="Trebuchet MS"/>
                          <a:ea typeface="Trebuchet MS"/>
                          <a:cs typeface="Trebuchet MS"/>
                        </a:rPr>
                        <a:t>ň kategorie rizik</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Váha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Vážená hodnota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A2.1</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Riziko poškození infrastruktury veřejné dopravy</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0,67</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0,5</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a:t>
                      </a:r>
                      <a:endParaRPr sz="1200" u="none" strike="noStrike" cap="none">
                        <a:solidFill>
                          <a:srgbClr val="708792"/>
                        </a:solidFill>
                        <a:latin typeface="Trebuchet MS"/>
                        <a:ea typeface="Trebuchet MS"/>
                        <a:cs typeface="Trebuchet MS"/>
                      </a:endParaRPr>
                    </a:p>
                  </a:txBody>
                  <a:tcPr marL="91425" marR="91425" marT="91425" marB="91425"/>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A2.3</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Riziko poškození cyklistických a pěších tras</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0,82</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0,25</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a:t>
                      </a:r>
                      <a:endParaRPr sz="1200" u="none" strike="noStrike" cap="none">
                        <a:solidFill>
                          <a:srgbClr val="708792"/>
                        </a:solidFill>
                        <a:latin typeface="Trebuchet MS"/>
                        <a:ea typeface="Trebuchet MS"/>
                        <a:cs typeface="Trebuchet MS"/>
                      </a:endParaRPr>
                    </a:p>
                  </a:txBody>
                  <a:tcPr marL="91425" marR="91425" marT="91425" marB="91425"/>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A2.4</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 Riziko poškození silniční sítě</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0,65</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0,25</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0,2</a:t>
                      </a:r>
                      <a:endParaRPr sz="1200" u="none" strike="noStrike" cap="none">
                        <a:solidFill>
                          <a:srgbClr val="708792"/>
                        </a:solidFill>
                        <a:latin typeface="Trebuchet MS"/>
                        <a:ea typeface="Trebuchet MS"/>
                        <a:cs typeface="Trebuchet MS"/>
                      </a:endParaRPr>
                    </a:p>
                  </a:txBody>
                  <a:tcPr marL="91425" marR="91425" marT="91425" marB="91425"/>
                </a:tc>
              </a:tr>
              <a:tr h="364125">
                <a:tc gridSpan="4">
                  <a:txBody>
                    <a:bodyPr/>
                    <a:p>
                      <a:pPr marL="0" marR="0" lvl="0" indent="0" algn="ctr" rtl="0">
                        <a:lnSpc>
                          <a:spcPct val="100000"/>
                        </a:lnSpc>
                        <a:spcBef>
                          <a:spcPts val="0"/>
                        </a:spcBef>
                        <a:spcAft>
                          <a:spcPts val="0"/>
                        </a:spcAft>
                        <a:buClr>
                          <a:srgbClr val="000000"/>
                        </a:buClr>
                        <a:buSzPts val="1200"/>
                        <a:buFont typeface="Arial"/>
                        <a:buNone/>
                        <a:defRPr/>
                      </a:pPr>
                      <a:r>
                        <a:rPr lang="es" sz="1200" b="1">
                          <a:solidFill>
                            <a:srgbClr val="18BAA8"/>
                          </a:solidFill>
                          <a:latin typeface="Trebuchet MS"/>
                          <a:ea typeface="Trebuchet MS"/>
                          <a:cs typeface="Trebuchet MS"/>
                        </a:rPr>
                        <a:t>Hodnota rizika m</a:t>
                      </a:r>
                      <a:r>
                        <a:rPr lang="es" sz="1200" b="1" u="none" strike="noStrike" cap="none">
                          <a:solidFill>
                            <a:srgbClr val="18BAA8"/>
                          </a:solidFill>
                          <a:latin typeface="Trebuchet MS"/>
                          <a:ea typeface="Trebuchet MS"/>
                          <a:cs typeface="Trebuchet MS"/>
                        </a:rPr>
                        <a:t>a</a:t>
                      </a:r>
                      <a:r>
                        <a:rPr lang="es" sz="1200" b="1">
                          <a:solidFill>
                            <a:srgbClr val="18BAA8"/>
                          </a:solidFill>
                          <a:latin typeface="Trebuchet MS"/>
                          <a:ea typeface="Trebuchet MS"/>
                          <a:cs typeface="Trebuchet MS"/>
                        </a:rPr>
                        <a:t>kro kategorie</a:t>
                      </a:r>
                      <a:endParaRPr sz="1200" b="1" u="none" strike="noStrike" cap="none">
                        <a:solidFill>
                          <a:srgbClr val="18BAA8"/>
                        </a:solidFill>
                        <a:latin typeface="Trebuchet MS"/>
                        <a:ea typeface="Trebuchet MS"/>
                        <a:cs typeface="Trebuchet MS"/>
                      </a:endParaRPr>
                    </a:p>
                  </a:txBody>
                  <a:tcPr marL="91425" marR="91425" marT="91425" marB="91425"/>
                </a:tc>
                <a:tc hMerge="1">
                  <a:txBody>
                    <a:bodyPr/>
                    <a:p>
                      <a:endParaRPr/>
                    </a:p>
                  </a:txBody>
                </a:tc>
                <a:tc hMerge="1">
                  <a:txBody>
                    <a:bodyPr/>
                    <a:p>
                      <a:endParaRPr/>
                    </a:p>
                  </a:txBody>
                </a:tc>
                <a:tc h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a:t>
                      </a:r>
                      <a:endParaRPr sz="1200" u="none" strike="noStrike" cap="none">
                        <a:solidFill>
                          <a:srgbClr val="708792"/>
                        </a:solidFill>
                        <a:latin typeface="Trebuchet MS"/>
                        <a:ea typeface="Trebuchet MS"/>
                        <a:cs typeface="Trebuchet MS"/>
                      </a:endParaRPr>
                    </a:p>
                  </a:txBody>
                  <a:tcPr marL="91425" marR="91425" marT="91425" marB="91425"/>
                </a:tc>
              </a:tr>
            </a:tbl>
          </a:graphicData>
        </a:graphic>
      </p:graphicFrame>
      <p:grpSp>
        <p:nvGrpSpPr>
          <p:cNvPr id="1416674771" name="Google Shape;656;p33"/>
          <p:cNvGrpSpPr/>
          <p:nvPr/>
        </p:nvGrpSpPr>
        <p:grpSpPr bwMode="auto">
          <a:xfrm>
            <a:off x="8305799" y="4495700"/>
            <a:ext cx="838201" cy="594981"/>
            <a:chOff x="6739053" y="4087216"/>
            <a:chExt cx="838201" cy="594981"/>
          </a:xfrm>
        </p:grpSpPr>
        <p:sp>
          <p:nvSpPr>
            <p:cNvPr id="657" name="Google Shape;657;p33"/>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658" name="Google Shape;658;p33"/>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59" name="Google Shape;659;p33"/>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750087874" name="Google Shape;660;p33"/>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33</a:t>
            </a:r>
            <a:endParaRPr sz="1400" b="0" i="0" u="none" strike="noStrike" cap="none">
              <a:solidFill>
                <a:schemeClr val="lt1"/>
              </a:solidFill>
              <a:latin typeface="Arial"/>
              <a:ea typeface="Arial"/>
              <a:cs typeface="Arial"/>
            </a:endParaRPr>
          </a:p>
        </p:txBody>
      </p:sp>
      <p:sp>
        <p:nvSpPr>
          <p:cNvPr id="181245954"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540174442"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i="0" u="none" strike="noStrike" cap="none">
                <a:solidFill>
                  <a:srgbClr val="18BAA8"/>
                </a:solidFill>
                <a:latin typeface="Trebuchet MS"/>
                <a:ea typeface="Trebuchet MS"/>
                <a:cs typeface="Trebuchet MS"/>
              </a:rPr>
              <a:t>Krok 7: </a:t>
            </a:r>
            <a:r>
              <a:rPr lang="es" sz="1600" b="1">
                <a:solidFill>
                  <a:srgbClr val="18BAA8"/>
                </a:solidFill>
                <a:latin typeface="Trebuchet MS"/>
                <a:ea typeface="Trebuchet MS"/>
                <a:cs typeface="Trebuchet MS"/>
              </a:rPr>
              <a:t>Výpočet hodnoty rizika pro městský sektor (makro kategorii)</a:t>
            </a:r>
            <a:endParaRPr lang="cs-CZ" sz="1600" b="1" i="0" u="none" strike="noStrike" cap="none">
              <a:solidFill>
                <a:srgbClr val="18BAA8"/>
              </a:solidFill>
              <a:latin typeface="Trebuchet MS"/>
              <a:ea typeface="Trebuchet MS"/>
              <a:cs typeface="Trebuchet MS"/>
            </a:endParaRPr>
          </a:p>
        </p:txBody>
      </p:sp>
      <p:sp>
        <p:nvSpPr>
          <p:cNvPr id="403260909" name="Google Shape;482;p22"/>
          <p:cNvSpPr txBox="1"/>
          <p:nvPr/>
        </p:nvSpPr>
        <p:spPr bwMode="auto">
          <a:xfrm>
            <a:off x="474015" y="1376487"/>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Hodnota rizika </a:t>
            </a:r>
            <a:r>
              <a:rPr lang="cs-CZ" sz="1200" b="0" i="0" u="none" strike="noStrike" cap="none">
                <a:solidFill>
                  <a:srgbClr val="708792"/>
                </a:solidFill>
                <a:latin typeface="Trebuchet MS"/>
                <a:ea typeface="Trebuchet MS"/>
                <a:cs typeface="Trebuchet MS"/>
              </a:rPr>
              <a:t>makrokategorií</a:t>
            </a:r>
            <a:r>
              <a:rPr lang="cs-CZ" sz="1200" b="0" i="0" u="none" strike="noStrike" cap="none">
                <a:solidFill>
                  <a:srgbClr val="708792"/>
                </a:solidFill>
                <a:latin typeface="Trebuchet MS"/>
                <a:ea typeface="Trebuchet MS"/>
                <a:cs typeface="Trebuchet MS"/>
              </a:rPr>
              <a:t> je vypočítána jako vážený součet hodnot rizika jednotlivých kategorií.</a:t>
            </a:r>
            <a:endParaRPr/>
          </a:p>
        </p:txBody>
      </p:sp>
      <p:sp>
        <p:nvSpPr>
          <p:cNvPr id="1105415250" name="Google Shape;639;p32"/>
          <p:cNvSpPr txBox="1"/>
          <p:nvPr/>
        </p:nvSpPr>
        <p:spPr bwMode="auto">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1">
                <a:solidFill>
                  <a:srgbClr val="18BAA8"/>
                </a:solidFill>
                <a:latin typeface="Trebuchet MS"/>
                <a:ea typeface="Trebuchet MS"/>
                <a:cs typeface="Trebuchet MS"/>
              </a:rPr>
              <a:t>Poznámka</a:t>
            </a:r>
            <a:r>
              <a:rPr lang="es" sz="1200" b="1" i="0" u="none" strike="noStrike" cap="none">
                <a:solidFill>
                  <a:srgbClr val="18BAA8"/>
                </a:solidFill>
                <a:latin typeface="Trebuchet MS"/>
                <a:ea typeface="Trebuchet MS"/>
                <a:cs typeface="Trebuchet MS"/>
              </a:rPr>
              <a:t>:</a:t>
            </a:r>
            <a:r>
              <a:rPr lang="es" sz="1200" b="0" i="0" u="none" strike="noStrike" cap="none">
                <a:solidFill>
                  <a:srgbClr val="53656D"/>
                </a:solidFill>
                <a:latin typeface="Trebuchet MS"/>
                <a:ea typeface="Trebuchet MS"/>
                <a:cs typeface="Trebuchet MS"/>
              </a:rPr>
              <a:t> </a:t>
            </a:r>
            <a:r>
              <a:rPr lang="es" sz="1200" b="0" i="0" u="none" strike="noStrike" cap="none">
                <a:solidFill>
                  <a:srgbClr val="708792"/>
                </a:solidFill>
                <a:latin typeface="Trebuchet MS"/>
                <a:ea typeface="Trebuchet MS"/>
                <a:cs typeface="Trebuchet MS"/>
              </a:rPr>
              <a:t>Váhy jsou přiřazeny uživatelem, celková hodnota musí být rovna 1</a:t>
            </a:r>
            <a:endParaRPr sz="1200" b="0" i="0" u="none" strike="noStrike" cap="none">
              <a:solidFill>
                <a:srgbClr val="70879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533219250" name="Google Shape;668;p34"/>
          <p:cNvGraphicFramePr>
            <a:graphicFrameLocks xmlns:a="http://schemas.openxmlformats.org/drawingml/2006/main"/>
          </p:cNvGraphicFramePr>
          <p:nvPr/>
        </p:nvGraphicFramePr>
        <p:xfrm rot="0">
          <a:off x="786863" y="2054475"/>
          <a:ext cx="7187375" cy="1741349"/>
        </p:xfrm>
        <a:graphic>
          <a:graphicData uri="http://schemas.openxmlformats.org/drawingml/2006/table">
            <a:tbl>
              <a:tblPr firstRow="0" firstCol="0" lastRow="0" lastCol="0" bandRow="0" bandCol="0">
                <a:tableStyleId>{B05D987B-12CF-4478-AFC1-6915FD3E9324}</a:tableStyleId>
                <a:noFill/>
              </a:tblPr>
              <a:tblGrid>
                <a:gridCol w="704000"/>
                <a:gridCol w="2391325"/>
                <a:gridCol w="1864650"/>
                <a:gridCol w="990575"/>
                <a:gridCol w="1236825"/>
              </a:tblGrid>
              <a:tr h="59835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Intenzivní srážky</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Úroveň rizika makro kategorie</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Váha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Vážená hodnota</a:t>
                      </a:r>
                      <a:r>
                        <a:rPr lang="es" sz="1200" u="none" strike="noStrike" cap="none">
                          <a:solidFill>
                            <a:schemeClr val="lt1"/>
                          </a:solidFill>
                          <a:latin typeface="Trebuchet MS"/>
                          <a:ea typeface="Trebuchet MS"/>
                          <a:cs typeface="Trebuchet MS"/>
                        </a:rPr>
                        <a:t> </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A2</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Doprava</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0,70</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0,5</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0,35</a:t>
                      </a:r>
                      <a:endParaRPr sz="1200" u="none" strike="noStrike" cap="none">
                        <a:solidFill>
                          <a:srgbClr val="708792"/>
                        </a:solidFill>
                        <a:latin typeface="Trebuchet MS"/>
                        <a:ea typeface="Trebuchet MS"/>
                        <a:cs typeface="Trebuchet MS"/>
                      </a:endParaRPr>
                    </a:p>
                  </a:txBody>
                  <a:tcPr marL="91425" marR="91425" marT="91425" marB="91425"/>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A3</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Energ</a:t>
                      </a:r>
                      <a:r>
                        <a:rPr lang="es" sz="1200">
                          <a:solidFill>
                            <a:srgbClr val="708792"/>
                          </a:solidFill>
                          <a:latin typeface="Trebuchet MS"/>
                          <a:ea typeface="Trebuchet MS"/>
                          <a:cs typeface="Trebuchet MS"/>
                        </a:rPr>
                        <a:t>ie</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0,82</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0,5</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0,41</a:t>
                      </a:r>
                      <a:endParaRPr sz="1200" u="none" strike="noStrike" cap="none">
                        <a:solidFill>
                          <a:srgbClr val="708792"/>
                        </a:solidFill>
                        <a:latin typeface="Trebuchet MS"/>
                        <a:ea typeface="Trebuchet MS"/>
                        <a:cs typeface="Trebuchet MS"/>
                      </a:endParaRPr>
                    </a:p>
                  </a:txBody>
                  <a:tcPr marL="91425" marR="91425" marT="91425" marB="91425"/>
                </a:tc>
              </a:tr>
              <a:tr h="381000">
                <a:tc gridSpan="4">
                  <a:txBody>
                    <a:bodyPr/>
                    <a:p>
                      <a:pPr marL="0" marR="0" lvl="0" indent="0" algn="ctr" rtl="0">
                        <a:lnSpc>
                          <a:spcPct val="100000"/>
                        </a:lnSpc>
                        <a:spcBef>
                          <a:spcPts val="0"/>
                        </a:spcBef>
                        <a:spcAft>
                          <a:spcPts val="0"/>
                        </a:spcAft>
                        <a:buClr>
                          <a:srgbClr val="000000"/>
                        </a:buClr>
                        <a:buSzPts val="1200"/>
                        <a:buFont typeface="Arial"/>
                        <a:buNone/>
                        <a:defRPr/>
                      </a:pPr>
                      <a:r>
                        <a:rPr lang="es" sz="1200" b="1" u="none" strike="noStrike" cap="none">
                          <a:solidFill>
                            <a:srgbClr val="18BAA8"/>
                          </a:solidFill>
                          <a:latin typeface="Trebuchet MS"/>
                          <a:ea typeface="Trebuchet MS"/>
                          <a:cs typeface="Trebuchet MS"/>
                        </a:rPr>
                        <a:t>Hodnota rizika </a:t>
                      </a:r>
                      <a:r>
                        <a:rPr lang="cs-CZ" sz="1200" b="1" u="none" strike="noStrike" cap="none">
                          <a:solidFill>
                            <a:srgbClr val="18BAA8"/>
                          </a:solidFill>
                          <a:latin typeface="Trebuchet MS"/>
                          <a:ea typeface="Trebuchet MS"/>
                          <a:cs typeface="Trebuchet MS"/>
                        </a:rPr>
                        <a:t>hazardu</a:t>
                      </a:r>
                      <a:endParaRPr sz="1200" b="1" u="none" strike="noStrike" cap="none">
                        <a:solidFill>
                          <a:srgbClr val="18BAA8"/>
                        </a:solidFill>
                        <a:latin typeface="Trebuchet MS"/>
                        <a:ea typeface="Trebuchet MS"/>
                        <a:cs typeface="Trebuchet MS"/>
                      </a:endParaRPr>
                    </a:p>
                  </a:txBody>
                  <a:tcPr marL="91425" marR="91425" marT="91425" marB="91425"/>
                </a:tc>
                <a:tc hMerge="1">
                  <a:txBody>
                    <a:bodyPr/>
                    <a:p>
                      <a:endParaRPr/>
                    </a:p>
                  </a:txBody>
                </a:tc>
                <a:tc hMerge="1">
                  <a:txBody>
                    <a:bodyPr/>
                    <a:p>
                      <a:endParaRPr/>
                    </a:p>
                  </a:txBody>
                </a:tc>
                <a:tc h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0,76</a:t>
                      </a:r>
                      <a:endParaRPr sz="1200" u="none" strike="noStrike" cap="none">
                        <a:solidFill>
                          <a:srgbClr val="708792"/>
                        </a:solidFill>
                        <a:latin typeface="Trebuchet MS"/>
                        <a:ea typeface="Trebuchet MS"/>
                        <a:cs typeface="Trebuchet MS"/>
                      </a:endParaRPr>
                    </a:p>
                  </a:txBody>
                  <a:tcPr marL="91425" marR="91425" marT="91425" marB="91425"/>
                </a:tc>
              </a:tr>
            </a:tbl>
          </a:graphicData>
        </a:graphic>
      </p:graphicFrame>
      <p:grpSp>
        <p:nvGrpSpPr>
          <p:cNvPr id="1188646759" name="Google Shape;671;p34"/>
          <p:cNvGrpSpPr/>
          <p:nvPr/>
        </p:nvGrpSpPr>
        <p:grpSpPr bwMode="auto">
          <a:xfrm>
            <a:off x="8305799" y="4495700"/>
            <a:ext cx="838201" cy="594981"/>
            <a:chOff x="6739053" y="4087216"/>
            <a:chExt cx="838201" cy="594981"/>
          </a:xfrm>
        </p:grpSpPr>
        <p:sp>
          <p:nvSpPr>
            <p:cNvPr id="672" name="Google Shape;672;p34"/>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673" name="Google Shape;673;p34"/>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74" name="Google Shape;674;p34"/>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164649802" name="Google Shape;675;p34"/>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34</a:t>
            </a:r>
            <a:endParaRPr sz="1400" b="0" i="0" u="none" strike="noStrike" cap="none">
              <a:solidFill>
                <a:schemeClr val="lt1"/>
              </a:solidFill>
              <a:latin typeface="Arial"/>
              <a:ea typeface="Arial"/>
              <a:cs typeface="Arial"/>
            </a:endParaRPr>
          </a:p>
        </p:txBody>
      </p:sp>
      <p:sp>
        <p:nvSpPr>
          <p:cNvPr id="1813577501"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913617436"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a:solidFill>
                  <a:srgbClr val="18BAA8"/>
                </a:solidFill>
                <a:latin typeface="Trebuchet MS"/>
                <a:ea typeface="Trebuchet MS"/>
                <a:cs typeface="Trebuchet MS"/>
              </a:rPr>
              <a:t>Krok 8: Výpočet hodnoty rizika pro konkrétní hazard </a:t>
            </a:r>
            <a:endParaRPr/>
          </a:p>
        </p:txBody>
      </p:sp>
      <p:sp>
        <p:nvSpPr>
          <p:cNvPr id="1473819791" name="Google Shape;482;p22"/>
          <p:cNvSpPr txBox="1"/>
          <p:nvPr/>
        </p:nvSpPr>
        <p:spPr bwMode="auto">
          <a:xfrm>
            <a:off x="474014" y="1376487"/>
            <a:ext cx="8530247" cy="4830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Hodnota rizika ve vztahu k hazardu je vypočítána jako vážený součet hodnot rizika </a:t>
            </a:r>
            <a:r>
              <a:rPr lang="cs-CZ" sz="1200" b="0" i="0" u="none" strike="noStrike" cap="none">
                <a:solidFill>
                  <a:srgbClr val="708792"/>
                </a:solidFill>
                <a:latin typeface="Trebuchet MS"/>
                <a:ea typeface="Trebuchet MS"/>
                <a:cs typeface="Trebuchet MS"/>
              </a:rPr>
              <a:t>makrokategorií</a:t>
            </a:r>
            <a:r>
              <a:rPr lang="cs-CZ" sz="1200" b="0" i="0" u="none" strike="noStrike" cap="none">
                <a:solidFill>
                  <a:srgbClr val="708792"/>
                </a:solidFill>
                <a:latin typeface="Trebuchet MS"/>
                <a:ea typeface="Trebuchet MS"/>
                <a:cs typeface="Trebuchet MS"/>
              </a:rPr>
              <a:t> (příklad pro hazard A).</a:t>
            </a:r>
            <a:endParaRPr/>
          </a:p>
        </p:txBody>
      </p:sp>
      <p:sp>
        <p:nvSpPr>
          <p:cNvPr id="1176592064" name="Google Shape;639;p32"/>
          <p:cNvSpPr txBox="1"/>
          <p:nvPr/>
        </p:nvSpPr>
        <p:spPr bwMode="auto">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1">
                <a:solidFill>
                  <a:srgbClr val="18BAA8"/>
                </a:solidFill>
                <a:latin typeface="Trebuchet MS"/>
                <a:ea typeface="Trebuchet MS"/>
                <a:cs typeface="Trebuchet MS"/>
              </a:rPr>
              <a:t>Poznámka</a:t>
            </a:r>
            <a:r>
              <a:rPr lang="es" sz="1200" b="1" i="0" u="none" strike="noStrike" cap="none">
                <a:solidFill>
                  <a:srgbClr val="18BAA8"/>
                </a:solidFill>
                <a:latin typeface="Trebuchet MS"/>
                <a:ea typeface="Trebuchet MS"/>
                <a:cs typeface="Trebuchet MS"/>
              </a:rPr>
              <a:t>:</a:t>
            </a:r>
            <a:r>
              <a:rPr lang="es" sz="1200" b="0" i="0" u="none" strike="noStrike" cap="none">
                <a:solidFill>
                  <a:srgbClr val="53656D"/>
                </a:solidFill>
                <a:latin typeface="Trebuchet MS"/>
                <a:ea typeface="Trebuchet MS"/>
                <a:cs typeface="Trebuchet MS"/>
              </a:rPr>
              <a:t> </a:t>
            </a:r>
            <a:r>
              <a:rPr lang="es" sz="1200" b="0" i="0" u="none" strike="noStrike" cap="none">
                <a:solidFill>
                  <a:srgbClr val="708792"/>
                </a:solidFill>
                <a:latin typeface="Trebuchet MS"/>
                <a:ea typeface="Trebuchet MS"/>
                <a:cs typeface="Trebuchet MS"/>
              </a:rPr>
              <a:t>Váhy jsou přiřazeny uživatelem, celková hodnota musí být rovna 1</a:t>
            </a:r>
            <a:endParaRPr sz="1200" b="0" i="0" u="none" strike="noStrike" cap="none">
              <a:solidFill>
                <a:srgbClr val="70879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22295773" name="Google Shape;681;p35"/>
          <p:cNvSpPr txBox="1"/>
          <p:nvPr/>
        </p:nvSpPr>
        <p:spPr bwMode="auto">
          <a:xfrm>
            <a:off x="471899" y="1430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Celková hodnota rizika je vypočítána jako vážený součet hodnot rizik jednotlivých </a:t>
            </a:r>
            <a:r>
              <a:rPr lang="cs-CZ" sz="1200" b="0" i="0" u="none" strike="noStrike" cap="none">
                <a:solidFill>
                  <a:srgbClr val="708792"/>
                </a:solidFill>
                <a:latin typeface="Trebuchet MS"/>
                <a:ea typeface="Trebuchet MS"/>
                <a:cs typeface="Trebuchet MS"/>
              </a:rPr>
              <a:t>hazardů</a:t>
            </a:r>
            <a:r>
              <a:rPr lang="es" sz="1200">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p:txBody>
      </p:sp>
      <p:graphicFrame>
        <p:nvGraphicFramePr>
          <p:cNvPr id="1001221956" name="Google Shape;683;p35"/>
          <p:cNvGraphicFramePr>
            <a:graphicFrameLocks xmlns:a="http://schemas.openxmlformats.org/drawingml/2006/main"/>
          </p:cNvGraphicFramePr>
          <p:nvPr/>
        </p:nvGraphicFramePr>
        <p:xfrm rot="0">
          <a:off x="786863" y="2054475"/>
          <a:ext cx="7187375" cy="1691610"/>
        </p:xfrm>
        <a:graphic>
          <a:graphicData uri="http://schemas.openxmlformats.org/drawingml/2006/table">
            <a:tbl>
              <a:tblPr firstRow="0" firstCol="0" lastRow="0" lastCol="0" bandRow="0" bandCol="0">
                <a:tableStyleId>{B05D987B-12CF-4478-AFC1-6915FD3E9324}</a:tableStyleId>
                <a:noFill/>
              </a:tblPr>
              <a:tblGrid>
                <a:gridCol w="704000"/>
                <a:gridCol w="2391325"/>
                <a:gridCol w="1864650"/>
                <a:gridCol w="990575"/>
                <a:gridCol w="1236825"/>
              </a:tblGrid>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Kód</a:t>
                      </a:r>
                      <a:endParaRPr sz="1200" u="none" strike="noStrike" cap="none">
                        <a:solidFill>
                          <a:schemeClr val="lt1"/>
                        </a:solidFill>
                        <a:latin typeface="Trebuchet MS"/>
                        <a:ea typeface="Trebuchet MS"/>
                        <a:cs typeface="Trebuchet MS"/>
                      </a:endParaRPr>
                    </a:p>
                  </a:txBody>
                  <a:tcPr marL="91425" marR="91425" marT="91425" marB="91425">
                    <a:lnB w="9525" algn="ctr">
                      <a:solidFill>
                        <a:srgbClr val="9E9E9E"/>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cs-CZ" sz="1200" u="none" strike="noStrike" cap="none">
                          <a:solidFill>
                            <a:schemeClr val="lt1"/>
                          </a:solidFill>
                          <a:latin typeface="Trebuchet MS"/>
                          <a:ea typeface="Trebuchet MS"/>
                          <a:cs typeface="Trebuchet MS"/>
                        </a:rPr>
                        <a:t>Hazard</a:t>
                      </a:r>
                      <a:endParaRPr sz="1200" u="none" strike="noStrike" cap="none">
                        <a:solidFill>
                          <a:schemeClr val="lt1"/>
                        </a:solidFill>
                        <a:latin typeface="Trebuchet MS"/>
                        <a:ea typeface="Trebuchet MS"/>
                        <a:cs typeface="Trebuchet MS"/>
                      </a:endParaRPr>
                    </a:p>
                  </a:txBody>
                  <a:tcPr marL="91425" marR="91425" marT="91425" marB="91425">
                    <a:lnB w="9525" algn="ctr">
                      <a:solidFill>
                        <a:srgbClr val="9E9E9E"/>
                      </a:solidFill>
                    </a:lnB>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chemeClr val="lt1"/>
                          </a:solidFill>
                          <a:latin typeface="Trebuchet MS"/>
                          <a:ea typeface="Trebuchet MS"/>
                          <a:cs typeface="Trebuchet MS"/>
                        </a:rPr>
                        <a:t>H</a:t>
                      </a:r>
                      <a:r>
                        <a:rPr lang="es" sz="1200">
                          <a:solidFill>
                            <a:schemeClr val="lt1"/>
                          </a:solidFill>
                          <a:latin typeface="Trebuchet MS"/>
                          <a:ea typeface="Trebuchet MS"/>
                          <a:cs typeface="Trebuchet MS"/>
                        </a:rPr>
                        <a:t>odnota rizika </a:t>
                      </a:r>
                      <a:r>
                        <a:rPr lang="cs-CZ" sz="1200">
                          <a:solidFill>
                            <a:schemeClr val="lt1"/>
                          </a:solidFill>
                          <a:latin typeface="Trebuchet MS"/>
                          <a:ea typeface="Trebuchet MS"/>
                          <a:cs typeface="Trebuchet MS"/>
                        </a:rPr>
                        <a:t>hazardu</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Váha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chemeClr val="lt1"/>
                          </a:solidFill>
                          <a:latin typeface="Trebuchet MS"/>
                          <a:ea typeface="Trebuchet MS"/>
                          <a:cs typeface="Trebuchet MS"/>
                        </a:rPr>
                        <a:t>Vážená hodnota</a:t>
                      </a:r>
                      <a:endParaRPr sz="1200" u="none" strike="noStrike" cap="none">
                        <a:solidFill>
                          <a:schemeClr val="lt1"/>
                        </a:solidFill>
                        <a:latin typeface="Trebuchet MS"/>
                        <a:ea typeface="Trebuchet MS"/>
                        <a:cs typeface="Trebuchet MS"/>
                      </a:endParaRPr>
                    </a:p>
                  </a:txBody>
                  <a:tcPr marL="91425" marR="91425" marT="91425" marB="91425">
                    <a:solidFill>
                      <a:srgbClr val="90ABB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A</a:t>
                      </a:r>
                      <a:endParaRPr sz="1200" u="none" strike="noStrike" cap="none">
                        <a:solidFill>
                          <a:srgbClr val="708792"/>
                        </a:solidFill>
                        <a:latin typeface="Trebuchet MS"/>
                        <a:ea typeface="Trebuchet MS"/>
                        <a:cs typeface="Trebuchet MS"/>
                      </a:endParaRPr>
                    </a:p>
                  </a:txBody>
                  <a:tcPr marL="91425" marR="91425" marT="91425" marB="91425">
                    <a:lnL w="9525" algn="ctr">
                      <a:solidFill>
                        <a:srgbClr val="9E9E9E"/>
                      </a:solidFill>
                    </a:lnL>
                    <a:lnR w="9525" algn="ctr">
                      <a:solidFill>
                        <a:srgbClr val="9E9E9E"/>
                      </a:solidFill>
                    </a:lnR>
                    <a:lnT w="9525" algn="ctr">
                      <a:solidFill>
                        <a:srgbClr val="9E9E9E"/>
                      </a:solidFill>
                    </a:lnT>
                    <a:lnB w="9525" algn="ctr">
                      <a:solidFill>
                        <a:srgbClr val="9E9E9E"/>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Intenzivní srážky</a:t>
                      </a:r>
                      <a:endParaRPr sz="1200" u="none" strike="noStrike" cap="none">
                        <a:solidFill>
                          <a:srgbClr val="708792"/>
                        </a:solidFill>
                        <a:latin typeface="Trebuchet MS"/>
                        <a:ea typeface="Trebuchet MS"/>
                        <a:cs typeface="Trebuchet MS"/>
                      </a:endParaRPr>
                    </a:p>
                  </a:txBody>
                  <a:tcPr marL="91425" marR="91425" marT="91425" marB="91425">
                    <a:lnL w="9525" algn="ctr">
                      <a:solidFill>
                        <a:srgbClr val="9E9E9E"/>
                      </a:solidFill>
                    </a:lnL>
                    <a:lnR w="9525" algn="ctr">
                      <a:solidFill>
                        <a:srgbClr val="9E9E9E"/>
                      </a:solidFill>
                    </a:lnR>
                    <a:lnT w="9525" algn="ctr">
                      <a:solidFill>
                        <a:srgbClr val="9E9E9E"/>
                      </a:solidFill>
                    </a:lnT>
                    <a:lnB w="9525" algn="ctr">
                      <a:solidFill>
                        <a:srgbClr val="9E9E9E"/>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0,76</a:t>
                      </a:r>
                      <a:endParaRPr sz="1200" u="none" strike="noStrike" cap="none">
                        <a:solidFill>
                          <a:srgbClr val="708792"/>
                        </a:solidFill>
                        <a:latin typeface="Trebuchet MS"/>
                        <a:ea typeface="Trebuchet MS"/>
                        <a:cs typeface="Trebuchet MS"/>
                      </a:endParaRPr>
                    </a:p>
                  </a:txBody>
                  <a:tcPr marL="91425" marR="91425" marT="91425" marB="91425">
                    <a:lnL w="9525" algn="ctr">
                      <a:solidFill>
                        <a:srgbClr val="9E9E9E"/>
                      </a:solidFill>
                    </a:lnL>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0,4</a:t>
                      </a:r>
                      <a:endParaRPr sz="1200" u="none" strike="noStrike" cap="none">
                        <a:solidFill>
                          <a:srgbClr val="708792"/>
                        </a:solidFill>
                        <a:latin typeface="Trebuchet MS"/>
                        <a:ea typeface="Trebuchet MS"/>
                        <a:cs typeface="Trebuchet MS"/>
                      </a:endParaRPr>
                    </a:p>
                  </a:txBody>
                  <a:tcPr marL="91425" marR="91425" marT="91425" marB="91425"/>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0,3</a:t>
                      </a:r>
                      <a:endParaRPr sz="1200" u="none" strike="noStrike" cap="none">
                        <a:solidFill>
                          <a:srgbClr val="708792"/>
                        </a:solidFill>
                        <a:latin typeface="Trebuchet MS"/>
                        <a:ea typeface="Trebuchet MS"/>
                        <a:cs typeface="Trebuchet MS"/>
                      </a:endParaRPr>
                    </a:p>
                  </a:txBody>
                  <a:tcPr marL="91425" marR="91425" marT="91425" marB="91425"/>
                </a:tc>
              </a:tr>
              <a:tr h="381000">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C</a:t>
                      </a:r>
                      <a:endParaRPr sz="1200" u="none" strike="noStrike" cap="none">
                        <a:solidFill>
                          <a:srgbClr val="708792"/>
                        </a:solidFill>
                        <a:latin typeface="Trebuchet MS"/>
                        <a:ea typeface="Trebuchet MS"/>
                        <a:cs typeface="Trebuchet MS"/>
                      </a:endParaRPr>
                    </a:p>
                  </a:txBody>
                  <a:tcPr marL="91425" marR="91425" marT="91425" marB="91425">
                    <a:lnL w="9525" algn="ctr">
                      <a:solidFill>
                        <a:srgbClr val="9E9E9E"/>
                      </a:solidFill>
                    </a:lnL>
                    <a:lnR w="9525" algn="ctr">
                      <a:solidFill>
                        <a:srgbClr val="9E9E9E"/>
                      </a:solidFill>
                    </a:lnR>
                    <a:lnT w="9525" algn="ctr">
                      <a:solidFill>
                        <a:srgbClr val="9E9E9E"/>
                      </a:solidFill>
                    </a:lnT>
                    <a:lnB w="9525" algn="ctr">
                      <a:solidFill>
                        <a:srgbClr val="9E9E9E"/>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 Extr</a:t>
                      </a:r>
                      <a:r>
                        <a:rPr lang="es" sz="1200">
                          <a:solidFill>
                            <a:srgbClr val="708792"/>
                          </a:solidFill>
                          <a:latin typeface="Trebuchet MS"/>
                          <a:ea typeface="Trebuchet MS"/>
                          <a:cs typeface="Trebuchet MS"/>
                        </a:rPr>
                        <a:t>émní teploty</a:t>
                      </a:r>
                      <a:endParaRPr sz="1200" u="none" strike="noStrike" cap="none">
                        <a:solidFill>
                          <a:srgbClr val="708792"/>
                        </a:solidFill>
                        <a:latin typeface="Trebuchet MS"/>
                        <a:ea typeface="Trebuchet MS"/>
                        <a:cs typeface="Trebuchet MS"/>
                      </a:endParaRPr>
                    </a:p>
                  </a:txBody>
                  <a:tcPr marL="91425" marR="91425" marT="91425" marB="91425">
                    <a:lnL w="9525" algn="ctr">
                      <a:solidFill>
                        <a:srgbClr val="9E9E9E"/>
                      </a:solidFill>
                    </a:lnL>
                    <a:lnR w="9525" algn="ctr">
                      <a:solidFill>
                        <a:srgbClr val="9E9E9E"/>
                      </a:solidFill>
                    </a:lnR>
                    <a:lnT w="9525" algn="ctr">
                      <a:solidFill>
                        <a:srgbClr val="9E9E9E"/>
                      </a:solidFill>
                    </a:lnT>
                    <a:lnB w="9525" algn="ctr">
                      <a:solidFill>
                        <a:srgbClr val="9E9E9E"/>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0,82</a:t>
                      </a:r>
                      <a:endParaRPr sz="1200" u="none" strike="noStrike" cap="none">
                        <a:solidFill>
                          <a:srgbClr val="708792"/>
                        </a:solidFill>
                        <a:latin typeface="Trebuchet MS"/>
                        <a:ea typeface="Trebuchet MS"/>
                        <a:cs typeface="Trebuchet MS"/>
                      </a:endParaRPr>
                    </a:p>
                  </a:txBody>
                  <a:tcPr marL="91425" marR="91425" marT="91425" marB="91425">
                    <a:lnL w="9525" algn="ctr">
                      <a:solidFill>
                        <a:srgbClr val="9E9E9E"/>
                      </a:solidFill>
                    </a:lnL>
                    <a:lnB w="9525" algn="ctr">
                      <a:solidFill>
                        <a:srgbClr val="9E9E9E"/>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0,6</a:t>
                      </a:r>
                      <a:endParaRPr sz="1200" u="none" strike="noStrike" cap="none">
                        <a:solidFill>
                          <a:srgbClr val="708792"/>
                        </a:solidFill>
                        <a:latin typeface="Trebuchet MS"/>
                        <a:ea typeface="Trebuchet MS"/>
                        <a:cs typeface="Trebuchet MS"/>
                      </a:endParaRPr>
                    </a:p>
                  </a:txBody>
                  <a:tcPr marL="91425" marR="91425" marT="91425" marB="91425">
                    <a:lnB w="9525" algn="ctr">
                      <a:solidFill>
                        <a:srgbClr val="9E9E9E"/>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0,5</a:t>
                      </a:r>
                      <a:endParaRPr sz="1200" u="none" strike="noStrike" cap="none">
                        <a:solidFill>
                          <a:srgbClr val="708792"/>
                        </a:solidFill>
                        <a:latin typeface="Trebuchet MS"/>
                        <a:ea typeface="Trebuchet MS"/>
                        <a:cs typeface="Trebuchet MS"/>
                      </a:endParaRPr>
                    </a:p>
                  </a:txBody>
                  <a:tcPr marL="91425" marR="91425" marT="91425" marB="91425"/>
                </a:tc>
              </a:tr>
              <a:tr h="381000">
                <a:tc gridSpan="4">
                  <a:txBody>
                    <a:bodyPr/>
                    <a:p>
                      <a:pPr marL="0" marR="0" lvl="0" indent="0" algn="ctr" rtl="0">
                        <a:lnSpc>
                          <a:spcPct val="100000"/>
                        </a:lnSpc>
                        <a:spcBef>
                          <a:spcPts val="0"/>
                        </a:spcBef>
                        <a:spcAft>
                          <a:spcPts val="0"/>
                        </a:spcAft>
                        <a:buClr>
                          <a:srgbClr val="000000"/>
                        </a:buClr>
                        <a:buSzPts val="1300"/>
                        <a:buFont typeface="Arial"/>
                        <a:buNone/>
                        <a:defRPr/>
                      </a:pPr>
                      <a:r>
                        <a:rPr lang="es" sz="1300" b="1" u="none" strike="noStrike" cap="none">
                          <a:solidFill>
                            <a:srgbClr val="18BAA8"/>
                          </a:solidFill>
                          <a:latin typeface="Trebuchet MS"/>
                          <a:ea typeface="Trebuchet MS"/>
                          <a:cs typeface="Trebuchet MS"/>
                        </a:rPr>
                        <a:t>Celková hodnota rizika</a:t>
                      </a:r>
                      <a:endParaRPr sz="1300" b="1" u="none" strike="noStrike" cap="none">
                        <a:solidFill>
                          <a:srgbClr val="18BAA8"/>
                        </a:solidFill>
                        <a:latin typeface="Trebuchet MS"/>
                        <a:ea typeface="Trebuchet MS"/>
                        <a:cs typeface="Trebuchet MS"/>
                      </a:endParaRPr>
                    </a:p>
                  </a:txBody>
                  <a:tcPr marL="91425" marR="91425" marT="91425" marB="91425">
                    <a:lnT w="9525" algn="ctr">
                      <a:solidFill>
                        <a:srgbClr val="9E9E9E"/>
                      </a:solidFill>
                    </a:lnT>
                  </a:tcPr>
                </a:tc>
                <a:tc hMerge="1">
                  <a:txBody>
                    <a:bodyPr/>
                    <a:p>
                      <a:endParaRPr/>
                    </a:p>
                  </a:txBody>
                </a:tc>
                <a:tc hMerge="1">
                  <a:txBody>
                    <a:bodyPr/>
                    <a:p>
                      <a:endParaRPr/>
                    </a:p>
                  </a:txBody>
                </a:tc>
                <a:tc hMerge="1">
                  <a:txBody>
                    <a:bodyPr/>
                    <a:p>
                      <a:endParaRPr/>
                    </a:p>
                  </a:txBody>
                </a:tc>
                <a:tc>
                  <a:txBody>
                    <a:bodyPr/>
                    <a:p>
                      <a:pPr marL="0" marR="0" lvl="0" indent="0" algn="ctr" rtl="0">
                        <a:lnSpc>
                          <a:spcPct val="100000"/>
                        </a:lnSpc>
                        <a:spcBef>
                          <a:spcPts val="0"/>
                        </a:spcBef>
                        <a:spcAft>
                          <a:spcPts val="0"/>
                        </a:spcAft>
                        <a:buClr>
                          <a:srgbClr val="000000"/>
                        </a:buClr>
                        <a:buSzPts val="1200"/>
                        <a:buFont typeface="Arial"/>
                        <a:buNone/>
                        <a:defRPr/>
                      </a:pPr>
                      <a:r>
                        <a:rPr lang="es" sz="1200" u="none" strike="noStrike" cap="none">
                          <a:solidFill>
                            <a:srgbClr val="708792"/>
                          </a:solidFill>
                          <a:latin typeface="Trebuchet MS"/>
                          <a:ea typeface="Trebuchet MS"/>
                          <a:cs typeface="Trebuchet MS"/>
                        </a:rPr>
                        <a:t>0,8</a:t>
                      </a:r>
                      <a:endParaRPr sz="1200" u="none" strike="noStrike" cap="none">
                        <a:solidFill>
                          <a:srgbClr val="708792"/>
                        </a:solidFill>
                        <a:latin typeface="Trebuchet MS"/>
                        <a:ea typeface="Trebuchet MS"/>
                        <a:cs typeface="Trebuchet MS"/>
                      </a:endParaRPr>
                    </a:p>
                  </a:txBody>
                  <a:tcPr marL="91425" marR="91425" marT="91425" marB="91425"/>
                </a:tc>
              </a:tr>
            </a:tbl>
          </a:graphicData>
        </a:graphic>
      </p:graphicFrame>
      <p:grpSp>
        <p:nvGrpSpPr>
          <p:cNvPr id="1061113754" name="Google Shape;686;p35"/>
          <p:cNvGrpSpPr/>
          <p:nvPr/>
        </p:nvGrpSpPr>
        <p:grpSpPr bwMode="auto">
          <a:xfrm>
            <a:off x="8305799" y="4495700"/>
            <a:ext cx="838201" cy="594981"/>
            <a:chOff x="6739053" y="4087216"/>
            <a:chExt cx="838201" cy="594981"/>
          </a:xfrm>
        </p:grpSpPr>
        <p:sp>
          <p:nvSpPr>
            <p:cNvPr id="687" name="Google Shape;687;p35"/>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688" name="Google Shape;688;p35"/>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89" name="Google Shape;689;p35"/>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2023400296" name="Google Shape;690;p35"/>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35</a:t>
            </a:r>
            <a:endParaRPr sz="1400" b="0" i="0" u="none" strike="noStrike" cap="none">
              <a:solidFill>
                <a:schemeClr val="lt1"/>
              </a:solidFill>
              <a:latin typeface="Arial"/>
              <a:ea typeface="Arial"/>
              <a:cs typeface="Arial"/>
            </a:endParaRPr>
          </a:p>
        </p:txBody>
      </p:sp>
      <p:sp>
        <p:nvSpPr>
          <p:cNvPr id="916560958"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fontScale="92500"/>
          </a:bodyPr>
          <a:lstStyle/>
          <a:p>
            <a:pPr lvl="0">
              <a:buSzPts val="2800"/>
              <a:defRPr/>
            </a:pPr>
            <a:r>
              <a:rPr lang="es" sz="2800" b="1" i="0" u="none" strike="noStrike" cap="none">
                <a:solidFill>
                  <a:srgbClr val="48BAA2"/>
                </a:solidFill>
                <a:latin typeface="Trebuchet MS"/>
                <a:ea typeface="Trebuchet MS"/>
                <a:cs typeface="Trebuchet MS"/>
              </a:rPr>
              <a:t>Praktický příklad </a:t>
            </a:r>
            <a:r>
              <a:rPr lang="es" sz="2800" b="1">
                <a:solidFill>
                  <a:srgbClr val="48BAA2"/>
                </a:solidFill>
                <a:latin typeface="Trebuchet MS"/>
                <a:ea typeface="Trebuchet MS"/>
                <a:cs typeface="Trebuchet MS"/>
              </a:rPr>
              <a:t>použití nástroje </a:t>
            </a:r>
            <a:r>
              <a:rPr lang="es" sz="2800" b="1" i="0" u="none" strike="noStrike" cap="none">
                <a:solidFill>
                  <a:srgbClr val="48BAA2"/>
                </a:solidFill>
                <a:latin typeface="Trebuchet MS"/>
                <a:ea typeface="Trebuchet MS"/>
                <a:cs typeface="Trebuchet MS"/>
              </a:rPr>
              <a:t>R</a:t>
            </a:r>
            <a:r>
              <a:rPr lang="cs-CZ" sz="2800" b="1" i="0" u="none" strike="noStrike" cap="none">
                <a:solidFill>
                  <a:srgbClr val="48BAA2"/>
                </a:solidFill>
                <a:latin typeface="Trebuchet MS"/>
                <a:ea typeface="Trebuchet MS"/>
                <a:cs typeface="Trebuchet MS"/>
              </a:rPr>
              <a:t>N</a:t>
            </a:r>
            <a:r>
              <a:rPr lang="es" sz="2800" b="1" i="0" u="none" strike="noStrike" cap="none">
                <a:solidFill>
                  <a:srgbClr val="48BAA2"/>
                </a:solidFill>
                <a:latin typeface="Trebuchet MS"/>
                <a:ea typeface="Trebuchet MS"/>
                <a:cs typeface="Trebuchet MS"/>
              </a:rPr>
              <a:t>Tool</a:t>
            </a:r>
            <a:endParaRPr sz="2800" b="1" i="0" u="none" strike="noStrike" cap="none">
              <a:solidFill>
                <a:srgbClr val="48BAA2"/>
              </a:solidFill>
              <a:latin typeface="Trebuchet MS"/>
              <a:ea typeface="Trebuchet MS"/>
              <a:cs typeface="Trebuchet MS"/>
            </a:endParaRPr>
          </a:p>
        </p:txBody>
      </p:sp>
      <p:sp>
        <p:nvSpPr>
          <p:cNvPr id="808483317"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a:solidFill>
                  <a:srgbClr val="18BAA8"/>
                </a:solidFill>
                <a:latin typeface="Trebuchet MS"/>
                <a:ea typeface="Trebuchet MS"/>
                <a:cs typeface="Trebuchet MS"/>
              </a:rPr>
              <a:t>Krok 9: Výpočet celkové hodnoty rizika </a:t>
            </a:r>
            <a:endParaRPr/>
          </a:p>
        </p:txBody>
      </p:sp>
      <p:sp>
        <p:nvSpPr>
          <p:cNvPr id="1972627204" name="Google Shape;639;p32"/>
          <p:cNvSpPr txBox="1"/>
          <p:nvPr/>
        </p:nvSpPr>
        <p:spPr bwMode="auto">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1">
                <a:solidFill>
                  <a:srgbClr val="18BAA8"/>
                </a:solidFill>
                <a:latin typeface="Trebuchet MS"/>
                <a:ea typeface="Trebuchet MS"/>
                <a:cs typeface="Trebuchet MS"/>
              </a:rPr>
              <a:t>Poznámka</a:t>
            </a:r>
            <a:r>
              <a:rPr lang="es" sz="1200" b="1" i="0" u="none" strike="noStrike" cap="none">
                <a:solidFill>
                  <a:srgbClr val="18BAA8"/>
                </a:solidFill>
                <a:latin typeface="Trebuchet MS"/>
                <a:ea typeface="Trebuchet MS"/>
                <a:cs typeface="Trebuchet MS"/>
              </a:rPr>
              <a:t>:</a:t>
            </a:r>
            <a:r>
              <a:rPr lang="es" sz="1200" b="0" i="0" u="none" strike="noStrike" cap="none">
                <a:solidFill>
                  <a:srgbClr val="53656D"/>
                </a:solidFill>
                <a:latin typeface="Trebuchet MS"/>
                <a:ea typeface="Trebuchet MS"/>
                <a:cs typeface="Trebuchet MS"/>
              </a:rPr>
              <a:t> </a:t>
            </a:r>
            <a:r>
              <a:rPr lang="es" sz="1200" b="0" i="0" u="none" strike="noStrike" cap="none">
                <a:solidFill>
                  <a:srgbClr val="708792"/>
                </a:solidFill>
                <a:latin typeface="Trebuchet MS"/>
                <a:ea typeface="Trebuchet MS"/>
                <a:cs typeface="Trebuchet MS"/>
              </a:rPr>
              <a:t>Váhy jsou přiřazeny uživatelem, celková hodnota musí být rovna 1</a:t>
            </a:r>
            <a:endParaRPr sz="1200" b="0" i="0" u="none" strike="noStrike" cap="none">
              <a:solidFill>
                <a:srgbClr val="70879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8992561" name="Google Shape;339;p19"/>
          <p:cNvSpPr txBox="1"/>
          <p:nvPr/>
        </p:nvSpPr>
        <p:spPr bwMode="auto">
          <a:xfrm>
            <a:off x="474014" y="857050"/>
            <a:ext cx="8434685"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a:solidFill>
                  <a:srgbClr val="18BAA8"/>
                </a:solidFill>
                <a:latin typeface="Trebuchet MS"/>
                <a:ea typeface="Trebuchet MS"/>
                <a:cs typeface="Trebuchet MS"/>
              </a:rPr>
              <a:t>Městský sektor: Doprava</a:t>
            </a:r>
            <a:endParaRPr/>
          </a:p>
        </p:txBody>
      </p:sp>
      <p:sp>
        <p:nvSpPr>
          <p:cNvPr id="781531827" name="Google Shape;699;p36"/>
          <p:cNvSpPr txBox="1"/>
          <p:nvPr/>
        </p:nvSpPr>
        <p:spPr bwMode="auto">
          <a:xfrm>
            <a:off x="4238278" y="1713246"/>
            <a:ext cx="2293151" cy="446831"/>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chemeClr val="dk1"/>
              </a:buClr>
              <a:buSzPts val="1200"/>
              <a:buFont typeface="Arial"/>
              <a:buNone/>
              <a:defRPr/>
            </a:pPr>
            <a:r>
              <a:rPr lang="es" sz="1200" b="0" i="0" u="none" strike="noStrike" cap="none">
                <a:solidFill>
                  <a:srgbClr val="708792"/>
                </a:solidFill>
                <a:latin typeface="Trebuchet MS"/>
                <a:ea typeface="Trebuchet MS"/>
                <a:cs typeface="Trebuchet MS"/>
              </a:rPr>
              <a:t>Riziko poškození infrastruktury veřejné dopravy</a:t>
            </a:r>
            <a:endParaRPr sz="1400" b="0" i="0" u="none" strike="noStrike" cap="none">
              <a:solidFill>
                <a:srgbClr val="53656D"/>
              </a:solidFill>
              <a:latin typeface="Trebuchet MS"/>
              <a:ea typeface="Trebuchet MS"/>
              <a:cs typeface="Trebuchet MS"/>
            </a:endParaRPr>
          </a:p>
        </p:txBody>
      </p:sp>
      <p:sp>
        <p:nvSpPr>
          <p:cNvPr id="869727141" name="Google Shape;700;p36"/>
          <p:cNvSpPr txBox="1"/>
          <p:nvPr/>
        </p:nvSpPr>
        <p:spPr bwMode="auto">
          <a:xfrm>
            <a:off x="4257304" y="2710445"/>
            <a:ext cx="2038428" cy="446831"/>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chemeClr val="dk1"/>
              </a:buClr>
              <a:buSzPts val="1200"/>
              <a:buFont typeface="Arial"/>
              <a:buNone/>
              <a:defRPr/>
            </a:pPr>
            <a:r>
              <a:rPr lang="es" sz="1200" b="0" i="0" u="none" strike="noStrike" cap="none">
                <a:solidFill>
                  <a:srgbClr val="708792"/>
                </a:solidFill>
                <a:latin typeface="Trebuchet MS"/>
                <a:ea typeface="Trebuchet MS"/>
                <a:cs typeface="Trebuchet MS"/>
              </a:rPr>
              <a:t>Riziko poškození cyklistických a pěších tras</a:t>
            </a:r>
            <a:endParaRPr sz="1400" b="0" i="0" u="none" strike="noStrike" cap="none">
              <a:solidFill>
                <a:srgbClr val="53656D"/>
              </a:solidFill>
              <a:latin typeface="Trebuchet MS"/>
              <a:ea typeface="Trebuchet MS"/>
              <a:cs typeface="Trebuchet MS"/>
            </a:endParaRPr>
          </a:p>
        </p:txBody>
      </p:sp>
      <p:sp>
        <p:nvSpPr>
          <p:cNvPr id="779212416" name="Google Shape;701;p36"/>
          <p:cNvSpPr txBox="1"/>
          <p:nvPr/>
        </p:nvSpPr>
        <p:spPr bwMode="auto">
          <a:xfrm>
            <a:off x="7082828" y="1402366"/>
            <a:ext cx="11778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a:t>
            </a:r>
            <a:r>
              <a:rPr lang="es" sz="1200" b="1">
                <a:solidFill>
                  <a:srgbClr val="53656D"/>
                </a:solidFill>
                <a:latin typeface="Trebuchet MS"/>
                <a:ea typeface="Trebuchet MS"/>
                <a:cs typeface="Trebuchet MS"/>
              </a:rPr>
              <a:t>ZIKO</a:t>
            </a:r>
            <a:r>
              <a:rPr lang="es" sz="1200" b="1" i="0" u="none" strike="noStrike" cap="none">
                <a:solidFill>
                  <a:srgbClr val="53656D"/>
                </a:solidFill>
                <a:latin typeface="Trebuchet MS"/>
                <a:ea typeface="Trebuchet MS"/>
                <a:cs typeface="Trebuchet MS"/>
              </a:rPr>
              <a:t> 0,67 </a:t>
            </a:r>
            <a:endParaRPr sz="1400" b="0" i="0" u="none" strike="noStrike" cap="none">
              <a:solidFill>
                <a:srgbClr val="53656D"/>
              </a:solidFill>
              <a:latin typeface="Trebuchet MS"/>
              <a:ea typeface="Trebuchet MS"/>
              <a:cs typeface="Trebuchet MS"/>
            </a:endParaRPr>
          </a:p>
        </p:txBody>
      </p:sp>
      <p:pic>
        <p:nvPicPr>
          <p:cNvPr id="933084017" name="Google Shape;702;p36"/>
          <p:cNvPicPr/>
          <p:nvPr/>
        </p:nvPicPr>
        <p:blipFill rotWithShape="1">
          <a:blip r:embed="rId3">
            <a:alphaModFix/>
          </a:blip>
          <a:srcRect l="0" t="21482" r="0" b="0"/>
          <a:stretch/>
        </p:blipFill>
        <p:spPr bwMode="auto">
          <a:xfrm>
            <a:off x="6482025" y="1806522"/>
            <a:ext cx="2166675" cy="328896"/>
          </a:xfrm>
          <a:prstGeom prst="rect">
            <a:avLst/>
          </a:prstGeom>
          <a:noFill/>
          <a:ln>
            <a:noFill/>
          </a:ln>
        </p:spPr>
      </p:pic>
      <p:sp>
        <p:nvSpPr>
          <p:cNvPr id="27955418" name="Google Shape;703;p36"/>
          <p:cNvSpPr/>
          <p:nvPr/>
        </p:nvSpPr>
        <p:spPr bwMode="auto">
          <a:xfrm>
            <a:off x="7742675" y="1708253"/>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grpSp>
        <p:nvGrpSpPr>
          <p:cNvPr id="1660887300" name="Google Shape;704;p36"/>
          <p:cNvGrpSpPr/>
          <p:nvPr/>
        </p:nvGrpSpPr>
        <p:grpSpPr bwMode="auto">
          <a:xfrm>
            <a:off x="8305799" y="4495700"/>
            <a:ext cx="838163" cy="594908"/>
            <a:chOff x="6739053" y="4087216"/>
            <a:chExt cx="838163" cy="594908"/>
          </a:xfrm>
        </p:grpSpPr>
        <p:sp>
          <p:nvSpPr>
            <p:cNvPr id="705" name="Google Shape;705;p36"/>
            <p:cNvSpPr/>
            <p:nvPr/>
          </p:nvSpPr>
          <p:spPr bwMode="auto">
            <a:xfrm>
              <a:off x="6739053" y="4317924"/>
              <a:ext cx="364200" cy="364200"/>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706" name="Google Shape;706;p36"/>
            <p:cNvCxnSpPr/>
            <p:nvPr/>
          </p:nvCxnSpPr>
          <p:spPr bwMode="auto">
            <a:xfrm rot="10800000" flipH="1">
              <a:off x="7051287" y="4226892"/>
              <a:ext cx="368100" cy="182100"/>
            </a:xfrm>
            <a:prstGeom prst="straightConnector1">
              <a:avLst/>
            </a:prstGeom>
            <a:noFill/>
            <a:ln w="9525" cap="flat" cmpd="sng">
              <a:solidFill>
                <a:srgbClr val="92D050"/>
              </a:solidFill>
              <a:prstDash val="solid"/>
              <a:round/>
              <a:headEnd type="none" w="sm" len="sm"/>
              <a:tailEnd type="none" w="sm" len="sm"/>
            </a:ln>
          </p:spPr>
        </p:cxnSp>
        <p:sp>
          <p:nvSpPr>
            <p:cNvPr id="707" name="Google Shape;707;p36"/>
            <p:cNvSpPr/>
            <p:nvPr/>
          </p:nvSpPr>
          <p:spPr bwMode="auto">
            <a:xfrm>
              <a:off x="7395116" y="4087216"/>
              <a:ext cx="182100" cy="182100"/>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736575556" name="Google Shape;708;p36"/>
          <p:cNvSpPr txBox="1"/>
          <p:nvPr/>
        </p:nvSpPr>
        <p:spPr bwMode="auto">
          <a:xfrm>
            <a:off x="8296970" y="4765438"/>
            <a:ext cx="410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36</a:t>
            </a:r>
            <a:endParaRPr sz="1400" b="0" i="0" u="none" strike="noStrike" cap="none">
              <a:solidFill>
                <a:schemeClr val="lt1"/>
              </a:solidFill>
              <a:latin typeface="Arial"/>
              <a:ea typeface="Arial"/>
              <a:cs typeface="Arial"/>
            </a:endParaRPr>
          </a:p>
        </p:txBody>
      </p:sp>
      <p:sp>
        <p:nvSpPr>
          <p:cNvPr id="1238399542" name="Google Shape;712;p36"/>
          <p:cNvSpPr txBox="1"/>
          <p:nvPr/>
        </p:nvSpPr>
        <p:spPr bwMode="auto">
          <a:xfrm>
            <a:off x="4257305" y="3814221"/>
            <a:ext cx="2038414" cy="262165"/>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chemeClr val="dk1"/>
              </a:buClr>
              <a:buSzPts val="1200"/>
              <a:buFont typeface="Arial"/>
              <a:buNone/>
              <a:defRPr/>
            </a:pPr>
            <a:r>
              <a:rPr lang="es" sz="1200" b="0" i="0" u="none" strike="noStrike" cap="none">
                <a:solidFill>
                  <a:srgbClr val="708792"/>
                </a:solidFill>
                <a:latin typeface="Trebuchet MS"/>
                <a:ea typeface="Trebuchet MS"/>
                <a:cs typeface="Trebuchet MS"/>
              </a:rPr>
              <a:t>Riziko poškození sí</a:t>
            </a:r>
            <a:r>
              <a:rPr lang="es" sz="1200">
                <a:solidFill>
                  <a:srgbClr val="708792"/>
                </a:solidFill>
                <a:latin typeface="Trebuchet MS"/>
                <a:ea typeface="Trebuchet MS"/>
                <a:cs typeface="Trebuchet MS"/>
              </a:rPr>
              <a:t>ť silnic</a:t>
            </a:r>
            <a:endParaRPr sz="1400" b="0" i="0" u="none" strike="noStrike" cap="none">
              <a:solidFill>
                <a:srgbClr val="53656D"/>
              </a:solidFill>
              <a:latin typeface="Trebuchet MS"/>
              <a:ea typeface="Trebuchet MS"/>
              <a:cs typeface="Trebuchet MS"/>
            </a:endParaRPr>
          </a:p>
        </p:txBody>
      </p:sp>
      <p:sp>
        <p:nvSpPr>
          <p:cNvPr id="426891394" name="Google Shape;713;p36"/>
          <p:cNvSpPr txBox="1"/>
          <p:nvPr/>
        </p:nvSpPr>
        <p:spPr bwMode="auto">
          <a:xfrm>
            <a:off x="7082829" y="2481666"/>
            <a:ext cx="12876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a:t>
            </a:r>
            <a:r>
              <a:rPr lang="es" sz="1200" b="1">
                <a:solidFill>
                  <a:srgbClr val="53656D"/>
                </a:solidFill>
                <a:latin typeface="Trebuchet MS"/>
                <a:ea typeface="Trebuchet MS"/>
                <a:cs typeface="Trebuchet MS"/>
              </a:rPr>
              <a:t>ZIKO</a:t>
            </a:r>
            <a:r>
              <a:rPr lang="es" sz="1200" b="1" i="0" u="none" strike="noStrike" cap="none">
                <a:solidFill>
                  <a:srgbClr val="53656D"/>
                </a:solidFill>
                <a:latin typeface="Trebuchet MS"/>
                <a:ea typeface="Trebuchet MS"/>
                <a:cs typeface="Trebuchet MS"/>
              </a:rPr>
              <a:t> 0,82 </a:t>
            </a:r>
            <a:endParaRPr sz="1400" b="0" i="0" u="none" strike="noStrike" cap="none">
              <a:solidFill>
                <a:srgbClr val="53656D"/>
              </a:solidFill>
              <a:latin typeface="Trebuchet MS"/>
              <a:ea typeface="Trebuchet MS"/>
              <a:cs typeface="Trebuchet MS"/>
            </a:endParaRPr>
          </a:p>
        </p:txBody>
      </p:sp>
      <p:pic>
        <p:nvPicPr>
          <p:cNvPr id="619238235" name="Google Shape;714;p36"/>
          <p:cNvPicPr/>
          <p:nvPr/>
        </p:nvPicPr>
        <p:blipFill rotWithShape="1">
          <a:blip r:embed="rId3">
            <a:alphaModFix/>
          </a:blip>
          <a:srcRect l="0" t="21482" r="0" b="0"/>
          <a:stretch/>
        </p:blipFill>
        <p:spPr bwMode="auto">
          <a:xfrm>
            <a:off x="6482025" y="2885823"/>
            <a:ext cx="2166675" cy="328896"/>
          </a:xfrm>
          <a:prstGeom prst="rect">
            <a:avLst/>
          </a:prstGeom>
          <a:noFill/>
          <a:ln>
            <a:noFill/>
          </a:ln>
        </p:spPr>
      </p:pic>
      <p:sp>
        <p:nvSpPr>
          <p:cNvPr id="611633817" name="Google Shape;715;p36"/>
          <p:cNvSpPr/>
          <p:nvPr/>
        </p:nvSpPr>
        <p:spPr bwMode="auto">
          <a:xfrm>
            <a:off x="7971275" y="2787553"/>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1101109531" name="Google Shape;716;p36"/>
          <p:cNvSpPr txBox="1"/>
          <p:nvPr/>
        </p:nvSpPr>
        <p:spPr bwMode="auto">
          <a:xfrm>
            <a:off x="7082828" y="3541166"/>
            <a:ext cx="11778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a:t>
            </a:r>
            <a:r>
              <a:rPr lang="es" sz="1200" b="1">
                <a:solidFill>
                  <a:srgbClr val="53656D"/>
                </a:solidFill>
                <a:latin typeface="Trebuchet MS"/>
                <a:ea typeface="Trebuchet MS"/>
                <a:cs typeface="Trebuchet MS"/>
              </a:rPr>
              <a:t>ZIKO</a:t>
            </a:r>
            <a:r>
              <a:rPr lang="es" sz="1200" b="1" i="0" u="none" strike="noStrike" cap="none">
                <a:solidFill>
                  <a:srgbClr val="53656D"/>
                </a:solidFill>
                <a:latin typeface="Trebuchet MS"/>
                <a:ea typeface="Trebuchet MS"/>
                <a:cs typeface="Trebuchet MS"/>
              </a:rPr>
              <a:t> 0,65 </a:t>
            </a:r>
            <a:endParaRPr sz="1400" b="0" i="0" u="none" strike="noStrike" cap="none">
              <a:solidFill>
                <a:srgbClr val="53656D"/>
              </a:solidFill>
              <a:latin typeface="Trebuchet MS"/>
              <a:ea typeface="Trebuchet MS"/>
              <a:cs typeface="Trebuchet MS"/>
            </a:endParaRPr>
          </a:p>
        </p:txBody>
      </p:sp>
      <p:pic>
        <p:nvPicPr>
          <p:cNvPr id="1305449814" name="Google Shape;717;p36"/>
          <p:cNvPicPr/>
          <p:nvPr/>
        </p:nvPicPr>
        <p:blipFill rotWithShape="1">
          <a:blip r:embed="rId3">
            <a:alphaModFix/>
          </a:blip>
          <a:srcRect l="0" t="21482" r="0" b="0"/>
          <a:stretch/>
        </p:blipFill>
        <p:spPr bwMode="auto">
          <a:xfrm>
            <a:off x="6482025" y="3945311"/>
            <a:ext cx="2166675" cy="328896"/>
          </a:xfrm>
          <a:prstGeom prst="rect">
            <a:avLst/>
          </a:prstGeom>
          <a:noFill/>
          <a:ln>
            <a:noFill/>
          </a:ln>
        </p:spPr>
      </p:pic>
      <p:sp>
        <p:nvSpPr>
          <p:cNvPr id="186395699" name="Google Shape;718;p36"/>
          <p:cNvSpPr/>
          <p:nvPr/>
        </p:nvSpPr>
        <p:spPr bwMode="auto">
          <a:xfrm>
            <a:off x="7742675" y="3847041"/>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1436806375" name="Google Shape;338;p19"/>
          <p:cNvSpPr txBox="1"/>
          <p:nvPr/>
        </p:nvSpPr>
        <p:spPr bwMode="auto">
          <a:xfrm>
            <a:off x="480071" y="486025"/>
            <a:ext cx="6858000" cy="675000"/>
          </a:xfrm>
          <a:prstGeom prst="rect">
            <a:avLst/>
          </a:prstGeom>
          <a:noFill/>
          <a:ln>
            <a:noFill/>
          </a:ln>
        </p:spPr>
        <p:txBody>
          <a:bodyPr spcFirstLastPara="1" wrap="square" lIns="68550" tIns="34275" rIns="68550" bIns="34275" anchor="ctr" anchorCtr="0">
            <a:normAutofit/>
          </a:bodyPr>
          <a:lstStyle/>
          <a:p>
            <a:pPr lvl="0">
              <a:buSzPts val="2800"/>
              <a:defRPr/>
            </a:pPr>
            <a:r>
              <a:rPr lang="cs-CZ" sz="2800" b="1" i="0" u="none" strike="noStrike" cap="none">
                <a:solidFill>
                  <a:srgbClr val="48BAA2"/>
                </a:solidFill>
                <a:latin typeface="Trebuchet MS"/>
                <a:ea typeface="Trebuchet MS"/>
                <a:cs typeface="Trebuchet MS"/>
              </a:rPr>
              <a:t>Výsledky hodnocení rizik dle kategorií</a:t>
            </a:r>
            <a:endParaRPr/>
          </a:p>
        </p:txBody>
      </p:sp>
      <p:sp>
        <p:nvSpPr>
          <p:cNvPr id="1135107318" name="Google Shape;498;p33"/>
          <p:cNvSpPr/>
          <p:nvPr/>
        </p:nvSpPr>
        <p:spPr bwMode="auto">
          <a:xfrm>
            <a:off x="4093605" y="1205069"/>
            <a:ext cx="4709170" cy="3302505"/>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2051581198" name="Google Shape;500;p33"/>
          <p:cNvSpPr txBox="1"/>
          <p:nvPr/>
        </p:nvSpPr>
        <p:spPr bwMode="auto">
          <a:xfrm>
            <a:off x="559163" y="1784061"/>
            <a:ext cx="2877395" cy="875400"/>
          </a:xfrm>
          <a:prstGeom prst="rect">
            <a:avLst/>
          </a:prstGeom>
          <a:solidFill>
            <a:srgbClr val="FFFFFF"/>
          </a:solidFill>
          <a:ln>
            <a:noFill/>
          </a:ln>
        </p:spPr>
        <p:txBody>
          <a:bodyPr spcFirstLastPara="1" wrap="square" lIns="0" tIns="0" rIns="0" bIns="0" anchor="t" anchorCtr="0">
            <a:noAutofit/>
          </a:bodyPr>
          <a:lstStyle/>
          <a:p>
            <a:pPr marL="15240" marR="0" lvl="0" algn="l" rtl="0">
              <a:lnSpc>
                <a:spcPct val="150000"/>
              </a:lnSpc>
              <a:spcBef>
                <a:spcPts val="360"/>
              </a:spcBef>
              <a:spcAft>
                <a:spcPts val="0"/>
              </a:spcAft>
              <a:buClr>
                <a:srgbClr val="708792"/>
              </a:buClr>
              <a:buSzPts val="1200"/>
              <a:defRPr/>
            </a:pPr>
            <a:r>
              <a:rPr lang="cs-CZ" sz="1200" b="0" i="0" u="none" strike="noStrike" cap="none">
                <a:solidFill>
                  <a:srgbClr val="708792"/>
                </a:solidFill>
                <a:latin typeface="Trebuchet MS"/>
                <a:ea typeface="Trebuchet MS"/>
                <a:cs typeface="Trebuchet MS"/>
              </a:rPr>
              <a:t>Hodnoticí systém poskytuje výsledky na úrovni exponovaných prvků v rámci městského sektoru.</a:t>
            </a:r>
            <a:endParaRPr sz="1200" b="0" i="0" u="none" strike="noStrike" cap="none">
              <a:solidFill>
                <a:srgbClr val="708792"/>
              </a:solidFill>
              <a:latin typeface="Trebuchet MS"/>
              <a:ea typeface="Trebuchet MS"/>
              <a:cs typeface="Trebuchet MS"/>
            </a:endParaRPr>
          </a:p>
        </p:txBody>
      </p:sp>
      <p:sp>
        <p:nvSpPr>
          <p:cNvPr id="1376309222" name="Google Shape;506;p33"/>
          <p:cNvSpPr/>
          <p:nvPr/>
        </p:nvSpPr>
        <p:spPr bwMode="auto">
          <a:xfrm>
            <a:off x="1573953" y="2839987"/>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Arial"/>
              <a:ea typeface="Arial"/>
              <a:cs typeface="Arial"/>
            </a:endParaRPr>
          </a:p>
        </p:txBody>
      </p:sp>
      <p:sp>
        <p:nvSpPr>
          <p:cNvPr id="1656872099" name="Google Shape;507;p33"/>
          <p:cNvSpPr txBox="1"/>
          <p:nvPr/>
        </p:nvSpPr>
        <p:spPr bwMode="auto">
          <a:xfrm>
            <a:off x="685022" y="3731851"/>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800"/>
              <a:buFont typeface="Arial"/>
              <a:buNone/>
              <a:defRPr/>
            </a:pPr>
            <a:r>
              <a:rPr lang="es" sz="1800" b="1">
                <a:solidFill>
                  <a:srgbClr val="48BAA2"/>
                </a:solidFill>
                <a:latin typeface="Trebuchet MS"/>
                <a:ea typeface="Trebuchet MS"/>
                <a:cs typeface="Trebuchet MS"/>
              </a:rPr>
              <a:t>Kategorie rizik</a:t>
            </a:r>
            <a:endParaRPr sz="1400" b="0" i="0" u="none" strike="noStrike" cap="none">
              <a:solidFill>
                <a:srgbClr val="48BAA2"/>
              </a:solidFill>
              <a:latin typeface="Trebuchet MS"/>
              <a:ea typeface="Trebuchet MS"/>
              <a:cs typeface="Trebuchet MS"/>
            </a:endParaRPr>
          </a:p>
        </p:txBody>
      </p:sp>
      <p:sp>
        <p:nvSpPr>
          <p:cNvPr id="587167971" name="Google Shape;516;p33"/>
          <p:cNvSpPr/>
          <p:nvPr/>
        </p:nvSpPr>
        <p:spPr bwMode="auto">
          <a:xfrm rot="-5400000">
            <a:off x="3269847" y="3451981"/>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1815704" name="Google Shape;729;p37"/>
          <p:cNvSpPr txBox="1"/>
          <p:nvPr/>
        </p:nvSpPr>
        <p:spPr bwMode="auto">
          <a:xfrm>
            <a:off x="4715224" y="2561059"/>
            <a:ext cx="1940100"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s" sz="1800">
                <a:solidFill>
                  <a:srgbClr val="53656D"/>
                </a:solidFill>
                <a:latin typeface="Trebuchet MS"/>
                <a:ea typeface="Trebuchet MS"/>
                <a:cs typeface="Trebuchet MS"/>
              </a:rPr>
              <a:t>Doprava</a:t>
            </a:r>
            <a:endParaRPr sz="1800" b="0" i="0" u="none" strike="noStrike" cap="none">
              <a:solidFill>
                <a:srgbClr val="53656D"/>
              </a:solidFill>
              <a:latin typeface="Trebuchet MS"/>
              <a:ea typeface="Trebuchet MS"/>
              <a:cs typeface="Trebuchet MS"/>
            </a:endParaRPr>
          </a:p>
        </p:txBody>
      </p:sp>
      <p:sp>
        <p:nvSpPr>
          <p:cNvPr id="446949903" name="Google Shape;730;p37"/>
          <p:cNvSpPr txBox="1"/>
          <p:nvPr/>
        </p:nvSpPr>
        <p:spPr bwMode="auto">
          <a:xfrm>
            <a:off x="4794968" y="3737173"/>
            <a:ext cx="1545599"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s" sz="1800" b="0" i="0" u="none" strike="noStrike" cap="none">
                <a:solidFill>
                  <a:srgbClr val="53656D"/>
                </a:solidFill>
                <a:latin typeface="Trebuchet MS"/>
                <a:ea typeface="Trebuchet MS"/>
                <a:cs typeface="Trebuchet MS"/>
              </a:rPr>
              <a:t>Energ</a:t>
            </a:r>
            <a:r>
              <a:rPr lang="es" sz="1800">
                <a:solidFill>
                  <a:srgbClr val="53656D"/>
                </a:solidFill>
                <a:latin typeface="Trebuchet MS"/>
                <a:ea typeface="Trebuchet MS"/>
                <a:cs typeface="Trebuchet MS"/>
              </a:rPr>
              <a:t>ie</a:t>
            </a:r>
            <a:endParaRPr sz="1800" b="0" i="0" u="none" strike="noStrike" cap="none">
              <a:solidFill>
                <a:srgbClr val="53656D"/>
              </a:solidFill>
              <a:latin typeface="Trebuchet MS"/>
              <a:ea typeface="Trebuchet MS"/>
              <a:cs typeface="Trebuchet MS"/>
            </a:endParaRPr>
          </a:p>
        </p:txBody>
      </p:sp>
      <p:sp>
        <p:nvSpPr>
          <p:cNvPr id="2135745195" name="Google Shape;731;p37"/>
          <p:cNvSpPr txBox="1"/>
          <p:nvPr/>
        </p:nvSpPr>
        <p:spPr bwMode="auto">
          <a:xfrm>
            <a:off x="6945750" y="2236929"/>
            <a:ext cx="11937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a:t>
            </a:r>
            <a:r>
              <a:rPr lang="es" sz="1200" b="1">
                <a:solidFill>
                  <a:srgbClr val="53656D"/>
                </a:solidFill>
                <a:latin typeface="Trebuchet MS"/>
                <a:ea typeface="Trebuchet MS"/>
                <a:cs typeface="Trebuchet MS"/>
              </a:rPr>
              <a:t>ZIKO</a:t>
            </a:r>
            <a:r>
              <a:rPr lang="es" sz="1200" b="1" i="0" u="none" strike="noStrike" cap="none">
                <a:solidFill>
                  <a:srgbClr val="53656D"/>
                </a:solidFill>
                <a:latin typeface="Trebuchet MS"/>
                <a:ea typeface="Trebuchet MS"/>
                <a:cs typeface="Trebuchet MS"/>
              </a:rPr>
              <a:t> 0,70 </a:t>
            </a:r>
            <a:endParaRPr sz="1400" b="0" i="0" u="none" strike="noStrike" cap="none">
              <a:solidFill>
                <a:srgbClr val="53656D"/>
              </a:solidFill>
              <a:latin typeface="Trebuchet MS"/>
              <a:ea typeface="Trebuchet MS"/>
              <a:cs typeface="Trebuchet MS"/>
            </a:endParaRPr>
          </a:p>
        </p:txBody>
      </p:sp>
      <p:pic>
        <p:nvPicPr>
          <p:cNvPr id="100922886" name="Google Shape;732;p37"/>
          <p:cNvPicPr/>
          <p:nvPr/>
        </p:nvPicPr>
        <p:blipFill rotWithShape="1">
          <a:blip r:embed="rId3">
            <a:alphaModFix/>
          </a:blip>
          <a:srcRect l="0" t="21482" r="0" b="0"/>
          <a:stretch/>
        </p:blipFill>
        <p:spPr bwMode="auto">
          <a:xfrm>
            <a:off x="6024825" y="2641086"/>
            <a:ext cx="2166675" cy="328896"/>
          </a:xfrm>
          <a:prstGeom prst="rect">
            <a:avLst/>
          </a:prstGeom>
          <a:noFill/>
          <a:ln>
            <a:noFill/>
          </a:ln>
        </p:spPr>
      </p:pic>
      <p:pic>
        <p:nvPicPr>
          <p:cNvPr id="1636129267" name="Google Shape;733;p37"/>
          <p:cNvPicPr/>
          <p:nvPr/>
        </p:nvPicPr>
        <p:blipFill rotWithShape="1">
          <a:blip r:embed="rId3">
            <a:alphaModFix/>
          </a:blip>
          <a:srcRect l="0" t="21482" r="0" b="0"/>
          <a:stretch/>
        </p:blipFill>
        <p:spPr bwMode="auto">
          <a:xfrm>
            <a:off x="6024825" y="3846986"/>
            <a:ext cx="2166675" cy="328896"/>
          </a:xfrm>
          <a:prstGeom prst="rect">
            <a:avLst/>
          </a:prstGeom>
          <a:noFill/>
          <a:ln>
            <a:noFill/>
          </a:ln>
        </p:spPr>
      </p:pic>
      <p:sp>
        <p:nvSpPr>
          <p:cNvPr id="1119462574" name="Google Shape;734;p37"/>
          <p:cNvSpPr txBox="1"/>
          <p:nvPr/>
        </p:nvSpPr>
        <p:spPr bwMode="auto">
          <a:xfrm>
            <a:off x="6945750" y="3391654"/>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a:t>
            </a:r>
            <a:r>
              <a:rPr lang="es" sz="1200" b="1">
                <a:solidFill>
                  <a:srgbClr val="53656D"/>
                </a:solidFill>
                <a:latin typeface="Trebuchet MS"/>
                <a:ea typeface="Trebuchet MS"/>
                <a:cs typeface="Trebuchet MS"/>
              </a:rPr>
              <a:t>ZIKO</a:t>
            </a:r>
            <a:r>
              <a:rPr lang="es" sz="1200" b="1" i="0" u="none" strike="noStrike" cap="none">
                <a:solidFill>
                  <a:srgbClr val="53656D"/>
                </a:solidFill>
                <a:latin typeface="Trebuchet MS"/>
                <a:ea typeface="Trebuchet MS"/>
                <a:cs typeface="Trebuchet MS"/>
              </a:rPr>
              <a:t> 0,82 </a:t>
            </a:r>
            <a:endParaRPr sz="1400" b="0" i="0" u="none" strike="noStrike" cap="none">
              <a:solidFill>
                <a:srgbClr val="53656D"/>
              </a:solidFill>
              <a:latin typeface="Trebuchet MS"/>
              <a:ea typeface="Trebuchet MS"/>
              <a:cs typeface="Trebuchet MS"/>
            </a:endParaRPr>
          </a:p>
        </p:txBody>
      </p:sp>
      <p:sp>
        <p:nvSpPr>
          <p:cNvPr id="1450489073" name="Google Shape;735;p37"/>
          <p:cNvSpPr/>
          <p:nvPr/>
        </p:nvSpPr>
        <p:spPr bwMode="auto">
          <a:xfrm>
            <a:off x="7437875" y="2542816"/>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1012021411" name="Google Shape;736;p37"/>
          <p:cNvSpPr/>
          <p:nvPr/>
        </p:nvSpPr>
        <p:spPr bwMode="auto">
          <a:xfrm>
            <a:off x="7666475" y="3748716"/>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grpSp>
        <p:nvGrpSpPr>
          <p:cNvPr id="54074869" name="Google Shape;737;p37"/>
          <p:cNvGrpSpPr/>
          <p:nvPr/>
        </p:nvGrpSpPr>
        <p:grpSpPr bwMode="auto">
          <a:xfrm>
            <a:off x="8305799" y="4495700"/>
            <a:ext cx="838201" cy="594981"/>
            <a:chOff x="6739053" y="4087216"/>
            <a:chExt cx="838201" cy="594981"/>
          </a:xfrm>
        </p:grpSpPr>
        <p:sp>
          <p:nvSpPr>
            <p:cNvPr id="738" name="Google Shape;738;p37"/>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739" name="Google Shape;739;p37"/>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740" name="Google Shape;740;p37"/>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871509163" name="Google Shape;741;p37"/>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37</a:t>
            </a:r>
            <a:endParaRPr sz="1400" b="0" i="0" u="none" strike="noStrike" cap="none">
              <a:solidFill>
                <a:schemeClr val="lt1"/>
              </a:solidFill>
              <a:latin typeface="Arial"/>
              <a:ea typeface="Arial"/>
              <a:cs typeface="Arial"/>
            </a:endParaRPr>
          </a:p>
        </p:txBody>
      </p:sp>
      <p:sp>
        <p:nvSpPr>
          <p:cNvPr id="821452494" name="Google Shape;470;p30"/>
          <p:cNvSpPr txBox="1"/>
          <p:nvPr/>
        </p:nvSpPr>
        <p:spPr bwMode="auto">
          <a:xfrm>
            <a:off x="475076" y="864465"/>
            <a:ext cx="7534500" cy="775567"/>
          </a:xfrm>
          <a:prstGeom prst="rect">
            <a:avLst/>
          </a:prstGeom>
          <a:noFill/>
          <a:ln>
            <a:noFill/>
          </a:ln>
        </p:spPr>
        <p:txBody>
          <a:bodyPr spcFirstLastPara="1" wrap="square" lIns="91425" tIns="91425" rIns="91425" bIns="91425" anchor="t" anchorCtr="0">
            <a:spAutoFit/>
          </a:bodyPr>
          <a:lstStyle/>
          <a:p>
            <a:pPr lvl="0">
              <a:lnSpc>
                <a:spcPct val="114999"/>
              </a:lnSpc>
              <a:spcBef>
                <a:spcPts val="1200"/>
              </a:spcBef>
              <a:spcAft>
                <a:spcPts val="1200"/>
              </a:spcAft>
              <a:buSzPts val="1600"/>
              <a:defRPr/>
            </a:pPr>
            <a:r>
              <a:rPr lang="cs-CZ" sz="1600" b="1">
                <a:solidFill>
                  <a:srgbClr val="18BAA8"/>
                </a:solidFill>
                <a:latin typeface="Trebuchet MS"/>
                <a:ea typeface="Trebuchet MS"/>
                <a:cs typeface="Trebuchet MS"/>
              </a:rPr>
              <a:t>Hazard: Intenzivní srážky</a:t>
            </a:r>
            <a:endParaRPr/>
          </a:p>
        </p:txBody>
      </p:sp>
      <p:sp>
        <p:nvSpPr>
          <p:cNvPr id="1737904718" name="Google Shape;338;p19"/>
          <p:cNvSpPr txBox="1"/>
          <p:nvPr/>
        </p:nvSpPr>
        <p:spPr bwMode="auto">
          <a:xfrm>
            <a:off x="298832" y="486025"/>
            <a:ext cx="8621109" cy="675000"/>
          </a:xfrm>
          <a:prstGeom prst="rect">
            <a:avLst/>
          </a:prstGeom>
          <a:noFill/>
          <a:ln>
            <a:noFill/>
          </a:ln>
        </p:spPr>
        <p:txBody>
          <a:bodyPr spcFirstLastPara="1" wrap="square" lIns="68550" tIns="34275" rIns="68550" bIns="34275" anchor="ctr" anchorCtr="0">
            <a:normAutofit/>
          </a:bodyPr>
          <a:lstStyle/>
          <a:p>
            <a:pPr marL="216000" lvl="0">
              <a:buSzPts val="2500"/>
              <a:defRPr/>
            </a:pPr>
            <a:r>
              <a:rPr lang="pl-PL" sz="2800" b="1">
                <a:solidFill>
                  <a:srgbClr val="18BAA8"/>
                </a:solidFill>
                <a:latin typeface="Trebuchet MS"/>
                <a:ea typeface="Trebuchet MS"/>
                <a:cs typeface="Trebuchet MS"/>
              </a:rPr>
              <a:t>Výsledky hodnocení rizik dle městského sektoru</a:t>
            </a:r>
            <a:endParaRPr/>
          </a:p>
        </p:txBody>
      </p:sp>
      <p:pic>
        <p:nvPicPr>
          <p:cNvPr id="385335354" name="Google Shape;172;p6" title="ChatGPT Image 12 ago 2025, 10_55_32.png"/>
          <p:cNvPicPr/>
          <p:nvPr/>
        </p:nvPicPr>
        <p:blipFill rotWithShape="1">
          <a:blip r:embed="rId4">
            <a:alphaModFix/>
          </a:blip>
          <a:stretch/>
        </p:blipFill>
        <p:spPr bwMode="auto">
          <a:xfrm>
            <a:off x="3071847" y="1017161"/>
            <a:ext cx="543301" cy="543301"/>
          </a:xfrm>
          <a:prstGeom prst="rect">
            <a:avLst/>
          </a:prstGeom>
          <a:noFill/>
          <a:ln>
            <a:noFill/>
          </a:ln>
        </p:spPr>
      </p:pic>
      <p:sp>
        <p:nvSpPr>
          <p:cNvPr id="1309885677" name="Google Shape;524;p34"/>
          <p:cNvSpPr txBox="1"/>
          <p:nvPr/>
        </p:nvSpPr>
        <p:spPr bwMode="auto">
          <a:xfrm>
            <a:off x="561273" y="1787952"/>
            <a:ext cx="3371400" cy="1254475"/>
          </a:xfrm>
          <a:prstGeom prst="rect">
            <a:avLst/>
          </a:prstGeom>
          <a:solidFill>
            <a:srgbClr val="FFFFFF"/>
          </a:solidFill>
          <a:ln>
            <a:noFill/>
          </a:ln>
        </p:spPr>
        <p:txBody>
          <a:bodyPr spcFirstLastPara="1" wrap="square" lIns="0" tIns="0" rIns="0" bIns="0" anchor="t" anchorCtr="0">
            <a:noAutofit/>
          </a:bodyPr>
          <a:lstStyle/>
          <a:p>
            <a:pPr marL="15240" marR="0" lvl="0" algn="l" rtl="0">
              <a:lnSpc>
                <a:spcPct val="150000"/>
              </a:lnSpc>
              <a:spcBef>
                <a:spcPts val="360"/>
              </a:spcBef>
              <a:spcAft>
                <a:spcPts val="0"/>
              </a:spcAft>
              <a:buClr>
                <a:srgbClr val="708792"/>
              </a:buClr>
              <a:buSzPts val="1200"/>
              <a:defRPr/>
            </a:pPr>
            <a:r>
              <a:rPr lang="cs-CZ" sz="1200" b="0" i="0" u="none" strike="noStrike" cap="none">
                <a:solidFill>
                  <a:srgbClr val="708792"/>
                </a:solidFill>
                <a:latin typeface="Trebuchet MS"/>
                <a:ea typeface="Trebuchet MS"/>
                <a:cs typeface="Trebuchet MS"/>
              </a:rPr>
              <a:t>Pro každý klimatický hazard uvádí </a:t>
            </a:r>
            <a:r>
              <a:rPr lang="cs-CZ" sz="1200" b="0" i="0" u="none" strike="noStrike" cap="none">
                <a:solidFill>
                  <a:srgbClr val="708792"/>
                </a:solidFill>
                <a:latin typeface="Trebuchet MS"/>
                <a:ea typeface="Trebuchet MS"/>
                <a:cs typeface="Trebuchet MS"/>
              </a:rPr>
              <a:t>RNTool</a:t>
            </a:r>
            <a:r>
              <a:rPr lang="cs-CZ" sz="1200" b="0" i="0" u="none" strike="noStrike" cap="none">
                <a:solidFill>
                  <a:srgbClr val="708792"/>
                </a:solidFill>
                <a:latin typeface="Trebuchet MS"/>
                <a:ea typeface="Trebuchet MS"/>
                <a:cs typeface="Trebuchet MS"/>
              </a:rPr>
              <a:t> skóre, které ukazuje úroveň rizika městských sektorů zahrnutých do hodnocení.</a:t>
            </a:r>
            <a:endParaRPr sz="1200" b="0" i="0" u="none" strike="noStrike" cap="none">
              <a:solidFill>
                <a:srgbClr val="708792"/>
              </a:solidFill>
              <a:latin typeface="Trebuchet MS"/>
              <a:ea typeface="Trebuchet MS"/>
              <a:cs typeface="Trebuchet MS"/>
            </a:endParaRPr>
          </a:p>
        </p:txBody>
      </p:sp>
      <p:sp>
        <p:nvSpPr>
          <p:cNvPr id="1439479140" name="Google Shape;506;p33"/>
          <p:cNvSpPr/>
          <p:nvPr/>
        </p:nvSpPr>
        <p:spPr bwMode="auto">
          <a:xfrm>
            <a:off x="1573953" y="2839987"/>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Arial"/>
              <a:ea typeface="Arial"/>
              <a:cs typeface="Arial"/>
            </a:endParaRPr>
          </a:p>
        </p:txBody>
      </p:sp>
      <p:sp>
        <p:nvSpPr>
          <p:cNvPr id="2094978716" name="Google Shape;507;p33"/>
          <p:cNvSpPr txBox="1"/>
          <p:nvPr/>
        </p:nvSpPr>
        <p:spPr bwMode="auto">
          <a:xfrm>
            <a:off x="685022" y="3731851"/>
            <a:ext cx="2567700" cy="354498"/>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800"/>
              <a:buFont typeface="Arial"/>
              <a:buNone/>
              <a:defRPr/>
            </a:pPr>
            <a:r>
              <a:rPr lang="cs-CZ" sz="1800" b="1" i="0" u="none" strike="noStrike" cap="none">
                <a:solidFill>
                  <a:srgbClr val="48BAA2"/>
                </a:solidFill>
                <a:latin typeface="Trebuchet MS"/>
                <a:ea typeface="Trebuchet MS"/>
                <a:cs typeface="Trebuchet MS"/>
              </a:rPr>
              <a:t>Městský sektor</a:t>
            </a:r>
            <a:endParaRPr sz="1400" b="0" i="0" u="none" strike="noStrike" cap="none">
              <a:solidFill>
                <a:srgbClr val="48BAA2"/>
              </a:solidFill>
              <a:latin typeface="Trebuchet MS"/>
              <a:ea typeface="Trebuchet MS"/>
              <a:cs typeface="Trebuchet MS"/>
            </a:endParaRPr>
          </a:p>
        </p:txBody>
      </p:sp>
      <p:sp>
        <p:nvSpPr>
          <p:cNvPr id="1444469729" name="Google Shape;516;p33"/>
          <p:cNvSpPr/>
          <p:nvPr/>
        </p:nvSpPr>
        <p:spPr bwMode="auto">
          <a:xfrm rot="-5400000">
            <a:off x="3269847" y="3451981"/>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Arial"/>
              <a:ea typeface="Arial"/>
              <a:cs typeface="Arial"/>
            </a:endParaRPr>
          </a:p>
        </p:txBody>
      </p:sp>
      <p:sp>
        <p:nvSpPr>
          <p:cNvPr id="951674862" name="Google Shape;498;p33"/>
          <p:cNvSpPr/>
          <p:nvPr/>
        </p:nvSpPr>
        <p:spPr bwMode="auto">
          <a:xfrm>
            <a:off x="4093605" y="1852550"/>
            <a:ext cx="4709170" cy="2655023"/>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3007682" name="Google Shape;549;p35"/>
          <p:cNvSpPr txBox="1"/>
          <p:nvPr/>
        </p:nvSpPr>
        <p:spPr bwMode="auto">
          <a:xfrm>
            <a:off x="4776770" y="3541929"/>
            <a:ext cx="3302033" cy="354498"/>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lang="cs-CZ" sz="1800" b="1">
                <a:solidFill>
                  <a:srgbClr val="708792"/>
                </a:solidFill>
                <a:latin typeface="Trebuchet MS"/>
                <a:ea typeface="Trebuchet MS"/>
                <a:cs typeface="Trebuchet MS"/>
              </a:rPr>
              <a:t>CELKOVÉ RIZIKO:     </a:t>
            </a:r>
            <a:r>
              <a:rPr lang="es" sz="1800" b="1" i="0" u="none" strike="noStrike" cap="none">
                <a:solidFill>
                  <a:srgbClr val="708792"/>
                </a:solidFill>
                <a:latin typeface="Trebuchet MS"/>
                <a:ea typeface="Trebuchet MS"/>
                <a:cs typeface="Trebuchet MS"/>
              </a:rPr>
              <a:t>0,</a:t>
            </a:r>
            <a:r>
              <a:rPr lang="cs-CZ" sz="1800" b="1" i="0" u="none" strike="noStrike" cap="none">
                <a:solidFill>
                  <a:srgbClr val="708792"/>
                </a:solidFill>
                <a:latin typeface="Trebuchet MS"/>
                <a:ea typeface="Trebuchet MS"/>
                <a:cs typeface="Trebuchet MS"/>
              </a:rPr>
              <a:t>80</a:t>
            </a:r>
            <a:endParaRPr sz="1800" b="0" i="0" u="none" strike="noStrike" cap="none">
              <a:solidFill>
                <a:srgbClr val="708792"/>
              </a:solidFill>
              <a:latin typeface="Trebuchet MS"/>
              <a:ea typeface="Trebuchet MS"/>
              <a:cs typeface="Trebuchet MS"/>
            </a:endParaRPr>
          </a:p>
        </p:txBody>
      </p:sp>
      <p:sp>
        <p:nvSpPr>
          <p:cNvPr id="1788360801" name="Google Shape;754;p38"/>
          <p:cNvSpPr txBox="1"/>
          <p:nvPr/>
        </p:nvSpPr>
        <p:spPr bwMode="auto">
          <a:xfrm>
            <a:off x="581089" y="1458927"/>
            <a:ext cx="3527784" cy="2437500"/>
          </a:xfrm>
          <a:prstGeom prst="rect">
            <a:avLst/>
          </a:prstGeom>
          <a:solidFill>
            <a:srgbClr val="FFFFFF"/>
          </a:solidFill>
          <a:ln>
            <a:noFill/>
          </a:ln>
        </p:spPr>
        <p:txBody>
          <a:bodyPr spcFirstLastPara="1" wrap="square" lIns="0" tIns="0" rIns="0" bIns="0" anchor="t" anchorCtr="0">
            <a:noAutofit/>
          </a:bodyPr>
          <a:lstStyle/>
          <a:p>
            <a:pPr lvl="0">
              <a:lnSpc>
                <a:spcPct val="150000"/>
              </a:lnSpc>
              <a:buSzPts val="1200"/>
              <a:defRPr/>
            </a:pPr>
            <a:r>
              <a:rPr lang="cs-CZ" sz="1200">
                <a:solidFill>
                  <a:srgbClr val="708792"/>
                </a:solidFill>
                <a:latin typeface="Trebuchet MS"/>
                <a:ea typeface="Trebuchet MS"/>
                <a:cs typeface="Trebuchet MS"/>
              </a:rPr>
              <a:t>Výsledkem hodnoticího nástroje je skóre (0,1), které vyjadřuje:</a:t>
            </a:r>
            <a:endParaRPr/>
          </a:p>
          <a:p>
            <a:pPr marL="0" marR="0" lvl="0" indent="0" algn="l" rtl="0">
              <a:lnSpc>
                <a:spcPct val="150000"/>
              </a:lnSpc>
              <a:spcBef>
                <a:spcPts val="360"/>
              </a:spcBef>
              <a:spcAft>
                <a:spcPts val="0"/>
              </a:spcAft>
              <a:buClr>
                <a:srgbClr val="000000"/>
              </a:buClr>
              <a:buSzPts val="1200"/>
              <a:buFont typeface="Arial"/>
              <a:buNone/>
              <a:defRPr/>
            </a:pPr>
            <a:endParaRPr sz="1200" b="0" i="0" u="none" strike="noStrike" cap="none">
              <a:solidFill>
                <a:srgbClr val="708792"/>
              </a:solidFill>
              <a:latin typeface="Trebuchet MS"/>
              <a:ea typeface="Trebuchet MS"/>
              <a:cs typeface="Trebuchet MS"/>
            </a:endParaRPr>
          </a:p>
          <a:p>
            <a:pPr marL="285750" marR="0" lvl="0" indent="-270510" algn="l" rtl="0">
              <a:lnSpc>
                <a:spcPct val="150000"/>
              </a:lnSpc>
              <a:spcBef>
                <a:spcPts val="360"/>
              </a:spcBef>
              <a:spcAft>
                <a:spcPts val="0"/>
              </a:spcAft>
              <a:buClr>
                <a:srgbClr val="708792"/>
              </a:buClr>
              <a:buSzPts val="1200"/>
              <a:buFont typeface="Trebuchet MS"/>
              <a:buChar char="•"/>
              <a:defRPr/>
            </a:pPr>
            <a:r>
              <a:rPr lang="cs-CZ" sz="1200">
                <a:solidFill>
                  <a:srgbClr val="708792"/>
                </a:solidFill>
                <a:latin typeface="Trebuchet MS"/>
                <a:ea typeface="Trebuchet MS"/>
                <a:cs typeface="Trebuchet MS"/>
              </a:rPr>
              <a:t>C</a:t>
            </a:r>
            <a:r>
              <a:rPr lang="es" sz="1200" b="0" i="0" u="none" strike="noStrike" cap="none">
                <a:solidFill>
                  <a:srgbClr val="708792"/>
                </a:solidFill>
                <a:latin typeface="Trebuchet MS"/>
                <a:ea typeface="Trebuchet MS"/>
                <a:cs typeface="Trebuchet MS"/>
              </a:rPr>
              <a:t>elkovou úroveň rizika městské oblasti</a:t>
            </a:r>
            <a:endParaRPr lang="cs-CZ" sz="1200">
              <a:solidFill>
                <a:srgbClr val="708792"/>
              </a:solidFill>
              <a:latin typeface="Trebuchet MS"/>
              <a:ea typeface="Trebuchet MS"/>
              <a:cs typeface="Trebuchet MS"/>
            </a:endParaRPr>
          </a:p>
          <a:p>
            <a:pPr marL="285750" marR="0" lvl="0" indent="-270510" algn="l" rtl="0">
              <a:lnSpc>
                <a:spcPct val="150000"/>
              </a:lnSpc>
              <a:spcBef>
                <a:spcPts val="360"/>
              </a:spcBef>
              <a:spcAft>
                <a:spcPts val="0"/>
              </a:spcAft>
              <a:buClr>
                <a:srgbClr val="708792"/>
              </a:buClr>
              <a:buSzPts val="1200"/>
              <a:buFont typeface="Trebuchet MS"/>
              <a:buChar char="•"/>
              <a:defRPr/>
            </a:pPr>
            <a:r>
              <a:rPr lang="cs-CZ" sz="1200">
                <a:solidFill>
                  <a:srgbClr val="708792"/>
                </a:solidFill>
                <a:latin typeface="Trebuchet MS"/>
                <a:ea typeface="Trebuchet MS"/>
                <a:cs typeface="Trebuchet MS"/>
              </a:rPr>
              <a:t>R</a:t>
            </a:r>
            <a:r>
              <a:rPr lang="es" sz="1200" b="0" i="0" u="none" strike="noStrike" cap="none">
                <a:solidFill>
                  <a:srgbClr val="708792"/>
                </a:solidFill>
                <a:latin typeface="Trebuchet MS"/>
                <a:ea typeface="Trebuchet MS"/>
                <a:cs typeface="Trebuchet MS"/>
              </a:rPr>
              <a:t>iziko spojené s jednotlivými h</a:t>
            </a:r>
            <a:r>
              <a:rPr lang="cs-CZ" sz="1200" b="0" i="0" u="none" strike="noStrike" cap="none">
                <a:solidFill>
                  <a:srgbClr val="708792"/>
                </a:solidFill>
                <a:latin typeface="Trebuchet MS"/>
                <a:ea typeface="Trebuchet MS"/>
                <a:cs typeface="Trebuchet MS"/>
              </a:rPr>
              <a:t>azardy</a:t>
            </a:r>
            <a:endParaRPr lang="cs-CZ" sz="1200">
              <a:solidFill>
                <a:srgbClr val="708792"/>
              </a:solidFill>
              <a:latin typeface="Trebuchet MS"/>
              <a:ea typeface="Trebuchet MS"/>
              <a:cs typeface="Trebuchet MS"/>
            </a:endParaRPr>
          </a:p>
          <a:p>
            <a:pPr marL="285750" marR="0" lvl="0" indent="-270510" algn="l" rtl="0">
              <a:lnSpc>
                <a:spcPct val="150000"/>
              </a:lnSpc>
              <a:spcBef>
                <a:spcPts val="360"/>
              </a:spcBef>
              <a:spcAft>
                <a:spcPts val="0"/>
              </a:spcAft>
              <a:buClr>
                <a:srgbClr val="708792"/>
              </a:buClr>
              <a:buSzPts val="1200"/>
              <a:buFont typeface="Trebuchet MS"/>
              <a:buChar char="•"/>
              <a:defRPr/>
            </a:pPr>
            <a:r>
              <a:rPr lang="cs-CZ" sz="1200">
                <a:solidFill>
                  <a:srgbClr val="708792"/>
                </a:solidFill>
                <a:latin typeface="Trebuchet MS"/>
                <a:ea typeface="Trebuchet MS"/>
                <a:cs typeface="Trebuchet MS"/>
              </a:rPr>
              <a:t>R</a:t>
            </a:r>
            <a:r>
              <a:rPr lang="es" sz="1200" b="0" i="0" u="none" strike="noStrike" cap="none">
                <a:solidFill>
                  <a:srgbClr val="708792"/>
                </a:solidFill>
                <a:latin typeface="Trebuchet MS"/>
                <a:ea typeface="Trebuchet MS"/>
                <a:cs typeface="Trebuchet MS"/>
              </a:rPr>
              <a:t>iziko podle městského sektoru</a:t>
            </a:r>
            <a:endParaRPr lang="cs-CZ" sz="1200">
              <a:solidFill>
                <a:srgbClr val="708792"/>
              </a:solidFill>
              <a:latin typeface="Trebuchet MS"/>
              <a:ea typeface="Trebuchet MS"/>
              <a:cs typeface="Trebuchet MS"/>
            </a:endParaRPr>
          </a:p>
          <a:p>
            <a:pPr marL="285750" marR="0" lvl="0" indent="-270510" algn="l" rtl="0">
              <a:lnSpc>
                <a:spcPct val="150000"/>
              </a:lnSpc>
              <a:spcBef>
                <a:spcPts val="360"/>
              </a:spcBef>
              <a:spcAft>
                <a:spcPts val="0"/>
              </a:spcAft>
              <a:buClr>
                <a:srgbClr val="708792"/>
              </a:buClr>
              <a:buSzPts val="1200"/>
              <a:buFont typeface="Trebuchet MS"/>
              <a:buChar char="•"/>
              <a:defRPr/>
            </a:pPr>
            <a:r>
              <a:rPr lang="cs-CZ" sz="1200">
                <a:solidFill>
                  <a:srgbClr val="708792"/>
                </a:solidFill>
                <a:latin typeface="Trebuchet MS"/>
                <a:ea typeface="Trebuchet MS"/>
                <a:cs typeface="Trebuchet MS"/>
              </a:rPr>
              <a:t>R</a:t>
            </a:r>
            <a:r>
              <a:rPr lang="es" sz="1200" b="0" i="0" u="none" strike="noStrike" cap="none">
                <a:solidFill>
                  <a:srgbClr val="708792"/>
                </a:solidFill>
                <a:latin typeface="Trebuchet MS"/>
                <a:ea typeface="Trebuchet MS"/>
                <a:cs typeface="Trebuchet MS"/>
              </a:rPr>
              <a:t>iziko týkající se konkrétních ohrožených prvků</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p:txBody>
      </p:sp>
      <p:pic>
        <p:nvPicPr>
          <p:cNvPr id="1037955752" name="Google Shape;755;p38"/>
          <p:cNvPicPr/>
          <p:nvPr/>
        </p:nvPicPr>
        <p:blipFill rotWithShape="1">
          <a:blip r:embed="rId3">
            <a:alphaModFix/>
          </a:blip>
          <a:srcRect l="0" t="21482" r="0" b="0"/>
          <a:stretch/>
        </p:blipFill>
        <p:spPr bwMode="auto">
          <a:xfrm>
            <a:off x="4559097" y="4124113"/>
            <a:ext cx="3737378" cy="567335"/>
          </a:xfrm>
          <a:prstGeom prst="rect">
            <a:avLst/>
          </a:prstGeom>
          <a:noFill/>
          <a:ln>
            <a:noFill/>
          </a:ln>
        </p:spPr>
      </p:pic>
      <p:sp>
        <p:nvSpPr>
          <p:cNvPr id="885653086" name="Google Shape;756;p38"/>
          <p:cNvSpPr/>
          <p:nvPr/>
        </p:nvSpPr>
        <p:spPr bwMode="auto">
          <a:xfrm>
            <a:off x="7177801" y="3939802"/>
            <a:ext cx="246721" cy="178754"/>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239292756" name="Google Shape;762;p38"/>
          <p:cNvSpPr txBox="1"/>
          <p:nvPr/>
        </p:nvSpPr>
        <p:spPr bwMode="auto">
          <a:xfrm>
            <a:off x="6918637" y="1579989"/>
            <a:ext cx="12072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a:t>
            </a:r>
            <a:r>
              <a:rPr lang="es" sz="1200" b="1">
                <a:solidFill>
                  <a:srgbClr val="53656D"/>
                </a:solidFill>
                <a:latin typeface="Trebuchet MS"/>
                <a:ea typeface="Trebuchet MS"/>
                <a:cs typeface="Trebuchet MS"/>
              </a:rPr>
              <a:t>ZIKO</a:t>
            </a:r>
            <a:r>
              <a:rPr lang="es" sz="1200" b="1" i="0" u="none" strike="noStrike" cap="none">
                <a:solidFill>
                  <a:srgbClr val="53656D"/>
                </a:solidFill>
                <a:latin typeface="Trebuchet MS"/>
                <a:ea typeface="Trebuchet MS"/>
                <a:cs typeface="Trebuchet MS"/>
              </a:rPr>
              <a:t> 0,76 </a:t>
            </a:r>
            <a:endParaRPr sz="1400" b="0" i="0" u="none" strike="noStrike" cap="none">
              <a:solidFill>
                <a:srgbClr val="53656D"/>
              </a:solidFill>
              <a:latin typeface="Trebuchet MS"/>
              <a:ea typeface="Trebuchet MS"/>
              <a:cs typeface="Trebuchet MS"/>
            </a:endParaRPr>
          </a:p>
        </p:txBody>
      </p:sp>
      <p:pic>
        <p:nvPicPr>
          <p:cNvPr id="1474277418" name="Google Shape;763;p38"/>
          <p:cNvPicPr/>
          <p:nvPr/>
        </p:nvPicPr>
        <p:blipFill rotWithShape="1">
          <a:blip r:embed="rId3">
            <a:alphaModFix/>
          </a:blip>
          <a:srcRect l="0" t="21482" r="0" b="0"/>
          <a:stretch/>
        </p:blipFill>
        <p:spPr bwMode="auto">
          <a:xfrm>
            <a:off x="5997712" y="1984146"/>
            <a:ext cx="2166675" cy="328896"/>
          </a:xfrm>
          <a:prstGeom prst="rect">
            <a:avLst/>
          </a:prstGeom>
          <a:noFill/>
          <a:ln>
            <a:noFill/>
          </a:ln>
        </p:spPr>
      </p:pic>
      <p:pic>
        <p:nvPicPr>
          <p:cNvPr id="161112874" name="Google Shape;764;p38"/>
          <p:cNvPicPr/>
          <p:nvPr/>
        </p:nvPicPr>
        <p:blipFill rotWithShape="1">
          <a:blip r:embed="rId3">
            <a:alphaModFix/>
          </a:blip>
          <a:srcRect l="0" t="21482" r="0" b="0"/>
          <a:stretch/>
        </p:blipFill>
        <p:spPr bwMode="auto">
          <a:xfrm>
            <a:off x="5997712" y="3037646"/>
            <a:ext cx="2166675" cy="328896"/>
          </a:xfrm>
          <a:prstGeom prst="rect">
            <a:avLst/>
          </a:prstGeom>
          <a:noFill/>
          <a:ln>
            <a:noFill/>
          </a:ln>
        </p:spPr>
      </p:pic>
      <p:sp>
        <p:nvSpPr>
          <p:cNvPr id="1282979333" name="Google Shape;765;p38"/>
          <p:cNvSpPr txBox="1"/>
          <p:nvPr/>
        </p:nvSpPr>
        <p:spPr bwMode="auto">
          <a:xfrm>
            <a:off x="6918637" y="2582314"/>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a:t>
            </a:r>
            <a:r>
              <a:rPr lang="es" sz="1200" b="1">
                <a:solidFill>
                  <a:srgbClr val="53656D"/>
                </a:solidFill>
                <a:latin typeface="Trebuchet MS"/>
                <a:ea typeface="Trebuchet MS"/>
                <a:cs typeface="Trebuchet MS"/>
              </a:rPr>
              <a:t>ZIKO</a:t>
            </a:r>
            <a:r>
              <a:rPr lang="es" sz="1200" b="1" i="0" u="none" strike="noStrike" cap="none">
                <a:solidFill>
                  <a:srgbClr val="53656D"/>
                </a:solidFill>
                <a:latin typeface="Trebuchet MS"/>
                <a:ea typeface="Trebuchet MS"/>
                <a:cs typeface="Trebuchet MS"/>
              </a:rPr>
              <a:t> 0,82 </a:t>
            </a:r>
            <a:endParaRPr sz="1400" b="0" i="0" u="none" strike="noStrike" cap="none">
              <a:solidFill>
                <a:srgbClr val="53656D"/>
              </a:solidFill>
              <a:latin typeface="Trebuchet MS"/>
              <a:ea typeface="Trebuchet MS"/>
              <a:cs typeface="Trebuchet MS"/>
            </a:endParaRPr>
          </a:p>
        </p:txBody>
      </p:sp>
      <p:sp>
        <p:nvSpPr>
          <p:cNvPr id="1590145206" name="Google Shape;766;p38"/>
          <p:cNvSpPr/>
          <p:nvPr/>
        </p:nvSpPr>
        <p:spPr bwMode="auto">
          <a:xfrm>
            <a:off x="7410762" y="1885875"/>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1894924664" name="Google Shape;767;p38"/>
          <p:cNvSpPr/>
          <p:nvPr/>
        </p:nvSpPr>
        <p:spPr bwMode="auto">
          <a:xfrm>
            <a:off x="7639362" y="2939376"/>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grpSp>
        <p:nvGrpSpPr>
          <p:cNvPr id="521040697" name="Google Shape;768;p38"/>
          <p:cNvGrpSpPr/>
          <p:nvPr/>
        </p:nvGrpSpPr>
        <p:grpSpPr bwMode="auto">
          <a:xfrm>
            <a:off x="8305799" y="4495700"/>
            <a:ext cx="838163" cy="594908"/>
            <a:chOff x="6739053" y="4087216"/>
            <a:chExt cx="838163" cy="594908"/>
          </a:xfrm>
        </p:grpSpPr>
        <p:sp>
          <p:nvSpPr>
            <p:cNvPr id="769" name="Google Shape;769;p38"/>
            <p:cNvSpPr/>
            <p:nvPr/>
          </p:nvSpPr>
          <p:spPr bwMode="auto">
            <a:xfrm>
              <a:off x="6739053" y="4317924"/>
              <a:ext cx="364200" cy="364200"/>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770" name="Google Shape;770;p38"/>
            <p:cNvCxnSpPr/>
            <p:nvPr/>
          </p:nvCxnSpPr>
          <p:spPr bwMode="auto">
            <a:xfrm rot="10800000" flipH="1">
              <a:off x="7051287" y="4226892"/>
              <a:ext cx="368100" cy="182100"/>
            </a:xfrm>
            <a:prstGeom prst="straightConnector1">
              <a:avLst/>
            </a:prstGeom>
            <a:noFill/>
            <a:ln w="9525" cap="flat" cmpd="sng">
              <a:solidFill>
                <a:srgbClr val="92D050"/>
              </a:solidFill>
              <a:prstDash val="solid"/>
              <a:round/>
              <a:headEnd type="none" w="sm" len="sm"/>
              <a:tailEnd type="none" w="sm" len="sm"/>
            </a:ln>
          </p:spPr>
        </p:cxnSp>
        <p:sp>
          <p:nvSpPr>
            <p:cNvPr id="771" name="Google Shape;771;p38"/>
            <p:cNvSpPr/>
            <p:nvPr/>
          </p:nvSpPr>
          <p:spPr bwMode="auto">
            <a:xfrm>
              <a:off x="7395116" y="4087216"/>
              <a:ext cx="182100" cy="182100"/>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930435665" name="Google Shape;772;p38"/>
          <p:cNvSpPr txBox="1"/>
          <p:nvPr/>
        </p:nvSpPr>
        <p:spPr bwMode="auto">
          <a:xfrm>
            <a:off x="8296970" y="4765438"/>
            <a:ext cx="410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38</a:t>
            </a:r>
            <a:endParaRPr sz="1400" b="0" i="0" u="none" strike="noStrike" cap="none">
              <a:solidFill>
                <a:schemeClr val="lt1"/>
              </a:solidFill>
              <a:latin typeface="Arial"/>
              <a:ea typeface="Arial"/>
              <a:cs typeface="Arial"/>
            </a:endParaRPr>
          </a:p>
        </p:txBody>
      </p:sp>
      <p:sp>
        <p:nvSpPr>
          <p:cNvPr id="455673900" name="Google Shape;338;p19"/>
          <p:cNvSpPr txBox="1"/>
          <p:nvPr/>
        </p:nvSpPr>
        <p:spPr bwMode="auto">
          <a:xfrm>
            <a:off x="298832" y="486025"/>
            <a:ext cx="8621109" cy="675000"/>
          </a:xfrm>
          <a:prstGeom prst="rect">
            <a:avLst/>
          </a:prstGeom>
          <a:noFill/>
          <a:ln>
            <a:noFill/>
          </a:ln>
        </p:spPr>
        <p:txBody>
          <a:bodyPr spcFirstLastPara="1" wrap="square" lIns="68550" tIns="34275" rIns="68550" bIns="34275" anchor="ctr" anchorCtr="0">
            <a:normAutofit/>
          </a:bodyPr>
          <a:lstStyle/>
          <a:p>
            <a:pPr marL="216000" lvl="0">
              <a:buSzPts val="2500"/>
              <a:defRPr/>
            </a:pPr>
            <a:r>
              <a:rPr lang="pl-PL" sz="2800" b="1">
                <a:solidFill>
                  <a:srgbClr val="18BAA8"/>
                </a:solidFill>
                <a:latin typeface="Trebuchet MS"/>
                <a:ea typeface="Trebuchet MS"/>
                <a:cs typeface="Trebuchet MS"/>
              </a:rPr>
              <a:t>Výsledky hodnocení rizik dle rizik a celkové</a:t>
            </a:r>
            <a:endParaRPr/>
          </a:p>
        </p:txBody>
      </p:sp>
      <p:pic>
        <p:nvPicPr>
          <p:cNvPr id="1885013345" name="Google Shape;172;p6" title="ChatGPT Image 12 ago 2025, 10_55_32.png"/>
          <p:cNvPicPr/>
          <p:nvPr/>
        </p:nvPicPr>
        <p:blipFill rotWithShape="1">
          <a:blip r:embed="rId4">
            <a:alphaModFix/>
          </a:blip>
          <a:stretch/>
        </p:blipFill>
        <p:spPr bwMode="auto">
          <a:xfrm>
            <a:off x="4797948" y="2850651"/>
            <a:ext cx="543301" cy="543301"/>
          </a:xfrm>
          <a:prstGeom prst="rect">
            <a:avLst/>
          </a:prstGeom>
          <a:noFill/>
          <a:ln>
            <a:noFill/>
          </a:ln>
        </p:spPr>
      </p:pic>
      <p:pic>
        <p:nvPicPr>
          <p:cNvPr id="1056349960" name="Google Shape;176;p6" title="ChatGPT Image 12 ago 2025, 10_58_21.png"/>
          <p:cNvPicPr/>
          <p:nvPr/>
        </p:nvPicPr>
        <p:blipFill rotWithShape="1">
          <a:blip r:embed="rId5">
            <a:alphaModFix/>
          </a:blip>
          <a:srcRect l="66215" t="6785" r="10063" b="59322"/>
          <a:stretch/>
        </p:blipFill>
        <p:spPr bwMode="auto">
          <a:xfrm>
            <a:off x="4797947" y="1839682"/>
            <a:ext cx="543302" cy="517604"/>
          </a:xfrm>
          <a:prstGeom prst="rect">
            <a:avLst/>
          </a:prstGeom>
          <a:noFill/>
          <a:ln>
            <a:noFill/>
          </a:ln>
        </p:spPr>
      </p:pic>
      <p:sp>
        <p:nvSpPr>
          <p:cNvPr id="1702723868" name="Google Shape;543;p35"/>
          <p:cNvSpPr/>
          <p:nvPr/>
        </p:nvSpPr>
        <p:spPr bwMode="auto">
          <a:xfrm>
            <a:off x="4488049" y="1113052"/>
            <a:ext cx="3891000" cy="22809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82086904" name="Google Shape;544;p35"/>
          <p:cNvSpPr/>
          <p:nvPr/>
        </p:nvSpPr>
        <p:spPr bwMode="auto">
          <a:xfrm>
            <a:off x="4497949" y="3541929"/>
            <a:ext cx="3891000" cy="1362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157779130" name="Google Shape;551;p35"/>
          <p:cNvSpPr txBox="1"/>
          <p:nvPr/>
        </p:nvSpPr>
        <p:spPr bwMode="auto">
          <a:xfrm>
            <a:off x="4701174" y="1214829"/>
            <a:ext cx="2762699"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lang="es" sz="1800" b="1" i="0" u="none" strike="noStrike" cap="none">
                <a:solidFill>
                  <a:srgbClr val="708792"/>
                </a:solidFill>
                <a:latin typeface="Trebuchet MS"/>
                <a:ea typeface="Trebuchet MS"/>
                <a:cs typeface="Trebuchet MS"/>
              </a:rPr>
              <a:t>RI</a:t>
            </a:r>
            <a:r>
              <a:rPr lang="es" sz="1800" b="1">
                <a:solidFill>
                  <a:srgbClr val="708792"/>
                </a:solidFill>
                <a:latin typeface="Trebuchet MS"/>
                <a:ea typeface="Trebuchet MS"/>
                <a:cs typeface="Trebuchet MS"/>
              </a:rPr>
              <a:t>ZIKO</a:t>
            </a:r>
            <a:r>
              <a:rPr lang="es" sz="1800" b="1" i="0" u="none" strike="noStrike" cap="none">
                <a:solidFill>
                  <a:srgbClr val="708792"/>
                </a:solidFill>
                <a:latin typeface="Trebuchet MS"/>
                <a:ea typeface="Trebuchet MS"/>
                <a:cs typeface="Trebuchet MS"/>
              </a:rPr>
              <a:t> P</a:t>
            </a:r>
            <a:r>
              <a:rPr lang="es" sz="1800" b="1">
                <a:solidFill>
                  <a:srgbClr val="708792"/>
                </a:solidFill>
                <a:latin typeface="Trebuchet MS"/>
                <a:ea typeface="Trebuchet MS"/>
                <a:cs typeface="Trebuchet MS"/>
              </a:rPr>
              <a:t>ODLE </a:t>
            </a:r>
            <a:r>
              <a:rPr lang="cs-CZ" sz="1800" b="1">
                <a:solidFill>
                  <a:srgbClr val="708792"/>
                </a:solidFill>
                <a:latin typeface="Trebuchet MS"/>
                <a:ea typeface="Trebuchet MS"/>
                <a:cs typeface="Trebuchet MS"/>
              </a:rPr>
              <a:t>HAZARDU</a:t>
            </a:r>
            <a:endParaRPr sz="1800" b="0" i="0" u="none" strike="noStrike" cap="none">
              <a:solidFill>
                <a:srgbClr val="708792"/>
              </a:solidFill>
              <a:latin typeface="Trebuchet MS"/>
              <a:ea typeface="Trebuchet MS"/>
              <a:cs typeface="Trebuchet MS"/>
            </a:endParaRPr>
          </a:p>
        </p:txBody>
      </p:sp>
      <p:sp>
        <p:nvSpPr>
          <p:cNvPr id="1588403597" name="Google Shape;552;p35"/>
          <p:cNvSpPr txBox="1"/>
          <p:nvPr/>
        </p:nvSpPr>
        <p:spPr bwMode="auto">
          <a:xfrm>
            <a:off x="4701598" y="1577482"/>
            <a:ext cx="1940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Extr</a:t>
            </a:r>
            <a:r>
              <a:rPr lang="es" sz="1200">
                <a:solidFill>
                  <a:srgbClr val="708792"/>
                </a:solidFill>
                <a:latin typeface="Trebuchet MS"/>
                <a:ea typeface="Trebuchet MS"/>
                <a:cs typeface="Trebuchet MS"/>
              </a:rPr>
              <a:t>émní teploty</a:t>
            </a:r>
            <a:endParaRPr sz="1400" b="0" i="0" u="none" strike="noStrike" cap="none">
              <a:solidFill>
                <a:srgbClr val="708792"/>
              </a:solidFill>
              <a:latin typeface="Trebuchet MS"/>
              <a:ea typeface="Trebuchet MS"/>
              <a:cs typeface="Trebuchet MS"/>
            </a:endParaRPr>
          </a:p>
        </p:txBody>
      </p:sp>
      <p:sp>
        <p:nvSpPr>
          <p:cNvPr id="1830771837" name="Google Shape;553;p35"/>
          <p:cNvSpPr txBox="1"/>
          <p:nvPr/>
        </p:nvSpPr>
        <p:spPr bwMode="auto">
          <a:xfrm>
            <a:off x="4781341" y="2532196"/>
            <a:ext cx="1545599"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Intenzivní srážky </a:t>
            </a:r>
            <a:endParaRPr sz="1400" b="0" i="0" u="none" strike="noStrike" cap="none">
              <a:solidFill>
                <a:srgbClr val="70879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customXml/_rels/item1.xml.rels><?xml version="1.0" encoding="UTF-8" standalone="yes"?><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3C5717FB35FD3408FC973FAD27DF30A" ma:contentTypeVersion="14" ma:contentTypeDescription="Vytvoří nový dokument" ma:contentTypeScope="" ma:versionID="c2a36568b5ac5f00a10fd9c6256ab4a8">
  <xsd:schema xmlns:xsd="http://www.w3.org/2001/XMLSchema" xmlns:xs="http://www.w3.org/2001/XMLSchema" xmlns:p="http://schemas.microsoft.com/office/2006/metadata/properties" xmlns:ns2="d3b63abe-a700-4914-8878-a8a488c562b0" xmlns:ns3="ce60cd6d-3977-486f-a814-132bf722bbce" targetNamespace="http://schemas.microsoft.com/office/2006/metadata/properties" ma:root="true" ma:fieldsID="e0725038332f900d7d414276a9ed63f0" ns2:_="" ns3:_="">
    <xsd:import namespace="d3b63abe-a700-4914-8878-a8a488c562b0"/>
    <xsd:import namespace="ce60cd6d-3977-486f-a814-132bf722bb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b63abe-a700-4914-8878-a8a488c562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Značky obrázků" ma:readOnly="false" ma:fieldId="{5cf76f15-5ced-4ddc-b409-7134ff3c332f}" ma:taxonomyMulti="true" ma:sspId="66d2233e-f51f-4a80-9a78-f59575beef9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60cd6d-3977-486f-a814-132bf722bb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bc9af8a-041b-4d93-8ece-c11d50eda82d}" ma:internalName="TaxCatchAll" ma:showField="CatchAllData" ma:web="ce60cd6d-3977-486f-a814-132bf722bb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This value indicates the number of saves or revisions. The application is responsible for updating this value after each revision.</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3b63abe-a700-4914-8878-a8a488c562b0">
      <Terms xmlns="http://schemas.microsoft.com/office/infopath/2007/PartnerControls"/>
    </lcf76f155ced4ddcb4097134ff3c332f>
    <TaxCatchAll xmlns="ce60cd6d-3977-486f-a814-132bf722bb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E4FEC4-DE78-417E-9B53-CC16CF1F23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b63abe-a700-4914-8878-a8a488c562b0"/>
    <ds:schemaRef ds:uri="ce60cd6d-3977-486f-a814-132bf722bb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 ds:uri="http://www.w3.org/2001/XMLSchema-instance"/>
  </ds:schemaRefs>
</ds:datastoreItem>
</file>

<file path=customXml/itemProps2.xml><?xml version="1.0" encoding="utf-8"?>
<ds:datastoreItem xmlns:ds="http://schemas.openxmlformats.org/officeDocument/2006/customXml" ds:itemID="{F2C8E382-B03C-4DD3-A72A-FB031CFA8DB7}">
  <ds:schemaRefs>
    <ds:schemaRef ds:uri="ce60cd6d-3977-486f-a814-132bf722bbce"/>
    <ds:schemaRef ds:uri="http://purl.org/dc/elements/1.1/"/>
    <ds:schemaRef ds:uri="http://schemas.openxmlformats.org/package/2006/metadata/core-properties"/>
    <ds:schemaRef ds:uri="d3b63abe-a700-4914-8878-a8a488c562b0"/>
    <ds:schemaRef ds:uri="http://schemas.microsoft.com/office/2006/documentManagement/types"/>
    <ds:schemaRef ds:uri="http://schemas.microsoft.com/office/2006/metadata/properties"/>
    <ds:schemaRef ds:uri="http://purl.org/dc/terms/"/>
    <ds:schemaRef ds:uri="http://schemas.microsoft.com/office/infopath/2007/PartnerControls"/>
    <ds:schemaRef ds:uri="http://www.w3.org/XML/1998/namespace"/>
    <ds:schemaRef ds:uri="http://purl.org/dc/dcmitype/"/>
    <ds:schemaRef ds:uri="http://www.w3.org/2001/XMLSchema-instance"/>
  </ds:schemaRefs>
</ds:datastoreItem>
</file>

<file path=customXml/itemProps3.xml><?xml version="1.0" encoding="utf-8"?>
<ds:datastoreItem xmlns:ds="http://schemas.openxmlformats.org/officeDocument/2006/customXml" ds:itemID="{D29A7496-1F08-4D34-9A5E-F67C959204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0</Words>
  <Application>ONLYOFFICE/9.1.0.167</Application>
  <PresentationFormat>On-screen Show (4:3)</PresentationFormat>
  <Paragraphs>0</Paragraphs>
  <Slides>38</Slides>
  <Notes>38</Notes>
  <HiddenSlides>0</HiddenSlides>
  <MMClips>2</MMClips>
  <ScaleCrop>0</ScaleCrop>
  <HeadingPairs>
    <vt:vector size="4" baseType="variant">
      <vt:variant>
        <vt:lpstr>Theme</vt:lpstr>
      </vt:variant>
      <vt:variant>
        <vt:i4>1</vt:i4>
      </vt:variant>
      <vt:variant>
        <vt:lpstr>Slide Titles</vt:lpstr>
      </vt:variant>
      <vt:variant>
        <vt:i4>38</vt:i4>
      </vt:variant>
    </vt:vector>
  </HeadingPairs>
  <TitlesOfParts>
    <vt:vector size="39"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Barbora Hejtmánková</cp:lastModifiedBy>
  <cp:revision>6</cp:revision>
  <dcterms:modified xsi:type="dcterms:W3CDTF">2025-11-21T08:52:09Z</dcterms:modified>
</cp:coreProperties>
</file>