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35"/>
  </p:notesMasterIdLst>
  <p:sldIdLst>
    <p:sldId id="338" r:id="rId5"/>
    <p:sldId id="339" r:id="rId6"/>
    <p:sldId id="340" r:id="rId7"/>
    <p:sldId id="341" r:id="rId8"/>
    <p:sldId id="342" r:id="rId9"/>
    <p:sldId id="343" r:id="rId10"/>
    <p:sldId id="344" r:id="rId11"/>
    <p:sldId id="264" r:id="rId12"/>
    <p:sldId id="347" r:id="rId13"/>
    <p:sldId id="348" r:id="rId14"/>
    <p:sldId id="349" r:id="rId15"/>
    <p:sldId id="275" r:id="rId16"/>
    <p:sldId id="363" r:id="rId17"/>
    <p:sldId id="369" r:id="rId18"/>
    <p:sldId id="376" r:id="rId19"/>
    <p:sldId id="300" r:id="rId20"/>
    <p:sldId id="389" r:id="rId21"/>
    <p:sldId id="394" r:id="rId22"/>
    <p:sldId id="400" r:id="rId23"/>
    <p:sldId id="401" r:id="rId24"/>
    <p:sldId id="402" r:id="rId25"/>
    <p:sldId id="403" r:id="rId26"/>
    <p:sldId id="404" r:id="rId27"/>
    <p:sldId id="405" r:id="rId28"/>
    <p:sldId id="410" r:id="rId29"/>
    <p:sldId id="415" r:id="rId30"/>
    <p:sldId id="416" r:id="rId31"/>
    <p:sldId id="418" r:id="rId32"/>
    <p:sldId id="419" r:id="rId33"/>
    <p:sldId id="420" r:id="rId34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36"/>
      <p:bold r:id="rId37"/>
      <p:italic r:id="rId38"/>
      <p:boldItalic r:id="rId39"/>
    </p:embeddedFont>
    <p:embeddedFont>
      <p:font typeface="Trebuchet MS" panose="020B060302020202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90">
          <p15:clr>
            <a:srgbClr val="A4A3A4"/>
          </p15:clr>
        </p15:guide>
        <p15:guide id="6" orient="horz" pos="1575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1" roundtripDataSignature="AMtx7mishBiTOvJZqi92G0gbBeKYnesnT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87E761-339F-161A-A566-2E2FCE0BE1BB}" name="Petreje Marek" initials="MP" userId="S::petreje@fzp.czu.cz::2572f1c0-680c-4c16-a277-22eb900c913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8792"/>
    <a:srgbClr val="70AD47"/>
    <a:srgbClr val="53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B6E6A7-64FC-1BC0-0642-DB4AFE7ED1EB}" v="81" dt="2025-12-09T10:37:44.050"/>
    <p1510:client id="{2D3283CE-4424-5AE5-03A1-A3AD5A66BB39}" v="44" dt="2025-12-09T10:46:02.564"/>
    <p1510:client id="{5B0DC8DD-5313-80B0-2162-7236955AA094}" v="12" dt="2025-12-09T10:47:16.353"/>
    <p1510:client id="{77A1F35E-F6BD-9574-417E-CBCF40B06924}" v="65" dt="2025-12-09T10:41:48.702"/>
  </p1510:revLst>
</p1510:revInfo>
</file>

<file path=ppt/tableStyles.xml><?xml version="1.0" encoding="utf-8"?>
<a:tblStyleLst xmlns:a="http://schemas.openxmlformats.org/drawingml/2006/main" def="{36E50907-AF9A-4ACE-AC51-CDD586CB403A}">
  <a:tblStyle styleId="{36E50907-AF9A-4ACE-AC51-CDD586CB403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C66247C-F3F6-4631-85B9-B933A1725C9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CE65FB7-E2DF-4CBA-8257-6EC7D6196CDF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2028" y="876"/>
      </p:cViewPr>
      <p:guideLst>
        <p:guide pos="5480"/>
        <p:guide pos="2880"/>
        <p:guide pos="363"/>
        <p:guide pos="3220"/>
        <p:guide pos="90"/>
        <p:guide orient="horz" pos="15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4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7.fntdata"/><Relationship Id="rId188" Type="http://schemas.microsoft.com/office/2018/10/relationships/authors" Target="authors.xml"/><Relationship Id="rId7" Type="http://schemas.openxmlformats.org/officeDocument/2006/relationships/slide" Target="slides/slide3.xml"/><Relationship Id="rId18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1.fntdata"/><Relationship Id="rId181" Type="http://customschemas.google.com/relationships/presentationmetadata" Target="metadata"/><Relationship Id="rId18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18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8" Type="http://schemas.openxmlformats.org/officeDocument/2006/relationships/slide" Target="slides/slide4.xml"/><Relationship Id="rId184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3.fntdata"/><Relationship Id="rId20" Type="http://schemas.openxmlformats.org/officeDocument/2006/relationships/slide" Target="slides/slide16.xml"/><Relationship Id="rId41" Type="http://schemas.openxmlformats.org/officeDocument/2006/relationships/font" Target="fonts/font6.fntdata"/><Relationship Id="rId182" Type="http://schemas.openxmlformats.org/officeDocument/2006/relationships/presProps" Target="presProps.xml"/><Relationship Id="rId187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5B0DC8DD-5313-80B0-2162-7236955AA094}"/>
    <pc:docChg chg="modSld">
      <pc:chgData name="" userId="" providerId="" clId="Web-{5B0DC8DD-5313-80B0-2162-7236955AA094}" dt="2025-12-09T10:46:20.352" v="0" actId="20577"/>
      <pc:docMkLst>
        <pc:docMk/>
      </pc:docMkLst>
      <pc:sldChg chg="modSp">
        <pc:chgData name="" userId="" providerId="" clId="Web-{5B0DC8DD-5313-80B0-2162-7236955AA094}" dt="2025-12-09T10:46:20.352" v="0" actId="20577"/>
        <pc:sldMkLst>
          <pc:docMk/>
          <pc:sldMk cId="3073461479" sldId="338"/>
        </pc:sldMkLst>
        <pc:spChg chg="mod">
          <ac:chgData name="" userId="" providerId="" clId="Web-{5B0DC8DD-5313-80B0-2162-7236955AA094}" dt="2025-12-09T10:46:20.352" v="0" actId="20577"/>
          <ac:spMkLst>
            <pc:docMk/>
            <pc:sldMk cId="3073461479" sldId="338"/>
            <ac:spMk id="122" creationId="{6E0F2194-C4E7-A01C-4F86-BE5BCDC88DF7}"/>
          </ac:spMkLst>
        </pc:spChg>
      </pc:sldChg>
    </pc:docChg>
  </pc:docChgLst>
  <pc:docChgLst>
    <pc:chgData name="Felicioni, Licia" userId="S::feliclic@cvut.cz::d14afec8-200e-4809-9e7b-d7cb15307a5d" providerId="AD" clId="Web-{5B0DC8DD-5313-80B0-2162-7236955AA094}"/>
    <pc:docChg chg="delSld">
      <pc:chgData name="Felicioni, Licia" userId="S::feliclic@cvut.cz::d14afec8-200e-4809-9e7b-d7cb15307a5d" providerId="AD" clId="Web-{5B0DC8DD-5313-80B0-2162-7236955AA094}" dt="2025-12-09T10:47:16.353" v="9"/>
      <pc:docMkLst>
        <pc:docMk/>
      </pc:docMkLst>
      <pc:sldChg chg="del">
        <pc:chgData name="Felicioni, Licia" userId="S::feliclic@cvut.cz::d14afec8-200e-4809-9e7b-d7cb15307a5d" providerId="AD" clId="Web-{5B0DC8DD-5313-80B0-2162-7236955AA094}" dt="2025-12-09T10:46:51.743" v="4"/>
        <pc:sldMkLst>
          <pc:docMk/>
          <pc:sldMk cId="0" sldId="294"/>
        </pc:sldMkLst>
      </pc:sldChg>
      <pc:sldChg chg="del">
        <pc:chgData name="Felicioni, Licia" userId="S::feliclic@cvut.cz::d14afec8-200e-4809-9e7b-d7cb15307a5d" providerId="AD" clId="Web-{5B0DC8DD-5313-80B0-2162-7236955AA094}" dt="2025-12-09T10:46:54.275" v="5"/>
        <pc:sldMkLst>
          <pc:docMk/>
          <pc:sldMk cId="0" sldId="301"/>
        </pc:sldMkLst>
      </pc:sldChg>
      <pc:sldChg chg="del">
        <pc:chgData name="Felicioni, Licia" userId="S::feliclic@cvut.cz::d14afec8-200e-4809-9e7b-d7cb15307a5d" providerId="AD" clId="Web-{5B0DC8DD-5313-80B0-2162-7236955AA094}" dt="2025-12-09T10:46:31.899" v="0"/>
        <pc:sldMkLst>
          <pc:docMk/>
          <pc:sldMk cId="878368313" sldId="350"/>
        </pc:sldMkLst>
      </pc:sldChg>
      <pc:sldChg chg="del">
        <pc:chgData name="Felicioni, Licia" userId="S::feliclic@cvut.cz::d14afec8-200e-4809-9e7b-d7cb15307a5d" providerId="AD" clId="Web-{5B0DC8DD-5313-80B0-2162-7236955AA094}" dt="2025-12-09T10:46:42.165" v="1"/>
        <pc:sldMkLst>
          <pc:docMk/>
          <pc:sldMk cId="729265448" sldId="359"/>
        </pc:sldMkLst>
      </pc:sldChg>
      <pc:sldChg chg="del">
        <pc:chgData name="Felicioni, Licia" userId="S::feliclic@cvut.cz::d14afec8-200e-4809-9e7b-d7cb15307a5d" providerId="AD" clId="Web-{5B0DC8DD-5313-80B0-2162-7236955AA094}" dt="2025-12-09T10:46:45.587" v="2"/>
        <pc:sldMkLst>
          <pc:docMk/>
          <pc:sldMk cId="2077208110" sldId="364"/>
        </pc:sldMkLst>
      </pc:sldChg>
      <pc:sldChg chg="del">
        <pc:chgData name="Felicioni, Licia" userId="S::feliclic@cvut.cz::d14afec8-200e-4809-9e7b-d7cb15307a5d" providerId="AD" clId="Web-{5B0DC8DD-5313-80B0-2162-7236955AA094}" dt="2025-12-09T10:46:48.603" v="3"/>
        <pc:sldMkLst>
          <pc:docMk/>
          <pc:sldMk cId="2376137118" sldId="370"/>
        </pc:sldMkLst>
      </pc:sldChg>
      <pc:sldChg chg="del">
        <pc:chgData name="Felicioni, Licia" userId="S::feliclic@cvut.cz::d14afec8-200e-4809-9e7b-d7cb15307a5d" providerId="AD" clId="Web-{5B0DC8DD-5313-80B0-2162-7236955AA094}" dt="2025-12-09T10:46:58.665" v="6"/>
        <pc:sldMkLst>
          <pc:docMk/>
          <pc:sldMk cId="358287676" sldId="390"/>
        </pc:sldMkLst>
      </pc:sldChg>
      <pc:sldChg chg="del">
        <pc:chgData name="Felicioni, Licia" userId="S::feliclic@cvut.cz::d14afec8-200e-4809-9e7b-d7cb15307a5d" providerId="AD" clId="Web-{5B0DC8DD-5313-80B0-2162-7236955AA094}" dt="2025-12-09T10:46:59.900" v="7"/>
        <pc:sldMkLst>
          <pc:docMk/>
          <pc:sldMk cId="2262417822" sldId="395"/>
        </pc:sldMkLst>
      </pc:sldChg>
      <pc:sldChg chg="del">
        <pc:chgData name="Felicioni, Licia" userId="S::feliclic@cvut.cz::d14afec8-200e-4809-9e7b-d7cb15307a5d" providerId="AD" clId="Web-{5B0DC8DD-5313-80B0-2162-7236955AA094}" dt="2025-12-09T10:47:13.119" v="8"/>
        <pc:sldMkLst>
          <pc:docMk/>
          <pc:sldMk cId="2759342647" sldId="406"/>
        </pc:sldMkLst>
      </pc:sldChg>
      <pc:sldChg chg="del">
        <pc:chgData name="Felicioni, Licia" userId="S::feliclic@cvut.cz::d14afec8-200e-4809-9e7b-d7cb15307a5d" providerId="AD" clId="Web-{5B0DC8DD-5313-80B0-2162-7236955AA094}" dt="2025-12-09T10:47:16.353" v="9"/>
        <pc:sldMkLst>
          <pc:docMk/>
          <pc:sldMk cId="2002238756" sldId="41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MT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355133A2-D434-225F-92A8-06EAB5DE2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670ae33ce_0_0:notes">
            <a:extLst>
              <a:ext uri="{FF2B5EF4-FFF2-40B4-BE49-F238E27FC236}">
                <a16:creationId xmlns:a16="http://schemas.microsoft.com/office/drawing/2014/main" id="{1A8C3A96-E9D9-7BF2-55A4-C669CCAEDC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35670ae33ce_0_0:notes">
            <a:extLst>
              <a:ext uri="{FF2B5EF4-FFF2-40B4-BE49-F238E27FC236}">
                <a16:creationId xmlns:a16="http://schemas.microsoft.com/office/drawing/2014/main" id="{D5C4A8B3-1423-07E9-2A5F-0B0DEDC86A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35670ae33ce_0_0:notes">
            <a:extLst>
              <a:ext uri="{FF2B5EF4-FFF2-40B4-BE49-F238E27FC236}">
                <a16:creationId xmlns:a16="http://schemas.microsoft.com/office/drawing/2014/main" id="{ECF349C5-E586-ABC1-58C0-45B6E66748D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MT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1408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2D12E32F-47F3-0D91-45F7-4C6708DF2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>
            <a:extLst>
              <a:ext uri="{FF2B5EF4-FFF2-40B4-BE49-F238E27FC236}">
                <a16:creationId xmlns:a16="http://schemas.microsoft.com/office/drawing/2014/main" id="{299974D0-31E3-7FA3-3793-51A54C8460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>
            <a:extLst>
              <a:ext uri="{FF2B5EF4-FFF2-40B4-BE49-F238E27FC236}">
                <a16:creationId xmlns:a16="http://schemas.microsoft.com/office/drawing/2014/main" id="{A17EB8A8-2325-63AE-7C46-2592726273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35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C0760FFD-ED22-0D83-74E1-D5DCB6799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>
            <a:extLst>
              <a:ext uri="{FF2B5EF4-FFF2-40B4-BE49-F238E27FC236}">
                <a16:creationId xmlns:a16="http://schemas.microsoft.com/office/drawing/2014/main" id="{0C7EB64F-2B1D-DCC5-9986-A5B0F11C76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9" name="Google Shape;139;p3:notes">
            <a:extLst>
              <a:ext uri="{FF2B5EF4-FFF2-40B4-BE49-F238E27FC236}">
                <a16:creationId xmlns:a16="http://schemas.microsoft.com/office/drawing/2014/main" id="{541DB87B-C3F7-2290-7DA8-C835242EA5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8929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9B50F3FC-10C4-3BDC-5276-7A17A1CBF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>
            <a:extLst>
              <a:ext uri="{FF2B5EF4-FFF2-40B4-BE49-F238E27FC236}">
                <a16:creationId xmlns:a16="http://schemas.microsoft.com/office/drawing/2014/main" id="{E1D63998-E4F5-3929-58A5-2894E2C0E9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id="{4E66982F-3325-B5B8-82E3-6E4BABBBD7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3670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>
          <a:extLst>
            <a:ext uri="{FF2B5EF4-FFF2-40B4-BE49-F238E27FC236}">
              <a16:creationId xmlns:a16="http://schemas.microsoft.com/office/drawing/2014/main" id="{05F15B23-91D6-1579-74B6-F7F9CA5EA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>
            <a:extLst>
              <a:ext uri="{FF2B5EF4-FFF2-40B4-BE49-F238E27FC236}">
                <a16:creationId xmlns:a16="http://schemas.microsoft.com/office/drawing/2014/main" id="{50973DB3-0BD7-A42F-3213-61AF2AD2E4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53" name="Google Shape;153;p5:notes">
            <a:extLst>
              <a:ext uri="{FF2B5EF4-FFF2-40B4-BE49-F238E27FC236}">
                <a16:creationId xmlns:a16="http://schemas.microsoft.com/office/drawing/2014/main" id="{C4EAA486-EC7C-B573-AFDA-250E311FEE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1371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>
          <a:extLst>
            <a:ext uri="{FF2B5EF4-FFF2-40B4-BE49-F238E27FC236}">
              <a16:creationId xmlns:a16="http://schemas.microsoft.com/office/drawing/2014/main" id="{7D5D80BB-3D3A-AF81-77A3-360F5CFD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>
            <a:extLst>
              <a:ext uri="{FF2B5EF4-FFF2-40B4-BE49-F238E27FC236}">
                <a16:creationId xmlns:a16="http://schemas.microsoft.com/office/drawing/2014/main" id="{A159F9D7-A198-A4AC-6994-05DE1B93B5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60" name="Google Shape;160;p6:notes">
            <a:extLst>
              <a:ext uri="{FF2B5EF4-FFF2-40B4-BE49-F238E27FC236}">
                <a16:creationId xmlns:a16="http://schemas.microsoft.com/office/drawing/2014/main" id="{843B8835-AC74-3B26-9CE4-D063BFAEB9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3239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59FAAEE2-0B8C-3D36-21CA-9AC90D9AB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>
            <a:extLst>
              <a:ext uri="{FF2B5EF4-FFF2-40B4-BE49-F238E27FC236}">
                <a16:creationId xmlns:a16="http://schemas.microsoft.com/office/drawing/2014/main" id="{DD16FF61-8D25-353D-0767-5179C9E9B2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69" name="Google Shape;169;p7:notes">
            <a:extLst>
              <a:ext uri="{FF2B5EF4-FFF2-40B4-BE49-F238E27FC236}">
                <a16:creationId xmlns:a16="http://schemas.microsoft.com/office/drawing/2014/main" id="{9A0B3E7E-6791-BC92-107A-09152B3121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1227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2CD08D92-85A3-8969-ED93-718AF5C0F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>
            <a:extLst>
              <a:ext uri="{FF2B5EF4-FFF2-40B4-BE49-F238E27FC236}">
                <a16:creationId xmlns:a16="http://schemas.microsoft.com/office/drawing/2014/main" id="{6251DC81-26A9-675B-E811-2EA123937A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99" name="Google Shape;199;p10:notes">
            <a:extLst>
              <a:ext uri="{FF2B5EF4-FFF2-40B4-BE49-F238E27FC236}">
                <a16:creationId xmlns:a16="http://schemas.microsoft.com/office/drawing/2014/main" id="{6ACBAFA6-9B6F-2853-2E76-DADA7B1888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4864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9D688BC1-E320-B42B-362A-937E5521B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>
            <a:extLst>
              <a:ext uri="{FF2B5EF4-FFF2-40B4-BE49-F238E27FC236}">
                <a16:creationId xmlns:a16="http://schemas.microsoft.com/office/drawing/2014/main" id="{4783CD9E-D0DD-52D1-B85F-F80EE3F46B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208" name="Google Shape;208;p11:notes">
            <a:extLst>
              <a:ext uri="{FF2B5EF4-FFF2-40B4-BE49-F238E27FC236}">
                <a16:creationId xmlns:a16="http://schemas.microsoft.com/office/drawing/2014/main" id="{DE2FFF92-8005-CAA9-96A3-6387F5DD40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71190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6415CDCF-B99D-8A92-4B2C-E7F3B95C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>
            <a:extLst>
              <a:ext uri="{FF2B5EF4-FFF2-40B4-BE49-F238E27FC236}">
                <a16:creationId xmlns:a16="http://schemas.microsoft.com/office/drawing/2014/main" id="{B4FD7839-BA4E-BA13-4A1F-C01C900875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15" name="Google Shape;215;p12:notes">
            <a:extLst>
              <a:ext uri="{FF2B5EF4-FFF2-40B4-BE49-F238E27FC236}">
                <a16:creationId xmlns:a16="http://schemas.microsoft.com/office/drawing/2014/main" id="{33B47F52-794A-FDF6-E93E-F1DF6367DB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569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90" name="Google Shape;39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>
          <a:extLst>
            <a:ext uri="{FF2B5EF4-FFF2-40B4-BE49-F238E27FC236}">
              <a16:creationId xmlns:a16="http://schemas.microsoft.com/office/drawing/2014/main" id="{601C6097-3902-8A11-1C93-125407DFF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1:notes">
            <a:extLst>
              <a:ext uri="{FF2B5EF4-FFF2-40B4-BE49-F238E27FC236}">
                <a16:creationId xmlns:a16="http://schemas.microsoft.com/office/drawing/2014/main" id="{2516CBE2-0AAB-4FC6-8FB6-BB3428DEB6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454" name="Google Shape;454;p21:notes">
            <a:extLst>
              <a:ext uri="{FF2B5EF4-FFF2-40B4-BE49-F238E27FC236}">
                <a16:creationId xmlns:a16="http://schemas.microsoft.com/office/drawing/2014/main" id="{8E45913A-988C-7406-D6CC-062069B8B8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406579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>
          <a:extLst>
            <a:ext uri="{FF2B5EF4-FFF2-40B4-BE49-F238E27FC236}">
              <a16:creationId xmlns:a16="http://schemas.microsoft.com/office/drawing/2014/main" id="{8B3A8987-12C6-CC10-A85B-7C2A7B7FE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9:notes">
            <a:extLst>
              <a:ext uri="{FF2B5EF4-FFF2-40B4-BE49-F238E27FC236}">
                <a16:creationId xmlns:a16="http://schemas.microsoft.com/office/drawing/2014/main" id="{43AB31AD-C7DF-BFEF-6DA5-64AAC740AA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521" name="Google Shape;521;p29:notes">
            <a:extLst>
              <a:ext uri="{FF2B5EF4-FFF2-40B4-BE49-F238E27FC236}">
                <a16:creationId xmlns:a16="http://schemas.microsoft.com/office/drawing/2014/main" id="{20B91455-F679-9053-D3A1-987B5FA24A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8445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>
          <a:extLst>
            <a:ext uri="{FF2B5EF4-FFF2-40B4-BE49-F238E27FC236}">
              <a16:creationId xmlns:a16="http://schemas.microsoft.com/office/drawing/2014/main" id="{CFB3F239-EEEB-3AA7-3A47-CBDF56ACA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1:notes">
            <a:extLst>
              <a:ext uri="{FF2B5EF4-FFF2-40B4-BE49-F238E27FC236}">
                <a16:creationId xmlns:a16="http://schemas.microsoft.com/office/drawing/2014/main" id="{35830BFD-D216-6C9F-3905-C3AE7CF160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605" name="Google Shape;605;p31:notes">
            <a:extLst>
              <a:ext uri="{FF2B5EF4-FFF2-40B4-BE49-F238E27FC236}">
                <a16:creationId xmlns:a16="http://schemas.microsoft.com/office/drawing/2014/main" id="{89BC7E3D-DF93-B05D-B229-CBFBA63FA3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89103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680" name="Google Shape;68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>
          <a:extLst>
            <a:ext uri="{FF2B5EF4-FFF2-40B4-BE49-F238E27FC236}">
              <a16:creationId xmlns:a16="http://schemas.microsoft.com/office/drawing/2014/main" id="{8218E53D-C5CB-E54D-5FBB-434EEF3A1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ded15603a_0_379:notes">
            <a:extLst>
              <a:ext uri="{FF2B5EF4-FFF2-40B4-BE49-F238E27FC236}">
                <a16:creationId xmlns:a16="http://schemas.microsoft.com/office/drawing/2014/main" id="{4BF0847F-6A42-19DC-FBD3-C786801DBB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762" name="Google Shape;762;g38ded15603a_0_379:notes">
            <a:extLst>
              <a:ext uri="{FF2B5EF4-FFF2-40B4-BE49-F238E27FC236}">
                <a16:creationId xmlns:a16="http://schemas.microsoft.com/office/drawing/2014/main" id="{24C4C6F1-D217-0339-E826-9E274C8E7F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6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>
          <a:extLst>
            <a:ext uri="{FF2B5EF4-FFF2-40B4-BE49-F238E27FC236}">
              <a16:creationId xmlns:a16="http://schemas.microsoft.com/office/drawing/2014/main" id="{BD0328F6-14EE-9FCE-C7DF-F63CA7879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38ded15603a_0_467:notes">
            <a:extLst>
              <a:ext uri="{FF2B5EF4-FFF2-40B4-BE49-F238E27FC236}">
                <a16:creationId xmlns:a16="http://schemas.microsoft.com/office/drawing/2014/main" id="{22414349-0209-5D2F-A858-985E53D12C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826" name="Google Shape;826;g38ded15603a_0_467:notes">
            <a:extLst>
              <a:ext uri="{FF2B5EF4-FFF2-40B4-BE49-F238E27FC236}">
                <a16:creationId xmlns:a16="http://schemas.microsoft.com/office/drawing/2014/main" id="{34029F84-8214-EFD7-A8AE-4B87A550AE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87842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>
          <a:extLst>
            <a:ext uri="{FF2B5EF4-FFF2-40B4-BE49-F238E27FC236}">
              <a16:creationId xmlns:a16="http://schemas.microsoft.com/office/drawing/2014/main" id="{198DD169-C132-4223-4824-C0B3A150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36:notes">
            <a:extLst>
              <a:ext uri="{FF2B5EF4-FFF2-40B4-BE49-F238E27FC236}">
                <a16:creationId xmlns:a16="http://schemas.microsoft.com/office/drawing/2014/main" id="{3EE5BA94-C94A-3EFF-CBE6-5B8F4432CD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0" name="Google Shape;900;p36:notes">
            <a:extLst>
              <a:ext uri="{FF2B5EF4-FFF2-40B4-BE49-F238E27FC236}">
                <a16:creationId xmlns:a16="http://schemas.microsoft.com/office/drawing/2014/main" id="{ED05A2AD-23FF-E726-01E3-9990C4B426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901" name="Google Shape;901;p36:notes">
            <a:extLst>
              <a:ext uri="{FF2B5EF4-FFF2-40B4-BE49-F238E27FC236}">
                <a16:creationId xmlns:a16="http://schemas.microsoft.com/office/drawing/2014/main" id="{65FE21BA-5063-0B94-D9F7-ADF115B7A0A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MT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2534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8">
          <a:extLst>
            <a:ext uri="{FF2B5EF4-FFF2-40B4-BE49-F238E27FC236}">
              <a16:creationId xmlns:a16="http://schemas.microsoft.com/office/drawing/2014/main" id="{1BB5028A-98EC-FEBC-DD2C-1D446C344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37:notes">
            <a:extLst>
              <a:ext uri="{FF2B5EF4-FFF2-40B4-BE49-F238E27FC236}">
                <a16:creationId xmlns:a16="http://schemas.microsoft.com/office/drawing/2014/main" id="{4D232EEC-D6DB-B3BE-2594-6E249AA4A5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0" name="Google Shape;910;p37:notes">
            <a:extLst>
              <a:ext uri="{FF2B5EF4-FFF2-40B4-BE49-F238E27FC236}">
                <a16:creationId xmlns:a16="http://schemas.microsoft.com/office/drawing/2014/main" id="{FA49DF92-25B5-9585-32D6-5D929A755E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911" name="Google Shape;911;p37:notes">
            <a:extLst>
              <a:ext uri="{FF2B5EF4-FFF2-40B4-BE49-F238E27FC236}">
                <a16:creationId xmlns:a16="http://schemas.microsoft.com/office/drawing/2014/main" id="{4B0FEAD8-87A5-A469-9835-B22B53895A5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rebuchet MS"/>
              <a:buNone/>
            </a:pPr>
            <a:fld id="{00000000-1234-1234-1234-123412341234}" type="slidenum">
              <a:rPr lang="en-MT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01674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8">
          <a:extLst>
            <a:ext uri="{FF2B5EF4-FFF2-40B4-BE49-F238E27FC236}">
              <a16:creationId xmlns:a16="http://schemas.microsoft.com/office/drawing/2014/main" id="{61C232B6-FCBF-9E7A-ACB0-F4C231DC9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38:notes">
            <a:extLst>
              <a:ext uri="{FF2B5EF4-FFF2-40B4-BE49-F238E27FC236}">
                <a16:creationId xmlns:a16="http://schemas.microsoft.com/office/drawing/2014/main" id="{99A8D0E2-8FD1-9FB2-B703-4099B6B764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20" name="Google Shape;920;p38:notes">
            <a:extLst>
              <a:ext uri="{FF2B5EF4-FFF2-40B4-BE49-F238E27FC236}">
                <a16:creationId xmlns:a16="http://schemas.microsoft.com/office/drawing/2014/main" id="{7883D12D-1C46-3DB1-4ABD-75D979DECD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66479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>
          <a:extLst>
            <a:ext uri="{FF2B5EF4-FFF2-40B4-BE49-F238E27FC236}">
              <a16:creationId xmlns:a16="http://schemas.microsoft.com/office/drawing/2014/main" id="{86A0C73C-8295-817F-7589-2DF7EF71E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39:notes">
            <a:extLst>
              <a:ext uri="{FF2B5EF4-FFF2-40B4-BE49-F238E27FC236}">
                <a16:creationId xmlns:a16="http://schemas.microsoft.com/office/drawing/2014/main" id="{02C6DD00-4E6F-A506-DAD4-3F53604BC3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34" name="Google Shape;934;p39:notes">
            <a:extLst>
              <a:ext uri="{FF2B5EF4-FFF2-40B4-BE49-F238E27FC236}">
                <a16:creationId xmlns:a16="http://schemas.microsoft.com/office/drawing/2014/main" id="{F7C0F834-CA4E-A86D-43A1-4A44B63094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150287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>
          <a:extLst>
            <a:ext uri="{FF2B5EF4-FFF2-40B4-BE49-F238E27FC236}">
              <a16:creationId xmlns:a16="http://schemas.microsoft.com/office/drawing/2014/main" id="{050860D7-463F-3EBF-8A8C-FE4ECDA8A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38ded15603a_0_16:notes">
            <a:extLst>
              <a:ext uri="{FF2B5EF4-FFF2-40B4-BE49-F238E27FC236}">
                <a16:creationId xmlns:a16="http://schemas.microsoft.com/office/drawing/2014/main" id="{8E6C62B8-1623-BEE7-AB5C-92FA073355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43" name="Google Shape;943;g38ded15603a_0_16:notes">
            <a:extLst>
              <a:ext uri="{FF2B5EF4-FFF2-40B4-BE49-F238E27FC236}">
                <a16:creationId xmlns:a16="http://schemas.microsoft.com/office/drawing/2014/main" id="{1CBC67A5-E8FA-6D39-11BF-C1F11868A6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88578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>
          <a:extLst>
            <a:ext uri="{FF2B5EF4-FFF2-40B4-BE49-F238E27FC236}">
              <a16:creationId xmlns:a16="http://schemas.microsoft.com/office/drawing/2014/main" id="{058A85B2-3B13-3720-B825-5711202D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38ded15603a_0_53:notes">
            <a:extLst>
              <a:ext uri="{FF2B5EF4-FFF2-40B4-BE49-F238E27FC236}">
                <a16:creationId xmlns:a16="http://schemas.microsoft.com/office/drawing/2014/main" id="{8D5378A3-2A60-95A9-C716-7C4A5F3F2F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51" name="Google Shape;951;g38ded15603a_0_53:notes">
            <a:extLst>
              <a:ext uri="{FF2B5EF4-FFF2-40B4-BE49-F238E27FC236}">
                <a16:creationId xmlns:a16="http://schemas.microsoft.com/office/drawing/2014/main" id="{13800774-A35D-7298-7C07-EDAA13166B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6784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3">
          <a:extLst>
            <a:ext uri="{FF2B5EF4-FFF2-40B4-BE49-F238E27FC236}">
              <a16:creationId xmlns:a16="http://schemas.microsoft.com/office/drawing/2014/main" id="{2C73DA15-90C1-CABF-5E2C-4B9E5AD47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38ded15603a_0_113:notes">
            <a:extLst>
              <a:ext uri="{FF2B5EF4-FFF2-40B4-BE49-F238E27FC236}">
                <a16:creationId xmlns:a16="http://schemas.microsoft.com/office/drawing/2014/main" id="{10019350-A276-EC4F-C0D3-CB994EBEED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015" name="Google Shape;1015;g38ded15603a_0_113:notes">
            <a:extLst>
              <a:ext uri="{FF2B5EF4-FFF2-40B4-BE49-F238E27FC236}">
                <a16:creationId xmlns:a16="http://schemas.microsoft.com/office/drawing/2014/main" id="{EABB041A-97B9-F7B6-2B4B-B89E8519ED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528358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5">
          <a:extLst>
            <a:ext uri="{FF2B5EF4-FFF2-40B4-BE49-F238E27FC236}">
              <a16:creationId xmlns:a16="http://schemas.microsoft.com/office/drawing/2014/main" id="{B1B916C5-2B7E-6E28-F8C2-84374AB2C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38ded15603a_0_173:notes">
            <a:extLst>
              <a:ext uri="{FF2B5EF4-FFF2-40B4-BE49-F238E27FC236}">
                <a16:creationId xmlns:a16="http://schemas.microsoft.com/office/drawing/2014/main" id="{947D6F2C-A503-7BD2-6DD7-8C08188E42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g38ded15603a_0_173:notes">
            <a:extLst>
              <a:ext uri="{FF2B5EF4-FFF2-40B4-BE49-F238E27FC236}">
                <a16:creationId xmlns:a16="http://schemas.microsoft.com/office/drawing/2014/main" id="{B9FCEC8B-D56E-24E2-2E90-95B2EF937A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078" name="Google Shape;1078;g38ded15603a_0_173:notes">
            <a:extLst>
              <a:ext uri="{FF2B5EF4-FFF2-40B4-BE49-F238E27FC236}">
                <a16:creationId xmlns:a16="http://schemas.microsoft.com/office/drawing/2014/main" id="{38891D7E-71CD-5728-25F4-3279CF868BA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MT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68193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4">
          <a:extLst>
            <a:ext uri="{FF2B5EF4-FFF2-40B4-BE49-F238E27FC236}">
              <a16:creationId xmlns:a16="http://schemas.microsoft.com/office/drawing/2014/main" id="{BDBC5750-0280-B175-3CF9-ED98B9581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38ded15603a_0_211:notes">
            <a:extLst>
              <a:ext uri="{FF2B5EF4-FFF2-40B4-BE49-F238E27FC236}">
                <a16:creationId xmlns:a16="http://schemas.microsoft.com/office/drawing/2014/main" id="{AB4D0E57-9C55-4069-93A3-C42D89D615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6" name="Google Shape;1086;g38ded15603a_0_211:notes">
            <a:extLst>
              <a:ext uri="{FF2B5EF4-FFF2-40B4-BE49-F238E27FC236}">
                <a16:creationId xmlns:a16="http://schemas.microsoft.com/office/drawing/2014/main" id="{0ADF9C73-45C8-0DFF-E6BD-08FF507049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087" name="Google Shape;1087;g38ded15603a_0_211:notes">
            <a:extLst>
              <a:ext uri="{FF2B5EF4-FFF2-40B4-BE49-F238E27FC236}">
                <a16:creationId xmlns:a16="http://schemas.microsoft.com/office/drawing/2014/main" id="{B09CFEAD-DD42-1EB6-DB45-D5AA5C3CBBE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rebuchet MS"/>
              <a:buNone/>
            </a:pPr>
            <a:fld id="{00000000-1234-1234-1234-123412341234}" type="slidenum">
              <a:rPr lang="en-MT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0780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7">
          <a:extLst>
            <a:ext uri="{FF2B5EF4-FFF2-40B4-BE49-F238E27FC236}">
              <a16:creationId xmlns:a16="http://schemas.microsoft.com/office/drawing/2014/main" id="{A70360E4-912D-3A01-6C87-966FFDAE0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41:notes">
            <a:extLst>
              <a:ext uri="{FF2B5EF4-FFF2-40B4-BE49-F238E27FC236}">
                <a16:creationId xmlns:a16="http://schemas.microsoft.com/office/drawing/2014/main" id="{DD41C294-1C59-6F2A-BE60-D4D368E12B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109" name="Google Shape;1109;p41:notes">
            <a:extLst>
              <a:ext uri="{FF2B5EF4-FFF2-40B4-BE49-F238E27FC236}">
                <a16:creationId xmlns:a16="http://schemas.microsoft.com/office/drawing/2014/main" id="{314F5B90-F84D-5D2B-B371-62FF8E1F32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096058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>
          <a:extLst>
            <a:ext uri="{FF2B5EF4-FFF2-40B4-BE49-F238E27FC236}">
              <a16:creationId xmlns:a16="http://schemas.microsoft.com/office/drawing/2014/main" id="{4A6FB9A5-208A-3693-80E4-899EB3DC5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42:notes">
            <a:extLst>
              <a:ext uri="{FF2B5EF4-FFF2-40B4-BE49-F238E27FC236}">
                <a16:creationId xmlns:a16="http://schemas.microsoft.com/office/drawing/2014/main" id="{6B518AB7-978F-1827-63CF-92CA734A6A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117" name="Google Shape;1117;p42:notes">
            <a:extLst>
              <a:ext uri="{FF2B5EF4-FFF2-40B4-BE49-F238E27FC236}">
                <a16:creationId xmlns:a16="http://schemas.microsoft.com/office/drawing/2014/main" id="{88D4B46E-9B5C-4A92-8830-29E920FC77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03991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1">
          <a:extLst>
            <a:ext uri="{FF2B5EF4-FFF2-40B4-BE49-F238E27FC236}">
              <a16:creationId xmlns:a16="http://schemas.microsoft.com/office/drawing/2014/main" id="{265C4FD9-C6AE-CD6B-7964-B525E4790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65:notes">
            <a:extLst>
              <a:ext uri="{FF2B5EF4-FFF2-40B4-BE49-F238E27FC236}">
                <a16:creationId xmlns:a16="http://schemas.microsoft.com/office/drawing/2014/main" id="{5EF2EE64-EE11-504A-26DB-1F0D8E65AD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133" name="Google Shape;1133;p65:notes">
            <a:extLst>
              <a:ext uri="{FF2B5EF4-FFF2-40B4-BE49-F238E27FC236}">
                <a16:creationId xmlns:a16="http://schemas.microsoft.com/office/drawing/2014/main" id="{9C8C213A-7EC3-B323-E365-23AA662B42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519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Start">
  <p:cSld name="Timeline Star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54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6" name="Google Shape;16;p54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5"/>
          <p:cNvSpPr txBox="1">
            <a:spLocks noGrp="1"/>
          </p:cNvSpPr>
          <p:nvPr>
            <p:ph type="title"/>
          </p:nvPr>
        </p:nvSpPr>
        <p:spPr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5"/>
          <p:cNvSpPr txBox="1">
            <a:spLocks noGrp="1"/>
          </p:cNvSpPr>
          <p:nvPr>
            <p:ph type="dt" idx="10"/>
          </p:nvPr>
        </p:nvSpPr>
        <p:spPr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45"/>
          <p:cNvSpPr txBox="1">
            <a:spLocks noGrp="1"/>
          </p:cNvSpPr>
          <p:nvPr>
            <p:ph type="ftr" idx="11"/>
          </p:nvPr>
        </p:nvSpPr>
        <p:spPr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45"/>
          <p:cNvSpPr txBox="1">
            <a:spLocks noGrp="1"/>
          </p:cNvSpPr>
          <p:nvPr>
            <p:ph type="sldNum" idx="12"/>
          </p:nvPr>
        </p:nvSpPr>
        <p:spPr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T"/>
              <a:t>‹#›</a:t>
            </a:fld>
            <a:endParaRPr/>
          </a:p>
        </p:txBody>
      </p:sp>
      <p:sp>
        <p:nvSpPr>
          <p:cNvPr id="22" name="Google Shape;22;p45"/>
          <p:cNvSpPr txBox="1">
            <a:spLocks noGrp="1"/>
          </p:cNvSpPr>
          <p:nvPr>
            <p:ph type="body" idx="1"/>
          </p:nvPr>
        </p:nvSpPr>
        <p:spPr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light">
  <p:cSld name="Title Slide - ligh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4"/>
          <p:cNvSpPr/>
          <p:nvPr/>
        </p:nvSpPr>
        <p:spPr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Google Shape;25;p44"/>
          <p:cNvSpPr txBox="1">
            <a:spLocks noGrp="1"/>
          </p:cNvSpPr>
          <p:nvPr>
            <p:ph type="body" idx="1"/>
          </p:nvPr>
        </p:nvSpPr>
        <p:spPr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4"/>
          <p:cNvSpPr/>
          <p:nvPr/>
        </p:nvSpPr>
        <p:spPr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" name="Google Shape;27;p44"/>
          <p:cNvSpPr/>
          <p:nvPr/>
        </p:nvSpPr>
        <p:spPr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" name="Google Shape;28;p44"/>
          <p:cNvSpPr/>
          <p:nvPr/>
        </p:nvSpPr>
        <p:spPr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" name="Google Shape;29;p44"/>
          <p:cNvSpPr/>
          <p:nvPr/>
        </p:nvSpPr>
        <p:spPr>
          <a:xfrm rot="-8360992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" name="Google Shape;30;p44"/>
          <p:cNvSpPr/>
          <p:nvPr/>
        </p:nvSpPr>
        <p:spPr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" name="Google Shape;31;p44"/>
          <p:cNvSpPr/>
          <p:nvPr/>
        </p:nvSpPr>
        <p:spPr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" name="Google Shape;32;p44"/>
          <p:cNvSpPr/>
          <p:nvPr/>
        </p:nvSpPr>
        <p:spPr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" name="Google Shape;33;p44"/>
          <p:cNvSpPr/>
          <p:nvPr/>
        </p:nvSpPr>
        <p:spPr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" name="Google Shape;34;p44"/>
          <p:cNvSpPr/>
          <p:nvPr/>
        </p:nvSpPr>
        <p:spPr>
          <a:xfrm rot="9190019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5" name="Google Shape;35;p44"/>
          <p:cNvGrpSpPr/>
          <p:nvPr/>
        </p:nvGrpSpPr>
        <p:grpSpPr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6" name="Google Shape;36;p44"/>
            <p:cNvSpPr/>
            <p:nvPr/>
          </p:nvSpPr>
          <p:spPr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509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7" name="Google Shape;37;p44"/>
            <p:cNvSpPr/>
            <p:nvPr/>
          </p:nvSpPr>
          <p:spPr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509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" name="Google Shape;38;p44"/>
            <p:cNvSpPr/>
            <p:nvPr/>
          </p:nvSpPr>
          <p:spPr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509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39" name="Google Shape;39;p44" descr="Immagine che contiene testo, schermata, Carattere, logo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s + Text">
  <p:cSld name="Headlines + 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6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6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46"/>
          <p:cNvSpPr txBox="1">
            <a:spLocks noGrp="1"/>
          </p:cNvSpPr>
          <p:nvPr>
            <p:ph type="body" idx="2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Headlines + two columns">
  <p:cSld name="1_Headlines + two 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7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7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7"/>
          <p:cNvSpPr txBox="1">
            <a:spLocks noGrp="1"/>
          </p:cNvSpPr>
          <p:nvPr>
            <p:ph type="body" idx="2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7"/>
          <p:cNvSpPr txBox="1">
            <a:spLocks noGrp="1"/>
          </p:cNvSpPr>
          <p:nvPr>
            <p:ph type="body" idx="3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+ Text / no subline">
  <p:cSld name="Headline + Text / no sublin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8"/>
          <p:cNvSpPr txBox="1"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body" idx="1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left">
  <p:cSld name="Chapter Break with Pic lef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54" name="Google Shape;54;p49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" name="Google Shape;55;p49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49"/>
          <p:cNvSpPr txBox="1">
            <a:spLocks noGrp="1"/>
          </p:cNvSpPr>
          <p:nvPr>
            <p:ph type="body" idx="1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9"/>
          <p:cNvSpPr txBox="1">
            <a:spLocks noGrp="1"/>
          </p:cNvSpPr>
          <p:nvPr>
            <p:ph type="body" idx="3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49"/>
          <p:cNvSpPr txBox="1">
            <a:spLocks noGrp="1"/>
          </p:cNvSpPr>
          <p:nvPr>
            <p:ph type="body" idx="4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right">
  <p:cSld name="Chapter Break with Pic righ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61" name="Google Shape;61;p50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50"/>
          <p:cNvSpPr>
            <a:spLocks noGrp="1"/>
          </p:cNvSpPr>
          <p:nvPr>
            <p:ph type="pic" idx="2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50"/>
          <p:cNvSpPr txBox="1">
            <a:spLocks noGrp="1"/>
          </p:cNvSpPr>
          <p:nvPr>
            <p:ph type="body" idx="1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50"/>
          <p:cNvSpPr txBox="1">
            <a:spLocks noGrp="1"/>
          </p:cNvSpPr>
          <p:nvPr>
            <p:ph type="body" idx="3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50"/>
          <p:cNvSpPr txBox="1">
            <a:spLocks noGrp="1"/>
          </p:cNvSpPr>
          <p:nvPr>
            <p:ph type="body" idx="4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_2">
  <p:cSld name="Chapterbreak_2">
    <p:bg>
      <p:bgPr>
        <a:solidFill>
          <a:schemeClr val="accent4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1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51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9" name="Google Shape;69;p51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">
  <p:cSld name="Chapterbreak">
    <p:bg>
      <p:bgPr>
        <a:solidFill>
          <a:schemeClr val="accent4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2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52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3" name="Google Shape;73;p52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OVERVIEW">
  <p:cSld name="Timeline OVERVIEW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53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6" name="Google Shape;76;p53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7" name="Google Shape;77;p53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8" name="Google Shape;78;p53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9" name="Google Shape;79;p53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80" name="Google Shape;80;p53"/>
          <p:cNvSpPr txBox="1">
            <a:spLocks noGrp="1"/>
          </p:cNvSpPr>
          <p:nvPr>
            <p:ph type="sldNum" idx="12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T"/>
              <a:t>‹#›</a:t>
            </a:fld>
            <a:endParaRPr/>
          </a:p>
        </p:txBody>
      </p:sp>
      <p:sp>
        <p:nvSpPr>
          <p:cNvPr id="81" name="Google Shape;81;p53"/>
          <p:cNvSpPr/>
          <p:nvPr/>
        </p:nvSpPr>
        <p:spPr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middle">
  <p:cSld name="Timeline middl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5"/>
          <p:cNvSpPr txBox="1">
            <a:spLocks noGrp="1"/>
          </p:cNvSpPr>
          <p:nvPr>
            <p:ph type="body" idx="1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55"/>
          <p:cNvSpPr txBox="1">
            <a:spLocks noGrp="1"/>
          </p:cNvSpPr>
          <p:nvPr>
            <p:ph type="body" idx="2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55"/>
          <p:cNvSpPr txBox="1">
            <a:spLocks noGrp="1"/>
          </p:cNvSpPr>
          <p:nvPr>
            <p:ph type="body" idx="3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55"/>
          <p:cNvSpPr txBox="1">
            <a:spLocks noGrp="1"/>
          </p:cNvSpPr>
          <p:nvPr>
            <p:ph type="body" idx="4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55"/>
          <p:cNvSpPr txBox="1">
            <a:spLocks noGrp="1"/>
          </p:cNvSpPr>
          <p:nvPr>
            <p:ph type="body" idx="5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5"/>
          <p:cNvSpPr txBox="1">
            <a:spLocks noGrp="1"/>
          </p:cNvSpPr>
          <p:nvPr>
            <p:ph type="body" idx="6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9" name="Google Shape;89;p55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0" name="Google Shape;90;p55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91" name="Google Shape;91;p55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End">
  <p:cSld name="Timeline End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56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4" name="Google Shape;94;p56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95" name="Google Shape;95;p56"/>
          <p:cNvSpPr txBox="1">
            <a:spLocks noGrp="1"/>
          </p:cNvSpPr>
          <p:nvPr>
            <p:ph type="body" idx="1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56"/>
          <p:cNvSpPr txBox="1">
            <a:spLocks noGrp="1"/>
          </p:cNvSpPr>
          <p:nvPr>
            <p:ph type="body" idx="2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56"/>
          <p:cNvSpPr txBox="1">
            <a:spLocks noGrp="1"/>
          </p:cNvSpPr>
          <p:nvPr>
            <p:ph type="body" idx="3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56"/>
          <p:cNvSpPr txBox="1">
            <a:spLocks noGrp="1"/>
          </p:cNvSpPr>
          <p:nvPr>
            <p:ph type="body" idx="4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56"/>
          <p:cNvSpPr txBox="1">
            <a:spLocks noGrp="1"/>
          </p:cNvSpPr>
          <p:nvPr>
            <p:ph type="body" idx="5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56"/>
          <p:cNvSpPr txBox="1">
            <a:spLocks noGrp="1"/>
          </p:cNvSpPr>
          <p:nvPr>
            <p:ph type="body" idx="6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01" name="Google Shape;101;p56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02" name="Google Shape;102;p56"/>
          <p:cNvSpPr/>
          <p:nvPr/>
        </p:nvSpPr>
        <p:spPr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background with page count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7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57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er grey background/empty">
  <p:cSld name="Darker grey background/empty">
    <p:bg>
      <p:bgPr>
        <a:solidFill>
          <a:srgbClr val="C8D3D8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8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58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/>
          <p:nvPr/>
        </p:nvSpPr>
        <p:spPr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43"/>
          <p:cNvSpPr txBox="1"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43"/>
          <p:cNvSpPr txBox="1"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43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MT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AF2D4AB6-2C6C-B84E-9F2B-6DCD25C3A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5670ae33ce_0_0">
            <a:extLst>
              <a:ext uri="{FF2B5EF4-FFF2-40B4-BE49-F238E27FC236}">
                <a16:creationId xmlns:a16="http://schemas.microsoft.com/office/drawing/2014/main" id="{CFC7D0A4-6697-B600-789B-1513DB34999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MT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15" name="Google Shape;115;g35670ae33ce_0_0">
            <a:extLst>
              <a:ext uri="{FF2B5EF4-FFF2-40B4-BE49-F238E27FC236}">
                <a16:creationId xmlns:a16="http://schemas.microsoft.com/office/drawing/2014/main" id="{79C0382A-0F05-487D-C493-D37A0CCCA140}"/>
              </a:ext>
            </a:extLst>
          </p:cNvPr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MT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35670ae33ce_0_0">
            <a:extLst>
              <a:ext uri="{FF2B5EF4-FFF2-40B4-BE49-F238E27FC236}">
                <a16:creationId xmlns:a16="http://schemas.microsoft.com/office/drawing/2014/main" id="{AE7A5A02-9AC5-BC6C-42C7-FA9AE957D64D}"/>
              </a:ext>
            </a:extLst>
          </p:cNvPr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MT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lang="en-MT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35670ae33ce_0_0">
            <a:extLst>
              <a:ext uri="{FF2B5EF4-FFF2-40B4-BE49-F238E27FC236}">
                <a16:creationId xmlns:a16="http://schemas.microsoft.com/office/drawing/2014/main" id="{07BBE091-485B-4571-759C-73927548FC4E}"/>
              </a:ext>
            </a:extLst>
          </p:cNvPr>
          <p:cNvSpPr txBox="1"/>
          <p:nvPr/>
        </p:nvSpPr>
        <p:spPr>
          <a:xfrm>
            <a:off x="5788925" y="3776181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en-MT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8" name="Google Shape;118;g35670ae33ce_0_0" title="superbe copertina.jpg">
            <a:extLst>
              <a:ext uri="{FF2B5EF4-FFF2-40B4-BE49-F238E27FC236}">
                <a16:creationId xmlns:a16="http://schemas.microsoft.com/office/drawing/2014/main" id="{3FC8CBC9-20DC-718A-27D7-AE3868D445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35670ae33ce_0_0">
            <a:extLst>
              <a:ext uri="{FF2B5EF4-FFF2-40B4-BE49-F238E27FC236}">
                <a16:creationId xmlns:a16="http://schemas.microsoft.com/office/drawing/2014/main" id="{46221948-1274-E80B-18C3-C65337DACC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86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endParaRPr sz="900" dirty="0"/>
          </a:p>
          <a:p>
            <a:pPr marL="0" lvl="0" indent="0">
              <a:buSzPts val="800"/>
              <a:buNone/>
            </a:pPr>
            <a:r>
              <a:rPr lang="cs-CZ" sz="1000" dirty="0"/>
              <a:t>Aktivita 3.2</a:t>
            </a:r>
          </a:p>
          <a:p>
            <a:pPr marL="0" lvl="0" indent="0">
              <a:buSzPts val="800"/>
              <a:buNone/>
            </a:pPr>
            <a:r>
              <a:rPr lang="en-MT" sz="1000" dirty="0"/>
              <a:t>SuPeRBE </a:t>
            </a:r>
            <a:r>
              <a:rPr lang="cs-CZ" sz="1000" dirty="0"/>
              <a:t>Projekt</a:t>
            </a:r>
            <a:r>
              <a:rPr lang="en-MT" sz="1000" dirty="0"/>
              <a:t> (CE0200768)</a:t>
            </a:r>
            <a:endParaRPr sz="1000" dirty="0"/>
          </a:p>
        </p:txBody>
      </p:sp>
      <p:sp>
        <p:nvSpPr>
          <p:cNvPr id="120" name="Google Shape;120;g35670ae33ce_0_0">
            <a:extLst>
              <a:ext uri="{FF2B5EF4-FFF2-40B4-BE49-F238E27FC236}">
                <a16:creationId xmlns:a16="http://schemas.microsoft.com/office/drawing/2014/main" id="{F43496FD-D606-1072-F331-E01BD746447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0079" y="1340779"/>
            <a:ext cx="766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>
              <a:buNone/>
            </a:pPr>
            <a:r>
              <a:rPr lang="cs-CZ" sz="3000" b="1" dirty="0"/>
              <a:t>Školicí materiál </a:t>
            </a:r>
            <a:r>
              <a:rPr lang="cs-CZ" sz="3000" b="1" dirty="0" err="1"/>
              <a:t>SuPeRBE</a:t>
            </a: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121" name="Google Shape;121;g35670ae33ce_0_0">
            <a:extLst>
              <a:ext uri="{FF2B5EF4-FFF2-40B4-BE49-F238E27FC236}">
                <a16:creationId xmlns:a16="http://schemas.microsoft.com/office/drawing/2014/main" id="{FD437735-2A5E-D63E-7B07-5FD3577544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213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lvl="0" indent="0" algn="r">
              <a:buSzPts val="800"/>
              <a:buNone/>
            </a:pPr>
            <a:r>
              <a:rPr lang="en-US" sz="1000" dirty="0"/>
              <a:t>Oblast </a:t>
            </a:r>
            <a:r>
              <a:rPr lang="en-US" sz="1000" dirty="0" err="1"/>
              <a:t>odbornosti</a:t>
            </a:r>
            <a:r>
              <a:rPr lang="en-US" sz="1000" dirty="0"/>
              <a:t>: A</a:t>
            </a:r>
            <a:r>
              <a:rPr lang="cs-CZ" sz="1000" dirty="0"/>
              <a:t>E</a:t>
            </a:r>
            <a:r>
              <a:rPr lang="en-US" sz="1000" dirty="0"/>
              <a:t>5.5 </a:t>
            </a:r>
            <a:r>
              <a:rPr lang="es" sz="1000" dirty="0"/>
              <a:t>na základě </a:t>
            </a:r>
            <a:endParaRPr lang="cs-CZ" sz="1000" dirty="0"/>
          </a:p>
          <a:p>
            <a:pPr marL="0" lvl="0" indent="0" algn="r">
              <a:buSzPts val="800"/>
              <a:buNone/>
            </a:pPr>
            <a:r>
              <a:rPr lang="en-US" sz="1000" b="1" dirty="0"/>
              <a:t>CEN Workshop Agreement 17939</a:t>
            </a:r>
            <a:endParaRPr sz="1200" dirty="0"/>
          </a:p>
        </p:txBody>
      </p:sp>
      <p:sp>
        <p:nvSpPr>
          <p:cNvPr id="122" name="Google Shape;122;g35670ae33ce_0_0">
            <a:extLst>
              <a:ext uri="{FF2B5EF4-FFF2-40B4-BE49-F238E27FC236}">
                <a16:creationId xmlns:a16="http://schemas.microsoft.com/office/drawing/2014/main" id="{6E0F2194-C4E7-A01C-4F86-BE5BCDC88DF7}"/>
              </a:ext>
            </a:extLst>
          </p:cNvPr>
          <p:cNvSpPr txBox="1"/>
          <p:nvPr/>
        </p:nvSpPr>
        <p:spPr>
          <a:xfrm>
            <a:off x="5981525" y="3929419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600"/>
            </a:pPr>
            <a:r>
              <a:rPr lang="cs-CZ" sz="18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kompetence: 1</a:t>
            </a:r>
            <a:endParaRPr sz="18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3" name="Google Shape;123;g35670ae33ce_0_0">
            <a:extLst>
              <a:ext uri="{FF2B5EF4-FFF2-40B4-BE49-F238E27FC236}">
                <a16:creationId xmlns:a16="http://schemas.microsoft.com/office/drawing/2014/main" id="{AE72470D-8497-BBFC-0F54-46E41C48280B}"/>
              </a:ext>
            </a:extLst>
          </p:cNvPr>
          <p:cNvSpPr txBox="1"/>
          <p:nvPr/>
        </p:nvSpPr>
        <p:spPr>
          <a:xfrm>
            <a:off x="576270" y="185893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Makro oblast odbornosti: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35670ae33ce_0_0">
            <a:extLst>
              <a:ext uri="{FF2B5EF4-FFF2-40B4-BE49-F238E27FC236}">
                <a16:creationId xmlns:a16="http://schemas.microsoft.com/office/drawing/2014/main" id="{D806A050-0275-2BB3-D3FC-B846F73A73B3}"/>
              </a:ext>
            </a:extLst>
          </p:cNvPr>
          <p:cNvSpPr txBox="1"/>
          <p:nvPr/>
        </p:nvSpPr>
        <p:spPr>
          <a:xfrm>
            <a:off x="576280" y="2040904"/>
            <a:ext cx="6739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 rizik na úrovni urbanistických celků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35670ae33ce_0_0">
            <a:extLst>
              <a:ext uri="{FF2B5EF4-FFF2-40B4-BE49-F238E27FC236}">
                <a16:creationId xmlns:a16="http://schemas.microsoft.com/office/drawing/2014/main" id="{C558D0DF-A18F-266F-781F-40B2275BE66B}"/>
              </a:ext>
            </a:extLst>
          </p:cNvPr>
          <p:cNvSpPr txBox="1"/>
          <p:nvPr/>
        </p:nvSpPr>
        <p:spPr>
          <a:xfrm>
            <a:off x="576275" y="2303269"/>
            <a:ext cx="71322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Hazard: Extrémní teploty (C)</a:t>
            </a:r>
            <a:endParaRPr sz="2000" b="0" i="0" u="none" strike="noStrike" cap="none" dirty="0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6" name="Google Shape;126;g35670ae33ce_0_0">
            <a:extLst>
              <a:ext uri="{FF2B5EF4-FFF2-40B4-BE49-F238E27FC236}">
                <a16:creationId xmlns:a16="http://schemas.microsoft.com/office/drawing/2014/main" id="{0FB3A78A-1098-DBBC-FC7C-7E47DBC3D8E7}"/>
              </a:ext>
            </a:extLst>
          </p:cNvPr>
          <p:cNvSpPr txBox="1"/>
          <p:nvPr/>
        </p:nvSpPr>
        <p:spPr>
          <a:xfrm>
            <a:off x="544924" y="3379650"/>
            <a:ext cx="7363895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 rizika: Riziko pro zdraví obyvatelstva (C8.1)</a:t>
            </a:r>
            <a:endParaRPr sz="2400" b="0" i="0" u="none" strike="noStrike" cap="none" dirty="0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7" name="Google Shape;127;g35670ae33ce_0_0">
            <a:extLst>
              <a:ext uri="{FF2B5EF4-FFF2-40B4-BE49-F238E27FC236}">
                <a16:creationId xmlns:a16="http://schemas.microsoft.com/office/drawing/2014/main" id="{E7D34D0C-9265-014D-E003-8C59C6439427}"/>
              </a:ext>
            </a:extLst>
          </p:cNvPr>
          <p:cNvSpPr txBox="1"/>
          <p:nvPr/>
        </p:nvSpPr>
        <p:spPr>
          <a:xfrm>
            <a:off x="712575" y="2893375"/>
            <a:ext cx="418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lt2"/>
              </a:buClr>
              <a:buSzPts val="1600"/>
            </a:pP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 sektor: Zdraví (C8)</a:t>
            </a:r>
            <a:endParaRPr sz="24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g35670ae33ce_0_0">
            <a:extLst>
              <a:ext uri="{FF2B5EF4-FFF2-40B4-BE49-F238E27FC236}">
                <a16:creationId xmlns:a16="http://schemas.microsoft.com/office/drawing/2014/main" id="{B5E427CF-3DF3-5F60-1F0C-4E8857EBFE7A}"/>
              </a:ext>
            </a:extLst>
          </p:cNvPr>
          <p:cNvSpPr txBox="1"/>
          <p:nvPr/>
        </p:nvSpPr>
        <p:spPr>
          <a:xfrm>
            <a:off x="576270" y="267218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Oblast odbornosti: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346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069CDC8F-A393-ECD8-C57E-C2843C5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>
            <a:extLst>
              <a:ext uri="{FF2B5EF4-FFF2-40B4-BE49-F238E27FC236}">
                <a16:creationId xmlns:a16="http://schemas.microsoft.com/office/drawing/2014/main" id="{0B27F0CD-EABD-3611-F713-55E7BC29F8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6263" y="2318710"/>
            <a:ext cx="7868400" cy="24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125" dirty="0">
                <a:solidFill>
                  <a:srgbClr val="7F7F7F"/>
                </a:solidFill>
              </a:rPr>
              <a:t>Městské tepelné ostrovy jsou oblasti ve městě, které se oteplují více oproti okolním oblastem, zejména v létě a v noci.</a:t>
            </a: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75" b="1" dirty="0">
                <a:solidFill>
                  <a:srgbClr val="7F7F7F"/>
                </a:solidFill>
              </a:rPr>
              <a:t>Proč se to děje?</a:t>
            </a: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125" dirty="0">
                <a:solidFill>
                  <a:srgbClr val="7F7F7F"/>
                </a:solidFill>
              </a:rPr>
              <a:t>Města obsahují velké množství betonu, asfaltu a budov, které absorbují a zadržují teplo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br>
              <a:rPr lang="en-MT" sz="1125" dirty="0">
                <a:solidFill>
                  <a:srgbClr val="7F7F7F"/>
                </a:solidFill>
              </a:rPr>
            </a:br>
            <a:endParaRPr sz="1125" dirty="0">
              <a:solidFill>
                <a:srgbClr val="7F7F7F"/>
              </a:solidFill>
            </a:endParaRPr>
          </a:p>
          <a:p>
            <a:pPr marL="342900" lvl="0" indent="-242888">
              <a:lnSpc>
                <a:spcPct val="105000"/>
              </a:lnSpc>
              <a:spcBef>
                <a:spcPts val="0"/>
              </a:spcBef>
              <a:buClr>
                <a:srgbClr val="7F7F7F"/>
              </a:buClr>
              <a:buSzPts val="1500"/>
              <a:buChar char="●"/>
            </a:pPr>
            <a:r>
              <a:rPr lang="cs-CZ" sz="1125" b="1" dirty="0">
                <a:solidFill>
                  <a:srgbClr val="7F7F7F"/>
                </a:solidFill>
              </a:rPr>
              <a:t>Méně zeleně znamená méně stínu a méně odpařování vody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br>
              <a:rPr lang="en-MT" sz="1125" dirty="0">
                <a:solidFill>
                  <a:srgbClr val="7F7F7F"/>
                </a:solidFill>
              </a:rPr>
            </a:br>
            <a:endParaRPr sz="1125" dirty="0">
              <a:solidFill>
                <a:srgbClr val="7F7F7F"/>
              </a:solidFill>
            </a:endParaRPr>
          </a:p>
          <a:p>
            <a:pPr marL="342900" lvl="0" indent="-242888">
              <a:lnSpc>
                <a:spcPct val="105000"/>
              </a:lnSpc>
              <a:spcBef>
                <a:spcPts val="0"/>
              </a:spcBef>
              <a:buClr>
                <a:srgbClr val="7F7F7F"/>
              </a:buClr>
              <a:buSzPts val="1500"/>
              <a:buChar char="●"/>
            </a:pPr>
            <a:r>
              <a:rPr lang="cs-CZ" sz="1125" b="1" dirty="0">
                <a:solidFill>
                  <a:srgbClr val="7F7F7F"/>
                </a:solidFill>
              </a:rPr>
              <a:t>Auta, klimatizace a průmysl přidávají ještě více tepla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br>
              <a:rPr lang="en-MT" sz="1125" dirty="0">
                <a:solidFill>
                  <a:srgbClr val="7F7F7F"/>
                </a:solidFill>
              </a:rPr>
            </a:br>
            <a:endParaRPr sz="1125" dirty="0">
              <a:solidFill>
                <a:srgbClr val="7F7F7F"/>
              </a:solidFill>
            </a:endParaRP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75" b="1" dirty="0">
                <a:solidFill>
                  <a:srgbClr val="7F7F7F"/>
                </a:solidFill>
              </a:rPr>
              <a:t>O kolik jsou města teplejší než okolní krajina</a:t>
            </a:r>
            <a:r>
              <a:rPr lang="en-MT" sz="1275" b="1" dirty="0">
                <a:solidFill>
                  <a:srgbClr val="7F7F7F"/>
                </a:solidFill>
              </a:rPr>
              <a:t>?</a:t>
            </a:r>
            <a:br>
              <a:rPr lang="en-MT" sz="1125" b="1" dirty="0">
                <a:solidFill>
                  <a:srgbClr val="7F7F7F"/>
                </a:solidFill>
              </a:rPr>
            </a:br>
            <a:r>
              <a:rPr lang="cs-CZ" sz="1125" dirty="0">
                <a:solidFill>
                  <a:srgbClr val="7F7F7F"/>
                </a:solidFill>
              </a:rPr>
              <a:t>Městské oblasti mohou být o 1 až 7 °C teplejší než jejich okolí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endParaRPr sz="1125" dirty="0">
              <a:solidFill>
                <a:srgbClr val="7F7F7F"/>
              </a:solidFill>
            </a:endParaRP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None/>
            </a:pPr>
            <a:r>
              <a:rPr lang="cs-CZ" sz="1275" b="1" dirty="0">
                <a:solidFill>
                  <a:srgbClr val="7F7F7F"/>
                </a:solidFill>
              </a:rPr>
              <a:t>Praktický dopad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125" b="1" dirty="0">
              <a:solidFill>
                <a:srgbClr val="7F7F7F"/>
              </a:solidFill>
            </a:endParaRPr>
          </a:p>
          <a:p>
            <a:pPr lvl="0" indent="-300037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125"/>
              <a:buChar char="-"/>
            </a:pPr>
            <a:r>
              <a:rPr lang="cs-CZ" sz="1125" dirty="0">
                <a:solidFill>
                  <a:srgbClr val="7F7F7F"/>
                </a:solidFill>
              </a:rPr>
              <a:t>Zdravotní problémy,</a:t>
            </a:r>
            <a:r>
              <a:rPr lang="en-MT" sz="1125" dirty="0">
                <a:solidFill>
                  <a:srgbClr val="7F7F7F"/>
                </a:solidFill>
              </a:rPr>
              <a:t> </a:t>
            </a:r>
            <a:endParaRPr sz="1125" dirty="0">
              <a:solidFill>
                <a:srgbClr val="7F7F7F"/>
              </a:solidFill>
            </a:endParaRPr>
          </a:p>
          <a:p>
            <a:pPr lvl="0" indent="-300037">
              <a:lnSpc>
                <a:spcPct val="105000"/>
              </a:lnSpc>
              <a:spcBef>
                <a:spcPts val="0"/>
              </a:spcBef>
              <a:buClr>
                <a:srgbClr val="7F7F7F"/>
              </a:buClr>
              <a:buSzPts val="1125"/>
              <a:buChar char="-"/>
            </a:pPr>
            <a:r>
              <a:rPr lang="cs-CZ" sz="1125" dirty="0">
                <a:solidFill>
                  <a:srgbClr val="7F7F7F"/>
                </a:solidFill>
              </a:rPr>
              <a:t>Vyšší spotřeba energie a horší kvalita ovzduší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endParaRPr sz="1125" dirty="0">
              <a:solidFill>
                <a:srgbClr val="7F7F7F"/>
              </a:solidFill>
            </a:endParaRPr>
          </a:p>
          <a:p>
            <a:pPr marL="0" lvl="0" indent="0" algn="just" rtl="0">
              <a:lnSpc>
                <a:spcPct val="97000"/>
              </a:lnSpc>
              <a:spcBef>
                <a:spcPts val="1350"/>
              </a:spcBef>
              <a:spcAft>
                <a:spcPts val="0"/>
              </a:spcAft>
              <a:buSzPts val="1800"/>
              <a:buNone/>
            </a:pPr>
            <a:endParaRPr sz="1650" dirty="0">
              <a:solidFill>
                <a:srgbClr val="7F7F7F"/>
              </a:solidFill>
            </a:endParaRPr>
          </a:p>
          <a:p>
            <a:pPr marL="171450" lvl="0" indent="-57150" algn="l" rtl="0">
              <a:lnSpc>
                <a:spcPct val="14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</a:pPr>
            <a:endParaRPr sz="2100" dirty="0">
              <a:solidFill>
                <a:srgbClr val="7F7F7F"/>
              </a:solidFill>
            </a:endParaRPr>
          </a:p>
        </p:txBody>
      </p:sp>
      <p:pic>
        <p:nvPicPr>
          <p:cNvPr id="134" name="Google Shape;134;p2">
            <a:extLst>
              <a:ext uri="{FF2B5EF4-FFF2-40B4-BE49-F238E27FC236}">
                <a16:creationId xmlns:a16="http://schemas.microsoft.com/office/drawing/2014/main" id="{05771ACF-2636-2D91-3126-5A9E0DDDAC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2800" y="2591000"/>
            <a:ext cx="3304226" cy="186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">
            <a:extLst>
              <a:ext uri="{FF2B5EF4-FFF2-40B4-BE49-F238E27FC236}">
                <a16:creationId xmlns:a16="http://schemas.microsoft.com/office/drawing/2014/main" id="{FE25B55D-81C7-2730-7FFD-F67620DA68C8}"/>
              </a:ext>
            </a:extLst>
          </p:cNvPr>
          <p:cNvSpPr txBox="1"/>
          <p:nvPr/>
        </p:nvSpPr>
        <p:spPr>
          <a:xfrm>
            <a:off x="613295" y="8132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>
              <a:buClr>
                <a:srgbClr val="48BAA2"/>
              </a:buClr>
              <a:buSzPts val="4000"/>
            </a:pPr>
            <a:r>
              <a:rPr lang="cs-CZ" sz="18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Obecné informace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">
            <a:extLst>
              <a:ext uri="{FF2B5EF4-FFF2-40B4-BE49-F238E27FC236}">
                <a16:creationId xmlns:a16="http://schemas.microsoft.com/office/drawing/2014/main" id="{252D703E-A747-5E53-FAAA-5FFE068D3B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SzPts val="4000"/>
            </a:pPr>
            <a:r>
              <a:rPr lang="cs-CZ" sz="2200" dirty="0">
                <a:solidFill>
                  <a:srgbClr val="70AD47"/>
                </a:solidFill>
              </a:rPr>
              <a:t>MĚSTSKÉ TEPELNÉ OSTROVY (</a:t>
            </a:r>
            <a:r>
              <a:rPr lang="cs-CZ" sz="2200" dirty="0" err="1">
                <a:solidFill>
                  <a:srgbClr val="70AD47"/>
                </a:solidFill>
              </a:rPr>
              <a:t>UHIs</a:t>
            </a:r>
            <a:r>
              <a:rPr lang="cs-CZ" sz="2200" dirty="0">
                <a:solidFill>
                  <a:srgbClr val="70AD47"/>
                </a:solidFill>
              </a:rPr>
              <a:t>)</a:t>
            </a:r>
            <a:endParaRPr sz="22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102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B6C87C68-4851-B616-6D01-BADD91BA6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3">
            <a:extLst>
              <a:ext uri="{FF2B5EF4-FFF2-40B4-BE49-F238E27FC236}">
                <a16:creationId xmlns:a16="http://schemas.microsoft.com/office/drawing/2014/main" id="{562F2B82-DE45-DBF9-7623-B2BB6C83CA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2925" y="2924778"/>
            <a:ext cx="2931075" cy="15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">
            <a:extLst>
              <a:ext uri="{FF2B5EF4-FFF2-40B4-BE49-F238E27FC236}">
                <a16:creationId xmlns:a16="http://schemas.microsoft.com/office/drawing/2014/main" id="{6086ECC1-841E-99B0-1D4A-614E632818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7974232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3600"/>
            </a:pPr>
            <a:r>
              <a:rPr lang="cs-CZ" sz="2200" dirty="0">
                <a:solidFill>
                  <a:srgbClr val="70AD47"/>
                </a:solidFill>
              </a:rPr>
              <a:t>FYZICKÉ PŘÍČINY MĚSTSKÝCH TEPLOTNÍCH OSTROVŮ (UHI)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142" name="Google Shape;142;p3">
            <a:extLst>
              <a:ext uri="{FF2B5EF4-FFF2-40B4-BE49-F238E27FC236}">
                <a16:creationId xmlns:a16="http://schemas.microsoft.com/office/drawing/2014/main" id="{0B8131AB-8AFA-26C2-40CC-1B6869BC3D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2600" y="2469778"/>
            <a:ext cx="85113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en-MT" sz="1256" b="1" dirty="0">
                <a:solidFill>
                  <a:srgbClr val="7F7F7F"/>
                </a:solidFill>
              </a:rPr>
              <a:t>1. </a:t>
            </a:r>
            <a:r>
              <a:rPr lang="cs-CZ" sz="1256" b="1" dirty="0">
                <a:solidFill>
                  <a:srgbClr val="7F7F7F"/>
                </a:solidFill>
              </a:rPr>
              <a:t>Vlastnosti městských materiálů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Nízké albedo (odrazivost): Tmavé povrchy jako asfalt absorbují více slunečního záření</a:t>
            </a:r>
            <a:r>
              <a:rPr lang="en-MT" sz="1031" dirty="0">
                <a:solidFill>
                  <a:srgbClr val="7F7F7F"/>
                </a:solidFill>
              </a:rPr>
              <a:t>.</a:t>
            </a:r>
            <a:br>
              <a:rPr lang="en-MT" sz="1031" dirty="0">
                <a:solidFill>
                  <a:srgbClr val="7F7F7F"/>
                </a:solidFill>
              </a:rPr>
            </a:br>
            <a:endParaRPr sz="103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Vysoká tepelná kapacita a vodivost: Materiály jako beton a cihly ukládají teplo během dne a uvolňují ho v noci</a:t>
            </a:r>
            <a:r>
              <a:rPr lang="en-MT" sz="1031" dirty="0">
                <a:solidFill>
                  <a:srgbClr val="7F7F7F"/>
                </a:solidFill>
              </a:rPr>
              <a:t>.</a:t>
            </a:r>
            <a:endParaRPr sz="1031" dirty="0">
              <a:solidFill>
                <a:srgbClr val="7F7F7F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en-MT" sz="1256" b="1" dirty="0">
                <a:solidFill>
                  <a:srgbClr val="7F7F7F"/>
                </a:solidFill>
              </a:rPr>
              <a:t>2. </a:t>
            </a:r>
            <a:r>
              <a:rPr lang="cs-CZ" sz="1256" b="1" dirty="0">
                <a:solidFill>
                  <a:srgbClr val="7F7F7F"/>
                </a:solidFill>
              </a:rPr>
              <a:t>Ztráta vegetace a evapotranspirace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Úbytek zeleně snižuje tzv. latentní tepelné toky, které ochlazují povrchy skrze odpařování vlhkosti.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None/>
            </a:pPr>
            <a:r>
              <a:rPr lang="en-MT" sz="1256" b="1" dirty="0">
                <a:solidFill>
                  <a:srgbClr val="7F7F7F"/>
                </a:solidFill>
              </a:rPr>
              <a:t>3. </a:t>
            </a:r>
            <a:r>
              <a:rPr lang="cs-CZ" sz="1256" b="1" dirty="0">
                <a:solidFill>
                  <a:srgbClr val="7F7F7F"/>
                </a:solidFill>
              </a:rPr>
              <a:t>Městská geometrie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Vysoké budovy a úzké ulice (tzv. městské kaňony) zvyšují zachycování dlouhovlnného záření, </a:t>
            </a:r>
            <a:br>
              <a:rPr lang="cs-CZ" sz="1031" dirty="0">
                <a:solidFill>
                  <a:srgbClr val="7F7F7F"/>
                </a:solidFill>
              </a:rPr>
            </a:br>
            <a:r>
              <a:rPr lang="cs-CZ" sz="1031" dirty="0">
                <a:solidFill>
                  <a:srgbClr val="7F7F7F"/>
                </a:solidFill>
              </a:rPr>
              <a:t>zpomalují rychlost větru a omezují konvekční ochlazování.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None/>
            </a:pPr>
            <a:r>
              <a:rPr lang="en-MT" sz="1256" b="1" dirty="0">
                <a:solidFill>
                  <a:srgbClr val="7F7F7F"/>
                </a:solidFill>
              </a:rPr>
              <a:t>4. </a:t>
            </a:r>
            <a:r>
              <a:rPr lang="cs-CZ" sz="1256" b="1" dirty="0">
                <a:solidFill>
                  <a:srgbClr val="7F7F7F"/>
                </a:solidFill>
              </a:rPr>
              <a:t>Antropogenní emise tepla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2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Font typeface="Trebuchet MS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Teplo z dopravy, klimatizací, topných a chladicích systémů a průmyslových aktivit </a:t>
            </a:r>
            <a:br>
              <a:rPr lang="cs-CZ" sz="1031" dirty="0">
                <a:solidFill>
                  <a:srgbClr val="7F7F7F"/>
                </a:solidFill>
              </a:rPr>
            </a:br>
            <a:r>
              <a:rPr lang="cs-CZ" sz="1031" dirty="0">
                <a:solidFill>
                  <a:srgbClr val="7F7F7F"/>
                </a:solidFill>
              </a:rPr>
              <a:t>přímo přispívá k oteplování. </a:t>
            </a:r>
          </a:p>
          <a:p>
            <a:pPr marL="342900" lvl="0" indent="-236932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Font typeface="Trebuchet MS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Nejvýznamnější je v oblastech s vysokou hustotou zástavby a během noci.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cs-CZ" sz="1031" b="1" dirty="0">
                <a:solidFill>
                  <a:srgbClr val="7F7F7F"/>
                </a:solidFill>
              </a:rPr>
              <a:t>Poznámka: Efekt městského tepelného ostrova je nejsilnější během jasných, 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cs-CZ" sz="1031" b="1" dirty="0">
                <a:solidFill>
                  <a:srgbClr val="7F7F7F"/>
                </a:solidFill>
              </a:rPr>
              <a:t>klidných nocí, kdy je omezeno promíchávání vzduchu.</a:t>
            </a:r>
            <a:endParaRPr sz="1275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099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CC6BEFFE-7F36-CF63-6F44-0DE948651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">
            <a:extLst>
              <a:ext uri="{FF2B5EF4-FFF2-40B4-BE49-F238E27FC236}">
                <a16:creationId xmlns:a16="http://schemas.microsoft.com/office/drawing/2014/main" id="{E89E9D6C-06A9-B0C5-FC81-DCF8FC07D6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850" y="1131050"/>
            <a:ext cx="5681700" cy="37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dirty="0">
                <a:solidFill>
                  <a:srgbClr val="7F7F7F"/>
                </a:solidFill>
              </a:rPr>
              <a:t>Městské tepelné ostrovy (UHI) přispívají k vyšším teplotám ve městech, zejména v letních měsících a během nočních hodin, čímž zvyšují riziko negativních dopadů na zdraví.</a:t>
            </a:r>
          </a:p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b="1" dirty="0">
                <a:solidFill>
                  <a:srgbClr val="7F7F7F"/>
                </a:solidFill>
              </a:rPr>
              <a:t>Zranitelné skupiny </a:t>
            </a:r>
            <a:r>
              <a:rPr lang="cs-CZ" sz="1200" dirty="0">
                <a:solidFill>
                  <a:srgbClr val="7F7F7F"/>
                </a:solidFill>
              </a:rPr>
              <a:t>obyvatel, jako jsou senioři a malé děti, jsou postiženy nepoměrně více, protože mají omezený přístup k chlazení, zdravotní péči a dalším ochranným prostředkům.</a:t>
            </a:r>
          </a:p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dirty="0">
                <a:solidFill>
                  <a:srgbClr val="7F7F7F"/>
                </a:solidFill>
              </a:rPr>
              <a:t>Vystavení extrémnímu městskému teplu může vést k:</a:t>
            </a:r>
          </a:p>
          <a:p>
            <a:pPr marL="171450" lvl="0" indent="-171450" algn="just">
              <a:lnSpc>
                <a:spcPct val="115000"/>
              </a:lnSpc>
              <a:spcBef>
                <a:spcPts val="900"/>
              </a:spcBef>
              <a:buClr>
                <a:schemeClr val="tx1">
                  <a:lumMod val="50000"/>
                  <a:lumOff val="50000"/>
                </a:schemeClr>
              </a:buClr>
              <a:buSzPts val="1100"/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zdravotním potížím souvisejícím s horkem, například dehydrataci nebo úpalu,</a:t>
            </a:r>
          </a:p>
          <a:p>
            <a:pPr marL="171450" lvl="0" indent="-171450" algn="just">
              <a:lnSpc>
                <a:spcPct val="115000"/>
              </a:lnSpc>
              <a:spcBef>
                <a:spcPts val="900"/>
              </a:spcBef>
              <a:buClr>
                <a:schemeClr val="tx1">
                  <a:lumMod val="50000"/>
                  <a:lumOff val="50000"/>
                </a:schemeClr>
              </a:buClr>
              <a:buSzPts val="1100"/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zhoršení chronických onemocnění,</a:t>
            </a:r>
          </a:p>
          <a:p>
            <a:pPr marL="171450" lvl="0" indent="-171450" algn="just">
              <a:lnSpc>
                <a:spcPct val="115000"/>
              </a:lnSpc>
              <a:spcBef>
                <a:spcPts val="900"/>
              </a:spcBef>
              <a:buClr>
                <a:schemeClr val="tx1">
                  <a:lumMod val="50000"/>
                  <a:lumOff val="50000"/>
                </a:schemeClr>
              </a:buClr>
              <a:buSzPts val="1100"/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vyšší míře hospitalizací a úmrtnosti během vln horka.</a:t>
            </a:r>
          </a:p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dirty="0">
                <a:solidFill>
                  <a:srgbClr val="7F7F7F"/>
                </a:solidFill>
              </a:rPr>
              <a:t>Efekt městského tepelného ostrova prohlubuje stávající zdravotní nerovnosti a představuje rostoucí výzvu pro veřejné zdraví, zejména v souvislosti s klimatickou změnou.</a:t>
            </a:r>
            <a:endParaRPr sz="1200" b="1" dirty="0">
              <a:solidFill>
                <a:srgbClr val="7F7F7F"/>
              </a:solidFill>
            </a:endParaRPr>
          </a:p>
        </p:txBody>
      </p:sp>
      <p:pic>
        <p:nvPicPr>
          <p:cNvPr id="149" name="Google Shape;149;p4">
            <a:extLst>
              <a:ext uri="{FF2B5EF4-FFF2-40B4-BE49-F238E27FC236}">
                <a16:creationId xmlns:a16="http://schemas.microsoft.com/office/drawing/2014/main" id="{FC82AA57-ACA0-0B03-8A55-4C6678B251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2019" y="2328893"/>
            <a:ext cx="1615258" cy="1466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4">
            <a:extLst>
              <a:ext uri="{FF2B5EF4-FFF2-40B4-BE49-F238E27FC236}">
                <a16:creationId xmlns:a16="http://schemas.microsoft.com/office/drawing/2014/main" id="{E7627BDC-B16C-798A-BDDB-BF383D367C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3600"/>
            </a:pPr>
            <a:r>
              <a:rPr lang="cs-CZ" sz="2200" dirty="0">
                <a:solidFill>
                  <a:srgbClr val="70AD47"/>
                </a:solidFill>
              </a:rPr>
              <a:t>TEPELNÉ OSTROVY A ZDRAVÍ</a:t>
            </a:r>
            <a:endParaRPr sz="22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202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>
          <a:extLst>
            <a:ext uri="{FF2B5EF4-FFF2-40B4-BE49-F238E27FC236}">
              <a16:creationId xmlns:a16="http://schemas.microsoft.com/office/drawing/2014/main" id="{F194D6BA-D417-35E5-8D0A-9E9C217B1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>
            <a:extLst>
              <a:ext uri="{FF2B5EF4-FFF2-40B4-BE49-F238E27FC236}">
                <a16:creationId xmlns:a16="http://schemas.microsoft.com/office/drawing/2014/main" id="{41BADE2F-47C8-6548-0F03-0E82E7EC04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1400" y="1027083"/>
            <a:ext cx="6928600" cy="37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75" b="1" dirty="0">
                <a:solidFill>
                  <a:srgbClr val="7F7F7F"/>
                </a:solidFill>
              </a:rPr>
              <a:t>Kdy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275" b="1" dirty="0">
              <a:solidFill>
                <a:srgbClr val="7F7F7F"/>
              </a:solidFill>
            </a:endParaRP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Nejvýrazněji se projevují v létě a v nočních hodinách.</a:t>
            </a: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Teplo se během dne hromadí v budovách a zpevněných </a:t>
            </a:r>
            <a:br>
              <a:rPr lang="cs-CZ" sz="1200" dirty="0">
                <a:solidFill>
                  <a:srgbClr val="7F7F7F"/>
                </a:solidFill>
              </a:rPr>
            </a:br>
            <a:r>
              <a:rPr lang="cs-CZ" sz="1200" dirty="0">
                <a:solidFill>
                  <a:srgbClr val="7F7F7F"/>
                </a:solidFill>
              </a:rPr>
              <a:t>plochách a v noci je uvolňováno.</a:t>
            </a:r>
            <a:endParaRPr lang="cs-CZ" sz="1200" b="1" dirty="0">
              <a:solidFill>
                <a:srgbClr val="7F7F7F"/>
              </a:solidFill>
            </a:endParaRPr>
          </a:p>
          <a:p>
            <a:pPr marL="104775" lvl="0" indent="0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None/>
            </a:pPr>
            <a:r>
              <a:rPr lang="cs-CZ" sz="1275" b="1" dirty="0">
                <a:solidFill>
                  <a:srgbClr val="7F7F7F"/>
                </a:solidFill>
              </a:rPr>
              <a:t>Kde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275" b="1" dirty="0">
              <a:solidFill>
                <a:srgbClr val="7F7F7F"/>
              </a:solidFill>
            </a:endParaRP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Nejsilnější je efekt v centrech měst, hustě zastavěných </a:t>
            </a:r>
            <a:br>
              <a:rPr lang="cs-CZ" sz="1200" dirty="0">
                <a:solidFill>
                  <a:srgbClr val="7F7F7F"/>
                </a:solidFill>
              </a:rPr>
            </a:br>
            <a:r>
              <a:rPr lang="cs-CZ" sz="1200" dirty="0">
                <a:solidFill>
                  <a:srgbClr val="7F7F7F"/>
                </a:solidFill>
              </a:rPr>
              <a:t>čtvrtích a oblastech s minimem zeleně.</a:t>
            </a: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Města v teplejším klimatu nebo s malým podílem vegetace </a:t>
            </a:r>
            <a:br>
              <a:rPr lang="cs-CZ" sz="1200" dirty="0">
                <a:solidFill>
                  <a:srgbClr val="7F7F7F"/>
                </a:solidFill>
              </a:rPr>
            </a:br>
            <a:r>
              <a:rPr lang="cs-CZ" sz="1200" dirty="0">
                <a:solidFill>
                  <a:srgbClr val="7F7F7F"/>
                </a:solidFill>
              </a:rPr>
              <a:t>mají obvykle výraznější tepelné ostrovy.</a:t>
            </a:r>
            <a:endParaRPr lang="cs-CZ" sz="1050" dirty="0">
              <a:solidFill>
                <a:srgbClr val="7F7F7F"/>
              </a:solidFill>
            </a:endParaRPr>
          </a:p>
          <a:p>
            <a:pPr marL="104775" lvl="0" indent="0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None/>
            </a:pPr>
            <a:r>
              <a:rPr lang="cs-CZ" sz="1275" b="1" dirty="0">
                <a:solidFill>
                  <a:srgbClr val="7F7F7F"/>
                </a:solidFill>
              </a:rPr>
              <a:t>Výhled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275" b="1" dirty="0">
              <a:solidFill>
                <a:srgbClr val="7F7F7F"/>
              </a:solidFill>
            </a:endParaRP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S růstem měst a postupujícím oteplováním klimatu se očekává, že městské tepelné ostrovy budou ještě intenzivnější — pokud města nepřijmou opatření ke zmírnění jejich dopadů.</a:t>
            </a:r>
            <a:endParaRPr sz="1575" dirty="0">
              <a:solidFill>
                <a:srgbClr val="7F7F7F"/>
              </a:solidFill>
            </a:endParaRPr>
          </a:p>
        </p:txBody>
      </p:sp>
      <p:pic>
        <p:nvPicPr>
          <p:cNvPr id="156" name="Google Shape;156;p5">
            <a:extLst>
              <a:ext uri="{FF2B5EF4-FFF2-40B4-BE49-F238E27FC236}">
                <a16:creationId xmlns:a16="http://schemas.microsoft.com/office/drawing/2014/main" id="{5C4C215D-0B73-3B4A-314E-FE536955BA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2850" y="1730950"/>
            <a:ext cx="3509151" cy="141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5">
            <a:extLst>
              <a:ext uri="{FF2B5EF4-FFF2-40B4-BE49-F238E27FC236}">
                <a16:creationId xmlns:a16="http://schemas.microsoft.com/office/drawing/2014/main" id="{005E132A-E283-59F0-921A-FF5CFDF9DC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780066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2700"/>
            </a:pPr>
            <a:r>
              <a:rPr lang="cs-CZ" sz="2200" dirty="0">
                <a:solidFill>
                  <a:srgbClr val="70AD47"/>
                </a:solidFill>
              </a:rPr>
              <a:t>KDY A KDE VZNIKAJÍ MĚSTSKÉ TEPELNÉ OSTROVY (UHI)</a:t>
            </a:r>
            <a:endParaRPr sz="22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899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>
          <a:extLst>
            <a:ext uri="{FF2B5EF4-FFF2-40B4-BE49-F238E27FC236}">
              <a16:creationId xmlns:a16="http://schemas.microsoft.com/office/drawing/2014/main" id="{209B9D10-2323-E277-E7A1-07B2F5905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>
            <a:extLst>
              <a:ext uri="{FF2B5EF4-FFF2-40B4-BE49-F238E27FC236}">
                <a16:creationId xmlns:a16="http://schemas.microsoft.com/office/drawing/2014/main" id="{DC730EDA-5BC5-610A-B46B-E3A496196648}"/>
              </a:ext>
            </a:extLst>
          </p:cNvPr>
          <p:cNvSpPr txBox="1"/>
          <p:nvPr/>
        </p:nvSpPr>
        <p:spPr>
          <a:xfrm>
            <a:off x="814522" y="1517108"/>
            <a:ext cx="3740728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1200"/>
            </a:pPr>
            <a:r>
              <a:rPr lang="en-MT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Extrémní teploty</a:t>
            </a:r>
          </a:p>
          <a:p>
            <a:pPr lvl="0">
              <a:buSzPts val="1200"/>
            </a:pP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200"/>
            </a:pP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Vystavený prvek: Populace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6">
            <a:extLst>
              <a:ext uri="{FF2B5EF4-FFF2-40B4-BE49-F238E27FC236}">
                <a16:creationId xmlns:a16="http://schemas.microsoft.com/office/drawing/2014/main" id="{DA9F421F-6D3A-ADFD-C9B0-D4B03FADDFF4}"/>
              </a:ext>
            </a:extLst>
          </p:cNvPr>
          <p:cNvSpPr/>
          <p:nvPr/>
        </p:nvSpPr>
        <p:spPr>
          <a:xfrm>
            <a:off x="6431170" y="2091575"/>
            <a:ext cx="56100" cy="97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5" name="Google Shape;165;p6">
            <a:extLst>
              <a:ext uri="{FF2B5EF4-FFF2-40B4-BE49-F238E27FC236}">
                <a16:creationId xmlns:a16="http://schemas.microsoft.com/office/drawing/2014/main" id="{84CF6E8C-0446-975F-E21D-738633F31572}"/>
              </a:ext>
            </a:extLst>
          </p:cNvPr>
          <p:cNvSpPr/>
          <p:nvPr/>
        </p:nvSpPr>
        <p:spPr>
          <a:xfrm>
            <a:off x="7210300" y="1706989"/>
            <a:ext cx="93600" cy="4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6">
            <a:extLst>
              <a:ext uri="{FF2B5EF4-FFF2-40B4-BE49-F238E27FC236}">
                <a16:creationId xmlns:a16="http://schemas.microsoft.com/office/drawing/2014/main" id="{ACAC42DE-9B8C-F4ED-2EAD-7B2FC53FB8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77277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61999" lvl="0" algn="l">
              <a:lnSpc>
                <a:spcPct val="100000"/>
              </a:lnSpc>
              <a:buSzPts val="2500"/>
            </a:pPr>
            <a:r>
              <a:rPr lang="cs-CZ" sz="2200" dirty="0">
                <a:solidFill>
                  <a:srgbClr val="70AD47"/>
                </a:solidFill>
              </a:rPr>
              <a:t>HODNOCENÍ RIZIK PRO ZDRAVÍ POPULACE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2" name="Google Shape;243;p11">
            <a:extLst>
              <a:ext uri="{FF2B5EF4-FFF2-40B4-BE49-F238E27FC236}">
                <a16:creationId xmlns:a16="http://schemas.microsoft.com/office/drawing/2014/main" id="{83FC110C-D1E4-7D03-E162-68B4F4BFE3CD}"/>
              </a:ext>
            </a:extLst>
          </p:cNvPr>
          <p:cNvSpPr/>
          <p:nvPr/>
        </p:nvSpPr>
        <p:spPr>
          <a:xfrm>
            <a:off x="6662036" y="2159379"/>
            <a:ext cx="1163542" cy="5403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 u="none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rPr>
              <a:t>EXTRÉMNÍ TEPLOTY</a:t>
            </a:r>
          </a:p>
        </p:txBody>
      </p:sp>
      <p:sp>
        <p:nvSpPr>
          <p:cNvPr id="3" name="Google Shape;244;p11">
            <a:extLst>
              <a:ext uri="{FF2B5EF4-FFF2-40B4-BE49-F238E27FC236}">
                <a16:creationId xmlns:a16="http://schemas.microsoft.com/office/drawing/2014/main" id="{A6F15317-D764-D2D9-7F74-8983488ACDCB}"/>
              </a:ext>
            </a:extLst>
          </p:cNvPr>
          <p:cNvSpPr/>
          <p:nvPr/>
        </p:nvSpPr>
        <p:spPr>
          <a:xfrm>
            <a:off x="6561374" y="3043830"/>
            <a:ext cx="1364866" cy="8096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cs-CZ" b="1" noProof="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ZDRAVOTNÍ RIZIKA PRO POPULACI</a:t>
            </a:r>
            <a:endParaRPr lang="cs-CZ" sz="1400" b="1" i="0" u="none" strike="noStrike" cap="none" noProof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" name="Google Shape;245;p11">
            <a:extLst>
              <a:ext uri="{FF2B5EF4-FFF2-40B4-BE49-F238E27FC236}">
                <a16:creationId xmlns:a16="http://schemas.microsoft.com/office/drawing/2014/main" id="{56970D3F-A09C-85AE-6174-05909D49D8B0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>
            <a:off x="7243807" y="2699705"/>
            <a:ext cx="0" cy="344125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68DA4E9A-7155-7D5A-326A-E8C49AC5112A}"/>
              </a:ext>
            </a:extLst>
          </p:cNvPr>
          <p:cNvSpPr txBox="1"/>
          <p:nvPr/>
        </p:nvSpPr>
        <p:spPr>
          <a:xfrm>
            <a:off x="6752199" y="1789259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8;p11">
            <a:extLst>
              <a:ext uri="{FF2B5EF4-FFF2-40B4-BE49-F238E27FC236}">
                <a16:creationId xmlns:a16="http://schemas.microsoft.com/office/drawing/2014/main" id="{4DD5609E-F746-652E-5806-329D7FACB594}"/>
              </a:ext>
            </a:extLst>
          </p:cNvPr>
          <p:cNvSpPr txBox="1"/>
          <p:nvPr/>
        </p:nvSpPr>
        <p:spPr>
          <a:xfrm>
            <a:off x="6752199" y="4008088"/>
            <a:ext cx="983148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noProof="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 RIZIK</a:t>
            </a:r>
            <a:endParaRPr lang="cs-CZ" sz="105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50;p11">
            <a:extLst>
              <a:ext uri="{FF2B5EF4-FFF2-40B4-BE49-F238E27FC236}">
                <a16:creationId xmlns:a16="http://schemas.microsoft.com/office/drawing/2014/main" id="{43BD700D-B026-D614-2003-4AB10250AEFB}"/>
              </a:ext>
            </a:extLst>
          </p:cNvPr>
          <p:cNvSpPr/>
          <p:nvPr/>
        </p:nvSpPr>
        <p:spPr>
          <a:xfrm>
            <a:off x="5002548" y="3205511"/>
            <a:ext cx="1163542" cy="54032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 u="none" strike="noStrike" cap="none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sym typeface="Arial"/>
              </a:rPr>
              <a:t>POPULACE</a:t>
            </a:r>
          </a:p>
        </p:txBody>
      </p:sp>
      <p:sp>
        <p:nvSpPr>
          <p:cNvPr id="8" name="Google Shape;252;p11">
            <a:extLst>
              <a:ext uri="{FF2B5EF4-FFF2-40B4-BE49-F238E27FC236}">
                <a16:creationId xmlns:a16="http://schemas.microsoft.com/office/drawing/2014/main" id="{2001054C-060F-44E5-E4CE-1CD65BB4F182}"/>
              </a:ext>
            </a:extLst>
          </p:cNvPr>
          <p:cNvSpPr txBox="1"/>
          <p:nvPr/>
        </p:nvSpPr>
        <p:spPr>
          <a:xfrm>
            <a:off x="5097118" y="2644184"/>
            <a:ext cx="983148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PRVEK VYSTAVENÝ RIZIKU</a:t>
            </a:r>
            <a:endParaRPr lang="cs-CZ" sz="105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" name="Google Shape;253;p11">
            <a:extLst>
              <a:ext uri="{FF2B5EF4-FFF2-40B4-BE49-F238E27FC236}">
                <a16:creationId xmlns:a16="http://schemas.microsoft.com/office/drawing/2014/main" id="{7F062F8C-7A0A-010E-C850-357AB8D16393}"/>
              </a:ext>
            </a:extLst>
          </p:cNvPr>
          <p:cNvCxnSpPr/>
          <p:nvPr/>
        </p:nvCxnSpPr>
        <p:spPr>
          <a:xfrm>
            <a:off x="6166090" y="3417235"/>
            <a:ext cx="385628" cy="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518504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>
          <a:extLst>
            <a:ext uri="{FF2B5EF4-FFF2-40B4-BE49-F238E27FC236}">
              <a16:creationId xmlns:a16="http://schemas.microsoft.com/office/drawing/2014/main" id="{F6FC354E-0DA8-3215-AFA9-9515C99A3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9DCC2D3-C89E-0F88-F774-52501B205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50" y="1711663"/>
            <a:ext cx="2537138" cy="2405974"/>
          </a:xfrm>
          <a:prstGeom prst="rect">
            <a:avLst/>
          </a:prstGeom>
        </p:spPr>
      </p:pic>
      <p:sp>
        <p:nvSpPr>
          <p:cNvPr id="3" name="Google Shape;247;p11">
            <a:extLst>
              <a:ext uri="{FF2B5EF4-FFF2-40B4-BE49-F238E27FC236}">
                <a16:creationId xmlns:a16="http://schemas.microsoft.com/office/drawing/2014/main" id="{9667700B-472B-9FF0-112E-EC89ABCA28F5}"/>
              </a:ext>
            </a:extLst>
          </p:cNvPr>
          <p:cNvSpPr txBox="1"/>
          <p:nvPr/>
        </p:nvSpPr>
        <p:spPr>
          <a:xfrm>
            <a:off x="1642845" y="2208359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01B2BCB3-B4D5-F4A0-443F-9F16F44BB8E8}"/>
              </a:ext>
            </a:extLst>
          </p:cNvPr>
          <p:cNvSpPr txBox="1"/>
          <p:nvPr/>
        </p:nvSpPr>
        <p:spPr>
          <a:xfrm>
            <a:off x="2407140" y="3512226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02D042EA-69C6-D1C2-01D3-B66DE9962F1B}"/>
              </a:ext>
            </a:extLst>
          </p:cNvPr>
          <p:cNvSpPr txBox="1"/>
          <p:nvPr/>
        </p:nvSpPr>
        <p:spPr>
          <a:xfrm>
            <a:off x="865703" y="3512226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7;p11">
            <a:extLst>
              <a:ext uri="{FF2B5EF4-FFF2-40B4-BE49-F238E27FC236}">
                <a16:creationId xmlns:a16="http://schemas.microsoft.com/office/drawing/2014/main" id="{9E284014-910B-F345-5793-E63257599D46}"/>
              </a:ext>
            </a:extLst>
          </p:cNvPr>
          <p:cNvSpPr txBox="1"/>
          <p:nvPr/>
        </p:nvSpPr>
        <p:spPr>
          <a:xfrm>
            <a:off x="1642845" y="3033752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7;p11">
            <a:extLst>
              <a:ext uri="{FF2B5EF4-FFF2-40B4-BE49-F238E27FC236}">
                <a16:creationId xmlns:a16="http://schemas.microsoft.com/office/drawing/2014/main" id="{E46F9659-529C-BAB3-59BA-BB3BF7E7422C}"/>
              </a:ext>
            </a:extLst>
          </p:cNvPr>
          <p:cNvSpPr txBox="1"/>
          <p:nvPr/>
        </p:nvSpPr>
        <p:spPr>
          <a:xfrm>
            <a:off x="1642845" y="3990700"/>
            <a:ext cx="98314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Socio-ekonomické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dirty="0">
                <a:solidFill>
                  <a:srgbClr val="535353"/>
                </a:solidFill>
                <a:latin typeface="Trebuchet MS"/>
                <a:sym typeface="Trebuchet MS"/>
              </a:rPr>
              <a:t>procesy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7">
            <a:extLst>
              <a:ext uri="{FF2B5EF4-FFF2-40B4-BE49-F238E27FC236}">
                <a16:creationId xmlns:a16="http://schemas.microsoft.com/office/drawing/2014/main" id="{8467EA79-9F86-18C3-D9C7-09C1B7B423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</a:pPr>
            <a:r>
              <a:rPr lang="cs-CZ" sz="2200" dirty="0">
                <a:solidFill>
                  <a:srgbClr val="70AD47"/>
                </a:solidFill>
              </a:rPr>
              <a:t>ŘETĚZEC DOPADŮ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8" name="Google Shape;247;p11">
            <a:extLst>
              <a:ext uri="{FF2B5EF4-FFF2-40B4-BE49-F238E27FC236}">
                <a16:creationId xmlns:a16="http://schemas.microsoft.com/office/drawing/2014/main" id="{CBF11624-E1EF-6E06-9042-CB39831FF69D}"/>
              </a:ext>
            </a:extLst>
          </p:cNvPr>
          <p:cNvSpPr txBox="1"/>
          <p:nvPr/>
        </p:nvSpPr>
        <p:spPr>
          <a:xfrm>
            <a:off x="1642845" y="1539444"/>
            <a:ext cx="9831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Skupina 131">
            <a:extLst>
              <a:ext uri="{FF2B5EF4-FFF2-40B4-BE49-F238E27FC236}">
                <a16:creationId xmlns:a16="http://schemas.microsoft.com/office/drawing/2014/main" id="{F0D92043-C032-CCB1-B85F-C09AFC404C37}"/>
              </a:ext>
            </a:extLst>
          </p:cNvPr>
          <p:cNvGrpSpPr/>
          <p:nvPr/>
        </p:nvGrpSpPr>
        <p:grpSpPr>
          <a:xfrm>
            <a:off x="4250266" y="510242"/>
            <a:ext cx="4616850" cy="4123015"/>
            <a:chOff x="3856476" y="422369"/>
            <a:chExt cx="4616850" cy="4123015"/>
          </a:xfrm>
        </p:grpSpPr>
        <p:sp>
          <p:nvSpPr>
            <p:cNvPr id="133" name="Google Shape;176;p7">
              <a:extLst>
                <a:ext uri="{FF2B5EF4-FFF2-40B4-BE49-F238E27FC236}">
                  <a16:creationId xmlns:a16="http://schemas.microsoft.com/office/drawing/2014/main" id="{848BAFFE-C5BE-73BA-F079-E1BCAEE12237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4" name="Google Shape;177;p7">
              <a:extLst>
                <a:ext uri="{FF2B5EF4-FFF2-40B4-BE49-F238E27FC236}">
                  <a16:creationId xmlns:a16="http://schemas.microsoft.com/office/drawing/2014/main" id="{06942A5D-2F18-A6F7-708A-9661A975DD2F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5" name="Google Shape;178;p7">
              <a:extLst>
                <a:ext uri="{FF2B5EF4-FFF2-40B4-BE49-F238E27FC236}">
                  <a16:creationId xmlns:a16="http://schemas.microsoft.com/office/drawing/2014/main" id="{F1594B7B-1F28-1CD7-EAEB-36D7A254C454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6" name="Google Shape;180;p7">
              <a:extLst>
                <a:ext uri="{FF2B5EF4-FFF2-40B4-BE49-F238E27FC236}">
                  <a16:creationId xmlns:a16="http://schemas.microsoft.com/office/drawing/2014/main" id="{16B4AB4D-BA05-038C-C5F6-FECC59BE50A7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37" name="Google Shape;181;p7">
              <a:extLst>
                <a:ext uri="{FF2B5EF4-FFF2-40B4-BE49-F238E27FC236}">
                  <a16:creationId xmlns:a16="http://schemas.microsoft.com/office/drawing/2014/main" id="{20C20AFA-34B1-8843-BCC3-C6FE82F0764C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38" name="Google Shape;182;p7">
              <a:extLst>
                <a:ext uri="{FF2B5EF4-FFF2-40B4-BE49-F238E27FC236}">
                  <a16:creationId xmlns:a16="http://schemas.microsoft.com/office/drawing/2014/main" id="{6285EE95-8189-4697-BEDB-11E47DA7AAA5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39" name="Google Shape;183;p7">
              <a:extLst>
                <a:ext uri="{FF2B5EF4-FFF2-40B4-BE49-F238E27FC236}">
                  <a16:creationId xmlns:a16="http://schemas.microsoft.com/office/drawing/2014/main" id="{584C9A73-77AE-8893-2A94-E5E526C22651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40" name="Google Shape;184;p7">
              <a:extLst>
                <a:ext uri="{FF2B5EF4-FFF2-40B4-BE49-F238E27FC236}">
                  <a16:creationId xmlns:a16="http://schemas.microsoft.com/office/drawing/2014/main" id="{88B546C4-F98D-943E-511B-5E92792B51E7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41" name="Google Shape;185;p7">
              <a:extLst>
                <a:ext uri="{FF2B5EF4-FFF2-40B4-BE49-F238E27FC236}">
                  <a16:creationId xmlns:a16="http://schemas.microsoft.com/office/drawing/2014/main" id="{606BA760-2F52-4E70-8F06-F53660FFEEFB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42" name="Google Shape;186;p7">
              <a:extLst>
                <a:ext uri="{FF2B5EF4-FFF2-40B4-BE49-F238E27FC236}">
                  <a16:creationId xmlns:a16="http://schemas.microsoft.com/office/drawing/2014/main" id="{6A488278-BCFD-2EC3-56B8-211A620D6971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43" name="Google Shape;187;p7">
              <a:extLst>
                <a:ext uri="{FF2B5EF4-FFF2-40B4-BE49-F238E27FC236}">
                  <a16:creationId xmlns:a16="http://schemas.microsoft.com/office/drawing/2014/main" id="{1F96EDEF-409E-FD1F-12D4-B2AF35B9B04C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88;p7">
              <a:extLst>
                <a:ext uri="{FF2B5EF4-FFF2-40B4-BE49-F238E27FC236}">
                  <a16:creationId xmlns:a16="http://schemas.microsoft.com/office/drawing/2014/main" id="{2C7EE27B-0820-78EF-1FBB-54B186F4C152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89;p7">
              <a:extLst>
                <a:ext uri="{FF2B5EF4-FFF2-40B4-BE49-F238E27FC236}">
                  <a16:creationId xmlns:a16="http://schemas.microsoft.com/office/drawing/2014/main" id="{35681FCC-A266-E3AF-9F7B-E65C50722531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90;p7">
              <a:extLst>
                <a:ext uri="{FF2B5EF4-FFF2-40B4-BE49-F238E27FC236}">
                  <a16:creationId xmlns:a16="http://schemas.microsoft.com/office/drawing/2014/main" id="{9B99A155-DBF9-CF71-4418-9DB284F03969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91;p7">
              <a:extLst>
                <a:ext uri="{FF2B5EF4-FFF2-40B4-BE49-F238E27FC236}">
                  <a16:creationId xmlns:a16="http://schemas.microsoft.com/office/drawing/2014/main" id="{4A2A0757-0B57-365E-3F36-545E6319C270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8" name="Google Shape;192;p7">
              <a:extLst>
                <a:ext uri="{FF2B5EF4-FFF2-40B4-BE49-F238E27FC236}">
                  <a16:creationId xmlns:a16="http://schemas.microsoft.com/office/drawing/2014/main" id="{B70A0443-6EDE-E453-9995-AEF5CF4FF35D}"/>
                </a:ext>
              </a:extLst>
            </p:cNvPr>
            <p:cNvCxnSpPr>
              <a:cxnSpLocks/>
              <a:stCxn id="136" idx="2"/>
              <a:endCxn id="137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49" name="Google Shape;193;p7">
              <a:extLst>
                <a:ext uri="{FF2B5EF4-FFF2-40B4-BE49-F238E27FC236}">
                  <a16:creationId xmlns:a16="http://schemas.microsoft.com/office/drawing/2014/main" id="{D5E2A8EE-FE54-A45D-B3B5-E3A8B04D5562}"/>
                </a:ext>
              </a:extLst>
            </p:cNvPr>
            <p:cNvCxnSpPr>
              <a:cxnSpLocks/>
              <a:stCxn id="137" idx="2"/>
              <a:endCxn id="142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0" name="Google Shape;194;p7">
              <a:extLst>
                <a:ext uri="{FF2B5EF4-FFF2-40B4-BE49-F238E27FC236}">
                  <a16:creationId xmlns:a16="http://schemas.microsoft.com/office/drawing/2014/main" id="{81946433-FEB2-673F-2013-1333BE4E07E1}"/>
                </a:ext>
              </a:extLst>
            </p:cNvPr>
            <p:cNvCxnSpPr>
              <a:cxnSpLocks/>
              <a:stCxn id="138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1" name="Google Shape;195;p7">
              <a:extLst>
                <a:ext uri="{FF2B5EF4-FFF2-40B4-BE49-F238E27FC236}">
                  <a16:creationId xmlns:a16="http://schemas.microsoft.com/office/drawing/2014/main" id="{9BF65BFB-22AE-0D51-EC24-9C49CDB9DEFE}"/>
                </a:ext>
              </a:extLst>
            </p:cNvPr>
            <p:cNvCxnSpPr>
              <a:cxnSpLocks/>
              <a:stCxn id="139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2" name="Google Shape;196;p7">
              <a:extLst>
                <a:ext uri="{FF2B5EF4-FFF2-40B4-BE49-F238E27FC236}">
                  <a16:creationId xmlns:a16="http://schemas.microsoft.com/office/drawing/2014/main" id="{D30331AC-2436-88F1-D26F-A83B11EEE22C}"/>
                </a:ext>
              </a:extLst>
            </p:cNvPr>
            <p:cNvCxnSpPr>
              <a:cxnSpLocks/>
              <a:stCxn id="139" idx="2"/>
              <a:endCxn id="140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3" name="Google Shape;197;p7">
              <a:extLst>
                <a:ext uri="{FF2B5EF4-FFF2-40B4-BE49-F238E27FC236}">
                  <a16:creationId xmlns:a16="http://schemas.microsoft.com/office/drawing/2014/main" id="{77317CDC-3A0E-63EE-A490-13EB6E32F82E}"/>
                </a:ext>
              </a:extLst>
            </p:cNvPr>
            <p:cNvCxnSpPr>
              <a:cxnSpLocks/>
              <a:stCxn id="139" idx="2"/>
              <a:endCxn id="141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54" name="Google Shape;205;p7">
              <a:extLst>
                <a:ext uri="{FF2B5EF4-FFF2-40B4-BE49-F238E27FC236}">
                  <a16:creationId xmlns:a16="http://schemas.microsoft.com/office/drawing/2014/main" id="{CC2E2DA4-7A6B-B72E-8281-B14C9CC0117B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206;p7">
              <a:extLst>
                <a:ext uri="{FF2B5EF4-FFF2-40B4-BE49-F238E27FC236}">
                  <a16:creationId xmlns:a16="http://schemas.microsoft.com/office/drawing/2014/main" id="{1A5B0EEE-CE8A-1295-385C-D7656B75286C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207;p7">
              <a:extLst>
                <a:ext uri="{FF2B5EF4-FFF2-40B4-BE49-F238E27FC236}">
                  <a16:creationId xmlns:a16="http://schemas.microsoft.com/office/drawing/2014/main" id="{44723B20-606D-5149-EE79-9FB758E7BC1A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208;p7">
              <a:extLst>
                <a:ext uri="{FF2B5EF4-FFF2-40B4-BE49-F238E27FC236}">
                  <a16:creationId xmlns:a16="http://schemas.microsoft.com/office/drawing/2014/main" id="{1C65D653-6CFF-CF04-2135-732D351B29E1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209;p7">
              <a:extLst>
                <a:ext uri="{FF2B5EF4-FFF2-40B4-BE49-F238E27FC236}">
                  <a16:creationId xmlns:a16="http://schemas.microsoft.com/office/drawing/2014/main" id="{4A972D7A-74CC-FF78-14DE-7FF0BEFEC0BF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252;p11">
              <a:extLst>
                <a:ext uri="{FF2B5EF4-FFF2-40B4-BE49-F238E27FC236}">
                  <a16:creationId xmlns:a16="http://schemas.microsoft.com/office/drawing/2014/main" id="{E3E0A9C4-0200-A29B-3569-1A1F58CF3559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2930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Skupina 32">
            <a:extLst>
              <a:ext uri="{FF2B5EF4-FFF2-40B4-BE49-F238E27FC236}">
                <a16:creationId xmlns:a16="http://schemas.microsoft.com/office/drawing/2014/main" id="{CDA4045F-E138-8989-8A3C-09A5B4FBC3AC}"/>
              </a:ext>
            </a:extLst>
          </p:cNvPr>
          <p:cNvGrpSpPr/>
          <p:nvPr/>
        </p:nvGrpSpPr>
        <p:grpSpPr>
          <a:xfrm>
            <a:off x="4631266" y="510242"/>
            <a:ext cx="4616850" cy="4123015"/>
            <a:chOff x="3856476" y="422369"/>
            <a:chExt cx="4616850" cy="4123015"/>
          </a:xfrm>
        </p:grpSpPr>
        <p:sp>
          <p:nvSpPr>
            <p:cNvPr id="34" name="Google Shape;176;p7">
              <a:extLst>
                <a:ext uri="{FF2B5EF4-FFF2-40B4-BE49-F238E27FC236}">
                  <a16:creationId xmlns:a16="http://schemas.microsoft.com/office/drawing/2014/main" id="{11F61354-4B5F-4147-FAE3-8854B517AD43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5" name="Google Shape;177;p7">
              <a:extLst>
                <a:ext uri="{FF2B5EF4-FFF2-40B4-BE49-F238E27FC236}">
                  <a16:creationId xmlns:a16="http://schemas.microsoft.com/office/drawing/2014/main" id="{2D876410-5223-2754-02F8-1E284DB63744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6" name="Google Shape;178;p7">
              <a:extLst>
                <a:ext uri="{FF2B5EF4-FFF2-40B4-BE49-F238E27FC236}">
                  <a16:creationId xmlns:a16="http://schemas.microsoft.com/office/drawing/2014/main" id="{1459943D-9E03-4860-C0B7-3420A3022C80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7" name="Google Shape;180;p7">
              <a:extLst>
                <a:ext uri="{FF2B5EF4-FFF2-40B4-BE49-F238E27FC236}">
                  <a16:creationId xmlns:a16="http://schemas.microsoft.com/office/drawing/2014/main" id="{0AB8E526-FB61-7444-1403-E50842299ABE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38" name="Google Shape;181;p7">
              <a:extLst>
                <a:ext uri="{FF2B5EF4-FFF2-40B4-BE49-F238E27FC236}">
                  <a16:creationId xmlns:a16="http://schemas.microsoft.com/office/drawing/2014/main" id="{5DE5AF3D-32FD-A92A-0F33-9319AADFE28B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39" name="Google Shape;182;p7">
              <a:extLst>
                <a:ext uri="{FF2B5EF4-FFF2-40B4-BE49-F238E27FC236}">
                  <a16:creationId xmlns:a16="http://schemas.microsoft.com/office/drawing/2014/main" id="{5111142A-E6FD-F83B-D80C-F1F6A45452DD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40" name="Google Shape;183;p7">
              <a:extLst>
                <a:ext uri="{FF2B5EF4-FFF2-40B4-BE49-F238E27FC236}">
                  <a16:creationId xmlns:a16="http://schemas.microsoft.com/office/drawing/2014/main" id="{D63409A7-F540-6AF0-97DB-FE834DCB15DD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41" name="Google Shape;184;p7">
              <a:extLst>
                <a:ext uri="{FF2B5EF4-FFF2-40B4-BE49-F238E27FC236}">
                  <a16:creationId xmlns:a16="http://schemas.microsoft.com/office/drawing/2014/main" id="{86788D6C-3AD9-39A5-7595-BAC00CF7D5D7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42" name="Google Shape;185;p7">
              <a:extLst>
                <a:ext uri="{FF2B5EF4-FFF2-40B4-BE49-F238E27FC236}">
                  <a16:creationId xmlns:a16="http://schemas.microsoft.com/office/drawing/2014/main" id="{60F53DA4-5D12-ECF3-24EF-2782AF904E2D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43" name="Google Shape;186;p7">
              <a:extLst>
                <a:ext uri="{FF2B5EF4-FFF2-40B4-BE49-F238E27FC236}">
                  <a16:creationId xmlns:a16="http://schemas.microsoft.com/office/drawing/2014/main" id="{AB38B046-6E45-EB15-D932-FE49BE7A3DBB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44" name="Google Shape;187;p7">
              <a:extLst>
                <a:ext uri="{FF2B5EF4-FFF2-40B4-BE49-F238E27FC236}">
                  <a16:creationId xmlns:a16="http://schemas.microsoft.com/office/drawing/2014/main" id="{4E95DA34-369D-00E0-280A-368875FB16EA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88;p7">
              <a:extLst>
                <a:ext uri="{FF2B5EF4-FFF2-40B4-BE49-F238E27FC236}">
                  <a16:creationId xmlns:a16="http://schemas.microsoft.com/office/drawing/2014/main" id="{ADCA59F3-B3AF-C2F6-A9F1-A6069B70FE89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89;p7">
              <a:extLst>
                <a:ext uri="{FF2B5EF4-FFF2-40B4-BE49-F238E27FC236}">
                  <a16:creationId xmlns:a16="http://schemas.microsoft.com/office/drawing/2014/main" id="{98318800-649D-712C-E603-FE95F90B0E5B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90;p7">
              <a:extLst>
                <a:ext uri="{FF2B5EF4-FFF2-40B4-BE49-F238E27FC236}">
                  <a16:creationId xmlns:a16="http://schemas.microsoft.com/office/drawing/2014/main" id="{A87DF1D2-C6FA-79A7-5AD6-DE2DE06C8F24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91;p7">
              <a:extLst>
                <a:ext uri="{FF2B5EF4-FFF2-40B4-BE49-F238E27FC236}">
                  <a16:creationId xmlns:a16="http://schemas.microsoft.com/office/drawing/2014/main" id="{C61D677A-33D2-A92A-8C6A-270BC32647E8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" name="Google Shape;192;p7">
              <a:extLst>
                <a:ext uri="{FF2B5EF4-FFF2-40B4-BE49-F238E27FC236}">
                  <a16:creationId xmlns:a16="http://schemas.microsoft.com/office/drawing/2014/main" id="{0B0DC60F-B02E-8AA7-215B-C250E1A7FA51}"/>
                </a:ext>
              </a:extLst>
            </p:cNvPr>
            <p:cNvCxnSpPr>
              <a:cxnSpLocks/>
              <a:stCxn id="37" idx="2"/>
              <a:endCxn id="38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0" name="Google Shape;193;p7">
              <a:extLst>
                <a:ext uri="{FF2B5EF4-FFF2-40B4-BE49-F238E27FC236}">
                  <a16:creationId xmlns:a16="http://schemas.microsoft.com/office/drawing/2014/main" id="{33BC9DD7-4684-FA3A-E9CA-913232B66122}"/>
                </a:ext>
              </a:extLst>
            </p:cNvPr>
            <p:cNvCxnSpPr>
              <a:cxnSpLocks/>
              <a:stCxn id="38" idx="2"/>
              <a:endCxn id="43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1" name="Google Shape;194;p7">
              <a:extLst>
                <a:ext uri="{FF2B5EF4-FFF2-40B4-BE49-F238E27FC236}">
                  <a16:creationId xmlns:a16="http://schemas.microsoft.com/office/drawing/2014/main" id="{4BF09167-6342-1D08-DC2E-8158E2998B2B}"/>
                </a:ext>
              </a:extLst>
            </p:cNvPr>
            <p:cNvCxnSpPr>
              <a:cxnSpLocks/>
              <a:stCxn id="39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2" name="Google Shape;195;p7">
              <a:extLst>
                <a:ext uri="{FF2B5EF4-FFF2-40B4-BE49-F238E27FC236}">
                  <a16:creationId xmlns:a16="http://schemas.microsoft.com/office/drawing/2014/main" id="{02840C7A-3E33-5304-22CF-E514919CF55B}"/>
                </a:ext>
              </a:extLst>
            </p:cNvPr>
            <p:cNvCxnSpPr>
              <a:cxnSpLocks/>
              <a:stCxn id="40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3" name="Google Shape;196;p7">
              <a:extLst>
                <a:ext uri="{FF2B5EF4-FFF2-40B4-BE49-F238E27FC236}">
                  <a16:creationId xmlns:a16="http://schemas.microsoft.com/office/drawing/2014/main" id="{0AA7974D-E57F-F039-D002-57DDFD51F0A6}"/>
                </a:ext>
              </a:extLst>
            </p:cNvPr>
            <p:cNvCxnSpPr>
              <a:cxnSpLocks/>
              <a:stCxn id="40" idx="2"/>
              <a:endCxn id="41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4" name="Google Shape;197;p7">
              <a:extLst>
                <a:ext uri="{FF2B5EF4-FFF2-40B4-BE49-F238E27FC236}">
                  <a16:creationId xmlns:a16="http://schemas.microsoft.com/office/drawing/2014/main" id="{BC42C498-BB2C-A440-B8DB-49D966D8B11B}"/>
                </a:ext>
              </a:extLst>
            </p:cNvPr>
            <p:cNvCxnSpPr>
              <a:cxnSpLocks/>
              <a:stCxn id="40" idx="2"/>
              <a:endCxn id="42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55" name="Google Shape;205;p7">
              <a:extLst>
                <a:ext uri="{FF2B5EF4-FFF2-40B4-BE49-F238E27FC236}">
                  <a16:creationId xmlns:a16="http://schemas.microsoft.com/office/drawing/2014/main" id="{BFE840FB-F344-80BD-998D-8245B7A680C1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06;p7">
              <a:extLst>
                <a:ext uri="{FF2B5EF4-FFF2-40B4-BE49-F238E27FC236}">
                  <a16:creationId xmlns:a16="http://schemas.microsoft.com/office/drawing/2014/main" id="{A6CDF293-90C0-A2D4-C500-71BC793D7961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07;p7">
              <a:extLst>
                <a:ext uri="{FF2B5EF4-FFF2-40B4-BE49-F238E27FC236}">
                  <a16:creationId xmlns:a16="http://schemas.microsoft.com/office/drawing/2014/main" id="{1C276F52-5773-EFFF-5A0D-E6A6DBA3649B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08;p7">
              <a:extLst>
                <a:ext uri="{FF2B5EF4-FFF2-40B4-BE49-F238E27FC236}">
                  <a16:creationId xmlns:a16="http://schemas.microsoft.com/office/drawing/2014/main" id="{BA6AC2BD-83DD-C7E4-A727-38DB8C05777E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09;p7">
              <a:extLst>
                <a:ext uri="{FF2B5EF4-FFF2-40B4-BE49-F238E27FC236}">
                  <a16:creationId xmlns:a16="http://schemas.microsoft.com/office/drawing/2014/main" id="{9E7CE2C8-2CAD-2125-F2C1-E6BA37CFBAE6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52;p11">
              <a:extLst>
                <a:ext uri="{FF2B5EF4-FFF2-40B4-BE49-F238E27FC236}">
                  <a16:creationId xmlns:a16="http://schemas.microsoft.com/office/drawing/2014/main" id="{5885DFBA-5A0A-EF18-BA6E-AE5AE776AC45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186;g38ded15603a_0_0">
            <a:extLst>
              <a:ext uri="{FF2B5EF4-FFF2-40B4-BE49-F238E27FC236}">
                <a16:creationId xmlns:a16="http://schemas.microsoft.com/office/drawing/2014/main" id="{1778B6F9-BF7C-635F-A77E-F67B2559F600}"/>
              </a:ext>
            </a:extLst>
          </p:cNvPr>
          <p:cNvSpPr txBox="1">
            <a:spLocks/>
          </p:cNvSpPr>
          <p:nvPr/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KRITÉRIA ZRANITELNOSTI</a:t>
            </a:r>
          </a:p>
        </p:txBody>
      </p:sp>
      <p:sp>
        <p:nvSpPr>
          <p:cNvPr id="192" name="Google Shape;192;p9"/>
          <p:cNvSpPr txBox="1"/>
          <p:nvPr/>
        </p:nvSpPr>
        <p:spPr>
          <a:xfrm>
            <a:off x="691400" y="1740417"/>
            <a:ext cx="3920100" cy="2337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marL="64294" lvl="0">
              <a:buSzPts val="1350"/>
            </a:pPr>
            <a:r>
              <a:rPr lang="cs-CZ" sz="135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Kritéria zranitelnosti</a:t>
            </a:r>
          </a:p>
          <a:p>
            <a:pPr marL="64294" lvl="0">
              <a:buSzPts val="1350"/>
            </a:pPr>
            <a:endParaRPr lang="cs-CZ" sz="1350" b="1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Schopnost zpevněných ploch odrážet sluneční záření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Schopnost střech odrážet sluneční záření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odrazivost městského prostředí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Dostupnost zelených ploch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Stínění zpevněných ploch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Viditelnost oblohy</a:t>
            </a:r>
            <a:br>
              <a:rPr lang="en-MT" sz="843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MT" sz="135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35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6998806" y="2452875"/>
            <a:ext cx="1490469" cy="541803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121DA68C-C067-6570-6A32-7D95F61EF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" name="Google Shape;201;p10">
            <a:extLst>
              <a:ext uri="{FF2B5EF4-FFF2-40B4-BE49-F238E27FC236}">
                <a16:creationId xmlns:a16="http://schemas.microsoft.com/office/drawing/2014/main" id="{950F191A-095F-4A28-5A1E-9568BA20E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8470412"/>
              </p:ext>
            </p:extLst>
          </p:nvPr>
        </p:nvGraphicFramePr>
        <p:xfrm>
          <a:off x="691400" y="1302395"/>
          <a:ext cx="4074939" cy="365020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149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5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400" b="1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INDIKÁTOR</a:t>
                      </a:r>
                      <a:endParaRPr sz="1400" b="1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zpevněných povrchů odrážet sluneční záření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Index odrazivosti slunce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střech odrážet sluneční záření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Index odrazivosti slunce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Reflexivita městských oblastí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Průměrné albedo v urbanizované oblasti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Dostupnost zelených ploch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 zelených ploch na povrchu urbanizované oblasti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Stínění zpevněných povrchů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 stíněných zpevněných ploch na povrchu urbanizované oblasti (21. června – 12:00)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Viditelnost oblohy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pl-PL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Průměrný faktor výhledu na oblohu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Google Shape;186;g38ded15603a_0_0">
            <a:extLst>
              <a:ext uri="{FF2B5EF4-FFF2-40B4-BE49-F238E27FC236}">
                <a16:creationId xmlns:a16="http://schemas.microsoft.com/office/drawing/2014/main" id="{E522FFF9-62CF-AF01-608F-DE4B9504CAEC}"/>
              </a:ext>
            </a:extLst>
          </p:cNvPr>
          <p:cNvSpPr txBox="1">
            <a:spLocks/>
          </p:cNvSpPr>
          <p:nvPr/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HODNOCENÍ ZRANITELNOSTI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5BFFB9D5-37B5-F3FD-3D7B-1D8FD5E2912B}"/>
              </a:ext>
            </a:extLst>
          </p:cNvPr>
          <p:cNvGrpSpPr/>
          <p:nvPr/>
        </p:nvGrpSpPr>
        <p:grpSpPr>
          <a:xfrm>
            <a:off x="4631266" y="510242"/>
            <a:ext cx="4616850" cy="4123015"/>
            <a:chOff x="3856476" y="422369"/>
            <a:chExt cx="4616850" cy="4123015"/>
          </a:xfrm>
        </p:grpSpPr>
        <p:sp>
          <p:nvSpPr>
            <p:cNvPr id="6" name="Google Shape;176;p7">
              <a:extLst>
                <a:ext uri="{FF2B5EF4-FFF2-40B4-BE49-F238E27FC236}">
                  <a16:creationId xmlns:a16="http://schemas.microsoft.com/office/drawing/2014/main" id="{0ACE879E-CB9D-3A1B-8E4D-CCC2D1A28F42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7" name="Google Shape;177;p7">
              <a:extLst>
                <a:ext uri="{FF2B5EF4-FFF2-40B4-BE49-F238E27FC236}">
                  <a16:creationId xmlns:a16="http://schemas.microsoft.com/office/drawing/2014/main" id="{85D5036E-6BDD-3ABC-5718-08C5797BEB18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8" name="Google Shape;178;p7">
              <a:extLst>
                <a:ext uri="{FF2B5EF4-FFF2-40B4-BE49-F238E27FC236}">
                  <a16:creationId xmlns:a16="http://schemas.microsoft.com/office/drawing/2014/main" id="{89DAADEF-0744-56AF-6F01-8CF5E3D68A91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" name="Google Shape;180;p7">
              <a:extLst>
                <a:ext uri="{FF2B5EF4-FFF2-40B4-BE49-F238E27FC236}">
                  <a16:creationId xmlns:a16="http://schemas.microsoft.com/office/drawing/2014/main" id="{70D17A8D-C262-0231-BE69-8717E13803D9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0" name="Google Shape;181;p7">
              <a:extLst>
                <a:ext uri="{FF2B5EF4-FFF2-40B4-BE49-F238E27FC236}">
                  <a16:creationId xmlns:a16="http://schemas.microsoft.com/office/drawing/2014/main" id="{AD146167-5C36-473E-8003-3F95894F6185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1" name="Google Shape;182;p7">
              <a:extLst>
                <a:ext uri="{FF2B5EF4-FFF2-40B4-BE49-F238E27FC236}">
                  <a16:creationId xmlns:a16="http://schemas.microsoft.com/office/drawing/2014/main" id="{77D84FC5-A98B-D3AF-2BA3-79C82F9F4FD8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2" name="Google Shape;183;p7">
              <a:extLst>
                <a:ext uri="{FF2B5EF4-FFF2-40B4-BE49-F238E27FC236}">
                  <a16:creationId xmlns:a16="http://schemas.microsoft.com/office/drawing/2014/main" id="{C469E629-CE58-3C2F-1621-3D32D9A14237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3" name="Google Shape;184;p7">
              <a:extLst>
                <a:ext uri="{FF2B5EF4-FFF2-40B4-BE49-F238E27FC236}">
                  <a16:creationId xmlns:a16="http://schemas.microsoft.com/office/drawing/2014/main" id="{ED696806-CD8A-CA80-C718-B275F1483B9C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4" name="Google Shape;185;p7">
              <a:extLst>
                <a:ext uri="{FF2B5EF4-FFF2-40B4-BE49-F238E27FC236}">
                  <a16:creationId xmlns:a16="http://schemas.microsoft.com/office/drawing/2014/main" id="{2433692C-28D5-17AC-4DD5-B56ACDCCE01F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5" name="Google Shape;186;p7">
              <a:extLst>
                <a:ext uri="{FF2B5EF4-FFF2-40B4-BE49-F238E27FC236}">
                  <a16:creationId xmlns:a16="http://schemas.microsoft.com/office/drawing/2014/main" id="{6E822A99-F62C-C9E3-D5BD-72EBF841E08F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6" name="Google Shape;187;p7">
              <a:extLst>
                <a:ext uri="{FF2B5EF4-FFF2-40B4-BE49-F238E27FC236}">
                  <a16:creationId xmlns:a16="http://schemas.microsoft.com/office/drawing/2014/main" id="{3A30F367-1FC9-B0D1-F629-3FEE9F791698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88;p7">
              <a:extLst>
                <a:ext uri="{FF2B5EF4-FFF2-40B4-BE49-F238E27FC236}">
                  <a16:creationId xmlns:a16="http://schemas.microsoft.com/office/drawing/2014/main" id="{67BBB5FE-A508-D951-C4BF-181599B7AE26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9;p7">
              <a:extLst>
                <a:ext uri="{FF2B5EF4-FFF2-40B4-BE49-F238E27FC236}">
                  <a16:creationId xmlns:a16="http://schemas.microsoft.com/office/drawing/2014/main" id="{29114F2C-C938-3A8C-09B9-211D30F93CB2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0;p7">
              <a:extLst>
                <a:ext uri="{FF2B5EF4-FFF2-40B4-BE49-F238E27FC236}">
                  <a16:creationId xmlns:a16="http://schemas.microsoft.com/office/drawing/2014/main" id="{C3D851F0-C732-A555-DA20-CF290AD31803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91;p7">
              <a:extLst>
                <a:ext uri="{FF2B5EF4-FFF2-40B4-BE49-F238E27FC236}">
                  <a16:creationId xmlns:a16="http://schemas.microsoft.com/office/drawing/2014/main" id="{50A82169-20DB-E47E-1832-3C29FD1AF97F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" name="Google Shape;192;p7">
              <a:extLst>
                <a:ext uri="{FF2B5EF4-FFF2-40B4-BE49-F238E27FC236}">
                  <a16:creationId xmlns:a16="http://schemas.microsoft.com/office/drawing/2014/main" id="{B79095E7-F59D-E488-A74D-AC247F5BA0B3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3;p7">
              <a:extLst>
                <a:ext uri="{FF2B5EF4-FFF2-40B4-BE49-F238E27FC236}">
                  <a16:creationId xmlns:a16="http://schemas.microsoft.com/office/drawing/2014/main" id="{04F06B88-DDBA-E797-DB93-CC61B4FCEB4B}"/>
                </a:ext>
              </a:extLst>
            </p:cNvPr>
            <p:cNvCxnSpPr>
              <a:cxnSpLocks/>
              <a:stCxn id="10" idx="2"/>
              <a:endCxn id="15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4;p7">
              <a:extLst>
                <a:ext uri="{FF2B5EF4-FFF2-40B4-BE49-F238E27FC236}">
                  <a16:creationId xmlns:a16="http://schemas.microsoft.com/office/drawing/2014/main" id="{FE027D8D-4855-4976-A89F-98535CEBBCE7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95;p7">
              <a:extLst>
                <a:ext uri="{FF2B5EF4-FFF2-40B4-BE49-F238E27FC236}">
                  <a16:creationId xmlns:a16="http://schemas.microsoft.com/office/drawing/2014/main" id="{E7B86417-0219-51F8-DDB7-0D1E713092F3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" name="Google Shape;196;p7">
              <a:extLst>
                <a:ext uri="{FF2B5EF4-FFF2-40B4-BE49-F238E27FC236}">
                  <a16:creationId xmlns:a16="http://schemas.microsoft.com/office/drawing/2014/main" id="{1D439EA6-F26A-FC7F-4568-365405008280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97;p7">
              <a:extLst>
                <a:ext uri="{FF2B5EF4-FFF2-40B4-BE49-F238E27FC236}">
                  <a16:creationId xmlns:a16="http://schemas.microsoft.com/office/drawing/2014/main" id="{5340C1FF-AE49-9C61-03F3-897DF32670A5}"/>
                </a:ext>
              </a:extLst>
            </p:cNvPr>
            <p:cNvCxnSpPr>
              <a:cxnSpLocks/>
              <a:stCxn id="12" idx="2"/>
              <a:endCxn id="14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7" name="Google Shape;205;p7">
              <a:extLst>
                <a:ext uri="{FF2B5EF4-FFF2-40B4-BE49-F238E27FC236}">
                  <a16:creationId xmlns:a16="http://schemas.microsoft.com/office/drawing/2014/main" id="{30805266-EAF7-11CE-2D71-C26A1899F22E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6;p7">
              <a:extLst>
                <a:ext uri="{FF2B5EF4-FFF2-40B4-BE49-F238E27FC236}">
                  <a16:creationId xmlns:a16="http://schemas.microsoft.com/office/drawing/2014/main" id="{75C6FD60-2698-1691-4D34-B6FC0316743B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07;p7">
              <a:extLst>
                <a:ext uri="{FF2B5EF4-FFF2-40B4-BE49-F238E27FC236}">
                  <a16:creationId xmlns:a16="http://schemas.microsoft.com/office/drawing/2014/main" id="{8718831B-3C35-583E-D040-0A70D5A00C18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08;p7">
              <a:extLst>
                <a:ext uri="{FF2B5EF4-FFF2-40B4-BE49-F238E27FC236}">
                  <a16:creationId xmlns:a16="http://schemas.microsoft.com/office/drawing/2014/main" id="{091F67E5-DC10-3502-294E-8FB168FB544E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09;p7">
              <a:extLst>
                <a:ext uri="{FF2B5EF4-FFF2-40B4-BE49-F238E27FC236}">
                  <a16:creationId xmlns:a16="http://schemas.microsoft.com/office/drawing/2014/main" id="{3C7E0A7B-356C-E009-A12D-084BFDF60D30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52;p11">
              <a:extLst>
                <a:ext uri="{FF2B5EF4-FFF2-40B4-BE49-F238E27FC236}">
                  <a16:creationId xmlns:a16="http://schemas.microsoft.com/office/drawing/2014/main" id="{D9E03A0C-3682-AF7B-15D4-78CA34CECBBE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" name="Google Shape;194;p9">
            <a:extLst>
              <a:ext uri="{FF2B5EF4-FFF2-40B4-BE49-F238E27FC236}">
                <a16:creationId xmlns:a16="http://schemas.microsoft.com/office/drawing/2014/main" id="{B1151275-75BD-56DA-347E-EDFE35F1977F}"/>
              </a:ext>
            </a:extLst>
          </p:cNvPr>
          <p:cNvSpPr/>
          <p:nvPr/>
        </p:nvSpPr>
        <p:spPr>
          <a:xfrm>
            <a:off x="6649734" y="3377002"/>
            <a:ext cx="1100923" cy="541803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054766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B42833CF-8C1C-C9E8-1CBB-1F73B2578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1">
            <a:extLst>
              <a:ext uri="{FF2B5EF4-FFF2-40B4-BE49-F238E27FC236}">
                <a16:creationId xmlns:a16="http://schemas.microsoft.com/office/drawing/2014/main" id="{5A4F4092-1DA9-B9CF-27BB-D3FEB12661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455" t="1367" r="2720" b="3561"/>
          <a:stretch/>
        </p:blipFill>
        <p:spPr>
          <a:xfrm>
            <a:off x="4571999" y="113385"/>
            <a:ext cx="3467200" cy="4916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1">
            <a:extLst>
              <a:ext uri="{FF2B5EF4-FFF2-40B4-BE49-F238E27FC236}">
                <a16:creationId xmlns:a16="http://schemas.microsoft.com/office/drawing/2014/main" id="{25816338-2C41-9704-DF38-AAE205C96B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3781539" cy="160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/>
            <a:r>
              <a:rPr lang="cs-CZ" sz="2200" dirty="0">
                <a:solidFill>
                  <a:srgbClr val="70AD47"/>
                </a:solidFill>
              </a:rPr>
              <a:t>Příklad: </a:t>
            </a:r>
            <a:br>
              <a:rPr lang="cs-CZ" sz="2200" dirty="0">
                <a:solidFill>
                  <a:srgbClr val="70AD47"/>
                </a:solidFill>
              </a:rPr>
            </a:br>
            <a:r>
              <a:rPr lang="cs-CZ" sz="2200" dirty="0">
                <a:solidFill>
                  <a:srgbClr val="70AD47"/>
                </a:solidFill>
              </a:rPr>
              <a:t>
MĚSTSKÁ OBLAST S VYŠŠÍM RIZIKEM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212" name="Google Shape;212;p11">
            <a:extLst>
              <a:ext uri="{FF2B5EF4-FFF2-40B4-BE49-F238E27FC236}">
                <a16:creationId xmlns:a16="http://schemas.microsoft.com/office/drawing/2014/main" id="{90024426-E5A1-2B42-5876-AB361B8CD7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216491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/>
            <a:r>
              <a:rPr lang="cs-CZ" sz="1800" dirty="0" err="1">
                <a:solidFill>
                  <a:srgbClr val="70AD47"/>
                </a:solidFill>
              </a:rPr>
              <a:t>Chivasso</a:t>
            </a:r>
            <a:r>
              <a:rPr lang="cs-CZ" sz="1800" dirty="0">
                <a:solidFill>
                  <a:srgbClr val="70AD47"/>
                </a:solidFill>
              </a:rPr>
              <a:t>, Itálie</a:t>
            </a:r>
            <a:endParaRPr sz="21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540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>
          <a:extLst>
            <a:ext uri="{FF2B5EF4-FFF2-40B4-BE49-F238E27FC236}">
              <a16:creationId xmlns:a16="http://schemas.microsoft.com/office/drawing/2014/main" id="{C7864B4F-AE08-C2C8-B498-A702B68B2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>
            <a:extLst>
              <a:ext uri="{FF2B5EF4-FFF2-40B4-BE49-F238E27FC236}">
                <a16:creationId xmlns:a16="http://schemas.microsoft.com/office/drawing/2014/main" id="{17A4D3DF-F54C-D222-A512-12A97FD91FDB}"/>
              </a:ext>
            </a:extLst>
          </p:cNvPr>
          <p:cNvSpPr txBox="1"/>
          <p:nvPr/>
        </p:nvSpPr>
        <p:spPr>
          <a:xfrm>
            <a:off x="620450" y="1210733"/>
            <a:ext cx="4491300" cy="3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85000" lnSpcReduction="10000"/>
          </a:bodyPr>
          <a:lstStyle/>
          <a:p>
            <a:pPr lvl="0">
              <a:lnSpc>
                <a:spcPct val="12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Toto kritérium využívá průměrnou hodnotu indexu odrazivosti slunce (SRI) vypočítanou pro všechny horizontální zpevněné povrchy ve městské oblasti k odhadu celkové účinnosti při snižování hromadění tepla.</a:t>
            </a: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Zhodnotit schopnost urbanizované oblasti odrážet sluneční záření a rozptylovat nahromaděné teplo, čímž se zmírňuje efekt městského tepelného ostrova. Čím vyšší je průměrná hodnota indexu odrazivosti slunce (SRI), tím efektivnější bude městská oblast při správě solární energie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Zlepšit obyvatelnost urbanizovaných území a pomoci ke snížení environmentálních dopadů spojených s hromaděním tepla na úrovni zemského povrchu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8" name="Google Shape;218;p12">
            <a:extLst>
              <a:ext uri="{FF2B5EF4-FFF2-40B4-BE49-F238E27FC236}">
                <a16:creationId xmlns:a16="http://schemas.microsoft.com/office/drawing/2014/main" id="{B51E9E7A-52B3-380D-FCF5-4FF20F6850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3350" y="1664176"/>
            <a:ext cx="3486150" cy="256460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2">
            <a:extLst>
              <a:ext uri="{FF2B5EF4-FFF2-40B4-BE49-F238E27FC236}">
                <a16:creationId xmlns:a16="http://schemas.microsoft.com/office/drawing/2014/main" id="{505A573B-BB90-FC3B-573E-76D4FA1C1B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SzPts val="1725"/>
            </a:pPr>
            <a:r>
              <a:rPr lang="cs-CZ" sz="1800" dirty="0">
                <a:solidFill>
                  <a:srgbClr val="70AD47"/>
                </a:solidFill>
              </a:rPr>
              <a:t>C8.1.1 SCHOPNOST ZPEVNĚNÝCH POVRCHŮ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81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9"/>
          <p:cNvSpPr txBox="1"/>
          <p:nvPr/>
        </p:nvSpPr>
        <p:spPr>
          <a:xfrm>
            <a:off x="413299" y="1154831"/>
            <a:ext cx="4523325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Toto kritérium využívá průměrnou hodnotu indexu solární odrazivosti (SRI) vypočítanou pro všechny střechy v městské oblasti k odhadu celkové účinnosti při snižování hromadění tepla.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Zhodnotit schopnost městské oblasti odrážet sluneční záření a rozptylovat nahromaděné teplo, čímž se zmírňuje efekt městského tepelného ostrova. Čím vyšší je průměrná hodnota SRI, tím efektivnější bude městská oblast při správě solární energie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Zlepšit obyvatelnost městských prostor a pomoci snížit environmentální dopady spojené s hromaděním tepla na střechách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93" name="Google Shape;39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625" y="1604913"/>
            <a:ext cx="3643726" cy="2459221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9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875"/>
            </a:pPr>
            <a:r>
              <a:rPr lang="cs-CZ" sz="1800" dirty="0">
                <a:solidFill>
                  <a:srgbClr val="70AD47"/>
                </a:solidFill>
              </a:rPr>
              <a:t>C8.1.2 SCHOPNOST STŘECH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>
          <a:extLst>
            <a:ext uri="{FF2B5EF4-FFF2-40B4-BE49-F238E27FC236}">
              <a16:creationId xmlns:a16="http://schemas.microsoft.com/office/drawing/2014/main" id="{48A39D62-4DB5-4FAF-D140-E85D85BA0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1">
            <a:extLst>
              <a:ext uri="{FF2B5EF4-FFF2-40B4-BE49-F238E27FC236}">
                <a16:creationId xmlns:a16="http://schemas.microsoft.com/office/drawing/2014/main" id="{E99E0499-387E-433C-105B-8DF97F83C5E8}"/>
              </a:ext>
            </a:extLst>
          </p:cNvPr>
          <p:cNvSpPr txBox="1"/>
          <p:nvPr/>
        </p:nvSpPr>
        <p:spPr>
          <a:xfrm>
            <a:off x="395025" y="1255331"/>
            <a:ext cx="3908400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05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Odrazivost městské oblasti se měří pomocí albeda. Albedo je míra odrazivosti povrchu, konkrétně poměr odraženého slunečního záření k záření dopadajícímu. Proto při zvažování rozdílů mezi různými materiály lze pozorovat, že čím více je povrch odrazivý, tím vyšší je jeho hodnota albeda.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05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Maximalizovat odraz slunečního záření, aby se zabránilo vzniku městských tepelných ostrovů mezi budovami.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05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Jedná se o praktický nástroj pro formování zdravějších, energeticky úspornějších a klimaticky odolných měst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57" name="Google Shape;457;p21">
            <a:extLst>
              <a:ext uri="{FF2B5EF4-FFF2-40B4-BE49-F238E27FC236}">
                <a16:creationId xmlns:a16="http://schemas.microsoft.com/office/drawing/2014/main" id="{BC292C06-D8C9-9B2A-4391-1270158A5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60501" y="1729789"/>
            <a:ext cx="3635999" cy="2035071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21">
            <a:extLst>
              <a:ext uri="{FF2B5EF4-FFF2-40B4-BE49-F238E27FC236}">
                <a16:creationId xmlns:a16="http://schemas.microsoft.com/office/drawing/2014/main" id="{5E879D8E-615A-E49F-6D44-B0D4F3BD6B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040"/>
            </a:pPr>
            <a:r>
              <a:rPr lang="cs-CZ" sz="1800" dirty="0">
                <a:solidFill>
                  <a:srgbClr val="70AD47"/>
                </a:solidFill>
              </a:rPr>
              <a:t>C8.1.3 ODRAZIVOST MĚSTSKÉ OBLASTI: ALBEDO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879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>
          <a:extLst>
            <a:ext uri="{FF2B5EF4-FFF2-40B4-BE49-F238E27FC236}">
              <a16:creationId xmlns:a16="http://schemas.microsoft.com/office/drawing/2014/main" id="{10594607-16AD-F2E1-887A-526DAA3BA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9">
            <a:extLst>
              <a:ext uri="{FF2B5EF4-FFF2-40B4-BE49-F238E27FC236}">
                <a16:creationId xmlns:a16="http://schemas.microsoft.com/office/drawing/2014/main" id="{B0C73C1B-E318-FB76-7DDD-8F03F2080639}"/>
              </a:ext>
            </a:extLst>
          </p:cNvPr>
          <p:cNvSpPr txBox="1"/>
          <p:nvPr/>
        </p:nvSpPr>
        <p:spPr>
          <a:xfrm>
            <a:off x="451675" y="1149131"/>
            <a:ext cx="4433592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Toto kritérium hodnotí množství městské plochy pokryté stínem v určitou dobu, konkrétně ve 12:00 dne 21. června (letní slunovrat).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Umožnit posouzení účinnosti urbanistického plánování při vytváření přirozeného nebo umělého stínu a snižování nadměrného zahřívání povrchů.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Tato data jsou užitečná pro navrhování politik a zásahů, jako je rozšiřování zelených ploch, výsadba stromů na strategických místech nebo tvorbu stínění v klíčových místech.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24" name="Google Shape;524;p29" title="ChatGPT Image 5 may 2025, 16_20_11.png">
            <a:extLst>
              <a:ext uri="{FF2B5EF4-FFF2-40B4-BE49-F238E27FC236}">
                <a16:creationId xmlns:a16="http://schemas.microsoft.com/office/drawing/2014/main" id="{96DBE8C0-BCA6-2FF2-47B4-274EC7FAC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1756" y="1166212"/>
            <a:ext cx="3294205" cy="3294205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29">
            <a:extLst>
              <a:ext uri="{FF2B5EF4-FFF2-40B4-BE49-F238E27FC236}">
                <a16:creationId xmlns:a16="http://schemas.microsoft.com/office/drawing/2014/main" id="{FAD0ECD5-B1FD-251D-D3DB-97C9F9B3DC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175"/>
            </a:pPr>
            <a:r>
              <a:rPr lang="cs-CZ" sz="1800" dirty="0">
                <a:solidFill>
                  <a:srgbClr val="70AD47"/>
                </a:solidFill>
              </a:rPr>
              <a:t>C8.1.4 STÍNĚNÍ ASFALTOVÝCH POVRCHŮ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87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>
          <a:extLst>
            <a:ext uri="{FF2B5EF4-FFF2-40B4-BE49-F238E27FC236}">
              <a16:creationId xmlns:a16="http://schemas.microsoft.com/office/drawing/2014/main" id="{123BBF0D-0B8F-669D-412D-DB0CB1671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1">
            <a:extLst>
              <a:ext uri="{FF2B5EF4-FFF2-40B4-BE49-F238E27FC236}">
                <a16:creationId xmlns:a16="http://schemas.microsoft.com/office/drawing/2014/main" id="{896FAAF6-26E0-46E6-1FDF-FC77BC108543}"/>
              </a:ext>
            </a:extLst>
          </p:cNvPr>
          <p:cNvSpPr txBox="1"/>
          <p:nvPr/>
        </p:nvSpPr>
        <p:spPr>
          <a:xfrm>
            <a:off x="299275" y="1091481"/>
            <a:ext cx="4664406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200" i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Sky</a:t>
            </a:r>
            <a:r>
              <a:rPr lang="cs-CZ" sz="1200" i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200" i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View</a:t>
            </a:r>
            <a:r>
              <a:rPr lang="cs-CZ" sz="1200" i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200" i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Factor</a:t>
            </a: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, zkráceně SVF, měří část oblohy viditelnou z konkrétního bodu a ovlivňuje teplotní podmínky a úroveň radiace ve městských prostorách.</a:t>
            </a: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Maximalizovat rozptyl tepla akumulovaného na zpevněných površích během dne prostřednictvím nočního radiačního chlazení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7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SVF je zásadní pro popis městské klimatologie v měřítkách menších než asi 100 metrů; tento ukazatel čistého záření závisí na výšce překážek v okolí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17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08" name="Google Shape;608;p31">
            <a:extLst>
              <a:ext uri="{FF2B5EF4-FFF2-40B4-BE49-F238E27FC236}">
                <a16:creationId xmlns:a16="http://schemas.microsoft.com/office/drawing/2014/main" id="{F2C7CAB7-D88F-0EED-D7D7-7A23EC96BF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903" r="41928"/>
          <a:stretch/>
        </p:blipFill>
        <p:spPr>
          <a:xfrm>
            <a:off x="4963681" y="1370625"/>
            <a:ext cx="3592988" cy="240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31">
            <a:extLst>
              <a:ext uri="{FF2B5EF4-FFF2-40B4-BE49-F238E27FC236}">
                <a16:creationId xmlns:a16="http://schemas.microsoft.com/office/drawing/2014/main" id="{A44FBAD4-5904-21BE-70E9-F9A6E98796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en-US" sz="1800" dirty="0">
                <a:solidFill>
                  <a:srgbClr val="70AD47"/>
                </a:solidFill>
              </a:rPr>
              <a:t>C8.1.5 VIDITELNOST OBLOHY (Sky View Factor</a:t>
            </a:r>
            <a:r>
              <a:rPr lang="cs-CZ" sz="1800" dirty="0">
                <a:solidFill>
                  <a:srgbClr val="70AD47"/>
                </a:solidFill>
              </a:rPr>
              <a:t> - SVF</a:t>
            </a:r>
            <a:r>
              <a:rPr lang="en-US" sz="1800" dirty="0">
                <a:solidFill>
                  <a:srgbClr val="70AD47"/>
                </a:solidFill>
              </a:rPr>
              <a:t>)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528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5"/>
          <p:cNvSpPr txBox="1"/>
          <p:nvPr/>
        </p:nvSpPr>
        <p:spPr>
          <a:xfrm>
            <a:off x="604074" y="1116518"/>
            <a:ext cx="4641025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 hodnotí schopnost městské oblasti zmírnit efekt tepelného ostrova prostřednictvím přítomnosti a rozložení zelených ploch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Zvýšit podíl zelených ploch vzhledem k celkové rozloze povrchu města. Zelené plochy zahrnují parky, veřejné zahrady, městské lesy, zelené střechy a další vegetační plochy.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Tento ukazatel je zásadní pro podporu přirozeného ochlazování a zlepšení městského mikroklimatu, snižování místních teplot a zvyšování tepelného komfortu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83" name="Google Shape;68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7949" y="1259299"/>
            <a:ext cx="3431551" cy="3062774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25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325"/>
            </a:pPr>
            <a:r>
              <a:rPr lang="cs-CZ" sz="18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C8.1.6 DOSTUPNOST ZELENÝCH PLOCH</a:t>
            </a:r>
            <a:endParaRPr sz="1800" dirty="0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>
          <a:extLst>
            <a:ext uri="{FF2B5EF4-FFF2-40B4-BE49-F238E27FC236}">
              <a16:creationId xmlns:a16="http://schemas.microsoft.com/office/drawing/2014/main" id="{8729788F-2CB2-68C6-F225-A7AFB19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g38ded15603a_0_379" descr="How To Sell A House in Poor Condition in Texas - Clean Slate Homes">
            <a:extLst>
              <a:ext uri="{FF2B5EF4-FFF2-40B4-BE49-F238E27FC236}">
                <a16:creationId xmlns:a16="http://schemas.microsoft.com/office/drawing/2014/main" id="{0B6C7065-EA3B-49C5-7DB4-7F70B72D31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9423" y="1763941"/>
            <a:ext cx="3908400" cy="21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g38ded15603a_0_379">
            <a:extLst>
              <a:ext uri="{FF2B5EF4-FFF2-40B4-BE49-F238E27FC236}">
                <a16:creationId xmlns:a16="http://schemas.microsoft.com/office/drawing/2014/main" id="{7EC17B3B-4CD8-42D3-F58C-4FACB4A56EDC}"/>
              </a:ext>
            </a:extLst>
          </p:cNvPr>
          <p:cNvSpPr txBox="1"/>
          <p:nvPr/>
        </p:nvSpPr>
        <p:spPr>
          <a:xfrm>
            <a:off x="604075" y="1116518"/>
            <a:ext cx="4295348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 hodnotí přítomnost domácností žijících v nevyhovujících podmínkách, které zvyšují jejich zranitelnost vůči extrémním teplotám. Mezi takové podmínky může patřit například nedostatečná tepelná izolace nebo chybějící chlazení.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Zlepšit podmínky domácností, aby byla zajištěna tepelná izolace a dostupnost chladicích systémů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 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Tento ukazatel je zásadní pro podporu udržitelného životního prostředí a dosažení vnitřního tepelného komfortu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6" name="Google Shape;766;g38ded15603a_0_379">
            <a:extLst>
              <a:ext uri="{FF2B5EF4-FFF2-40B4-BE49-F238E27FC236}">
                <a16:creationId xmlns:a16="http://schemas.microsoft.com/office/drawing/2014/main" id="{EF9BF461-FE22-A515-A7B6-47A3A00032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C8.1.7 PŘÍTOMNOST DOMÁCNOSTÍ VE ŠPATNÝCH PODMÍNKÁCH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134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>
          <a:extLst>
            <a:ext uri="{FF2B5EF4-FFF2-40B4-BE49-F238E27FC236}">
              <a16:creationId xmlns:a16="http://schemas.microsoft.com/office/drawing/2014/main" id="{9C9D05D4-98F8-D552-9A14-3CA53D75F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38ded15603a_0_467">
            <a:extLst>
              <a:ext uri="{FF2B5EF4-FFF2-40B4-BE49-F238E27FC236}">
                <a16:creationId xmlns:a16="http://schemas.microsoft.com/office/drawing/2014/main" id="{8974EF7A-3DD9-D8F7-76C3-41835A8AF11F}"/>
              </a:ext>
            </a:extLst>
          </p:cNvPr>
          <p:cNvSpPr txBox="1"/>
          <p:nvPr/>
        </p:nvSpPr>
        <p:spPr>
          <a:xfrm>
            <a:off x="604082" y="1174118"/>
            <a:ext cx="4507668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 algn="just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 počet zelených ploch (parky, zahrady, stromořadí ulice, zelené střechy) na jednotku plochy, což ukazuje dostupnost a rozložení vegetace ve městech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Zhodnotit přítomnost a dostupnost městské zelené infrastruktury a řídit plánovací kroky, které posilují odolnost vůči teplu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400" b="0" i="0" u="none" strike="noStrike" cap="none" dirty="0">
              <a:solidFill>
                <a:srgbClr val="70879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Zelené plochy snižují efekt městského tepelného ostrova díky stínění a evapotranspiraci, čímž se zlepšuje tepelný komfort a rovnost. Nízká hustota signalizuje vyšší zranitelnost vůči extrémnímu teplu, zejména u vystavených skupin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29" name="Google Shape;829;g38ded15603a_0_467" descr="Planning of Urban Green Spaces: An Ecological Perspective on Human Benefits">
            <a:extLst>
              <a:ext uri="{FF2B5EF4-FFF2-40B4-BE49-F238E27FC236}">
                <a16:creationId xmlns:a16="http://schemas.microsoft.com/office/drawing/2014/main" id="{00E64C0A-2A48-6D28-F83F-86D8C1FF8B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3310" y="1748117"/>
            <a:ext cx="3496609" cy="2238934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g38ded15603a_0_467">
            <a:extLst>
              <a:ext uri="{FF2B5EF4-FFF2-40B4-BE49-F238E27FC236}">
                <a16:creationId xmlns:a16="http://schemas.microsoft.com/office/drawing/2014/main" id="{BEE18E57-CD68-15A4-58A4-FFFB7FDD8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C8.1.8 HUSTOTA ZELENÝCH PLOCH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957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>
          <a:extLst>
            <a:ext uri="{FF2B5EF4-FFF2-40B4-BE49-F238E27FC236}">
              <a16:creationId xmlns:a16="http://schemas.microsoft.com/office/drawing/2014/main" id="{094CDE4B-52A2-143B-E028-D1D1FE03F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3" name="Google Shape;903;p36">
            <a:extLst>
              <a:ext uri="{FF2B5EF4-FFF2-40B4-BE49-F238E27FC236}">
                <a16:creationId xmlns:a16="http://schemas.microsoft.com/office/drawing/2014/main" id="{68BB693D-14A6-76F1-4FDD-5F7A278D5C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68506"/>
              </p:ext>
            </p:extLst>
          </p:nvPr>
        </p:nvGraphicFramePr>
        <p:xfrm>
          <a:off x="576263" y="1781426"/>
          <a:ext cx="3757955" cy="2067030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2330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zpevněných povrchů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0,71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střech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0,42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Reflexivita městských oblastí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0,66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Dostupnost zelených ploch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0,63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Stínění zpevněných povrchů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Viditelnost oblohy</a:t>
                      </a:r>
                      <a:endParaRPr sz="11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0,26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07" name="Google Shape;907;p36">
            <a:extLst>
              <a:ext uri="{FF2B5EF4-FFF2-40B4-BE49-F238E27FC236}">
                <a16:creationId xmlns:a16="http://schemas.microsoft.com/office/drawing/2014/main" id="{F9BB0BD8-FCF0-EF05-ED57-2B845E2709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2550"/>
            </a:pPr>
            <a:r>
              <a:rPr lang="cs-CZ" sz="2200" dirty="0">
                <a:solidFill>
                  <a:srgbClr val="70AD47"/>
                </a:solidFill>
              </a:rPr>
              <a:t>CELKOVÁ ZRANITELNOST</a:t>
            </a:r>
            <a:endParaRPr sz="22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EF8512C4-0CE8-991C-E2AE-0259C9DF7AC5}"/>
              </a:ext>
            </a:extLst>
          </p:cNvPr>
          <p:cNvGrpSpPr/>
          <p:nvPr/>
        </p:nvGrpSpPr>
        <p:grpSpPr>
          <a:xfrm>
            <a:off x="4631266" y="510242"/>
            <a:ext cx="4616850" cy="4123015"/>
            <a:chOff x="3856476" y="422369"/>
            <a:chExt cx="4616850" cy="4123015"/>
          </a:xfrm>
        </p:grpSpPr>
        <p:sp>
          <p:nvSpPr>
            <p:cNvPr id="3" name="Google Shape;176;p7">
              <a:extLst>
                <a:ext uri="{FF2B5EF4-FFF2-40B4-BE49-F238E27FC236}">
                  <a16:creationId xmlns:a16="http://schemas.microsoft.com/office/drawing/2014/main" id="{6AC28028-926A-2303-6DF4-98DD4137DD34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" name="Google Shape;177;p7">
              <a:extLst>
                <a:ext uri="{FF2B5EF4-FFF2-40B4-BE49-F238E27FC236}">
                  <a16:creationId xmlns:a16="http://schemas.microsoft.com/office/drawing/2014/main" id="{21D6DBAA-CBF2-E3DD-6896-DD75CCD4C22B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" name="Google Shape;178;p7">
              <a:extLst>
                <a:ext uri="{FF2B5EF4-FFF2-40B4-BE49-F238E27FC236}">
                  <a16:creationId xmlns:a16="http://schemas.microsoft.com/office/drawing/2014/main" id="{18E8FAEA-C253-8D08-115F-FA57AE268FDB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6" name="Google Shape;180;p7">
              <a:extLst>
                <a:ext uri="{FF2B5EF4-FFF2-40B4-BE49-F238E27FC236}">
                  <a16:creationId xmlns:a16="http://schemas.microsoft.com/office/drawing/2014/main" id="{1094B96D-9911-DB88-B4E2-369DD0A9E2A1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7" name="Google Shape;181;p7">
              <a:extLst>
                <a:ext uri="{FF2B5EF4-FFF2-40B4-BE49-F238E27FC236}">
                  <a16:creationId xmlns:a16="http://schemas.microsoft.com/office/drawing/2014/main" id="{57F965CB-CA8D-D106-16F1-F483615F380D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8" name="Google Shape;182;p7">
              <a:extLst>
                <a:ext uri="{FF2B5EF4-FFF2-40B4-BE49-F238E27FC236}">
                  <a16:creationId xmlns:a16="http://schemas.microsoft.com/office/drawing/2014/main" id="{795D8E29-1936-E260-3678-D73F6CD1CD0A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9" name="Google Shape;183;p7">
              <a:extLst>
                <a:ext uri="{FF2B5EF4-FFF2-40B4-BE49-F238E27FC236}">
                  <a16:creationId xmlns:a16="http://schemas.microsoft.com/office/drawing/2014/main" id="{ABC3C64E-FABA-5324-E416-90F5AA588695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0" name="Google Shape;184;p7">
              <a:extLst>
                <a:ext uri="{FF2B5EF4-FFF2-40B4-BE49-F238E27FC236}">
                  <a16:creationId xmlns:a16="http://schemas.microsoft.com/office/drawing/2014/main" id="{A7F8EF53-9815-3C44-3684-39EE50965278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1" name="Google Shape;185;p7">
              <a:extLst>
                <a:ext uri="{FF2B5EF4-FFF2-40B4-BE49-F238E27FC236}">
                  <a16:creationId xmlns:a16="http://schemas.microsoft.com/office/drawing/2014/main" id="{C306FC00-5E56-CA02-CBFF-0B2307B92601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2" name="Google Shape;186;p7">
              <a:extLst>
                <a:ext uri="{FF2B5EF4-FFF2-40B4-BE49-F238E27FC236}">
                  <a16:creationId xmlns:a16="http://schemas.microsoft.com/office/drawing/2014/main" id="{3AFB85B6-986F-7D66-75A5-3F78D0C21A8B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3" name="Google Shape;187;p7">
              <a:extLst>
                <a:ext uri="{FF2B5EF4-FFF2-40B4-BE49-F238E27FC236}">
                  <a16:creationId xmlns:a16="http://schemas.microsoft.com/office/drawing/2014/main" id="{EA10BE83-9ACF-CF36-B9E1-94E6BE3B15A5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88;p7">
              <a:extLst>
                <a:ext uri="{FF2B5EF4-FFF2-40B4-BE49-F238E27FC236}">
                  <a16:creationId xmlns:a16="http://schemas.microsoft.com/office/drawing/2014/main" id="{BA61D51B-5152-6663-990C-2C82AB71A4E9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9;p7">
              <a:extLst>
                <a:ext uri="{FF2B5EF4-FFF2-40B4-BE49-F238E27FC236}">
                  <a16:creationId xmlns:a16="http://schemas.microsoft.com/office/drawing/2014/main" id="{973D5106-36C3-32C2-A455-9B2A99510DE7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90;p7">
              <a:extLst>
                <a:ext uri="{FF2B5EF4-FFF2-40B4-BE49-F238E27FC236}">
                  <a16:creationId xmlns:a16="http://schemas.microsoft.com/office/drawing/2014/main" id="{CD184ECB-7B33-2ECA-8996-856B21C953A6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91;p7">
              <a:extLst>
                <a:ext uri="{FF2B5EF4-FFF2-40B4-BE49-F238E27FC236}">
                  <a16:creationId xmlns:a16="http://schemas.microsoft.com/office/drawing/2014/main" id="{C7F67BD6-20C4-4530-55EB-854F105EF8E7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" name="Google Shape;192;p7">
              <a:extLst>
                <a:ext uri="{FF2B5EF4-FFF2-40B4-BE49-F238E27FC236}">
                  <a16:creationId xmlns:a16="http://schemas.microsoft.com/office/drawing/2014/main" id="{8C11D8D1-BB1A-B9B8-CEC8-ED79454A0252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9" name="Google Shape;193;p7">
              <a:extLst>
                <a:ext uri="{FF2B5EF4-FFF2-40B4-BE49-F238E27FC236}">
                  <a16:creationId xmlns:a16="http://schemas.microsoft.com/office/drawing/2014/main" id="{FBBA04FD-90D1-A4AE-E13E-BB4AC7A5988E}"/>
                </a:ext>
              </a:extLst>
            </p:cNvPr>
            <p:cNvCxnSpPr>
              <a:cxnSpLocks/>
              <a:stCxn id="7" idx="2"/>
              <a:endCxn id="12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0" name="Google Shape;194;p7">
              <a:extLst>
                <a:ext uri="{FF2B5EF4-FFF2-40B4-BE49-F238E27FC236}">
                  <a16:creationId xmlns:a16="http://schemas.microsoft.com/office/drawing/2014/main" id="{9CAE4FA1-1CC3-D51D-8827-644AE8B13CA7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1" name="Google Shape;195;p7">
              <a:extLst>
                <a:ext uri="{FF2B5EF4-FFF2-40B4-BE49-F238E27FC236}">
                  <a16:creationId xmlns:a16="http://schemas.microsoft.com/office/drawing/2014/main" id="{6C0C47CE-BD41-1E4E-5494-7C043627FBF4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6;p7">
              <a:extLst>
                <a:ext uri="{FF2B5EF4-FFF2-40B4-BE49-F238E27FC236}">
                  <a16:creationId xmlns:a16="http://schemas.microsoft.com/office/drawing/2014/main" id="{3A508C2A-9893-2821-8D69-062489666AC3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7;p7">
              <a:extLst>
                <a:ext uri="{FF2B5EF4-FFF2-40B4-BE49-F238E27FC236}">
                  <a16:creationId xmlns:a16="http://schemas.microsoft.com/office/drawing/2014/main" id="{489096E7-304E-0ECC-C209-64B1483A617F}"/>
                </a:ext>
              </a:extLst>
            </p:cNvPr>
            <p:cNvCxnSpPr>
              <a:cxnSpLocks/>
              <a:stCxn id="9" idx="2"/>
              <a:endCxn id="11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4" name="Google Shape;205;p7">
              <a:extLst>
                <a:ext uri="{FF2B5EF4-FFF2-40B4-BE49-F238E27FC236}">
                  <a16:creationId xmlns:a16="http://schemas.microsoft.com/office/drawing/2014/main" id="{5B71AC65-1314-713C-DDE3-BF63A93F569F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06;p7">
              <a:extLst>
                <a:ext uri="{FF2B5EF4-FFF2-40B4-BE49-F238E27FC236}">
                  <a16:creationId xmlns:a16="http://schemas.microsoft.com/office/drawing/2014/main" id="{09CB2B6A-56EB-F2F4-2EE0-F07463653625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07;p7">
              <a:extLst>
                <a:ext uri="{FF2B5EF4-FFF2-40B4-BE49-F238E27FC236}">
                  <a16:creationId xmlns:a16="http://schemas.microsoft.com/office/drawing/2014/main" id="{32EEFB55-9A7A-41A0-9BA6-344BF29BCA4F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08;p7">
              <a:extLst>
                <a:ext uri="{FF2B5EF4-FFF2-40B4-BE49-F238E27FC236}">
                  <a16:creationId xmlns:a16="http://schemas.microsoft.com/office/drawing/2014/main" id="{AD4E339B-F761-D0E5-4374-E8795CAFD398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9;p7">
              <a:extLst>
                <a:ext uri="{FF2B5EF4-FFF2-40B4-BE49-F238E27FC236}">
                  <a16:creationId xmlns:a16="http://schemas.microsoft.com/office/drawing/2014/main" id="{FCAF1839-D4A9-93D5-9A59-051CC33B1F4C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52;p11">
              <a:extLst>
                <a:ext uri="{FF2B5EF4-FFF2-40B4-BE49-F238E27FC236}">
                  <a16:creationId xmlns:a16="http://schemas.microsoft.com/office/drawing/2014/main" id="{B521D187-7A8C-D1DE-F6A1-F6F4A16880C8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194;p9">
            <a:extLst>
              <a:ext uri="{FF2B5EF4-FFF2-40B4-BE49-F238E27FC236}">
                <a16:creationId xmlns:a16="http://schemas.microsoft.com/office/drawing/2014/main" id="{7A8DD8A8-D6AF-0636-5F49-E9401D107DD1}"/>
              </a:ext>
            </a:extLst>
          </p:cNvPr>
          <p:cNvSpPr/>
          <p:nvPr/>
        </p:nvSpPr>
        <p:spPr>
          <a:xfrm>
            <a:off x="6998806" y="2452875"/>
            <a:ext cx="1490469" cy="541803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95833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>
          <a:extLst>
            <a:ext uri="{FF2B5EF4-FFF2-40B4-BE49-F238E27FC236}">
              <a16:creationId xmlns:a16="http://schemas.microsoft.com/office/drawing/2014/main" id="{146004C5-6137-5204-4716-63E5D7043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3" name="Google Shape;913;p37">
            <a:extLst>
              <a:ext uri="{FF2B5EF4-FFF2-40B4-BE49-F238E27FC236}">
                <a16:creationId xmlns:a16="http://schemas.microsoft.com/office/drawing/2014/main" id="{637FA8FF-8011-0A82-BD8B-F095746C72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0115186"/>
              </p:ext>
            </p:extLst>
          </p:nvPr>
        </p:nvGraphicFramePr>
        <p:xfrm>
          <a:off x="792480" y="1651323"/>
          <a:ext cx="6224681" cy="1991998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3725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26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11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1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zpevněných povrchů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0,71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střech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0,42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Reflexivita městských oblastí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0,66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Dostupnost zelených ploch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0,63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Stínění zpevněných povrchů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0,10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Viditelnost oblohy</a:t>
                      </a:r>
                      <a:endParaRPr sz="11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0,26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0,10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15" name="Google Shape;915;p37">
            <a:extLst>
              <a:ext uri="{FF2B5EF4-FFF2-40B4-BE49-F238E27FC236}">
                <a16:creationId xmlns:a16="http://schemas.microsoft.com/office/drawing/2014/main" id="{6F7D850A-7CB7-156E-4190-10B4BC773D09}"/>
              </a:ext>
            </a:extLst>
          </p:cNvPr>
          <p:cNvSpPr txBox="1"/>
          <p:nvPr/>
        </p:nvSpPr>
        <p:spPr>
          <a:xfrm>
            <a:off x="5787806" y="4080394"/>
            <a:ext cx="1732275" cy="28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CELKEM</a:t>
            </a:r>
            <a:r>
              <a:rPr lang="en-MT" sz="1500" b="1" i="0" u="none" strike="noStrike" cap="none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 = 1 (100%)</a:t>
            </a:r>
            <a:endParaRPr sz="15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37">
            <a:extLst>
              <a:ext uri="{FF2B5EF4-FFF2-40B4-BE49-F238E27FC236}">
                <a16:creationId xmlns:a16="http://schemas.microsoft.com/office/drawing/2014/main" id="{DB26695B-9994-2418-33CA-FA44DEA8BA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2550"/>
            </a:pPr>
            <a:r>
              <a:rPr lang="cs-CZ" sz="2200" dirty="0">
                <a:solidFill>
                  <a:srgbClr val="70AD47"/>
                </a:solidFill>
              </a:rPr>
              <a:t>CELKOVÁ ZRANITELNOST</a:t>
            </a:r>
            <a:endParaRPr sz="22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14;p37">
            <a:extLst>
              <a:ext uri="{FF2B5EF4-FFF2-40B4-BE49-F238E27FC236}">
                <a16:creationId xmlns:a16="http://schemas.microsoft.com/office/drawing/2014/main" id="{A3FCA5D2-C65A-476B-A5A6-C248ED051FC6}"/>
              </a:ext>
            </a:extLst>
          </p:cNvPr>
          <p:cNvSpPr/>
          <p:nvPr/>
        </p:nvSpPr>
        <p:spPr>
          <a:xfrm>
            <a:off x="6523565" y="1264113"/>
            <a:ext cx="260775" cy="347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highlight>
                <a:srgbClr val="9ACA3C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" name="Google Shape;916;p37">
            <a:extLst>
              <a:ext uri="{FF2B5EF4-FFF2-40B4-BE49-F238E27FC236}">
                <a16:creationId xmlns:a16="http://schemas.microsoft.com/office/drawing/2014/main" id="{764BD08B-4632-2FF8-275B-876162D136F5}"/>
              </a:ext>
            </a:extLst>
          </p:cNvPr>
          <p:cNvSpPr/>
          <p:nvPr/>
        </p:nvSpPr>
        <p:spPr>
          <a:xfrm>
            <a:off x="6523565" y="3682906"/>
            <a:ext cx="260775" cy="347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highlight>
                <a:srgbClr val="9AC43E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000740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>
          <a:extLst>
            <a:ext uri="{FF2B5EF4-FFF2-40B4-BE49-F238E27FC236}">
              <a16:creationId xmlns:a16="http://schemas.microsoft.com/office/drawing/2014/main" id="{0654D167-F386-0EEA-9E2F-BD104C529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" name="Google Shape;922;p38">
            <a:extLst>
              <a:ext uri="{FF2B5EF4-FFF2-40B4-BE49-F238E27FC236}">
                <a16:creationId xmlns:a16="http://schemas.microsoft.com/office/drawing/2014/main" id="{82F43A22-2B40-DC30-FAFD-300BA9F93B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8831" y="1724562"/>
            <a:ext cx="2453169" cy="1301815"/>
          </a:xfrm>
          <a:prstGeom prst="rect">
            <a:avLst/>
          </a:prstGeom>
          <a:noFill/>
          <a:ln>
            <a:noFill/>
          </a:ln>
        </p:spPr>
      </p:pic>
      <p:sp>
        <p:nvSpPr>
          <p:cNvPr id="923" name="Google Shape;923;p38">
            <a:extLst>
              <a:ext uri="{FF2B5EF4-FFF2-40B4-BE49-F238E27FC236}">
                <a16:creationId xmlns:a16="http://schemas.microsoft.com/office/drawing/2014/main" id="{6FDCB000-2731-749F-97B0-5E3C56EB4D95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ZRANITELNOST (HODNOTA ZRANITELNOSTI – VV)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4" name="Google Shape;924;p38">
            <a:extLst>
              <a:ext uri="{FF2B5EF4-FFF2-40B4-BE49-F238E27FC236}">
                <a16:creationId xmlns:a16="http://schemas.microsoft.com/office/drawing/2014/main" id="{655549BC-3930-D583-24FE-7AEE93457604}"/>
              </a:ext>
            </a:extLst>
          </p:cNvPr>
          <p:cNvSpPr txBox="1"/>
          <p:nvPr/>
        </p:nvSpPr>
        <p:spPr>
          <a:xfrm>
            <a:off x="2967626" y="3492000"/>
            <a:ext cx="3897994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 algn="ctr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zranitelnosti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(VV) = 0,61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ctr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zranitelnosti 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= </a:t>
            </a: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SPÍŠE NEGATIVNÍ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5" name="Google Shape;925;p38">
            <a:extLst>
              <a:ext uri="{FF2B5EF4-FFF2-40B4-BE49-F238E27FC236}">
                <a16:creationId xmlns:a16="http://schemas.microsoft.com/office/drawing/2014/main" id="{A12D3BC6-0E6A-8302-2293-E5EED9779AE9}"/>
              </a:ext>
            </a:extLst>
          </p:cNvPr>
          <p:cNvSpPr txBox="1"/>
          <p:nvPr/>
        </p:nvSpPr>
        <p:spPr>
          <a:xfrm>
            <a:off x="718075" y="3054600"/>
            <a:ext cx="82221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VV = 0.71 x 0.25 + 0.42 x 0.15 + 0,66 x 0,15 + 0,63 x 0.25 + 0,82 x 0.10 + 0.26 x 0.1 = 0,61 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6" name="Google Shape;926;p38">
            <a:extLst>
              <a:ext uri="{FF2B5EF4-FFF2-40B4-BE49-F238E27FC236}">
                <a16:creationId xmlns:a16="http://schemas.microsoft.com/office/drawing/2014/main" id="{E0DC95C1-2452-E384-50DE-3981DE6E6A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1613" y="1361063"/>
            <a:ext cx="2779850" cy="1139450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38">
            <a:extLst>
              <a:ext uri="{FF2B5EF4-FFF2-40B4-BE49-F238E27FC236}">
                <a16:creationId xmlns:a16="http://schemas.microsoft.com/office/drawing/2014/main" id="{2ECEFEAB-4BF3-DE73-6A0C-C87F3ACD6036}"/>
              </a:ext>
            </a:extLst>
          </p:cNvPr>
          <p:cNvSpPr/>
          <p:nvPr/>
        </p:nvSpPr>
        <p:spPr>
          <a:xfrm>
            <a:off x="6369742" y="2681146"/>
            <a:ext cx="343575" cy="1928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</a:pPr>
            <a:endParaRPr sz="843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8" name="Google Shape;928;p38">
            <a:extLst>
              <a:ext uri="{FF2B5EF4-FFF2-40B4-BE49-F238E27FC236}">
                <a16:creationId xmlns:a16="http://schemas.microsoft.com/office/drawing/2014/main" id="{15A2FA6D-4C14-10BC-6D83-3171286E085C}"/>
              </a:ext>
            </a:extLst>
          </p:cNvPr>
          <p:cNvSpPr/>
          <p:nvPr/>
        </p:nvSpPr>
        <p:spPr>
          <a:xfrm>
            <a:off x="3582535" y="1641344"/>
            <a:ext cx="181350" cy="3010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</a:pPr>
            <a:endParaRPr sz="843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9" name="Google Shape;929;p38">
            <a:extLst>
              <a:ext uri="{FF2B5EF4-FFF2-40B4-BE49-F238E27FC236}">
                <a16:creationId xmlns:a16="http://schemas.microsoft.com/office/drawing/2014/main" id="{D2FF5B38-2357-0A0F-C758-21226ACE3E07}"/>
              </a:ext>
            </a:extLst>
          </p:cNvPr>
          <p:cNvSpPr/>
          <p:nvPr/>
        </p:nvSpPr>
        <p:spPr>
          <a:xfrm>
            <a:off x="4113786" y="1641343"/>
            <a:ext cx="181350" cy="3010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</a:pPr>
            <a:endParaRPr sz="843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0" name="Google Shape;930;p38">
            <a:extLst>
              <a:ext uri="{FF2B5EF4-FFF2-40B4-BE49-F238E27FC236}">
                <a16:creationId xmlns:a16="http://schemas.microsoft.com/office/drawing/2014/main" id="{0890B2E7-5860-263D-286E-8B1E3698C550}"/>
              </a:ext>
            </a:extLst>
          </p:cNvPr>
          <p:cNvSpPr txBox="1"/>
          <p:nvPr/>
        </p:nvSpPr>
        <p:spPr>
          <a:xfrm>
            <a:off x="4084412" y="1313987"/>
            <a:ext cx="800100" cy="28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Váha</a:t>
            </a:r>
            <a:endParaRPr sz="15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1" name="Google Shape;931;p38">
            <a:extLst>
              <a:ext uri="{FF2B5EF4-FFF2-40B4-BE49-F238E27FC236}">
                <a16:creationId xmlns:a16="http://schemas.microsoft.com/office/drawing/2014/main" id="{518341B5-09FE-7132-97BB-879BA1D12193}"/>
              </a:ext>
            </a:extLst>
          </p:cNvPr>
          <p:cNvSpPr txBox="1"/>
          <p:nvPr/>
        </p:nvSpPr>
        <p:spPr>
          <a:xfrm>
            <a:off x="1902746" y="1305791"/>
            <a:ext cx="2555003" cy="28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lvl="0">
              <a:buSzPts val="1500"/>
            </a:pPr>
            <a:r>
              <a:rPr lang="cs-CZ" sz="15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Normalizované skóre</a:t>
            </a:r>
            <a:endParaRPr sz="15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66432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>
          <a:extLst>
            <a:ext uri="{FF2B5EF4-FFF2-40B4-BE49-F238E27FC236}">
              <a16:creationId xmlns:a16="http://schemas.microsoft.com/office/drawing/2014/main" id="{06647843-C3F9-8BFA-ECA1-A6D9BC638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9">
            <a:extLst>
              <a:ext uri="{FF2B5EF4-FFF2-40B4-BE49-F238E27FC236}">
                <a16:creationId xmlns:a16="http://schemas.microsoft.com/office/drawing/2014/main" id="{4A129C4A-95C4-92A2-A135-0EE6718A5267}"/>
              </a:ext>
            </a:extLst>
          </p:cNvPr>
          <p:cNvSpPr txBox="1"/>
          <p:nvPr/>
        </p:nvSpPr>
        <p:spPr>
          <a:xfrm>
            <a:off x="402126" y="478275"/>
            <a:ext cx="7720200" cy="17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b" anchorCtr="0">
            <a:normAutofit/>
          </a:bodyPr>
          <a:lstStyle/>
          <a:p>
            <a:pPr lvl="0">
              <a:lnSpc>
                <a:spcPct val="90000"/>
              </a:lnSpc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 POSOUZENÍ ZRANITELNOSTI JE NUTNÉ KVANTIFIKOVAT DVA DALŠÍ FAKTORY PRO URČENÍ ÚROVNĚ RIZIKA:</a:t>
            </a:r>
          </a:p>
          <a:p>
            <a:pPr lvl="0">
              <a:lnSpc>
                <a:spcPct val="90000"/>
              </a:lnSpc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
-NEBEZPEČÍ</a:t>
            </a:r>
          </a:p>
          <a:p>
            <a:pPr lvl="0">
              <a:lnSpc>
                <a:spcPct val="90000"/>
              </a:lnSpc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
-VYSTAVENÍ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9" name="Google Shape;939;p39">
            <a:extLst>
              <a:ext uri="{FF2B5EF4-FFF2-40B4-BE49-F238E27FC236}">
                <a16:creationId xmlns:a16="http://schemas.microsoft.com/office/drawing/2014/main" id="{7FF0B4C4-3AAA-4C3A-33FD-972D78BB7C85}"/>
              </a:ext>
            </a:extLst>
          </p:cNvPr>
          <p:cNvSpPr/>
          <p:nvPr/>
        </p:nvSpPr>
        <p:spPr>
          <a:xfrm rot="-10606273" flipH="1">
            <a:off x="1680111" y="1571910"/>
            <a:ext cx="3356514" cy="13324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56082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0" name="Google Shape;940;p39">
            <a:extLst>
              <a:ext uri="{FF2B5EF4-FFF2-40B4-BE49-F238E27FC236}">
                <a16:creationId xmlns:a16="http://schemas.microsoft.com/office/drawing/2014/main" id="{EFB9EC85-4A92-2873-828C-B19F075B5179}"/>
              </a:ext>
            </a:extLst>
          </p:cNvPr>
          <p:cNvSpPr/>
          <p:nvPr/>
        </p:nvSpPr>
        <p:spPr>
          <a:xfrm rot="1038366">
            <a:off x="1800306" y="2399527"/>
            <a:ext cx="2587101" cy="148031"/>
          </a:xfrm>
          <a:prstGeom prst="rightArrow">
            <a:avLst>
              <a:gd name="adj1" fmla="val 50000"/>
              <a:gd name="adj2" fmla="val 46018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95516B7C-94B6-1AF0-65ED-7A9C905BE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50" y="2259251"/>
            <a:ext cx="2537138" cy="2405974"/>
          </a:xfrm>
          <a:prstGeom prst="rect">
            <a:avLst/>
          </a:prstGeom>
        </p:spPr>
      </p:pic>
      <p:sp>
        <p:nvSpPr>
          <p:cNvPr id="3" name="Google Shape;247;p11">
            <a:extLst>
              <a:ext uri="{FF2B5EF4-FFF2-40B4-BE49-F238E27FC236}">
                <a16:creationId xmlns:a16="http://schemas.microsoft.com/office/drawing/2014/main" id="{649F7A64-3CDB-DC7A-FD71-C7AE2292379E}"/>
              </a:ext>
            </a:extLst>
          </p:cNvPr>
          <p:cNvSpPr txBox="1"/>
          <p:nvPr/>
        </p:nvSpPr>
        <p:spPr>
          <a:xfrm>
            <a:off x="1642845" y="2755947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D87B32BB-A2A5-E5C2-BE5C-08661D605153}"/>
              </a:ext>
            </a:extLst>
          </p:cNvPr>
          <p:cNvSpPr txBox="1"/>
          <p:nvPr/>
        </p:nvSpPr>
        <p:spPr>
          <a:xfrm>
            <a:off x="2407140" y="4059814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2D8DD1A1-A245-6AAF-D93E-14365D687F35}"/>
              </a:ext>
            </a:extLst>
          </p:cNvPr>
          <p:cNvSpPr txBox="1"/>
          <p:nvPr/>
        </p:nvSpPr>
        <p:spPr>
          <a:xfrm>
            <a:off x="865703" y="4059814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7;p11">
            <a:extLst>
              <a:ext uri="{FF2B5EF4-FFF2-40B4-BE49-F238E27FC236}">
                <a16:creationId xmlns:a16="http://schemas.microsoft.com/office/drawing/2014/main" id="{A5148DA3-8228-DCEA-813C-66437BEAB205}"/>
              </a:ext>
            </a:extLst>
          </p:cNvPr>
          <p:cNvSpPr txBox="1"/>
          <p:nvPr/>
        </p:nvSpPr>
        <p:spPr>
          <a:xfrm>
            <a:off x="1642845" y="3581340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7;p11">
            <a:extLst>
              <a:ext uri="{FF2B5EF4-FFF2-40B4-BE49-F238E27FC236}">
                <a16:creationId xmlns:a16="http://schemas.microsoft.com/office/drawing/2014/main" id="{C95C4909-6FEC-329D-33E0-C84785DEB3AB}"/>
              </a:ext>
            </a:extLst>
          </p:cNvPr>
          <p:cNvSpPr txBox="1"/>
          <p:nvPr/>
        </p:nvSpPr>
        <p:spPr>
          <a:xfrm>
            <a:off x="1642845" y="4538288"/>
            <a:ext cx="98314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Socio-ekonomické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dirty="0">
                <a:solidFill>
                  <a:srgbClr val="535353"/>
                </a:solidFill>
                <a:latin typeface="Trebuchet MS"/>
                <a:sym typeface="Trebuchet MS"/>
              </a:rPr>
              <a:t>procesy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47;p11">
            <a:extLst>
              <a:ext uri="{FF2B5EF4-FFF2-40B4-BE49-F238E27FC236}">
                <a16:creationId xmlns:a16="http://schemas.microsoft.com/office/drawing/2014/main" id="{CCD7B769-CB60-D305-0D33-3D66CC442343}"/>
              </a:ext>
            </a:extLst>
          </p:cNvPr>
          <p:cNvSpPr txBox="1"/>
          <p:nvPr/>
        </p:nvSpPr>
        <p:spPr>
          <a:xfrm>
            <a:off x="1151271" y="2328223"/>
            <a:ext cx="9831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5A3E3225-A5F1-FDAB-3547-2522BA0A7852}"/>
              </a:ext>
            </a:extLst>
          </p:cNvPr>
          <p:cNvGrpSpPr/>
          <p:nvPr/>
        </p:nvGrpSpPr>
        <p:grpSpPr>
          <a:xfrm>
            <a:off x="4250266" y="829230"/>
            <a:ext cx="4616850" cy="4123015"/>
            <a:chOff x="3856476" y="422369"/>
            <a:chExt cx="4616850" cy="4123015"/>
          </a:xfrm>
        </p:grpSpPr>
        <p:sp>
          <p:nvSpPr>
            <p:cNvPr id="10" name="Google Shape;176;p7">
              <a:extLst>
                <a:ext uri="{FF2B5EF4-FFF2-40B4-BE49-F238E27FC236}">
                  <a16:creationId xmlns:a16="http://schemas.microsoft.com/office/drawing/2014/main" id="{7775DF73-FB4E-A85E-6444-7371145D0CEB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1" name="Google Shape;177;p7">
              <a:extLst>
                <a:ext uri="{FF2B5EF4-FFF2-40B4-BE49-F238E27FC236}">
                  <a16:creationId xmlns:a16="http://schemas.microsoft.com/office/drawing/2014/main" id="{EABEFCB1-3B22-EA0F-7907-917F671F5017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" name="Google Shape;178;p7">
              <a:extLst>
                <a:ext uri="{FF2B5EF4-FFF2-40B4-BE49-F238E27FC236}">
                  <a16:creationId xmlns:a16="http://schemas.microsoft.com/office/drawing/2014/main" id="{1B7BB359-BA3F-8DDF-F7E4-2D5ADCDC8F10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" name="Google Shape;180;p7">
              <a:extLst>
                <a:ext uri="{FF2B5EF4-FFF2-40B4-BE49-F238E27FC236}">
                  <a16:creationId xmlns:a16="http://schemas.microsoft.com/office/drawing/2014/main" id="{4E500F21-632B-F772-39A7-37780ADA4D38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4" name="Google Shape;181;p7">
              <a:extLst>
                <a:ext uri="{FF2B5EF4-FFF2-40B4-BE49-F238E27FC236}">
                  <a16:creationId xmlns:a16="http://schemas.microsoft.com/office/drawing/2014/main" id="{FCBF8F62-3D5A-9FF4-E083-A536CC478D2D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5" name="Google Shape;182;p7">
              <a:extLst>
                <a:ext uri="{FF2B5EF4-FFF2-40B4-BE49-F238E27FC236}">
                  <a16:creationId xmlns:a16="http://schemas.microsoft.com/office/drawing/2014/main" id="{88BA8EA3-BAED-016D-D8C2-BDB62F622CB4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6" name="Google Shape;183;p7">
              <a:extLst>
                <a:ext uri="{FF2B5EF4-FFF2-40B4-BE49-F238E27FC236}">
                  <a16:creationId xmlns:a16="http://schemas.microsoft.com/office/drawing/2014/main" id="{5F05BD7D-CBC4-C7A7-D47B-12A5617E4116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7" name="Google Shape;184;p7">
              <a:extLst>
                <a:ext uri="{FF2B5EF4-FFF2-40B4-BE49-F238E27FC236}">
                  <a16:creationId xmlns:a16="http://schemas.microsoft.com/office/drawing/2014/main" id="{8DA89F38-F1A1-BA35-5D89-D7382840503E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8" name="Google Shape;185;p7">
              <a:extLst>
                <a:ext uri="{FF2B5EF4-FFF2-40B4-BE49-F238E27FC236}">
                  <a16:creationId xmlns:a16="http://schemas.microsoft.com/office/drawing/2014/main" id="{9541F13F-D915-3DD1-5463-3D8F384A541D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9" name="Google Shape;186;p7">
              <a:extLst>
                <a:ext uri="{FF2B5EF4-FFF2-40B4-BE49-F238E27FC236}">
                  <a16:creationId xmlns:a16="http://schemas.microsoft.com/office/drawing/2014/main" id="{CAC05EA0-46CA-F123-75D4-3CA1965B32D9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20" name="Google Shape;187;p7">
              <a:extLst>
                <a:ext uri="{FF2B5EF4-FFF2-40B4-BE49-F238E27FC236}">
                  <a16:creationId xmlns:a16="http://schemas.microsoft.com/office/drawing/2014/main" id="{91E5BFD3-13B7-4485-A9C6-C539D31557A2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88;p7">
              <a:extLst>
                <a:ext uri="{FF2B5EF4-FFF2-40B4-BE49-F238E27FC236}">
                  <a16:creationId xmlns:a16="http://schemas.microsoft.com/office/drawing/2014/main" id="{103EA6CF-7887-3085-2C58-0CAEA698FE95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89;p7">
              <a:extLst>
                <a:ext uri="{FF2B5EF4-FFF2-40B4-BE49-F238E27FC236}">
                  <a16:creationId xmlns:a16="http://schemas.microsoft.com/office/drawing/2014/main" id="{4A3A37AF-6D30-E67B-67A6-64622B4DA414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90;p7">
              <a:extLst>
                <a:ext uri="{FF2B5EF4-FFF2-40B4-BE49-F238E27FC236}">
                  <a16:creationId xmlns:a16="http://schemas.microsoft.com/office/drawing/2014/main" id="{71C9DF16-7570-4C17-2478-60E4C817EA36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91;p7">
              <a:extLst>
                <a:ext uri="{FF2B5EF4-FFF2-40B4-BE49-F238E27FC236}">
                  <a16:creationId xmlns:a16="http://schemas.microsoft.com/office/drawing/2014/main" id="{AF0D496A-E33E-2E2E-E57C-1DE03B461533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" name="Google Shape;192;p7">
              <a:extLst>
                <a:ext uri="{FF2B5EF4-FFF2-40B4-BE49-F238E27FC236}">
                  <a16:creationId xmlns:a16="http://schemas.microsoft.com/office/drawing/2014/main" id="{D06F1D48-8882-2542-338A-7A96E082A584}"/>
                </a:ext>
              </a:extLst>
            </p:cNvPr>
            <p:cNvCxnSpPr>
              <a:cxnSpLocks/>
              <a:stCxn id="13" idx="2"/>
              <a:endCxn id="14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93;p7">
              <a:extLst>
                <a:ext uri="{FF2B5EF4-FFF2-40B4-BE49-F238E27FC236}">
                  <a16:creationId xmlns:a16="http://schemas.microsoft.com/office/drawing/2014/main" id="{2BF1B3F3-0EEA-C83F-6B8B-CCFC23125654}"/>
                </a:ext>
              </a:extLst>
            </p:cNvPr>
            <p:cNvCxnSpPr>
              <a:cxnSpLocks/>
              <a:stCxn id="14" idx="2"/>
              <a:endCxn id="19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7" name="Google Shape;194;p7">
              <a:extLst>
                <a:ext uri="{FF2B5EF4-FFF2-40B4-BE49-F238E27FC236}">
                  <a16:creationId xmlns:a16="http://schemas.microsoft.com/office/drawing/2014/main" id="{F32905AD-42EC-5CFC-2C33-713DB22BBE2B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8" name="Google Shape;195;p7">
              <a:extLst>
                <a:ext uri="{FF2B5EF4-FFF2-40B4-BE49-F238E27FC236}">
                  <a16:creationId xmlns:a16="http://schemas.microsoft.com/office/drawing/2014/main" id="{80BF9E47-F73A-DC6A-260F-E9C52803BB8F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9" name="Google Shape;196;p7">
              <a:extLst>
                <a:ext uri="{FF2B5EF4-FFF2-40B4-BE49-F238E27FC236}">
                  <a16:creationId xmlns:a16="http://schemas.microsoft.com/office/drawing/2014/main" id="{43FFE5DA-ADC7-1691-5FAB-32BDB388863F}"/>
                </a:ext>
              </a:extLst>
            </p:cNvPr>
            <p:cNvCxnSpPr>
              <a:cxnSpLocks/>
              <a:stCxn id="16" idx="2"/>
              <a:endCxn id="17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0" name="Google Shape;197;p7">
              <a:extLst>
                <a:ext uri="{FF2B5EF4-FFF2-40B4-BE49-F238E27FC236}">
                  <a16:creationId xmlns:a16="http://schemas.microsoft.com/office/drawing/2014/main" id="{48945C39-3451-CAFC-129F-C56BA5A81C27}"/>
                </a:ext>
              </a:extLst>
            </p:cNvPr>
            <p:cNvCxnSpPr>
              <a:cxnSpLocks/>
              <a:stCxn id="16" idx="2"/>
              <a:endCxn id="18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1" name="Google Shape;205;p7">
              <a:extLst>
                <a:ext uri="{FF2B5EF4-FFF2-40B4-BE49-F238E27FC236}">
                  <a16:creationId xmlns:a16="http://schemas.microsoft.com/office/drawing/2014/main" id="{354C1517-B0AD-F5DE-4FCC-BC2B2BF3E51D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06;p7">
              <a:extLst>
                <a:ext uri="{FF2B5EF4-FFF2-40B4-BE49-F238E27FC236}">
                  <a16:creationId xmlns:a16="http://schemas.microsoft.com/office/drawing/2014/main" id="{F64A821C-E654-6D57-35A1-A583BF457038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07;p7">
              <a:extLst>
                <a:ext uri="{FF2B5EF4-FFF2-40B4-BE49-F238E27FC236}">
                  <a16:creationId xmlns:a16="http://schemas.microsoft.com/office/drawing/2014/main" id="{7BEC84AF-9361-C4BC-B8C4-5AA8947AD2CB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08;p7">
              <a:extLst>
                <a:ext uri="{FF2B5EF4-FFF2-40B4-BE49-F238E27FC236}">
                  <a16:creationId xmlns:a16="http://schemas.microsoft.com/office/drawing/2014/main" id="{C5CA58F6-3792-383D-4D38-6D036B9948EB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09;p7">
              <a:extLst>
                <a:ext uri="{FF2B5EF4-FFF2-40B4-BE49-F238E27FC236}">
                  <a16:creationId xmlns:a16="http://schemas.microsoft.com/office/drawing/2014/main" id="{1FD6FFB0-766E-A788-9FBD-D55C93F72669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52;p11">
              <a:extLst>
                <a:ext uri="{FF2B5EF4-FFF2-40B4-BE49-F238E27FC236}">
                  <a16:creationId xmlns:a16="http://schemas.microsoft.com/office/drawing/2014/main" id="{40C127FF-AF05-2967-00DB-C9670E22BBB0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8257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>
          <a:extLst>
            <a:ext uri="{FF2B5EF4-FFF2-40B4-BE49-F238E27FC236}">
              <a16:creationId xmlns:a16="http://schemas.microsoft.com/office/drawing/2014/main" id="{A8714DB7-CAB5-459C-61E3-50498DB37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6" name="Google Shape;946;g38ded15603a_0_16">
            <a:extLst>
              <a:ext uri="{FF2B5EF4-FFF2-40B4-BE49-F238E27FC236}">
                <a16:creationId xmlns:a16="http://schemas.microsoft.com/office/drawing/2014/main" id="{28B9BE16-3F1B-F74C-3F8A-BFCDB270D2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2466359"/>
              </p:ext>
            </p:extLst>
          </p:nvPr>
        </p:nvGraphicFramePr>
        <p:xfrm>
          <a:off x="731981" y="1780067"/>
          <a:ext cx="3442000" cy="144082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82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4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MT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</a:t>
                      </a: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Zdravotní riziko pro populaci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4400" marR="94400" marT="47200" marB="472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Indikátor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E1</a:t>
                      </a: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Hustota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8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Celkový počet obyvatel dělený celkovou rozlohou městské oblasti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E2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Věk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8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Počet obyvatel starších 64 let v zkoumané oblasti.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47" name="Google Shape;947;g38ded15603a_0_16">
            <a:extLst>
              <a:ext uri="{FF2B5EF4-FFF2-40B4-BE49-F238E27FC236}">
                <a16:creationId xmlns:a16="http://schemas.microsoft.com/office/drawing/2014/main" id="{470116A8-3467-627F-2EC2-C038FD0FA114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 OBYVATEL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6A2ECB1B-0E6D-0C5E-18E2-6E5247474A16}"/>
              </a:ext>
            </a:extLst>
          </p:cNvPr>
          <p:cNvGrpSpPr/>
          <p:nvPr/>
        </p:nvGrpSpPr>
        <p:grpSpPr>
          <a:xfrm>
            <a:off x="4250266" y="829230"/>
            <a:ext cx="4616850" cy="4123015"/>
            <a:chOff x="3856476" y="422369"/>
            <a:chExt cx="4616850" cy="4123015"/>
          </a:xfrm>
        </p:grpSpPr>
        <p:sp>
          <p:nvSpPr>
            <p:cNvPr id="4" name="Google Shape;176;p7">
              <a:extLst>
                <a:ext uri="{FF2B5EF4-FFF2-40B4-BE49-F238E27FC236}">
                  <a16:creationId xmlns:a16="http://schemas.microsoft.com/office/drawing/2014/main" id="{B296814C-697A-6424-F303-D85C661FF34F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" name="Google Shape;177;p7">
              <a:extLst>
                <a:ext uri="{FF2B5EF4-FFF2-40B4-BE49-F238E27FC236}">
                  <a16:creationId xmlns:a16="http://schemas.microsoft.com/office/drawing/2014/main" id="{7CF759A2-C1CB-4F74-85F9-4F5ACE9EDE2E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6" name="Google Shape;178;p7">
              <a:extLst>
                <a:ext uri="{FF2B5EF4-FFF2-40B4-BE49-F238E27FC236}">
                  <a16:creationId xmlns:a16="http://schemas.microsoft.com/office/drawing/2014/main" id="{2DD91549-8AEB-F19F-C82F-466C42C563C2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7" name="Google Shape;180;p7">
              <a:extLst>
                <a:ext uri="{FF2B5EF4-FFF2-40B4-BE49-F238E27FC236}">
                  <a16:creationId xmlns:a16="http://schemas.microsoft.com/office/drawing/2014/main" id="{2772E2C9-D648-C4F7-489F-FA5599678F96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8" name="Google Shape;181;p7">
              <a:extLst>
                <a:ext uri="{FF2B5EF4-FFF2-40B4-BE49-F238E27FC236}">
                  <a16:creationId xmlns:a16="http://schemas.microsoft.com/office/drawing/2014/main" id="{1B75D1E1-F5A4-16F4-7CAD-0E5234BE61DA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9" name="Google Shape;182;p7">
              <a:extLst>
                <a:ext uri="{FF2B5EF4-FFF2-40B4-BE49-F238E27FC236}">
                  <a16:creationId xmlns:a16="http://schemas.microsoft.com/office/drawing/2014/main" id="{C65CD670-26FB-6208-C62A-00ADF1E30E79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0" name="Google Shape;183;p7">
              <a:extLst>
                <a:ext uri="{FF2B5EF4-FFF2-40B4-BE49-F238E27FC236}">
                  <a16:creationId xmlns:a16="http://schemas.microsoft.com/office/drawing/2014/main" id="{DB770E79-655D-675A-3A09-1D4F6A2F6F9F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1" name="Google Shape;184;p7">
              <a:extLst>
                <a:ext uri="{FF2B5EF4-FFF2-40B4-BE49-F238E27FC236}">
                  <a16:creationId xmlns:a16="http://schemas.microsoft.com/office/drawing/2014/main" id="{F541378C-2751-9B6C-2E7A-89E6EAD61095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2" name="Google Shape;185;p7">
              <a:extLst>
                <a:ext uri="{FF2B5EF4-FFF2-40B4-BE49-F238E27FC236}">
                  <a16:creationId xmlns:a16="http://schemas.microsoft.com/office/drawing/2014/main" id="{5D357F78-43EC-DBDE-0B78-B729F8F704DB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3" name="Google Shape;186;p7">
              <a:extLst>
                <a:ext uri="{FF2B5EF4-FFF2-40B4-BE49-F238E27FC236}">
                  <a16:creationId xmlns:a16="http://schemas.microsoft.com/office/drawing/2014/main" id="{5114C740-B22F-C298-FD62-DA5DB9884778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4" name="Google Shape;187;p7">
              <a:extLst>
                <a:ext uri="{FF2B5EF4-FFF2-40B4-BE49-F238E27FC236}">
                  <a16:creationId xmlns:a16="http://schemas.microsoft.com/office/drawing/2014/main" id="{A5BA34DD-35DD-409B-0CD4-143D76574C8E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8;p7">
              <a:extLst>
                <a:ext uri="{FF2B5EF4-FFF2-40B4-BE49-F238E27FC236}">
                  <a16:creationId xmlns:a16="http://schemas.microsoft.com/office/drawing/2014/main" id="{076E3072-DDF9-845D-FC9E-21E07FFFF64D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9;p7">
              <a:extLst>
                <a:ext uri="{FF2B5EF4-FFF2-40B4-BE49-F238E27FC236}">
                  <a16:creationId xmlns:a16="http://schemas.microsoft.com/office/drawing/2014/main" id="{1832DD8B-1161-F0A0-11B4-12E3873833C0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90;p7">
              <a:extLst>
                <a:ext uri="{FF2B5EF4-FFF2-40B4-BE49-F238E27FC236}">
                  <a16:creationId xmlns:a16="http://schemas.microsoft.com/office/drawing/2014/main" id="{03AE51B8-C8DA-CFD5-6517-77E74A0CE03E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91;p7">
              <a:extLst>
                <a:ext uri="{FF2B5EF4-FFF2-40B4-BE49-F238E27FC236}">
                  <a16:creationId xmlns:a16="http://schemas.microsoft.com/office/drawing/2014/main" id="{E5B16094-47D1-E644-B2FD-5EB2B058154B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" name="Google Shape;192;p7">
              <a:extLst>
                <a:ext uri="{FF2B5EF4-FFF2-40B4-BE49-F238E27FC236}">
                  <a16:creationId xmlns:a16="http://schemas.microsoft.com/office/drawing/2014/main" id="{5A0F2A15-7A0C-49C2-84B8-03B6D56BB030}"/>
                </a:ext>
              </a:extLst>
            </p:cNvPr>
            <p:cNvCxnSpPr>
              <a:cxnSpLocks/>
              <a:stCxn id="7" idx="2"/>
              <a:endCxn id="8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0" name="Google Shape;193;p7">
              <a:extLst>
                <a:ext uri="{FF2B5EF4-FFF2-40B4-BE49-F238E27FC236}">
                  <a16:creationId xmlns:a16="http://schemas.microsoft.com/office/drawing/2014/main" id="{A3C15D98-9553-FDC1-C327-30405506FC07}"/>
                </a:ext>
              </a:extLst>
            </p:cNvPr>
            <p:cNvCxnSpPr>
              <a:cxnSpLocks/>
              <a:stCxn id="8" idx="2"/>
              <a:endCxn id="13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1" name="Google Shape;194;p7">
              <a:extLst>
                <a:ext uri="{FF2B5EF4-FFF2-40B4-BE49-F238E27FC236}">
                  <a16:creationId xmlns:a16="http://schemas.microsoft.com/office/drawing/2014/main" id="{0998400C-97A8-CEC1-9D59-3A1F7EEFD63A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5;p7">
              <a:extLst>
                <a:ext uri="{FF2B5EF4-FFF2-40B4-BE49-F238E27FC236}">
                  <a16:creationId xmlns:a16="http://schemas.microsoft.com/office/drawing/2014/main" id="{487CA83C-3F97-9AB6-2A3C-8BEF47AEF29E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6;p7">
              <a:extLst>
                <a:ext uri="{FF2B5EF4-FFF2-40B4-BE49-F238E27FC236}">
                  <a16:creationId xmlns:a16="http://schemas.microsoft.com/office/drawing/2014/main" id="{A6DC27FC-3980-01C3-0F17-DED96EA90257}"/>
                </a:ext>
              </a:extLst>
            </p:cNvPr>
            <p:cNvCxnSpPr>
              <a:cxnSpLocks/>
              <a:stCxn id="10" idx="2"/>
              <a:endCxn id="11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97;p7">
              <a:extLst>
                <a:ext uri="{FF2B5EF4-FFF2-40B4-BE49-F238E27FC236}">
                  <a16:creationId xmlns:a16="http://schemas.microsoft.com/office/drawing/2014/main" id="{7ED85554-7B3E-BFCF-5BD2-8C2FD2E24F35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5" name="Google Shape;205;p7">
              <a:extLst>
                <a:ext uri="{FF2B5EF4-FFF2-40B4-BE49-F238E27FC236}">
                  <a16:creationId xmlns:a16="http://schemas.microsoft.com/office/drawing/2014/main" id="{C81FAF8E-9949-2168-FA69-91251AE79859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06;p7">
              <a:extLst>
                <a:ext uri="{FF2B5EF4-FFF2-40B4-BE49-F238E27FC236}">
                  <a16:creationId xmlns:a16="http://schemas.microsoft.com/office/drawing/2014/main" id="{498F7068-8223-C834-30D0-867A18883D4F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07;p7">
              <a:extLst>
                <a:ext uri="{FF2B5EF4-FFF2-40B4-BE49-F238E27FC236}">
                  <a16:creationId xmlns:a16="http://schemas.microsoft.com/office/drawing/2014/main" id="{4C1BAD65-B25E-F432-7541-144376518E3C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8;p7">
              <a:extLst>
                <a:ext uri="{FF2B5EF4-FFF2-40B4-BE49-F238E27FC236}">
                  <a16:creationId xmlns:a16="http://schemas.microsoft.com/office/drawing/2014/main" id="{0EA9413A-AF97-7E04-04B6-6AC8B5DE18D4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09;p7">
              <a:extLst>
                <a:ext uri="{FF2B5EF4-FFF2-40B4-BE49-F238E27FC236}">
                  <a16:creationId xmlns:a16="http://schemas.microsoft.com/office/drawing/2014/main" id="{16866990-42E2-659A-90D7-C36DC535C102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52;p11">
              <a:extLst>
                <a:ext uri="{FF2B5EF4-FFF2-40B4-BE49-F238E27FC236}">
                  <a16:creationId xmlns:a16="http://schemas.microsoft.com/office/drawing/2014/main" id="{00A41611-A95F-402A-9F1E-CFE711848F94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" name="Google Shape;194;p9">
            <a:extLst>
              <a:ext uri="{FF2B5EF4-FFF2-40B4-BE49-F238E27FC236}">
                <a16:creationId xmlns:a16="http://schemas.microsoft.com/office/drawing/2014/main" id="{A2BEEAAE-E97F-5F36-18F1-531D5258DAFB}"/>
              </a:ext>
            </a:extLst>
          </p:cNvPr>
          <p:cNvSpPr/>
          <p:nvPr/>
        </p:nvSpPr>
        <p:spPr>
          <a:xfrm>
            <a:off x="4469349" y="2772846"/>
            <a:ext cx="924576" cy="527068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40821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2">
          <a:extLst>
            <a:ext uri="{FF2B5EF4-FFF2-40B4-BE49-F238E27FC236}">
              <a16:creationId xmlns:a16="http://schemas.microsoft.com/office/drawing/2014/main" id="{7031145D-EFEB-439E-43EB-1AF6E0AD8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38ded15603a_0_53">
            <a:extLst>
              <a:ext uri="{FF2B5EF4-FFF2-40B4-BE49-F238E27FC236}">
                <a16:creationId xmlns:a16="http://schemas.microsoft.com/office/drawing/2014/main" id="{8FD8FAAB-02EE-B4F3-693F-B894AF6BFFCA}"/>
              </a:ext>
            </a:extLst>
          </p:cNvPr>
          <p:cNvSpPr txBox="1"/>
          <p:nvPr/>
        </p:nvSpPr>
        <p:spPr>
          <a:xfrm>
            <a:off x="576273" y="1133794"/>
            <a:ext cx="5286893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2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05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cs-CZ" sz="105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Hustota obyvatelstva měří celkový počet obyvatel na jednotku městské plochy (obyvatel/km²), což odráží, jak koncentrovaná je populace v rámci definované hranice, například v obci nebo zastavěné oblasti.</a:t>
            </a:r>
            <a:endParaRPr sz="1400" b="0" i="0" u="none" strike="noStrike" cap="none" dirty="0">
              <a:solidFill>
                <a:srgbClr val="70879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2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05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cs-CZ" sz="105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Účelem tohoto ukazatele je kvantifikovat expozici populace zdravotním rizikům, čímž poskytuje základ pro posouzení, jak hustě osídlené prostředí může ovlivnit zranitelnost vůči přenosným nemocem, tepelnému stresu a omezením nouzové reakce</a:t>
            </a:r>
            <a:r>
              <a:rPr lang="en-MT" sz="105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400" b="0" i="0" u="none" strike="noStrike" cap="none" dirty="0">
              <a:solidFill>
                <a:srgbClr val="70879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2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05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cs-CZ" sz="105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Tento ukazatel je zásadní pro městské plánování, veřejné zdraví a strategie adaptace na klimatické změny, protože pomáhá identifikovat oblasti s vyšší expozicí, řídí distribuci zdrojů a podporuje rozhodnutí založená na důkazech k vytváření bezpečnějšího, odolnějšího a udržitelnějšího městského prostředí</a:t>
            </a:r>
            <a:r>
              <a:rPr lang="en-MT" sz="105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4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54" name="Google Shape;954;g38ded15603a_0_53" descr="Citizen, density, nation, population, sparsely icon - Download on Iconfinder">
            <a:extLst>
              <a:ext uri="{FF2B5EF4-FFF2-40B4-BE49-F238E27FC236}">
                <a16:creationId xmlns:a16="http://schemas.microsoft.com/office/drawing/2014/main" id="{DE42EA40-9A3B-4EB1-9251-104BABC9C2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1050" y="1408669"/>
            <a:ext cx="2950950" cy="2950950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g38ded15603a_0_53">
            <a:extLst>
              <a:ext uri="{FF2B5EF4-FFF2-40B4-BE49-F238E27FC236}">
                <a16:creationId xmlns:a16="http://schemas.microsoft.com/office/drawing/2014/main" id="{5926BE2F-5E7F-6E88-9C26-B7F7BC23DC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E1 HUSTOTA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170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6">
          <a:extLst>
            <a:ext uri="{FF2B5EF4-FFF2-40B4-BE49-F238E27FC236}">
              <a16:creationId xmlns:a16="http://schemas.microsoft.com/office/drawing/2014/main" id="{EC48168E-4DE0-21EB-BAEC-69DBFA750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8ded15603a_0_113">
            <a:extLst>
              <a:ext uri="{FF2B5EF4-FFF2-40B4-BE49-F238E27FC236}">
                <a16:creationId xmlns:a16="http://schemas.microsoft.com/office/drawing/2014/main" id="{F022F7FA-B0B9-8F4C-4AFD-74E24C1889D2}"/>
              </a:ext>
            </a:extLst>
          </p:cNvPr>
          <p:cNvSpPr txBox="1"/>
          <p:nvPr/>
        </p:nvSpPr>
        <p:spPr>
          <a:xfrm>
            <a:off x="576274" y="1133794"/>
            <a:ext cx="4852075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89"/>
            </a:pPr>
            <a:r>
              <a:rPr lang="cs-CZ" sz="13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1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 věku populace měří demografickou strukturu komunity, obvykle vyjádřenou pomocí metrik jako medián věku nebo podíl populace v určitých věkových skupinách (např. děti, dospělí v produktivním věku, starší dospělí).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89"/>
            </a:pPr>
            <a:r>
              <a:rPr lang="cs-CZ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1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Jeho účelem je zachytit věkovou dynamiku populace, která ovlivňuje zranitelnost, zdravotní výsledky, potřeby služeb a priority městského plánování</a:t>
            </a: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89"/>
            </a:pPr>
            <a:r>
              <a:rPr lang="en-MT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Relevance:</a:t>
            </a:r>
            <a:br>
              <a:rPr lang="en-MT" sz="11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Porozumění věkovému rozložení je klíčové pro posouzení rizika a odolnosti: starší dospělí a malé děti často čelí vyšší expozici environmentálním rizikům, zdravotním nouzím a omezením mobility, zatímco mladší nebo stárnoucí populace může významně ovlivnit požadavky na infrastrukturu, poskytování zdravotní péče a dlouhodobé adaptační strategie</a:t>
            </a: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97"/>
              <a:buFont typeface="Arial"/>
              <a:buNone/>
            </a:pP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18" name="Google Shape;1018;g38ded15603a_0_113">
            <a:extLst>
              <a:ext uri="{FF2B5EF4-FFF2-40B4-BE49-F238E27FC236}">
                <a16:creationId xmlns:a16="http://schemas.microsoft.com/office/drawing/2014/main" id="{28421619-CCAD-91B9-D2F1-D6B8ECC215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2049"/>
          <a:stretch/>
        </p:blipFill>
        <p:spPr>
          <a:xfrm>
            <a:off x="5428350" y="1364376"/>
            <a:ext cx="2476500" cy="234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9" name="Google Shape;1019;g38ded15603a_0_113">
            <a:extLst>
              <a:ext uri="{FF2B5EF4-FFF2-40B4-BE49-F238E27FC236}">
                <a16:creationId xmlns:a16="http://schemas.microsoft.com/office/drawing/2014/main" id="{842A4361-F60C-4351-DF95-520439D3D6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E2 VĚK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5089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>
          <a:extLst>
            <a:ext uri="{FF2B5EF4-FFF2-40B4-BE49-F238E27FC236}">
              <a16:creationId xmlns:a16="http://schemas.microsoft.com/office/drawing/2014/main" id="{8C61473D-29D5-F4C8-DCFA-6765B37E6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0" name="Google Shape;1080;g38ded15603a_0_173">
            <a:extLst>
              <a:ext uri="{FF2B5EF4-FFF2-40B4-BE49-F238E27FC236}">
                <a16:creationId xmlns:a16="http://schemas.microsoft.com/office/drawing/2014/main" id="{D7465A26-D6E0-C69A-E2E5-62EE9D05E4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403213"/>
              </p:ext>
            </p:extLst>
          </p:nvPr>
        </p:nvGraphicFramePr>
        <p:xfrm>
          <a:off x="651032" y="1872828"/>
          <a:ext cx="3442000" cy="144082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82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4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l-PL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Zdravotní riziko pro populaci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4400" marR="94400" marT="47200" marB="472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E1</a:t>
                      </a: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Hustota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en-MT" sz="8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0.8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E2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Věk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en-MT" sz="8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0.4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81" name="Google Shape;1081;g38ded15603a_0_173">
            <a:extLst>
              <a:ext uri="{FF2B5EF4-FFF2-40B4-BE49-F238E27FC236}">
                <a16:creationId xmlns:a16="http://schemas.microsoft.com/office/drawing/2014/main" id="{0D586499-53B4-56AE-147A-9FAC95A1E300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EXPOZICE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8244D8FA-4D55-A8B7-2A93-C837B6BA5A11}"/>
              </a:ext>
            </a:extLst>
          </p:cNvPr>
          <p:cNvGrpSpPr/>
          <p:nvPr/>
        </p:nvGrpSpPr>
        <p:grpSpPr>
          <a:xfrm>
            <a:off x="4250266" y="829230"/>
            <a:ext cx="4616850" cy="4123015"/>
            <a:chOff x="3856476" y="422369"/>
            <a:chExt cx="4616850" cy="4123015"/>
          </a:xfrm>
        </p:grpSpPr>
        <p:sp>
          <p:nvSpPr>
            <p:cNvPr id="3" name="Google Shape;176;p7">
              <a:extLst>
                <a:ext uri="{FF2B5EF4-FFF2-40B4-BE49-F238E27FC236}">
                  <a16:creationId xmlns:a16="http://schemas.microsoft.com/office/drawing/2014/main" id="{2A4A20F6-651F-D3DE-A13C-BA36E6B73D74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" name="Google Shape;177;p7">
              <a:extLst>
                <a:ext uri="{FF2B5EF4-FFF2-40B4-BE49-F238E27FC236}">
                  <a16:creationId xmlns:a16="http://schemas.microsoft.com/office/drawing/2014/main" id="{B6EF35BA-EC8F-FDF2-36BD-A47C3FCF96E0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" name="Google Shape;178;p7">
              <a:extLst>
                <a:ext uri="{FF2B5EF4-FFF2-40B4-BE49-F238E27FC236}">
                  <a16:creationId xmlns:a16="http://schemas.microsoft.com/office/drawing/2014/main" id="{966DB143-829A-2E7B-3457-AD6560A7ACED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6" name="Google Shape;180;p7">
              <a:extLst>
                <a:ext uri="{FF2B5EF4-FFF2-40B4-BE49-F238E27FC236}">
                  <a16:creationId xmlns:a16="http://schemas.microsoft.com/office/drawing/2014/main" id="{44D7AE13-016F-A3D0-9194-9AF3CB9802AC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7" name="Google Shape;181;p7">
              <a:extLst>
                <a:ext uri="{FF2B5EF4-FFF2-40B4-BE49-F238E27FC236}">
                  <a16:creationId xmlns:a16="http://schemas.microsoft.com/office/drawing/2014/main" id="{3AD99A53-E38C-BED6-D7DB-982D20B1B55C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8" name="Google Shape;182;p7">
              <a:extLst>
                <a:ext uri="{FF2B5EF4-FFF2-40B4-BE49-F238E27FC236}">
                  <a16:creationId xmlns:a16="http://schemas.microsoft.com/office/drawing/2014/main" id="{A8C41F6F-3C4D-04D4-B988-8C6063CB3A22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9" name="Google Shape;183;p7">
              <a:extLst>
                <a:ext uri="{FF2B5EF4-FFF2-40B4-BE49-F238E27FC236}">
                  <a16:creationId xmlns:a16="http://schemas.microsoft.com/office/drawing/2014/main" id="{7FE427C9-F363-C269-3FD3-6737BCBC8E1E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0" name="Google Shape;184;p7">
              <a:extLst>
                <a:ext uri="{FF2B5EF4-FFF2-40B4-BE49-F238E27FC236}">
                  <a16:creationId xmlns:a16="http://schemas.microsoft.com/office/drawing/2014/main" id="{4E4BBC8E-B337-0679-6C97-E4D74B748A7F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1" name="Google Shape;185;p7">
              <a:extLst>
                <a:ext uri="{FF2B5EF4-FFF2-40B4-BE49-F238E27FC236}">
                  <a16:creationId xmlns:a16="http://schemas.microsoft.com/office/drawing/2014/main" id="{E0311317-8609-42B9-84E2-9EAF69679E7F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2" name="Google Shape;186;p7">
              <a:extLst>
                <a:ext uri="{FF2B5EF4-FFF2-40B4-BE49-F238E27FC236}">
                  <a16:creationId xmlns:a16="http://schemas.microsoft.com/office/drawing/2014/main" id="{386BDABC-A988-AE59-2B50-0779DF38C1DD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3" name="Google Shape;187;p7">
              <a:extLst>
                <a:ext uri="{FF2B5EF4-FFF2-40B4-BE49-F238E27FC236}">
                  <a16:creationId xmlns:a16="http://schemas.microsoft.com/office/drawing/2014/main" id="{0BC5A48D-F7C0-27C9-FEF1-802804C023F2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88;p7">
              <a:extLst>
                <a:ext uri="{FF2B5EF4-FFF2-40B4-BE49-F238E27FC236}">
                  <a16:creationId xmlns:a16="http://schemas.microsoft.com/office/drawing/2014/main" id="{E9B3C706-C9AE-224D-BB1A-1008EA7A451D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9;p7">
              <a:extLst>
                <a:ext uri="{FF2B5EF4-FFF2-40B4-BE49-F238E27FC236}">
                  <a16:creationId xmlns:a16="http://schemas.microsoft.com/office/drawing/2014/main" id="{77F6CEA0-58EA-24B1-664F-21AE2FE0C8C8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90;p7">
              <a:extLst>
                <a:ext uri="{FF2B5EF4-FFF2-40B4-BE49-F238E27FC236}">
                  <a16:creationId xmlns:a16="http://schemas.microsoft.com/office/drawing/2014/main" id="{0B13F7FE-1494-A3A3-B5DF-A711B0E1769F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91;p7">
              <a:extLst>
                <a:ext uri="{FF2B5EF4-FFF2-40B4-BE49-F238E27FC236}">
                  <a16:creationId xmlns:a16="http://schemas.microsoft.com/office/drawing/2014/main" id="{79697B25-8312-1FCE-9B24-2DE67A53B061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" name="Google Shape;192;p7">
              <a:extLst>
                <a:ext uri="{FF2B5EF4-FFF2-40B4-BE49-F238E27FC236}">
                  <a16:creationId xmlns:a16="http://schemas.microsoft.com/office/drawing/2014/main" id="{91904D9F-3F82-47E2-C85B-0389FDF21165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9" name="Google Shape;193;p7">
              <a:extLst>
                <a:ext uri="{FF2B5EF4-FFF2-40B4-BE49-F238E27FC236}">
                  <a16:creationId xmlns:a16="http://schemas.microsoft.com/office/drawing/2014/main" id="{3351258A-655A-D1FA-2FE2-68DBC1CCF48F}"/>
                </a:ext>
              </a:extLst>
            </p:cNvPr>
            <p:cNvCxnSpPr>
              <a:cxnSpLocks/>
              <a:stCxn id="7" idx="2"/>
              <a:endCxn id="12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0" name="Google Shape;194;p7">
              <a:extLst>
                <a:ext uri="{FF2B5EF4-FFF2-40B4-BE49-F238E27FC236}">
                  <a16:creationId xmlns:a16="http://schemas.microsoft.com/office/drawing/2014/main" id="{119531C3-0A90-DEE2-A5EA-4A6D013F4D26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1" name="Google Shape;195;p7">
              <a:extLst>
                <a:ext uri="{FF2B5EF4-FFF2-40B4-BE49-F238E27FC236}">
                  <a16:creationId xmlns:a16="http://schemas.microsoft.com/office/drawing/2014/main" id="{5920E240-44DE-4C30-ABB3-75D067F01BED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6;p7">
              <a:extLst>
                <a:ext uri="{FF2B5EF4-FFF2-40B4-BE49-F238E27FC236}">
                  <a16:creationId xmlns:a16="http://schemas.microsoft.com/office/drawing/2014/main" id="{D3F2FD86-19E7-14AF-2B91-722CC40AE457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7;p7">
              <a:extLst>
                <a:ext uri="{FF2B5EF4-FFF2-40B4-BE49-F238E27FC236}">
                  <a16:creationId xmlns:a16="http://schemas.microsoft.com/office/drawing/2014/main" id="{BD9F1234-F486-EE3A-4D13-7307F4A6AE84}"/>
                </a:ext>
              </a:extLst>
            </p:cNvPr>
            <p:cNvCxnSpPr>
              <a:cxnSpLocks/>
              <a:stCxn id="9" idx="2"/>
              <a:endCxn id="11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4" name="Google Shape;205;p7">
              <a:extLst>
                <a:ext uri="{FF2B5EF4-FFF2-40B4-BE49-F238E27FC236}">
                  <a16:creationId xmlns:a16="http://schemas.microsoft.com/office/drawing/2014/main" id="{F02A8C8E-3273-D2E3-B8E2-66EAAF7D6F77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06;p7">
              <a:extLst>
                <a:ext uri="{FF2B5EF4-FFF2-40B4-BE49-F238E27FC236}">
                  <a16:creationId xmlns:a16="http://schemas.microsoft.com/office/drawing/2014/main" id="{FAC5741F-3CEF-4B39-E5FC-BEFE694C3181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07;p7">
              <a:extLst>
                <a:ext uri="{FF2B5EF4-FFF2-40B4-BE49-F238E27FC236}">
                  <a16:creationId xmlns:a16="http://schemas.microsoft.com/office/drawing/2014/main" id="{EC617FE1-4A8E-64CC-6FF3-B430D944554B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08;p7">
              <a:extLst>
                <a:ext uri="{FF2B5EF4-FFF2-40B4-BE49-F238E27FC236}">
                  <a16:creationId xmlns:a16="http://schemas.microsoft.com/office/drawing/2014/main" id="{94D69F57-DE75-6D56-C703-9AD550B4FB89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9;p7">
              <a:extLst>
                <a:ext uri="{FF2B5EF4-FFF2-40B4-BE49-F238E27FC236}">
                  <a16:creationId xmlns:a16="http://schemas.microsoft.com/office/drawing/2014/main" id="{5E716711-7878-1C3D-347E-5265F68CAF42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52;p11">
              <a:extLst>
                <a:ext uri="{FF2B5EF4-FFF2-40B4-BE49-F238E27FC236}">
                  <a16:creationId xmlns:a16="http://schemas.microsoft.com/office/drawing/2014/main" id="{FE18DD93-CCEC-AB3D-9AB2-58C4DA462C05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194;p9">
            <a:extLst>
              <a:ext uri="{FF2B5EF4-FFF2-40B4-BE49-F238E27FC236}">
                <a16:creationId xmlns:a16="http://schemas.microsoft.com/office/drawing/2014/main" id="{F02D7506-B723-5F92-69A7-4F0199E050E1}"/>
              </a:ext>
            </a:extLst>
          </p:cNvPr>
          <p:cNvSpPr/>
          <p:nvPr/>
        </p:nvSpPr>
        <p:spPr>
          <a:xfrm>
            <a:off x="4469349" y="2772846"/>
            <a:ext cx="924576" cy="497201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701206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">
          <a:extLst>
            <a:ext uri="{FF2B5EF4-FFF2-40B4-BE49-F238E27FC236}">
              <a16:creationId xmlns:a16="http://schemas.microsoft.com/office/drawing/2014/main" id="{F580F754-7EC1-48F6-49C2-60620F2BE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8ded15603a_0_211">
            <a:extLst>
              <a:ext uri="{FF2B5EF4-FFF2-40B4-BE49-F238E27FC236}">
                <a16:creationId xmlns:a16="http://schemas.microsoft.com/office/drawing/2014/main" id="{E4BCF1EA-D26D-5478-3C9A-3A71CB47E045}"/>
              </a:ext>
            </a:extLst>
          </p:cNvPr>
          <p:cNvSpPr/>
          <p:nvPr/>
        </p:nvSpPr>
        <p:spPr>
          <a:xfrm>
            <a:off x="6185165" y="1285713"/>
            <a:ext cx="260700" cy="347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chemeClr val="accent4"/>
              </a:solidFill>
              <a:highlight>
                <a:srgbClr val="9ACA3C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90" name="Google Shape;1090;g38ded15603a_0_211">
            <a:extLst>
              <a:ext uri="{FF2B5EF4-FFF2-40B4-BE49-F238E27FC236}">
                <a16:creationId xmlns:a16="http://schemas.microsoft.com/office/drawing/2014/main" id="{9D9B85E6-68AB-F50A-736F-B7915DFD2AC9}"/>
              </a:ext>
            </a:extLst>
          </p:cNvPr>
          <p:cNvSpPr txBox="1"/>
          <p:nvPr/>
        </p:nvSpPr>
        <p:spPr>
          <a:xfrm>
            <a:off x="5449406" y="4101994"/>
            <a:ext cx="1732200" cy="2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CELKEM</a:t>
            </a:r>
            <a:r>
              <a:rPr lang="en-MT" sz="1500" b="1" i="0" u="none" strike="noStrike" cap="none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= 1 (100%)</a:t>
            </a:r>
            <a:endParaRPr sz="1500" b="0" i="0" u="none" strike="noStrike" cap="none" dirty="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g38ded15603a_0_211">
            <a:extLst>
              <a:ext uri="{FF2B5EF4-FFF2-40B4-BE49-F238E27FC236}">
                <a16:creationId xmlns:a16="http://schemas.microsoft.com/office/drawing/2014/main" id="{FE43FF00-CAED-4D0B-93FC-208F73CAF27E}"/>
              </a:ext>
            </a:extLst>
          </p:cNvPr>
          <p:cNvSpPr/>
          <p:nvPr/>
        </p:nvSpPr>
        <p:spPr>
          <a:xfrm>
            <a:off x="6185165" y="3704506"/>
            <a:ext cx="260700" cy="347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chemeClr val="accent4"/>
              </a:solidFill>
              <a:highlight>
                <a:srgbClr val="9AC43E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092" name="Google Shape;1092;g38ded15603a_0_211">
            <a:extLst>
              <a:ext uri="{FF2B5EF4-FFF2-40B4-BE49-F238E27FC236}">
                <a16:creationId xmlns:a16="http://schemas.microsoft.com/office/drawing/2014/main" id="{46980607-FE14-4F5D-F342-BC9AC4025B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9234693"/>
              </p:ext>
            </p:extLst>
          </p:nvPr>
        </p:nvGraphicFramePr>
        <p:xfrm>
          <a:off x="2354400" y="1927007"/>
          <a:ext cx="4705050" cy="162269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737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4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042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l-PL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Zdravotní riziko pro populaci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4400" marR="94400" marT="47200" marB="472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E1</a:t>
                      </a: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Hustota obyvatelstva</a:t>
                      </a:r>
                      <a:endParaRPr sz="10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0.8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0.50</a:t>
                      </a: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E2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Věk obyvatelstva</a:t>
                      </a:r>
                      <a:endParaRPr sz="10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0.4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en-MT" sz="10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0.50</a:t>
                      </a:r>
                      <a:endParaRPr sz="10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93" name="Google Shape;1093;g38ded15603a_0_211">
            <a:extLst>
              <a:ext uri="{FF2B5EF4-FFF2-40B4-BE49-F238E27FC236}">
                <a16:creationId xmlns:a16="http://schemas.microsoft.com/office/drawing/2014/main" id="{B537970B-EBE7-3EB9-6B8A-B573BAD9B6A4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EXPOZICE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522843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0">
          <a:extLst>
            <a:ext uri="{FF2B5EF4-FFF2-40B4-BE49-F238E27FC236}">
              <a16:creationId xmlns:a16="http://schemas.microsoft.com/office/drawing/2014/main" id="{2385EB8C-18CC-7A4C-55BE-595F886F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41">
            <a:extLst>
              <a:ext uri="{FF2B5EF4-FFF2-40B4-BE49-F238E27FC236}">
                <a16:creationId xmlns:a16="http://schemas.microsoft.com/office/drawing/2014/main" id="{9471DD7F-5FC2-41DF-B0D7-E7F9C02FCB26}"/>
              </a:ext>
            </a:extLst>
          </p:cNvPr>
          <p:cNvSpPr txBox="1"/>
          <p:nvPr/>
        </p:nvSpPr>
        <p:spPr>
          <a:xfrm>
            <a:off x="2539022" y="3527627"/>
            <a:ext cx="5065738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rizika (HV) = 0,8 (pravděpodobná)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2" name="Google Shape;1112;p41">
            <a:extLst>
              <a:ext uri="{FF2B5EF4-FFF2-40B4-BE49-F238E27FC236}">
                <a16:creationId xmlns:a16="http://schemas.microsoft.com/office/drawing/2014/main" id="{7AB59233-A394-B0F4-8D2E-FD8608852708}"/>
              </a:ext>
            </a:extLst>
          </p:cNvPr>
          <p:cNvSpPr txBox="1"/>
          <p:nvPr/>
        </p:nvSpPr>
        <p:spPr>
          <a:xfrm>
            <a:off x="2729932" y="4042946"/>
            <a:ext cx="43557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lvl="0">
              <a:buSzPts val="1650"/>
            </a:pPr>
            <a:r>
              <a:rPr lang="cs-CZ" sz="165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TYTO INFORMACE POSKYTUJÍ </a:t>
            </a:r>
            <a:r>
              <a:rPr lang="cs-CZ" sz="1650" b="1" dirty="0" err="1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SECAPs</a:t>
            </a:r>
            <a:endParaRPr sz="165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3" name="Google Shape;1113;p41">
            <a:extLst>
              <a:ext uri="{FF2B5EF4-FFF2-40B4-BE49-F238E27FC236}">
                <a16:creationId xmlns:a16="http://schemas.microsoft.com/office/drawing/2014/main" id="{0A0C40DC-DD52-DAE7-9580-6EA5243CDE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PRAVDĚPODOBNOST RIZIKA</a:t>
            </a:r>
            <a:endParaRPr sz="2200" dirty="0">
              <a:solidFill>
                <a:srgbClr val="70AD47"/>
              </a:solidFill>
            </a:endParaRPr>
          </a:p>
        </p:txBody>
      </p:sp>
      <p:graphicFrame>
        <p:nvGraphicFramePr>
          <p:cNvPr id="1114" name="Google Shape;1114;p41">
            <a:extLst>
              <a:ext uri="{FF2B5EF4-FFF2-40B4-BE49-F238E27FC236}">
                <a16:creationId xmlns:a16="http://schemas.microsoft.com/office/drawing/2014/main" id="{B0291010-1993-F2BD-5F92-3F681A468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5673965"/>
              </p:ext>
            </p:extLst>
          </p:nvPr>
        </p:nvGraphicFramePr>
        <p:xfrm>
          <a:off x="691400" y="1061139"/>
          <a:ext cx="7159946" cy="2407920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128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3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1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1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Nebezpečná událost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BA7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1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Hodnota rizika (HV)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BA7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Častý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 se objeví během života (každých 0–10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Velmi pravděpodobně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1-0,9</a:t>
                      </a:r>
                      <a:endParaRPr sz="1400" u="none" strike="noStrike" cap="none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 se to stane několikrát během života (každých 0–25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0,89-0,66</a:t>
                      </a:r>
                      <a:endParaRPr sz="1400" u="none" strike="noStrike" cap="none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Občasný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 se to stane někdy během života (každých 0–50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Málo pravděpodobně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0,65-0,33</a:t>
                      </a:r>
                      <a:endParaRPr sz="1400" u="none" strike="noStrike" cap="none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Vzdálený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Je to nepravděpodobné, ale stále možné, že se to stane během života (0–100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Nepravděpodobný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0,32-0,0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892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>
          <a:extLst>
            <a:ext uri="{FF2B5EF4-FFF2-40B4-BE49-F238E27FC236}">
              <a16:creationId xmlns:a16="http://schemas.microsoft.com/office/drawing/2014/main" id="{58CD227D-1E9A-F438-A2D0-687C3E7F3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42">
            <a:extLst>
              <a:ext uri="{FF2B5EF4-FFF2-40B4-BE49-F238E27FC236}">
                <a16:creationId xmlns:a16="http://schemas.microsoft.com/office/drawing/2014/main" id="{5D7E8AB3-810C-0169-41C8-C25CE22A4A0A}"/>
              </a:ext>
            </a:extLst>
          </p:cNvPr>
          <p:cNvSpPr txBox="1"/>
          <p:nvPr/>
        </p:nvSpPr>
        <p:spPr>
          <a:xfrm>
            <a:off x="4554417" y="2580182"/>
            <a:ext cx="4545300" cy="338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725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MT" sz="16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0" name="Google Shape;1120;p42">
            <a:extLst>
              <a:ext uri="{FF2B5EF4-FFF2-40B4-BE49-F238E27FC236}">
                <a16:creationId xmlns:a16="http://schemas.microsoft.com/office/drawing/2014/main" id="{41A80559-5FE3-186F-48C0-9CF700819878}"/>
              </a:ext>
            </a:extLst>
          </p:cNvPr>
          <p:cNvSpPr txBox="1"/>
          <p:nvPr/>
        </p:nvSpPr>
        <p:spPr>
          <a:xfrm>
            <a:off x="529481" y="1666463"/>
            <a:ext cx="4460700" cy="303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161448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>
              <a:lnSpc>
                <a:spcPct val="107000"/>
              </a:lnSpc>
              <a:spcBef>
                <a:spcPts val="45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rizika = 0,8
Hodnota expozice = 0,9
Hodnota zranitelnosti = 0,61</a:t>
            </a:r>
          </a:p>
          <a:p>
            <a:pPr marL="285750" marR="161448" lvl="0" indent="-285750">
              <a:lnSpc>
                <a:spcPct val="107000"/>
              </a:lnSpc>
              <a:spcBef>
                <a:spcPts val="45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lang="cs-CZ"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>
              <a:lnSpc>
                <a:spcPct val="107000"/>
              </a:lnSpc>
              <a:spcBef>
                <a:spcPts val="45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 algn="just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W</a:t>
            </a:r>
            <a:r>
              <a:rPr lang="en-MT" sz="1600" b="0" i="0" u="none" strike="noStrike" cap="none" baseline="-250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HV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áha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HV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		0,25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 algn="just">
              <a:lnSpc>
                <a:spcPct val="107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W</a:t>
            </a:r>
            <a:r>
              <a:rPr lang="en-MT" sz="1600" b="0" i="0" u="none" strike="noStrike" cap="none" baseline="-250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EV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váha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EV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		0,25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 algn="just">
              <a:lnSpc>
                <a:spcPct val="107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W</a:t>
            </a:r>
            <a:r>
              <a:rPr lang="en-MT" sz="1600" b="0" i="0" u="none" strike="noStrike" cap="none" baseline="-250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váha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VV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		0,5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1" name="Google Shape;1121;p42">
            <a:extLst>
              <a:ext uri="{FF2B5EF4-FFF2-40B4-BE49-F238E27FC236}">
                <a16:creationId xmlns:a16="http://schemas.microsoft.com/office/drawing/2014/main" id="{B269711D-A359-97DF-3257-1749BF1807D1}"/>
              </a:ext>
            </a:extLst>
          </p:cNvPr>
          <p:cNvSpPr/>
          <p:nvPr/>
        </p:nvSpPr>
        <p:spPr>
          <a:xfrm>
            <a:off x="2559461" y="3645646"/>
            <a:ext cx="231300" cy="22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2" name="Google Shape;1122;p42">
            <a:extLst>
              <a:ext uri="{FF2B5EF4-FFF2-40B4-BE49-F238E27FC236}">
                <a16:creationId xmlns:a16="http://schemas.microsoft.com/office/drawing/2014/main" id="{D9C11A0D-3996-C1AE-29A7-6773C129B038}"/>
              </a:ext>
            </a:extLst>
          </p:cNvPr>
          <p:cNvSpPr/>
          <p:nvPr/>
        </p:nvSpPr>
        <p:spPr>
          <a:xfrm>
            <a:off x="2559463" y="4052095"/>
            <a:ext cx="231300" cy="22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5" name="Google Shape;1125;p42">
            <a:extLst>
              <a:ext uri="{FF2B5EF4-FFF2-40B4-BE49-F238E27FC236}">
                <a16:creationId xmlns:a16="http://schemas.microsoft.com/office/drawing/2014/main" id="{DC242EB1-0E97-1AFF-C593-E1B013896629}"/>
              </a:ext>
            </a:extLst>
          </p:cNvPr>
          <p:cNvSpPr txBox="1"/>
          <p:nvPr/>
        </p:nvSpPr>
        <p:spPr>
          <a:xfrm>
            <a:off x="5368465" y="4031510"/>
            <a:ext cx="24645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RIZIKA = 0,72
POMĚRNĚ NEGATIVNÍ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6" name="Google Shape;1126;p42">
            <a:extLst>
              <a:ext uri="{FF2B5EF4-FFF2-40B4-BE49-F238E27FC236}">
                <a16:creationId xmlns:a16="http://schemas.microsoft.com/office/drawing/2014/main" id="{ABB2AEF5-41DC-560E-D24C-C684003F28BF}"/>
              </a:ext>
            </a:extLst>
          </p:cNvPr>
          <p:cNvSpPr/>
          <p:nvPr/>
        </p:nvSpPr>
        <p:spPr>
          <a:xfrm rot="-5400000" flipH="1">
            <a:off x="6374112" y="3399395"/>
            <a:ext cx="606600" cy="299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7" name="Google Shape;1127;p42">
            <a:extLst>
              <a:ext uri="{FF2B5EF4-FFF2-40B4-BE49-F238E27FC236}">
                <a16:creationId xmlns:a16="http://schemas.microsoft.com/office/drawing/2014/main" id="{831FFB93-FCDC-CDD1-6FD7-AC2EB7A889B7}"/>
              </a:ext>
            </a:extLst>
          </p:cNvPr>
          <p:cNvSpPr txBox="1"/>
          <p:nvPr/>
        </p:nvSpPr>
        <p:spPr>
          <a:xfrm>
            <a:off x="2474794" y="516639"/>
            <a:ext cx="7538700" cy="995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6000"/>
            </a:pPr>
            <a:r>
              <a:rPr lang="cs-CZ" sz="20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 rizika: Zdraví (C8)
Expozice: Obyvatelé</a:t>
            </a:r>
            <a:endParaRPr sz="20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8" name="Google Shape;1128;p42">
            <a:extLst>
              <a:ext uri="{FF2B5EF4-FFF2-40B4-BE49-F238E27FC236}">
                <a16:creationId xmlns:a16="http://schemas.microsoft.com/office/drawing/2014/main" id="{371A6777-EB9C-6341-1A07-7E3EFD8DF4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HODNOCENÍ RIZIKA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1129" name="Google Shape;1129;p42">
            <a:extLst>
              <a:ext uri="{FF2B5EF4-FFF2-40B4-BE49-F238E27FC236}">
                <a16:creationId xmlns:a16="http://schemas.microsoft.com/office/drawing/2014/main" id="{DB6A8038-C130-DFC7-CA26-8C362CDB59BA}"/>
              </a:ext>
            </a:extLst>
          </p:cNvPr>
          <p:cNvSpPr/>
          <p:nvPr/>
        </p:nvSpPr>
        <p:spPr>
          <a:xfrm>
            <a:off x="2559463" y="4468679"/>
            <a:ext cx="231300" cy="22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997719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4">
          <a:extLst>
            <a:ext uri="{FF2B5EF4-FFF2-40B4-BE49-F238E27FC236}">
              <a16:creationId xmlns:a16="http://schemas.microsoft.com/office/drawing/2014/main" id="{920978D5-5EA2-540D-FE57-61C54AA11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65">
            <a:extLst>
              <a:ext uri="{FF2B5EF4-FFF2-40B4-BE49-F238E27FC236}">
                <a16:creationId xmlns:a16="http://schemas.microsoft.com/office/drawing/2014/main" id="{2367C359-8455-544C-41C5-87581C19F7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5"/>
              <a:buFont typeface="Arial"/>
              <a:buNone/>
            </a:pPr>
            <a:r>
              <a:rPr lang="cs-CZ" sz="2200" dirty="0">
                <a:solidFill>
                  <a:srgbClr val="70AD47"/>
                </a:solidFill>
              </a:rPr>
              <a:t>Reference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2" name="Google Shape;1135;p65">
            <a:extLst>
              <a:ext uri="{FF2B5EF4-FFF2-40B4-BE49-F238E27FC236}">
                <a16:creationId xmlns:a16="http://schemas.microsoft.com/office/drawing/2014/main" id="{C61ADC0C-CA4C-4063-E119-5949F338067D}"/>
              </a:ext>
            </a:extLst>
          </p:cNvPr>
          <p:cNvSpPr txBox="1"/>
          <p:nvPr/>
        </p:nvSpPr>
        <p:spPr>
          <a:xfrm>
            <a:off x="647173" y="743236"/>
            <a:ext cx="7849800" cy="4421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Testo GIZ and EURAC 2017: Risk Supplement to the Vulnerability Sourcebook. Guidance on how to apply the Vulnerability Sourcebook’s approach with the new IPCC AR5 concept of climate risk. Bonn: GIZ.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Landsat 8 Bands Overview, NASA, 2013.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Università degli studi di Padova, Department Of Civil, Environmental and Architectural Engineering, Mappatura delle isole di calore urbano durante eventi estremi a supporto dei piani di adattamento: il caso studio del Comune di Venezia, Teodoro Maria, 2023.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Dodman, D., B. Hayward, M. Pelling, V. Castan Broto, W. Chow, E. Chu, R. Dawson, L. Khirfan, T. McPhearson, A. Prakash, Y. Zheng, and G. Ziervogel, 2022: Cities, Settlements and Key Infrastructure. In: Climate Change 2022: Impacts, Adaptation and Vulnerability. Contribution of Working Group II to the Sixth Assessment Report of the Intergovernmental Panel on Climate Change [H.-O. Pörtner, D.C. Roberts, M. Tignor, E.S. Poloczanska, K. Mintenbeck, A. Alegría, M. Craig, S. Langsdorf, S. Löschke, V. Möller, A. Okem, B. Rama (eds.)]. Cambridge University Press, Cambridge, UK and New York, NY, USA, pp. 907–1040, doi:10.1017/9781009325844.008.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EN ISO14091:2021 "Adaptation to climate change — Guidelines on vulnerability, impacts and risk assessment making.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Larsson N., Moro A, et al. (2007), SBMethod.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A., Koja A. (2020). RBE Method - Methodology and indicators for the assessment of the level of adaptation and resilience to climate change, Habit.A project, Interreg Alcotra Program.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 (2021). Resilient Built Environment Tools, UN Climate Change Conference UK 2021 (COP26).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 et al. (2023). SBE Method, Sustainable MED Cities project, ENI CBC MED Program.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 (2024), RBE Method in spatial planning, Interreg Alpine Space ADAPTNOW.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Zebisch, M. et al. (2023). Climate Risk Sourcebook. Deutsche Gesellschaft für Internationale Zusammenarbeit (GIZ) GmbH. Bonn.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800"/>
              <a:buFont typeface="Arial"/>
              <a:buNone/>
            </a:pPr>
            <a:endParaRPr sz="8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4813000"/>
      </p:ext>
    </p:extLst>
  </p:cSld>
  <p:clrMapOvr>
    <a:masterClrMapping/>
  </p:clrMapOvr>
</p:sld>
</file>

<file path=ppt/theme/theme1.xml><?xml version="1.0" encoding="utf-8"?>
<a:theme xmlns:a="http://schemas.openxmlformats.org/drawing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C1E038E8-3538-42B4-B959-44BB57E2E6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5A2D30-9207-4592-9B68-A330041217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D9BA05-7ADD-4F0F-B8B4-6F1DE7A59E75}">
  <ds:schemaRefs>
    <ds:schemaRef ds:uri="ce60cd6d-3977-486f-a814-132bf722bbce"/>
    <ds:schemaRef ds:uri="http://purl.org/dc/terms/"/>
    <ds:schemaRef ds:uri="d3b63abe-a700-4914-8878-a8a488c562b0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1607</TotalTime>
  <Words>13832</Words>
  <Application>Microsoft Office PowerPoint</Application>
  <PresentationFormat>On-screen Show (16:9)</PresentationFormat>
  <Paragraphs>2411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1_CentralEurope_iService</vt:lpstr>
      <vt:lpstr>PowerPoint Presentation</vt:lpstr>
      <vt:lpstr>MĚSTSKÉ TEPELNÉ OSTROVY (UHIs)</vt:lpstr>
      <vt:lpstr>FYZICKÉ PŘÍČINY MĚSTSKÝCH TEPLOTNÍCH OSTROVŮ (UHI)</vt:lpstr>
      <vt:lpstr>TEPELNÉ OSTROVY A ZDRAVÍ</vt:lpstr>
      <vt:lpstr>KDY A KDE VZNIKAJÍ MĚSTSKÉ TEPELNÉ OSTROVY (UHI)</vt:lpstr>
      <vt:lpstr>HODNOCENÍ RIZIK PRO ZDRAVÍ POPULACE</vt:lpstr>
      <vt:lpstr>ŘETĚZEC DOPADŮ</vt:lpstr>
      <vt:lpstr>PowerPoint Presentation</vt:lpstr>
      <vt:lpstr>PowerPoint Presentation</vt:lpstr>
      <vt:lpstr>Příklad:  
MĚSTSKÁ OBLAST S VYŠŠÍM RIZIKEM</vt:lpstr>
      <vt:lpstr>C8.1.1 SCHOPNOST ZPEVNĚNÝCH POVRCHŮ ODRÁŽET SLUNEČNÍ ZÁŘENÍ</vt:lpstr>
      <vt:lpstr>C8.1.2 SCHOPNOST STŘECH ODRÁŽET SLUNEČNÍ ZÁŘENÍ</vt:lpstr>
      <vt:lpstr>C8.1.3 ODRAZIVOST MĚSTSKÉ OBLASTI: ALBEDO</vt:lpstr>
      <vt:lpstr>C8.1.4 STÍNĚNÍ ASFALTOVÝCH POVRCHŮ</vt:lpstr>
      <vt:lpstr>C8.1.5 VIDITELNOST OBLOHY (Sky View Factor - SVF)</vt:lpstr>
      <vt:lpstr>C8.1.6 DOSTUPNOST ZELENÝCH PLOCH</vt:lpstr>
      <vt:lpstr>C8.1.7 PŘÍTOMNOST DOMÁCNOSTÍ VE ŠPATNÝCH PODMÍNKÁCH</vt:lpstr>
      <vt:lpstr>C8.1.8 HUSTOTA ZELENÝCH PLOCH</vt:lpstr>
      <vt:lpstr>CELKOVÁ ZRANITELNOST</vt:lpstr>
      <vt:lpstr>CELKOVÁ ZRANITELNOST</vt:lpstr>
      <vt:lpstr>PowerPoint Presentation</vt:lpstr>
      <vt:lpstr>PowerPoint Presentation</vt:lpstr>
      <vt:lpstr>PowerPoint Presentation</vt:lpstr>
      <vt:lpstr>C8.1 - E1 HUSTOTA OBYVATELSTVA</vt:lpstr>
      <vt:lpstr>C8.1 - E2 VĚK OBYVATELSTVA</vt:lpstr>
      <vt:lpstr>PowerPoint Presentation</vt:lpstr>
      <vt:lpstr>PowerPoint Presentation</vt:lpstr>
      <vt:lpstr>PRAVDĚPODOBNOST RIZIKA</vt:lpstr>
      <vt:lpstr>HODNOCENÍ RIZIKA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Claudio Capitanio</dc:creator>
  <cp:lastModifiedBy>Hejtmankova, Barbora</cp:lastModifiedBy>
  <cp:revision>77</cp:revision>
  <dcterms:created xsi:type="dcterms:W3CDTF">2025-03-18T17:43:02Z</dcterms:created>
  <dcterms:modified xsi:type="dcterms:W3CDTF">2025-12-09T10:47:23Z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