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slide30.xml" ContentType="application/vnd.openxmlformats-officedocument.presentationml.slide+xml"/>
  <Override PartName="/ppt/slides/slide26.xml" ContentType="application/vnd.openxmlformats-officedocument.presentationml.slide+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slides/slide25.xml" ContentType="application/vnd.openxmlformats-officedocument.presentationml.slide+xml"/>
  <Override PartName="/ppt/slides/slide24.xml" ContentType="application/vnd.openxmlformats-officedocument.presentationml.slide+xml"/>
  <Override PartName="/ppt/notesSlides/notesSlide30.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notesSlides/notesSlide20.xml" ContentType="application/vnd.openxmlformats-officedocument.presentationml.notesSlide+xml"/>
  <Override PartName="/ppt/notesSlides/notesSlide10.xml" ContentType="application/vnd.openxmlformats-officedocument.presentationml.notesSlide+xml"/>
  <Override PartName="/ppt/slides/slide21.xml" ContentType="application/vnd.openxmlformats-officedocument.presentationml.slide+xml"/>
  <Override PartName="/ppt/slideLayouts/slideLayout1.xml" ContentType="application/vnd.openxmlformats-officedocument.presentationml.slideLayout+xml"/>
  <Override PartName="/ppt/slides/slide12.xml" ContentType="application/vnd.openxmlformats-officedocument.presentationml.slide+xml"/>
  <Override PartName="/ppt/slideLayouts/slideLayout5.xml" ContentType="application/vnd.openxmlformats-officedocument.presentationml.slideLayout+xml"/>
  <Override PartName="/ppt/slides/slide7.xml" ContentType="application/vnd.openxmlformats-officedocument.presentationml.slide+xml"/>
  <Override PartName="/ppt/notesSlides/notesSlide4.xml" ContentType="application/vnd.openxmlformats-officedocument.presentationml.notesSlide+xml"/>
  <Override PartName="/ppt/tableStyles.xml" ContentType="application/vnd.openxmlformats-officedocument.presentationml.tableStyles+xml"/>
  <Override PartName="/docProps/app.xml" ContentType="application/vnd.openxmlformats-officedocument.extended-properties+xml"/>
  <Override PartName="/ppt/slides/slide17.xml" ContentType="application/vnd.openxmlformats-officedocument.presentationml.slide+xml"/>
  <Override PartName="/ppt/viewProps.xml" ContentType="application/vnd.openxmlformats-officedocument.presentationml.viewProps+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notesSlides/notesSlide28.xml" ContentType="application/vnd.openxmlformats-officedocument.presentationml.notesSlide+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s/slide10.xml" ContentType="application/vnd.openxmlformats-officedocument.presentationml.slide+xml"/>
  <Override PartName="/ppt/slideMasters/slideMaster1.xml" ContentType="application/vnd.openxmlformats-officedocument.presentationml.slideMaster+xml"/>
  <Override PartName="/ppt/slides/slide2.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6.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slides/slide28.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slides/slide29.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16.xml" ContentType="application/vnd.openxmlformats-officedocument.presentationml.slide+xml"/>
  <Override PartName="/ppt/slides/slide27.xml" ContentType="application/vnd.openxmlformats-officedocument.presentationml.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22.xml" ContentType="application/vnd.openxmlformats-officedocument.presentationml.slide+xml"/>
  <Override PartName="/ppt/slides/slide19.xml" ContentType="application/vnd.openxmlformats-officedocument.presentationml.slide+xml"/>
  <Override PartName="/ppt/slides/slide23.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3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Lst>
  <p:sldSz cx="9144000" cy="5143500"/>
  <p:notesSz cx="6735750" cy="98663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C23E55DF-4716-4D92-A302-0F1459A144D0}">
  <a:tblStyle styleId="{C23E55DF-4716-4D92-A302-0F1459A144D0}" styleName="Table_0">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notesMaster" Target="notesMasters/notesMaster1.xml"/><Relationship Id="rId35" Type="http://schemas.openxmlformats.org/officeDocument/2006/relationships/presProps" Target="presProps.xml" /><Relationship Id="rId36" Type="http://schemas.openxmlformats.org/officeDocument/2006/relationships/tableStyles" Target="tableStyles.xml" /><Relationship Id="rId3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2016872058" name="Google Shape;3;n"/>
          <p:cNvSpPr txBox="1"/>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2354535" name="Google Shape;4;n"/>
          <p:cNvSpPr txBox="1"/>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685473396" name="Google Shape;5;n"/>
          <p:cNvSpPr/>
          <p:nvPr>
            <p:ph type="sldImg" idx="3"/>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3919234" name="Google Shape;6;n"/>
          <p:cNvSpPr txBox="1"/>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462082496" name="Google Shape;7;n"/>
          <p:cNvSpPr txBox="1"/>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439285021" name="Google Shape;8;n"/>
          <p:cNvSpPr txBox="1"/>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83836453" name="Google Shape;102;p1:notes"/>
          <p:cNvSpPr/>
          <p:nvPr>
            <p:ph type="sldImg" idx="2"/>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5148557" name="Google Shape;103;p1:notes"/>
          <p:cNvSpPr txBox="1"/>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defRPr/>
            </a:pPr>
            <a:r>
              <a:rPr lang="en-GB" sz="1000" b="0" i="0" u="none" strike="noStrike" cap="none">
                <a:solidFill>
                  <a:schemeClr val="dk1"/>
                </a:solidFill>
                <a:latin typeface="Trebuchet MS"/>
                <a:ea typeface="Trebuchet MS"/>
                <a:cs typeface="Trebuchet MS"/>
              </a:rPr>
              <a:t> </a:t>
            </a:r>
            <a:endParaRPr sz="1000" b="0" i="0" u="none" strike="noStrike" cap="none">
              <a:solidFill>
                <a:schemeClr val="dk1"/>
              </a:solidFill>
              <a:latin typeface="Trebuchet MS"/>
              <a:ea typeface="Trebuchet MS"/>
              <a:cs typeface="Trebuchet MS"/>
            </a:endParaRPr>
          </a:p>
        </p:txBody>
      </p:sp>
      <p:sp>
        <p:nvSpPr>
          <p:cNvPr id="453284590" name="Google Shape;104;p1:notes"/>
          <p:cNvSpPr txBox="1"/>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21716678" name="Google Shape;120;p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https://www.ipcc.ch/report/ar6/wg2/chapter/chapter-1/</a:t>
            </a:r>
            <a:endParaRPr/>
          </a:p>
        </p:txBody>
      </p:sp>
      <p:sp>
        <p:nvSpPr>
          <p:cNvPr id="1921030891" name="Google Shape;121;p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05278963" name="Google Shape;128;p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78213986" name="Google Shape;129;p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98602595" name="Google Shape;135;p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438041970" name="Google Shape;136;p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04511541" name="Google Shape;142;p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08926388" name="Google Shape;143;p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52869180" name="Google Shape;149;p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https://climatescreeningtools.worldbank.org/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https://climate-adapt.eea.europa.eu/en/mission/knowledge-and-data/regional-adaptation-support-tool/step-2-assessing-climate-change-risks-and-vulnerabilities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https://www.ipcc.ch/report/ar6/wg2/downloads/report/IPCC_AR6_WGII_TechnicalSummary.pdf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https://climate-adapt.eea.europa.eu/en/knowledge/tools/adaptation-support-tool</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525113698" name="Google Shape;150;p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18837508" name="Google Shape;156;p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https://unfccc.int/topics/adaptation-and-resilience/the-big-picture/introduction</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https://www.adaptation-undp.org/sites/default/files/resources/adaptation_policy_frameworks_for_climate_change_-_developing_strategies_policies_and_measures_0.pdf</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637048463" name="Google Shape;157;p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22324235" name="Google Shape;162;p8: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85873205" name="Google Shape;163;p8: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91425030" name="Google Shape;170;p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https://climatepromise.undp.org/news-and-stories/what-climate-change-mitigation-and-why-it-urgent </a:t>
            </a:r>
            <a:endParaRPr/>
          </a:p>
        </p:txBody>
      </p:sp>
      <p:sp>
        <p:nvSpPr>
          <p:cNvPr id="2040926989" name="Google Shape;171;p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5726497" name="Google Shape;177;p1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https://www.c2es.org/document/what-is-climate-resilience-and-why-does-it-matter/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https://unfccc.int/sites/default/files/resource/ExecSumm_Resilience.pdf </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50104263" name="Google Shape;178;p1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4313537" name="Google Shape;183;p11: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https://unfccc.int/sites/default/files/resource/ExecSumm_Resilience.pdf </a:t>
            </a:r>
            <a:endParaRPr/>
          </a:p>
          <a:p>
            <a:pPr marL="0" lvl="0" indent="0" algn="l" rtl="0">
              <a:lnSpc>
                <a:spcPct val="100000"/>
              </a:lnSpc>
              <a:spcBef>
                <a:spcPts val="0"/>
              </a:spcBef>
              <a:spcAft>
                <a:spcPts val="0"/>
              </a:spcAft>
              <a:buClr>
                <a:schemeClr val="dk1"/>
              </a:buClr>
              <a:buSzPts val="1400"/>
              <a:buFont typeface="Trebuchet MS"/>
              <a:buNone/>
              <a:defRPr/>
            </a:pP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Awareness-raising and advocacy – Be clear that the future will not resemble the past; base this on science and examine different scenarios (e.g. 1.5-degrees and higher) and their impacts.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Carry out climate risk assessments at the national, local (city/region), sectoral, or organizational level and use a systems approach.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Develop and implement appropriate actions and interventions.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Mobilize resources – Build capacity and scale up actions.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Monitor and track progress.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Share knowledge, experiences and solution</a:t>
            </a:r>
            <a:endParaRPr/>
          </a:p>
        </p:txBody>
      </p:sp>
      <p:sp>
        <p:nvSpPr>
          <p:cNvPr id="298575546" name="Google Shape;184;p11: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99183352" name="Google Shape;189;p1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Climate risk and vulnerability assessments, disclosure and monitoring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Early warning systems and early action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Preparedness: contingency plans/emergency response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 risk governance and capacity-building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used to reduce risks across sectors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Climate-proofing infrastructure and services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transfer: insurance and social protection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Sharing of knowledge and best practices on climate risk management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Volume, quality and access of public and private finance</a:t>
            </a:r>
            <a:endParaRPr/>
          </a:p>
        </p:txBody>
      </p:sp>
      <p:sp>
        <p:nvSpPr>
          <p:cNvPr id="671123110" name="Google Shape;190;p1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90739163" name="Google Shape;197;p1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https://cdn-www-v2.iccsafe.org/wp-content/uploads/Delivering_Resilient_Building_Codes_and_Standards.pdf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https://www.iccsafe.org/wp-content/uploads/22-22032_GLOBAL_Comp_to_Global_Resilience_Guidelines.pdf#:~:text=The%20Global%20Building%20Resilience%20Guidelines%20%28Guidelines%29%20consists%20of,codes%20and%20standards%20that%20incorporate%20future-focused%20climate%20resilience.</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Urgency - The need to respond to the associated impacts of climate change and extreme weather events on buildings and building occupants is more urgent than ever.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Clarity of objectives - attention to the changing climatic conditions buildings will face over their lifecycle and impacts on their expected operation following an extreme weather event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Robust climate science - evidence base that utilizes official climate forecasts in the local jurisdiction or models based on peerreviewed scientific research and ideally provide a demonstration of various future state possibilities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clarity - Risk informed thinking and decision making is important in providing support for design decisions to balance cost, energy performance, greenhouse gas emissions and resilience, where changing risks can be balanced against certainty of performance for building development and maintenance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Forwards looking - A baseline assessment of current technical construction standards, where they exist, enables a comparison to be made with modelling and scenarios for future climate to help determine if they remain adequate or if new ones need to be developed</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Durability - Understanding building design life is important not only to assist in determining minimum necessary technical construction standards, but to also calibrate the technical design requirements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Holistic approach - Building codes can contribute to improving building resilience as part of a broad suite of regulatory and non-regulatory measures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Affordability - Building codes and standards consider, where possible, a regulatory principle of setting minimum requirements necessary to achieve the level of desired performance, while doing so cost effectively</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Existing buildings - Identify strategies to encourage existing building owners to bring their buildings up to a higher standard of resilience for the types of future weather-related natural hazards they may experience based on their location and climate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Building maintenance - Encourage property owners to engage in the need for planned periodic and specified maintenance of their buildings and promote essential resilience features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Compliance - Effective regulatory systems will incorporate appropriate resources to properly enforce the building codes and standards, as well as promote an ethic of compliance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Implementation - Complement any regulatory measures to improve compliance and support technical solutions with a wide range of education and practitioner capacity building tools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Monitor and evaluate - Routinely monitor the need to maintain the currency of building codes and standards in response to updated climate science and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Engagement - Employ a clear and uncomplicated communication strategy that embraces and simplifies risk-based information; uses a common, credible and consistent set of evidence; and caters to the many and varied views of those with an interest in this subject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Emission reduction - Building code development can make an important contribution to mitigating the causes of climate change with subsequent long-term benefits for building resilience</a:t>
            </a:r>
            <a:endParaRPr/>
          </a:p>
        </p:txBody>
      </p:sp>
      <p:sp>
        <p:nvSpPr>
          <p:cNvPr id="1970732753" name="Google Shape;198;p1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85654093" name="Google Shape;207;p1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85750" lvl="0" indent="-285750" algn="l" rtl="0">
              <a:lnSpc>
                <a:spcPct val="105000"/>
              </a:lnSpc>
              <a:spcBef>
                <a:spcPts val="900"/>
              </a:spcBef>
              <a:spcAft>
                <a:spcPts val="0"/>
              </a:spcAft>
              <a:buClr>
                <a:schemeClr val="dk1"/>
              </a:buClr>
              <a:buSzPts val="1100"/>
              <a:buFont typeface="Trebuchet MS"/>
              <a:buChar char="-"/>
              <a:defRPr/>
            </a:pPr>
            <a:r>
              <a:rPr lang="en-GB"/>
              <a:t>Even with global mitigation efforts, the world is experiencing more frequent and intense extreme weather events—heatwaves, floods, droughts, and sea-level rise. Adaptation policies are essential to manage these </a:t>
            </a:r>
            <a:r>
              <a:rPr lang="en-GB" b="1"/>
              <a:t>inevitable impacts</a:t>
            </a:r>
            <a:r>
              <a:rPr lang="en-GB"/>
              <a:t> and protect communities.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a:t>Well-designed adaptation policies reduce human and economic losses by preparing societies to cope with disruptions to agriculture, water supply, public health, infrastructure, and biodiversity.</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They are cost-effective investments in resilience - </a:t>
            </a:r>
            <a:r>
              <a:rPr lang="en-GB"/>
              <a:t>Studies show that every dollar invested in climate resilience yields multiple dollars in avoided losses and economic benefits.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Promotion of social and climate justice - </a:t>
            </a:r>
            <a:r>
              <a:rPr lang="en-GB"/>
              <a:t>Vulnerable populations, especially in low-income and coastal regions, are often hit hardest by climate impacts. Adaptation policies can ensure that protective measures reach those most at risk, helping to close equity gaps.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Supporting long-term development goals - </a:t>
            </a:r>
            <a:r>
              <a:rPr lang="en-GB"/>
              <a:t>Climate adaptation is not separate from development—it is fundamental to achieving food security, health, stable economies, and sustainable cities in a changing climate.</a:t>
            </a:r>
            <a:endParaRPr/>
          </a:p>
          <a:p>
            <a:pPr marL="285750" lvl="0" indent="-215899"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02650673" name="Google Shape;208;p1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79889513" name="Google Shape;214;p1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https://www.un.org/sustainabledevelopment/</a:t>
            </a:r>
            <a:endParaRPr/>
          </a:p>
          <a:p>
            <a:pPr marL="0" lvl="0" indent="0" algn="l" rtl="0">
              <a:lnSpc>
                <a:spcPct val="105000"/>
              </a:lnSpc>
              <a:spcBef>
                <a:spcPts val="900"/>
              </a:spcBef>
              <a:spcAft>
                <a:spcPts val="0"/>
              </a:spcAft>
              <a:buClr>
                <a:schemeClr val="dk1"/>
              </a:buClr>
              <a:buSzPts val="1100"/>
              <a:buFont typeface="Arial"/>
              <a:buNone/>
              <a:defRPr/>
            </a:pPr>
            <a:endParaRPr sz="1000">
              <a:solidFill>
                <a:schemeClr val="dk1"/>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A set of 17 global goals established by the UN in 2015, aimed at addressing various global challenges, including poverty, inequality, climate change, environmental degradation, peace and justice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Blueprint to achieve a better and sustainable future for all </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SDG 13: Climate Action</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13.1: Strengthen resilience and adaptive capacity to climate-related hazards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13.2: Integrate climate change measures into national policies and planning</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Other related goals: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2: Zero hunger – droughts, floods, and changing seasons affect crop yields and food systems, adaptation enables food security in a changing climate</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3: Good health and well-being – climate change drives health threats, adaptation is key to protecting public health </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6: Clean water and sanitation – climate change alters rainfall patterns and water availability, adaptation ensures resilient water systems, and protects water security</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8: Decent work and economic growth – climate extremes can damage infrastructure, reduce labour productivity, and disrupt economic sectors, a stable climate underpins sustainable economic growth</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11: Sustainable cities and communities – urban areas face high exposure to heat, flooding, and infrastructure failure, climate adaptation ensures resilient and inclusive urban development</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15: Life on land – Climate change degrades ecosystems and biodiversity, nature-based solutions enhance biodiversity and resilience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Additional (possible) benefits: reduces inequality (SDG10), strengthens partnerships (SDG17), improves education (SDG4)</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767498765" name="Google Shape;215;p1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675841" name="Google Shape;228;p1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https://www.ipcc.ch/ </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The Intergovernmental Panel on Climate Change (IPCC) is the world’s leading scientific body for assessing climate change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Established in 1988 by the United Nations Environment Programme (UNEP) and the World Meteorological Organization (WMO)</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Does not conduct its own research; it reviews and synthesizes thousands of scientific studies to provide governments with the most authoritative and up-to-date knowledge on climate change, its impacts, risks, and solutions.</a:t>
            </a:r>
            <a:endParaRPr sz="1000" b="0" i="0" u="none" strike="noStrike" cap="none">
              <a:solidFill>
                <a:schemeClr val="dk1"/>
              </a:solidFill>
              <a:latin typeface="Trebuchet MS"/>
              <a:ea typeface="Trebuchet MS"/>
              <a:cs typeface="Trebuchet MS"/>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main activity of the IPCC is the preparation of reports assessing the state of knowledge of climate change (assessment reports, special reports, and methodology reports)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IPCC also has a Task Force on National Greenhouse Gas Inventories, whose main objective is to develop and refine a methodology for the calculation and reporting of national greenhouse gas emissions and removals.</a:t>
            </a:r>
            <a:endParaRPr sz="14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Defines the scientific basis for adaptation  </a:t>
            </a:r>
            <a:r>
              <a:rPr lang="en-GB" sz="1200">
                <a:solidFill>
                  <a:srgbClr val="7F7F7F"/>
                </a:solidFill>
              </a:rPr>
              <a:t>Helps governments understand why and where adaptation is urgently needed</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Guides national and international adaptation policy  </a:t>
            </a:r>
            <a:r>
              <a:rPr lang="en-GB" sz="1200">
                <a:solidFill>
                  <a:srgbClr val="7F7F7F"/>
                </a:solidFill>
              </a:rPr>
              <a:t>Used for developing National Adaptation Policies (NAPs)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International agreements (like the Paris Agreement) rely heavily on IPCC science to set adaptation goals and track progress </a:t>
            </a:r>
            <a:endParaRPr/>
          </a:p>
          <a:p>
            <a:pPr marL="285750" lvl="0" indent="-285750" algn="l" rtl="0">
              <a:lnSpc>
                <a:spcPct val="105000"/>
              </a:lnSpc>
              <a:spcBef>
                <a:spcPts val="900"/>
              </a:spcBef>
              <a:spcAft>
                <a:spcPts val="0"/>
              </a:spcAft>
              <a:buClr>
                <a:schemeClr val="dk1"/>
              </a:buClr>
              <a:buSzPts val="1100"/>
              <a:buNone/>
              <a:defRPr/>
            </a:pPr>
            <a:endParaRPr sz="1200">
              <a:solidFill>
                <a:srgbClr val="7F7F7F"/>
              </a:solidFill>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78255836" name="Google Shape;229;p1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72564286" name="Google Shape;234;p1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https://unfccc.int/process-and-meetings/the-paris-agreement</a:t>
            </a:r>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5000"/>
              </a:lnSpc>
              <a:spcBef>
                <a:spcPts val="900"/>
              </a:spcBef>
              <a:spcAft>
                <a:spcPts val="0"/>
              </a:spcAft>
              <a:buClr>
                <a:schemeClr val="dk1"/>
              </a:buClr>
              <a:buSzPts val="1100"/>
              <a:buFont typeface="Trebuchet MS"/>
              <a:buNone/>
              <a:defRPr/>
            </a:pPr>
            <a:r>
              <a:rPr lang="en-GB" sz="1000">
                <a:solidFill>
                  <a:srgbClr val="7F7F7F"/>
                </a:solidFill>
              </a:rPr>
              <a:t>The Paris Agreement: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Legally binding international treaty on climate change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Adopted by 195 parties at the UN Climate Change Conference (COP21) in Paris on the12</a:t>
            </a:r>
            <a:r>
              <a:rPr lang="en-GB" sz="1000" baseline="30000">
                <a:solidFill>
                  <a:srgbClr val="7F7F7F"/>
                </a:solidFill>
              </a:rPr>
              <a:t>th</a:t>
            </a:r>
            <a:r>
              <a:rPr lang="en-GB" sz="1000">
                <a:solidFill>
                  <a:srgbClr val="7F7F7F"/>
                </a:solidFill>
              </a:rPr>
              <a:t> December 2015</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Overall goal: limit the global average temperature to well bellow 2°C above pre-industrial levels and pursue efforts to keep it under 1,5°C (recently it has been stressed the need to limit the global warming to 1,5°C by the end of this century) </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Countries submit their national climate action plans known as nationally determined contributions (NDCs) – each needs to have higher ambition than the previous one</a:t>
            </a:r>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898226" name="Google Shape;235;p1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80377479" name="Google Shape;240;p18: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https://www.globalcovenantofmayors.org/what-is-our-mission/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Encourages bottom-up adaptation aligned with global, national, and EU goals/agreements</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Helps mainstream adaptation into urban planning and budgeting</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 Strengthens local capacity to prepare for climate change</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Types of adaptation actions supported: green infrastructure, flood prevention, heatwave response, public awareness, and early warning systems</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960551848" name="Google Shape;241;p18: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82549778" name="Google Shape;247;p1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https://ec.europa.eu/stories/european-green-deal/ </a:t>
            </a:r>
            <a:endParaRPr/>
          </a:p>
        </p:txBody>
      </p:sp>
      <p:sp>
        <p:nvSpPr>
          <p:cNvPr id="1259451642" name="Google Shape;248;p1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25552177" name="Google Shape;254;p2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https://eur-lex.europa.eu/eli/reg/2021/1119/oj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https://climate.ec.europa.eu/eu-action/european-climate-law_en</a:t>
            </a:r>
            <a:endParaRPr/>
          </a:p>
        </p:txBody>
      </p:sp>
      <p:sp>
        <p:nvSpPr>
          <p:cNvPr id="1192638678" name="Google Shape;255;p2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80857931" name="Google Shape;260;p21: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https://climate.ec.europa.eu/eu-action/adaptation-climate-change/eu-adaptation-strategy_en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Smarter Adaptation: action must be informed by robust data and risk assessment tools that are available to all (enhancing Climate-ADAPT as the European platform for adaptation knowledge)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Faster adaptation: adaptation must be quicker and more comprehensive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More systemic adaptation: climate change will have impacts at all levels and across all sectors of the economy, so adaptation needs to be more systematic</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Stepping up international action for climate resilience: scaling up international finance, stronger global engagement, and exchanges on adaptation</a:t>
            </a:r>
            <a:endParaRPr/>
          </a:p>
        </p:txBody>
      </p:sp>
      <p:sp>
        <p:nvSpPr>
          <p:cNvPr id="562985536" name="Google Shape;261;p21: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1674705" name="Google Shape;268;p2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https://climate-pact.europa.eu/index_en</a:t>
            </a:r>
            <a:endParaRPr/>
          </a:p>
        </p:txBody>
      </p:sp>
      <p:sp>
        <p:nvSpPr>
          <p:cNvPr id="742264126" name="Google Shape;269;p2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64307494" name="Google Shape;274;p2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https://unfccc.int/national-adaptation-plans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https://commission.europa.eu/energy-climate-change-environment/implementation-eu-countries/energy-and-climate-governance-and-reporting/national-energy-and-climate-plans_en</a:t>
            </a:r>
            <a:endParaRPr/>
          </a:p>
        </p:txBody>
      </p:sp>
      <p:sp>
        <p:nvSpPr>
          <p:cNvPr id="1764398060" name="Google Shape;275;p2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906720" name="Google Shape;280;p2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https://iclei.org/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https://www.globalcovenantofmayors.org/what-is-our-mission/</a:t>
            </a:r>
            <a:endParaRPr/>
          </a:p>
        </p:txBody>
      </p:sp>
      <p:sp>
        <p:nvSpPr>
          <p:cNvPr id="1092477260" name="Google Shape;281;p2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19649458" name="Google Shape;287;p2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723704960" name="Google Shape;288;p2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08689615" name="Google Shape;293;p2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https://static1.squarespace.com/static/5f082078d610926644d22e00/t/62b19d595f452d43febaa862/1655807334154/20121210+RAS+EN+lr+versie+4_compressed.pdf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https://www.urbanisten.nl/work/rotterdam-adaptation-strategy</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2030777892" name="Google Shape;294;p2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23850625" name="Google Shape;303;p2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https://climatefit-heu.eu/wp-content/uploads/2024/07/03_Cloudburst-Management-Plan.pdf#:~:text=Copenhagen%20was%20hit%20by%20a%201000-year%20storm%20%28cloudburst%29,offshoot%20of%20the%20city%E2%80%99s%20Climate%20Adaptation%20Plan%20%282011%29</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https://www.asla.org/2016awards/171784.html </a:t>
            </a:r>
            <a:endParaRPr/>
          </a:p>
        </p:txBody>
      </p:sp>
      <p:sp>
        <p:nvSpPr>
          <p:cNvPr id="1225708395" name="Google Shape;304;p2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32934187" name="Google Shape;311;p28: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https://www.melbourne.vic.gov.au/climate-change-adaptation-strategy </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739848255" name="Google Shape;312;p28: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62943366" name="Google Shape;319;p2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36888515" name="Google Shape;320;p2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34206023" name="Google Shape;327;p3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b="0"/>
              <a:t>Additional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https://www.oecd.org/en/publications/financing-green-urban-infrastructure_5k92p0c6j6r0-en.html</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https://documents.worldbank.org/en/publication/documents-reports/documentdetail/247041468340183358/green-infrastructure-finance-leading-initiatives-and-research</a:t>
            </a:r>
            <a:endParaRPr/>
          </a:p>
          <a:p>
            <a:pPr marL="171450" lvl="0" indent="-82550" algn="l" rtl="0">
              <a:lnSpc>
                <a:spcPct val="100000"/>
              </a:lnSpc>
              <a:spcBef>
                <a:spcPts val="0"/>
              </a:spcBef>
              <a:spcAft>
                <a:spcPts val="0"/>
              </a:spcAft>
              <a:buClr>
                <a:schemeClr val="dk1"/>
              </a:buClr>
              <a:buSzPts val="1400"/>
              <a:buFont typeface="Trebuchet MS"/>
              <a:buNone/>
              <a:defRPr/>
            </a:pPr>
            <a:endParaRPr b="1"/>
          </a:p>
          <a:p>
            <a:pPr marL="171450" lvl="0" indent="-171450" algn="l" rtl="0">
              <a:lnSpc>
                <a:spcPct val="100000"/>
              </a:lnSpc>
              <a:spcBef>
                <a:spcPts val="0"/>
              </a:spcBef>
              <a:spcAft>
                <a:spcPts val="0"/>
              </a:spcAft>
              <a:buClr>
                <a:schemeClr val="dk1"/>
              </a:buClr>
              <a:buSzPts val="1400"/>
              <a:buFont typeface="Trebuchet MS"/>
              <a:buChar char="-"/>
              <a:defRPr/>
            </a:pPr>
            <a:r>
              <a:rPr lang="en-GB" b="1"/>
              <a:t>Grants and subsidies - </a:t>
            </a:r>
            <a:r>
              <a:rPr lang="en-GB"/>
              <a:t>Direct funding for green projects, often from public agencies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Tax credits and deductions - </a:t>
            </a:r>
            <a:r>
              <a:rPr lang="en-GB"/>
              <a:t>Reduce taxes for implementing adaptation measures (e.g. stormwater systems)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Low-interest loans - </a:t>
            </a:r>
            <a:r>
              <a:rPr lang="en-GB"/>
              <a:t>Help finance infrastructure with long-term repayment plans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Insurance discounts - </a:t>
            </a:r>
            <a:r>
              <a:rPr lang="en-GB"/>
              <a:t>Lower premiums for buildings with flood/heat resilience features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Public-private partnerships (PPPs) - </a:t>
            </a:r>
            <a:r>
              <a:rPr lang="en-GB"/>
              <a:t>Joint investments in adaptation projects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Green bonds/climate bonds - </a:t>
            </a:r>
            <a:r>
              <a:rPr lang="en-GB"/>
              <a:t>Debt instruments to finance climate-resilient infrastructure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Market-based tools - </a:t>
            </a:r>
            <a:r>
              <a:rPr lang="en-GB"/>
              <a:t>Stormwater fees, development charges based on impervious surfaces</a:t>
            </a:r>
            <a:endParaRPr/>
          </a:p>
        </p:txBody>
      </p:sp>
      <p:sp>
        <p:nvSpPr>
          <p:cNvPr id="629546792" name="Google Shape;328;p3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559031820" name="Google Shape;15;p32"/>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279190079" name="Google Shape;16;p32"/>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749890051" name="Google Shape;18;p33"/>
          <p:cNvSpPr txBox="1"/>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242988450" name="Google Shape;19;p33"/>
          <p:cNvSpPr txBox="1"/>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707404312" name="Google Shape;20;p33"/>
          <p:cNvSpPr txBox="1"/>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2009109660" name="Google Shape;21;p33"/>
          <p:cNvSpPr txBox="1"/>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lang="en-GB"/>
              <a:t>‹#›</a:t>
            </a:fld>
            <a:endParaRPr/>
          </a:p>
        </p:txBody>
      </p:sp>
      <p:sp>
        <p:nvSpPr>
          <p:cNvPr id="1651196134" name="Google Shape;22;p33"/>
          <p:cNvSpPr txBox="1"/>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1191529200" name="Google Shape;24;p3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08916171" name="Google Shape;25;p34"/>
          <p:cNvSpPr txBox="1"/>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1411323" name="Google Shape;26;p3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75435388" name="Google Shape;27;p3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0837504" name="Google Shape;28;p3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409499389" name="Google Shape;29;p3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47817225" name="Google Shape;30;p3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74356807" name="Google Shape;31;p3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48945455" name="Google Shape;32;p3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18354470" name="Google Shape;33;p3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93985274" name="Google Shape;34;p3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493549861" name="Google Shape;35;p34"/>
          <p:cNvGrpSpPr/>
          <p:nvPr/>
        </p:nvGrpSpPr>
        <p:grpSpPr bwMode="auto">
          <a:xfrm>
            <a:off x="-715024" y="1671219"/>
            <a:ext cx="4169925" cy="3905352"/>
            <a:chOff x="-586420" y="1648608"/>
            <a:chExt cx="4586919" cy="4295887"/>
          </a:xfrm>
        </p:grpSpPr>
        <p:sp>
          <p:nvSpPr>
            <p:cNvPr id="36" name="Google Shape;36;p3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3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3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817940104" name="Google Shape;39;p34" descr="Immagine che contiene testo, schermata, Carattere, logo&#10;&#10;Descrizione generata automaticamente"/>
          <p:cNvPicPr/>
          <p:nvPr/>
        </p:nvPicPr>
        <p:blipFill rotWithShape="1">
          <a:blip r:embed="rId2">
            <a:alphaModFix/>
          </a:blip>
          <a:srcRect l="0" t="0" r="0" b="0"/>
          <a:stretch/>
        </p:blipFill>
        <p:spPr bwMode="auto">
          <a:xfrm>
            <a:off x="6158783" y="81606"/>
            <a:ext cx="2782800" cy="11809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511796529" name="Google Shape;41;p35"/>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055410086" name="Google Shape;42;p35"/>
          <p:cNvSpPr txBox="1"/>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00233720" name="Google Shape;43;p35"/>
          <p:cNvSpPr txBox="1"/>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933963500" name="Google Shape;45;p36"/>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059962639" name="Google Shape;46;p36"/>
          <p:cNvSpPr txBox="1"/>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13972172" name="Google Shape;47;p36"/>
          <p:cNvSpPr txBox="1"/>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14340310" name="Google Shape;48;p36"/>
          <p:cNvSpPr txBox="1"/>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548023439" name="Google Shape;50;p37"/>
          <p:cNvSpPr txBox="1"/>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27759215" name="Google Shape;51;p37"/>
          <p:cNvSpPr txBox="1"/>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1372077362" name="Google Shape;53;p38"/>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291942728" name="Google Shape;54;p38"/>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843560966" name="Google Shape;55;p38"/>
          <p:cNvSpPr/>
          <p:nvPr>
            <p:ph type="pic" idx="2"/>
          </p:nvPr>
        </p:nvSpPr>
        <p:spPr bwMode="auto">
          <a:xfrm>
            <a:off x="4572000" y="0"/>
            <a:ext cx="4572000" cy="5143500"/>
          </a:xfrm>
          <a:prstGeom prst="rect">
            <a:avLst/>
          </a:prstGeom>
          <a:noFill/>
          <a:ln>
            <a:noFill/>
          </a:ln>
        </p:spPr>
      </p:sp>
      <p:sp>
        <p:nvSpPr>
          <p:cNvPr id="2124522088" name="Google Shape;56;p38"/>
          <p:cNvSpPr txBox="1"/>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4317280" name="Google Shape;57;p38"/>
          <p:cNvSpPr txBox="1"/>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04920709" name="Google Shape;58;p38"/>
          <p:cNvSpPr txBox="1"/>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830517468" name="Google Shape;60;p39"/>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28523408" name="Google Shape;61;p39"/>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327391683" name="Google Shape;62;p39"/>
          <p:cNvSpPr/>
          <p:nvPr>
            <p:ph type="pic" idx="2"/>
          </p:nvPr>
        </p:nvSpPr>
        <p:spPr bwMode="auto">
          <a:xfrm>
            <a:off x="0" y="-14748"/>
            <a:ext cx="4572000" cy="5143500"/>
          </a:xfrm>
          <a:prstGeom prst="rect">
            <a:avLst/>
          </a:prstGeom>
          <a:noFill/>
          <a:ln>
            <a:noFill/>
          </a:ln>
        </p:spPr>
      </p:sp>
      <p:sp>
        <p:nvSpPr>
          <p:cNvPr id="1032748127" name="Google Shape;63;p39"/>
          <p:cNvSpPr txBox="1"/>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99397434" name="Google Shape;64;p39"/>
          <p:cNvSpPr txBox="1"/>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29549050" name="Google Shape;65;p39"/>
          <p:cNvSpPr txBox="1"/>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1081459123" name="Google Shape;67;p40"/>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051625870" name="Google Shape;68;p40"/>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94128363" name="Google Shape;69;p40"/>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76767704" name="Google Shape;70;p40"/>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861427494" name="Google Shape;71;p40"/>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975327451" name="Google Shape;72;p40"/>
          <p:cNvSpPr txBox="1"/>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112444316" name="Google Shape;73;p40"/>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695752207" name="Google Shape;75;p41"/>
          <p:cNvSpPr txBox="1"/>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65121543" name="Google Shape;76;p41"/>
          <p:cNvSpPr txBox="1"/>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46344700" name="Google Shape;77;p41"/>
          <p:cNvSpPr txBox="1"/>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95974047" name="Google Shape;78;p41"/>
          <p:cNvSpPr txBox="1"/>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81236020" name="Google Shape;79;p41"/>
          <p:cNvSpPr txBox="1"/>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526647" name="Google Shape;80;p41"/>
          <p:cNvSpPr txBox="1"/>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513891234" name="Google Shape;81;p41"/>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440549221" name="Google Shape;82;p41"/>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174417886" name="Google Shape;83;p41"/>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1654577167" name="Google Shape;85;p42"/>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77272614" name="Google Shape;86;p42"/>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168636039" name="Google Shape;87;p42"/>
          <p:cNvSpPr txBox="1"/>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6752102" name="Google Shape;88;p42"/>
          <p:cNvSpPr txBox="1"/>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15322999" name="Google Shape;89;p42"/>
          <p:cNvSpPr txBox="1"/>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0391362" name="Google Shape;90;p42"/>
          <p:cNvSpPr txBox="1"/>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1583607" name="Google Shape;91;p42"/>
          <p:cNvSpPr txBox="1"/>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06846184" name="Google Shape;92;p42"/>
          <p:cNvSpPr txBox="1"/>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77452631" name="Google Shape;93;p42"/>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997106692" name="Google Shape;94;p42"/>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620182619" name="Google Shape;96;p43"/>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334798377" name="Google Shape;97;p43"/>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271814246" name="Google Shape;99;p44"/>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9343457" name="Google Shape;100;p44"/>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657475583" name="Google Shape;10;p31"/>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4902735" name="Google Shape;11;p31"/>
          <p:cNvSpPr txBox="1"/>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409640856" name="Google Shape;12;p31"/>
          <p:cNvSpPr txBox="1"/>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540054540" name="Google Shape;13;p31"/>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www.ipcc.ch/report/ar6/wg2/chapter/chapter-1/"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ipcc.ch/sr15/chapter/glossary/"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s://www.ipcc.ch/report/ar6/wg2/chapter/chapter-1/"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ipcc.ch/sr15/chapter/glossary/"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hyperlink" Target="https://www.un.org/sustainabledevelopment/" TargetMode="Externa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ipcc.ch/assessment-report/ar6/"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hyperlink" Target="https://climate-adapt.eea.europa.eu/en" TargetMode="Externa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jp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hyperlink" Target="https://static1.squarespace.com/static/5f082078d610926644d22e00/t/62b19d595f452d43febaa862/1655807334154/20121210+RAS+EN+lr+versie+4_compressed.pdf"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jp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jp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798672" name="Google Shape;106;p1"/>
          <p:cNvSpPr txBox="1"/>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580876111" name="Google Shape;107;p1"/>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792102636" name="Google Shape;108;p1"/>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220962557" name="Google Shape;109;p1"/>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171557242" name="Google Shape;110;p1" title="superbe copertina.jpg"/>
          <p:cNvPicPr/>
          <p:nvPr/>
        </p:nvPicPr>
        <p:blipFill rotWithShape="1">
          <a:blip r:embed="rId3">
            <a:alphaModFix/>
          </a:blip>
          <a:srcRect l="0" t="0" r="0" b="0"/>
          <a:stretch/>
        </p:blipFill>
        <p:spPr bwMode="auto">
          <a:xfrm>
            <a:off x="0" y="-17814"/>
            <a:ext cx="9168625" cy="5260328"/>
          </a:xfrm>
          <a:prstGeom prst="rect">
            <a:avLst/>
          </a:prstGeom>
          <a:noFill/>
          <a:ln>
            <a:noFill/>
          </a:ln>
        </p:spPr>
      </p:pic>
      <p:sp>
        <p:nvSpPr>
          <p:cNvPr id="176649521" name="Google Shape;111;p1"/>
          <p:cNvSpPr txBox="1"/>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1859549350" name="Google Shape;112;p1"/>
          <p:cNvSpPr txBox="1"/>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481760541" name="Google Shape;113;p1"/>
          <p:cNvSpPr txBox="1"/>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106679" indent="0">
              <a:buClr>
                <a:schemeClr val="lt2"/>
              </a:buClr>
              <a:buSzPts val="1920"/>
              <a:buFont typeface="Noto Sans Symbols"/>
              <a:buNone/>
              <a:defRPr/>
            </a:pPr>
            <a:endParaRPr/>
          </a:p>
        </p:txBody>
      </p:sp>
      <p:sp>
        <p:nvSpPr>
          <p:cNvPr id="276417022" name="Google Shape;114;p1"/>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Climate change and built environment</a:t>
            </a:r>
            <a:endParaRPr sz="1400" b="0" i="0" u="none" strike="noStrike" cap="none">
              <a:solidFill>
                <a:srgbClr val="000000"/>
              </a:solidFill>
              <a:latin typeface="Arial"/>
              <a:ea typeface="Arial"/>
              <a:cs typeface="Arial"/>
            </a:endParaRPr>
          </a:p>
        </p:txBody>
      </p:sp>
      <p:sp>
        <p:nvSpPr>
          <p:cNvPr id="762583207" name="Google Shape;115;p1"/>
          <p:cNvSpPr txBox="1"/>
          <p:nvPr/>
        </p:nvSpPr>
        <p:spPr bwMode="auto">
          <a:xfrm>
            <a:off x="5159707" y="3621499"/>
            <a:ext cx="3667124" cy="463500"/>
          </a:xfrm>
          <a:prstGeom prst="rect">
            <a:avLst/>
          </a:prstGeom>
          <a:noFill/>
          <a:ln>
            <a:noFill/>
          </a:ln>
        </p:spPr>
        <p:txBody>
          <a:bodyPr spcFirstLastPara="1" wrap="square" lIns="217575" tIns="108750" rIns="217575" bIns="108750"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competence:3 </a:t>
            </a:r>
            <a:endParaRPr sz="2000" b="1" i="0" u="none" strike="noStrike" cap="none">
              <a:solidFill>
                <a:schemeClr val="accent4"/>
              </a:solidFill>
              <a:latin typeface="Trebuchet MS"/>
              <a:ea typeface="Trebuchet MS"/>
              <a:cs typeface="Trebuchet MS"/>
            </a:endParaRPr>
          </a:p>
        </p:txBody>
      </p:sp>
      <p:sp>
        <p:nvSpPr>
          <p:cNvPr id="11086752" name="Google Shape;116;p1"/>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None/>
              <a:defRPr/>
            </a:pPr>
            <a:r>
              <a:rPr lang="en-GB" sz="2400" b="1" i="0" u="none" strike="noStrike" cap="none">
                <a:solidFill>
                  <a:schemeClr val="accent4"/>
                </a:solidFill>
                <a:latin typeface="Trebuchet MS"/>
                <a:ea typeface="Trebuchet MS"/>
                <a:cs typeface="Trebuchet MS"/>
              </a:rPr>
              <a:t>AD1.2 Policies and governance for climate adaptation </a:t>
            </a:r>
            <a:endParaRPr sz="1400" b="0" i="0" u="none" strike="noStrike" cap="none">
              <a:solidFill>
                <a:srgbClr val="000000"/>
              </a:solidFill>
              <a:latin typeface="Arial"/>
              <a:ea typeface="Arial"/>
              <a:cs typeface="Arial"/>
            </a:endParaRPr>
          </a:p>
        </p:txBody>
      </p:sp>
      <p:sp>
        <p:nvSpPr>
          <p:cNvPr id="742414528" name="Google Shape;117;p1"/>
          <p:cNvSpPr txBox="1"/>
          <p:nvPr/>
        </p:nvSpPr>
        <p:spPr bwMode="auto">
          <a:xfrm>
            <a:off x="516269" y="1936626"/>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1229084152" name="Google Shape;118;p1"/>
          <p:cNvSpPr txBox="1"/>
          <p:nvPr/>
        </p:nvSpPr>
        <p:spPr bwMode="auto">
          <a:xfrm>
            <a:off x="520079" y="2731411"/>
            <a:ext cx="6922444" cy="268962"/>
          </a:xfrm>
          <a:prstGeom prst="rect">
            <a:avLst/>
          </a:prstGeom>
          <a:noFill/>
          <a:ln>
            <a:noFill/>
          </a:ln>
        </p:spPr>
        <p:txBody>
          <a:bodyPr spcFirstLastPara="1" wrap="square" lIns="217575" tIns="108750" rIns="217575" bIns="108750"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34667903" name="Google Shape;123;p2"/>
          <p:cNvPicPr/>
          <p:nvPr/>
        </p:nvPicPr>
        <p:blipFill rotWithShape="1">
          <a:blip r:embed="rId3">
            <a:alphaModFix/>
          </a:blip>
          <a:srcRect l="0" t="3361" r="0" b="0"/>
          <a:stretch/>
        </p:blipFill>
        <p:spPr bwMode="auto">
          <a:xfrm>
            <a:off x="4955644" y="2282522"/>
            <a:ext cx="2911491" cy="2719110"/>
          </a:xfrm>
          <a:prstGeom prst="rect">
            <a:avLst/>
          </a:prstGeom>
          <a:noFill/>
          <a:ln>
            <a:noFill/>
          </a:ln>
        </p:spPr>
      </p:pic>
      <p:sp>
        <p:nvSpPr>
          <p:cNvPr id="1279527164" name="Google Shape;124;p2"/>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RISK</a:t>
            </a:r>
            <a:endParaRPr>
              <a:solidFill>
                <a:srgbClr val="70AD47"/>
              </a:solidFill>
            </a:endParaRPr>
          </a:p>
        </p:txBody>
      </p:sp>
      <p:sp>
        <p:nvSpPr>
          <p:cNvPr id="1213055195" name="Google Shape;125;p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Potential for adverse consequences of a climate-related hazard on human or ecological systems</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Results from dynamic interactions between climate-related hazards with the exposure and vulnerability of the affected human or ecological system</a:t>
            </a:r>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Risk </a:t>
            </a:r>
            <a:r>
              <a:rPr lang="en-GB" sz="1400">
                <a:solidFill>
                  <a:srgbClr val="7F7F7F"/>
                </a:solidFill>
              </a:rPr>
              <a:t>= </a:t>
            </a:r>
            <a:r>
              <a:rPr lang="en-GB" sz="1400" b="1">
                <a:solidFill>
                  <a:srgbClr val="7F7F7F"/>
                </a:solidFill>
              </a:rPr>
              <a:t>vulnerability</a:t>
            </a:r>
            <a:r>
              <a:rPr lang="en-GB" sz="1400">
                <a:solidFill>
                  <a:srgbClr val="7F7F7F"/>
                </a:solidFill>
              </a:rPr>
              <a:t> + </a:t>
            </a:r>
            <a:r>
              <a:rPr lang="en-GB" sz="1400" b="1">
                <a:solidFill>
                  <a:srgbClr val="7F7F7F"/>
                </a:solidFill>
              </a:rPr>
              <a:t>exposure</a:t>
            </a:r>
            <a:r>
              <a:rPr lang="en-GB" sz="1400">
                <a:solidFill>
                  <a:srgbClr val="7F7F7F"/>
                </a:solidFill>
              </a:rPr>
              <a:t> + </a:t>
            </a:r>
            <a:r>
              <a:rPr lang="en-GB" sz="1400" b="1">
                <a:solidFill>
                  <a:srgbClr val="7F7F7F"/>
                </a:solidFill>
              </a:rPr>
              <a:t>hazard</a:t>
            </a:r>
            <a:r>
              <a:rPr lang="en-GB" sz="1400">
                <a:solidFill>
                  <a:srgbClr val="7F7F7F"/>
                </a:solidFill>
              </a:rPr>
              <a:t> + </a:t>
            </a:r>
            <a:r>
              <a:rPr lang="en-GB" sz="1400" b="1">
                <a:solidFill>
                  <a:srgbClr val="7F7F7F"/>
                </a:solidFill>
              </a:rPr>
              <a:t>response</a:t>
            </a:r>
            <a:r>
              <a:rPr lang="en-GB" sz="1400">
                <a:solidFill>
                  <a:srgbClr val="7F7F7F"/>
                </a:solidFill>
              </a:rPr>
              <a:t> </a:t>
            </a:r>
            <a:endParaRPr sz="1400" b="1">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Risk management </a:t>
            </a:r>
            <a:r>
              <a:rPr lang="en-GB" sz="1400">
                <a:solidFill>
                  <a:srgbClr val="7F7F7F"/>
                </a:solidFill>
              </a:rPr>
              <a:t>– plans, actions, strategies, or </a:t>
            </a:r>
            <a:br>
              <a:rPr lang="en-GB" sz="1400">
                <a:solidFill>
                  <a:srgbClr val="7F7F7F"/>
                </a:solidFill>
              </a:rPr>
            </a:br>
            <a:r>
              <a:rPr lang="en-GB" sz="1400">
                <a:solidFill>
                  <a:srgbClr val="7F7F7F"/>
                </a:solidFill>
              </a:rPr>
              <a:t>policies to reduce the likelihood and/or magnitude </a:t>
            </a:r>
            <a:br>
              <a:rPr lang="en-GB" sz="1400">
                <a:solidFill>
                  <a:srgbClr val="7F7F7F"/>
                </a:solidFill>
              </a:rPr>
            </a:br>
            <a:r>
              <a:rPr lang="en-GB" sz="1400">
                <a:solidFill>
                  <a:srgbClr val="7F7F7F"/>
                </a:solidFill>
              </a:rPr>
              <a:t>of adverse potential consequences, based on </a:t>
            </a:r>
            <a:br>
              <a:rPr lang="en-GB" sz="1400">
                <a:solidFill>
                  <a:srgbClr val="7F7F7F"/>
                </a:solidFill>
              </a:rPr>
            </a:br>
            <a:r>
              <a:rPr lang="en-GB" sz="1400">
                <a:solidFill>
                  <a:srgbClr val="7F7F7F"/>
                </a:solidFill>
              </a:rPr>
              <a:t>assessed or perceived risks</a:t>
            </a:r>
            <a:endParaRPr sz="1400" b="1">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1597239222" name="Google Shape;126;p2"/>
          <p:cNvSpPr txBox="1"/>
          <p:nvPr/>
        </p:nvSpPr>
        <p:spPr bwMode="auto">
          <a:xfrm>
            <a:off x="4910168" y="4937558"/>
            <a:ext cx="300244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7608207" name="Google Shape;131;p3"/>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COMPONENTS OF RISK</a:t>
            </a:r>
            <a:endParaRPr>
              <a:solidFill>
                <a:srgbClr val="70AD47"/>
              </a:solidFill>
            </a:endParaRPr>
          </a:p>
        </p:txBody>
      </p:sp>
      <p:sp>
        <p:nvSpPr>
          <p:cNvPr id="798210604" name="Google Shape;132;p3"/>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200" b="1">
                <a:solidFill>
                  <a:srgbClr val="7F7F7F"/>
                </a:solidFill>
              </a:rPr>
              <a:t>Hazard:</a:t>
            </a:r>
            <a:endParaRPr/>
          </a:p>
          <a:p>
            <a:pPr marL="171450" lvl="0" indent="-171450" algn="l" rtl="0">
              <a:lnSpc>
                <a:spcPct val="105000"/>
              </a:lnSpc>
              <a:spcBef>
                <a:spcPts val="900"/>
              </a:spcBef>
              <a:spcAft>
                <a:spcPts val="0"/>
              </a:spcAft>
              <a:buClr>
                <a:schemeClr val="dk1"/>
              </a:buClr>
              <a:buSzPts val="1100"/>
              <a:buChar char="•"/>
              <a:defRPr/>
            </a:pPr>
            <a:r>
              <a:rPr lang="en-GB" sz="1200">
                <a:solidFill>
                  <a:srgbClr val="7F7F7F"/>
                </a:solidFill>
              </a:rPr>
              <a:t>“The potential occurrence of a natural or human-induced physical event or trend that may cause loss of life, injury, or other health impacts, as well as damage and loss to property, infrastructure, livelihoods, service provision, ecosystems, and environmental resources.”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Vulnerability:</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propensity or predisposition to be adversely affected”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Exposure: </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presence of people; livelihoods; species or ecosystems; environmental functions, services, and resources; infrastructure; or economic, social, or cultural assets in places and settings that could be adversely affected”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Response (Adaptive capacity): </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ability of systems, institutions, humans and other organisms to adjust to potential damage, to take advantage of opportunities, or to respond to consequences” (</a:t>
            </a:r>
            <a:r>
              <a:rPr lang="en-GB" sz="1200" u="sng">
                <a:solidFill>
                  <a:srgbClr val="7F7F7F"/>
                </a:solidFill>
                <a:hlinkClick r:id="rId3" tooltip=""/>
              </a:rPr>
              <a:t>https://www.ipcc.ch/sr15/chapter/glossary/</a:t>
            </a:r>
            <a:r>
              <a:rPr lang="en-GB" sz="1200">
                <a:solidFill>
                  <a:srgbClr val="7F7F7F"/>
                </a:solidFill>
              </a:rPr>
              <a:t> )</a:t>
            </a:r>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1969030701" name="Google Shape;133;p3"/>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63057304" name="Google Shape;138;p4"/>
          <p:cNvPicPr/>
          <p:nvPr/>
        </p:nvPicPr>
        <p:blipFill rotWithShape="1">
          <a:blip r:embed="rId3">
            <a:alphaModFix/>
          </a:blip>
          <a:srcRect l="664" t="0" r="0" b="0"/>
          <a:stretch/>
        </p:blipFill>
        <p:spPr bwMode="auto">
          <a:xfrm>
            <a:off x="731520" y="76912"/>
            <a:ext cx="7645504" cy="5012924"/>
          </a:xfrm>
          <a:prstGeom prst="rect">
            <a:avLst/>
          </a:prstGeom>
          <a:noFill/>
          <a:ln>
            <a:noFill/>
          </a:ln>
        </p:spPr>
      </p:pic>
      <p:sp>
        <p:nvSpPr>
          <p:cNvPr id="1461629512" name="Google Shape;139;p4"/>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575748905" name="Google Shape;140;p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0577247" name="Google Shape;145;p5"/>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CLIMATE RISK AND VULNERABILITY ASSESSMENT (RVA)</a:t>
            </a:r>
            <a:endParaRPr>
              <a:solidFill>
                <a:srgbClr val="70AD47"/>
              </a:solidFill>
            </a:endParaRPr>
          </a:p>
        </p:txBody>
      </p:sp>
      <p:sp>
        <p:nvSpPr>
          <p:cNvPr id="1579739029" name="Google Shape;146;p5"/>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The qualitative and/or quantitative scientific estimation of risks</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A tool for understanding how likely communities, systems, or sectors are to be affected by climate change, and what can be done to adapt</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Identifies short- and long-term climate risks to build resilience in development projects, policies and programs</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Helps determine the overall level of climate risk:</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Identifies climate hazards</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Assesses exposure (assets, people, systems) </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Evaluates sensitivity (how badly they could be affected)</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Estimates adaptive capacity (how well they can cope or recover)</a:t>
            </a:r>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532863395" name="Google Shape;147;p5"/>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5682382" name="Google Shape;152;p6"/>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STEP BY STEP RVA</a:t>
            </a:r>
            <a:endParaRPr>
              <a:solidFill>
                <a:srgbClr val="70AD47"/>
              </a:solidFill>
            </a:endParaRPr>
          </a:p>
        </p:txBody>
      </p:sp>
      <p:sp>
        <p:nvSpPr>
          <p:cNvPr id="106531585" name="Google Shape;153;p6"/>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Define scope and objectives (what is being assessed, why, and what time frame)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Gather relevant data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Identify climate hazards (using climate data and scenarios)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Assess exposure (who and what is at risk)</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Assess sensitivity (how vulnerable and exposed systems are)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Evaluate adaptive capacity (ability to cope, respond, or recover)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Highlight key risks (who and what is most at risk</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Determine adaptation priorities and set adaptation objectives</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Engage relevant stakeholders in the whole process</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p:txBody>
      </p:sp>
      <p:sp>
        <p:nvSpPr>
          <p:cNvPr id="383003083" name="Google Shape;154;p6"/>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0025355" name="Google Shape;159;p7"/>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ADAPTATION</a:t>
            </a:r>
            <a:endParaRPr>
              <a:solidFill>
                <a:srgbClr val="70AD47"/>
              </a:solidFill>
            </a:endParaRPr>
          </a:p>
        </p:txBody>
      </p:sp>
      <p:sp>
        <p:nvSpPr>
          <p:cNvPr id="563372788" name="Google Shape;160;p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A</a:t>
            </a:r>
            <a:r>
              <a:rPr lang="en-GB" sz="1400">
                <a:solidFill>
                  <a:srgbClr val="7F7F7F"/>
                </a:solidFill>
              </a:rPr>
              <a:t>djustments in ecological, social, and economic systems in response to actual or expected climatic stimuli and their effect</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Adaptation in processes by which individuals, communities, and countries seek to cope with the consequences of climate change</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No one-size-fits-all solution  actions depend on the context</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An important part in responding to climate change</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Helps protect people, livelihoods, and ecosystems </a:t>
            </a:r>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655496698" name="Google Shape;165;p8"/>
          <p:cNvPicPr/>
          <p:nvPr/>
        </p:nvPicPr>
        <p:blipFill rotWithShape="1">
          <a:blip r:embed="rId3">
            <a:alphaModFix/>
          </a:blip>
          <a:srcRect l="0" t="0" r="875" b="796"/>
          <a:stretch/>
        </p:blipFill>
        <p:spPr bwMode="auto">
          <a:xfrm>
            <a:off x="746438" y="334062"/>
            <a:ext cx="7651124" cy="4475376"/>
          </a:xfrm>
          <a:prstGeom prst="rect">
            <a:avLst/>
          </a:prstGeom>
          <a:noFill/>
          <a:ln>
            <a:noFill/>
          </a:ln>
        </p:spPr>
      </p:pic>
      <p:sp>
        <p:nvSpPr>
          <p:cNvPr id="1091823795" name="Google Shape;166;p8"/>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61220065" name="Google Shape;167;p8"/>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https://unfccc.int/topics/adaptation-and-resilience/the-big-picture/introduction</a:t>
            </a:r>
            <a:endParaRPr sz="1400" b="0" i="0" u="none" strike="noStrike" cap="none">
              <a:solidFill>
                <a:srgbClr val="000000"/>
              </a:solidFill>
              <a:latin typeface="Arial"/>
              <a:ea typeface="Arial"/>
              <a:cs typeface="Arial"/>
            </a:endParaRPr>
          </a:p>
        </p:txBody>
      </p:sp>
      <p:sp>
        <p:nvSpPr>
          <p:cNvPr id="1237510496" name="Google Shape;168;p8"/>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7272224" name="Google Shape;173;p9"/>
          <p:cNvSpPr txBox="1"/>
          <p:nvPr>
            <p:ph type="body" idx="1"/>
          </p:nvPr>
        </p:nvSpPr>
        <p:spPr bwMode="auto">
          <a:xfrm>
            <a:off x="576263" y="2013910"/>
            <a:ext cx="3995737" cy="24060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ADAPTATION</a:t>
            </a:r>
            <a:endParaRPr sz="1400" b="1">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A</a:t>
            </a:r>
            <a:r>
              <a:rPr lang="en-GB" sz="1400">
                <a:solidFill>
                  <a:srgbClr val="7F7F7F"/>
                </a:solidFill>
              </a:rPr>
              <a:t>djustments in ecological, social, and economic systems in response to actual or expected climatic stimuli and their effect.</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Critical component in responding to climate change </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Examples: flood defences, setting up early warning systems, switching to drought-resistant crops, redesigning communication systems, business operations, and government policies,…</a:t>
            </a:r>
            <a:endParaRPr sz="2000">
              <a:solidFill>
                <a:srgbClr val="7F7F7F"/>
              </a:solidFill>
            </a:endParaRPr>
          </a:p>
        </p:txBody>
      </p:sp>
      <p:sp>
        <p:nvSpPr>
          <p:cNvPr id="119768690" name="Google Shape;174;p9"/>
          <p:cNvSpPr txBox="1"/>
          <p:nvPr>
            <p:ph type="title"/>
          </p:nvPr>
        </p:nvSpPr>
        <p:spPr bwMode="auto">
          <a:xfrm>
            <a:off x="613295" y="54885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ADAPTATION VS MITIGATION</a:t>
            </a:r>
            <a:endParaRPr>
              <a:solidFill>
                <a:srgbClr val="70AD47"/>
              </a:solidFill>
            </a:endParaRPr>
          </a:p>
        </p:txBody>
      </p:sp>
      <p:sp>
        <p:nvSpPr>
          <p:cNvPr id="147017590" name="Google Shape;175;p9"/>
          <p:cNvSpPr txBox="1"/>
          <p:nvPr/>
        </p:nvSpPr>
        <p:spPr bwMode="auto">
          <a:xfrm>
            <a:off x="4572000" y="2013910"/>
            <a:ext cx="3995737" cy="2406000"/>
          </a:xfrm>
          <a:prstGeom prst="rect">
            <a:avLst/>
          </a:prstGeom>
          <a:noFill/>
          <a:ln>
            <a:noFill/>
          </a:ln>
        </p:spPr>
        <p:txBody>
          <a:bodyPr spcFirstLastPara="1" wrap="square" lIns="68550" tIns="34275" rIns="68550" bIns="34275" anchor="ctr" anchorCtr="0">
            <a:noAutofit/>
          </a:bodyPr>
          <a:lstStyle/>
          <a:p>
            <a:pPr marL="0" marR="0" lvl="0" indent="0" algn="l" rtl="0">
              <a:lnSpc>
                <a:spcPct val="105000"/>
              </a:lnSpc>
              <a:spcBef>
                <a:spcPts val="900"/>
              </a:spcBef>
              <a:spcAft>
                <a:spcPts val="0"/>
              </a:spcAft>
              <a:buClr>
                <a:schemeClr val="dk1"/>
              </a:buClr>
              <a:buSzPts val="1100"/>
              <a:buFont typeface="Noto Sans Symbols"/>
              <a:buNone/>
              <a:defRPr/>
            </a:pPr>
            <a:r>
              <a:rPr lang="en-GB" sz="1600" b="1" i="0" u="none" strike="noStrike" cap="none">
                <a:solidFill>
                  <a:srgbClr val="7F7F7F"/>
                </a:solidFill>
                <a:latin typeface="Trebuchet MS"/>
                <a:ea typeface="Trebuchet MS"/>
                <a:cs typeface="Trebuchet MS"/>
              </a:rPr>
              <a:t>MITIGATION</a:t>
            </a:r>
            <a:endParaRPr sz="1400" b="1" i="0" u="none" strike="noStrike" cap="none">
              <a:solidFill>
                <a:srgbClr val="7F7F7F"/>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Actions taken to reduce or prevent greenhouse gas (GHG) emissions or to enhance carbon sinks that remove them from the atmosphere</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Critical component in preventing climate change</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Examples: shifting away from fossil fuels, improving energy efficiency, changing agricultural practices, sustainable management and conservation of forests, restoring and conserving critical ecosystems,…</a:t>
            </a:r>
            <a:endParaRPr sz="24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0013166" name="Google Shape;180;p10"/>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RESILIENCE</a:t>
            </a:r>
            <a:endParaRPr>
              <a:solidFill>
                <a:srgbClr val="70AD47"/>
              </a:solidFill>
            </a:endParaRPr>
          </a:p>
        </p:txBody>
      </p:sp>
      <p:sp>
        <p:nvSpPr>
          <p:cNvPr id="1650307907" name="Google Shape;181;p10"/>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400" b="1">
                <a:solidFill>
                  <a:srgbClr val="7F7F7F"/>
                </a:solidFill>
              </a:rPr>
              <a:t>“</a:t>
            </a:r>
            <a:r>
              <a:rPr lang="en-GB" sz="1400" b="1" i="1">
                <a:solidFill>
                  <a:srgbClr val="7F7F7F"/>
                </a:solidFill>
              </a:rPr>
              <a:t>The capacity of social, economic, and environmental systems to cope with a hazardous event or trend or disturbance, responding or reorganizing in ways that maintain their essential function, identity, and structure while also maintaining the capacity for adaptation, learning, and transformation.” </a:t>
            </a:r>
            <a:r>
              <a:rPr lang="en-GB" sz="1400" b="1">
                <a:solidFill>
                  <a:srgbClr val="7F7F7F"/>
                </a:solidFill>
              </a:rPr>
              <a:t>(</a:t>
            </a:r>
            <a:r>
              <a:rPr lang="en-GB" sz="1400" b="1" u="sng">
                <a:solidFill>
                  <a:srgbClr val="7F7F7F"/>
                </a:solidFill>
                <a:hlinkClick r:id="rId3" tooltip=""/>
              </a:rPr>
              <a:t>https://www.ipcc.ch/sr15/chapter/glossary/</a:t>
            </a:r>
            <a:r>
              <a:rPr lang="en-GB" sz="1400" b="1">
                <a:solidFill>
                  <a:srgbClr val="7F7F7F"/>
                </a:solidFill>
              </a:rPr>
              <a:t>)</a:t>
            </a:r>
            <a:endParaRPr sz="1400" b="1">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Essential component of any climate action program</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3 components of climate resilience: </a:t>
            </a:r>
            <a:endParaRPr/>
          </a:p>
          <a:p>
            <a:pPr marL="742950" lvl="1" indent="-285750" algn="l" rtl="0">
              <a:lnSpc>
                <a:spcPct val="105000"/>
              </a:lnSpc>
              <a:spcBef>
                <a:spcPts val="900"/>
              </a:spcBef>
              <a:spcAft>
                <a:spcPts val="0"/>
              </a:spcAft>
              <a:buClr>
                <a:schemeClr val="dk1"/>
              </a:buClr>
              <a:buSzPts val="1100"/>
              <a:buChar char="•"/>
              <a:defRPr/>
            </a:pPr>
            <a:r>
              <a:rPr lang="en-GB" sz="1100" b="1">
                <a:solidFill>
                  <a:srgbClr val="7F7F7F"/>
                </a:solidFill>
              </a:rPr>
              <a:t>Resilient people and livelihoods </a:t>
            </a:r>
            <a:r>
              <a:rPr lang="en-GB" sz="1100">
                <a:solidFill>
                  <a:srgbClr val="7F7F7F"/>
                </a:solidFill>
              </a:rPr>
              <a:t>– early warning systems; decent, secure and green jobs; resilient value chains; social protection; getting finance to local communities</a:t>
            </a:r>
            <a:endParaRPr/>
          </a:p>
          <a:p>
            <a:pPr marL="742950" lvl="1" indent="-285750" algn="l" rtl="0">
              <a:lnSpc>
                <a:spcPct val="105000"/>
              </a:lnSpc>
              <a:spcBef>
                <a:spcPts val="900"/>
              </a:spcBef>
              <a:spcAft>
                <a:spcPts val="0"/>
              </a:spcAft>
              <a:buClr>
                <a:schemeClr val="dk1"/>
              </a:buClr>
              <a:buSzPts val="1100"/>
              <a:buChar char="•"/>
              <a:defRPr/>
            </a:pPr>
            <a:r>
              <a:rPr lang="en-GB" sz="1100" b="1">
                <a:solidFill>
                  <a:srgbClr val="7F7F7F"/>
                </a:solidFill>
              </a:rPr>
              <a:t>Resilient businesses and economies </a:t>
            </a:r>
            <a:r>
              <a:rPr lang="en-GB" sz="1100">
                <a:solidFill>
                  <a:srgbClr val="7F7F7F"/>
                </a:solidFill>
              </a:rPr>
              <a:t>– climate risks are fully understood by all businesses, investors, and society; ensuring investments are climate risk-informed and deliver social, environmental, and economic impacts</a:t>
            </a:r>
            <a:endParaRPr/>
          </a:p>
          <a:p>
            <a:pPr marL="742950" lvl="1" indent="-285750" algn="l" rtl="0">
              <a:lnSpc>
                <a:spcPct val="105000"/>
              </a:lnSpc>
              <a:spcBef>
                <a:spcPts val="900"/>
              </a:spcBef>
              <a:spcAft>
                <a:spcPts val="0"/>
              </a:spcAft>
              <a:buClr>
                <a:schemeClr val="dk1"/>
              </a:buClr>
              <a:buSzPts val="1100"/>
              <a:buChar char="•"/>
              <a:defRPr/>
            </a:pPr>
            <a:r>
              <a:rPr lang="en-GB" sz="1100" b="1">
                <a:solidFill>
                  <a:srgbClr val="7F7F7F"/>
                </a:solidFill>
              </a:rPr>
              <a:t>Resilient environmental systems </a:t>
            </a:r>
            <a:r>
              <a:rPr lang="en-GB" sz="1100">
                <a:solidFill>
                  <a:srgbClr val="7F7F7F"/>
                </a:solidFill>
              </a:rPr>
              <a:t>– nature is the first line of defence against climate risks of extreme events and long-term changes in climate; biodiversity and ecosystems are protected to ensure food, clean air, fresh water, fertile soil, and pollination services </a:t>
            </a: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7155042" name="Google Shape;186;p11"/>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STEPS TO BUILD CLIMATE RESILIENCE</a:t>
            </a:r>
            <a:endParaRPr>
              <a:solidFill>
                <a:srgbClr val="70AD47"/>
              </a:solidFill>
            </a:endParaRPr>
          </a:p>
        </p:txBody>
      </p:sp>
      <p:sp>
        <p:nvSpPr>
          <p:cNvPr id="35420811" name="Google Shape;187;p11"/>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Awareness raising and advocacy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Climate risk assessment</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Develop and implement appropriate actions</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Mobilize resources</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Monitor and track progress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Share knowledge, experiences, and solutions</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98856939" name="Google Shape;192;p12"/>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TYPES OF INTERVENTIONS TO BUILD CLIMATE RESILIENCE</a:t>
            </a:r>
            <a:endParaRPr>
              <a:solidFill>
                <a:srgbClr val="70AD47"/>
              </a:solidFill>
            </a:endParaRPr>
          </a:p>
        </p:txBody>
      </p:sp>
      <p:sp>
        <p:nvSpPr>
          <p:cNvPr id="1775318500" name="Google Shape;193;p1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Climate risk and vulnerability assessments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Early warning systems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Preparedness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Climate risk governance and capacity building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Nature-based solutions (NBS)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Climate-proofing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Risk transfer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Sharing knowledge and best practices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Access to finance</a:t>
            </a:r>
            <a:endParaRPr/>
          </a:p>
        </p:txBody>
      </p:sp>
      <p:sp>
        <p:nvSpPr>
          <p:cNvPr id="765622636" name="Google Shape;194;p12"/>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43445142" name="Google Shape;195;p12"/>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4442038" name="Google Shape;200;p13"/>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BUILDING RESILIENCE GUIDELINES</a:t>
            </a:r>
            <a:endParaRPr>
              <a:solidFill>
                <a:srgbClr val="70AD47"/>
              </a:solidFill>
            </a:endParaRPr>
          </a:p>
        </p:txBody>
      </p:sp>
      <p:sp>
        <p:nvSpPr>
          <p:cNvPr id="1991978773" name="Google Shape;201;p13"/>
          <p:cNvSpPr txBox="1"/>
          <p:nvPr>
            <p:ph type="body" idx="1"/>
          </p:nvPr>
        </p:nvSpPr>
        <p:spPr bwMode="auto">
          <a:xfrm>
            <a:off x="630600" y="1394569"/>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Reference technical standards for design and construction to take account of most weather-related hazards, including those generated by climate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Developed by International Code Council (ICC)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Principles: </a:t>
            </a:r>
            <a:endParaRPr/>
          </a:p>
        </p:txBody>
      </p:sp>
      <p:sp>
        <p:nvSpPr>
          <p:cNvPr id="1466630487" name="Google Shape;202;p13"/>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49724097" name="Google Shape;203;p13"/>
          <p:cNvSpPr txBox="1"/>
          <p:nvPr/>
        </p:nvSpPr>
        <p:spPr bwMode="auto">
          <a:xfrm>
            <a:off x="630600" y="3176330"/>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Urgency</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Clarity of objectives</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Robust climate science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Risk clarity</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Forward-looking</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Durability</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Holistic approach</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Affordability</a:t>
            </a:r>
            <a:endParaRPr sz="2000" b="0" i="0" u="none" strike="noStrike" cap="none">
              <a:solidFill>
                <a:schemeClr val="dk1"/>
              </a:solidFill>
              <a:latin typeface="Trebuchet MS"/>
              <a:ea typeface="Trebuchet MS"/>
              <a:cs typeface="Trebuchet MS"/>
            </a:endParaRPr>
          </a:p>
        </p:txBody>
      </p:sp>
      <p:sp>
        <p:nvSpPr>
          <p:cNvPr id="813214250" name="Google Shape;204;p13"/>
          <p:cNvSpPr txBox="1"/>
          <p:nvPr/>
        </p:nvSpPr>
        <p:spPr bwMode="auto">
          <a:xfrm>
            <a:off x="4551750" y="3136575"/>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 Existing buildings</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Building maintenance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Compliance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Implementation</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Monitor and evaluate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Engagement</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Emission reduction</a:t>
            </a:r>
            <a:endParaRPr sz="2000" b="0" i="0" u="none" strike="noStrike" cap="none">
              <a:solidFill>
                <a:schemeClr val="dk1"/>
              </a:solidFill>
              <a:latin typeface="Trebuchet MS"/>
              <a:ea typeface="Trebuchet MS"/>
              <a:cs typeface="Trebuchet MS"/>
            </a:endParaRPr>
          </a:p>
        </p:txBody>
      </p:sp>
      <p:sp>
        <p:nvSpPr>
          <p:cNvPr id="624589511" name="Google Shape;205;p13"/>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1259144" name="Google Shape;210;p14"/>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ADAPTATION POLICIES</a:t>
            </a:r>
            <a:endParaRPr>
              <a:solidFill>
                <a:srgbClr val="70AD47"/>
              </a:solidFill>
            </a:endParaRPr>
          </a:p>
        </p:txBody>
      </p:sp>
      <p:sp>
        <p:nvSpPr>
          <p:cNvPr id="2119263665" name="Google Shape;211;p14"/>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An essential part of managing the inevitable impacts of climate change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Help reduce human and economic losses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They are cost-effective investments in resilience</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Promotion of social and climate justice</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Supporting long-term development goals</a:t>
            </a:r>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p:txBody>
      </p:sp>
      <p:pic>
        <p:nvPicPr>
          <p:cNvPr id="1918169806" name="Google Shape;212;p14" descr="A cartoon of a polar bear and a penguin&#10;&#10;AI-generated content may be incorrect."/>
          <p:cNvPicPr/>
          <p:nvPr/>
        </p:nvPicPr>
        <p:blipFill rotWithShape="1">
          <a:blip r:embed="rId3">
            <a:alphaModFix/>
          </a:blip>
          <a:srcRect l="0" t="0" r="0" b="0"/>
          <a:stretch/>
        </p:blipFill>
        <p:spPr bwMode="auto">
          <a:xfrm>
            <a:off x="5361140" y="2757439"/>
            <a:ext cx="2981194" cy="2235896"/>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55022406" name="Google Shape;217;p15"/>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SUSTAINABLE DEVELOPMENT GOALS (SDGs)</a:t>
            </a:r>
            <a:endParaRPr>
              <a:solidFill>
                <a:srgbClr val="70AD47"/>
              </a:solidFill>
            </a:endParaRPr>
          </a:p>
        </p:txBody>
      </p:sp>
      <p:sp>
        <p:nvSpPr>
          <p:cNvPr id="508092738" name="Google Shape;218;p15"/>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A set of 17 global goals established by the UN in 2015, aimed at addressing various global challenges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Blueprint to achieve a better and sustainable future for all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SDG 13: Climate Action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Target 13.1: Strengthen resilience and adaptive capacity to climate-related hazards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Target 13.2: Integrate climate change measures into national policies and planning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Other related goals:</a:t>
            </a:r>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p:txBody>
      </p:sp>
      <p:pic>
        <p:nvPicPr>
          <p:cNvPr id="1151485665" name="Google Shape;219;p15" descr="A green and white sign with a planet earth in the middle&#10;&#10;AI-generated content may be incorrect."/>
          <p:cNvPicPr/>
          <p:nvPr/>
        </p:nvPicPr>
        <p:blipFill rotWithShape="1">
          <a:blip r:embed="rId3">
            <a:alphaModFix/>
          </a:blip>
          <a:srcRect l="0" t="0" r="0" b="0"/>
          <a:stretch/>
        </p:blipFill>
        <p:spPr bwMode="auto">
          <a:xfrm>
            <a:off x="7430104" y="2226796"/>
            <a:ext cx="1450283" cy="1450283"/>
          </a:xfrm>
          <a:prstGeom prst="rect">
            <a:avLst/>
          </a:prstGeom>
          <a:noFill/>
          <a:ln>
            <a:noFill/>
          </a:ln>
        </p:spPr>
      </p:pic>
      <p:pic>
        <p:nvPicPr>
          <p:cNvPr id="2030091642" name="Google Shape;220;p15" descr="A white bowl with steam and text&#10;&#10;AI-generated content may be incorrect."/>
          <p:cNvPicPr/>
          <p:nvPr/>
        </p:nvPicPr>
        <p:blipFill rotWithShape="1">
          <a:blip r:embed="rId4">
            <a:alphaModFix/>
          </a:blip>
          <a:srcRect l="0" t="0" r="0" b="0"/>
          <a:stretch/>
        </p:blipFill>
        <p:spPr bwMode="auto">
          <a:xfrm>
            <a:off x="1217656" y="4103988"/>
            <a:ext cx="602906" cy="602906"/>
          </a:xfrm>
          <a:prstGeom prst="rect">
            <a:avLst/>
          </a:prstGeom>
          <a:noFill/>
          <a:ln>
            <a:noFill/>
          </a:ln>
        </p:spPr>
      </p:pic>
      <p:pic>
        <p:nvPicPr>
          <p:cNvPr id="2037895624" name="Google Shape;221;p15" descr="A green square with white text and a heart and pulse&#10;&#10;AI-generated content may be incorrect."/>
          <p:cNvPicPr/>
          <p:nvPr/>
        </p:nvPicPr>
        <p:blipFill rotWithShape="1">
          <a:blip r:embed="rId5">
            <a:alphaModFix/>
          </a:blip>
          <a:srcRect l="0" t="0" r="0" b="0"/>
          <a:stretch/>
        </p:blipFill>
        <p:spPr bwMode="auto">
          <a:xfrm>
            <a:off x="2000250" y="4103986"/>
            <a:ext cx="602907" cy="602907"/>
          </a:xfrm>
          <a:prstGeom prst="rect">
            <a:avLst/>
          </a:prstGeom>
          <a:noFill/>
          <a:ln>
            <a:noFill/>
          </a:ln>
        </p:spPr>
      </p:pic>
      <p:pic>
        <p:nvPicPr>
          <p:cNvPr id="1286209175" name="Google Shape;222;p15" descr="A blue background with a white sign and a drop of water&#10;&#10;AI-generated content may be incorrect."/>
          <p:cNvPicPr/>
          <p:nvPr/>
        </p:nvPicPr>
        <p:blipFill rotWithShape="1">
          <a:blip r:embed="rId6">
            <a:alphaModFix/>
          </a:blip>
          <a:srcRect l="0" t="0" r="0" b="0"/>
          <a:stretch/>
        </p:blipFill>
        <p:spPr bwMode="auto">
          <a:xfrm>
            <a:off x="2782845" y="4103986"/>
            <a:ext cx="602907" cy="602907"/>
          </a:xfrm>
          <a:prstGeom prst="rect">
            <a:avLst/>
          </a:prstGeom>
          <a:noFill/>
          <a:ln>
            <a:noFill/>
          </a:ln>
        </p:spPr>
      </p:pic>
      <p:pic>
        <p:nvPicPr>
          <p:cNvPr id="1269479124" name="Google Shape;223;p15" descr="A red background with white text and a graph&#10;&#10;AI-generated content may be incorrect."/>
          <p:cNvPicPr/>
          <p:nvPr/>
        </p:nvPicPr>
        <p:blipFill rotWithShape="1">
          <a:blip r:embed="rId7">
            <a:alphaModFix/>
          </a:blip>
          <a:srcRect l="0" t="0" r="0" b="0"/>
          <a:stretch/>
        </p:blipFill>
        <p:spPr bwMode="auto">
          <a:xfrm>
            <a:off x="3565440" y="4103986"/>
            <a:ext cx="602907" cy="602907"/>
          </a:xfrm>
          <a:prstGeom prst="rect">
            <a:avLst/>
          </a:prstGeom>
          <a:noFill/>
          <a:ln>
            <a:noFill/>
          </a:ln>
        </p:spPr>
      </p:pic>
      <p:pic>
        <p:nvPicPr>
          <p:cNvPr id="1242405756" name="Google Shape;224;p15" descr="A white and orange sign with buildings and text&#10;&#10;AI-generated content may be incorrect."/>
          <p:cNvPicPr/>
          <p:nvPr/>
        </p:nvPicPr>
        <p:blipFill rotWithShape="1">
          <a:blip r:embed="rId8">
            <a:alphaModFix/>
          </a:blip>
          <a:srcRect l="0" t="0" r="0" b="0"/>
          <a:stretch/>
        </p:blipFill>
        <p:spPr bwMode="auto">
          <a:xfrm>
            <a:off x="4348035" y="4103985"/>
            <a:ext cx="602906" cy="602906"/>
          </a:xfrm>
          <a:prstGeom prst="rect">
            <a:avLst/>
          </a:prstGeom>
          <a:noFill/>
          <a:ln>
            <a:noFill/>
          </a:ln>
        </p:spPr>
      </p:pic>
      <p:pic>
        <p:nvPicPr>
          <p:cNvPr id="1118220539" name="Google Shape;225;p15" descr="A green sign with white text and a tree and birds&#10;&#10;AI-generated content may be incorrect."/>
          <p:cNvPicPr/>
          <p:nvPr/>
        </p:nvPicPr>
        <p:blipFill rotWithShape="1">
          <a:blip r:embed="rId9">
            <a:alphaModFix/>
          </a:blip>
          <a:srcRect l="0" t="0" r="0" b="0"/>
          <a:stretch/>
        </p:blipFill>
        <p:spPr bwMode="auto">
          <a:xfrm>
            <a:off x="5130629" y="4103984"/>
            <a:ext cx="602907" cy="602907"/>
          </a:xfrm>
          <a:prstGeom prst="rect">
            <a:avLst/>
          </a:prstGeom>
          <a:noFill/>
          <a:ln>
            <a:noFill/>
          </a:ln>
        </p:spPr>
      </p:pic>
      <p:sp>
        <p:nvSpPr>
          <p:cNvPr id="111524255" name="Google Shape;226;p15"/>
          <p:cNvSpPr txBox="1"/>
          <p:nvPr/>
        </p:nvSpPr>
        <p:spPr bwMode="auto">
          <a:xfrm>
            <a:off x="0" y="4890877"/>
            <a:ext cx="7485888"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b="0" i="0" u="none" strike="noStrike" cap="none">
                <a:solidFill>
                  <a:srgbClr val="000000"/>
                </a:solidFill>
                <a:latin typeface="Arial"/>
                <a:ea typeface="Arial"/>
                <a:cs typeface="Arial"/>
              </a:rPr>
              <a:t>Source: </a:t>
            </a:r>
            <a:r>
              <a:rPr lang="en-GB" sz="1000" b="0" i="0" u="sng" strike="noStrike" cap="none">
                <a:solidFill>
                  <a:srgbClr val="000000"/>
                </a:solidFill>
                <a:latin typeface="Arial"/>
                <a:ea typeface="Arial"/>
                <a:cs typeface="Arial"/>
                <a:hlinkClick r:id="rId10" tooltip=""/>
              </a:rPr>
              <a:t>https://www.un.org/sustainabledevelopment/</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4190641" name="Google Shape;231;p16"/>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IPCC</a:t>
            </a:r>
            <a:endParaRPr>
              <a:solidFill>
                <a:srgbClr val="70AD47"/>
              </a:solidFill>
            </a:endParaRPr>
          </a:p>
        </p:txBody>
      </p:sp>
      <p:sp>
        <p:nvSpPr>
          <p:cNvPr id="1828703542" name="Google Shape;232;p16"/>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400" b="1">
                <a:solidFill>
                  <a:srgbClr val="7F7F7F"/>
                </a:solidFill>
              </a:rPr>
              <a:t>IPCC – The Intergovernmental Panel on Climate Change </a:t>
            </a:r>
            <a:endParaRPr sz="14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The UN’s body for assessing the science related to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3 Working Groups prepare assessment and special reports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Working Group I: The Physical Science Basis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Working Group II: Impacts, Adaptation and Vulnerability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Working Group III: Mitigation of Climate Change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Task Force on National Greenhouse Gas Inventories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Prepares comprehensive Assessment Reports about the state of knowledge of climate change, its impacts, and future risks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Latest: Sixth Assessment Report, 2023 (</a:t>
            </a:r>
            <a:r>
              <a:rPr lang="en-GB" sz="1200" u="sng">
                <a:solidFill>
                  <a:srgbClr val="7F7F7F"/>
                </a:solidFill>
                <a:hlinkClick r:id="rId3" tooltip=""/>
              </a:rPr>
              <a:t>https://www.ipcc.ch/assessment-report/ar6/</a:t>
            </a:r>
            <a:r>
              <a:rPr lang="en-GB" sz="12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Currently in the seventh assessment cycle, began in July 2023</a:t>
            </a:r>
            <a:endParaRPr/>
          </a:p>
          <a:p>
            <a:pPr marL="742950" lvl="1"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4877349" name="Google Shape;237;p17"/>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THE PARIS AGREEMENT</a:t>
            </a:r>
            <a:endParaRPr>
              <a:solidFill>
                <a:srgbClr val="70AD47"/>
              </a:solidFill>
            </a:endParaRPr>
          </a:p>
        </p:txBody>
      </p:sp>
      <p:sp>
        <p:nvSpPr>
          <p:cNvPr id="1755353384" name="Google Shape;238;p1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Legally binding international treaty on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Adopted by 195 parties at the UN Climate Change Conference (COP21) in Paris on the12</a:t>
            </a:r>
            <a:r>
              <a:rPr lang="en-GB" sz="1400" baseline="30000">
                <a:solidFill>
                  <a:srgbClr val="7F7F7F"/>
                </a:solidFill>
              </a:rPr>
              <a:t>th</a:t>
            </a:r>
            <a:r>
              <a:rPr lang="en-GB" sz="1400">
                <a:solidFill>
                  <a:srgbClr val="7F7F7F"/>
                </a:solidFill>
              </a:rPr>
              <a:t> December 2015</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Overall goal: limit the global average temperature to well bellow 2°C above pre-industrial levels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Countries submit their national climate action plans known as nationally determined contributions (NDCs)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Provides a framework for financial, technical and capacity building support </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9838360" name="Google Shape;243;p18"/>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COVENANT OF MAYORS (CoM)</a:t>
            </a:r>
            <a:endParaRPr/>
          </a:p>
        </p:txBody>
      </p:sp>
      <p:sp>
        <p:nvSpPr>
          <p:cNvPr id="2110550536" name="Google Shape;244;p18"/>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The largest global alliance of local governments voluntarily committing to climate change, including: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Mitigation: reducing GHG emissions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Adaptation: increasing resilience to climate change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Ensuring access to sustainable, affordable, and secure energy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Working towards a resilient and low-emission society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Signatory cities commit to: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Conducting climate risk and vulnerability assessment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Developing a Sustainable Energy and Climate Action Plan (SECAP)</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Monitoring progress and reporting every two years</a:t>
            </a:r>
            <a:endParaRPr sz="14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CoM offers technical guidance, templates, peer-to-peer learning, funding guidance, and access to tools</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473913875" name="Google Shape;245;p18" descr="A green and white paper cut out of a city&#10;&#10;AI-generated content may be incorrect."/>
          <p:cNvPicPr/>
          <p:nvPr/>
        </p:nvPicPr>
        <p:blipFill rotWithShape="1">
          <a:blip r:embed="rId3">
            <a:alphaModFix/>
          </a:blip>
          <a:srcRect l="0" t="0" r="0" b="0"/>
          <a:stretch/>
        </p:blipFill>
        <p:spPr bwMode="auto">
          <a:xfrm>
            <a:off x="5996516" y="1481666"/>
            <a:ext cx="2766485" cy="276648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3584574" name="Google Shape;250;p19"/>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THE EUROPEAN GREEN DEAL</a:t>
            </a:r>
            <a:endParaRPr>
              <a:solidFill>
                <a:srgbClr val="70AD47"/>
              </a:solidFill>
            </a:endParaRPr>
          </a:p>
        </p:txBody>
      </p:sp>
      <p:sp>
        <p:nvSpPr>
          <p:cNvPr id="2021373159" name="Google Shape;251;p19"/>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Policy initiative aimed at making the EU the world’s first climate-neutral continent by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Covers both climate mitigation and adaptation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Adaptation focus: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Calls for stronger action on climate resilience to effectively get ahead of climate risks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Focus on nature-based solutions and green infrastructure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Restoring biodiversity, addressing pollution, and the efficient </a:t>
            </a:r>
            <a:br>
              <a:rPr lang="en-GB" sz="1200">
                <a:solidFill>
                  <a:srgbClr val="7F7F7F"/>
                </a:solidFill>
              </a:rPr>
            </a:br>
            <a:r>
              <a:rPr lang="en-GB" sz="1200">
                <a:solidFill>
                  <a:srgbClr val="7F7F7F"/>
                </a:solidFill>
              </a:rPr>
              <a:t>using of resources</a:t>
            </a:r>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753926613" name="Google Shape;252;p19" descr="A group of people holding a large planet&#10;&#10;AI-generated content may be incorrect."/>
          <p:cNvPicPr/>
          <p:nvPr/>
        </p:nvPicPr>
        <p:blipFill rotWithShape="1">
          <a:blip r:embed="rId3">
            <a:alphaModFix/>
          </a:blip>
          <a:srcRect l="0" t="0" r="0" b="0"/>
          <a:stretch/>
        </p:blipFill>
        <p:spPr bwMode="auto">
          <a:xfrm>
            <a:off x="5845908" y="2830147"/>
            <a:ext cx="2313353" cy="2313353"/>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6691635" name="Google Shape;257;p20"/>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THE EUROPEAN CLIMATE LAW</a:t>
            </a:r>
            <a:endParaRPr>
              <a:solidFill>
                <a:srgbClr val="70AD47"/>
              </a:solidFill>
            </a:endParaRPr>
          </a:p>
        </p:txBody>
      </p:sp>
      <p:sp>
        <p:nvSpPr>
          <p:cNvPr id="1395631340" name="Google Shape;258;p20"/>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Writes into law the goal set out in the European Green Deal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Climate neutrality by 2050</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55% emission reduction by 2030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Measures to keep track of progress and adjust our actions accordingly based on existing systems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Requires EU and Member States to enhance adaptive capacity, strengthen resilience, and reduce vulnerability to climate change</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5848592" name="Google Shape;263;p21"/>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EU ADAPTATION STRATEGY</a:t>
            </a:r>
            <a:endParaRPr>
              <a:solidFill>
                <a:srgbClr val="70AD47"/>
              </a:solidFill>
            </a:endParaRPr>
          </a:p>
        </p:txBody>
      </p:sp>
      <p:sp>
        <p:nvSpPr>
          <p:cNvPr id="299104635" name="Google Shape;264;p21"/>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In 2021, the EU adopted its new strategy on adaptation to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Sets out how the EU can adapt to the impacts of climate change and become climate resilient by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4 principal objectives: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Smarter adaptation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Faster adaptation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More systemic adaptation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 Stepping up international action for climate resilience</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639425148" name="Google Shape;265;p21"/>
          <p:cNvPicPr/>
          <p:nvPr/>
        </p:nvPicPr>
        <p:blipFill rotWithShape="1">
          <a:blip r:embed="rId3">
            <a:alphaModFix/>
          </a:blip>
          <a:srcRect l="0" t="0" r="0" b="0"/>
          <a:stretch/>
        </p:blipFill>
        <p:spPr bwMode="auto">
          <a:xfrm>
            <a:off x="5486400" y="2672479"/>
            <a:ext cx="3439005" cy="866896"/>
          </a:xfrm>
          <a:prstGeom prst="rect">
            <a:avLst/>
          </a:prstGeom>
          <a:noFill/>
          <a:ln>
            <a:noFill/>
          </a:ln>
        </p:spPr>
      </p:pic>
      <p:sp>
        <p:nvSpPr>
          <p:cNvPr id="962208036" name="Google Shape;266;p21"/>
          <p:cNvSpPr txBox="1"/>
          <p:nvPr/>
        </p:nvSpPr>
        <p:spPr bwMode="auto">
          <a:xfrm>
            <a:off x="5486400" y="3557571"/>
            <a:ext cx="3088105"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b="0" i="0" u="none" strike="noStrike" cap="none">
                <a:solidFill>
                  <a:srgbClr val="000000"/>
                </a:solidFill>
                <a:latin typeface="Arial"/>
                <a:ea typeface="Arial"/>
                <a:cs typeface="Arial"/>
              </a:rPr>
              <a:t>Source: </a:t>
            </a:r>
            <a:r>
              <a:rPr lang="en-GB" sz="1000" b="0" i="0" u="sng" strike="noStrike" cap="none">
                <a:solidFill>
                  <a:srgbClr val="000000"/>
                </a:solidFill>
                <a:latin typeface="Arial"/>
                <a:ea typeface="Arial"/>
                <a:cs typeface="Arial"/>
                <a:hlinkClick r:id="rId4" tooltip=""/>
              </a:rPr>
              <a:t>https://climate-adapt.eea.europa.eu/en</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0237801" name="Google Shape;271;p22"/>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THE EUROPEAN CLIMATE PACT</a:t>
            </a:r>
            <a:endParaRPr>
              <a:solidFill>
                <a:srgbClr val="70AD47"/>
              </a:solidFill>
            </a:endParaRPr>
          </a:p>
        </p:txBody>
      </p:sp>
      <p:sp>
        <p:nvSpPr>
          <p:cNvPr id="421684355" name="Google Shape;272;p2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Participatory initiative encouraging citizens, communities, and organizations to take climate action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Part of the European Green Deal</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Promotes awareness, resilience, and local adaptation efforts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Supports bottom-up adaptation through education, citizen science, and nature-based projects</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6740201" name="Google Shape;277;p23"/>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NATIONAL CLIMATE PLANNING</a:t>
            </a:r>
            <a:endParaRPr>
              <a:solidFill>
                <a:srgbClr val="70AD47"/>
              </a:solidFill>
            </a:endParaRPr>
          </a:p>
        </p:txBody>
      </p:sp>
      <p:sp>
        <p:nvSpPr>
          <p:cNvPr id="1239851541" name="Google Shape;278;p23"/>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Strategic framework for how a country as a whole will adapt to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Sets national vision and priorities, allocates funding, coordinates action across sectors, supports climate diplomacy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Key tools: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National Adaptation Plans (NAPs)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National Energy and Climate Plans (NECPs)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National risk and vulnerability assessment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Sectoral adaptation plans</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693514" name="Google Shape;283;p24"/>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LOCAL CLIMATE PLANNING</a:t>
            </a:r>
            <a:endParaRPr>
              <a:solidFill>
                <a:srgbClr val="70AD47"/>
              </a:solidFill>
            </a:endParaRPr>
          </a:p>
        </p:txBody>
      </p:sp>
      <p:sp>
        <p:nvSpPr>
          <p:cNvPr id="934584556" name="Google Shape;284;p24"/>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Focuses on city, municipal, or regional levels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Addressing site-specific climate impacts and working closely with communities and local stakeholders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Context-specific, flexible, and innovative, enables bottom-up action and public engagement, integrates with local infrastructure and land use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Key tools: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Local adaptation plans (Sustainable Energy and Climate Action Plans </a:t>
            </a:r>
            <a:br>
              <a:rPr lang="en-GB" sz="1200">
                <a:solidFill>
                  <a:srgbClr val="7F7F7F"/>
                </a:solidFill>
              </a:rPr>
            </a:br>
            <a:r>
              <a:rPr lang="en-GB" sz="1200">
                <a:solidFill>
                  <a:srgbClr val="7F7F7F"/>
                </a:solidFill>
              </a:rPr>
              <a:t>(SECAPs), Climate Action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Urban planning regulations (zoning, green infrastructure)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Local risk and vulnerability assessment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Public consultations, participatory tools</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893803583" name="Google Shape;285;p24" descr="A paper cut of a person riding a bicycle in a city&#10;&#10;AI-generated content may be incorrect."/>
          <p:cNvPicPr/>
          <p:nvPr/>
        </p:nvPicPr>
        <p:blipFill rotWithShape="1">
          <a:blip r:embed="rId3">
            <a:alphaModFix/>
          </a:blip>
          <a:srcRect l="0" t="0" r="0" b="0"/>
          <a:stretch/>
        </p:blipFill>
        <p:spPr bwMode="auto">
          <a:xfrm>
            <a:off x="6197602" y="2802396"/>
            <a:ext cx="2142066" cy="2142066"/>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4944518" name="Google Shape;290;p25"/>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LOCAL VS NATIONAL PLANNING</a:t>
            </a:r>
            <a:endParaRPr>
              <a:solidFill>
                <a:srgbClr val="70AD47"/>
              </a:solidFill>
            </a:endParaRPr>
          </a:p>
        </p:txBody>
      </p:sp>
      <p:graphicFrame>
        <p:nvGraphicFramePr>
          <p:cNvPr id="1316551200" name="Google Shape;291;p25"/>
          <p:cNvGraphicFramePr>
            <a:graphicFrameLocks xmlns:a="http://schemas.openxmlformats.org/drawingml/2006/main"/>
          </p:cNvGraphicFramePr>
          <p:nvPr/>
        </p:nvGraphicFramePr>
        <p:xfrm rot="0">
          <a:off x="1079499" y="1361016"/>
          <a:ext cx="3000000" cy="3000000"/>
        </p:xfrm>
        <a:graphic>
          <a:graphicData uri="http://schemas.openxmlformats.org/drawingml/2006/table">
            <a:tbl>
              <a:tblPr firstRow="1" firstCol="0" lastRow="0" lastCol="0" bandRow="1" bandCol="0">
                <a:tableStyleId>{C23E55DF-4716-4D92-A302-0F1459A144D0}</a:tableStyleId>
                <a:noFill/>
              </a:tblPr>
              <a:tblGrid>
                <a:gridCol w="1515525"/>
                <a:gridCol w="2641600"/>
                <a:gridCol w="2827875"/>
              </a:tblGrid>
              <a:tr h="370850">
                <a:tc>
                  <a:txBody>
                    <a:bodyPr/>
                    <a:p>
                      <a:pPr marL="0" marR="0" lvl="0" indent="0" algn="l" rtl="0">
                        <a:lnSpc>
                          <a:spcPct val="100000"/>
                        </a:lnSpc>
                        <a:spcBef>
                          <a:spcPts val="0"/>
                        </a:spcBef>
                        <a:spcAft>
                          <a:spcPts val="0"/>
                        </a:spcAft>
                        <a:buNone/>
                        <a:defRPr/>
                      </a:pP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rPr>
                        <a:t>NATIONAL</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rPr>
                        <a:t>LOCAL</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Scope</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National and sectoral</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Local risks, community</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Coordination</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Across ministries, regions</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With local stakeholders, municipal departments</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Flexibility</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Slower, more standardized</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Agile, context specific</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Funding access</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Access to national/international funding</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Limited but can pilot innovation</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Innovation</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Strategic and larg-scale</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Grassroots, experimental</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t>Best for</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Setting priorities, coordination, finance</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t>Implementation, engagement, place-based action</a:t>
                      </a:r>
                      <a:endParaRPr sz="1400" u="none" strike="noStrike" cap="none"/>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1091759" name="Google Shape;296;p26"/>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SUCCESSFUL ADAPTATION STRATEGIES – CASE STUDIES</a:t>
            </a:r>
            <a:endParaRPr>
              <a:solidFill>
                <a:srgbClr val="70AD47"/>
              </a:solidFill>
            </a:endParaRPr>
          </a:p>
        </p:txBody>
      </p:sp>
      <p:sp>
        <p:nvSpPr>
          <p:cNvPr id="2004262811" name="Google Shape;297;p26"/>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Rotterdam, Netherlands: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Focus: flood resilience, heat stress, water retention in a low-lying city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Successfully combines infrastructure with green space and public engagement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Multi-layered flood protection: adaptive building and design, flood resilient public spaces, nature-based solutions, dikes, capturing and storing rainwater, robust infrastructure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Good example of urban water management and nature-based solutions</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588769844" name="Google Shape;298;p26"/>
          <p:cNvPicPr/>
          <p:nvPr/>
        </p:nvPicPr>
        <p:blipFill rotWithShape="1">
          <a:blip r:embed="rId3">
            <a:alphaModFix/>
          </a:blip>
          <a:srcRect l="0" t="0" r="0" b="0"/>
          <a:stretch/>
        </p:blipFill>
        <p:spPr bwMode="auto">
          <a:xfrm>
            <a:off x="1740982" y="3256626"/>
            <a:ext cx="5125658" cy="1675954"/>
          </a:xfrm>
          <a:prstGeom prst="rect">
            <a:avLst/>
          </a:prstGeom>
          <a:noFill/>
          <a:ln>
            <a:noFill/>
          </a:ln>
        </p:spPr>
      </p:pic>
      <p:sp>
        <p:nvSpPr>
          <p:cNvPr id="902568196" name="Google Shape;299;p26"/>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72956456" name="Google Shape;300;p26"/>
          <p:cNvSpPr txBox="1"/>
          <p:nvPr/>
        </p:nvSpPr>
        <p:spPr bwMode="auto">
          <a:xfrm>
            <a:off x="0" y="4712124"/>
            <a:ext cx="860331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900" b="0" i="0" u="none" strike="noStrike" cap="none">
                <a:solidFill>
                  <a:srgbClr val="000000"/>
                </a:solidFill>
                <a:latin typeface="Arial"/>
                <a:ea typeface="Arial"/>
                <a:cs typeface="Arial"/>
              </a:rPr>
              <a:t>Source: </a:t>
            </a:r>
            <a:r>
              <a:rPr lang="en-GB" sz="900" b="0" i="0" u="sng" strike="noStrike" cap="none">
                <a:solidFill>
                  <a:srgbClr val="000000"/>
                </a:solidFill>
                <a:latin typeface="Arial"/>
                <a:ea typeface="Arial"/>
                <a:cs typeface="Arial"/>
                <a:hlinkClick r:id="rId4" tooltip=""/>
              </a:rPr>
              <a:t>https://static1.squarespace.com/static/5f082078d610926644d22e00/t/62b19d595f452d43febaa862/1655807334154/20121210+RAS+EN+lr+versie+4_compressed.pdf</a:t>
            </a:r>
            <a:r>
              <a:rPr lang="en-GB" sz="9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39887397" name="Google Shape;301;p26"/>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813609552" name="Google Shape;306;p27" descr="A car on the road&#10;&#10;AI-generated content may be incorrect."/>
          <p:cNvPicPr/>
          <p:nvPr/>
        </p:nvPicPr>
        <p:blipFill rotWithShape="1">
          <a:blip r:embed="rId3">
            <a:alphaModFix/>
          </a:blip>
          <a:srcRect l="0" t="0" r="0" b="0"/>
          <a:stretch/>
        </p:blipFill>
        <p:spPr bwMode="auto">
          <a:xfrm>
            <a:off x="5401763" y="2099144"/>
            <a:ext cx="3653625" cy="2283515"/>
          </a:xfrm>
          <a:prstGeom prst="rect">
            <a:avLst/>
          </a:prstGeom>
          <a:noFill/>
          <a:ln>
            <a:noFill/>
          </a:ln>
        </p:spPr>
      </p:pic>
      <p:sp>
        <p:nvSpPr>
          <p:cNvPr id="2084150587" name="Google Shape;307;p2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Copenhagen, Denmark: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Plan adopted in 2012 after a severe flood</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Focus: Managing extreme rainfall and urban flooding through combining underground grey infrastructure drainage tunnels and large-scale blue-green infrastructure surface projects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Long-term urban planning with innovative water design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Five types of solutions: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Cloudburst boulevards to transport water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Pipes for underground water transportation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Retention boulevards to delay water</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Central delays for storing water</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Green roads to transport and delay water on smaller roads </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2091145254" name="Google Shape;308;p27"/>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15102583" name="Google Shape;309;p27"/>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88768760" name="Google Shape;314;p28" descr="A desert with a tree and a ball&#10;&#10;AI-generated content may be incorrect."/>
          <p:cNvPicPr/>
          <p:nvPr/>
        </p:nvPicPr>
        <p:blipFill rotWithShape="1">
          <a:blip r:embed="rId3">
            <a:alphaModFix/>
          </a:blip>
          <a:srcRect l="0" t="0" r="0" b="0"/>
          <a:stretch/>
        </p:blipFill>
        <p:spPr bwMode="auto">
          <a:xfrm>
            <a:off x="4762832" y="2998736"/>
            <a:ext cx="3571460" cy="2226210"/>
          </a:xfrm>
          <a:prstGeom prst="rect">
            <a:avLst/>
          </a:prstGeom>
          <a:noFill/>
          <a:ln>
            <a:noFill/>
          </a:ln>
        </p:spPr>
      </p:pic>
      <p:sp>
        <p:nvSpPr>
          <p:cNvPr id="691096180" name="Google Shape;315;p28"/>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Melbourne, Australia: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The city declared a climate and biodiversity emergency in 2019</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Key climate risks: heatwaves, sea level rise, bushfires, droughts, intense rainfall, and windstorms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Goals: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Enhance natural environment and green spaces</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Construct buildings and urban areas to withstand future climate change impacts</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 Strengthen the resilience of the community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Protect and enhance the economy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Continue to build adaptation capabilities and expertise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Actions: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Increasing quantity and quality of green infrastructure</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Increasing alternative water supply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Building to increase thermal comfort</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633985865" name="Google Shape;316;p28"/>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62396055" name="Google Shape;317;p28"/>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0218430" name="Google Shape;322;p29"/>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Explore other good practices: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https://climate-adapt.eea.europa.eu/en/knowledge/tools/case-study-explorer</a:t>
            </a:r>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122422585" name="Google Shape;323;p29"/>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1455193663" name="Google Shape;324;p29"/>
          <p:cNvPicPr/>
          <p:nvPr/>
        </p:nvPicPr>
        <p:blipFill rotWithShape="1">
          <a:blip r:embed="rId3">
            <a:alphaModFix/>
          </a:blip>
          <a:srcRect l="0" t="0" r="0" b="0"/>
          <a:stretch/>
        </p:blipFill>
        <p:spPr bwMode="auto">
          <a:xfrm>
            <a:off x="1435351" y="1172869"/>
            <a:ext cx="6273296" cy="3737633"/>
          </a:xfrm>
          <a:prstGeom prst="rect">
            <a:avLst/>
          </a:prstGeom>
          <a:noFill/>
          <a:ln>
            <a:noFill/>
          </a:ln>
        </p:spPr>
      </p:pic>
      <p:sp>
        <p:nvSpPr>
          <p:cNvPr id="1994871106" name="Google Shape;325;p29"/>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0004459" name="Google Shape;330;p30"/>
          <p:cNvSpPr txBox="1"/>
          <p:nvPr>
            <p:ph type="title"/>
          </p:nvPr>
        </p:nvSpPr>
        <p:spPr bwMode="auto">
          <a:xfrm>
            <a:off x="613295" y="361741"/>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FINANCIAL INCENTIVES</a:t>
            </a:r>
            <a:endParaRPr>
              <a:solidFill>
                <a:srgbClr val="70AD47"/>
              </a:solidFill>
            </a:endParaRPr>
          </a:p>
        </p:txBody>
      </p:sp>
      <p:sp>
        <p:nvSpPr>
          <p:cNvPr id="1556641568" name="Google Shape;331;p30"/>
          <p:cNvSpPr txBox="1"/>
          <p:nvPr>
            <p:ph type="body" idx="1"/>
          </p:nvPr>
        </p:nvSpPr>
        <p:spPr bwMode="auto">
          <a:xfrm>
            <a:off x="632600" y="2555508"/>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Public or private financial tools that aim to encourage individuals, businesses, and governments to invest in climate adaptation, resilience, and sustainability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To bridge the funding gap for costly investments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Make climate-resilient choices more attractive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Types: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Grants and subsidies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Tax credits and deductions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Low-interest loans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Insurance discounts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Public-private partnerships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Green bonds/climate bonds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Market-based tools</a:t>
            </a:r>
            <a:endParaRPr/>
          </a:p>
        </p:txBody>
      </p:sp>
      <p:pic>
        <p:nvPicPr>
          <p:cNvPr id="889567905" name="Google Shape;332;p30"/>
          <p:cNvPicPr/>
          <p:nvPr/>
        </p:nvPicPr>
        <p:blipFill rotWithShape="1">
          <a:blip r:embed="rId3">
            <a:alphaModFix/>
          </a:blip>
          <a:srcRect l="0" t="0" r="0" b="0"/>
          <a:stretch/>
        </p:blipFill>
        <p:spPr bwMode="auto">
          <a:xfrm>
            <a:off x="3872286" y="2420675"/>
            <a:ext cx="4253505" cy="2357766"/>
          </a:xfrm>
          <a:prstGeom prst="rect">
            <a:avLst/>
          </a:prstGeom>
          <a:noFill/>
          <a:ln>
            <a:noFill/>
          </a:ln>
        </p:spPr>
      </p:pic>
      <p:sp>
        <p:nvSpPr>
          <p:cNvPr id="2035540123" name="Google Shape;333;p30"/>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ONLYOFFICE/9.2.0.98</Application>
  <PresentationFormat>On-screen Show (4:3)</PresentationFormat>
  <Paragraphs>0</Paragraphs>
  <Slides>30</Slides>
  <Notes>30</Notes>
  <HiddenSlides>0</HiddenSlides>
  <MMClips>2</MMClips>
  <ScaleCrop>0</ScaleCrop>
  <HeadingPairs>
    <vt:vector size="4" baseType="variant">
      <vt:variant>
        <vt:lpstr>Theme</vt:lpstr>
      </vt:variant>
      <vt:variant>
        <vt:i4>1</vt:i4>
      </vt:variant>
      <vt:variant>
        <vt:lpstr>Slide Titles</vt:lpstr>
      </vt:variant>
      <vt:variant>
        <vt:i4>30</vt:i4>
      </vt:variant>
    </vt:vector>
  </HeadingPairs>
  <TitlesOfParts>
    <vt:vector size="3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Paola Borgaro</cp:lastModifiedBy>
  <cp:revision>2</cp:revision>
  <dcterms:created xsi:type="dcterms:W3CDTF">2025-03-18T17:43:02Z</dcterms:created>
  <dcterms:modified xsi:type="dcterms:W3CDTF">2025-12-21T07:30:08Z</dcterms:modified>
</cp:coreProperties>
</file>